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2"/>
    <p:sldId id="257" r:id="rId3"/>
    <p:sldId id="259" r:id="rId4"/>
    <p:sldId id="260" r:id="rId5"/>
    <p:sldId id="261" r:id="rId6"/>
    <p:sldId id="262" r:id="rId7"/>
    <p:sldId id="263" r:id="rId8"/>
    <p:sldId id="264" r:id="rId9"/>
    <p:sldId id="266" r:id="rId10"/>
    <p:sldId id="267" r:id="rId11"/>
    <p:sldId id="309" r:id="rId12"/>
    <p:sldId id="310" r:id="rId13"/>
    <p:sldId id="311" r:id="rId14"/>
    <p:sldId id="312" r:id="rId15"/>
    <p:sldId id="313" r:id="rId16"/>
    <p:sldId id="314" r:id="rId17"/>
    <p:sldId id="315" r:id="rId18"/>
    <p:sldId id="270" r:id="rId19"/>
    <p:sldId id="316" r:id="rId20"/>
    <p:sldId id="317" r:id="rId21"/>
    <p:sldId id="318" r:id="rId22"/>
    <p:sldId id="319" r:id="rId23"/>
    <p:sldId id="320" r:id="rId24"/>
    <p:sldId id="321" r:id="rId25"/>
    <p:sldId id="272" r:id="rId26"/>
    <p:sldId id="274"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22" r:id="rId59"/>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788" y="9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6.xml.rels><?xml version="1.0" encoding="UTF-8" standalone="yes"?>
<Relationships xmlns="http://schemas.openxmlformats.org/package/2006/relationships"><Relationship Id="rId1" Type="http://schemas.openxmlformats.org/officeDocument/2006/relationships/hyperlink" Target="https://blog.uamaster.com/rynok-reklamy-v-ukrayini-2024-na-yaki-instrumenty-kompaniyi-vytratyly-najbilshe-groshej/"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s://blog.uamaster.com/rynok-reklamy-v-ukrayini-2024-na-yaki-instrumenty-kompaniyi-vytratyly-najbilshe-groshej/"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26AEE5-1B8F-46B7-B1ED-8471D4639029}" type="doc">
      <dgm:prSet loTypeId="urn:microsoft.com/office/officeart/2005/8/layout/target3" loCatId="relationship" qsTypeId="urn:microsoft.com/office/officeart/2005/8/quickstyle/3d3" qsCatId="3D" csTypeId="urn:microsoft.com/office/officeart/2005/8/colors/colorful2" csCatId="colorful" phldr="1"/>
      <dgm:spPr/>
      <dgm:t>
        <a:bodyPr/>
        <a:lstStyle/>
        <a:p>
          <a:endParaRPr lang="ru-RU"/>
        </a:p>
      </dgm:t>
    </dgm:pt>
    <dgm:pt modelId="{7C14F22B-A8CE-4D40-B736-9D56A011E2EF}">
      <dgm:prSet custT="1"/>
      <dgm:spPr/>
      <dgm:t>
        <a:bodyPr/>
        <a:lstStyle/>
        <a:p>
          <a:r>
            <a:rPr lang="uk-UA" sz="1800" b="1" i="0" dirty="0" smtClean="0">
              <a:solidFill>
                <a:srgbClr val="002060"/>
              </a:solidFill>
            </a:rPr>
            <a:t>Платний пошук</a:t>
          </a:r>
          <a:r>
            <a:rPr lang="uk-UA" sz="1800" b="0" i="0" dirty="0" smtClean="0">
              <a:solidFill>
                <a:srgbClr val="002060"/>
              </a:solidFill>
            </a:rPr>
            <a:t> продовжує відновлюватися після падіння у 2022 році. У 2024-му обсяг цього ринку зріс на майже 30% проти минулого року й на 55% — якщо порівнювати з 2022 роком.</a:t>
          </a:r>
          <a:endParaRPr lang="uk-UA" sz="1800" dirty="0">
            <a:solidFill>
              <a:srgbClr val="002060"/>
            </a:solidFill>
          </a:endParaRPr>
        </a:p>
      </dgm:t>
    </dgm:pt>
    <dgm:pt modelId="{3314D084-8BB1-4B4B-8B08-6C10A5735EF2}" type="parTrans" cxnId="{BB65D1E4-3D25-479C-B21E-4B74A0063055}">
      <dgm:prSet/>
      <dgm:spPr/>
      <dgm:t>
        <a:bodyPr/>
        <a:lstStyle/>
        <a:p>
          <a:endParaRPr lang="ru-RU"/>
        </a:p>
      </dgm:t>
    </dgm:pt>
    <dgm:pt modelId="{9E2D6210-B8B3-476D-A343-0C6C1BCDA4B9}" type="sibTrans" cxnId="{BB65D1E4-3D25-479C-B21E-4B74A0063055}">
      <dgm:prSet/>
      <dgm:spPr/>
      <dgm:t>
        <a:bodyPr/>
        <a:lstStyle/>
        <a:p>
          <a:endParaRPr lang="ru-RU"/>
        </a:p>
      </dgm:t>
    </dgm:pt>
    <dgm:pt modelId="{9EC516A2-654E-4583-B79C-633B3D1B6508}">
      <dgm:prSet custT="1"/>
      <dgm:spPr/>
      <dgm:t>
        <a:bodyPr/>
        <a:lstStyle/>
        <a:p>
          <a:r>
            <a:rPr lang="pl-PL" sz="2000" b="0" i="0" dirty="0" smtClean="0">
              <a:solidFill>
                <a:srgbClr val="002060"/>
              </a:solidFill>
            </a:rPr>
            <a:t>Influencer marketing </a:t>
          </a:r>
          <a:r>
            <a:rPr lang="uk-UA" sz="2000" b="0" i="0" dirty="0" smtClean="0">
              <a:solidFill>
                <a:srgbClr val="002060"/>
              </a:solidFill>
            </a:rPr>
            <a:t>став одним із найдинамічніших сегментів — зріс на 75%. Обсяги вже перевищили довоєнні показники.</a:t>
          </a:r>
          <a:endParaRPr lang="uk-UA" sz="2000" b="0" i="0" dirty="0">
            <a:solidFill>
              <a:srgbClr val="002060"/>
            </a:solidFill>
          </a:endParaRPr>
        </a:p>
      </dgm:t>
    </dgm:pt>
    <dgm:pt modelId="{604F1A51-0654-4037-A40A-E3B4FACD5322}" type="parTrans" cxnId="{5DB50737-A799-4F59-9251-4BE5F937F731}">
      <dgm:prSet/>
      <dgm:spPr/>
      <dgm:t>
        <a:bodyPr/>
        <a:lstStyle/>
        <a:p>
          <a:endParaRPr lang="ru-RU"/>
        </a:p>
      </dgm:t>
    </dgm:pt>
    <dgm:pt modelId="{028516A7-C42A-4129-A006-E904F392DCD4}" type="sibTrans" cxnId="{5DB50737-A799-4F59-9251-4BE5F937F731}">
      <dgm:prSet/>
      <dgm:spPr/>
      <dgm:t>
        <a:bodyPr/>
        <a:lstStyle/>
        <a:p>
          <a:endParaRPr lang="ru-RU"/>
        </a:p>
      </dgm:t>
    </dgm:pt>
    <dgm:pt modelId="{F119F1BF-DAB1-4364-B850-FCDE0C4BA1C5}">
      <dgm:prSet custT="1"/>
      <dgm:spPr/>
      <dgm:t>
        <a:bodyPr/>
        <a:lstStyle/>
        <a:p>
          <a:r>
            <a:rPr lang="pl-PL" sz="2000" b="0" i="0" dirty="0" smtClean="0">
              <a:solidFill>
                <a:srgbClr val="002060"/>
              </a:solidFill>
            </a:rPr>
            <a:t>SMM (</a:t>
          </a:r>
          <a:r>
            <a:rPr lang="uk-UA" sz="2000" b="0" i="0" dirty="0" smtClean="0">
              <a:solidFill>
                <a:srgbClr val="002060"/>
              </a:solidFill>
            </a:rPr>
            <a:t>маркетинг у соцмережах) також наближається до рівня, який був до початку повномасштабного вторгнення.</a:t>
          </a:r>
          <a:endParaRPr lang="uk-UA" sz="2000" b="0" i="0" dirty="0">
            <a:solidFill>
              <a:srgbClr val="002060"/>
            </a:solidFill>
          </a:endParaRPr>
        </a:p>
      </dgm:t>
    </dgm:pt>
    <dgm:pt modelId="{9F163688-35DC-4006-925A-A1DDD5464863}" type="parTrans" cxnId="{6377ED06-362B-4FB2-9F23-045546D25C12}">
      <dgm:prSet/>
      <dgm:spPr/>
      <dgm:t>
        <a:bodyPr/>
        <a:lstStyle/>
        <a:p>
          <a:endParaRPr lang="ru-RU"/>
        </a:p>
      </dgm:t>
    </dgm:pt>
    <dgm:pt modelId="{0E6CE3C4-FBD8-4A9A-BC39-2986572396F7}" type="sibTrans" cxnId="{6377ED06-362B-4FB2-9F23-045546D25C12}">
      <dgm:prSet/>
      <dgm:spPr/>
      <dgm:t>
        <a:bodyPr/>
        <a:lstStyle/>
        <a:p>
          <a:endParaRPr lang="ru-RU"/>
        </a:p>
      </dgm:t>
    </dgm:pt>
    <dgm:pt modelId="{864CE663-84DA-423B-B7F7-13CE56BB940E}">
      <dgm:prSet/>
      <dgm:spPr/>
      <dgm:t>
        <a:bodyPr/>
        <a:lstStyle/>
        <a:p>
          <a:r>
            <a:rPr lang="pl-PL" b="1" i="0" dirty="0" smtClean="0">
              <a:solidFill>
                <a:srgbClr val="002060"/>
              </a:solidFill>
            </a:rPr>
            <a:t>SEO-</a:t>
          </a:r>
          <a:r>
            <a:rPr lang="uk-UA" b="1" i="0" dirty="0" smtClean="0">
              <a:solidFill>
                <a:srgbClr val="002060"/>
              </a:solidFill>
            </a:rPr>
            <a:t>напрям </a:t>
          </a:r>
          <a:r>
            <a:rPr lang="uk-UA" b="0" i="0" dirty="0" smtClean="0">
              <a:solidFill>
                <a:srgbClr val="002060"/>
              </a:solidFill>
            </a:rPr>
            <a:t>продовжив поступове зростання: у 2024 році він показав приріст на 61%.</a:t>
          </a:r>
          <a:endParaRPr lang="uk-UA" dirty="0">
            <a:solidFill>
              <a:srgbClr val="002060"/>
            </a:solidFill>
          </a:endParaRPr>
        </a:p>
      </dgm:t>
    </dgm:pt>
    <dgm:pt modelId="{D343EFDD-0F48-475D-8ADD-BC97F76189FF}" type="parTrans" cxnId="{9AA1EE2A-6413-41F6-A487-8FC44922DC3E}">
      <dgm:prSet/>
      <dgm:spPr/>
      <dgm:t>
        <a:bodyPr/>
        <a:lstStyle/>
        <a:p>
          <a:endParaRPr lang="ru-RU"/>
        </a:p>
      </dgm:t>
    </dgm:pt>
    <dgm:pt modelId="{F9E588DD-39F8-450A-9AB4-44081AFBA252}" type="sibTrans" cxnId="{9AA1EE2A-6413-41F6-A487-8FC44922DC3E}">
      <dgm:prSet/>
      <dgm:spPr/>
      <dgm:t>
        <a:bodyPr/>
        <a:lstStyle/>
        <a:p>
          <a:endParaRPr lang="ru-RU"/>
        </a:p>
      </dgm:t>
    </dgm:pt>
    <dgm:pt modelId="{24DBD2A5-D838-410D-8225-D657983FD1B3}" type="pres">
      <dgm:prSet presAssocID="{9026AEE5-1B8F-46B7-B1ED-8471D4639029}" presName="Name0" presStyleCnt="0">
        <dgm:presLayoutVars>
          <dgm:chMax val="7"/>
          <dgm:dir/>
          <dgm:animLvl val="lvl"/>
          <dgm:resizeHandles val="exact"/>
        </dgm:presLayoutVars>
      </dgm:prSet>
      <dgm:spPr/>
      <dgm:t>
        <a:bodyPr/>
        <a:lstStyle/>
        <a:p>
          <a:endParaRPr lang="ru-RU"/>
        </a:p>
      </dgm:t>
    </dgm:pt>
    <dgm:pt modelId="{A0BD8762-4915-4C37-BD70-9C06604674FB}" type="pres">
      <dgm:prSet presAssocID="{7C14F22B-A8CE-4D40-B736-9D56A011E2EF}" presName="circle1" presStyleLbl="node1" presStyleIdx="0" presStyleCnt="4"/>
      <dgm:spPr/>
    </dgm:pt>
    <dgm:pt modelId="{54BF3BAA-B12E-4886-9F12-0A3ADC49DE3A}" type="pres">
      <dgm:prSet presAssocID="{7C14F22B-A8CE-4D40-B736-9D56A011E2EF}" presName="space" presStyleCnt="0"/>
      <dgm:spPr/>
    </dgm:pt>
    <dgm:pt modelId="{1CC887F8-7F90-4E85-8827-988BFF9CD6FE}" type="pres">
      <dgm:prSet presAssocID="{7C14F22B-A8CE-4D40-B736-9D56A011E2EF}" presName="rect1" presStyleLbl="alignAcc1" presStyleIdx="0" presStyleCnt="4"/>
      <dgm:spPr/>
      <dgm:t>
        <a:bodyPr/>
        <a:lstStyle/>
        <a:p>
          <a:endParaRPr lang="ru-RU"/>
        </a:p>
      </dgm:t>
    </dgm:pt>
    <dgm:pt modelId="{7C7CB038-C9D0-49CE-BCF9-0C01F5D7F9EF}" type="pres">
      <dgm:prSet presAssocID="{9EC516A2-654E-4583-B79C-633B3D1B6508}" presName="vertSpace2" presStyleLbl="node1" presStyleIdx="0" presStyleCnt="4"/>
      <dgm:spPr/>
    </dgm:pt>
    <dgm:pt modelId="{B98AB616-7ABA-4C40-BDBF-044DA8EFA868}" type="pres">
      <dgm:prSet presAssocID="{9EC516A2-654E-4583-B79C-633B3D1B6508}" presName="circle2" presStyleLbl="node1" presStyleIdx="1" presStyleCnt="4"/>
      <dgm:spPr/>
    </dgm:pt>
    <dgm:pt modelId="{88162305-F79C-46C9-ACC8-9A6ABD67641E}" type="pres">
      <dgm:prSet presAssocID="{9EC516A2-654E-4583-B79C-633B3D1B6508}" presName="rect2" presStyleLbl="alignAcc1" presStyleIdx="1" presStyleCnt="4"/>
      <dgm:spPr/>
      <dgm:t>
        <a:bodyPr/>
        <a:lstStyle/>
        <a:p>
          <a:endParaRPr lang="ru-RU"/>
        </a:p>
      </dgm:t>
    </dgm:pt>
    <dgm:pt modelId="{41073FA3-03C3-41B5-B6CE-0FA5A482827D}" type="pres">
      <dgm:prSet presAssocID="{F119F1BF-DAB1-4364-B850-FCDE0C4BA1C5}" presName="vertSpace3" presStyleLbl="node1" presStyleIdx="1" presStyleCnt="4"/>
      <dgm:spPr/>
    </dgm:pt>
    <dgm:pt modelId="{53618418-9C0C-475D-A6CF-A02617251B12}" type="pres">
      <dgm:prSet presAssocID="{F119F1BF-DAB1-4364-B850-FCDE0C4BA1C5}" presName="circle3" presStyleLbl="node1" presStyleIdx="2" presStyleCnt="4"/>
      <dgm:spPr/>
    </dgm:pt>
    <dgm:pt modelId="{D2136C28-6BF6-43D8-9EBB-BBDE2553C9E7}" type="pres">
      <dgm:prSet presAssocID="{F119F1BF-DAB1-4364-B850-FCDE0C4BA1C5}" presName="rect3" presStyleLbl="alignAcc1" presStyleIdx="2" presStyleCnt="4"/>
      <dgm:spPr/>
      <dgm:t>
        <a:bodyPr/>
        <a:lstStyle/>
        <a:p>
          <a:endParaRPr lang="ru-RU"/>
        </a:p>
      </dgm:t>
    </dgm:pt>
    <dgm:pt modelId="{326CC055-123F-491B-92DF-41E8048C7BCD}" type="pres">
      <dgm:prSet presAssocID="{864CE663-84DA-423B-B7F7-13CE56BB940E}" presName="vertSpace4" presStyleLbl="node1" presStyleIdx="2" presStyleCnt="4"/>
      <dgm:spPr/>
    </dgm:pt>
    <dgm:pt modelId="{74B3D1E4-5ECC-4F4E-A852-6DBA31511B91}" type="pres">
      <dgm:prSet presAssocID="{864CE663-84DA-423B-B7F7-13CE56BB940E}" presName="circle4" presStyleLbl="node1" presStyleIdx="3" presStyleCnt="4"/>
      <dgm:spPr/>
    </dgm:pt>
    <dgm:pt modelId="{6EA2234E-0D91-4860-BAE2-D180D0CFF75E}" type="pres">
      <dgm:prSet presAssocID="{864CE663-84DA-423B-B7F7-13CE56BB940E}" presName="rect4" presStyleLbl="alignAcc1" presStyleIdx="3" presStyleCnt="4"/>
      <dgm:spPr/>
      <dgm:t>
        <a:bodyPr/>
        <a:lstStyle/>
        <a:p>
          <a:endParaRPr lang="ru-RU"/>
        </a:p>
      </dgm:t>
    </dgm:pt>
    <dgm:pt modelId="{49D55B19-8D5A-4681-A65B-A4E05E88A17A}" type="pres">
      <dgm:prSet presAssocID="{7C14F22B-A8CE-4D40-B736-9D56A011E2EF}" presName="rect1ParTxNoCh" presStyleLbl="alignAcc1" presStyleIdx="3" presStyleCnt="4">
        <dgm:presLayoutVars>
          <dgm:chMax val="1"/>
          <dgm:bulletEnabled val="1"/>
        </dgm:presLayoutVars>
      </dgm:prSet>
      <dgm:spPr/>
      <dgm:t>
        <a:bodyPr/>
        <a:lstStyle/>
        <a:p>
          <a:endParaRPr lang="ru-RU"/>
        </a:p>
      </dgm:t>
    </dgm:pt>
    <dgm:pt modelId="{194F2B37-5B5A-4ED1-9334-3311B4458DE2}" type="pres">
      <dgm:prSet presAssocID="{9EC516A2-654E-4583-B79C-633B3D1B6508}" presName="rect2ParTxNoCh" presStyleLbl="alignAcc1" presStyleIdx="3" presStyleCnt="4">
        <dgm:presLayoutVars>
          <dgm:chMax val="1"/>
          <dgm:bulletEnabled val="1"/>
        </dgm:presLayoutVars>
      </dgm:prSet>
      <dgm:spPr/>
      <dgm:t>
        <a:bodyPr/>
        <a:lstStyle/>
        <a:p>
          <a:endParaRPr lang="ru-RU"/>
        </a:p>
      </dgm:t>
    </dgm:pt>
    <dgm:pt modelId="{5FA486EF-4F4D-45D5-BC66-E282B929B3E5}" type="pres">
      <dgm:prSet presAssocID="{F119F1BF-DAB1-4364-B850-FCDE0C4BA1C5}" presName="rect3ParTxNoCh" presStyleLbl="alignAcc1" presStyleIdx="3" presStyleCnt="4">
        <dgm:presLayoutVars>
          <dgm:chMax val="1"/>
          <dgm:bulletEnabled val="1"/>
        </dgm:presLayoutVars>
      </dgm:prSet>
      <dgm:spPr/>
      <dgm:t>
        <a:bodyPr/>
        <a:lstStyle/>
        <a:p>
          <a:endParaRPr lang="ru-RU"/>
        </a:p>
      </dgm:t>
    </dgm:pt>
    <dgm:pt modelId="{E4D23238-22FB-4873-A9E1-88D09D9C46DE}" type="pres">
      <dgm:prSet presAssocID="{864CE663-84DA-423B-B7F7-13CE56BB940E}" presName="rect4ParTxNoCh" presStyleLbl="alignAcc1" presStyleIdx="3" presStyleCnt="4">
        <dgm:presLayoutVars>
          <dgm:chMax val="1"/>
          <dgm:bulletEnabled val="1"/>
        </dgm:presLayoutVars>
      </dgm:prSet>
      <dgm:spPr/>
      <dgm:t>
        <a:bodyPr/>
        <a:lstStyle/>
        <a:p>
          <a:endParaRPr lang="ru-RU"/>
        </a:p>
      </dgm:t>
    </dgm:pt>
  </dgm:ptLst>
  <dgm:cxnLst>
    <dgm:cxn modelId="{7166C3C8-40A0-4E9A-A5EF-04BFECD0935A}" type="presOf" srcId="{9EC516A2-654E-4583-B79C-633B3D1B6508}" destId="{88162305-F79C-46C9-ACC8-9A6ABD67641E}" srcOrd="0" destOrd="0" presId="urn:microsoft.com/office/officeart/2005/8/layout/target3"/>
    <dgm:cxn modelId="{9D7358F7-F18F-4A6F-84F2-337FC97ED4BC}" type="presOf" srcId="{9026AEE5-1B8F-46B7-B1ED-8471D4639029}" destId="{24DBD2A5-D838-410D-8225-D657983FD1B3}" srcOrd="0" destOrd="0" presId="urn:microsoft.com/office/officeart/2005/8/layout/target3"/>
    <dgm:cxn modelId="{A22B489D-B4CC-4A67-A3FD-8120D3EDFAC9}" type="presOf" srcId="{7C14F22B-A8CE-4D40-B736-9D56A011E2EF}" destId="{49D55B19-8D5A-4681-A65B-A4E05E88A17A}" srcOrd="1" destOrd="0" presId="urn:microsoft.com/office/officeart/2005/8/layout/target3"/>
    <dgm:cxn modelId="{BB65D1E4-3D25-479C-B21E-4B74A0063055}" srcId="{9026AEE5-1B8F-46B7-B1ED-8471D4639029}" destId="{7C14F22B-A8CE-4D40-B736-9D56A011E2EF}" srcOrd="0" destOrd="0" parTransId="{3314D084-8BB1-4B4B-8B08-6C10A5735EF2}" sibTransId="{9E2D6210-B8B3-476D-A343-0C6C1BCDA4B9}"/>
    <dgm:cxn modelId="{70CD8BBF-B6A5-41A3-B29A-0FBE13D9FD31}" type="presOf" srcId="{7C14F22B-A8CE-4D40-B736-9D56A011E2EF}" destId="{1CC887F8-7F90-4E85-8827-988BFF9CD6FE}" srcOrd="0" destOrd="0" presId="urn:microsoft.com/office/officeart/2005/8/layout/target3"/>
    <dgm:cxn modelId="{9AA1EE2A-6413-41F6-A487-8FC44922DC3E}" srcId="{9026AEE5-1B8F-46B7-B1ED-8471D4639029}" destId="{864CE663-84DA-423B-B7F7-13CE56BB940E}" srcOrd="3" destOrd="0" parTransId="{D343EFDD-0F48-475D-8ADD-BC97F76189FF}" sibTransId="{F9E588DD-39F8-450A-9AB4-44081AFBA252}"/>
    <dgm:cxn modelId="{46318C68-54A9-44E9-84A4-23D73ED23BAE}" type="presOf" srcId="{864CE663-84DA-423B-B7F7-13CE56BB940E}" destId="{E4D23238-22FB-4873-A9E1-88D09D9C46DE}" srcOrd="1" destOrd="0" presId="urn:microsoft.com/office/officeart/2005/8/layout/target3"/>
    <dgm:cxn modelId="{5DB50737-A799-4F59-9251-4BE5F937F731}" srcId="{9026AEE5-1B8F-46B7-B1ED-8471D4639029}" destId="{9EC516A2-654E-4583-B79C-633B3D1B6508}" srcOrd="1" destOrd="0" parTransId="{604F1A51-0654-4037-A40A-E3B4FACD5322}" sibTransId="{028516A7-C42A-4129-A006-E904F392DCD4}"/>
    <dgm:cxn modelId="{A00751E9-C611-48F9-9806-AB4106D7E8EF}" type="presOf" srcId="{9EC516A2-654E-4583-B79C-633B3D1B6508}" destId="{194F2B37-5B5A-4ED1-9334-3311B4458DE2}" srcOrd="1" destOrd="0" presId="urn:microsoft.com/office/officeart/2005/8/layout/target3"/>
    <dgm:cxn modelId="{625C61A1-9F5D-4F4B-9337-566CDCE1A1AC}" type="presOf" srcId="{864CE663-84DA-423B-B7F7-13CE56BB940E}" destId="{6EA2234E-0D91-4860-BAE2-D180D0CFF75E}" srcOrd="0" destOrd="0" presId="urn:microsoft.com/office/officeart/2005/8/layout/target3"/>
    <dgm:cxn modelId="{6377ED06-362B-4FB2-9F23-045546D25C12}" srcId="{9026AEE5-1B8F-46B7-B1ED-8471D4639029}" destId="{F119F1BF-DAB1-4364-B850-FCDE0C4BA1C5}" srcOrd="2" destOrd="0" parTransId="{9F163688-35DC-4006-925A-A1DDD5464863}" sibTransId="{0E6CE3C4-FBD8-4A9A-BC39-2986572396F7}"/>
    <dgm:cxn modelId="{D935C8F5-86F0-4C82-B754-236D18C11F98}" type="presOf" srcId="{F119F1BF-DAB1-4364-B850-FCDE0C4BA1C5}" destId="{D2136C28-6BF6-43D8-9EBB-BBDE2553C9E7}" srcOrd="0" destOrd="0" presId="urn:microsoft.com/office/officeart/2005/8/layout/target3"/>
    <dgm:cxn modelId="{700B129C-1BA0-4315-ABA3-15371E443182}" type="presOf" srcId="{F119F1BF-DAB1-4364-B850-FCDE0C4BA1C5}" destId="{5FA486EF-4F4D-45D5-BC66-E282B929B3E5}" srcOrd="1" destOrd="0" presId="urn:microsoft.com/office/officeart/2005/8/layout/target3"/>
    <dgm:cxn modelId="{7F7F08EA-C85A-4B87-BB73-F8460756A11E}" type="presParOf" srcId="{24DBD2A5-D838-410D-8225-D657983FD1B3}" destId="{A0BD8762-4915-4C37-BD70-9C06604674FB}" srcOrd="0" destOrd="0" presId="urn:microsoft.com/office/officeart/2005/8/layout/target3"/>
    <dgm:cxn modelId="{FA8BA1BE-ACCB-47B0-9DFE-2EBC8440498F}" type="presParOf" srcId="{24DBD2A5-D838-410D-8225-D657983FD1B3}" destId="{54BF3BAA-B12E-4886-9F12-0A3ADC49DE3A}" srcOrd="1" destOrd="0" presId="urn:microsoft.com/office/officeart/2005/8/layout/target3"/>
    <dgm:cxn modelId="{FF140927-C3AA-496B-A976-DE7CF640055A}" type="presParOf" srcId="{24DBD2A5-D838-410D-8225-D657983FD1B3}" destId="{1CC887F8-7F90-4E85-8827-988BFF9CD6FE}" srcOrd="2" destOrd="0" presId="urn:microsoft.com/office/officeart/2005/8/layout/target3"/>
    <dgm:cxn modelId="{281B29CE-B0A2-4BFA-9871-13E131C07C3D}" type="presParOf" srcId="{24DBD2A5-D838-410D-8225-D657983FD1B3}" destId="{7C7CB038-C9D0-49CE-BCF9-0C01F5D7F9EF}" srcOrd="3" destOrd="0" presId="urn:microsoft.com/office/officeart/2005/8/layout/target3"/>
    <dgm:cxn modelId="{78B4EAA9-9464-4260-BD68-8B5A8C339770}" type="presParOf" srcId="{24DBD2A5-D838-410D-8225-D657983FD1B3}" destId="{B98AB616-7ABA-4C40-BDBF-044DA8EFA868}" srcOrd="4" destOrd="0" presId="urn:microsoft.com/office/officeart/2005/8/layout/target3"/>
    <dgm:cxn modelId="{3CFE495D-BD09-486D-A470-A01603080348}" type="presParOf" srcId="{24DBD2A5-D838-410D-8225-D657983FD1B3}" destId="{88162305-F79C-46C9-ACC8-9A6ABD67641E}" srcOrd="5" destOrd="0" presId="urn:microsoft.com/office/officeart/2005/8/layout/target3"/>
    <dgm:cxn modelId="{E1D4D85C-B563-44E6-B669-E1E03198C886}" type="presParOf" srcId="{24DBD2A5-D838-410D-8225-D657983FD1B3}" destId="{41073FA3-03C3-41B5-B6CE-0FA5A482827D}" srcOrd="6" destOrd="0" presId="urn:microsoft.com/office/officeart/2005/8/layout/target3"/>
    <dgm:cxn modelId="{E1473EFF-9D55-4E67-9487-892764A425A0}" type="presParOf" srcId="{24DBD2A5-D838-410D-8225-D657983FD1B3}" destId="{53618418-9C0C-475D-A6CF-A02617251B12}" srcOrd="7" destOrd="0" presId="urn:microsoft.com/office/officeart/2005/8/layout/target3"/>
    <dgm:cxn modelId="{9BD64DAD-CDDD-4876-A771-54FFF4AEA9C1}" type="presParOf" srcId="{24DBD2A5-D838-410D-8225-D657983FD1B3}" destId="{D2136C28-6BF6-43D8-9EBB-BBDE2553C9E7}" srcOrd="8" destOrd="0" presId="urn:microsoft.com/office/officeart/2005/8/layout/target3"/>
    <dgm:cxn modelId="{1AFF3F6A-5057-411A-96B6-6D0238C90104}" type="presParOf" srcId="{24DBD2A5-D838-410D-8225-D657983FD1B3}" destId="{326CC055-123F-491B-92DF-41E8048C7BCD}" srcOrd="9" destOrd="0" presId="urn:microsoft.com/office/officeart/2005/8/layout/target3"/>
    <dgm:cxn modelId="{DF532B0A-2CC5-4F9E-90C8-B6E5DAD94582}" type="presParOf" srcId="{24DBD2A5-D838-410D-8225-D657983FD1B3}" destId="{74B3D1E4-5ECC-4F4E-A852-6DBA31511B91}" srcOrd="10" destOrd="0" presId="urn:microsoft.com/office/officeart/2005/8/layout/target3"/>
    <dgm:cxn modelId="{F065805F-0E5D-451F-B9CE-EC20E4607FA6}" type="presParOf" srcId="{24DBD2A5-D838-410D-8225-D657983FD1B3}" destId="{6EA2234E-0D91-4860-BAE2-D180D0CFF75E}" srcOrd="11" destOrd="0" presId="urn:microsoft.com/office/officeart/2005/8/layout/target3"/>
    <dgm:cxn modelId="{E8BA99A4-AEDA-4198-BC04-A59EEC1F42C7}" type="presParOf" srcId="{24DBD2A5-D838-410D-8225-D657983FD1B3}" destId="{49D55B19-8D5A-4681-A65B-A4E05E88A17A}" srcOrd="12" destOrd="0" presId="urn:microsoft.com/office/officeart/2005/8/layout/target3"/>
    <dgm:cxn modelId="{8FCCAF08-CC43-448F-8A3D-5CA1410AE8E7}" type="presParOf" srcId="{24DBD2A5-D838-410D-8225-D657983FD1B3}" destId="{194F2B37-5B5A-4ED1-9334-3311B4458DE2}" srcOrd="13" destOrd="0" presId="urn:microsoft.com/office/officeart/2005/8/layout/target3"/>
    <dgm:cxn modelId="{C69F2636-4B43-4634-914E-730DD7A0CD1A}" type="presParOf" srcId="{24DBD2A5-D838-410D-8225-D657983FD1B3}" destId="{5FA486EF-4F4D-45D5-BC66-E282B929B3E5}" srcOrd="14" destOrd="0" presId="urn:microsoft.com/office/officeart/2005/8/layout/target3"/>
    <dgm:cxn modelId="{60E0C08A-4273-4588-814C-0A0F6164A8B8}" type="presParOf" srcId="{24DBD2A5-D838-410D-8225-D657983FD1B3}" destId="{E4D23238-22FB-4873-A9E1-88D09D9C46DE}"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612055-B79C-4113-9499-C6A62E852AF0}"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13B46D32-E33D-4BC2-9182-CF4BA56CF7E0}">
      <dgm:prSet/>
      <dgm:spPr/>
      <dgm:t>
        <a:bodyPr/>
        <a:lstStyle/>
        <a:p>
          <a:r>
            <a:rPr lang="uk-UA" b="1" i="0" dirty="0" smtClean="0"/>
            <a:t>Відеореклама</a:t>
          </a:r>
          <a:r>
            <a:rPr lang="uk-UA" b="0" i="0" dirty="0" smtClean="0"/>
            <a:t> повернулася в лідери серед форматів. У 2024 році її частка досягла 46%, обігнавши банерну рекламу, яка посідала перше місце в попередні два роки.</a:t>
          </a:r>
          <a:endParaRPr lang="uk-UA" dirty="0"/>
        </a:p>
      </dgm:t>
    </dgm:pt>
    <dgm:pt modelId="{71F7A0AA-2798-4C78-A52D-B943EBE171C0}" type="parTrans" cxnId="{F520AE77-71BD-46D8-B239-45E214406B25}">
      <dgm:prSet/>
      <dgm:spPr/>
      <dgm:t>
        <a:bodyPr/>
        <a:lstStyle/>
        <a:p>
          <a:endParaRPr lang="ru-RU"/>
        </a:p>
      </dgm:t>
    </dgm:pt>
    <dgm:pt modelId="{147A8A4D-CCFA-416E-9383-E32E095CF239}" type="sibTrans" cxnId="{F520AE77-71BD-46D8-B239-45E214406B25}">
      <dgm:prSet/>
      <dgm:spPr/>
      <dgm:t>
        <a:bodyPr/>
        <a:lstStyle/>
        <a:p>
          <a:endParaRPr lang="ru-RU"/>
        </a:p>
      </dgm:t>
    </dgm:pt>
    <dgm:pt modelId="{D5438837-390B-408C-B78C-9EFDBA16FAAC}">
      <dgm:prSet/>
      <dgm:spPr/>
      <dgm:t>
        <a:bodyPr/>
        <a:lstStyle/>
        <a:p>
          <a:r>
            <a:rPr lang="uk-UA" b="1" i="0" dirty="0" smtClean="0"/>
            <a:t>Мобільне відео</a:t>
          </a:r>
          <a:r>
            <a:rPr lang="uk-UA" b="0" i="0" dirty="0" smtClean="0"/>
            <a:t> вперше випередило мобільну дисплейну рекламу. </a:t>
          </a:r>
          <a:r>
            <a:rPr lang="pl-PL" b="0" i="0" dirty="0" smtClean="0"/>
            <a:t>Facebook </a:t>
          </a:r>
          <a:r>
            <a:rPr lang="uk-UA" b="0" i="0" dirty="0" smtClean="0"/>
            <a:t>майже повністю перейшов на мобільні формати, тоді як </a:t>
          </a:r>
          <a:r>
            <a:rPr lang="pl-PL" b="0" i="0" dirty="0" smtClean="0"/>
            <a:t>YouTube </a:t>
          </a:r>
          <a:r>
            <a:rPr lang="uk-UA" b="0" i="0" dirty="0" smtClean="0"/>
            <a:t>зберіг </a:t>
          </a:r>
          <a:r>
            <a:rPr lang="uk-UA" b="0" i="0" dirty="0" err="1" smtClean="0"/>
            <a:t>мультиплатформність</a:t>
          </a:r>
          <a:r>
            <a:rPr lang="uk-UA" b="0" i="0" dirty="0" smtClean="0"/>
            <a:t>.</a:t>
          </a:r>
          <a:endParaRPr lang="uk-UA" dirty="0"/>
        </a:p>
      </dgm:t>
    </dgm:pt>
    <dgm:pt modelId="{3A7EFA06-42BB-44B8-B5C3-B9B44259F747}" type="parTrans" cxnId="{10D3D2F3-E47D-474D-9825-93FA4B4B5420}">
      <dgm:prSet/>
      <dgm:spPr/>
      <dgm:t>
        <a:bodyPr/>
        <a:lstStyle/>
        <a:p>
          <a:endParaRPr lang="ru-RU"/>
        </a:p>
      </dgm:t>
    </dgm:pt>
    <dgm:pt modelId="{EBD0B491-D3F0-4C77-B755-36F4D7764181}" type="sibTrans" cxnId="{10D3D2F3-E47D-474D-9825-93FA4B4B5420}">
      <dgm:prSet/>
      <dgm:spPr/>
      <dgm:t>
        <a:bodyPr/>
        <a:lstStyle/>
        <a:p>
          <a:endParaRPr lang="ru-RU"/>
        </a:p>
      </dgm:t>
    </dgm:pt>
    <dgm:pt modelId="{B2449BA8-3452-4829-8743-54E68D9CC74D}" type="pres">
      <dgm:prSet presAssocID="{9A612055-B79C-4113-9499-C6A62E852AF0}" presName="linear" presStyleCnt="0">
        <dgm:presLayoutVars>
          <dgm:animLvl val="lvl"/>
          <dgm:resizeHandles val="exact"/>
        </dgm:presLayoutVars>
      </dgm:prSet>
      <dgm:spPr/>
      <dgm:t>
        <a:bodyPr/>
        <a:lstStyle/>
        <a:p>
          <a:endParaRPr lang="ru-RU"/>
        </a:p>
      </dgm:t>
    </dgm:pt>
    <dgm:pt modelId="{5952F2A4-BF72-4D72-8F6E-F59920A2D3BF}" type="pres">
      <dgm:prSet presAssocID="{13B46D32-E33D-4BC2-9182-CF4BA56CF7E0}" presName="parentText" presStyleLbl="node1" presStyleIdx="0" presStyleCnt="2">
        <dgm:presLayoutVars>
          <dgm:chMax val="0"/>
          <dgm:bulletEnabled val="1"/>
        </dgm:presLayoutVars>
      </dgm:prSet>
      <dgm:spPr/>
      <dgm:t>
        <a:bodyPr/>
        <a:lstStyle/>
        <a:p>
          <a:endParaRPr lang="ru-RU"/>
        </a:p>
      </dgm:t>
    </dgm:pt>
    <dgm:pt modelId="{C75A6160-B1F2-4375-A944-84AA32BAE684}" type="pres">
      <dgm:prSet presAssocID="{147A8A4D-CCFA-416E-9383-E32E095CF239}" presName="spacer" presStyleCnt="0"/>
      <dgm:spPr/>
    </dgm:pt>
    <dgm:pt modelId="{5604419F-6D7B-4E76-8669-42D2A5F44B9B}" type="pres">
      <dgm:prSet presAssocID="{D5438837-390B-408C-B78C-9EFDBA16FAAC}" presName="parentText" presStyleLbl="node1" presStyleIdx="1" presStyleCnt="2">
        <dgm:presLayoutVars>
          <dgm:chMax val="0"/>
          <dgm:bulletEnabled val="1"/>
        </dgm:presLayoutVars>
      </dgm:prSet>
      <dgm:spPr/>
      <dgm:t>
        <a:bodyPr/>
        <a:lstStyle/>
        <a:p>
          <a:endParaRPr lang="ru-RU"/>
        </a:p>
      </dgm:t>
    </dgm:pt>
  </dgm:ptLst>
  <dgm:cxnLst>
    <dgm:cxn modelId="{1D0DE82F-9CB4-4C6F-82AD-8A77823C4E01}" type="presOf" srcId="{9A612055-B79C-4113-9499-C6A62E852AF0}" destId="{B2449BA8-3452-4829-8743-54E68D9CC74D}" srcOrd="0" destOrd="0" presId="urn:microsoft.com/office/officeart/2005/8/layout/vList2"/>
    <dgm:cxn modelId="{10D3D2F3-E47D-474D-9825-93FA4B4B5420}" srcId="{9A612055-B79C-4113-9499-C6A62E852AF0}" destId="{D5438837-390B-408C-B78C-9EFDBA16FAAC}" srcOrd="1" destOrd="0" parTransId="{3A7EFA06-42BB-44B8-B5C3-B9B44259F747}" sibTransId="{EBD0B491-D3F0-4C77-B755-36F4D7764181}"/>
    <dgm:cxn modelId="{F520AE77-71BD-46D8-B239-45E214406B25}" srcId="{9A612055-B79C-4113-9499-C6A62E852AF0}" destId="{13B46D32-E33D-4BC2-9182-CF4BA56CF7E0}" srcOrd="0" destOrd="0" parTransId="{71F7A0AA-2798-4C78-A52D-B943EBE171C0}" sibTransId="{147A8A4D-CCFA-416E-9383-E32E095CF239}"/>
    <dgm:cxn modelId="{24BB3FD9-A720-48EC-959B-748233D50069}" type="presOf" srcId="{13B46D32-E33D-4BC2-9182-CF4BA56CF7E0}" destId="{5952F2A4-BF72-4D72-8F6E-F59920A2D3BF}" srcOrd="0" destOrd="0" presId="urn:microsoft.com/office/officeart/2005/8/layout/vList2"/>
    <dgm:cxn modelId="{35EEABE3-42FA-4660-98DB-26CF587C091A}" type="presOf" srcId="{D5438837-390B-408C-B78C-9EFDBA16FAAC}" destId="{5604419F-6D7B-4E76-8669-42D2A5F44B9B}" srcOrd="0" destOrd="0" presId="urn:microsoft.com/office/officeart/2005/8/layout/vList2"/>
    <dgm:cxn modelId="{147BFC76-307B-410F-A4C1-96FEA2A604D0}" type="presParOf" srcId="{B2449BA8-3452-4829-8743-54E68D9CC74D}" destId="{5952F2A4-BF72-4D72-8F6E-F59920A2D3BF}" srcOrd="0" destOrd="0" presId="urn:microsoft.com/office/officeart/2005/8/layout/vList2"/>
    <dgm:cxn modelId="{4CEFAFCD-3A44-433B-A473-E3020FF51A29}" type="presParOf" srcId="{B2449BA8-3452-4829-8743-54E68D9CC74D}" destId="{C75A6160-B1F2-4375-A944-84AA32BAE684}" srcOrd="1" destOrd="0" presId="urn:microsoft.com/office/officeart/2005/8/layout/vList2"/>
    <dgm:cxn modelId="{D8C83775-F84C-4B54-A71E-BB42F1D7004F}" type="presParOf" srcId="{B2449BA8-3452-4829-8743-54E68D9CC74D}" destId="{5604419F-6D7B-4E76-8669-42D2A5F44B9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0C7D41-F89D-472B-8872-ED755837CBFD}" type="doc">
      <dgm:prSet loTypeId="urn:microsoft.com/office/officeart/2005/8/layout/vList2" loCatId="list" qsTypeId="urn:microsoft.com/office/officeart/2005/8/quickstyle/3d3" qsCatId="3D" csTypeId="urn:microsoft.com/office/officeart/2005/8/colors/accent0_2" csCatId="mainScheme" phldr="1"/>
      <dgm:spPr/>
      <dgm:t>
        <a:bodyPr/>
        <a:lstStyle/>
        <a:p>
          <a:endParaRPr lang="ru-RU"/>
        </a:p>
      </dgm:t>
    </dgm:pt>
    <dgm:pt modelId="{01ED005B-5183-4BA4-92D5-127293794D9D}">
      <dgm:prSet/>
      <dgm:spPr/>
      <dgm:t>
        <a:bodyPr/>
        <a:lstStyle/>
        <a:p>
          <a:r>
            <a:rPr lang="pl-PL" dirty="0" smtClean="0"/>
            <a:t>TV (Connected TV) </a:t>
          </a:r>
          <a:r>
            <a:rPr lang="uk-UA" dirty="0" smtClean="0"/>
            <a:t>активно набирає обертів. У 2024 році обсяг ринку становив 982 млн грн, а частка у відеобюджетах зросла до 17%. Основну частку ринку (95%) розділили між собою </a:t>
          </a:r>
          <a:r>
            <a:rPr lang="pl-PL" dirty="0" smtClean="0"/>
            <a:t>Vidzone, Megogo </a:t>
          </a:r>
          <a:r>
            <a:rPr lang="uk-UA" dirty="0" smtClean="0"/>
            <a:t>та </a:t>
          </a:r>
          <a:r>
            <a:rPr lang="pl-PL" dirty="0" smtClean="0"/>
            <a:t>YouTube Smart TV.</a:t>
          </a:r>
          <a:endParaRPr lang="uk-UA" dirty="0"/>
        </a:p>
      </dgm:t>
    </dgm:pt>
    <dgm:pt modelId="{7D435E4A-D018-40AD-8566-18A3F3AF9502}" type="parTrans" cxnId="{E6AA3025-1DF3-4287-BDF2-E30BB1C935A8}">
      <dgm:prSet/>
      <dgm:spPr/>
      <dgm:t>
        <a:bodyPr/>
        <a:lstStyle/>
        <a:p>
          <a:endParaRPr lang="ru-RU"/>
        </a:p>
      </dgm:t>
    </dgm:pt>
    <dgm:pt modelId="{AF2E6A09-7892-4897-A6F2-BF57877C7918}" type="sibTrans" cxnId="{E6AA3025-1DF3-4287-BDF2-E30BB1C935A8}">
      <dgm:prSet/>
      <dgm:spPr/>
      <dgm:t>
        <a:bodyPr/>
        <a:lstStyle/>
        <a:p>
          <a:endParaRPr lang="ru-RU"/>
        </a:p>
      </dgm:t>
    </dgm:pt>
    <dgm:pt modelId="{75E8BF14-D0B8-47E9-B670-287A11BCBF0D}" type="pres">
      <dgm:prSet presAssocID="{670C7D41-F89D-472B-8872-ED755837CBFD}" presName="linear" presStyleCnt="0">
        <dgm:presLayoutVars>
          <dgm:animLvl val="lvl"/>
          <dgm:resizeHandles val="exact"/>
        </dgm:presLayoutVars>
      </dgm:prSet>
      <dgm:spPr/>
      <dgm:t>
        <a:bodyPr/>
        <a:lstStyle/>
        <a:p>
          <a:endParaRPr lang="ru-RU"/>
        </a:p>
      </dgm:t>
    </dgm:pt>
    <dgm:pt modelId="{B5B2CC9A-D9B6-4C26-A194-AA6CB07CE265}" type="pres">
      <dgm:prSet presAssocID="{01ED005B-5183-4BA4-92D5-127293794D9D}" presName="parentText" presStyleLbl="node1" presStyleIdx="0" presStyleCnt="1" custScaleY="145068">
        <dgm:presLayoutVars>
          <dgm:chMax val="0"/>
          <dgm:bulletEnabled val="1"/>
        </dgm:presLayoutVars>
      </dgm:prSet>
      <dgm:spPr/>
      <dgm:t>
        <a:bodyPr/>
        <a:lstStyle/>
        <a:p>
          <a:endParaRPr lang="ru-RU"/>
        </a:p>
      </dgm:t>
    </dgm:pt>
  </dgm:ptLst>
  <dgm:cxnLst>
    <dgm:cxn modelId="{13C02EFD-1CA4-4D82-A0BA-50099DBAA0D0}" type="presOf" srcId="{01ED005B-5183-4BA4-92D5-127293794D9D}" destId="{B5B2CC9A-D9B6-4C26-A194-AA6CB07CE265}" srcOrd="0" destOrd="0" presId="urn:microsoft.com/office/officeart/2005/8/layout/vList2"/>
    <dgm:cxn modelId="{E6AA3025-1DF3-4287-BDF2-E30BB1C935A8}" srcId="{670C7D41-F89D-472B-8872-ED755837CBFD}" destId="{01ED005B-5183-4BA4-92D5-127293794D9D}" srcOrd="0" destOrd="0" parTransId="{7D435E4A-D018-40AD-8566-18A3F3AF9502}" sibTransId="{AF2E6A09-7892-4897-A6F2-BF57877C7918}"/>
    <dgm:cxn modelId="{0E7A846B-78ED-402F-A33B-239A513AD271}" type="presOf" srcId="{670C7D41-F89D-472B-8872-ED755837CBFD}" destId="{75E8BF14-D0B8-47E9-B670-287A11BCBF0D}" srcOrd="0" destOrd="0" presId="urn:microsoft.com/office/officeart/2005/8/layout/vList2"/>
    <dgm:cxn modelId="{DEAE406C-DF22-445E-9F05-7B2E1D26CF4A}" type="presParOf" srcId="{75E8BF14-D0B8-47E9-B670-287A11BCBF0D}" destId="{B5B2CC9A-D9B6-4C26-A194-AA6CB07CE26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91FD1C-E416-4C0B-A3D2-2F9559205C2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ECD31CFD-E6A5-48CE-A464-22D4980DD09A}">
      <dgm:prSet/>
      <dgm:spPr/>
      <dgm:t>
        <a:bodyPr/>
        <a:lstStyle/>
        <a:p>
          <a:r>
            <a:rPr lang="pl-PL" b="1" i="0" smtClean="0"/>
            <a:t>Digital audio </a:t>
          </a:r>
          <a:r>
            <a:rPr lang="uk-UA" b="0" i="0" smtClean="0"/>
            <a:t>залишилося нішевим напрямом. Його частка в загальному розподілі реклами становила лише 0,04%, що досі нижче рівня 2020 року.</a:t>
          </a:r>
          <a:endParaRPr lang="uk-UA"/>
        </a:p>
      </dgm:t>
    </dgm:pt>
    <dgm:pt modelId="{BF8B9E06-CA77-46AB-9151-F1D28CC67A92}" type="parTrans" cxnId="{B7FC84A7-B80C-40D2-9A7F-7DABF26DDE4D}">
      <dgm:prSet/>
      <dgm:spPr/>
      <dgm:t>
        <a:bodyPr/>
        <a:lstStyle/>
        <a:p>
          <a:endParaRPr lang="ru-RU"/>
        </a:p>
      </dgm:t>
    </dgm:pt>
    <dgm:pt modelId="{C290840C-3320-405E-9E6A-29B992F6D95C}" type="sibTrans" cxnId="{B7FC84A7-B80C-40D2-9A7F-7DABF26DDE4D}">
      <dgm:prSet/>
      <dgm:spPr/>
      <dgm:t>
        <a:bodyPr/>
        <a:lstStyle/>
        <a:p>
          <a:endParaRPr lang="ru-RU"/>
        </a:p>
      </dgm:t>
    </dgm:pt>
    <dgm:pt modelId="{ABF21B96-CC6A-4BD5-947B-B04D52743C9D}">
      <dgm:prSet/>
      <dgm:spPr/>
      <dgm:t>
        <a:bodyPr/>
        <a:lstStyle/>
        <a:p>
          <a:r>
            <a:rPr lang="uk-UA" b="0" i="0" smtClean="0"/>
            <a:t>Дослідження показує, що рекламодавці дедалі активніше спрямовують бюджети у відеоконтент, мобільні формати та нові платформи, як-от </a:t>
          </a:r>
          <a:r>
            <a:rPr lang="pl-PL" b="0" i="0" smtClean="0"/>
            <a:t>CTV. </a:t>
          </a:r>
          <a:r>
            <a:rPr lang="uk-UA" b="0" i="0" smtClean="0"/>
            <a:t>Це свідчить про поступову адаптацію ринку до сучасних моделей споживання контенту.</a:t>
          </a:r>
          <a:endParaRPr lang="uk-UA"/>
        </a:p>
      </dgm:t>
    </dgm:pt>
    <dgm:pt modelId="{2ECD6F9F-9205-4009-B1D1-4E766D5C3F79}" type="parTrans" cxnId="{2797AA01-A293-432A-AF25-A143BDA1CA4D}">
      <dgm:prSet/>
      <dgm:spPr/>
      <dgm:t>
        <a:bodyPr/>
        <a:lstStyle/>
        <a:p>
          <a:endParaRPr lang="ru-RU"/>
        </a:p>
      </dgm:t>
    </dgm:pt>
    <dgm:pt modelId="{34A588CD-1333-45D4-9334-FD30204EA496}" type="sibTrans" cxnId="{2797AA01-A293-432A-AF25-A143BDA1CA4D}">
      <dgm:prSet/>
      <dgm:spPr/>
      <dgm:t>
        <a:bodyPr/>
        <a:lstStyle/>
        <a:p>
          <a:endParaRPr lang="ru-RU"/>
        </a:p>
      </dgm:t>
    </dgm:pt>
    <dgm:pt modelId="{0B0632FD-09C0-45A1-BE8E-0DF1E1F46AED}" type="pres">
      <dgm:prSet presAssocID="{7191FD1C-E416-4C0B-A3D2-2F9559205C24}" presName="linear" presStyleCnt="0">
        <dgm:presLayoutVars>
          <dgm:animLvl val="lvl"/>
          <dgm:resizeHandles val="exact"/>
        </dgm:presLayoutVars>
      </dgm:prSet>
      <dgm:spPr/>
      <dgm:t>
        <a:bodyPr/>
        <a:lstStyle/>
        <a:p>
          <a:endParaRPr lang="ru-RU"/>
        </a:p>
      </dgm:t>
    </dgm:pt>
    <dgm:pt modelId="{951CFA7D-13DC-43FF-9483-867166026C7C}" type="pres">
      <dgm:prSet presAssocID="{ECD31CFD-E6A5-48CE-A464-22D4980DD09A}" presName="parentText" presStyleLbl="node1" presStyleIdx="0" presStyleCnt="2">
        <dgm:presLayoutVars>
          <dgm:chMax val="0"/>
          <dgm:bulletEnabled val="1"/>
        </dgm:presLayoutVars>
      </dgm:prSet>
      <dgm:spPr/>
      <dgm:t>
        <a:bodyPr/>
        <a:lstStyle/>
        <a:p>
          <a:endParaRPr lang="ru-RU"/>
        </a:p>
      </dgm:t>
    </dgm:pt>
    <dgm:pt modelId="{B2F859CC-CCB8-4AF4-9650-21C5C1986C60}" type="pres">
      <dgm:prSet presAssocID="{C290840C-3320-405E-9E6A-29B992F6D95C}" presName="spacer" presStyleCnt="0"/>
      <dgm:spPr/>
    </dgm:pt>
    <dgm:pt modelId="{CB3D4810-9283-480C-B0DF-76389F82359E}" type="pres">
      <dgm:prSet presAssocID="{ABF21B96-CC6A-4BD5-947B-B04D52743C9D}" presName="parentText" presStyleLbl="node1" presStyleIdx="1" presStyleCnt="2">
        <dgm:presLayoutVars>
          <dgm:chMax val="0"/>
          <dgm:bulletEnabled val="1"/>
        </dgm:presLayoutVars>
      </dgm:prSet>
      <dgm:spPr/>
      <dgm:t>
        <a:bodyPr/>
        <a:lstStyle/>
        <a:p>
          <a:endParaRPr lang="ru-RU"/>
        </a:p>
      </dgm:t>
    </dgm:pt>
  </dgm:ptLst>
  <dgm:cxnLst>
    <dgm:cxn modelId="{2797AA01-A293-432A-AF25-A143BDA1CA4D}" srcId="{7191FD1C-E416-4C0B-A3D2-2F9559205C24}" destId="{ABF21B96-CC6A-4BD5-947B-B04D52743C9D}" srcOrd="1" destOrd="0" parTransId="{2ECD6F9F-9205-4009-B1D1-4E766D5C3F79}" sibTransId="{34A588CD-1333-45D4-9334-FD30204EA496}"/>
    <dgm:cxn modelId="{1033EF22-0124-47BE-A662-8520D01A8ACB}" type="presOf" srcId="{7191FD1C-E416-4C0B-A3D2-2F9559205C24}" destId="{0B0632FD-09C0-45A1-BE8E-0DF1E1F46AED}" srcOrd="0" destOrd="0" presId="urn:microsoft.com/office/officeart/2005/8/layout/vList2"/>
    <dgm:cxn modelId="{B7FC84A7-B80C-40D2-9A7F-7DABF26DDE4D}" srcId="{7191FD1C-E416-4C0B-A3D2-2F9559205C24}" destId="{ECD31CFD-E6A5-48CE-A464-22D4980DD09A}" srcOrd="0" destOrd="0" parTransId="{BF8B9E06-CA77-46AB-9151-F1D28CC67A92}" sibTransId="{C290840C-3320-405E-9E6A-29B992F6D95C}"/>
    <dgm:cxn modelId="{14F35862-5EE1-485A-B42C-16844DCF73C6}" type="presOf" srcId="{ABF21B96-CC6A-4BD5-947B-B04D52743C9D}" destId="{CB3D4810-9283-480C-B0DF-76389F82359E}" srcOrd="0" destOrd="0" presId="urn:microsoft.com/office/officeart/2005/8/layout/vList2"/>
    <dgm:cxn modelId="{8C0589DA-EECF-4804-89C1-4FF4E02BBB5F}" type="presOf" srcId="{ECD31CFD-E6A5-48CE-A464-22D4980DD09A}" destId="{951CFA7D-13DC-43FF-9483-867166026C7C}" srcOrd="0" destOrd="0" presId="urn:microsoft.com/office/officeart/2005/8/layout/vList2"/>
    <dgm:cxn modelId="{343ED9FC-C2BA-4C1B-85C2-FFB1007301A9}" type="presParOf" srcId="{0B0632FD-09C0-45A1-BE8E-0DF1E1F46AED}" destId="{951CFA7D-13DC-43FF-9483-867166026C7C}" srcOrd="0" destOrd="0" presId="urn:microsoft.com/office/officeart/2005/8/layout/vList2"/>
    <dgm:cxn modelId="{B8980E21-75A1-4F54-843B-79EA8AD65219}" type="presParOf" srcId="{0B0632FD-09C0-45A1-BE8E-0DF1E1F46AED}" destId="{B2F859CC-CCB8-4AF4-9650-21C5C1986C60}" srcOrd="1" destOrd="0" presId="urn:microsoft.com/office/officeart/2005/8/layout/vList2"/>
    <dgm:cxn modelId="{D01F9724-DACB-405F-A68D-3BDA421AD2E7}" type="presParOf" srcId="{0B0632FD-09C0-45A1-BE8E-0DF1E1F46AED}" destId="{CB3D4810-9283-480C-B0DF-76389F82359E}"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D220BD-F337-4278-8FBA-4EC65E9DFA2E}" type="doc">
      <dgm:prSet loTypeId="urn:microsoft.com/office/officeart/2005/8/layout/target3" loCatId="relationship" qsTypeId="urn:microsoft.com/office/officeart/2005/8/quickstyle/3d3" qsCatId="3D" csTypeId="urn:microsoft.com/office/officeart/2005/8/colors/colorful2" csCatId="colorful"/>
      <dgm:spPr/>
      <dgm:t>
        <a:bodyPr/>
        <a:lstStyle/>
        <a:p>
          <a:endParaRPr lang="ru-RU"/>
        </a:p>
      </dgm:t>
    </dgm:pt>
    <dgm:pt modelId="{E47C9A48-FDA7-4881-BE08-04E9A70BB51A}">
      <dgm:prSet/>
      <dgm:spPr/>
      <dgm:t>
        <a:bodyPr/>
        <a:lstStyle/>
        <a:p>
          <a:r>
            <a:rPr lang="pl-PL" b="0" i="0" dirty="0" smtClean="0">
              <a:solidFill>
                <a:srgbClr val="002060"/>
              </a:solidFill>
            </a:rPr>
            <a:t>Digital – </a:t>
          </a:r>
          <a:r>
            <a:rPr lang="uk-UA" b="0" i="0" dirty="0" smtClean="0">
              <a:solidFill>
                <a:srgbClr val="002060"/>
              </a:solidFill>
            </a:rPr>
            <a:t>лідер рекламного ринку </a:t>
          </a:r>
          <a:r>
            <a:rPr lang="pl-PL" b="0" i="0" dirty="0" smtClean="0">
              <a:solidFill>
                <a:srgbClr val="002060"/>
              </a:solidFill>
            </a:rPr>
            <a:t>Digital-</a:t>
          </a:r>
          <a:r>
            <a:rPr lang="uk-UA" b="0" i="0" dirty="0" smtClean="0">
              <a:solidFill>
                <a:srgbClr val="002060"/>
              </a:solidFill>
            </a:rPr>
            <a:t>реклама зберігає позицію лідера. У 2024 році обсяг </a:t>
          </a:r>
          <a:r>
            <a:rPr lang="pl-PL" b="0" i="0" dirty="0" smtClean="0">
              <a:solidFill>
                <a:srgbClr val="002060"/>
              </a:solidFill>
            </a:rPr>
            <a:t>digital </a:t>
          </a:r>
          <a:r>
            <a:rPr lang="uk-UA" b="0" i="0" dirty="0" smtClean="0">
              <a:solidFill>
                <a:srgbClr val="002060"/>
              </a:solidFill>
            </a:rPr>
            <a:t>склав 41,7 млрд грн (+25% до 2023 року), що становить 78,8% від загального рекламного ринку (з урахуванням </a:t>
          </a:r>
          <a:r>
            <a:rPr lang="pl-PL" b="0" i="0" dirty="0" smtClean="0">
              <a:solidFill>
                <a:srgbClr val="002060"/>
              </a:solidFill>
            </a:rPr>
            <a:t>Digital </a:t>
          </a:r>
          <a:r>
            <a:rPr lang="uk-UA" b="0" i="0" dirty="0" smtClean="0">
              <a:solidFill>
                <a:srgbClr val="002060"/>
              </a:solidFill>
            </a:rPr>
            <a:t>ТБ). Найбільше зростання серед </a:t>
          </a:r>
          <a:r>
            <a:rPr lang="pl-PL" b="0" i="0" dirty="0" smtClean="0">
              <a:solidFill>
                <a:srgbClr val="002060"/>
              </a:solidFill>
            </a:rPr>
            <a:t>Digital </a:t>
          </a:r>
          <a:r>
            <a:rPr lang="uk-UA" b="0" i="0" dirty="0" smtClean="0">
              <a:solidFill>
                <a:srgbClr val="002060"/>
              </a:solidFill>
            </a:rPr>
            <a:t>інструментів цього року показали </a:t>
          </a:r>
          <a:r>
            <a:rPr lang="pl-PL" b="0" i="0" dirty="0" smtClean="0">
              <a:solidFill>
                <a:srgbClr val="002060"/>
              </a:solidFill>
            </a:rPr>
            <a:t>SMM (+60%), </a:t>
          </a:r>
          <a:r>
            <a:rPr lang="uk-UA" b="0" i="0" dirty="0" smtClean="0">
              <a:solidFill>
                <a:srgbClr val="002060"/>
              </a:solidFill>
            </a:rPr>
            <a:t>Відеореклама без </a:t>
          </a:r>
          <a:r>
            <a:rPr lang="pl-PL" b="0" i="0" dirty="0" smtClean="0">
              <a:solidFill>
                <a:srgbClr val="002060"/>
              </a:solidFill>
            </a:rPr>
            <a:t>CTV (+42%), </a:t>
          </a:r>
          <a:r>
            <a:rPr lang="uk-UA" b="0" i="0" dirty="0" smtClean="0">
              <a:solidFill>
                <a:srgbClr val="002060"/>
              </a:solidFill>
            </a:rPr>
            <a:t>а також </a:t>
          </a:r>
          <a:r>
            <a:rPr lang="pl-PL" b="0" i="0" dirty="0" smtClean="0">
              <a:solidFill>
                <a:srgbClr val="002060"/>
              </a:solidFill>
            </a:rPr>
            <a:t>Search ads + GDN (+30%). </a:t>
          </a:r>
          <a:r>
            <a:rPr lang="uk-UA" b="0" i="0" dirty="0" smtClean="0">
              <a:solidFill>
                <a:srgbClr val="002060"/>
              </a:solidFill>
            </a:rPr>
            <a:t>В абсолютному значенні бюджети розподілилися наступним чином:</a:t>
          </a:r>
          <a:endParaRPr lang="uk-UA" dirty="0">
            <a:solidFill>
              <a:srgbClr val="002060"/>
            </a:solidFill>
          </a:endParaRPr>
        </a:p>
      </dgm:t>
    </dgm:pt>
    <dgm:pt modelId="{0A811A18-26AE-492C-B6B4-5233EBDABB1F}" type="parTrans" cxnId="{2FE954D3-6442-4AE9-8230-7C1F117D2DAC}">
      <dgm:prSet/>
      <dgm:spPr/>
      <dgm:t>
        <a:bodyPr/>
        <a:lstStyle/>
        <a:p>
          <a:endParaRPr lang="ru-RU"/>
        </a:p>
      </dgm:t>
    </dgm:pt>
    <dgm:pt modelId="{BA3070F4-2CB3-49B6-AD37-B125409766A0}" type="sibTrans" cxnId="{2FE954D3-6442-4AE9-8230-7C1F117D2DAC}">
      <dgm:prSet/>
      <dgm:spPr/>
      <dgm:t>
        <a:bodyPr/>
        <a:lstStyle/>
        <a:p>
          <a:endParaRPr lang="ru-RU"/>
        </a:p>
      </dgm:t>
    </dgm:pt>
    <dgm:pt modelId="{799F2D8E-11E4-4AD4-A1E6-A58C1768F3A8}" type="pres">
      <dgm:prSet presAssocID="{D0D220BD-F337-4278-8FBA-4EC65E9DFA2E}" presName="Name0" presStyleCnt="0">
        <dgm:presLayoutVars>
          <dgm:chMax val="7"/>
          <dgm:dir/>
          <dgm:animLvl val="lvl"/>
          <dgm:resizeHandles val="exact"/>
        </dgm:presLayoutVars>
      </dgm:prSet>
      <dgm:spPr/>
      <dgm:t>
        <a:bodyPr/>
        <a:lstStyle/>
        <a:p>
          <a:endParaRPr lang="ru-RU"/>
        </a:p>
      </dgm:t>
    </dgm:pt>
    <dgm:pt modelId="{235D0648-338C-46E4-950D-DB8EC83FF6C9}" type="pres">
      <dgm:prSet presAssocID="{E47C9A48-FDA7-4881-BE08-04E9A70BB51A}" presName="circle1" presStyleLbl="node1" presStyleIdx="0" presStyleCnt="1"/>
      <dgm:spPr/>
    </dgm:pt>
    <dgm:pt modelId="{BA9427AF-5C4F-443E-9CF6-DD31707C82F3}" type="pres">
      <dgm:prSet presAssocID="{E47C9A48-FDA7-4881-BE08-04E9A70BB51A}" presName="space" presStyleCnt="0"/>
      <dgm:spPr/>
    </dgm:pt>
    <dgm:pt modelId="{204EDC9C-0F58-41A5-9F48-53E541DABCCA}" type="pres">
      <dgm:prSet presAssocID="{E47C9A48-FDA7-4881-BE08-04E9A70BB51A}" presName="rect1" presStyleLbl="alignAcc1" presStyleIdx="0" presStyleCnt="1"/>
      <dgm:spPr/>
      <dgm:t>
        <a:bodyPr/>
        <a:lstStyle/>
        <a:p>
          <a:endParaRPr lang="ru-RU"/>
        </a:p>
      </dgm:t>
    </dgm:pt>
    <dgm:pt modelId="{BF65462D-58A4-4AE3-B37E-0841CB502E90}" type="pres">
      <dgm:prSet presAssocID="{E47C9A48-FDA7-4881-BE08-04E9A70BB51A}" presName="rect1ParTxNoCh" presStyleLbl="alignAcc1" presStyleIdx="0" presStyleCnt="1">
        <dgm:presLayoutVars>
          <dgm:chMax val="1"/>
          <dgm:bulletEnabled val="1"/>
        </dgm:presLayoutVars>
      </dgm:prSet>
      <dgm:spPr/>
      <dgm:t>
        <a:bodyPr/>
        <a:lstStyle/>
        <a:p>
          <a:endParaRPr lang="ru-RU"/>
        </a:p>
      </dgm:t>
    </dgm:pt>
  </dgm:ptLst>
  <dgm:cxnLst>
    <dgm:cxn modelId="{8A0EC288-22AD-4593-B407-8B896AEDD24A}" type="presOf" srcId="{E47C9A48-FDA7-4881-BE08-04E9A70BB51A}" destId="{BF65462D-58A4-4AE3-B37E-0841CB502E90}" srcOrd="1" destOrd="0" presId="urn:microsoft.com/office/officeart/2005/8/layout/target3"/>
    <dgm:cxn modelId="{2FE954D3-6442-4AE9-8230-7C1F117D2DAC}" srcId="{D0D220BD-F337-4278-8FBA-4EC65E9DFA2E}" destId="{E47C9A48-FDA7-4881-BE08-04E9A70BB51A}" srcOrd="0" destOrd="0" parTransId="{0A811A18-26AE-492C-B6B4-5233EBDABB1F}" sibTransId="{BA3070F4-2CB3-49B6-AD37-B125409766A0}"/>
    <dgm:cxn modelId="{146D8CDD-460A-40CB-8434-C7F87627C318}" type="presOf" srcId="{E47C9A48-FDA7-4881-BE08-04E9A70BB51A}" destId="{204EDC9C-0F58-41A5-9F48-53E541DABCCA}" srcOrd="0" destOrd="0" presId="urn:microsoft.com/office/officeart/2005/8/layout/target3"/>
    <dgm:cxn modelId="{78C700F4-167E-4628-A997-51FFF99C7437}" type="presOf" srcId="{D0D220BD-F337-4278-8FBA-4EC65E9DFA2E}" destId="{799F2D8E-11E4-4AD4-A1E6-A58C1768F3A8}" srcOrd="0" destOrd="0" presId="urn:microsoft.com/office/officeart/2005/8/layout/target3"/>
    <dgm:cxn modelId="{D3F3FA8F-F16D-4BEB-B599-C7C5DBD74407}" type="presParOf" srcId="{799F2D8E-11E4-4AD4-A1E6-A58C1768F3A8}" destId="{235D0648-338C-46E4-950D-DB8EC83FF6C9}" srcOrd="0" destOrd="0" presId="urn:microsoft.com/office/officeart/2005/8/layout/target3"/>
    <dgm:cxn modelId="{A16DF869-AD70-485E-A55E-1030D325F3D6}" type="presParOf" srcId="{799F2D8E-11E4-4AD4-A1E6-A58C1768F3A8}" destId="{BA9427AF-5C4F-443E-9CF6-DD31707C82F3}" srcOrd="1" destOrd="0" presId="urn:microsoft.com/office/officeart/2005/8/layout/target3"/>
    <dgm:cxn modelId="{923A4B61-886F-410B-9AAB-DC9ABBE32F6B}" type="presParOf" srcId="{799F2D8E-11E4-4AD4-A1E6-A58C1768F3A8}" destId="{204EDC9C-0F58-41A5-9F48-53E541DABCCA}" srcOrd="2" destOrd="0" presId="urn:microsoft.com/office/officeart/2005/8/layout/target3"/>
    <dgm:cxn modelId="{43C99F8E-A9D0-45D2-8593-D567B3A238C2}" type="presParOf" srcId="{799F2D8E-11E4-4AD4-A1E6-A58C1768F3A8}" destId="{BF65462D-58A4-4AE3-B37E-0841CB502E90}"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594C60D-5C23-4F53-8E9B-CAAA2E81BDEF}" type="doc">
      <dgm:prSet loTypeId="urn:microsoft.com/office/officeart/2005/8/layout/hierarchy4" loCatId="list" qsTypeId="urn:microsoft.com/office/officeart/2005/8/quickstyle/3d2" qsCatId="3D" csTypeId="urn:microsoft.com/office/officeart/2005/8/colors/colorful5" csCatId="colorful" phldr="1"/>
      <dgm:spPr/>
      <dgm:t>
        <a:bodyPr/>
        <a:lstStyle/>
        <a:p>
          <a:endParaRPr lang="ru-RU"/>
        </a:p>
      </dgm:t>
    </dgm:pt>
    <dgm:pt modelId="{822A84B3-B67C-4B40-AFE6-9E5E7FFC5752}">
      <dgm:prSet custT="1"/>
      <dgm:spPr>
        <a:solidFill>
          <a:srgbClr val="FFC000"/>
        </a:solidFill>
      </dgm:spPr>
      <dgm:t>
        <a:bodyPr/>
        <a:lstStyle/>
        <a:p>
          <a:r>
            <a:rPr lang="uk-UA" sz="2000" b="0" i="0" dirty="0" smtClean="0"/>
            <a:t>Телевізійна реклама</a:t>
          </a:r>
        </a:p>
        <a:p>
          <a:r>
            <a:rPr lang="uk-UA" sz="2000" b="0" i="0" dirty="0" smtClean="0"/>
            <a:t>Ринок телевізійної реклами зріс на 50% до 5,8 млрд грн. Пряма реклама залишається основним сегментом, але спонсорство продемонструвало найвищі темпи зростання (+35%), що обумовлено активною участю фармацевтичних компаній. </a:t>
          </a:r>
          <a:endParaRPr lang="uk-UA" sz="2000" dirty="0"/>
        </a:p>
      </dgm:t>
    </dgm:pt>
    <dgm:pt modelId="{C8B4EFE8-00CE-4D58-B140-B2D53E207455}" type="parTrans" cxnId="{3EA714B6-4891-469D-A1CF-A58287ED2957}">
      <dgm:prSet/>
      <dgm:spPr/>
      <dgm:t>
        <a:bodyPr/>
        <a:lstStyle/>
        <a:p>
          <a:endParaRPr lang="ru-RU"/>
        </a:p>
      </dgm:t>
    </dgm:pt>
    <dgm:pt modelId="{ABA3C6B8-686D-45A7-BC56-A10651FF9F8E}" type="sibTrans" cxnId="{3EA714B6-4891-469D-A1CF-A58287ED2957}">
      <dgm:prSet/>
      <dgm:spPr/>
      <dgm:t>
        <a:bodyPr/>
        <a:lstStyle/>
        <a:p>
          <a:endParaRPr lang="ru-RU"/>
        </a:p>
      </dgm:t>
    </dgm:pt>
    <dgm:pt modelId="{EB0EEFF8-2349-4FC8-A701-8AC5FE5D342B}">
      <dgm:prSet custT="1"/>
      <dgm:spPr/>
      <dgm:t>
        <a:bodyPr/>
        <a:lstStyle/>
        <a:p>
          <a:r>
            <a:rPr lang="pl-PL" sz="2000" b="0" i="0" dirty="0" smtClean="0"/>
            <a:t>OOH Media – </a:t>
          </a:r>
          <a:r>
            <a:rPr lang="uk-UA" sz="2000" b="0" i="0" dirty="0" smtClean="0"/>
            <a:t>стійке зростання Обсяг зовнішньої реклами у 2024 році досяг 4,6 млрд грн (+43%). Значний внесок зробили цифрові носії (</a:t>
          </a:r>
          <a:r>
            <a:rPr lang="pl-PL" sz="2000" b="0" i="0" dirty="0" smtClean="0"/>
            <a:t>DOOH), </a:t>
          </a:r>
          <a:r>
            <a:rPr lang="uk-UA" sz="2000" b="0" i="0" dirty="0" smtClean="0"/>
            <a:t>що виросли на 60%. Найактивніше зростали ринки Західного та Центрального регіонів, а також міста на сході України. Радіо – нові можливості </a:t>
          </a:r>
          <a:endParaRPr lang="uk-UA" sz="2000" dirty="0"/>
        </a:p>
      </dgm:t>
    </dgm:pt>
    <dgm:pt modelId="{9AE2AA4D-A13B-4817-81D3-18B6DEA1A671}" type="parTrans" cxnId="{4BA00523-0DCA-4EDB-854A-C5E484348A5D}">
      <dgm:prSet/>
      <dgm:spPr/>
      <dgm:t>
        <a:bodyPr/>
        <a:lstStyle/>
        <a:p>
          <a:endParaRPr lang="ru-RU"/>
        </a:p>
      </dgm:t>
    </dgm:pt>
    <dgm:pt modelId="{961CF6A3-85D0-4C21-967E-9EB1CFF12B88}" type="sibTrans" cxnId="{4BA00523-0DCA-4EDB-854A-C5E484348A5D}">
      <dgm:prSet/>
      <dgm:spPr/>
      <dgm:t>
        <a:bodyPr/>
        <a:lstStyle/>
        <a:p>
          <a:endParaRPr lang="ru-RU"/>
        </a:p>
      </dgm:t>
    </dgm:pt>
    <dgm:pt modelId="{A4BF433D-BBA1-4D18-899A-57DAA2F7B07D}">
      <dgm:prSet custT="1"/>
      <dgm:spPr>
        <a:solidFill>
          <a:srgbClr val="00B050"/>
        </a:solidFill>
      </dgm:spPr>
      <dgm:t>
        <a:bodyPr/>
        <a:lstStyle/>
        <a:p>
          <a:r>
            <a:rPr lang="uk-UA" sz="2000" b="0" i="0" dirty="0" smtClean="0"/>
            <a:t>Радіо-реклама вперше перетнула позначку в 1 млрд грн (+20%). Ринок забезпечили нові бренди, а також підвищення активності у таких категоріях, як «автомобілі» та «</a:t>
          </a:r>
          <a:r>
            <a:rPr lang="pl-PL" sz="2000" b="0" i="0" dirty="0" smtClean="0"/>
            <a:t>e-commerce». </a:t>
          </a:r>
          <a:r>
            <a:rPr lang="uk-UA" sz="2000" b="0" i="0" dirty="0" smtClean="0"/>
            <a:t>Очікується, що у 2025 році ринок виросте ще на 25%. </a:t>
          </a:r>
          <a:r>
            <a:rPr lang="pl-PL" sz="2000" b="0" i="0" dirty="0" smtClean="0">
              <a:hlinkClick xmlns:r="http://schemas.openxmlformats.org/officeDocument/2006/relationships" r:id="rId1"/>
            </a:rPr>
            <a:t>/</a:t>
          </a:r>
          <a:r>
            <a:rPr lang="pl-PL" sz="2000" b="0" i="0" dirty="0" smtClean="0"/>
            <a:t>.</a:t>
          </a:r>
          <a:endParaRPr lang="uk-UA" sz="2000" dirty="0"/>
        </a:p>
      </dgm:t>
    </dgm:pt>
    <dgm:pt modelId="{59FE1830-81BD-4753-BF5A-C64EFE6EAD69}" type="parTrans" cxnId="{978438E7-F8CE-4A21-92D7-4C0959535F75}">
      <dgm:prSet/>
      <dgm:spPr/>
      <dgm:t>
        <a:bodyPr/>
        <a:lstStyle/>
        <a:p>
          <a:endParaRPr lang="ru-RU"/>
        </a:p>
      </dgm:t>
    </dgm:pt>
    <dgm:pt modelId="{BAFBBF8F-1E13-426E-AE9E-AAB88C963015}" type="sibTrans" cxnId="{978438E7-F8CE-4A21-92D7-4C0959535F75}">
      <dgm:prSet/>
      <dgm:spPr/>
      <dgm:t>
        <a:bodyPr/>
        <a:lstStyle/>
        <a:p>
          <a:endParaRPr lang="ru-RU"/>
        </a:p>
      </dgm:t>
    </dgm:pt>
    <dgm:pt modelId="{3CC7CDC5-A8BA-4E30-A2CC-9ED1011068B5}">
      <dgm:prSet custT="1"/>
      <dgm:spPr>
        <a:solidFill>
          <a:srgbClr val="FF0000"/>
        </a:solidFill>
      </dgm:spPr>
      <dgm:t>
        <a:bodyPr/>
        <a:lstStyle/>
        <a:p>
          <a:r>
            <a:rPr lang="uk-UA" sz="2000" b="0" i="0" dirty="0" smtClean="0"/>
            <a:t>Реклама у пресі Ринок друкованих медіа демонструє стабільне, хоча й незначне, зростання (+8%), досягнувши обсягу 387 млн грн. Прогноз на 2025 рік передбачає зростання на 12%.</a:t>
          </a:r>
          <a:r>
            <a:rPr lang="pl-PL" sz="900" b="0" i="0" dirty="0" smtClean="0"/>
            <a:t>.</a:t>
          </a:r>
          <a:endParaRPr lang="ru-RU" sz="900" dirty="0"/>
        </a:p>
      </dgm:t>
    </dgm:pt>
    <dgm:pt modelId="{BDA42C27-BC1C-465B-BA0F-0FD85A5D782C}" type="parTrans" cxnId="{26069055-407D-42D7-B297-37B62A6741D3}">
      <dgm:prSet/>
      <dgm:spPr/>
      <dgm:t>
        <a:bodyPr/>
        <a:lstStyle/>
        <a:p>
          <a:endParaRPr lang="ru-RU"/>
        </a:p>
      </dgm:t>
    </dgm:pt>
    <dgm:pt modelId="{A312565E-06B1-4243-B511-CA3B0AC54C02}" type="sibTrans" cxnId="{26069055-407D-42D7-B297-37B62A6741D3}">
      <dgm:prSet/>
      <dgm:spPr/>
      <dgm:t>
        <a:bodyPr/>
        <a:lstStyle/>
        <a:p>
          <a:endParaRPr lang="ru-RU"/>
        </a:p>
      </dgm:t>
    </dgm:pt>
    <dgm:pt modelId="{A398D461-201E-44C4-8641-34EDA28853B7}" type="pres">
      <dgm:prSet presAssocID="{3594C60D-5C23-4F53-8E9B-CAAA2E81BDEF}" presName="Name0" presStyleCnt="0">
        <dgm:presLayoutVars>
          <dgm:chPref val="1"/>
          <dgm:dir/>
          <dgm:animOne val="branch"/>
          <dgm:animLvl val="lvl"/>
          <dgm:resizeHandles/>
        </dgm:presLayoutVars>
      </dgm:prSet>
      <dgm:spPr/>
      <dgm:t>
        <a:bodyPr/>
        <a:lstStyle/>
        <a:p>
          <a:endParaRPr lang="ru-RU"/>
        </a:p>
      </dgm:t>
    </dgm:pt>
    <dgm:pt modelId="{E01A6719-F0A4-4DF1-91E4-B79E4C1E494E}" type="pres">
      <dgm:prSet presAssocID="{822A84B3-B67C-4B40-AFE6-9E5E7FFC5752}" presName="vertOne" presStyleCnt="0"/>
      <dgm:spPr/>
    </dgm:pt>
    <dgm:pt modelId="{F29BB393-9DFF-4C2A-A76B-66F943856B14}" type="pres">
      <dgm:prSet presAssocID="{822A84B3-B67C-4B40-AFE6-9E5E7FFC5752}" presName="txOne" presStyleLbl="node0" presStyleIdx="0" presStyleCnt="4">
        <dgm:presLayoutVars>
          <dgm:chPref val="3"/>
        </dgm:presLayoutVars>
      </dgm:prSet>
      <dgm:spPr/>
      <dgm:t>
        <a:bodyPr/>
        <a:lstStyle/>
        <a:p>
          <a:endParaRPr lang="ru-RU"/>
        </a:p>
      </dgm:t>
    </dgm:pt>
    <dgm:pt modelId="{FB90AD72-F5CB-4CF5-8049-0B5FCC78C8CA}" type="pres">
      <dgm:prSet presAssocID="{822A84B3-B67C-4B40-AFE6-9E5E7FFC5752}" presName="horzOne" presStyleCnt="0"/>
      <dgm:spPr/>
    </dgm:pt>
    <dgm:pt modelId="{6CC7F758-8061-4731-BE95-5CD850CE7A1F}" type="pres">
      <dgm:prSet presAssocID="{ABA3C6B8-686D-45A7-BC56-A10651FF9F8E}" presName="sibSpaceOne" presStyleCnt="0"/>
      <dgm:spPr/>
    </dgm:pt>
    <dgm:pt modelId="{54FD270C-BDC7-412E-A485-0EB39CCEF06F}" type="pres">
      <dgm:prSet presAssocID="{EB0EEFF8-2349-4FC8-A701-8AC5FE5D342B}" presName="vertOne" presStyleCnt="0"/>
      <dgm:spPr/>
    </dgm:pt>
    <dgm:pt modelId="{56FE80B5-61D6-46F5-90D8-76E815BD2E1B}" type="pres">
      <dgm:prSet presAssocID="{EB0EEFF8-2349-4FC8-A701-8AC5FE5D342B}" presName="txOne" presStyleLbl="node0" presStyleIdx="1" presStyleCnt="4">
        <dgm:presLayoutVars>
          <dgm:chPref val="3"/>
        </dgm:presLayoutVars>
      </dgm:prSet>
      <dgm:spPr/>
      <dgm:t>
        <a:bodyPr/>
        <a:lstStyle/>
        <a:p>
          <a:endParaRPr lang="ru-RU"/>
        </a:p>
      </dgm:t>
    </dgm:pt>
    <dgm:pt modelId="{4D753C77-FAE1-481E-B1A0-F51338BEBF17}" type="pres">
      <dgm:prSet presAssocID="{EB0EEFF8-2349-4FC8-A701-8AC5FE5D342B}" presName="horzOne" presStyleCnt="0"/>
      <dgm:spPr/>
    </dgm:pt>
    <dgm:pt modelId="{C5D2088F-1648-41E1-AB74-E1C65EFF8CF7}" type="pres">
      <dgm:prSet presAssocID="{961CF6A3-85D0-4C21-967E-9EB1CFF12B88}" presName="sibSpaceOne" presStyleCnt="0"/>
      <dgm:spPr/>
    </dgm:pt>
    <dgm:pt modelId="{FE1894EE-5660-489B-8477-0641984A6D95}" type="pres">
      <dgm:prSet presAssocID="{A4BF433D-BBA1-4D18-899A-57DAA2F7B07D}" presName="vertOne" presStyleCnt="0"/>
      <dgm:spPr/>
    </dgm:pt>
    <dgm:pt modelId="{95AFDB05-D323-41D2-B659-1E79DF3B7C81}" type="pres">
      <dgm:prSet presAssocID="{A4BF433D-BBA1-4D18-899A-57DAA2F7B07D}" presName="txOne" presStyleLbl="node0" presStyleIdx="2" presStyleCnt="4">
        <dgm:presLayoutVars>
          <dgm:chPref val="3"/>
        </dgm:presLayoutVars>
      </dgm:prSet>
      <dgm:spPr/>
      <dgm:t>
        <a:bodyPr/>
        <a:lstStyle/>
        <a:p>
          <a:endParaRPr lang="ru-RU"/>
        </a:p>
      </dgm:t>
    </dgm:pt>
    <dgm:pt modelId="{B8F7AB1F-15B2-43B2-91DC-8F532E5B2A0F}" type="pres">
      <dgm:prSet presAssocID="{A4BF433D-BBA1-4D18-899A-57DAA2F7B07D}" presName="horzOne" presStyleCnt="0"/>
      <dgm:spPr/>
    </dgm:pt>
    <dgm:pt modelId="{973BB32E-C4CD-4CD2-8DF5-7C2F85A55BD2}" type="pres">
      <dgm:prSet presAssocID="{BAFBBF8F-1E13-426E-AE9E-AAB88C963015}" presName="sibSpaceOne" presStyleCnt="0"/>
      <dgm:spPr/>
    </dgm:pt>
    <dgm:pt modelId="{A809C659-806E-4935-9640-25FDB2B6C0A3}" type="pres">
      <dgm:prSet presAssocID="{3CC7CDC5-A8BA-4E30-A2CC-9ED1011068B5}" presName="vertOne" presStyleCnt="0"/>
      <dgm:spPr/>
    </dgm:pt>
    <dgm:pt modelId="{AA040379-5C33-4CF6-A7D7-AAD7D8D4EEE1}" type="pres">
      <dgm:prSet presAssocID="{3CC7CDC5-A8BA-4E30-A2CC-9ED1011068B5}" presName="txOne" presStyleLbl="node0" presStyleIdx="3" presStyleCnt="4">
        <dgm:presLayoutVars>
          <dgm:chPref val="3"/>
        </dgm:presLayoutVars>
      </dgm:prSet>
      <dgm:spPr/>
      <dgm:t>
        <a:bodyPr/>
        <a:lstStyle/>
        <a:p>
          <a:endParaRPr lang="ru-RU"/>
        </a:p>
      </dgm:t>
    </dgm:pt>
    <dgm:pt modelId="{5CE66EFC-48C8-4055-8A58-20948EC1FF5E}" type="pres">
      <dgm:prSet presAssocID="{3CC7CDC5-A8BA-4E30-A2CC-9ED1011068B5}" presName="horzOne" presStyleCnt="0"/>
      <dgm:spPr/>
    </dgm:pt>
  </dgm:ptLst>
  <dgm:cxnLst>
    <dgm:cxn modelId="{2D9B1F67-6892-4D71-91E7-239EB1692DE0}" type="presOf" srcId="{822A84B3-B67C-4B40-AFE6-9E5E7FFC5752}" destId="{F29BB393-9DFF-4C2A-A76B-66F943856B14}" srcOrd="0" destOrd="0" presId="urn:microsoft.com/office/officeart/2005/8/layout/hierarchy4"/>
    <dgm:cxn modelId="{3EA714B6-4891-469D-A1CF-A58287ED2957}" srcId="{3594C60D-5C23-4F53-8E9B-CAAA2E81BDEF}" destId="{822A84B3-B67C-4B40-AFE6-9E5E7FFC5752}" srcOrd="0" destOrd="0" parTransId="{C8B4EFE8-00CE-4D58-B140-B2D53E207455}" sibTransId="{ABA3C6B8-686D-45A7-BC56-A10651FF9F8E}"/>
    <dgm:cxn modelId="{D5B6CA11-0274-4D40-87BF-3A5A3E4E5BCC}" type="presOf" srcId="{3594C60D-5C23-4F53-8E9B-CAAA2E81BDEF}" destId="{A398D461-201E-44C4-8641-34EDA28853B7}" srcOrd="0" destOrd="0" presId="urn:microsoft.com/office/officeart/2005/8/layout/hierarchy4"/>
    <dgm:cxn modelId="{F27A687F-BA63-43C6-B5CB-B75892F6B462}" type="presOf" srcId="{3CC7CDC5-A8BA-4E30-A2CC-9ED1011068B5}" destId="{AA040379-5C33-4CF6-A7D7-AAD7D8D4EEE1}" srcOrd="0" destOrd="0" presId="urn:microsoft.com/office/officeart/2005/8/layout/hierarchy4"/>
    <dgm:cxn modelId="{4BA00523-0DCA-4EDB-854A-C5E484348A5D}" srcId="{3594C60D-5C23-4F53-8E9B-CAAA2E81BDEF}" destId="{EB0EEFF8-2349-4FC8-A701-8AC5FE5D342B}" srcOrd="1" destOrd="0" parTransId="{9AE2AA4D-A13B-4817-81D3-18B6DEA1A671}" sibTransId="{961CF6A3-85D0-4C21-967E-9EB1CFF12B88}"/>
    <dgm:cxn modelId="{0C128FA1-6DA4-43E8-A56B-F88524481F9B}" type="presOf" srcId="{A4BF433D-BBA1-4D18-899A-57DAA2F7B07D}" destId="{95AFDB05-D323-41D2-B659-1E79DF3B7C81}" srcOrd="0" destOrd="0" presId="urn:microsoft.com/office/officeart/2005/8/layout/hierarchy4"/>
    <dgm:cxn modelId="{C4290C50-25AD-4BD2-B0D5-1AC5F5F6DEC7}" type="presOf" srcId="{EB0EEFF8-2349-4FC8-A701-8AC5FE5D342B}" destId="{56FE80B5-61D6-46F5-90D8-76E815BD2E1B}" srcOrd="0" destOrd="0" presId="urn:microsoft.com/office/officeart/2005/8/layout/hierarchy4"/>
    <dgm:cxn modelId="{26069055-407D-42D7-B297-37B62A6741D3}" srcId="{3594C60D-5C23-4F53-8E9B-CAAA2E81BDEF}" destId="{3CC7CDC5-A8BA-4E30-A2CC-9ED1011068B5}" srcOrd="3" destOrd="0" parTransId="{BDA42C27-BC1C-465B-BA0F-0FD85A5D782C}" sibTransId="{A312565E-06B1-4243-B511-CA3B0AC54C02}"/>
    <dgm:cxn modelId="{978438E7-F8CE-4A21-92D7-4C0959535F75}" srcId="{3594C60D-5C23-4F53-8E9B-CAAA2E81BDEF}" destId="{A4BF433D-BBA1-4D18-899A-57DAA2F7B07D}" srcOrd="2" destOrd="0" parTransId="{59FE1830-81BD-4753-BF5A-C64EFE6EAD69}" sibTransId="{BAFBBF8F-1E13-426E-AE9E-AAB88C963015}"/>
    <dgm:cxn modelId="{7CF75270-5303-4138-B4DE-12AA7BED95AB}" type="presParOf" srcId="{A398D461-201E-44C4-8641-34EDA28853B7}" destId="{E01A6719-F0A4-4DF1-91E4-B79E4C1E494E}" srcOrd="0" destOrd="0" presId="urn:microsoft.com/office/officeart/2005/8/layout/hierarchy4"/>
    <dgm:cxn modelId="{44224CBE-F726-46D0-88E4-67BB94C104B4}" type="presParOf" srcId="{E01A6719-F0A4-4DF1-91E4-B79E4C1E494E}" destId="{F29BB393-9DFF-4C2A-A76B-66F943856B14}" srcOrd="0" destOrd="0" presId="urn:microsoft.com/office/officeart/2005/8/layout/hierarchy4"/>
    <dgm:cxn modelId="{1D5FF1CA-90FD-45A9-912B-136D755A9FE1}" type="presParOf" srcId="{E01A6719-F0A4-4DF1-91E4-B79E4C1E494E}" destId="{FB90AD72-F5CB-4CF5-8049-0B5FCC78C8CA}" srcOrd="1" destOrd="0" presId="urn:microsoft.com/office/officeart/2005/8/layout/hierarchy4"/>
    <dgm:cxn modelId="{B6854FF9-527C-468F-A8B1-140F4CE48D26}" type="presParOf" srcId="{A398D461-201E-44C4-8641-34EDA28853B7}" destId="{6CC7F758-8061-4731-BE95-5CD850CE7A1F}" srcOrd="1" destOrd="0" presId="urn:microsoft.com/office/officeart/2005/8/layout/hierarchy4"/>
    <dgm:cxn modelId="{CD2688EF-9362-4F98-97C8-CC1C5E0F5F00}" type="presParOf" srcId="{A398D461-201E-44C4-8641-34EDA28853B7}" destId="{54FD270C-BDC7-412E-A485-0EB39CCEF06F}" srcOrd="2" destOrd="0" presId="urn:microsoft.com/office/officeart/2005/8/layout/hierarchy4"/>
    <dgm:cxn modelId="{82DA4995-BF85-4F9C-A91A-CC8022CD725E}" type="presParOf" srcId="{54FD270C-BDC7-412E-A485-0EB39CCEF06F}" destId="{56FE80B5-61D6-46F5-90D8-76E815BD2E1B}" srcOrd="0" destOrd="0" presId="urn:microsoft.com/office/officeart/2005/8/layout/hierarchy4"/>
    <dgm:cxn modelId="{326817F0-DD14-4BAA-875B-A76DE1425F19}" type="presParOf" srcId="{54FD270C-BDC7-412E-A485-0EB39CCEF06F}" destId="{4D753C77-FAE1-481E-B1A0-F51338BEBF17}" srcOrd="1" destOrd="0" presId="urn:microsoft.com/office/officeart/2005/8/layout/hierarchy4"/>
    <dgm:cxn modelId="{F34E9E85-49A5-4DB9-8760-F2131C48051C}" type="presParOf" srcId="{A398D461-201E-44C4-8641-34EDA28853B7}" destId="{C5D2088F-1648-41E1-AB74-E1C65EFF8CF7}" srcOrd="3" destOrd="0" presId="urn:microsoft.com/office/officeart/2005/8/layout/hierarchy4"/>
    <dgm:cxn modelId="{49D27EA4-3235-4E18-B957-03153E993732}" type="presParOf" srcId="{A398D461-201E-44C4-8641-34EDA28853B7}" destId="{FE1894EE-5660-489B-8477-0641984A6D95}" srcOrd="4" destOrd="0" presId="urn:microsoft.com/office/officeart/2005/8/layout/hierarchy4"/>
    <dgm:cxn modelId="{33306534-5889-4489-A2BC-71E5AA5523BD}" type="presParOf" srcId="{FE1894EE-5660-489B-8477-0641984A6D95}" destId="{95AFDB05-D323-41D2-B659-1E79DF3B7C81}" srcOrd="0" destOrd="0" presId="urn:microsoft.com/office/officeart/2005/8/layout/hierarchy4"/>
    <dgm:cxn modelId="{89CC01CE-99D4-4B1E-B32C-AB66D9834E0E}" type="presParOf" srcId="{FE1894EE-5660-489B-8477-0641984A6D95}" destId="{B8F7AB1F-15B2-43B2-91DC-8F532E5B2A0F}" srcOrd="1" destOrd="0" presId="urn:microsoft.com/office/officeart/2005/8/layout/hierarchy4"/>
    <dgm:cxn modelId="{3E733C29-B520-4C4D-B5EF-C7CA88CA8CC6}" type="presParOf" srcId="{A398D461-201E-44C4-8641-34EDA28853B7}" destId="{973BB32E-C4CD-4CD2-8DF5-7C2F85A55BD2}" srcOrd="5" destOrd="0" presId="urn:microsoft.com/office/officeart/2005/8/layout/hierarchy4"/>
    <dgm:cxn modelId="{8C810D32-AEFB-4CC9-8608-9D46F0AAA562}" type="presParOf" srcId="{A398D461-201E-44C4-8641-34EDA28853B7}" destId="{A809C659-806E-4935-9640-25FDB2B6C0A3}" srcOrd="6" destOrd="0" presId="urn:microsoft.com/office/officeart/2005/8/layout/hierarchy4"/>
    <dgm:cxn modelId="{5BD3B8C9-6D14-44C0-B6E4-6C738767D1FF}" type="presParOf" srcId="{A809C659-806E-4935-9640-25FDB2B6C0A3}" destId="{AA040379-5C33-4CF6-A7D7-AAD7D8D4EEE1}" srcOrd="0" destOrd="0" presId="urn:microsoft.com/office/officeart/2005/8/layout/hierarchy4"/>
    <dgm:cxn modelId="{65411C09-ED6F-4A73-9627-97EF6577F2D2}" type="presParOf" srcId="{A809C659-806E-4935-9640-25FDB2B6C0A3}" destId="{5CE66EFC-48C8-4055-8A58-20948EC1FF5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1BCB518-BA34-4F91-A624-3850704D401B}"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EDD24C0C-4D15-4721-9A60-63B67F4C196B}">
      <dgm:prSet/>
      <dgm:spPr/>
      <dgm:t>
        <a:bodyPr/>
        <a:lstStyle/>
        <a:p>
          <a:r>
            <a:rPr lang="uk-UA" b="0" i="0" dirty="0" smtClean="0"/>
            <a:t>Активність фармкомпаній у сегменті інтернет-реклами у попередні роки була досить високою, однак у 2024 р. цей показник помітно знизився. Слід зазначити, що моніторинг охоплює покази реклами на персональних комп’ютерах і не враховує мобільних пристроїв. У</a:t>
          </a:r>
          <a:r>
            <a:rPr lang="uk-UA" b="0" i="0" dirty="0" smtClean="0">
              <a:solidFill>
                <a:srgbClr val="FF0000"/>
              </a:solidFill>
            </a:rPr>
            <a:t> цілому за підсумками 2024 р. зафіксовано 779,2 млн показів реклами фармацевтичних брендів </a:t>
          </a:r>
          <a:r>
            <a:rPr lang="uk-UA" b="0" i="0" dirty="0" smtClean="0"/>
            <a:t>в інтернеті, що на 36,1% менше порівняно з аналогічним періодом попереднього року</a:t>
          </a:r>
          <a:endParaRPr lang="uk-UA" dirty="0"/>
        </a:p>
      </dgm:t>
    </dgm:pt>
    <dgm:pt modelId="{A7E171EB-7A0B-484F-BF2E-7BD9279838BA}" type="parTrans" cxnId="{DD1059E2-9E1C-4CDC-9239-BBAB5E92E452}">
      <dgm:prSet/>
      <dgm:spPr/>
      <dgm:t>
        <a:bodyPr/>
        <a:lstStyle/>
        <a:p>
          <a:endParaRPr lang="ru-RU"/>
        </a:p>
      </dgm:t>
    </dgm:pt>
    <dgm:pt modelId="{AAAA5C55-2EF7-4970-B3CA-E242200D0179}" type="sibTrans" cxnId="{DD1059E2-9E1C-4CDC-9239-BBAB5E92E452}">
      <dgm:prSet/>
      <dgm:spPr/>
      <dgm:t>
        <a:bodyPr/>
        <a:lstStyle/>
        <a:p>
          <a:endParaRPr lang="ru-RU"/>
        </a:p>
      </dgm:t>
    </dgm:pt>
    <dgm:pt modelId="{03E42211-BC9F-4AF7-9E4E-1C73FB5B924B}" type="pres">
      <dgm:prSet presAssocID="{01BCB518-BA34-4F91-A624-3850704D401B}" presName="linear" presStyleCnt="0">
        <dgm:presLayoutVars>
          <dgm:animLvl val="lvl"/>
          <dgm:resizeHandles val="exact"/>
        </dgm:presLayoutVars>
      </dgm:prSet>
      <dgm:spPr/>
      <dgm:t>
        <a:bodyPr/>
        <a:lstStyle/>
        <a:p>
          <a:endParaRPr lang="ru-RU"/>
        </a:p>
      </dgm:t>
    </dgm:pt>
    <dgm:pt modelId="{F3F7C4CA-AAAF-44F3-9C89-B121678F7BE6}" type="pres">
      <dgm:prSet presAssocID="{EDD24C0C-4D15-4721-9A60-63B67F4C196B}" presName="parentText" presStyleLbl="node1" presStyleIdx="0" presStyleCnt="1" custScaleY="71008" custLinFactNeighborY="586">
        <dgm:presLayoutVars>
          <dgm:chMax val="0"/>
          <dgm:bulletEnabled val="1"/>
        </dgm:presLayoutVars>
      </dgm:prSet>
      <dgm:spPr/>
      <dgm:t>
        <a:bodyPr/>
        <a:lstStyle/>
        <a:p>
          <a:endParaRPr lang="ru-RU"/>
        </a:p>
      </dgm:t>
    </dgm:pt>
  </dgm:ptLst>
  <dgm:cxnLst>
    <dgm:cxn modelId="{DD1059E2-9E1C-4CDC-9239-BBAB5E92E452}" srcId="{01BCB518-BA34-4F91-A624-3850704D401B}" destId="{EDD24C0C-4D15-4721-9A60-63B67F4C196B}" srcOrd="0" destOrd="0" parTransId="{A7E171EB-7A0B-484F-BF2E-7BD9279838BA}" sibTransId="{AAAA5C55-2EF7-4970-B3CA-E242200D0179}"/>
    <dgm:cxn modelId="{18883CE6-983C-4540-9815-EF1DCD86DF43}" type="presOf" srcId="{01BCB518-BA34-4F91-A624-3850704D401B}" destId="{03E42211-BC9F-4AF7-9E4E-1C73FB5B924B}" srcOrd="0" destOrd="0" presId="urn:microsoft.com/office/officeart/2005/8/layout/vList2"/>
    <dgm:cxn modelId="{AB7AD1A1-2F24-437E-9FBE-3EB9AEAE3262}" type="presOf" srcId="{EDD24C0C-4D15-4721-9A60-63B67F4C196B}" destId="{F3F7C4CA-AAAF-44F3-9C89-B121678F7BE6}" srcOrd="0" destOrd="0" presId="urn:microsoft.com/office/officeart/2005/8/layout/vList2"/>
    <dgm:cxn modelId="{3D5733AA-2C98-41B4-9CC8-1D366FB57EC6}" type="presParOf" srcId="{03E42211-BC9F-4AF7-9E4E-1C73FB5B924B}" destId="{F3F7C4CA-AAAF-44F3-9C89-B121678F7BE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D8762-4915-4C37-BD70-9C06604674FB}">
      <dsp:nvSpPr>
        <dsp:cNvPr id="0" name=""/>
        <dsp:cNvSpPr/>
      </dsp:nvSpPr>
      <dsp:spPr>
        <a:xfrm>
          <a:off x="0" y="0"/>
          <a:ext cx="3810000" cy="3810000"/>
        </a:xfrm>
        <a:prstGeom prst="pie">
          <a:avLst>
            <a:gd name="adj1" fmla="val 5400000"/>
            <a:gd name="adj2" fmla="val 1620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CC887F8-7F90-4E85-8827-988BFF9CD6FE}">
      <dsp:nvSpPr>
        <dsp:cNvPr id="0" name=""/>
        <dsp:cNvSpPr/>
      </dsp:nvSpPr>
      <dsp:spPr>
        <a:xfrm>
          <a:off x="1905000" y="0"/>
          <a:ext cx="7696200" cy="38100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b="1" i="0" kern="1200" dirty="0" smtClean="0">
              <a:solidFill>
                <a:srgbClr val="002060"/>
              </a:solidFill>
            </a:rPr>
            <a:t>Платний пошук</a:t>
          </a:r>
          <a:r>
            <a:rPr lang="uk-UA" sz="1800" b="0" i="0" kern="1200" dirty="0" smtClean="0">
              <a:solidFill>
                <a:srgbClr val="002060"/>
              </a:solidFill>
            </a:rPr>
            <a:t> продовжує відновлюватися після падіння у 2022 році. У 2024-му обсяг цього ринку зріс на майже 30% проти минулого року й на 55% — якщо порівнювати з 2022 роком.</a:t>
          </a:r>
          <a:endParaRPr lang="uk-UA" sz="1800" kern="1200" dirty="0">
            <a:solidFill>
              <a:srgbClr val="002060"/>
            </a:solidFill>
          </a:endParaRPr>
        </a:p>
      </dsp:txBody>
      <dsp:txXfrm>
        <a:off x="1905000" y="0"/>
        <a:ext cx="7696200" cy="809624"/>
      </dsp:txXfrm>
    </dsp:sp>
    <dsp:sp modelId="{B98AB616-7ABA-4C40-BDBF-044DA8EFA868}">
      <dsp:nvSpPr>
        <dsp:cNvPr id="0" name=""/>
        <dsp:cNvSpPr/>
      </dsp:nvSpPr>
      <dsp:spPr>
        <a:xfrm>
          <a:off x="500062" y="809624"/>
          <a:ext cx="2809875" cy="2809875"/>
        </a:xfrm>
        <a:prstGeom prst="pie">
          <a:avLst>
            <a:gd name="adj1" fmla="val 5400000"/>
            <a:gd name="adj2" fmla="val 16200000"/>
          </a:avLst>
        </a:prstGeom>
        <a:solidFill>
          <a:schemeClr val="accent2">
            <a:hueOff val="1560506"/>
            <a:satOff val="-1946"/>
            <a:lumOff val="45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8162305-F79C-46C9-ACC8-9A6ABD67641E}">
      <dsp:nvSpPr>
        <dsp:cNvPr id="0" name=""/>
        <dsp:cNvSpPr/>
      </dsp:nvSpPr>
      <dsp:spPr>
        <a:xfrm>
          <a:off x="1905000" y="809624"/>
          <a:ext cx="7696200" cy="280987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l-PL" sz="2000" b="0" i="0" kern="1200" dirty="0" smtClean="0">
              <a:solidFill>
                <a:srgbClr val="002060"/>
              </a:solidFill>
            </a:rPr>
            <a:t>Influencer marketing </a:t>
          </a:r>
          <a:r>
            <a:rPr lang="uk-UA" sz="2000" b="0" i="0" kern="1200" dirty="0" smtClean="0">
              <a:solidFill>
                <a:srgbClr val="002060"/>
              </a:solidFill>
            </a:rPr>
            <a:t>став одним із найдинамічніших сегментів — зріс на 75%. Обсяги вже перевищили довоєнні показники.</a:t>
          </a:r>
          <a:endParaRPr lang="uk-UA" sz="2000" b="0" i="0" kern="1200" dirty="0">
            <a:solidFill>
              <a:srgbClr val="002060"/>
            </a:solidFill>
          </a:endParaRPr>
        </a:p>
      </dsp:txBody>
      <dsp:txXfrm>
        <a:off x="1905000" y="809624"/>
        <a:ext cx="7696200" cy="809625"/>
      </dsp:txXfrm>
    </dsp:sp>
    <dsp:sp modelId="{53618418-9C0C-475D-A6CF-A02617251B12}">
      <dsp:nvSpPr>
        <dsp:cNvPr id="0" name=""/>
        <dsp:cNvSpPr/>
      </dsp:nvSpPr>
      <dsp:spPr>
        <a:xfrm>
          <a:off x="1000125" y="1619249"/>
          <a:ext cx="1809750" cy="1809750"/>
        </a:xfrm>
        <a:prstGeom prst="pie">
          <a:avLst>
            <a:gd name="adj1" fmla="val 5400000"/>
            <a:gd name="adj2" fmla="val 16200000"/>
          </a:avLst>
        </a:prstGeom>
        <a:solidFill>
          <a:schemeClr val="accent2">
            <a:hueOff val="3121013"/>
            <a:satOff val="-3893"/>
            <a:lumOff val="91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2136C28-6BF6-43D8-9EBB-BBDE2553C9E7}">
      <dsp:nvSpPr>
        <dsp:cNvPr id="0" name=""/>
        <dsp:cNvSpPr/>
      </dsp:nvSpPr>
      <dsp:spPr>
        <a:xfrm>
          <a:off x="1905000" y="1619249"/>
          <a:ext cx="7696200" cy="18097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l-PL" sz="2000" b="0" i="0" kern="1200" dirty="0" smtClean="0">
              <a:solidFill>
                <a:srgbClr val="002060"/>
              </a:solidFill>
            </a:rPr>
            <a:t>SMM (</a:t>
          </a:r>
          <a:r>
            <a:rPr lang="uk-UA" sz="2000" b="0" i="0" kern="1200" dirty="0" smtClean="0">
              <a:solidFill>
                <a:srgbClr val="002060"/>
              </a:solidFill>
            </a:rPr>
            <a:t>маркетинг у соцмережах) також наближається до рівня, який був до початку повномасштабного вторгнення.</a:t>
          </a:r>
          <a:endParaRPr lang="uk-UA" sz="2000" b="0" i="0" kern="1200" dirty="0">
            <a:solidFill>
              <a:srgbClr val="002060"/>
            </a:solidFill>
          </a:endParaRPr>
        </a:p>
      </dsp:txBody>
      <dsp:txXfrm>
        <a:off x="1905000" y="1619249"/>
        <a:ext cx="7696200" cy="809624"/>
      </dsp:txXfrm>
    </dsp:sp>
    <dsp:sp modelId="{74B3D1E4-5ECC-4F4E-A852-6DBA31511B91}">
      <dsp:nvSpPr>
        <dsp:cNvPr id="0" name=""/>
        <dsp:cNvSpPr/>
      </dsp:nvSpPr>
      <dsp:spPr>
        <a:xfrm>
          <a:off x="1500187" y="2428874"/>
          <a:ext cx="809625" cy="809625"/>
        </a:xfrm>
        <a:prstGeom prst="pie">
          <a:avLst>
            <a:gd name="adj1" fmla="val 5400000"/>
            <a:gd name="adj2" fmla="val 16200000"/>
          </a:avLst>
        </a:prstGeom>
        <a:solidFill>
          <a:schemeClr val="accent2">
            <a:hueOff val="4681519"/>
            <a:satOff val="-5839"/>
            <a:lumOff val="137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EA2234E-0D91-4860-BAE2-D180D0CFF75E}">
      <dsp:nvSpPr>
        <dsp:cNvPr id="0" name=""/>
        <dsp:cNvSpPr/>
      </dsp:nvSpPr>
      <dsp:spPr>
        <a:xfrm>
          <a:off x="1905000" y="2428874"/>
          <a:ext cx="7696200" cy="80962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pl-PL" sz="2200" b="1" i="0" kern="1200" dirty="0" smtClean="0">
              <a:solidFill>
                <a:srgbClr val="002060"/>
              </a:solidFill>
            </a:rPr>
            <a:t>SEO-</a:t>
          </a:r>
          <a:r>
            <a:rPr lang="uk-UA" sz="2200" b="1" i="0" kern="1200" dirty="0" smtClean="0">
              <a:solidFill>
                <a:srgbClr val="002060"/>
              </a:solidFill>
            </a:rPr>
            <a:t>напрям </a:t>
          </a:r>
          <a:r>
            <a:rPr lang="uk-UA" sz="2200" b="0" i="0" kern="1200" dirty="0" smtClean="0">
              <a:solidFill>
                <a:srgbClr val="002060"/>
              </a:solidFill>
            </a:rPr>
            <a:t>продовжив поступове зростання: у 2024 році він показав приріст на 61%.</a:t>
          </a:r>
          <a:endParaRPr lang="uk-UA" sz="2200" kern="1200" dirty="0">
            <a:solidFill>
              <a:srgbClr val="002060"/>
            </a:solidFill>
          </a:endParaRPr>
        </a:p>
      </dsp:txBody>
      <dsp:txXfrm>
        <a:off x="1905000" y="2428874"/>
        <a:ext cx="7696200" cy="8096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2F2A4-BF72-4D72-8F6E-F59920A2D3BF}">
      <dsp:nvSpPr>
        <dsp:cNvPr id="0" name=""/>
        <dsp:cNvSpPr/>
      </dsp:nvSpPr>
      <dsp:spPr>
        <a:xfrm>
          <a:off x="0" y="318123"/>
          <a:ext cx="2216643" cy="175865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uk-UA" sz="1300" b="1" i="0" kern="1200" dirty="0" smtClean="0"/>
            <a:t>Відеореклама</a:t>
          </a:r>
          <a:r>
            <a:rPr lang="uk-UA" sz="1300" b="0" i="0" kern="1200" dirty="0" smtClean="0"/>
            <a:t> повернулася в лідери серед форматів. У 2024 році її частка досягла 46%, обігнавши банерну рекламу, яка посідала перше місце в попередні два роки.</a:t>
          </a:r>
          <a:endParaRPr lang="uk-UA" sz="1300" kern="1200" dirty="0"/>
        </a:p>
      </dsp:txBody>
      <dsp:txXfrm>
        <a:off x="85851" y="403974"/>
        <a:ext cx="2044941" cy="1586954"/>
      </dsp:txXfrm>
    </dsp:sp>
    <dsp:sp modelId="{5604419F-6D7B-4E76-8669-42D2A5F44B9B}">
      <dsp:nvSpPr>
        <dsp:cNvPr id="0" name=""/>
        <dsp:cNvSpPr/>
      </dsp:nvSpPr>
      <dsp:spPr>
        <a:xfrm>
          <a:off x="0" y="2114220"/>
          <a:ext cx="2216643" cy="175865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uk-UA" sz="1300" b="1" i="0" kern="1200" dirty="0" smtClean="0"/>
            <a:t>Мобільне відео</a:t>
          </a:r>
          <a:r>
            <a:rPr lang="uk-UA" sz="1300" b="0" i="0" kern="1200" dirty="0" smtClean="0"/>
            <a:t> вперше випередило мобільну дисплейну рекламу. </a:t>
          </a:r>
          <a:r>
            <a:rPr lang="pl-PL" sz="1300" b="0" i="0" kern="1200" dirty="0" smtClean="0"/>
            <a:t>Facebook </a:t>
          </a:r>
          <a:r>
            <a:rPr lang="uk-UA" sz="1300" b="0" i="0" kern="1200" dirty="0" smtClean="0"/>
            <a:t>майже повністю перейшов на мобільні формати, тоді як </a:t>
          </a:r>
          <a:r>
            <a:rPr lang="pl-PL" sz="1300" b="0" i="0" kern="1200" dirty="0" smtClean="0"/>
            <a:t>YouTube </a:t>
          </a:r>
          <a:r>
            <a:rPr lang="uk-UA" sz="1300" b="0" i="0" kern="1200" dirty="0" smtClean="0"/>
            <a:t>зберіг </a:t>
          </a:r>
          <a:r>
            <a:rPr lang="uk-UA" sz="1300" b="0" i="0" kern="1200" dirty="0" err="1" smtClean="0"/>
            <a:t>мультиплатформність</a:t>
          </a:r>
          <a:r>
            <a:rPr lang="uk-UA" sz="1300" b="0" i="0" kern="1200" dirty="0" smtClean="0"/>
            <a:t>.</a:t>
          </a:r>
          <a:endParaRPr lang="uk-UA" sz="1300" kern="1200" dirty="0"/>
        </a:p>
      </dsp:txBody>
      <dsp:txXfrm>
        <a:off x="85851" y="2200071"/>
        <a:ext cx="2044941" cy="15869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2CC9A-D9B6-4C26-A194-AA6CB07CE265}">
      <dsp:nvSpPr>
        <dsp:cNvPr id="0" name=""/>
        <dsp:cNvSpPr/>
      </dsp:nvSpPr>
      <dsp:spPr>
        <a:xfrm>
          <a:off x="0" y="4157"/>
          <a:ext cx="10744200" cy="1515684"/>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pl-PL" sz="1900" kern="1200" dirty="0" smtClean="0"/>
            <a:t>TV (Connected TV) </a:t>
          </a:r>
          <a:r>
            <a:rPr lang="uk-UA" sz="1900" kern="1200" dirty="0" smtClean="0"/>
            <a:t>активно набирає обертів. У 2024 році обсяг ринку становив 982 млн грн, а частка у відеобюджетах зросла до 17%. Основну частку ринку (95%) розділили між собою </a:t>
          </a:r>
          <a:r>
            <a:rPr lang="pl-PL" sz="1900" kern="1200" dirty="0" smtClean="0"/>
            <a:t>Vidzone, Megogo </a:t>
          </a:r>
          <a:r>
            <a:rPr lang="uk-UA" sz="1900" kern="1200" dirty="0" smtClean="0"/>
            <a:t>та </a:t>
          </a:r>
          <a:r>
            <a:rPr lang="pl-PL" sz="1900" kern="1200" dirty="0" smtClean="0"/>
            <a:t>YouTube Smart TV.</a:t>
          </a:r>
          <a:endParaRPr lang="uk-UA" sz="1900" kern="1200" dirty="0"/>
        </a:p>
      </dsp:txBody>
      <dsp:txXfrm>
        <a:off x="73990" y="78147"/>
        <a:ext cx="10596220" cy="13677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CFA7D-13DC-43FF-9483-867166026C7C}">
      <dsp:nvSpPr>
        <dsp:cNvPr id="0" name=""/>
        <dsp:cNvSpPr/>
      </dsp:nvSpPr>
      <dsp:spPr>
        <a:xfrm>
          <a:off x="0" y="57426"/>
          <a:ext cx="10591799" cy="12866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pl-PL" sz="2300" b="1" i="0" kern="1200" smtClean="0"/>
            <a:t>Digital audio </a:t>
          </a:r>
          <a:r>
            <a:rPr lang="uk-UA" sz="2300" b="0" i="0" kern="1200" smtClean="0"/>
            <a:t>залишилося нішевим напрямом. Його частка в загальному розподілі реклами становила лише 0,04%, що досі нижче рівня 2020 року.</a:t>
          </a:r>
          <a:endParaRPr lang="uk-UA" sz="2300" kern="1200"/>
        </a:p>
      </dsp:txBody>
      <dsp:txXfrm>
        <a:off x="62808" y="120234"/>
        <a:ext cx="10466183" cy="1161018"/>
      </dsp:txXfrm>
    </dsp:sp>
    <dsp:sp modelId="{CB3D4810-9283-480C-B0DF-76389F82359E}">
      <dsp:nvSpPr>
        <dsp:cNvPr id="0" name=""/>
        <dsp:cNvSpPr/>
      </dsp:nvSpPr>
      <dsp:spPr>
        <a:xfrm>
          <a:off x="0" y="1410301"/>
          <a:ext cx="10591799" cy="12866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uk-UA" sz="2300" b="0" i="0" kern="1200" smtClean="0"/>
            <a:t>Дослідження показує, що рекламодавці дедалі активніше спрямовують бюджети у відеоконтент, мобільні формати та нові платформи, як-от </a:t>
          </a:r>
          <a:r>
            <a:rPr lang="pl-PL" sz="2300" b="0" i="0" kern="1200" smtClean="0"/>
            <a:t>CTV. </a:t>
          </a:r>
          <a:r>
            <a:rPr lang="uk-UA" sz="2300" b="0" i="0" kern="1200" smtClean="0"/>
            <a:t>Це свідчить про поступову адаптацію ринку до сучасних моделей споживання контенту.</a:t>
          </a:r>
          <a:endParaRPr lang="uk-UA" sz="2300" kern="1200"/>
        </a:p>
      </dsp:txBody>
      <dsp:txXfrm>
        <a:off x="62808" y="1473109"/>
        <a:ext cx="10466183" cy="11610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D0648-338C-46E4-950D-DB8EC83FF6C9}">
      <dsp:nvSpPr>
        <dsp:cNvPr id="0" name=""/>
        <dsp:cNvSpPr/>
      </dsp:nvSpPr>
      <dsp:spPr>
        <a:xfrm>
          <a:off x="0" y="0"/>
          <a:ext cx="1538883" cy="1538883"/>
        </a:xfrm>
        <a:prstGeom prst="pie">
          <a:avLst>
            <a:gd name="adj1" fmla="val 5400000"/>
            <a:gd name="adj2" fmla="val 1620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04EDC9C-0F58-41A5-9F48-53E541DABCCA}">
      <dsp:nvSpPr>
        <dsp:cNvPr id="0" name=""/>
        <dsp:cNvSpPr/>
      </dsp:nvSpPr>
      <dsp:spPr>
        <a:xfrm>
          <a:off x="769441" y="0"/>
          <a:ext cx="10915879" cy="1538883"/>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pl-PL" sz="1900" b="0" i="0" kern="1200" dirty="0" smtClean="0">
              <a:solidFill>
                <a:srgbClr val="002060"/>
              </a:solidFill>
            </a:rPr>
            <a:t>Digital – </a:t>
          </a:r>
          <a:r>
            <a:rPr lang="uk-UA" sz="1900" b="0" i="0" kern="1200" dirty="0" smtClean="0">
              <a:solidFill>
                <a:srgbClr val="002060"/>
              </a:solidFill>
            </a:rPr>
            <a:t>лідер рекламного ринку </a:t>
          </a:r>
          <a:r>
            <a:rPr lang="pl-PL" sz="1900" b="0" i="0" kern="1200" dirty="0" smtClean="0">
              <a:solidFill>
                <a:srgbClr val="002060"/>
              </a:solidFill>
            </a:rPr>
            <a:t>Digital-</a:t>
          </a:r>
          <a:r>
            <a:rPr lang="uk-UA" sz="1900" b="0" i="0" kern="1200" dirty="0" smtClean="0">
              <a:solidFill>
                <a:srgbClr val="002060"/>
              </a:solidFill>
            </a:rPr>
            <a:t>реклама зберігає позицію лідера. У 2024 році обсяг </a:t>
          </a:r>
          <a:r>
            <a:rPr lang="pl-PL" sz="1900" b="0" i="0" kern="1200" dirty="0" smtClean="0">
              <a:solidFill>
                <a:srgbClr val="002060"/>
              </a:solidFill>
            </a:rPr>
            <a:t>digital </a:t>
          </a:r>
          <a:r>
            <a:rPr lang="uk-UA" sz="1900" b="0" i="0" kern="1200" dirty="0" smtClean="0">
              <a:solidFill>
                <a:srgbClr val="002060"/>
              </a:solidFill>
            </a:rPr>
            <a:t>склав 41,7 млрд грн (+25% до 2023 року), що становить 78,8% від загального рекламного ринку (з урахуванням </a:t>
          </a:r>
          <a:r>
            <a:rPr lang="pl-PL" sz="1900" b="0" i="0" kern="1200" dirty="0" smtClean="0">
              <a:solidFill>
                <a:srgbClr val="002060"/>
              </a:solidFill>
            </a:rPr>
            <a:t>Digital </a:t>
          </a:r>
          <a:r>
            <a:rPr lang="uk-UA" sz="1900" b="0" i="0" kern="1200" dirty="0" smtClean="0">
              <a:solidFill>
                <a:srgbClr val="002060"/>
              </a:solidFill>
            </a:rPr>
            <a:t>ТБ). Найбільше зростання серед </a:t>
          </a:r>
          <a:r>
            <a:rPr lang="pl-PL" sz="1900" b="0" i="0" kern="1200" dirty="0" smtClean="0">
              <a:solidFill>
                <a:srgbClr val="002060"/>
              </a:solidFill>
            </a:rPr>
            <a:t>Digital </a:t>
          </a:r>
          <a:r>
            <a:rPr lang="uk-UA" sz="1900" b="0" i="0" kern="1200" dirty="0" smtClean="0">
              <a:solidFill>
                <a:srgbClr val="002060"/>
              </a:solidFill>
            </a:rPr>
            <a:t>інструментів цього року показали </a:t>
          </a:r>
          <a:r>
            <a:rPr lang="pl-PL" sz="1900" b="0" i="0" kern="1200" dirty="0" smtClean="0">
              <a:solidFill>
                <a:srgbClr val="002060"/>
              </a:solidFill>
            </a:rPr>
            <a:t>SMM (+60%), </a:t>
          </a:r>
          <a:r>
            <a:rPr lang="uk-UA" sz="1900" b="0" i="0" kern="1200" dirty="0" smtClean="0">
              <a:solidFill>
                <a:srgbClr val="002060"/>
              </a:solidFill>
            </a:rPr>
            <a:t>Відеореклама без </a:t>
          </a:r>
          <a:r>
            <a:rPr lang="pl-PL" sz="1900" b="0" i="0" kern="1200" dirty="0" smtClean="0">
              <a:solidFill>
                <a:srgbClr val="002060"/>
              </a:solidFill>
            </a:rPr>
            <a:t>CTV (+42%), </a:t>
          </a:r>
          <a:r>
            <a:rPr lang="uk-UA" sz="1900" b="0" i="0" kern="1200" dirty="0" smtClean="0">
              <a:solidFill>
                <a:srgbClr val="002060"/>
              </a:solidFill>
            </a:rPr>
            <a:t>а також </a:t>
          </a:r>
          <a:r>
            <a:rPr lang="pl-PL" sz="1900" b="0" i="0" kern="1200" dirty="0" smtClean="0">
              <a:solidFill>
                <a:srgbClr val="002060"/>
              </a:solidFill>
            </a:rPr>
            <a:t>Search ads + GDN (+30%). </a:t>
          </a:r>
          <a:r>
            <a:rPr lang="uk-UA" sz="1900" b="0" i="0" kern="1200" dirty="0" smtClean="0">
              <a:solidFill>
                <a:srgbClr val="002060"/>
              </a:solidFill>
            </a:rPr>
            <a:t>В абсолютному значенні бюджети розподілилися наступним чином:</a:t>
          </a:r>
          <a:endParaRPr lang="uk-UA" sz="1900" kern="1200" dirty="0">
            <a:solidFill>
              <a:srgbClr val="002060"/>
            </a:solidFill>
          </a:endParaRPr>
        </a:p>
      </dsp:txBody>
      <dsp:txXfrm>
        <a:off x="769441" y="0"/>
        <a:ext cx="10915879" cy="15388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BB393-9DFF-4C2A-A76B-66F943856B14}">
      <dsp:nvSpPr>
        <dsp:cNvPr id="0" name=""/>
        <dsp:cNvSpPr/>
      </dsp:nvSpPr>
      <dsp:spPr>
        <a:xfrm>
          <a:off x="2531" y="0"/>
          <a:ext cx="2468946" cy="5562600"/>
        </a:xfrm>
        <a:prstGeom prst="roundRect">
          <a:avLst>
            <a:gd name="adj" fmla="val 10000"/>
          </a:avLst>
        </a:prstGeom>
        <a:solidFill>
          <a:srgbClr val="FFC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b="0" i="0" kern="1200" dirty="0" smtClean="0"/>
            <a:t>Телевізійна реклама</a:t>
          </a:r>
        </a:p>
        <a:p>
          <a:pPr lvl="0" algn="ctr" defTabSz="889000">
            <a:lnSpc>
              <a:spcPct val="90000"/>
            </a:lnSpc>
            <a:spcBef>
              <a:spcPct val="0"/>
            </a:spcBef>
            <a:spcAft>
              <a:spcPct val="35000"/>
            </a:spcAft>
          </a:pPr>
          <a:r>
            <a:rPr lang="uk-UA" sz="2000" b="0" i="0" kern="1200" dirty="0" smtClean="0"/>
            <a:t>Ринок телевізійної реклами зріс на 50% до 5,8 млрд грн. Пряма реклама залишається основним сегментом, але спонсорство продемонструвало найвищі темпи зростання (+35%), що обумовлено активною участю фармацевтичних компаній. </a:t>
          </a:r>
          <a:endParaRPr lang="uk-UA" sz="2000" kern="1200" dirty="0"/>
        </a:p>
      </dsp:txBody>
      <dsp:txXfrm>
        <a:off x="74844" y="72313"/>
        <a:ext cx="2324320" cy="5417974"/>
      </dsp:txXfrm>
    </dsp:sp>
    <dsp:sp modelId="{56FE80B5-61D6-46F5-90D8-76E815BD2E1B}">
      <dsp:nvSpPr>
        <dsp:cNvPr id="0" name=""/>
        <dsp:cNvSpPr/>
      </dsp:nvSpPr>
      <dsp:spPr>
        <a:xfrm>
          <a:off x="2886261" y="0"/>
          <a:ext cx="2468946" cy="5562600"/>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pl-PL" sz="2000" b="0" i="0" kern="1200" dirty="0" smtClean="0"/>
            <a:t>OOH Media – </a:t>
          </a:r>
          <a:r>
            <a:rPr lang="uk-UA" sz="2000" b="0" i="0" kern="1200" dirty="0" smtClean="0"/>
            <a:t>стійке зростання Обсяг зовнішньої реклами у 2024 році досяг 4,6 млрд грн (+43%). Значний внесок зробили цифрові носії (</a:t>
          </a:r>
          <a:r>
            <a:rPr lang="pl-PL" sz="2000" b="0" i="0" kern="1200" dirty="0" smtClean="0"/>
            <a:t>DOOH), </a:t>
          </a:r>
          <a:r>
            <a:rPr lang="uk-UA" sz="2000" b="0" i="0" kern="1200" dirty="0" smtClean="0"/>
            <a:t>що виросли на 60%. Найактивніше зростали ринки Західного та Центрального регіонів, а також міста на сході України. Радіо – нові можливості </a:t>
          </a:r>
          <a:endParaRPr lang="uk-UA" sz="2000" kern="1200" dirty="0"/>
        </a:p>
      </dsp:txBody>
      <dsp:txXfrm>
        <a:off x="2958574" y="72313"/>
        <a:ext cx="2324320" cy="5417974"/>
      </dsp:txXfrm>
    </dsp:sp>
    <dsp:sp modelId="{95AFDB05-D323-41D2-B659-1E79DF3B7C81}">
      <dsp:nvSpPr>
        <dsp:cNvPr id="0" name=""/>
        <dsp:cNvSpPr/>
      </dsp:nvSpPr>
      <dsp:spPr>
        <a:xfrm>
          <a:off x="5769991" y="0"/>
          <a:ext cx="2468946" cy="5562600"/>
        </a:xfrm>
        <a:prstGeom prst="roundRect">
          <a:avLst>
            <a:gd name="adj" fmla="val 10000"/>
          </a:avLst>
        </a:prstGeom>
        <a:solidFill>
          <a:srgbClr val="00B05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b="0" i="0" kern="1200" dirty="0" smtClean="0"/>
            <a:t>Радіо-реклама вперше перетнула позначку в 1 млрд грн (+20%). Ринок забезпечили нові бренди, а також підвищення активності у таких категоріях, як «автомобілі» та «</a:t>
          </a:r>
          <a:r>
            <a:rPr lang="pl-PL" sz="2000" b="0" i="0" kern="1200" dirty="0" smtClean="0"/>
            <a:t>e-commerce». </a:t>
          </a:r>
          <a:r>
            <a:rPr lang="uk-UA" sz="2000" b="0" i="0" kern="1200" dirty="0" smtClean="0"/>
            <a:t>Очікується, що у 2025 році ринок виросте ще на 25%. </a:t>
          </a:r>
          <a:r>
            <a:rPr lang="pl-PL" sz="2000" b="0" i="0" kern="1200" dirty="0" smtClean="0">
              <a:hlinkClick xmlns:r="http://schemas.openxmlformats.org/officeDocument/2006/relationships" r:id="rId1"/>
            </a:rPr>
            <a:t>/</a:t>
          </a:r>
          <a:r>
            <a:rPr lang="pl-PL" sz="2000" b="0" i="0" kern="1200" dirty="0" smtClean="0"/>
            <a:t>.</a:t>
          </a:r>
          <a:endParaRPr lang="uk-UA" sz="2000" kern="1200" dirty="0"/>
        </a:p>
      </dsp:txBody>
      <dsp:txXfrm>
        <a:off x="5842304" y="72313"/>
        <a:ext cx="2324320" cy="5417974"/>
      </dsp:txXfrm>
    </dsp:sp>
    <dsp:sp modelId="{AA040379-5C33-4CF6-A7D7-AAD7D8D4EEE1}">
      <dsp:nvSpPr>
        <dsp:cNvPr id="0" name=""/>
        <dsp:cNvSpPr/>
      </dsp:nvSpPr>
      <dsp:spPr>
        <a:xfrm>
          <a:off x="8653721" y="0"/>
          <a:ext cx="2468946" cy="5562600"/>
        </a:xfrm>
        <a:prstGeom prst="roundRect">
          <a:avLst>
            <a:gd name="adj" fmla="val 10000"/>
          </a:avLst>
        </a:prstGeom>
        <a:solidFill>
          <a:srgbClr val="FF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b="0" i="0" kern="1200" dirty="0" smtClean="0"/>
            <a:t>Реклама у пресі Ринок друкованих медіа демонструє стабільне, хоча й незначне, зростання (+8%), досягнувши обсягу 387 млн грн. Прогноз на 2025 рік передбачає зростання на 12%.</a:t>
          </a:r>
          <a:r>
            <a:rPr lang="pl-PL" sz="900" b="0" i="0" kern="1200" dirty="0" smtClean="0"/>
            <a:t>.</a:t>
          </a:r>
          <a:endParaRPr lang="ru-RU" sz="900" kern="1200" dirty="0"/>
        </a:p>
      </dsp:txBody>
      <dsp:txXfrm>
        <a:off x="8726034" y="72313"/>
        <a:ext cx="2324320" cy="54179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7C4CA-AAAF-44F3-9C89-B121678F7BE6}">
      <dsp:nvSpPr>
        <dsp:cNvPr id="0" name=""/>
        <dsp:cNvSpPr/>
      </dsp:nvSpPr>
      <dsp:spPr>
        <a:xfrm>
          <a:off x="0" y="119770"/>
          <a:ext cx="4572000" cy="4356681"/>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uk-UA" sz="1900" b="0" i="0" kern="1200" dirty="0" smtClean="0"/>
            <a:t>Активність фармкомпаній у сегменті інтернет-реклами у попередні роки була досить високою, однак у 2024 р. цей показник помітно знизився. Слід зазначити, що моніторинг охоплює покази реклами на персональних комп’ютерах і не враховує мобільних пристроїв. У</a:t>
          </a:r>
          <a:r>
            <a:rPr lang="uk-UA" sz="1900" b="0" i="0" kern="1200" dirty="0" smtClean="0">
              <a:solidFill>
                <a:srgbClr val="FF0000"/>
              </a:solidFill>
            </a:rPr>
            <a:t> цілому за підсумками 2024 р. зафіксовано 779,2 млн показів реклами фармацевтичних брендів </a:t>
          </a:r>
          <a:r>
            <a:rPr lang="uk-UA" sz="1900" b="0" i="0" kern="1200" dirty="0" smtClean="0"/>
            <a:t>в інтернеті, що на 36,1% менше порівняно з аналогічним періодом попереднього року</a:t>
          </a:r>
          <a:endParaRPr lang="uk-UA" sz="1900" kern="1200" dirty="0"/>
        </a:p>
      </dsp:txBody>
      <dsp:txXfrm>
        <a:off x="212676" y="332446"/>
        <a:ext cx="4146648" cy="3931329"/>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400" b="1" i="1">
                <a:solidFill>
                  <a:srgbClr val="5B009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0" i="0">
                <a:solidFill>
                  <a:srgbClr val="001F5F"/>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1">
                <a:solidFill>
                  <a:srgbClr val="5B009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rgbClr val="001F5F"/>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1">
                <a:solidFill>
                  <a:srgbClr val="5B009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1">
                <a:solidFill>
                  <a:srgbClr val="5B009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01879" y="10160"/>
            <a:ext cx="10051415" cy="878840"/>
          </a:xfrm>
          <a:prstGeom prst="rect">
            <a:avLst/>
          </a:prstGeom>
        </p:spPr>
        <p:txBody>
          <a:bodyPr wrap="square" lIns="0" tIns="0" rIns="0" bIns="0">
            <a:spAutoFit/>
          </a:bodyPr>
          <a:lstStyle>
            <a:lvl1pPr>
              <a:defRPr sz="2400" b="1" i="1">
                <a:solidFill>
                  <a:srgbClr val="5B0091"/>
                </a:solidFill>
                <a:latin typeface="Arial"/>
                <a:cs typeface="Arial"/>
              </a:defRPr>
            </a:lvl1pPr>
          </a:lstStyle>
          <a:p>
            <a:endParaRPr/>
          </a:p>
        </p:txBody>
      </p:sp>
      <p:sp>
        <p:nvSpPr>
          <p:cNvPr id="3" name="Holder 3"/>
          <p:cNvSpPr>
            <a:spLocks noGrp="1"/>
          </p:cNvSpPr>
          <p:nvPr>
            <p:ph type="body" idx="1"/>
          </p:nvPr>
        </p:nvSpPr>
        <p:spPr>
          <a:xfrm>
            <a:off x="6175628" y="2166873"/>
            <a:ext cx="5802630" cy="1480185"/>
          </a:xfrm>
          <a:prstGeom prst="rect">
            <a:avLst/>
          </a:prstGeom>
        </p:spPr>
        <p:txBody>
          <a:bodyPr wrap="square" lIns="0" tIns="0" rIns="0" bIns="0">
            <a:spAutoFit/>
          </a:bodyPr>
          <a:lstStyle>
            <a:lvl1pPr>
              <a:defRPr sz="2400" b="0" i="0">
                <a:solidFill>
                  <a:srgbClr val="001F5F"/>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4/16/2026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4.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5.png"/><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Layout" Target="../diagrams/layout7.xml"/><Relationship Id="rId7" Type="http://schemas.openxmlformats.org/officeDocument/2006/relationships/image" Target="../media/image21.png"/><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3.xml"/><Relationship Id="rId5" Type="http://schemas.openxmlformats.org/officeDocument/2006/relationships/image" Target="../media/image53.jpg"/><Relationship Id="rId4" Type="http://schemas.openxmlformats.org/officeDocument/2006/relationships/image" Target="../media/image52.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5954" y="725169"/>
            <a:ext cx="7274559" cy="1610360"/>
          </a:xfrm>
          <a:prstGeom prst="rect">
            <a:avLst/>
          </a:prstGeom>
        </p:spPr>
        <p:txBody>
          <a:bodyPr vert="horz" wrap="square" lIns="0" tIns="133985" rIns="0" bIns="0" rtlCol="0">
            <a:spAutoFit/>
          </a:bodyPr>
          <a:lstStyle/>
          <a:p>
            <a:pPr marL="12065" marR="5080" algn="ctr">
              <a:lnSpc>
                <a:spcPct val="80000"/>
              </a:lnSpc>
              <a:spcBef>
                <a:spcPts val="1055"/>
              </a:spcBef>
            </a:pPr>
            <a:r>
              <a:rPr lang="uk-UA" sz="4000" dirty="0">
                <a:solidFill>
                  <a:srgbClr val="FF6600"/>
                </a:solidFill>
                <a:latin typeface="Calibri"/>
                <a:cs typeface="Calibri"/>
              </a:rPr>
              <a:t>Тема 8 </a:t>
            </a:r>
            <a:r>
              <a:rPr lang="uk-UA" sz="4000" dirty="0" smtClean="0">
                <a:solidFill>
                  <a:srgbClr val="FF6600"/>
                </a:solidFill>
                <a:latin typeface="Calibri"/>
                <a:cs typeface="Calibri"/>
              </a:rPr>
              <a:t>.</a:t>
            </a:r>
            <a:r>
              <a:rPr sz="4000" dirty="0" smtClean="0">
                <a:solidFill>
                  <a:srgbClr val="FF6600"/>
                </a:solidFill>
                <a:latin typeface="Calibri"/>
                <a:cs typeface="Calibri"/>
              </a:rPr>
              <a:t>Методи</a:t>
            </a:r>
            <a:r>
              <a:rPr sz="4000" spc="-170" dirty="0" smtClean="0">
                <a:solidFill>
                  <a:srgbClr val="FF6600"/>
                </a:solidFill>
                <a:latin typeface="Calibri"/>
                <a:cs typeface="Calibri"/>
              </a:rPr>
              <a:t> </a:t>
            </a:r>
            <a:r>
              <a:rPr sz="4000" spc="-10" dirty="0">
                <a:solidFill>
                  <a:srgbClr val="FF6600"/>
                </a:solidFill>
                <a:latin typeface="Calibri"/>
                <a:cs typeface="Calibri"/>
              </a:rPr>
              <a:t>дослідження</a:t>
            </a:r>
            <a:r>
              <a:rPr sz="4000" spc="-155" dirty="0">
                <a:solidFill>
                  <a:srgbClr val="FF6600"/>
                </a:solidFill>
                <a:latin typeface="Calibri"/>
                <a:cs typeface="Calibri"/>
              </a:rPr>
              <a:t> </a:t>
            </a:r>
            <a:r>
              <a:rPr sz="4000" spc="-10" dirty="0">
                <a:solidFill>
                  <a:srgbClr val="FF6600"/>
                </a:solidFill>
                <a:latin typeface="Calibri"/>
                <a:cs typeface="Calibri"/>
              </a:rPr>
              <a:t>поведінки </a:t>
            </a:r>
            <a:r>
              <a:rPr sz="4000" dirty="0">
                <a:solidFill>
                  <a:srgbClr val="FF6600"/>
                </a:solidFill>
                <a:latin typeface="Calibri"/>
                <a:cs typeface="Calibri"/>
              </a:rPr>
              <a:t>споживачів</a:t>
            </a:r>
            <a:r>
              <a:rPr sz="4000" spc="-210" dirty="0">
                <a:solidFill>
                  <a:srgbClr val="FF6600"/>
                </a:solidFill>
                <a:latin typeface="Calibri"/>
                <a:cs typeface="Calibri"/>
              </a:rPr>
              <a:t> </a:t>
            </a:r>
            <a:r>
              <a:rPr sz="4000" spc="-25" dirty="0">
                <a:solidFill>
                  <a:srgbClr val="FF6600"/>
                </a:solidFill>
                <a:latin typeface="Calibri"/>
                <a:cs typeface="Calibri"/>
              </a:rPr>
              <a:t>на </a:t>
            </a:r>
            <a:r>
              <a:rPr sz="4000" spc="-10" dirty="0">
                <a:solidFill>
                  <a:srgbClr val="FF6600"/>
                </a:solidFill>
                <a:latin typeface="Calibri"/>
                <a:cs typeface="Calibri"/>
              </a:rPr>
              <a:t>фармацевтичному</a:t>
            </a:r>
            <a:r>
              <a:rPr sz="4000" spc="-170" dirty="0">
                <a:solidFill>
                  <a:srgbClr val="FF6600"/>
                </a:solidFill>
                <a:latin typeface="Calibri"/>
                <a:cs typeface="Calibri"/>
              </a:rPr>
              <a:t> </a:t>
            </a:r>
            <a:r>
              <a:rPr sz="4000" spc="-10" dirty="0">
                <a:solidFill>
                  <a:srgbClr val="FF6600"/>
                </a:solidFill>
                <a:latin typeface="Calibri"/>
                <a:cs typeface="Calibri"/>
              </a:rPr>
              <a:t>ринку</a:t>
            </a:r>
            <a:endParaRPr sz="4000" dirty="0">
              <a:latin typeface="Calibri"/>
              <a:cs typeface="Calibri"/>
            </a:endParaRPr>
          </a:p>
        </p:txBody>
      </p:sp>
      <p:pic>
        <p:nvPicPr>
          <p:cNvPr id="3" name="object 3"/>
          <p:cNvPicPr/>
          <p:nvPr/>
        </p:nvPicPr>
        <p:blipFill>
          <a:blip r:embed="rId2" cstate="print"/>
          <a:stretch>
            <a:fillRect/>
          </a:stretch>
        </p:blipFill>
        <p:spPr>
          <a:xfrm>
            <a:off x="8924226" y="3423991"/>
            <a:ext cx="1683638" cy="2089696"/>
          </a:xfrm>
          <a:prstGeom prst="rect">
            <a:avLst/>
          </a:prstGeom>
        </p:spPr>
      </p:pic>
      <p:pic>
        <p:nvPicPr>
          <p:cNvPr id="4" name="Рисунок 3"/>
          <p:cNvPicPr>
            <a:picLocks noChangeAspect="1"/>
          </p:cNvPicPr>
          <p:nvPr/>
        </p:nvPicPr>
        <p:blipFill>
          <a:blip r:embed="rId3"/>
          <a:stretch>
            <a:fillRect/>
          </a:stretch>
        </p:blipFill>
        <p:spPr>
          <a:xfrm>
            <a:off x="4267200" y="2311316"/>
            <a:ext cx="4154119" cy="41760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23087" y="893800"/>
            <a:ext cx="8913495" cy="1854835"/>
          </a:xfrm>
          <a:prstGeom prst="rect">
            <a:avLst/>
          </a:prstGeom>
        </p:spPr>
        <p:txBody>
          <a:bodyPr vert="horz" wrap="square" lIns="0" tIns="165100" rIns="0" bIns="0" rtlCol="0">
            <a:spAutoFit/>
          </a:bodyPr>
          <a:lstStyle/>
          <a:p>
            <a:pPr marL="469265" indent="-456565">
              <a:lnSpc>
                <a:spcPct val="100000"/>
              </a:lnSpc>
              <a:spcBef>
                <a:spcPts val="1300"/>
              </a:spcBef>
              <a:buAutoNum type="arabicPeriod"/>
              <a:tabLst>
                <a:tab pos="469265" algn="l"/>
              </a:tabLst>
            </a:pPr>
            <a:r>
              <a:rPr sz="2000" dirty="0">
                <a:solidFill>
                  <a:srgbClr val="001F5F"/>
                </a:solidFill>
                <a:latin typeface="Arial"/>
                <a:cs typeface="Arial"/>
              </a:rPr>
              <a:t>Споживачі</a:t>
            </a:r>
            <a:r>
              <a:rPr sz="2000" spc="-50" dirty="0">
                <a:solidFill>
                  <a:srgbClr val="001F5F"/>
                </a:solidFill>
                <a:latin typeface="Arial"/>
                <a:cs typeface="Arial"/>
              </a:rPr>
              <a:t> </a:t>
            </a:r>
            <a:r>
              <a:rPr sz="2000" dirty="0">
                <a:solidFill>
                  <a:srgbClr val="001F5F"/>
                </a:solidFill>
                <a:latin typeface="Arial"/>
                <a:cs typeface="Arial"/>
              </a:rPr>
              <a:t>фармацевтичної</a:t>
            </a:r>
            <a:r>
              <a:rPr sz="2000" spc="-75" dirty="0">
                <a:solidFill>
                  <a:srgbClr val="001F5F"/>
                </a:solidFill>
                <a:latin typeface="Arial"/>
                <a:cs typeface="Arial"/>
              </a:rPr>
              <a:t> </a:t>
            </a:r>
            <a:r>
              <a:rPr sz="2000" dirty="0">
                <a:solidFill>
                  <a:srgbClr val="001F5F"/>
                </a:solidFill>
                <a:latin typeface="Arial"/>
                <a:cs typeface="Arial"/>
              </a:rPr>
              <a:t>продукції</a:t>
            </a:r>
            <a:r>
              <a:rPr sz="2000" spc="-35" dirty="0">
                <a:solidFill>
                  <a:srgbClr val="001F5F"/>
                </a:solidFill>
                <a:latin typeface="Arial"/>
                <a:cs typeface="Arial"/>
              </a:rPr>
              <a:t> </a:t>
            </a:r>
            <a:r>
              <a:rPr sz="2000" dirty="0">
                <a:solidFill>
                  <a:srgbClr val="001F5F"/>
                </a:solidFill>
                <a:latin typeface="Arial"/>
                <a:cs typeface="Arial"/>
              </a:rPr>
              <a:t>на</a:t>
            </a:r>
            <a:r>
              <a:rPr sz="2000" spc="-45" dirty="0">
                <a:solidFill>
                  <a:srgbClr val="001F5F"/>
                </a:solidFill>
                <a:latin typeface="Arial"/>
                <a:cs typeface="Arial"/>
              </a:rPr>
              <a:t> </a:t>
            </a:r>
            <a:r>
              <a:rPr sz="2000" dirty="0">
                <a:solidFill>
                  <a:srgbClr val="001F5F"/>
                </a:solidFill>
                <a:latin typeface="Arial"/>
                <a:cs typeface="Arial"/>
              </a:rPr>
              <a:t>ринку</a:t>
            </a:r>
            <a:r>
              <a:rPr sz="2000" spc="-50" dirty="0">
                <a:solidFill>
                  <a:srgbClr val="001F5F"/>
                </a:solidFill>
                <a:latin typeface="Arial"/>
                <a:cs typeface="Arial"/>
              </a:rPr>
              <a:t> </a:t>
            </a:r>
            <a:r>
              <a:rPr sz="2000" spc="-25" dirty="0">
                <a:solidFill>
                  <a:srgbClr val="001F5F"/>
                </a:solidFill>
                <a:latin typeface="Arial"/>
                <a:cs typeface="Arial"/>
              </a:rPr>
              <a:t>В2С</a:t>
            </a:r>
            <a:endParaRPr sz="2000">
              <a:latin typeface="Arial"/>
              <a:cs typeface="Arial"/>
            </a:endParaRPr>
          </a:p>
          <a:p>
            <a:pPr marL="469265" indent="-456565">
              <a:lnSpc>
                <a:spcPct val="100000"/>
              </a:lnSpc>
              <a:spcBef>
                <a:spcPts val="1200"/>
              </a:spcBef>
              <a:buAutoNum type="arabicPeriod"/>
              <a:tabLst>
                <a:tab pos="469265" algn="l"/>
              </a:tabLst>
            </a:pPr>
            <a:r>
              <a:rPr sz="2000" dirty="0">
                <a:solidFill>
                  <a:srgbClr val="001F5F"/>
                </a:solidFill>
                <a:latin typeface="Arial"/>
                <a:cs typeface="Arial"/>
              </a:rPr>
              <a:t>Особливості</a:t>
            </a:r>
            <a:r>
              <a:rPr sz="2000" spc="-45" dirty="0">
                <a:solidFill>
                  <a:srgbClr val="001F5F"/>
                </a:solidFill>
                <a:latin typeface="Arial"/>
                <a:cs typeface="Arial"/>
              </a:rPr>
              <a:t> </a:t>
            </a:r>
            <a:r>
              <a:rPr sz="2000" dirty="0">
                <a:solidFill>
                  <a:srgbClr val="001F5F"/>
                </a:solidFill>
                <a:latin typeface="Arial"/>
                <a:cs typeface="Arial"/>
              </a:rPr>
              <a:t>лікарського</a:t>
            </a:r>
            <a:r>
              <a:rPr sz="2000" spc="-50" dirty="0">
                <a:solidFill>
                  <a:srgbClr val="001F5F"/>
                </a:solidFill>
                <a:latin typeface="Arial"/>
                <a:cs typeface="Arial"/>
              </a:rPr>
              <a:t> </a:t>
            </a:r>
            <a:r>
              <a:rPr sz="2000" dirty="0">
                <a:solidFill>
                  <a:srgbClr val="001F5F"/>
                </a:solidFill>
                <a:latin typeface="Arial"/>
                <a:cs typeface="Arial"/>
              </a:rPr>
              <a:t>засобу</a:t>
            </a:r>
            <a:r>
              <a:rPr sz="2000" spc="-60" dirty="0">
                <a:solidFill>
                  <a:srgbClr val="001F5F"/>
                </a:solidFill>
                <a:latin typeface="Arial"/>
                <a:cs typeface="Arial"/>
              </a:rPr>
              <a:t> </a:t>
            </a:r>
            <a:r>
              <a:rPr sz="2000" dirty="0">
                <a:solidFill>
                  <a:srgbClr val="001F5F"/>
                </a:solidFill>
                <a:latin typeface="Arial"/>
                <a:cs typeface="Arial"/>
              </a:rPr>
              <a:t>як</a:t>
            </a:r>
            <a:r>
              <a:rPr sz="2000" spc="-10" dirty="0">
                <a:solidFill>
                  <a:srgbClr val="001F5F"/>
                </a:solidFill>
                <a:latin typeface="Arial"/>
                <a:cs typeface="Arial"/>
              </a:rPr>
              <a:t> товару.</a:t>
            </a:r>
            <a:endParaRPr sz="2000">
              <a:latin typeface="Arial"/>
              <a:cs typeface="Arial"/>
            </a:endParaRPr>
          </a:p>
          <a:p>
            <a:pPr marL="469265" indent="-456565">
              <a:lnSpc>
                <a:spcPct val="100000"/>
              </a:lnSpc>
              <a:spcBef>
                <a:spcPts val="1200"/>
              </a:spcBef>
              <a:buAutoNum type="arabicPeriod"/>
              <a:tabLst>
                <a:tab pos="469265" algn="l"/>
              </a:tabLst>
            </a:pPr>
            <a:r>
              <a:rPr sz="2000" dirty="0">
                <a:solidFill>
                  <a:srgbClr val="001F5F"/>
                </a:solidFill>
                <a:latin typeface="Arial"/>
                <a:cs typeface="Arial"/>
              </a:rPr>
              <a:t>Методи</a:t>
            </a:r>
            <a:r>
              <a:rPr sz="2000" spc="-75" dirty="0">
                <a:solidFill>
                  <a:srgbClr val="001F5F"/>
                </a:solidFill>
                <a:latin typeface="Arial"/>
                <a:cs typeface="Arial"/>
              </a:rPr>
              <a:t> </a:t>
            </a:r>
            <a:r>
              <a:rPr sz="2000" dirty="0">
                <a:solidFill>
                  <a:srgbClr val="001F5F"/>
                </a:solidFill>
                <a:latin typeface="Arial"/>
                <a:cs typeface="Arial"/>
              </a:rPr>
              <a:t>дослідження</a:t>
            </a:r>
            <a:r>
              <a:rPr sz="2000" spc="-65" dirty="0">
                <a:solidFill>
                  <a:srgbClr val="001F5F"/>
                </a:solidFill>
                <a:latin typeface="Arial"/>
                <a:cs typeface="Arial"/>
              </a:rPr>
              <a:t> </a:t>
            </a:r>
            <a:r>
              <a:rPr sz="2000" dirty="0">
                <a:solidFill>
                  <a:srgbClr val="001F5F"/>
                </a:solidFill>
                <a:latin typeface="Arial"/>
                <a:cs typeface="Arial"/>
              </a:rPr>
              <a:t>поведінки</a:t>
            </a:r>
            <a:r>
              <a:rPr sz="2000" spc="-60" dirty="0">
                <a:solidFill>
                  <a:srgbClr val="001F5F"/>
                </a:solidFill>
                <a:latin typeface="Arial"/>
                <a:cs typeface="Arial"/>
              </a:rPr>
              <a:t> </a:t>
            </a:r>
            <a:r>
              <a:rPr sz="2000" dirty="0">
                <a:solidFill>
                  <a:srgbClr val="001F5F"/>
                </a:solidFill>
                <a:latin typeface="Arial"/>
                <a:cs typeface="Arial"/>
              </a:rPr>
              <a:t>споживачів</a:t>
            </a:r>
            <a:r>
              <a:rPr sz="2000" spc="-70" dirty="0">
                <a:solidFill>
                  <a:srgbClr val="001F5F"/>
                </a:solidFill>
                <a:latin typeface="Arial"/>
                <a:cs typeface="Arial"/>
              </a:rPr>
              <a:t> </a:t>
            </a:r>
            <a:r>
              <a:rPr sz="2000" dirty="0">
                <a:solidFill>
                  <a:srgbClr val="001F5F"/>
                </a:solidFill>
                <a:latin typeface="Arial"/>
                <a:cs typeface="Arial"/>
              </a:rPr>
              <a:t>на</a:t>
            </a:r>
            <a:r>
              <a:rPr sz="2000" spc="-55" dirty="0">
                <a:solidFill>
                  <a:srgbClr val="001F5F"/>
                </a:solidFill>
                <a:latin typeface="Arial"/>
                <a:cs typeface="Arial"/>
              </a:rPr>
              <a:t> </a:t>
            </a:r>
            <a:r>
              <a:rPr sz="2000" dirty="0">
                <a:solidFill>
                  <a:srgbClr val="001F5F"/>
                </a:solidFill>
                <a:latin typeface="Arial"/>
                <a:cs typeface="Arial"/>
              </a:rPr>
              <a:t>фармацевтичному</a:t>
            </a:r>
            <a:r>
              <a:rPr sz="2000" spc="-90" dirty="0">
                <a:solidFill>
                  <a:srgbClr val="001F5F"/>
                </a:solidFill>
                <a:latin typeface="Arial"/>
                <a:cs typeface="Arial"/>
              </a:rPr>
              <a:t> </a:t>
            </a:r>
            <a:r>
              <a:rPr sz="2000" spc="-10" dirty="0">
                <a:solidFill>
                  <a:srgbClr val="001F5F"/>
                </a:solidFill>
                <a:latin typeface="Arial"/>
                <a:cs typeface="Arial"/>
              </a:rPr>
              <a:t>ринку</a:t>
            </a:r>
            <a:endParaRPr sz="2000">
              <a:latin typeface="Arial"/>
              <a:cs typeface="Arial"/>
            </a:endParaRPr>
          </a:p>
          <a:p>
            <a:pPr marL="469265" indent="-456565">
              <a:lnSpc>
                <a:spcPct val="100000"/>
              </a:lnSpc>
              <a:spcBef>
                <a:spcPts val="1200"/>
              </a:spcBef>
              <a:buAutoNum type="arabicPeriod"/>
              <a:tabLst>
                <a:tab pos="469265" algn="l"/>
              </a:tabLst>
            </a:pPr>
            <a:r>
              <a:rPr sz="2000" dirty="0">
                <a:solidFill>
                  <a:srgbClr val="001F5F"/>
                </a:solidFill>
                <a:latin typeface="Arial"/>
                <a:cs typeface="Arial"/>
              </a:rPr>
              <a:t>Засоби</a:t>
            </a:r>
            <a:r>
              <a:rPr sz="2000" spc="-55" dirty="0">
                <a:solidFill>
                  <a:srgbClr val="001F5F"/>
                </a:solidFill>
                <a:latin typeface="Arial"/>
                <a:cs typeface="Arial"/>
              </a:rPr>
              <a:t> </a:t>
            </a:r>
            <a:r>
              <a:rPr sz="2000" dirty="0">
                <a:solidFill>
                  <a:srgbClr val="001F5F"/>
                </a:solidFill>
                <a:latin typeface="Arial"/>
                <a:cs typeface="Arial"/>
              </a:rPr>
              <a:t>впливу</a:t>
            </a:r>
            <a:r>
              <a:rPr sz="2000" spc="-25" dirty="0">
                <a:solidFill>
                  <a:srgbClr val="001F5F"/>
                </a:solidFill>
                <a:latin typeface="Arial"/>
                <a:cs typeface="Arial"/>
              </a:rPr>
              <a:t> </a:t>
            </a:r>
            <a:r>
              <a:rPr sz="2000" dirty="0">
                <a:solidFill>
                  <a:srgbClr val="001F5F"/>
                </a:solidFill>
                <a:latin typeface="Arial"/>
                <a:cs typeface="Arial"/>
              </a:rPr>
              <a:t>на</a:t>
            </a:r>
            <a:r>
              <a:rPr sz="2000" spc="-40" dirty="0">
                <a:solidFill>
                  <a:srgbClr val="001F5F"/>
                </a:solidFill>
                <a:latin typeface="Arial"/>
                <a:cs typeface="Arial"/>
              </a:rPr>
              <a:t> </a:t>
            </a:r>
            <a:r>
              <a:rPr sz="2000" dirty="0">
                <a:solidFill>
                  <a:srgbClr val="001F5F"/>
                </a:solidFill>
                <a:latin typeface="Arial"/>
                <a:cs typeface="Arial"/>
              </a:rPr>
              <a:t>поведінку</a:t>
            </a:r>
            <a:r>
              <a:rPr sz="2000" spc="-35" dirty="0">
                <a:solidFill>
                  <a:srgbClr val="001F5F"/>
                </a:solidFill>
                <a:latin typeface="Arial"/>
                <a:cs typeface="Arial"/>
              </a:rPr>
              <a:t> </a:t>
            </a:r>
            <a:r>
              <a:rPr sz="2000" dirty="0">
                <a:solidFill>
                  <a:srgbClr val="001F5F"/>
                </a:solidFill>
                <a:latin typeface="Arial"/>
                <a:cs typeface="Arial"/>
              </a:rPr>
              <a:t>споживачів</a:t>
            </a:r>
            <a:r>
              <a:rPr sz="2000" spc="-60" dirty="0">
                <a:solidFill>
                  <a:srgbClr val="001F5F"/>
                </a:solidFill>
                <a:latin typeface="Arial"/>
                <a:cs typeface="Arial"/>
              </a:rPr>
              <a:t> </a:t>
            </a:r>
            <a:r>
              <a:rPr sz="2000" dirty="0">
                <a:solidFill>
                  <a:srgbClr val="001F5F"/>
                </a:solidFill>
                <a:latin typeface="Arial"/>
                <a:cs typeface="Arial"/>
              </a:rPr>
              <a:t>на</a:t>
            </a:r>
            <a:r>
              <a:rPr sz="2000" spc="-40" dirty="0">
                <a:solidFill>
                  <a:srgbClr val="001F5F"/>
                </a:solidFill>
                <a:latin typeface="Arial"/>
                <a:cs typeface="Arial"/>
              </a:rPr>
              <a:t> </a:t>
            </a:r>
            <a:r>
              <a:rPr sz="2000" dirty="0">
                <a:solidFill>
                  <a:srgbClr val="001F5F"/>
                </a:solidFill>
                <a:latin typeface="Arial"/>
                <a:cs typeface="Arial"/>
              </a:rPr>
              <a:t>фармацевтичному</a:t>
            </a:r>
            <a:r>
              <a:rPr sz="2000" spc="-70" dirty="0">
                <a:solidFill>
                  <a:srgbClr val="001F5F"/>
                </a:solidFill>
                <a:latin typeface="Arial"/>
                <a:cs typeface="Arial"/>
              </a:rPr>
              <a:t> </a:t>
            </a:r>
            <a:r>
              <a:rPr sz="2000" spc="-10" dirty="0">
                <a:solidFill>
                  <a:srgbClr val="001F5F"/>
                </a:solidFill>
                <a:latin typeface="Arial"/>
                <a:cs typeface="Arial"/>
              </a:rPr>
              <a:t>ринку</a:t>
            </a:r>
            <a:endParaRPr sz="2000">
              <a:latin typeface="Arial"/>
              <a:cs typeface="Arial"/>
            </a:endParaRPr>
          </a:p>
        </p:txBody>
      </p:sp>
      <p:sp>
        <p:nvSpPr>
          <p:cNvPr id="3" name="object 3"/>
          <p:cNvSpPr txBox="1">
            <a:spLocks noGrp="1"/>
          </p:cNvSpPr>
          <p:nvPr>
            <p:ph type="title"/>
          </p:nvPr>
        </p:nvSpPr>
        <p:spPr>
          <a:prstGeom prst="rect">
            <a:avLst/>
          </a:prstGeom>
        </p:spPr>
        <p:txBody>
          <a:bodyPr vert="horz" wrap="square" lIns="0" tIns="326643" rIns="0" bIns="0" rtlCol="0">
            <a:spAutoFit/>
          </a:bodyPr>
          <a:lstStyle/>
          <a:p>
            <a:pPr marL="605790">
              <a:lnSpc>
                <a:spcPct val="100000"/>
              </a:lnSpc>
              <a:spcBef>
                <a:spcPts val="95"/>
              </a:spcBef>
            </a:pPr>
            <a:r>
              <a:rPr sz="2800" dirty="0"/>
              <a:t>Теоретичні</a:t>
            </a:r>
            <a:r>
              <a:rPr sz="2800" spc="-120" dirty="0"/>
              <a:t> </a:t>
            </a:r>
            <a:r>
              <a:rPr sz="2800" dirty="0"/>
              <a:t>питання</a:t>
            </a:r>
            <a:r>
              <a:rPr sz="2800" spc="-140" dirty="0"/>
              <a:t> </a:t>
            </a:r>
            <a:r>
              <a:rPr sz="2800" spc="-10" dirty="0"/>
              <a:t>лекції</a:t>
            </a:r>
            <a:endParaRPr sz="2800"/>
          </a:p>
        </p:txBody>
      </p:sp>
      <p:pic>
        <p:nvPicPr>
          <p:cNvPr id="4" name="object 4"/>
          <p:cNvPicPr/>
          <p:nvPr/>
        </p:nvPicPr>
        <p:blipFill>
          <a:blip r:embed="rId2" cstate="print"/>
          <a:stretch>
            <a:fillRect/>
          </a:stretch>
        </p:blipFill>
        <p:spPr>
          <a:xfrm>
            <a:off x="9128632" y="2526601"/>
            <a:ext cx="2825623" cy="4114800"/>
          </a:xfrm>
          <a:prstGeom prst="rect">
            <a:avLst/>
          </a:prstGeom>
        </p:spPr>
      </p:pic>
      <p:sp>
        <p:nvSpPr>
          <p:cNvPr id="5" name="object 5"/>
          <p:cNvSpPr txBox="1"/>
          <p:nvPr/>
        </p:nvSpPr>
        <p:spPr>
          <a:xfrm>
            <a:off x="11721845" y="6485331"/>
            <a:ext cx="153035" cy="299720"/>
          </a:xfrm>
          <a:prstGeom prst="rect">
            <a:avLst/>
          </a:prstGeom>
        </p:spPr>
        <p:txBody>
          <a:bodyPr vert="horz" wrap="square" lIns="0" tIns="12700" rIns="0" bIns="0" rtlCol="0">
            <a:spAutoFit/>
          </a:bodyPr>
          <a:lstStyle/>
          <a:p>
            <a:pPr marL="12700">
              <a:lnSpc>
                <a:spcPct val="100000"/>
              </a:lnSpc>
              <a:spcBef>
                <a:spcPts val="100"/>
              </a:spcBef>
            </a:pPr>
            <a:r>
              <a:rPr sz="1800" b="1" i="1" spc="-50" dirty="0">
                <a:solidFill>
                  <a:srgbClr val="385522"/>
                </a:solidFill>
                <a:latin typeface="Arial"/>
                <a:cs typeface="Arial"/>
              </a:rPr>
              <a:t>2</a:t>
            </a:r>
            <a:endParaRPr sz="1800">
              <a:latin typeface="Arial"/>
              <a:cs typeface="Arial"/>
            </a:endParaRPr>
          </a:p>
        </p:txBody>
      </p:sp>
      <p:sp>
        <p:nvSpPr>
          <p:cNvPr id="6" name="object 6"/>
          <p:cNvSpPr txBox="1"/>
          <p:nvPr/>
        </p:nvSpPr>
        <p:spPr>
          <a:xfrm>
            <a:off x="1309497" y="3707959"/>
            <a:ext cx="6813550" cy="1819910"/>
          </a:xfrm>
          <a:prstGeom prst="rect">
            <a:avLst/>
          </a:prstGeom>
        </p:spPr>
        <p:txBody>
          <a:bodyPr vert="horz" wrap="square" lIns="0" tIns="154305" rIns="0" bIns="0" rtlCol="0">
            <a:spAutoFit/>
          </a:bodyPr>
          <a:lstStyle/>
          <a:p>
            <a:pPr marL="499745">
              <a:lnSpc>
                <a:spcPct val="100000"/>
              </a:lnSpc>
              <a:spcBef>
                <a:spcPts val="1215"/>
              </a:spcBef>
            </a:pPr>
            <a:r>
              <a:rPr sz="1800" b="1" i="1" dirty="0">
                <a:solidFill>
                  <a:srgbClr val="5B0091"/>
                </a:solidFill>
                <a:latin typeface="Arial"/>
                <a:cs typeface="Arial"/>
              </a:rPr>
              <a:t>Теоретичні</a:t>
            </a:r>
            <a:r>
              <a:rPr sz="1800" b="1" i="1" spc="-60" dirty="0">
                <a:solidFill>
                  <a:srgbClr val="5B0091"/>
                </a:solidFill>
                <a:latin typeface="Arial"/>
                <a:cs typeface="Arial"/>
              </a:rPr>
              <a:t> </a:t>
            </a:r>
            <a:r>
              <a:rPr sz="1800" b="1" i="1" dirty="0">
                <a:solidFill>
                  <a:srgbClr val="5B0091"/>
                </a:solidFill>
                <a:latin typeface="Arial"/>
                <a:cs typeface="Arial"/>
              </a:rPr>
              <a:t>питання</a:t>
            </a:r>
            <a:r>
              <a:rPr sz="1800" b="1" i="1" spc="-55" dirty="0">
                <a:solidFill>
                  <a:srgbClr val="5B0091"/>
                </a:solidFill>
                <a:latin typeface="Arial"/>
                <a:cs typeface="Arial"/>
              </a:rPr>
              <a:t> </a:t>
            </a:r>
            <a:r>
              <a:rPr sz="1800" b="1" i="1" dirty="0">
                <a:solidFill>
                  <a:srgbClr val="5B0091"/>
                </a:solidFill>
                <a:latin typeface="Arial"/>
                <a:cs typeface="Arial"/>
              </a:rPr>
              <a:t>для</a:t>
            </a:r>
            <a:r>
              <a:rPr sz="1800" b="1" i="1" spc="-50" dirty="0">
                <a:solidFill>
                  <a:srgbClr val="5B0091"/>
                </a:solidFill>
                <a:latin typeface="Arial"/>
                <a:cs typeface="Arial"/>
              </a:rPr>
              <a:t> </a:t>
            </a:r>
            <a:r>
              <a:rPr sz="1800" b="1" i="1" spc="-10" dirty="0">
                <a:solidFill>
                  <a:srgbClr val="5B0091"/>
                </a:solidFill>
                <a:latin typeface="Arial"/>
                <a:cs typeface="Arial"/>
              </a:rPr>
              <a:t>самостійного</a:t>
            </a:r>
            <a:r>
              <a:rPr sz="1800" b="1" i="1" spc="-50" dirty="0">
                <a:solidFill>
                  <a:srgbClr val="5B0091"/>
                </a:solidFill>
                <a:latin typeface="Arial"/>
                <a:cs typeface="Arial"/>
              </a:rPr>
              <a:t> </a:t>
            </a:r>
            <a:r>
              <a:rPr sz="1800" b="1" i="1" spc="-10" dirty="0">
                <a:solidFill>
                  <a:srgbClr val="5B0091"/>
                </a:solidFill>
                <a:latin typeface="Arial"/>
                <a:cs typeface="Arial"/>
              </a:rPr>
              <a:t>розгляду</a:t>
            </a:r>
            <a:endParaRPr sz="1800">
              <a:latin typeface="Arial"/>
              <a:cs typeface="Arial"/>
            </a:endParaRPr>
          </a:p>
          <a:p>
            <a:pPr marL="469265" indent="-456565">
              <a:lnSpc>
                <a:spcPct val="100000"/>
              </a:lnSpc>
              <a:spcBef>
                <a:spcPts val="1245"/>
              </a:spcBef>
              <a:buAutoNum type="arabicPeriod"/>
              <a:tabLst>
                <a:tab pos="469265" algn="l"/>
              </a:tabLst>
            </a:pPr>
            <a:r>
              <a:rPr sz="2000" dirty="0">
                <a:solidFill>
                  <a:srgbClr val="001F5F"/>
                </a:solidFill>
                <a:latin typeface="Arial"/>
                <a:cs typeface="Arial"/>
              </a:rPr>
              <a:t>Джерела</a:t>
            </a:r>
            <a:r>
              <a:rPr sz="2000" spc="-75" dirty="0">
                <a:solidFill>
                  <a:srgbClr val="001F5F"/>
                </a:solidFill>
                <a:latin typeface="Arial"/>
                <a:cs typeface="Arial"/>
              </a:rPr>
              <a:t> </a:t>
            </a:r>
            <a:r>
              <a:rPr sz="2000" dirty="0">
                <a:solidFill>
                  <a:srgbClr val="001F5F"/>
                </a:solidFill>
                <a:latin typeface="Arial"/>
                <a:cs typeface="Arial"/>
              </a:rPr>
              <a:t>інформації</a:t>
            </a:r>
            <a:r>
              <a:rPr sz="2000" spc="-50" dirty="0">
                <a:solidFill>
                  <a:srgbClr val="001F5F"/>
                </a:solidFill>
                <a:latin typeface="Arial"/>
                <a:cs typeface="Arial"/>
              </a:rPr>
              <a:t> </a:t>
            </a:r>
            <a:r>
              <a:rPr sz="2000" dirty="0">
                <a:solidFill>
                  <a:srgbClr val="001F5F"/>
                </a:solidFill>
                <a:latin typeface="Arial"/>
                <a:cs typeface="Arial"/>
              </a:rPr>
              <a:t>споживачів</a:t>
            </a:r>
            <a:r>
              <a:rPr sz="2000" spc="-70" dirty="0">
                <a:solidFill>
                  <a:srgbClr val="001F5F"/>
                </a:solidFill>
                <a:latin typeface="Arial"/>
                <a:cs typeface="Arial"/>
              </a:rPr>
              <a:t> </a:t>
            </a:r>
            <a:r>
              <a:rPr sz="2000" dirty="0">
                <a:solidFill>
                  <a:srgbClr val="001F5F"/>
                </a:solidFill>
                <a:latin typeface="Arial"/>
                <a:cs typeface="Arial"/>
              </a:rPr>
              <a:t>про</a:t>
            </a:r>
            <a:r>
              <a:rPr sz="2000" spc="-30" dirty="0">
                <a:solidFill>
                  <a:srgbClr val="001F5F"/>
                </a:solidFill>
                <a:latin typeface="Arial"/>
                <a:cs typeface="Arial"/>
              </a:rPr>
              <a:t> </a:t>
            </a:r>
            <a:r>
              <a:rPr sz="2000" dirty="0">
                <a:solidFill>
                  <a:srgbClr val="001F5F"/>
                </a:solidFill>
                <a:latin typeface="Arial"/>
                <a:cs typeface="Arial"/>
              </a:rPr>
              <a:t>лікарські</a:t>
            </a:r>
            <a:r>
              <a:rPr sz="2000" spc="-50" dirty="0">
                <a:solidFill>
                  <a:srgbClr val="001F5F"/>
                </a:solidFill>
                <a:latin typeface="Arial"/>
                <a:cs typeface="Arial"/>
              </a:rPr>
              <a:t> </a:t>
            </a:r>
            <a:r>
              <a:rPr sz="2000" spc="-10" dirty="0">
                <a:solidFill>
                  <a:srgbClr val="001F5F"/>
                </a:solidFill>
                <a:latin typeface="Arial"/>
                <a:cs typeface="Arial"/>
              </a:rPr>
              <a:t>засоби.</a:t>
            </a:r>
            <a:endParaRPr sz="2000">
              <a:latin typeface="Arial"/>
              <a:cs typeface="Arial"/>
            </a:endParaRPr>
          </a:p>
          <a:p>
            <a:pPr marL="539750" indent="-527050">
              <a:lnSpc>
                <a:spcPct val="100000"/>
              </a:lnSpc>
              <a:spcBef>
                <a:spcPts val="1200"/>
              </a:spcBef>
              <a:buAutoNum type="arabicPeriod"/>
              <a:tabLst>
                <a:tab pos="539750" algn="l"/>
              </a:tabLst>
            </a:pPr>
            <a:r>
              <a:rPr sz="2000" dirty="0">
                <a:solidFill>
                  <a:srgbClr val="001F5F"/>
                </a:solidFill>
                <a:latin typeface="Arial"/>
                <a:cs typeface="Arial"/>
              </a:rPr>
              <a:t>Інструменти</a:t>
            </a:r>
            <a:r>
              <a:rPr sz="2000" spc="-80" dirty="0">
                <a:solidFill>
                  <a:srgbClr val="001F5F"/>
                </a:solidFill>
                <a:latin typeface="Arial"/>
                <a:cs typeface="Arial"/>
              </a:rPr>
              <a:t> </a:t>
            </a:r>
            <a:r>
              <a:rPr sz="2000" dirty="0">
                <a:solidFill>
                  <a:srgbClr val="001F5F"/>
                </a:solidFill>
                <a:latin typeface="Arial"/>
                <a:cs typeface="Arial"/>
              </a:rPr>
              <a:t>дослідження</a:t>
            </a:r>
            <a:r>
              <a:rPr sz="2000" spc="-55" dirty="0">
                <a:solidFill>
                  <a:srgbClr val="001F5F"/>
                </a:solidFill>
                <a:latin typeface="Arial"/>
                <a:cs typeface="Arial"/>
              </a:rPr>
              <a:t> </a:t>
            </a:r>
            <a:r>
              <a:rPr sz="2000" dirty="0">
                <a:solidFill>
                  <a:srgbClr val="001F5F"/>
                </a:solidFill>
                <a:latin typeface="Arial"/>
                <a:cs typeface="Arial"/>
              </a:rPr>
              <a:t>впливу</a:t>
            </a:r>
            <a:r>
              <a:rPr sz="2000" spc="-30" dirty="0">
                <a:solidFill>
                  <a:srgbClr val="001F5F"/>
                </a:solidFill>
                <a:latin typeface="Arial"/>
                <a:cs typeface="Arial"/>
              </a:rPr>
              <a:t> </a:t>
            </a:r>
            <a:r>
              <a:rPr sz="2000" dirty="0">
                <a:solidFill>
                  <a:srgbClr val="001F5F"/>
                </a:solidFill>
                <a:latin typeface="Arial"/>
                <a:cs typeface="Arial"/>
              </a:rPr>
              <a:t>на</a:t>
            </a:r>
            <a:r>
              <a:rPr sz="2000" spc="-35" dirty="0">
                <a:solidFill>
                  <a:srgbClr val="001F5F"/>
                </a:solidFill>
                <a:latin typeface="Arial"/>
                <a:cs typeface="Arial"/>
              </a:rPr>
              <a:t> </a:t>
            </a:r>
            <a:r>
              <a:rPr sz="2000" spc="-10" dirty="0">
                <a:solidFill>
                  <a:srgbClr val="001F5F"/>
                </a:solidFill>
                <a:latin typeface="Arial"/>
                <a:cs typeface="Arial"/>
              </a:rPr>
              <a:t>поведінку</a:t>
            </a:r>
            <a:endParaRPr sz="2000">
              <a:latin typeface="Arial"/>
              <a:cs typeface="Arial"/>
            </a:endParaRPr>
          </a:p>
          <a:p>
            <a:pPr marL="469900">
              <a:lnSpc>
                <a:spcPct val="100000"/>
              </a:lnSpc>
              <a:spcBef>
                <a:spcPts val="1205"/>
              </a:spcBef>
            </a:pPr>
            <a:r>
              <a:rPr sz="2000" dirty="0">
                <a:solidFill>
                  <a:srgbClr val="001F5F"/>
                </a:solidFill>
                <a:latin typeface="Arial"/>
                <a:cs typeface="Arial"/>
              </a:rPr>
              <a:t>споживачів</a:t>
            </a:r>
            <a:r>
              <a:rPr sz="2000" spc="-80" dirty="0">
                <a:solidFill>
                  <a:srgbClr val="001F5F"/>
                </a:solidFill>
                <a:latin typeface="Arial"/>
                <a:cs typeface="Arial"/>
              </a:rPr>
              <a:t> </a:t>
            </a:r>
            <a:r>
              <a:rPr sz="2000" dirty="0">
                <a:solidFill>
                  <a:srgbClr val="001F5F"/>
                </a:solidFill>
                <a:latin typeface="Arial"/>
                <a:cs typeface="Arial"/>
              </a:rPr>
              <a:t>на</a:t>
            </a:r>
            <a:r>
              <a:rPr sz="2000" spc="-45" dirty="0">
                <a:solidFill>
                  <a:srgbClr val="001F5F"/>
                </a:solidFill>
                <a:latin typeface="Arial"/>
                <a:cs typeface="Arial"/>
              </a:rPr>
              <a:t> </a:t>
            </a:r>
            <a:r>
              <a:rPr sz="2000" dirty="0">
                <a:solidFill>
                  <a:srgbClr val="001F5F"/>
                </a:solidFill>
                <a:latin typeface="Arial"/>
                <a:cs typeface="Arial"/>
              </a:rPr>
              <a:t>фармацевтичному</a:t>
            </a:r>
            <a:r>
              <a:rPr sz="2000" spc="-85" dirty="0">
                <a:solidFill>
                  <a:srgbClr val="001F5F"/>
                </a:solidFill>
                <a:latin typeface="Arial"/>
                <a:cs typeface="Arial"/>
              </a:rPr>
              <a:t> </a:t>
            </a:r>
            <a:r>
              <a:rPr sz="2000" spc="-10" dirty="0">
                <a:solidFill>
                  <a:srgbClr val="001F5F"/>
                </a:solidFill>
                <a:latin typeface="Arial"/>
                <a:cs typeface="Arial"/>
              </a:rPr>
              <a:t>ринку.</a:t>
            </a:r>
            <a:endParaRPr sz="20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73937" y="511810"/>
            <a:ext cx="9946640" cy="5493385"/>
          </a:xfrm>
          <a:prstGeom prst="rect">
            <a:avLst/>
          </a:prstGeom>
        </p:spPr>
        <p:txBody>
          <a:bodyPr vert="horz" wrap="square" lIns="0" tIns="8890" rIns="0" bIns="0" rtlCol="0">
            <a:spAutoFit/>
          </a:bodyPr>
          <a:lstStyle/>
          <a:p>
            <a:pPr marL="12700" marR="2015489">
              <a:lnSpc>
                <a:spcPct val="100699"/>
              </a:lnSpc>
              <a:spcBef>
                <a:spcPts val="70"/>
              </a:spcBef>
            </a:pPr>
            <a:r>
              <a:rPr sz="2800" b="1" i="1" dirty="0">
                <a:solidFill>
                  <a:srgbClr val="EC7C30"/>
                </a:solidFill>
                <a:latin typeface="Calibri"/>
                <a:cs typeface="Calibri"/>
              </a:rPr>
              <a:t>Основні</a:t>
            </a:r>
            <a:r>
              <a:rPr sz="2800" b="1" i="1" spc="-130" dirty="0">
                <a:solidFill>
                  <a:srgbClr val="EC7C30"/>
                </a:solidFill>
                <a:latin typeface="Calibri"/>
                <a:cs typeface="Calibri"/>
              </a:rPr>
              <a:t> </a:t>
            </a:r>
            <a:r>
              <a:rPr sz="2800" b="1" i="1" dirty="0">
                <a:solidFill>
                  <a:srgbClr val="EC7C30"/>
                </a:solidFill>
                <a:latin typeface="Calibri"/>
                <a:cs typeface="Calibri"/>
              </a:rPr>
              <a:t>напрямки</a:t>
            </a:r>
            <a:r>
              <a:rPr sz="2800" b="1" i="1" spc="-105" dirty="0">
                <a:solidFill>
                  <a:srgbClr val="EC7C30"/>
                </a:solidFill>
                <a:latin typeface="Calibri"/>
                <a:cs typeface="Calibri"/>
              </a:rPr>
              <a:t> </a:t>
            </a:r>
            <a:r>
              <a:rPr sz="2800" b="1" i="1" dirty="0">
                <a:solidFill>
                  <a:srgbClr val="EC7C30"/>
                </a:solidFill>
                <a:latin typeface="Calibri"/>
                <a:cs typeface="Calibri"/>
              </a:rPr>
              <a:t>вивчення</a:t>
            </a:r>
            <a:r>
              <a:rPr sz="2800" b="1" i="1" spc="-120" dirty="0">
                <a:solidFill>
                  <a:srgbClr val="EC7C30"/>
                </a:solidFill>
                <a:latin typeface="Calibri"/>
                <a:cs typeface="Calibri"/>
              </a:rPr>
              <a:t> </a:t>
            </a:r>
            <a:r>
              <a:rPr sz="2800" b="1" i="1" dirty="0">
                <a:solidFill>
                  <a:srgbClr val="EC7C30"/>
                </a:solidFill>
                <a:latin typeface="Calibri"/>
                <a:cs typeface="Calibri"/>
              </a:rPr>
              <a:t>поведінки</a:t>
            </a:r>
            <a:r>
              <a:rPr sz="2800" b="1" i="1" spc="-114" dirty="0">
                <a:solidFill>
                  <a:srgbClr val="EC7C30"/>
                </a:solidFill>
                <a:latin typeface="Calibri"/>
                <a:cs typeface="Calibri"/>
              </a:rPr>
              <a:t> </a:t>
            </a:r>
            <a:r>
              <a:rPr sz="2800" b="1" i="1" spc="-10" dirty="0">
                <a:solidFill>
                  <a:srgbClr val="EC7C30"/>
                </a:solidFill>
                <a:latin typeface="Calibri"/>
                <a:cs typeface="Calibri"/>
              </a:rPr>
              <a:t>споживачів лікарських</a:t>
            </a:r>
            <a:r>
              <a:rPr sz="2800" b="1" i="1" spc="-75" dirty="0">
                <a:solidFill>
                  <a:srgbClr val="EC7C30"/>
                </a:solidFill>
                <a:latin typeface="Calibri"/>
                <a:cs typeface="Calibri"/>
              </a:rPr>
              <a:t> </a:t>
            </a:r>
            <a:r>
              <a:rPr sz="2800" b="1" i="1" spc="-10" dirty="0">
                <a:solidFill>
                  <a:srgbClr val="EC7C30"/>
                </a:solidFill>
                <a:latin typeface="Calibri"/>
                <a:cs typeface="Calibri"/>
              </a:rPr>
              <a:t>засобів</a:t>
            </a:r>
            <a:endParaRPr sz="2800">
              <a:latin typeface="Calibri"/>
              <a:cs typeface="Calibri"/>
            </a:endParaRPr>
          </a:p>
          <a:p>
            <a:pPr marL="799465" indent="-355600">
              <a:lnSpc>
                <a:spcPts val="3350"/>
              </a:lnSpc>
              <a:spcBef>
                <a:spcPts val="2710"/>
              </a:spcBef>
              <a:buClr>
                <a:srgbClr val="EC7C30"/>
              </a:buClr>
              <a:buSzPct val="96428"/>
              <a:buFont typeface="Arial"/>
              <a:buChar char="⮚"/>
              <a:tabLst>
                <a:tab pos="799465" algn="l"/>
              </a:tabLst>
            </a:pPr>
            <a:r>
              <a:rPr sz="2800" dirty="0">
                <a:solidFill>
                  <a:srgbClr val="1E4E79"/>
                </a:solidFill>
                <a:latin typeface="Calibri"/>
                <a:cs typeface="Calibri"/>
              </a:rPr>
              <a:t>відношення</a:t>
            </a:r>
            <a:r>
              <a:rPr sz="2800" spc="-85" dirty="0">
                <a:solidFill>
                  <a:srgbClr val="1E4E79"/>
                </a:solidFill>
                <a:latin typeface="Calibri"/>
                <a:cs typeface="Calibri"/>
              </a:rPr>
              <a:t> </a:t>
            </a:r>
            <a:r>
              <a:rPr sz="2800" dirty="0">
                <a:solidFill>
                  <a:srgbClr val="1E4E79"/>
                </a:solidFill>
                <a:latin typeface="Calibri"/>
                <a:cs typeface="Calibri"/>
              </a:rPr>
              <a:t>до</a:t>
            </a:r>
            <a:r>
              <a:rPr sz="2800" spc="-75" dirty="0">
                <a:solidFill>
                  <a:srgbClr val="1E4E79"/>
                </a:solidFill>
                <a:latin typeface="Calibri"/>
                <a:cs typeface="Calibri"/>
              </a:rPr>
              <a:t> </a:t>
            </a:r>
            <a:r>
              <a:rPr sz="2800" dirty="0">
                <a:solidFill>
                  <a:srgbClr val="1E4E79"/>
                </a:solidFill>
                <a:latin typeface="Calibri"/>
                <a:cs typeface="Calibri"/>
              </a:rPr>
              <a:t>даного</a:t>
            </a:r>
            <a:r>
              <a:rPr sz="2800" spc="-75" dirty="0">
                <a:solidFill>
                  <a:srgbClr val="1E4E79"/>
                </a:solidFill>
                <a:latin typeface="Calibri"/>
                <a:cs typeface="Calibri"/>
              </a:rPr>
              <a:t> </a:t>
            </a:r>
            <a:r>
              <a:rPr sz="2800" spc="-10" dirty="0">
                <a:solidFill>
                  <a:srgbClr val="1E4E79"/>
                </a:solidFill>
                <a:latin typeface="Calibri"/>
                <a:cs typeface="Calibri"/>
              </a:rPr>
              <a:t>аптечного</a:t>
            </a:r>
            <a:r>
              <a:rPr sz="2800" spc="-80" dirty="0">
                <a:solidFill>
                  <a:srgbClr val="1E4E79"/>
                </a:solidFill>
                <a:latin typeface="Calibri"/>
                <a:cs typeface="Calibri"/>
              </a:rPr>
              <a:t> </a:t>
            </a:r>
            <a:r>
              <a:rPr sz="2800" spc="-10" dirty="0">
                <a:solidFill>
                  <a:srgbClr val="1E4E79"/>
                </a:solidFill>
                <a:latin typeface="Calibri"/>
                <a:cs typeface="Calibri"/>
              </a:rPr>
              <a:t>підприємства;</a:t>
            </a:r>
            <a:endParaRPr sz="2800">
              <a:latin typeface="Calibri"/>
              <a:cs typeface="Calibri"/>
            </a:endParaRPr>
          </a:p>
          <a:p>
            <a:pPr marL="533400" marR="523875" indent="-89535">
              <a:lnSpc>
                <a:spcPts val="3390"/>
              </a:lnSpc>
              <a:spcBef>
                <a:spcPts val="75"/>
              </a:spcBef>
              <a:buClr>
                <a:srgbClr val="EC7C30"/>
              </a:buClr>
              <a:buSzPct val="96428"/>
              <a:buFont typeface="Arial"/>
              <a:buChar char="⮚"/>
              <a:tabLst>
                <a:tab pos="799465" algn="l"/>
              </a:tabLst>
            </a:pPr>
            <a:r>
              <a:rPr sz="2800" dirty="0">
                <a:solidFill>
                  <a:srgbClr val="1E4E79"/>
                </a:solidFill>
                <a:latin typeface="Calibri"/>
                <a:cs typeface="Calibri"/>
              </a:rPr>
              <a:t>	відношення</a:t>
            </a:r>
            <a:r>
              <a:rPr sz="2800" spc="-114" dirty="0">
                <a:solidFill>
                  <a:srgbClr val="1E4E79"/>
                </a:solidFill>
                <a:latin typeface="Calibri"/>
                <a:cs typeface="Calibri"/>
              </a:rPr>
              <a:t> </a:t>
            </a:r>
            <a:r>
              <a:rPr sz="2800" dirty="0">
                <a:solidFill>
                  <a:srgbClr val="1E4E79"/>
                </a:solidFill>
                <a:latin typeface="Calibri"/>
                <a:cs typeface="Calibri"/>
              </a:rPr>
              <a:t>(оцінки,</a:t>
            </a:r>
            <a:r>
              <a:rPr sz="2800" spc="-105" dirty="0">
                <a:solidFill>
                  <a:srgbClr val="1E4E79"/>
                </a:solidFill>
                <a:latin typeface="Calibri"/>
                <a:cs typeface="Calibri"/>
              </a:rPr>
              <a:t> </a:t>
            </a:r>
            <a:r>
              <a:rPr sz="2800" dirty="0">
                <a:solidFill>
                  <a:srgbClr val="1E4E79"/>
                </a:solidFill>
                <a:latin typeface="Calibri"/>
                <a:cs typeface="Calibri"/>
              </a:rPr>
              <a:t>переваги)</a:t>
            </a:r>
            <a:r>
              <a:rPr sz="2800" spc="-105" dirty="0">
                <a:solidFill>
                  <a:srgbClr val="1E4E79"/>
                </a:solidFill>
                <a:latin typeface="Calibri"/>
                <a:cs typeface="Calibri"/>
              </a:rPr>
              <a:t> </a:t>
            </a:r>
            <a:r>
              <a:rPr sz="2800" dirty="0">
                <a:solidFill>
                  <a:srgbClr val="1E4E79"/>
                </a:solidFill>
                <a:latin typeface="Calibri"/>
                <a:cs typeface="Calibri"/>
              </a:rPr>
              <a:t>до</a:t>
            </a:r>
            <a:r>
              <a:rPr sz="2800" spc="-100" dirty="0">
                <a:solidFill>
                  <a:srgbClr val="1E4E79"/>
                </a:solidFill>
                <a:latin typeface="Calibri"/>
                <a:cs typeface="Calibri"/>
              </a:rPr>
              <a:t> </a:t>
            </a:r>
            <a:r>
              <a:rPr sz="2800" dirty="0">
                <a:solidFill>
                  <a:srgbClr val="1E4E79"/>
                </a:solidFill>
                <a:latin typeface="Calibri"/>
                <a:cs typeface="Calibri"/>
              </a:rPr>
              <a:t>різних</a:t>
            </a:r>
            <a:r>
              <a:rPr sz="2800" spc="-100" dirty="0">
                <a:solidFill>
                  <a:srgbClr val="1E4E79"/>
                </a:solidFill>
                <a:latin typeface="Calibri"/>
                <a:cs typeface="Calibri"/>
              </a:rPr>
              <a:t> </a:t>
            </a:r>
            <a:r>
              <a:rPr sz="2800" dirty="0">
                <a:solidFill>
                  <a:srgbClr val="1E4E79"/>
                </a:solidFill>
                <a:latin typeface="Calibri"/>
                <a:cs typeface="Calibri"/>
              </a:rPr>
              <a:t>торгових</a:t>
            </a:r>
            <a:r>
              <a:rPr sz="2800" spc="-105" dirty="0">
                <a:solidFill>
                  <a:srgbClr val="1E4E79"/>
                </a:solidFill>
                <a:latin typeface="Calibri"/>
                <a:cs typeface="Calibri"/>
              </a:rPr>
              <a:t> </a:t>
            </a:r>
            <a:r>
              <a:rPr sz="2800" spc="-10" dirty="0">
                <a:solidFill>
                  <a:srgbClr val="1E4E79"/>
                </a:solidFill>
                <a:latin typeface="Calibri"/>
                <a:cs typeface="Calibri"/>
              </a:rPr>
              <a:t>марок лікарських</a:t>
            </a:r>
            <a:r>
              <a:rPr sz="2800" spc="-75" dirty="0">
                <a:solidFill>
                  <a:srgbClr val="1E4E79"/>
                </a:solidFill>
                <a:latin typeface="Calibri"/>
                <a:cs typeface="Calibri"/>
              </a:rPr>
              <a:t> </a:t>
            </a:r>
            <a:r>
              <a:rPr sz="2800" spc="-10" dirty="0">
                <a:solidFill>
                  <a:srgbClr val="1E4E79"/>
                </a:solidFill>
                <a:latin typeface="Calibri"/>
                <a:cs typeface="Calibri"/>
              </a:rPr>
              <a:t>засобів;</a:t>
            </a:r>
            <a:endParaRPr sz="2800">
              <a:latin typeface="Calibri"/>
              <a:cs typeface="Calibri"/>
            </a:endParaRPr>
          </a:p>
          <a:p>
            <a:pPr marL="799465" indent="-355600">
              <a:lnSpc>
                <a:spcPts val="3215"/>
              </a:lnSpc>
              <a:buClr>
                <a:srgbClr val="EC7C30"/>
              </a:buClr>
              <a:buSzPct val="96428"/>
              <a:buFont typeface="Arial"/>
              <a:buChar char="⮚"/>
              <a:tabLst>
                <a:tab pos="799465" algn="l"/>
              </a:tabLst>
            </a:pPr>
            <a:r>
              <a:rPr sz="2800" dirty="0">
                <a:solidFill>
                  <a:srgbClr val="1E4E79"/>
                </a:solidFill>
                <a:latin typeface="Calibri"/>
                <a:cs typeface="Calibri"/>
              </a:rPr>
              <a:t>рівень</a:t>
            </a:r>
            <a:r>
              <a:rPr sz="2800" spc="-50" dirty="0">
                <a:solidFill>
                  <a:srgbClr val="1E4E79"/>
                </a:solidFill>
                <a:latin typeface="Calibri"/>
                <a:cs typeface="Calibri"/>
              </a:rPr>
              <a:t> </a:t>
            </a:r>
            <a:r>
              <a:rPr sz="2800" spc="-10" dirty="0">
                <a:solidFill>
                  <a:srgbClr val="1E4E79"/>
                </a:solidFill>
                <a:latin typeface="Calibri"/>
                <a:cs typeface="Calibri"/>
              </a:rPr>
              <a:t>задоволення</a:t>
            </a:r>
            <a:r>
              <a:rPr sz="2800" spc="-80" dirty="0">
                <a:solidFill>
                  <a:srgbClr val="1E4E79"/>
                </a:solidFill>
                <a:latin typeface="Calibri"/>
                <a:cs typeface="Calibri"/>
              </a:rPr>
              <a:t> </a:t>
            </a:r>
            <a:r>
              <a:rPr sz="2800" dirty="0">
                <a:solidFill>
                  <a:srgbClr val="1E4E79"/>
                </a:solidFill>
                <a:latin typeface="Calibri"/>
                <a:cs typeface="Calibri"/>
              </a:rPr>
              <a:t>запитів</a:t>
            </a:r>
            <a:r>
              <a:rPr sz="2800" spc="-35" dirty="0">
                <a:solidFill>
                  <a:srgbClr val="1E4E79"/>
                </a:solidFill>
                <a:latin typeface="Calibri"/>
                <a:cs typeface="Calibri"/>
              </a:rPr>
              <a:t> </a:t>
            </a:r>
            <a:r>
              <a:rPr sz="2800" dirty="0">
                <a:solidFill>
                  <a:srgbClr val="1E4E79"/>
                </a:solidFill>
                <a:latin typeface="Calibri"/>
                <a:cs typeface="Calibri"/>
              </a:rPr>
              <a:t>споживачів</a:t>
            </a:r>
            <a:r>
              <a:rPr sz="2800" spc="-60" dirty="0">
                <a:solidFill>
                  <a:srgbClr val="1E4E79"/>
                </a:solidFill>
                <a:latin typeface="Calibri"/>
                <a:cs typeface="Calibri"/>
              </a:rPr>
              <a:t> </a:t>
            </a:r>
            <a:r>
              <a:rPr sz="2800" spc="-10" dirty="0">
                <a:solidFill>
                  <a:srgbClr val="1E4E79"/>
                </a:solidFill>
                <a:latin typeface="Calibri"/>
                <a:cs typeface="Calibri"/>
              </a:rPr>
              <a:t>(очікування</a:t>
            </a:r>
            <a:endParaRPr sz="2800">
              <a:latin typeface="Calibri"/>
              <a:cs typeface="Calibri"/>
            </a:endParaRPr>
          </a:p>
          <a:p>
            <a:pPr marL="533400">
              <a:lnSpc>
                <a:spcPct val="100000"/>
              </a:lnSpc>
              <a:spcBef>
                <a:spcPts val="25"/>
              </a:spcBef>
            </a:pPr>
            <a:r>
              <a:rPr sz="2800" spc="-10" dirty="0">
                <a:solidFill>
                  <a:srgbClr val="1E4E79"/>
                </a:solidFill>
                <a:latin typeface="Calibri"/>
                <a:cs typeface="Calibri"/>
              </a:rPr>
              <a:t>споживачів);</a:t>
            </a:r>
            <a:endParaRPr sz="2800">
              <a:latin typeface="Calibri"/>
              <a:cs typeface="Calibri"/>
            </a:endParaRPr>
          </a:p>
          <a:p>
            <a:pPr marL="799465" indent="-355600">
              <a:lnSpc>
                <a:spcPts val="3350"/>
              </a:lnSpc>
              <a:buClr>
                <a:srgbClr val="EC7C30"/>
              </a:buClr>
              <a:buSzPct val="96428"/>
              <a:buFont typeface="Arial"/>
              <a:buChar char="⮚"/>
              <a:tabLst>
                <a:tab pos="799465" algn="l"/>
              </a:tabLst>
            </a:pPr>
            <a:r>
              <a:rPr sz="2800" dirty="0">
                <a:solidFill>
                  <a:srgbClr val="1E4E79"/>
                </a:solidFill>
                <a:latin typeface="Calibri"/>
                <a:cs typeface="Calibri"/>
              </a:rPr>
              <a:t>наміри</a:t>
            </a:r>
            <a:r>
              <a:rPr sz="2800" spc="-25" dirty="0">
                <a:solidFill>
                  <a:srgbClr val="1E4E79"/>
                </a:solidFill>
                <a:latin typeface="Calibri"/>
                <a:cs typeface="Calibri"/>
              </a:rPr>
              <a:t> </a:t>
            </a:r>
            <a:r>
              <a:rPr sz="2800" spc="-10" dirty="0">
                <a:solidFill>
                  <a:srgbClr val="1E4E79"/>
                </a:solidFill>
                <a:latin typeface="Calibri"/>
                <a:cs typeface="Calibri"/>
              </a:rPr>
              <a:t>споживачів;</a:t>
            </a:r>
            <a:endParaRPr sz="2800">
              <a:latin typeface="Calibri"/>
              <a:cs typeface="Calibri"/>
            </a:endParaRPr>
          </a:p>
          <a:p>
            <a:pPr marL="533400" marR="5080" indent="-89535">
              <a:lnSpc>
                <a:spcPts val="3379"/>
              </a:lnSpc>
              <a:spcBef>
                <a:spcPts val="85"/>
              </a:spcBef>
              <a:buClr>
                <a:srgbClr val="EC7C30"/>
              </a:buClr>
              <a:buSzPct val="96428"/>
              <a:buFont typeface="Arial"/>
              <a:buChar char="⮚"/>
              <a:tabLst>
                <a:tab pos="799465" algn="l"/>
              </a:tabLst>
            </a:pPr>
            <a:r>
              <a:rPr sz="2800" dirty="0">
                <a:solidFill>
                  <a:srgbClr val="1E4E79"/>
                </a:solidFill>
                <a:latin typeface="Calibri"/>
                <a:cs typeface="Calibri"/>
              </a:rPr>
              <a:t>	прийняття</a:t>
            </a:r>
            <a:r>
              <a:rPr sz="2800" spc="-90" dirty="0">
                <a:solidFill>
                  <a:srgbClr val="1E4E79"/>
                </a:solidFill>
                <a:latin typeface="Calibri"/>
                <a:cs typeface="Calibri"/>
              </a:rPr>
              <a:t> </a:t>
            </a:r>
            <a:r>
              <a:rPr sz="2800" dirty="0">
                <a:solidFill>
                  <a:srgbClr val="1E4E79"/>
                </a:solidFill>
                <a:latin typeface="Calibri"/>
                <a:cs typeface="Calibri"/>
              </a:rPr>
              <a:t>рішення</a:t>
            </a:r>
            <a:r>
              <a:rPr sz="2800" spc="-114" dirty="0">
                <a:solidFill>
                  <a:srgbClr val="1E4E79"/>
                </a:solidFill>
                <a:latin typeface="Calibri"/>
                <a:cs typeface="Calibri"/>
              </a:rPr>
              <a:t> </a:t>
            </a:r>
            <a:r>
              <a:rPr sz="2800" dirty="0">
                <a:solidFill>
                  <a:srgbClr val="1E4E79"/>
                </a:solidFill>
                <a:latin typeface="Calibri"/>
                <a:cs typeface="Calibri"/>
              </a:rPr>
              <a:t>про</a:t>
            </a:r>
            <a:r>
              <a:rPr sz="2800" spc="-95" dirty="0">
                <a:solidFill>
                  <a:srgbClr val="1E4E79"/>
                </a:solidFill>
                <a:latin typeface="Calibri"/>
                <a:cs typeface="Calibri"/>
              </a:rPr>
              <a:t> </a:t>
            </a:r>
            <a:r>
              <a:rPr sz="2800" dirty="0">
                <a:solidFill>
                  <a:srgbClr val="1E4E79"/>
                </a:solidFill>
                <a:latin typeface="Calibri"/>
                <a:cs typeface="Calibri"/>
              </a:rPr>
              <a:t>покупку,</a:t>
            </a:r>
            <a:r>
              <a:rPr sz="2800" spc="-90" dirty="0">
                <a:solidFill>
                  <a:srgbClr val="1E4E79"/>
                </a:solidFill>
                <a:latin typeface="Calibri"/>
                <a:cs typeface="Calibri"/>
              </a:rPr>
              <a:t> </a:t>
            </a:r>
            <a:r>
              <a:rPr sz="2800" dirty="0">
                <a:solidFill>
                  <a:srgbClr val="1E4E79"/>
                </a:solidFill>
                <a:latin typeface="Calibri"/>
                <a:cs typeface="Calibri"/>
              </a:rPr>
              <a:t>визначення</a:t>
            </a:r>
            <a:r>
              <a:rPr sz="2800" spc="-120" dirty="0">
                <a:solidFill>
                  <a:srgbClr val="1E4E79"/>
                </a:solidFill>
                <a:latin typeface="Calibri"/>
                <a:cs typeface="Calibri"/>
              </a:rPr>
              <a:t> </a:t>
            </a:r>
            <a:r>
              <a:rPr sz="2800" spc="-10" dirty="0">
                <a:solidFill>
                  <a:srgbClr val="1E4E79"/>
                </a:solidFill>
                <a:latin typeface="Calibri"/>
                <a:cs typeface="Calibri"/>
              </a:rPr>
              <a:t>закупівельного </a:t>
            </a:r>
            <a:r>
              <a:rPr sz="2800" dirty="0">
                <a:solidFill>
                  <a:srgbClr val="1E4E79"/>
                </a:solidFill>
                <a:latin typeface="Calibri"/>
                <a:cs typeface="Calibri"/>
              </a:rPr>
              <a:t>центру</a:t>
            </a:r>
            <a:r>
              <a:rPr sz="2800" spc="-65" dirty="0">
                <a:solidFill>
                  <a:srgbClr val="1E4E79"/>
                </a:solidFill>
                <a:latin typeface="Calibri"/>
                <a:cs typeface="Calibri"/>
              </a:rPr>
              <a:t> </a:t>
            </a:r>
            <a:r>
              <a:rPr sz="2800" dirty="0">
                <a:solidFill>
                  <a:srgbClr val="1E4E79"/>
                </a:solidFill>
                <a:latin typeface="Calibri"/>
                <a:cs typeface="Calibri"/>
              </a:rPr>
              <a:t>(того,</a:t>
            </a:r>
            <a:r>
              <a:rPr sz="2800" spc="-75" dirty="0">
                <a:solidFill>
                  <a:srgbClr val="1E4E79"/>
                </a:solidFill>
                <a:latin typeface="Calibri"/>
                <a:cs typeface="Calibri"/>
              </a:rPr>
              <a:t> </a:t>
            </a:r>
            <a:r>
              <a:rPr sz="2800" dirty="0">
                <a:solidFill>
                  <a:srgbClr val="1E4E79"/>
                </a:solidFill>
                <a:latin typeface="Calibri"/>
                <a:cs typeface="Calibri"/>
              </a:rPr>
              <a:t>хто</a:t>
            </a:r>
            <a:r>
              <a:rPr sz="2800" spc="-70" dirty="0">
                <a:solidFill>
                  <a:srgbClr val="1E4E79"/>
                </a:solidFill>
                <a:latin typeface="Calibri"/>
                <a:cs typeface="Calibri"/>
              </a:rPr>
              <a:t> </a:t>
            </a:r>
            <a:r>
              <a:rPr sz="2800" dirty="0">
                <a:solidFill>
                  <a:srgbClr val="1E4E79"/>
                </a:solidFill>
                <a:latin typeface="Calibri"/>
                <a:cs typeface="Calibri"/>
              </a:rPr>
              <a:t>зазвичай</a:t>
            </a:r>
            <a:r>
              <a:rPr sz="2800" spc="-70" dirty="0">
                <a:solidFill>
                  <a:srgbClr val="1E4E79"/>
                </a:solidFill>
                <a:latin typeface="Calibri"/>
                <a:cs typeface="Calibri"/>
              </a:rPr>
              <a:t> </a:t>
            </a:r>
            <a:r>
              <a:rPr sz="2800" dirty="0">
                <a:solidFill>
                  <a:srgbClr val="1E4E79"/>
                </a:solidFill>
                <a:latin typeface="Calibri"/>
                <a:cs typeface="Calibri"/>
              </a:rPr>
              <a:t>здійснює</a:t>
            </a:r>
            <a:r>
              <a:rPr sz="2800" spc="-80" dirty="0">
                <a:solidFill>
                  <a:srgbClr val="1E4E79"/>
                </a:solidFill>
                <a:latin typeface="Calibri"/>
                <a:cs typeface="Calibri"/>
              </a:rPr>
              <a:t> </a:t>
            </a:r>
            <a:r>
              <a:rPr sz="2800" dirty="0">
                <a:solidFill>
                  <a:srgbClr val="1E4E79"/>
                </a:solidFill>
                <a:latin typeface="Calibri"/>
                <a:cs typeface="Calibri"/>
              </a:rPr>
              <a:t>покупки</a:t>
            </a:r>
            <a:r>
              <a:rPr sz="2800" spc="-50" dirty="0">
                <a:solidFill>
                  <a:srgbClr val="1E4E79"/>
                </a:solidFill>
                <a:latin typeface="Calibri"/>
                <a:cs typeface="Calibri"/>
              </a:rPr>
              <a:t> </a:t>
            </a:r>
            <a:r>
              <a:rPr sz="2800" dirty="0">
                <a:solidFill>
                  <a:srgbClr val="1E4E79"/>
                </a:solidFill>
                <a:latin typeface="Calibri"/>
                <a:cs typeface="Calibri"/>
              </a:rPr>
              <a:t>для</a:t>
            </a:r>
            <a:r>
              <a:rPr sz="2800" spc="-65" dirty="0">
                <a:solidFill>
                  <a:srgbClr val="1E4E79"/>
                </a:solidFill>
                <a:latin typeface="Calibri"/>
                <a:cs typeface="Calibri"/>
              </a:rPr>
              <a:t> </a:t>
            </a:r>
            <a:r>
              <a:rPr sz="2800" spc="-10" dirty="0">
                <a:solidFill>
                  <a:srgbClr val="1E4E79"/>
                </a:solidFill>
                <a:latin typeface="Calibri"/>
                <a:cs typeface="Calibri"/>
              </a:rPr>
              <a:t>сім'ї);</a:t>
            </a:r>
            <a:endParaRPr sz="2800">
              <a:latin typeface="Calibri"/>
              <a:cs typeface="Calibri"/>
            </a:endParaRPr>
          </a:p>
          <a:p>
            <a:pPr marL="799465" indent="-355600">
              <a:lnSpc>
                <a:spcPts val="3250"/>
              </a:lnSpc>
              <a:buClr>
                <a:srgbClr val="EC7C30"/>
              </a:buClr>
              <a:buSzPct val="96428"/>
              <a:buFont typeface="Arial"/>
              <a:buChar char="⮚"/>
              <a:tabLst>
                <a:tab pos="799465" algn="l"/>
              </a:tabLst>
            </a:pPr>
            <a:r>
              <a:rPr sz="2800" dirty="0">
                <a:solidFill>
                  <a:srgbClr val="1E4E79"/>
                </a:solidFill>
                <a:latin typeface="Calibri"/>
                <a:cs typeface="Calibri"/>
              </a:rPr>
              <a:t>поведінка</a:t>
            </a:r>
            <a:r>
              <a:rPr sz="2800" spc="-80" dirty="0">
                <a:solidFill>
                  <a:srgbClr val="1E4E79"/>
                </a:solidFill>
                <a:latin typeface="Calibri"/>
                <a:cs typeface="Calibri"/>
              </a:rPr>
              <a:t> </a:t>
            </a:r>
            <a:r>
              <a:rPr sz="2800" dirty="0">
                <a:solidFill>
                  <a:srgbClr val="1E4E79"/>
                </a:solidFill>
                <a:latin typeface="Calibri"/>
                <a:cs typeface="Calibri"/>
              </a:rPr>
              <a:t>споживачів</a:t>
            </a:r>
            <a:r>
              <a:rPr sz="2800" spc="-75" dirty="0">
                <a:solidFill>
                  <a:srgbClr val="1E4E79"/>
                </a:solidFill>
                <a:latin typeface="Calibri"/>
                <a:cs typeface="Calibri"/>
              </a:rPr>
              <a:t> </a:t>
            </a:r>
            <a:r>
              <a:rPr sz="2800" dirty="0">
                <a:solidFill>
                  <a:srgbClr val="1E4E79"/>
                </a:solidFill>
                <a:latin typeface="Calibri"/>
                <a:cs typeface="Calibri"/>
              </a:rPr>
              <a:t>під</a:t>
            </a:r>
            <a:r>
              <a:rPr sz="2800" spc="-55" dirty="0">
                <a:solidFill>
                  <a:srgbClr val="1E4E79"/>
                </a:solidFill>
                <a:latin typeface="Calibri"/>
                <a:cs typeface="Calibri"/>
              </a:rPr>
              <a:t> </a:t>
            </a:r>
            <a:r>
              <a:rPr sz="2800" dirty="0">
                <a:solidFill>
                  <a:srgbClr val="1E4E79"/>
                </a:solidFill>
                <a:latin typeface="Calibri"/>
                <a:cs typeface="Calibri"/>
              </a:rPr>
              <a:t>час</a:t>
            </a:r>
            <a:r>
              <a:rPr sz="2800" spc="-65" dirty="0">
                <a:solidFill>
                  <a:srgbClr val="1E4E79"/>
                </a:solidFill>
                <a:latin typeface="Calibri"/>
                <a:cs typeface="Calibri"/>
              </a:rPr>
              <a:t> </a:t>
            </a:r>
            <a:r>
              <a:rPr sz="2800" dirty="0">
                <a:solidFill>
                  <a:srgbClr val="1E4E79"/>
                </a:solidFill>
                <a:latin typeface="Calibri"/>
                <a:cs typeface="Calibri"/>
              </a:rPr>
              <a:t>покупки</a:t>
            </a:r>
            <a:r>
              <a:rPr sz="2800" spc="-60" dirty="0">
                <a:solidFill>
                  <a:srgbClr val="1E4E79"/>
                </a:solidFill>
                <a:latin typeface="Calibri"/>
                <a:cs typeface="Calibri"/>
              </a:rPr>
              <a:t> </a:t>
            </a:r>
            <a:r>
              <a:rPr sz="2800" dirty="0">
                <a:solidFill>
                  <a:srgbClr val="1E4E79"/>
                </a:solidFill>
                <a:latin typeface="Calibri"/>
                <a:cs typeface="Calibri"/>
              </a:rPr>
              <a:t>і</a:t>
            </a:r>
            <a:r>
              <a:rPr sz="2800" spc="-65" dirty="0">
                <a:solidFill>
                  <a:srgbClr val="1E4E79"/>
                </a:solidFill>
                <a:latin typeface="Calibri"/>
                <a:cs typeface="Calibri"/>
              </a:rPr>
              <a:t> </a:t>
            </a:r>
            <a:r>
              <a:rPr sz="2800" dirty="0">
                <a:solidFill>
                  <a:srgbClr val="1E4E79"/>
                </a:solidFill>
                <a:latin typeface="Calibri"/>
                <a:cs typeface="Calibri"/>
              </a:rPr>
              <a:t>після</a:t>
            </a:r>
            <a:r>
              <a:rPr sz="2800" spc="-65" dirty="0">
                <a:solidFill>
                  <a:srgbClr val="1E4E79"/>
                </a:solidFill>
                <a:latin typeface="Calibri"/>
                <a:cs typeface="Calibri"/>
              </a:rPr>
              <a:t> </a:t>
            </a:r>
            <a:r>
              <a:rPr sz="2800" spc="-20" dirty="0">
                <a:solidFill>
                  <a:srgbClr val="1E4E79"/>
                </a:solidFill>
                <a:latin typeface="Calibri"/>
                <a:cs typeface="Calibri"/>
              </a:rPr>
              <a:t>неї;</a:t>
            </a:r>
            <a:endParaRPr sz="2800">
              <a:latin typeface="Calibri"/>
              <a:cs typeface="Calibri"/>
            </a:endParaRPr>
          </a:p>
          <a:p>
            <a:pPr marL="799465" indent="-355600">
              <a:lnSpc>
                <a:spcPct val="100000"/>
              </a:lnSpc>
              <a:buClr>
                <a:srgbClr val="EC7C30"/>
              </a:buClr>
              <a:buSzPct val="96428"/>
              <a:buFont typeface="Arial"/>
              <a:buChar char="⮚"/>
              <a:tabLst>
                <a:tab pos="799465" algn="l"/>
              </a:tabLst>
            </a:pPr>
            <a:r>
              <a:rPr sz="2800" dirty="0">
                <a:solidFill>
                  <a:srgbClr val="1E4E79"/>
                </a:solidFill>
                <a:latin typeface="Calibri"/>
                <a:cs typeface="Calibri"/>
              </a:rPr>
              <a:t>мотивація</a:t>
            </a:r>
            <a:r>
              <a:rPr sz="2800" spc="-45" dirty="0">
                <a:solidFill>
                  <a:srgbClr val="1E4E79"/>
                </a:solidFill>
                <a:latin typeface="Calibri"/>
                <a:cs typeface="Calibri"/>
              </a:rPr>
              <a:t> </a:t>
            </a:r>
            <a:r>
              <a:rPr sz="2800" spc="-10" dirty="0">
                <a:solidFill>
                  <a:srgbClr val="1E4E79"/>
                </a:solidFill>
                <a:latin typeface="Calibri"/>
                <a:cs typeface="Calibri"/>
              </a:rPr>
              <a:t>споживачів.</a:t>
            </a:r>
            <a:endParaRPr sz="28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5187" y="525221"/>
            <a:ext cx="11373485" cy="1732914"/>
          </a:xfrm>
          <a:prstGeom prst="rect">
            <a:avLst/>
          </a:prstGeom>
        </p:spPr>
        <p:txBody>
          <a:bodyPr vert="horz" wrap="square" lIns="0" tIns="9525" rIns="0" bIns="0" rtlCol="0">
            <a:spAutoFit/>
          </a:bodyPr>
          <a:lstStyle/>
          <a:p>
            <a:pPr marL="469900" marR="5080" indent="-457200">
              <a:lnSpc>
                <a:spcPct val="100699"/>
              </a:lnSpc>
              <a:spcBef>
                <a:spcPts val="75"/>
              </a:spcBef>
            </a:pPr>
            <a:r>
              <a:rPr sz="2800" dirty="0">
                <a:solidFill>
                  <a:srgbClr val="EC7C30"/>
                </a:solidFill>
                <a:latin typeface="Calibri"/>
                <a:cs typeface="Calibri"/>
              </a:rPr>
              <a:t>Статистичні</a:t>
            </a:r>
            <a:r>
              <a:rPr sz="2800" spc="-55" dirty="0">
                <a:solidFill>
                  <a:srgbClr val="EC7C30"/>
                </a:solidFill>
                <a:latin typeface="Calibri"/>
                <a:cs typeface="Calibri"/>
              </a:rPr>
              <a:t> </a:t>
            </a:r>
            <a:r>
              <a:rPr sz="2800" spc="-10" dirty="0">
                <a:solidFill>
                  <a:srgbClr val="EC7C30"/>
                </a:solidFill>
                <a:latin typeface="Calibri"/>
                <a:cs typeface="Calibri"/>
              </a:rPr>
              <a:t>дослідження</a:t>
            </a:r>
            <a:r>
              <a:rPr sz="2800" spc="-45" dirty="0">
                <a:solidFill>
                  <a:srgbClr val="EC7C30"/>
                </a:solidFill>
                <a:latin typeface="Calibri"/>
                <a:cs typeface="Calibri"/>
              </a:rPr>
              <a:t> </a:t>
            </a:r>
            <a:r>
              <a:rPr sz="2800" dirty="0">
                <a:solidFill>
                  <a:srgbClr val="006FC0"/>
                </a:solidFill>
                <a:latin typeface="Calibri"/>
                <a:cs typeface="Calibri"/>
              </a:rPr>
              <a:t>констатують</a:t>
            </a:r>
            <a:r>
              <a:rPr sz="2800" spc="-45" dirty="0">
                <a:solidFill>
                  <a:srgbClr val="006FC0"/>
                </a:solidFill>
                <a:latin typeface="Calibri"/>
                <a:cs typeface="Calibri"/>
              </a:rPr>
              <a:t> </a:t>
            </a:r>
            <a:r>
              <a:rPr sz="2800" dirty="0">
                <a:solidFill>
                  <a:srgbClr val="006FC0"/>
                </a:solidFill>
                <a:latin typeface="Calibri"/>
                <a:cs typeface="Calibri"/>
              </a:rPr>
              <a:t>ті</a:t>
            </a:r>
            <a:r>
              <a:rPr sz="2800" spc="-55" dirty="0">
                <a:solidFill>
                  <a:srgbClr val="006FC0"/>
                </a:solidFill>
                <a:latin typeface="Calibri"/>
                <a:cs typeface="Calibri"/>
              </a:rPr>
              <a:t> </a:t>
            </a:r>
            <a:r>
              <a:rPr sz="2800" dirty="0">
                <a:solidFill>
                  <a:srgbClr val="006FC0"/>
                </a:solidFill>
                <a:latin typeface="Calibri"/>
                <a:cs typeface="Calibri"/>
              </a:rPr>
              <a:t>чи</a:t>
            </a:r>
            <a:r>
              <a:rPr sz="2800" spc="-60" dirty="0">
                <a:solidFill>
                  <a:srgbClr val="006FC0"/>
                </a:solidFill>
                <a:latin typeface="Calibri"/>
                <a:cs typeface="Calibri"/>
              </a:rPr>
              <a:t> </a:t>
            </a:r>
            <a:r>
              <a:rPr sz="2800" dirty="0">
                <a:solidFill>
                  <a:srgbClr val="006FC0"/>
                </a:solidFill>
                <a:latin typeface="Calibri"/>
                <a:cs typeface="Calibri"/>
              </a:rPr>
              <a:t>інші</a:t>
            </a:r>
            <a:r>
              <a:rPr sz="2800" spc="-45" dirty="0">
                <a:solidFill>
                  <a:srgbClr val="006FC0"/>
                </a:solidFill>
                <a:latin typeface="Calibri"/>
                <a:cs typeface="Calibri"/>
              </a:rPr>
              <a:t> </a:t>
            </a:r>
            <a:r>
              <a:rPr sz="2800" dirty="0">
                <a:solidFill>
                  <a:srgbClr val="006FC0"/>
                </a:solidFill>
                <a:latin typeface="Calibri"/>
                <a:cs typeface="Calibri"/>
              </a:rPr>
              <a:t>показники</a:t>
            </a:r>
            <a:r>
              <a:rPr sz="2800" spc="-30" dirty="0">
                <a:solidFill>
                  <a:srgbClr val="006FC0"/>
                </a:solidFill>
                <a:latin typeface="Calibri"/>
                <a:cs typeface="Calibri"/>
              </a:rPr>
              <a:t> </a:t>
            </a:r>
            <a:r>
              <a:rPr sz="2800" dirty="0">
                <a:solidFill>
                  <a:srgbClr val="006FC0"/>
                </a:solidFill>
                <a:latin typeface="Calibri"/>
                <a:cs typeface="Calibri"/>
              </a:rPr>
              <a:t>і</a:t>
            </a:r>
            <a:r>
              <a:rPr sz="2800" spc="-55" dirty="0">
                <a:solidFill>
                  <a:srgbClr val="006FC0"/>
                </a:solidFill>
                <a:latin typeface="Calibri"/>
                <a:cs typeface="Calibri"/>
              </a:rPr>
              <a:t> </a:t>
            </a:r>
            <a:r>
              <a:rPr sz="2800" spc="-10" dirty="0">
                <a:solidFill>
                  <a:srgbClr val="006FC0"/>
                </a:solidFill>
                <a:latin typeface="Calibri"/>
                <a:cs typeface="Calibri"/>
              </a:rPr>
              <a:t>явища </a:t>
            </a:r>
            <a:r>
              <a:rPr sz="2800" dirty="0">
                <a:solidFill>
                  <a:srgbClr val="006FC0"/>
                </a:solidFill>
                <a:latin typeface="Calibri"/>
                <a:cs typeface="Calibri"/>
              </a:rPr>
              <a:t>(обсяги</a:t>
            </a:r>
            <a:r>
              <a:rPr sz="2800" spc="-90" dirty="0">
                <a:solidFill>
                  <a:srgbClr val="006FC0"/>
                </a:solidFill>
                <a:latin typeface="Calibri"/>
                <a:cs typeface="Calibri"/>
              </a:rPr>
              <a:t> </a:t>
            </a:r>
            <a:r>
              <a:rPr sz="2800" dirty="0">
                <a:solidFill>
                  <a:srgbClr val="006FC0"/>
                </a:solidFill>
                <a:latin typeface="Calibri"/>
                <a:cs typeface="Calibri"/>
              </a:rPr>
              <a:t>продажів,</a:t>
            </a:r>
            <a:r>
              <a:rPr sz="2800" spc="-75" dirty="0">
                <a:solidFill>
                  <a:srgbClr val="006FC0"/>
                </a:solidFill>
                <a:latin typeface="Calibri"/>
                <a:cs typeface="Calibri"/>
              </a:rPr>
              <a:t> </a:t>
            </a:r>
            <a:r>
              <a:rPr sz="2800" dirty="0">
                <a:solidFill>
                  <a:srgbClr val="006FC0"/>
                </a:solidFill>
                <a:latin typeface="Calibri"/>
                <a:cs typeface="Calibri"/>
              </a:rPr>
              <a:t>динаміка</a:t>
            </a:r>
            <a:r>
              <a:rPr sz="2800" spc="-75" dirty="0">
                <a:solidFill>
                  <a:srgbClr val="006FC0"/>
                </a:solidFill>
                <a:latin typeface="Calibri"/>
                <a:cs typeface="Calibri"/>
              </a:rPr>
              <a:t> </a:t>
            </a:r>
            <a:r>
              <a:rPr sz="2800" dirty="0">
                <a:solidFill>
                  <a:srgbClr val="006FC0"/>
                </a:solidFill>
                <a:latin typeface="Calibri"/>
                <a:cs typeface="Calibri"/>
              </a:rPr>
              <a:t>ринку</a:t>
            </a:r>
            <a:r>
              <a:rPr sz="2800" spc="-95" dirty="0">
                <a:solidFill>
                  <a:srgbClr val="006FC0"/>
                </a:solidFill>
                <a:latin typeface="Calibri"/>
                <a:cs typeface="Calibri"/>
              </a:rPr>
              <a:t> </a:t>
            </a:r>
            <a:r>
              <a:rPr sz="2800" dirty="0">
                <a:solidFill>
                  <a:srgbClr val="006FC0"/>
                </a:solidFill>
                <a:latin typeface="Calibri"/>
                <a:cs typeface="Calibri"/>
              </a:rPr>
              <a:t>і</a:t>
            </a:r>
            <a:r>
              <a:rPr sz="2800" spc="-90" dirty="0">
                <a:solidFill>
                  <a:srgbClr val="006FC0"/>
                </a:solidFill>
                <a:latin typeface="Calibri"/>
                <a:cs typeface="Calibri"/>
              </a:rPr>
              <a:t> </a:t>
            </a:r>
            <a:r>
              <a:rPr sz="2800" spc="-10" dirty="0">
                <a:solidFill>
                  <a:srgbClr val="006FC0"/>
                </a:solidFill>
                <a:latin typeface="Calibri"/>
                <a:cs typeface="Calibri"/>
              </a:rPr>
              <a:t>т.д.),</a:t>
            </a:r>
            <a:endParaRPr sz="2800">
              <a:latin typeface="Calibri"/>
              <a:cs typeface="Calibri"/>
            </a:endParaRPr>
          </a:p>
          <a:p>
            <a:pPr marL="469900" marR="800100" indent="-457200">
              <a:lnSpc>
                <a:spcPts val="3360"/>
              </a:lnSpc>
              <a:spcBef>
                <a:spcPts val="75"/>
              </a:spcBef>
            </a:pPr>
            <a:r>
              <a:rPr sz="2800" dirty="0">
                <a:solidFill>
                  <a:srgbClr val="EC7C30"/>
                </a:solidFill>
                <a:latin typeface="Calibri"/>
                <a:cs typeface="Calibri"/>
              </a:rPr>
              <a:t>Споживчі</a:t>
            </a:r>
            <a:r>
              <a:rPr sz="2800" spc="-70" dirty="0">
                <a:solidFill>
                  <a:srgbClr val="EC7C30"/>
                </a:solidFill>
                <a:latin typeface="Calibri"/>
                <a:cs typeface="Calibri"/>
              </a:rPr>
              <a:t> </a:t>
            </a:r>
            <a:r>
              <a:rPr sz="2800" spc="-10" dirty="0">
                <a:solidFill>
                  <a:srgbClr val="EC7C30"/>
                </a:solidFill>
                <a:latin typeface="Calibri"/>
                <a:cs typeface="Calibri"/>
              </a:rPr>
              <a:t>дослідження</a:t>
            </a:r>
            <a:r>
              <a:rPr sz="2800" spc="-70" dirty="0">
                <a:solidFill>
                  <a:srgbClr val="EC7C30"/>
                </a:solidFill>
                <a:latin typeface="Calibri"/>
                <a:cs typeface="Calibri"/>
              </a:rPr>
              <a:t> </a:t>
            </a:r>
            <a:r>
              <a:rPr sz="2800" dirty="0">
                <a:solidFill>
                  <a:srgbClr val="006FC0"/>
                </a:solidFill>
                <a:latin typeface="Calibri"/>
                <a:cs typeface="Calibri"/>
              </a:rPr>
              <a:t>в</a:t>
            </a:r>
            <a:r>
              <a:rPr sz="2800" spc="-75" dirty="0">
                <a:solidFill>
                  <a:srgbClr val="006FC0"/>
                </a:solidFill>
                <a:latin typeface="Calibri"/>
                <a:cs typeface="Calibri"/>
              </a:rPr>
              <a:t> </a:t>
            </a:r>
            <a:r>
              <a:rPr sz="2800" dirty="0">
                <a:solidFill>
                  <a:srgbClr val="006FC0"/>
                </a:solidFill>
                <a:latin typeface="Calibri"/>
                <a:cs typeface="Calibri"/>
              </a:rPr>
              <a:t>більшій</a:t>
            </a:r>
            <a:r>
              <a:rPr sz="2800" spc="-85" dirty="0">
                <a:solidFill>
                  <a:srgbClr val="006FC0"/>
                </a:solidFill>
                <a:latin typeface="Calibri"/>
                <a:cs typeface="Calibri"/>
              </a:rPr>
              <a:t> </a:t>
            </a:r>
            <a:r>
              <a:rPr sz="2800" dirty="0">
                <a:solidFill>
                  <a:srgbClr val="006FC0"/>
                </a:solidFill>
                <a:latin typeface="Calibri"/>
                <a:cs typeface="Calibri"/>
              </a:rPr>
              <a:t>мірі</a:t>
            </a:r>
            <a:r>
              <a:rPr sz="2800" spc="-65" dirty="0">
                <a:solidFill>
                  <a:srgbClr val="006FC0"/>
                </a:solidFill>
                <a:latin typeface="Calibri"/>
                <a:cs typeface="Calibri"/>
              </a:rPr>
              <a:t> </a:t>
            </a:r>
            <a:r>
              <a:rPr sz="2800" dirty="0">
                <a:solidFill>
                  <a:srgbClr val="006FC0"/>
                </a:solidFill>
                <a:latin typeface="Calibri"/>
                <a:cs typeface="Calibri"/>
              </a:rPr>
              <a:t>спрямовані</a:t>
            </a:r>
            <a:r>
              <a:rPr sz="2800" spc="-50" dirty="0">
                <a:solidFill>
                  <a:srgbClr val="006FC0"/>
                </a:solidFill>
                <a:latin typeface="Calibri"/>
                <a:cs typeface="Calibri"/>
              </a:rPr>
              <a:t> </a:t>
            </a:r>
            <a:r>
              <a:rPr sz="2800" dirty="0">
                <a:solidFill>
                  <a:srgbClr val="006FC0"/>
                </a:solidFill>
                <a:latin typeface="Calibri"/>
                <a:cs typeface="Calibri"/>
              </a:rPr>
              <a:t>на</a:t>
            </a:r>
            <a:r>
              <a:rPr sz="2800" spc="-85" dirty="0">
                <a:solidFill>
                  <a:srgbClr val="006FC0"/>
                </a:solidFill>
                <a:latin typeface="Calibri"/>
                <a:cs typeface="Calibri"/>
              </a:rPr>
              <a:t> </a:t>
            </a:r>
            <a:r>
              <a:rPr sz="2800" spc="-10" dirty="0">
                <a:solidFill>
                  <a:srgbClr val="006FC0"/>
                </a:solidFill>
                <a:latin typeface="Calibri"/>
                <a:cs typeface="Calibri"/>
              </a:rPr>
              <a:t>прогнозування </a:t>
            </a:r>
            <a:r>
              <a:rPr sz="2800" dirty="0">
                <a:solidFill>
                  <a:srgbClr val="006FC0"/>
                </a:solidFill>
                <a:latin typeface="Calibri"/>
                <a:cs typeface="Calibri"/>
              </a:rPr>
              <a:t>тенденцій</a:t>
            </a:r>
            <a:r>
              <a:rPr sz="2800" spc="-60" dirty="0">
                <a:solidFill>
                  <a:srgbClr val="006FC0"/>
                </a:solidFill>
                <a:latin typeface="Calibri"/>
                <a:cs typeface="Calibri"/>
              </a:rPr>
              <a:t> </a:t>
            </a:r>
            <a:r>
              <a:rPr sz="2800" dirty="0">
                <a:solidFill>
                  <a:srgbClr val="006FC0"/>
                </a:solidFill>
                <a:latin typeface="Calibri"/>
                <a:cs typeface="Calibri"/>
              </a:rPr>
              <a:t>розвитку</a:t>
            </a:r>
            <a:r>
              <a:rPr sz="2800" spc="-50" dirty="0">
                <a:solidFill>
                  <a:srgbClr val="006FC0"/>
                </a:solidFill>
                <a:latin typeface="Calibri"/>
                <a:cs typeface="Calibri"/>
              </a:rPr>
              <a:t> </a:t>
            </a:r>
            <a:r>
              <a:rPr sz="2800" dirty="0">
                <a:solidFill>
                  <a:srgbClr val="006FC0"/>
                </a:solidFill>
                <a:latin typeface="Calibri"/>
                <a:cs typeface="Calibri"/>
              </a:rPr>
              <a:t>ринку</a:t>
            </a:r>
            <a:r>
              <a:rPr sz="2800" spc="-75" dirty="0">
                <a:solidFill>
                  <a:srgbClr val="006FC0"/>
                </a:solidFill>
                <a:latin typeface="Calibri"/>
                <a:cs typeface="Calibri"/>
              </a:rPr>
              <a:t> </a:t>
            </a:r>
            <a:r>
              <a:rPr sz="2800" dirty="0">
                <a:solidFill>
                  <a:srgbClr val="006FC0"/>
                </a:solidFill>
                <a:latin typeface="Calibri"/>
                <a:cs typeface="Calibri"/>
              </a:rPr>
              <a:t>в</a:t>
            </a:r>
            <a:r>
              <a:rPr sz="2800" spc="-70" dirty="0">
                <a:solidFill>
                  <a:srgbClr val="006FC0"/>
                </a:solidFill>
                <a:latin typeface="Calibri"/>
                <a:cs typeface="Calibri"/>
              </a:rPr>
              <a:t> </a:t>
            </a:r>
            <a:r>
              <a:rPr sz="2800" dirty="0">
                <a:solidFill>
                  <a:srgbClr val="006FC0"/>
                </a:solidFill>
                <a:latin typeface="Calibri"/>
                <a:cs typeface="Calibri"/>
              </a:rPr>
              <a:t>найближчому</a:t>
            </a:r>
            <a:r>
              <a:rPr sz="2800" spc="-80" dirty="0">
                <a:solidFill>
                  <a:srgbClr val="006FC0"/>
                </a:solidFill>
                <a:latin typeface="Calibri"/>
                <a:cs typeface="Calibri"/>
              </a:rPr>
              <a:t> </a:t>
            </a:r>
            <a:r>
              <a:rPr sz="2800" spc="-10" dirty="0">
                <a:solidFill>
                  <a:srgbClr val="006FC0"/>
                </a:solidFill>
                <a:latin typeface="Calibri"/>
                <a:cs typeface="Calibri"/>
              </a:rPr>
              <a:t>майбутньому.</a:t>
            </a:r>
            <a:endParaRPr sz="2800">
              <a:latin typeface="Calibri"/>
              <a:cs typeface="Calibri"/>
            </a:endParaRPr>
          </a:p>
        </p:txBody>
      </p:sp>
      <p:sp>
        <p:nvSpPr>
          <p:cNvPr id="3" name="object 3"/>
          <p:cNvSpPr/>
          <p:nvPr/>
        </p:nvSpPr>
        <p:spPr>
          <a:xfrm>
            <a:off x="601878" y="2546476"/>
            <a:ext cx="2965450" cy="1779270"/>
          </a:xfrm>
          <a:custGeom>
            <a:avLst/>
            <a:gdLst/>
            <a:ahLst/>
            <a:cxnLst/>
            <a:rect l="l" t="t" r="r" b="b"/>
            <a:pathLst>
              <a:path w="2965450" h="1779270">
                <a:moveTo>
                  <a:pt x="2668879" y="0"/>
                </a:moveTo>
                <a:lnTo>
                  <a:pt x="296557" y="0"/>
                </a:lnTo>
                <a:lnTo>
                  <a:pt x="248455" y="3879"/>
                </a:lnTo>
                <a:lnTo>
                  <a:pt x="202824" y="15112"/>
                </a:lnTo>
                <a:lnTo>
                  <a:pt x="160274" y="33089"/>
                </a:lnTo>
                <a:lnTo>
                  <a:pt x="121416" y="57200"/>
                </a:lnTo>
                <a:lnTo>
                  <a:pt x="86861" y="86836"/>
                </a:lnTo>
                <a:lnTo>
                  <a:pt x="57219" y="121386"/>
                </a:lnTo>
                <a:lnTo>
                  <a:pt x="33102" y="160242"/>
                </a:lnTo>
                <a:lnTo>
                  <a:pt x="15119" y="202793"/>
                </a:lnTo>
                <a:lnTo>
                  <a:pt x="3881" y="248431"/>
                </a:lnTo>
                <a:lnTo>
                  <a:pt x="0" y="296545"/>
                </a:lnTo>
                <a:lnTo>
                  <a:pt x="0" y="1482725"/>
                </a:lnTo>
                <a:lnTo>
                  <a:pt x="3881" y="1530808"/>
                </a:lnTo>
                <a:lnTo>
                  <a:pt x="15119" y="1576427"/>
                </a:lnTo>
                <a:lnTo>
                  <a:pt x="33102" y="1618971"/>
                </a:lnTo>
                <a:lnTo>
                  <a:pt x="57219" y="1657828"/>
                </a:lnTo>
                <a:lnTo>
                  <a:pt x="86861" y="1692386"/>
                </a:lnTo>
                <a:lnTo>
                  <a:pt x="121416" y="1722032"/>
                </a:lnTo>
                <a:lnTo>
                  <a:pt x="160274" y="1746156"/>
                </a:lnTo>
                <a:lnTo>
                  <a:pt x="202824" y="1764144"/>
                </a:lnTo>
                <a:lnTo>
                  <a:pt x="248455" y="1775386"/>
                </a:lnTo>
                <a:lnTo>
                  <a:pt x="296557" y="1779270"/>
                </a:lnTo>
                <a:lnTo>
                  <a:pt x="2668879" y="1779270"/>
                </a:lnTo>
                <a:lnTo>
                  <a:pt x="2716993" y="1775386"/>
                </a:lnTo>
                <a:lnTo>
                  <a:pt x="2762630" y="1764144"/>
                </a:lnTo>
                <a:lnTo>
                  <a:pt x="2805182" y="1746156"/>
                </a:lnTo>
                <a:lnTo>
                  <a:pt x="2844037" y="1722032"/>
                </a:lnTo>
                <a:lnTo>
                  <a:pt x="2878588" y="1692386"/>
                </a:lnTo>
                <a:lnTo>
                  <a:pt x="2908223" y="1657828"/>
                </a:lnTo>
                <a:lnTo>
                  <a:pt x="2932334" y="1618971"/>
                </a:lnTo>
                <a:lnTo>
                  <a:pt x="2950311" y="1576427"/>
                </a:lnTo>
                <a:lnTo>
                  <a:pt x="2961544" y="1530808"/>
                </a:lnTo>
                <a:lnTo>
                  <a:pt x="2965424" y="1482725"/>
                </a:lnTo>
                <a:lnTo>
                  <a:pt x="2965424" y="296545"/>
                </a:lnTo>
                <a:lnTo>
                  <a:pt x="2961544" y="248431"/>
                </a:lnTo>
                <a:lnTo>
                  <a:pt x="2950311" y="202793"/>
                </a:lnTo>
                <a:lnTo>
                  <a:pt x="2932334" y="160242"/>
                </a:lnTo>
                <a:lnTo>
                  <a:pt x="2908223" y="121386"/>
                </a:lnTo>
                <a:lnTo>
                  <a:pt x="2878588" y="86836"/>
                </a:lnTo>
                <a:lnTo>
                  <a:pt x="2844038" y="57200"/>
                </a:lnTo>
                <a:lnTo>
                  <a:pt x="2805182" y="33089"/>
                </a:lnTo>
                <a:lnTo>
                  <a:pt x="2762631" y="15112"/>
                </a:lnTo>
                <a:lnTo>
                  <a:pt x="2716993" y="3879"/>
                </a:lnTo>
                <a:lnTo>
                  <a:pt x="2668879" y="0"/>
                </a:lnTo>
                <a:close/>
              </a:path>
            </a:pathLst>
          </a:custGeom>
          <a:solidFill>
            <a:srgbClr val="5B9BD4"/>
          </a:solidFill>
        </p:spPr>
        <p:txBody>
          <a:bodyPr wrap="square" lIns="0" tIns="0" rIns="0" bIns="0" rtlCol="0"/>
          <a:lstStyle/>
          <a:p>
            <a:endParaRPr/>
          </a:p>
        </p:txBody>
      </p:sp>
      <p:sp>
        <p:nvSpPr>
          <p:cNvPr id="4" name="object 4"/>
          <p:cNvSpPr txBox="1"/>
          <p:nvPr/>
        </p:nvSpPr>
        <p:spPr>
          <a:xfrm>
            <a:off x="1057452" y="2970098"/>
            <a:ext cx="2057400" cy="867410"/>
          </a:xfrm>
          <a:prstGeom prst="rect">
            <a:avLst/>
          </a:prstGeom>
        </p:spPr>
        <p:txBody>
          <a:bodyPr vert="horz" wrap="square" lIns="0" tIns="12700" rIns="0" bIns="0" rtlCol="0">
            <a:spAutoFit/>
          </a:bodyPr>
          <a:lstStyle/>
          <a:p>
            <a:pPr algn="ctr">
              <a:lnSpc>
                <a:spcPct val="100000"/>
              </a:lnSpc>
              <a:spcBef>
                <a:spcPts val="100"/>
              </a:spcBef>
            </a:pPr>
            <a:r>
              <a:rPr sz="1800" spc="-10" dirty="0">
                <a:solidFill>
                  <a:srgbClr val="FFFFFF"/>
                </a:solidFill>
                <a:latin typeface="Calibri"/>
                <a:cs typeface="Calibri"/>
              </a:rPr>
              <a:t>Опитування,</a:t>
            </a:r>
            <a:endParaRPr sz="1800">
              <a:latin typeface="Calibri"/>
              <a:cs typeface="Calibri"/>
            </a:endParaRPr>
          </a:p>
          <a:p>
            <a:pPr marL="12700" marR="5080" algn="ctr">
              <a:lnSpc>
                <a:spcPct val="103299"/>
              </a:lnSpc>
            </a:pPr>
            <a:r>
              <a:rPr sz="1800" dirty="0">
                <a:solidFill>
                  <a:srgbClr val="FFFFFF"/>
                </a:solidFill>
                <a:latin typeface="Calibri"/>
                <a:cs typeface="Calibri"/>
              </a:rPr>
              <a:t>розширене</a:t>
            </a:r>
            <a:r>
              <a:rPr sz="1800" spc="-75" dirty="0">
                <a:solidFill>
                  <a:srgbClr val="FFFFFF"/>
                </a:solidFill>
                <a:latin typeface="Calibri"/>
                <a:cs typeface="Calibri"/>
              </a:rPr>
              <a:t> </a:t>
            </a:r>
            <a:r>
              <a:rPr sz="1800" spc="-10" dirty="0">
                <a:solidFill>
                  <a:srgbClr val="FFFFFF"/>
                </a:solidFill>
                <a:latin typeface="Calibri"/>
                <a:cs typeface="Calibri"/>
              </a:rPr>
              <a:t>інтерв'ю, фокус-група</a:t>
            </a:r>
            <a:endParaRPr sz="1800">
              <a:latin typeface="Calibri"/>
              <a:cs typeface="Calibri"/>
            </a:endParaRPr>
          </a:p>
        </p:txBody>
      </p:sp>
      <p:grpSp>
        <p:nvGrpSpPr>
          <p:cNvPr id="5" name="object 5"/>
          <p:cNvGrpSpPr/>
          <p:nvPr/>
        </p:nvGrpSpPr>
        <p:grpSpPr>
          <a:xfrm>
            <a:off x="3560953" y="2540126"/>
            <a:ext cx="2978150" cy="1791970"/>
            <a:chOff x="3560953" y="2540126"/>
            <a:chExt cx="2978150" cy="1791970"/>
          </a:xfrm>
        </p:grpSpPr>
        <p:sp>
          <p:nvSpPr>
            <p:cNvPr id="6" name="object 6"/>
            <p:cNvSpPr/>
            <p:nvPr/>
          </p:nvSpPr>
          <p:spPr>
            <a:xfrm>
              <a:off x="3567303" y="2546476"/>
              <a:ext cx="2965450" cy="1779270"/>
            </a:xfrm>
            <a:custGeom>
              <a:avLst/>
              <a:gdLst/>
              <a:ahLst/>
              <a:cxnLst/>
              <a:rect l="l" t="t" r="r" b="b"/>
              <a:pathLst>
                <a:path w="2965450" h="1779270">
                  <a:moveTo>
                    <a:pt x="2075814" y="0"/>
                  </a:moveTo>
                  <a:lnTo>
                    <a:pt x="2075814" y="444753"/>
                  </a:lnTo>
                  <a:lnTo>
                    <a:pt x="0" y="444753"/>
                  </a:lnTo>
                  <a:lnTo>
                    <a:pt x="0" y="1334389"/>
                  </a:lnTo>
                  <a:lnTo>
                    <a:pt x="2075814" y="1334389"/>
                  </a:lnTo>
                  <a:lnTo>
                    <a:pt x="2075814" y="1779270"/>
                  </a:lnTo>
                  <a:lnTo>
                    <a:pt x="2965450" y="889635"/>
                  </a:lnTo>
                  <a:lnTo>
                    <a:pt x="2075814" y="0"/>
                  </a:lnTo>
                  <a:close/>
                </a:path>
              </a:pathLst>
            </a:custGeom>
            <a:solidFill>
              <a:srgbClr val="D0DEEE">
                <a:alpha val="89802"/>
              </a:srgbClr>
            </a:solidFill>
          </p:spPr>
          <p:txBody>
            <a:bodyPr wrap="square" lIns="0" tIns="0" rIns="0" bIns="0" rtlCol="0"/>
            <a:lstStyle/>
            <a:p>
              <a:endParaRPr/>
            </a:p>
          </p:txBody>
        </p:sp>
        <p:sp>
          <p:nvSpPr>
            <p:cNvPr id="7" name="object 7"/>
            <p:cNvSpPr/>
            <p:nvPr/>
          </p:nvSpPr>
          <p:spPr>
            <a:xfrm>
              <a:off x="3567303" y="2546476"/>
              <a:ext cx="2965450" cy="1779270"/>
            </a:xfrm>
            <a:custGeom>
              <a:avLst/>
              <a:gdLst/>
              <a:ahLst/>
              <a:cxnLst/>
              <a:rect l="l" t="t" r="r" b="b"/>
              <a:pathLst>
                <a:path w="2965450" h="1779270">
                  <a:moveTo>
                    <a:pt x="0" y="444753"/>
                  </a:moveTo>
                  <a:lnTo>
                    <a:pt x="2075814" y="444753"/>
                  </a:lnTo>
                  <a:lnTo>
                    <a:pt x="2075814" y="0"/>
                  </a:lnTo>
                  <a:lnTo>
                    <a:pt x="2965450" y="889635"/>
                  </a:lnTo>
                  <a:lnTo>
                    <a:pt x="2075814" y="1779270"/>
                  </a:lnTo>
                  <a:lnTo>
                    <a:pt x="2075814" y="1334389"/>
                  </a:lnTo>
                  <a:lnTo>
                    <a:pt x="0" y="1334389"/>
                  </a:lnTo>
                  <a:lnTo>
                    <a:pt x="0" y="444753"/>
                  </a:lnTo>
                  <a:close/>
                </a:path>
              </a:pathLst>
            </a:custGeom>
            <a:ln w="12700">
              <a:solidFill>
                <a:srgbClr val="D0DEEE"/>
              </a:solidFill>
            </a:ln>
          </p:spPr>
          <p:txBody>
            <a:bodyPr wrap="square" lIns="0" tIns="0" rIns="0" bIns="0" rtlCol="0"/>
            <a:lstStyle/>
            <a:p>
              <a:endParaRPr/>
            </a:p>
          </p:txBody>
        </p:sp>
      </p:grpSp>
      <p:sp>
        <p:nvSpPr>
          <p:cNvPr id="8" name="object 8"/>
          <p:cNvSpPr txBox="1"/>
          <p:nvPr/>
        </p:nvSpPr>
        <p:spPr>
          <a:xfrm>
            <a:off x="3646423" y="2950209"/>
            <a:ext cx="2292985" cy="1123315"/>
          </a:xfrm>
          <a:prstGeom prst="rect">
            <a:avLst/>
          </a:prstGeom>
        </p:spPr>
        <p:txBody>
          <a:bodyPr vert="horz" wrap="square" lIns="0" tIns="12700" rIns="0" bIns="0" rtlCol="0">
            <a:spAutoFit/>
          </a:bodyPr>
          <a:lstStyle/>
          <a:p>
            <a:pPr marL="126364" indent="-120650">
              <a:lnSpc>
                <a:spcPts val="1889"/>
              </a:lnSpc>
              <a:spcBef>
                <a:spcPts val="100"/>
              </a:spcBef>
              <a:buSzPct val="94444"/>
              <a:buChar char="•"/>
              <a:tabLst>
                <a:tab pos="126364" algn="l"/>
              </a:tabLst>
            </a:pPr>
            <a:r>
              <a:rPr sz="1800" spc="-10" dirty="0">
                <a:latin typeface="Calibri"/>
                <a:cs typeface="Calibri"/>
              </a:rPr>
              <a:t>Дозволяють</a:t>
            </a:r>
            <a:endParaRPr sz="1800">
              <a:latin typeface="Calibri"/>
              <a:cs typeface="Calibri"/>
            </a:endParaRPr>
          </a:p>
          <a:p>
            <a:pPr marL="127000" marR="5080">
              <a:lnSpc>
                <a:spcPct val="75000"/>
              </a:lnSpc>
              <a:spcBef>
                <a:spcPts val="270"/>
              </a:spcBef>
            </a:pPr>
            <a:r>
              <a:rPr sz="1800" dirty="0">
                <a:latin typeface="Calibri"/>
                <a:cs typeface="Calibri"/>
              </a:rPr>
              <a:t>досліджевати</a:t>
            </a:r>
            <a:r>
              <a:rPr sz="1800" spc="-20" dirty="0">
                <a:latin typeface="Calibri"/>
                <a:cs typeface="Calibri"/>
              </a:rPr>
              <a:t> </a:t>
            </a:r>
            <a:r>
              <a:rPr sz="1800" spc="-10" dirty="0">
                <a:latin typeface="Calibri"/>
                <a:cs typeface="Calibri"/>
              </a:rPr>
              <a:t>ринкові </a:t>
            </a:r>
            <a:r>
              <a:rPr sz="1800" dirty="0">
                <a:latin typeface="Calibri"/>
                <a:cs typeface="Calibri"/>
              </a:rPr>
              <a:t>перспективи</a:t>
            </a:r>
            <a:r>
              <a:rPr sz="1800" spc="-30" dirty="0">
                <a:latin typeface="Calibri"/>
                <a:cs typeface="Calibri"/>
              </a:rPr>
              <a:t> </a:t>
            </a:r>
            <a:r>
              <a:rPr sz="1800" dirty="0">
                <a:latin typeface="Calibri"/>
                <a:cs typeface="Calibri"/>
              </a:rPr>
              <a:t>і</a:t>
            </a:r>
            <a:r>
              <a:rPr sz="1800" spc="-45" dirty="0">
                <a:latin typeface="Calibri"/>
                <a:cs typeface="Calibri"/>
              </a:rPr>
              <a:t> </a:t>
            </a:r>
            <a:r>
              <a:rPr sz="1800" spc="-10" dirty="0">
                <a:latin typeface="Calibri"/>
                <a:cs typeface="Calibri"/>
              </a:rPr>
              <a:t>шляхи </a:t>
            </a:r>
            <a:r>
              <a:rPr sz="1800" dirty="0">
                <a:latin typeface="Calibri"/>
                <a:cs typeface="Calibri"/>
              </a:rPr>
              <a:t>просування</a:t>
            </a:r>
            <a:r>
              <a:rPr sz="1800" spc="-85" dirty="0">
                <a:latin typeface="Calibri"/>
                <a:cs typeface="Calibri"/>
              </a:rPr>
              <a:t> </a:t>
            </a:r>
            <a:r>
              <a:rPr sz="1800" spc="-10" dirty="0">
                <a:latin typeface="Calibri"/>
                <a:cs typeface="Calibri"/>
              </a:rPr>
              <a:t>окремого </a:t>
            </a:r>
            <a:r>
              <a:rPr sz="1800" dirty="0">
                <a:latin typeface="Calibri"/>
                <a:cs typeface="Calibri"/>
              </a:rPr>
              <a:t>ЛП</a:t>
            </a:r>
            <a:r>
              <a:rPr sz="1800" spc="-20" dirty="0">
                <a:latin typeface="Calibri"/>
                <a:cs typeface="Calibri"/>
              </a:rPr>
              <a:t> </a:t>
            </a:r>
            <a:r>
              <a:rPr sz="1800" dirty="0">
                <a:latin typeface="Calibri"/>
                <a:cs typeface="Calibri"/>
              </a:rPr>
              <a:t>або</a:t>
            </a:r>
            <a:r>
              <a:rPr sz="1800" spc="-30" dirty="0">
                <a:latin typeface="Calibri"/>
                <a:cs typeface="Calibri"/>
              </a:rPr>
              <a:t> </a:t>
            </a:r>
            <a:r>
              <a:rPr sz="1800" spc="-20" dirty="0">
                <a:latin typeface="Calibri"/>
                <a:cs typeface="Calibri"/>
              </a:rPr>
              <a:t>групи</a:t>
            </a:r>
            <a:endParaRPr sz="1800">
              <a:latin typeface="Calibri"/>
              <a:cs typeface="Calibri"/>
            </a:endParaRPr>
          </a:p>
        </p:txBody>
      </p:sp>
      <p:sp>
        <p:nvSpPr>
          <p:cNvPr id="9" name="object 9"/>
          <p:cNvSpPr/>
          <p:nvPr/>
        </p:nvSpPr>
        <p:spPr>
          <a:xfrm>
            <a:off x="601878" y="4592573"/>
            <a:ext cx="2965450" cy="1779905"/>
          </a:xfrm>
          <a:custGeom>
            <a:avLst/>
            <a:gdLst/>
            <a:ahLst/>
            <a:cxnLst/>
            <a:rect l="l" t="t" r="r" b="b"/>
            <a:pathLst>
              <a:path w="2965450" h="1779904">
                <a:moveTo>
                  <a:pt x="2668879" y="0"/>
                </a:moveTo>
                <a:lnTo>
                  <a:pt x="296557" y="0"/>
                </a:lnTo>
                <a:lnTo>
                  <a:pt x="248455" y="3883"/>
                </a:lnTo>
                <a:lnTo>
                  <a:pt x="202824" y="15125"/>
                </a:lnTo>
                <a:lnTo>
                  <a:pt x="160274" y="33113"/>
                </a:lnTo>
                <a:lnTo>
                  <a:pt x="121416" y="57237"/>
                </a:lnTo>
                <a:lnTo>
                  <a:pt x="86861" y="86883"/>
                </a:lnTo>
                <a:lnTo>
                  <a:pt x="57219" y="121441"/>
                </a:lnTo>
                <a:lnTo>
                  <a:pt x="33102" y="160298"/>
                </a:lnTo>
                <a:lnTo>
                  <a:pt x="15119" y="202842"/>
                </a:lnTo>
                <a:lnTo>
                  <a:pt x="3881" y="248461"/>
                </a:lnTo>
                <a:lnTo>
                  <a:pt x="0" y="296544"/>
                </a:lnTo>
                <a:lnTo>
                  <a:pt x="0" y="1482737"/>
                </a:lnTo>
                <a:lnTo>
                  <a:pt x="3881" y="1530839"/>
                </a:lnTo>
                <a:lnTo>
                  <a:pt x="15119" y="1576469"/>
                </a:lnTo>
                <a:lnTo>
                  <a:pt x="33102" y="1619018"/>
                </a:lnTo>
                <a:lnTo>
                  <a:pt x="57219" y="1657874"/>
                </a:lnTo>
                <a:lnTo>
                  <a:pt x="86861" y="1692427"/>
                </a:lnTo>
                <a:lnTo>
                  <a:pt x="121416" y="1722067"/>
                </a:lnTo>
                <a:lnTo>
                  <a:pt x="160274" y="1746183"/>
                </a:lnTo>
                <a:lnTo>
                  <a:pt x="202824" y="1764164"/>
                </a:lnTo>
                <a:lnTo>
                  <a:pt x="248455" y="1775401"/>
                </a:lnTo>
                <a:lnTo>
                  <a:pt x="296557" y="1779282"/>
                </a:lnTo>
                <a:lnTo>
                  <a:pt x="2668879" y="1779282"/>
                </a:lnTo>
                <a:lnTo>
                  <a:pt x="2716993" y="1775401"/>
                </a:lnTo>
                <a:lnTo>
                  <a:pt x="2762630" y="1764164"/>
                </a:lnTo>
                <a:lnTo>
                  <a:pt x="2805182" y="1746183"/>
                </a:lnTo>
                <a:lnTo>
                  <a:pt x="2844037" y="1722067"/>
                </a:lnTo>
                <a:lnTo>
                  <a:pt x="2878588" y="1692427"/>
                </a:lnTo>
                <a:lnTo>
                  <a:pt x="2908223" y="1657874"/>
                </a:lnTo>
                <a:lnTo>
                  <a:pt x="2932334" y="1619018"/>
                </a:lnTo>
                <a:lnTo>
                  <a:pt x="2950311" y="1576469"/>
                </a:lnTo>
                <a:lnTo>
                  <a:pt x="2961544" y="1530839"/>
                </a:lnTo>
                <a:lnTo>
                  <a:pt x="2965424" y="1482737"/>
                </a:lnTo>
                <a:lnTo>
                  <a:pt x="2965424" y="296544"/>
                </a:lnTo>
                <a:lnTo>
                  <a:pt x="2961544" y="248461"/>
                </a:lnTo>
                <a:lnTo>
                  <a:pt x="2950311" y="202842"/>
                </a:lnTo>
                <a:lnTo>
                  <a:pt x="2932334" y="160298"/>
                </a:lnTo>
                <a:lnTo>
                  <a:pt x="2908223" y="121441"/>
                </a:lnTo>
                <a:lnTo>
                  <a:pt x="2878588" y="86883"/>
                </a:lnTo>
                <a:lnTo>
                  <a:pt x="2844038" y="57237"/>
                </a:lnTo>
                <a:lnTo>
                  <a:pt x="2805182" y="33113"/>
                </a:lnTo>
                <a:lnTo>
                  <a:pt x="2762631" y="15125"/>
                </a:lnTo>
                <a:lnTo>
                  <a:pt x="2716993" y="3883"/>
                </a:lnTo>
                <a:lnTo>
                  <a:pt x="2668879" y="0"/>
                </a:lnTo>
                <a:close/>
              </a:path>
            </a:pathLst>
          </a:custGeom>
          <a:solidFill>
            <a:srgbClr val="5B9BD4"/>
          </a:solidFill>
        </p:spPr>
        <p:txBody>
          <a:bodyPr wrap="square" lIns="0" tIns="0" rIns="0" bIns="0" rtlCol="0"/>
          <a:lstStyle/>
          <a:p>
            <a:endParaRPr/>
          </a:p>
        </p:txBody>
      </p:sp>
      <p:sp>
        <p:nvSpPr>
          <p:cNvPr id="10" name="object 10"/>
          <p:cNvSpPr txBox="1"/>
          <p:nvPr/>
        </p:nvSpPr>
        <p:spPr>
          <a:xfrm>
            <a:off x="811783" y="5042408"/>
            <a:ext cx="2545715" cy="816610"/>
          </a:xfrm>
          <a:prstGeom prst="rect">
            <a:avLst/>
          </a:prstGeom>
        </p:spPr>
        <p:txBody>
          <a:bodyPr vert="horz" wrap="square" lIns="0" tIns="3175" rIns="0" bIns="0" rtlCol="0">
            <a:spAutoFit/>
          </a:bodyPr>
          <a:lstStyle/>
          <a:p>
            <a:pPr marL="12700" marR="5080" indent="91440">
              <a:lnSpc>
                <a:spcPct val="103299"/>
              </a:lnSpc>
              <a:spcBef>
                <a:spcPts val="25"/>
              </a:spcBef>
            </a:pPr>
            <a:r>
              <a:rPr sz="1800" dirty="0">
                <a:solidFill>
                  <a:srgbClr val="FFFFFF"/>
                </a:solidFill>
                <a:latin typeface="Calibri"/>
                <a:cs typeface="Calibri"/>
              </a:rPr>
              <a:t>Опитування,</a:t>
            </a:r>
            <a:r>
              <a:rPr sz="1800" spc="-65" dirty="0">
                <a:solidFill>
                  <a:srgbClr val="FFFFFF"/>
                </a:solidFill>
                <a:latin typeface="Calibri"/>
                <a:cs typeface="Calibri"/>
              </a:rPr>
              <a:t> </a:t>
            </a:r>
            <a:r>
              <a:rPr sz="1800" spc="-10" dirty="0">
                <a:solidFill>
                  <a:srgbClr val="FFFFFF"/>
                </a:solidFill>
                <a:latin typeface="Calibri"/>
                <a:cs typeface="Calibri"/>
              </a:rPr>
              <a:t>присвячені </a:t>
            </a:r>
            <a:r>
              <a:rPr sz="1800" dirty="0">
                <a:solidFill>
                  <a:srgbClr val="FFFFFF"/>
                </a:solidFill>
                <a:latin typeface="Calibri"/>
                <a:cs typeface="Calibri"/>
              </a:rPr>
              <a:t>вивченню</a:t>
            </a:r>
            <a:r>
              <a:rPr sz="1800" spc="-25" dirty="0">
                <a:solidFill>
                  <a:srgbClr val="FFFFFF"/>
                </a:solidFill>
                <a:latin typeface="Calibri"/>
                <a:cs typeface="Calibri"/>
              </a:rPr>
              <a:t> </a:t>
            </a:r>
            <a:r>
              <a:rPr sz="1800" dirty="0">
                <a:solidFill>
                  <a:srgbClr val="FFFFFF"/>
                </a:solidFill>
                <a:latin typeface="Calibri"/>
                <a:cs typeface="Calibri"/>
              </a:rPr>
              <a:t>думок</a:t>
            </a:r>
            <a:r>
              <a:rPr sz="1800" spc="-50" dirty="0">
                <a:solidFill>
                  <a:srgbClr val="FFFFFF"/>
                </a:solidFill>
                <a:latin typeface="Calibri"/>
                <a:cs typeface="Calibri"/>
              </a:rPr>
              <a:t> </a:t>
            </a:r>
            <a:r>
              <a:rPr sz="1800" dirty="0">
                <a:solidFill>
                  <a:srgbClr val="FFFFFF"/>
                </a:solidFill>
                <a:latin typeface="Calibri"/>
                <a:cs typeface="Calibri"/>
              </a:rPr>
              <a:t>про</a:t>
            </a:r>
            <a:r>
              <a:rPr sz="1800" spc="-30" dirty="0">
                <a:solidFill>
                  <a:srgbClr val="FFFFFF"/>
                </a:solidFill>
                <a:latin typeface="Calibri"/>
                <a:cs typeface="Calibri"/>
              </a:rPr>
              <a:t> </a:t>
            </a:r>
            <a:r>
              <a:rPr sz="1800" spc="-20" dirty="0">
                <a:solidFill>
                  <a:srgbClr val="FFFFFF"/>
                </a:solidFill>
                <a:latin typeface="Calibri"/>
                <a:cs typeface="Calibri"/>
              </a:rPr>
              <a:t>стан</a:t>
            </a:r>
            <a:endParaRPr sz="1800">
              <a:latin typeface="Calibri"/>
              <a:cs typeface="Calibri"/>
            </a:endParaRPr>
          </a:p>
          <a:p>
            <a:pPr marL="541655">
              <a:lnSpc>
                <a:spcPts val="1835"/>
              </a:lnSpc>
            </a:pPr>
            <a:r>
              <a:rPr sz="1800" dirty="0">
                <a:solidFill>
                  <a:srgbClr val="FFFFFF"/>
                </a:solidFill>
                <a:latin typeface="Calibri"/>
                <a:cs typeface="Calibri"/>
              </a:rPr>
              <a:t>ринку</a:t>
            </a:r>
            <a:r>
              <a:rPr sz="1800" spc="-30" dirty="0">
                <a:solidFill>
                  <a:srgbClr val="FFFFFF"/>
                </a:solidFill>
                <a:latin typeface="Calibri"/>
                <a:cs typeface="Calibri"/>
              </a:rPr>
              <a:t> </a:t>
            </a:r>
            <a:r>
              <a:rPr sz="1800" dirty="0">
                <a:solidFill>
                  <a:srgbClr val="FFFFFF"/>
                </a:solidFill>
                <a:latin typeface="Calibri"/>
                <a:cs typeface="Calibri"/>
              </a:rPr>
              <a:t>в</a:t>
            </a:r>
            <a:r>
              <a:rPr sz="1800" spc="-10" dirty="0">
                <a:solidFill>
                  <a:srgbClr val="FFFFFF"/>
                </a:solidFill>
                <a:latin typeface="Calibri"/>
                <a:cs typeface="Calibri"/>
              </a:rPr>
              <a:t> цілому</a:t>
            </a:r>
            <a:endParaRPr sz="1800">
              <a:latin typeface="Calibri"/>
              <a:cs typeface="Calibri"/>
            </a:endParaRPr>
          </a:p>
        </p:txBody>
      </p:sp>
      <p:grpSp>
        <p:nvGrpSpPr>
          <p:cNvPr id="11" name="object 11"/>
          <p:cNvGrpSpPr/>
          <p:nvPr/>
        </p:nvGrpSpPr>
        <p:grpSpPr>
          <a:xfrm>
            <a:off x="3560953" y="4586223"/>
            <a:ext cx="2978150" cy="1792605"/>
            <a:chOff x="3560953" y="4586223"/>
            <a:chExt cx="2978150" cy="1792605"/>
          </a:xfrm>
        </p:grpSpPr>
        <p:sp>
          <p:nvSpPr>
            <p:cNvPr id="12" name="object 12"/>
            <p:cNvSpPr/>
            <p:nvPr/>
          </p:nvSpPr>
          <p:spPr>
            <a:xfrm>
              <a:off x="3567303" y="4592573"/>
              <a:ext cx="2965450" cy="1779905"/>
            </a:xfrm>
            <a:custGeom>
              <a:avLst/>
              <a:gdLst/>
              <a:ahLst/>
              <a:cxnLst/>
              <a:rect l="l" t="t" r="r" b="b"/>
              <a:pathLst>
                <a:path w="2965450" h="1779904">
                  <a:moveTo>
                    <a:pt x="2075814" y="0"/>
                  </a:moveTo>
                  <a:lnTo>
                    <a:pt x="2075814" y="444881"/>
                  </a:lnTo>
                  <a:lnTo>
                    <a:pt x="0" y="444881"/>
                  </a:lnTo>
                  <a:lnTo>
                    <a:pt x="0" y="1334465"/>
                  </a:lnTo>
                  <a:lnTo>
                    <a:pt x="2075814" y="1334465"/>
                  </a:lnTo>
                  <a:lnTo>
                    <a:pt x="2075814" y="1779282"/>
                  </a:lnTo>
                  <a:lnTo>
                    <a:pt x="2965450" y="889635"/>
                  </a:lnTo>
                  <a:lnTo>
                    <a:pt x="2075814" y="0"/>
                  </a:lnTo>
                  <a:close/>
                </a:path>
              </a:pathLst>
            </a:custGeom>
            <a:solidFill>
              <a:srgbClr val="D0DEEE">
                <a:alpha val="89802"/>
              </a:srgbClr>
            </a:solidFill>
          </p:spPr>
          <p:txBody>
            <a:bodyPr wrap="square" lIns="0" tIns="0" rIns="0" bIns="0" rtlCol="0"/>
            <a:lstStyle/>
            <a:p>
              <a:endParaRPr/>
            </a:p>
          </p:txBody>
        </p:sp>
        <p:sp>
          <p:nvSpPr>
            <p:cNvPr id="13" name="object 13"/>
            <p:cNvSpPr/>
            <p:nvPr/>
          </p:nvSpPr>
          <p:spPr>
            <a:xfrm>
              <a:off x="3567303" y="4592573"/>
              <a:ext cx="2965450" cy="1779905"/>
            </a:xfrm>
            <a:custGeom>
              <a:avLst/>
              <a:gdLst/>
              <a:ahLst/>
              <a:cxnLst/>
              <a:rect l="l" t="t" r="r" b="b"/>
              <a:pathLst>
                <a:path w="2965450" h="1779904">
                  <a:moveTo>
                    <a:pt x="0" y="444881"/>
                  </a:moveTo>
                  <a:lnTo>
                    <a:pt x="2075814" y="444881"/>
                  </a:lnTo>
                  <a:lnTo>
                    <a:pt x="2075814" y="0"/>
                  </a:lnTo>
                  <a:lnTo>
                    <a:pt x="2965450" y="889635"/>
                  </a:lnTo>
                  <a:lnTo>
                    <a:pt x="2075814" y="1779282"/>
                  </a:lnTo>
                  <a:lnTo>
                    <a:pt x="2075814" y="1334465"/>
                  </a:lnTo>
                  <a:lnTo>
                    <a:pt x="0" y="1334465"/>
                  </a:lnTo>
                  <a:lnTo>
                    <a:pt x="0" y="444881"/>
                  </a:lnTo>
                  <a:close/>
                </a:path>
              </a:pathLst>
            </a:custGeom>
            <a:ln w="12700">
              <a:solidFill>
                <a:srgbClr val="D0DEEE"/>
              </a:solidFill>
            </a:ln>
          </p:spPr>
          <p:txBody>
            <a:bodyPr wrap="square" lIns="0" tIns="0" rIns="0" bIns="0" rtlCol="0"/>
            <a:lstStyle/>
            <a:p>
              <a:endParaRPr/>
            </a:p>
          </p:txBody>
        </p:sp>
      </p:grpSp>
      <p:sp>
        <p:nvSpPr>
          <p:cNvPr id="14" name="object 14"/>
          <p:cNvSpPr txBox="1"/>
          <p:nvPr/>
        </p:nvSpPr>
        <p:spPr>
          <a:xfrm>
            <a:off x="3646423" y="4996941"/>
            <a:ext cx="2355215" cy="711835"/>
          </a:xfrm>
          <a:prstGeom prst="rect">
            <a:avLst/>
          </a:prstGeom>
        </p:spPr>
        <p:txBody>
          <a:bodyPr vert="horz" wrap="square" lIns="0" tIns="81280" rIns="0" bIns="0" rtlCol="0">
            <a:spAutoFit/>
          </a:bodyPr>
          <a:lstStyle/>
          <a:p>
            <a:pPr marL="127000" marR="5080" indent="-121285">
              <a:lnSpc>
                <a:spcPct val="75000"/>
              </a:lnSpc>
              <a:spcBef>
                <a:spcPts val="640"/>
              </a:spcBef>
              <a:buSzPct val="94444"/>
              <a:buChar char="•"/>
              <a:tabLst>
                <a:tab pos="127000" algn="l"/>
              </a:tabLst>
            </a:pPr>
            <a:r>
              <a:rPr sz="1800" dirty="0">
                <a:latin typeface="Calibri"/>
                <a:cs typeface="Calibri"/>
              </a:rPr>
              <a:t>Дозволяють</a:t>
            </a:r>
            <a:r>
              <a:rPr sz="1800" spc="-85" dirty="0">
                <a:latin typeface="Calibri"/>
                <a:cs typeface="Calibri"/>
              </a:rPr>
              <a:t> </a:t>
            </a:r>
            <a:r>
              <a:rPr sz="1800" spc="-10" dirty="0">
                <a:latin typeface="Calibri"/>
                <a:cs typeface="Calibri"/>
              </a:rPr>
              <a:t>поглянути </a:t>
            </a:r>
            <a:r>
              <a:rPr sz="1800" dirty="0">
                <a:latin typeface="Calibri"/>
                <a:cs typeface="Calibri"/>
              </a:rPr>
              <a:t>на</a:t>
            </a:r>
            <a:r>
              <a:rPr sz="1800" spc="-40" dirty="0">
                <a:latin typeface="Calibri"/>
                <a:cs typeface="Calibri"/>
              </a:rPr>
              <a:t> </a:t>
            </a:r>
            <a:r>
              <a:rPr sz="1800" dirty="0">
                <a:latin typeface="Calibri"/>
                <a:cs typeface="Calibri"/>
              </a:rPr>
              <a:t>ринок</a:t>
            </a:r>
            <a:r>
              <a:rPr sz="1800" spc="-20" dirty="0">
                <a:latin typeface="Calibri"/>
                <a:cs typeface="Calibri"/>
              </a:rPr>
              <a:t> </a:t>
            </a:r>
            <a:r>
              <a:rPr sz="1800" spc="-10" dirty="0">
                <a:latin typeface="Calibri"/>
                <a:cs typeface="Calibri"/>
              </a:rPr>
              <a:t>очима</a:t>
            </a:r>
            <a:endParaRPr sz="1800">
              <a:latin typeface="Calibri"/>
              <a:cs typeface="Calibri"/>
            </a:endParaRPr>
          </a:p>
          <a:p>
            <a:pPr marL="127000">
              <a:lnSpc>
                <a:spcPts val="1620"/>
              </a:lnSpc>
            </a:pPr>
            <a:r>
              <a:rPr sz="1800" spc="-10" dirty="0">
                <a:latin typeface="Calibri"/>
                <a:cs typeface="Calibri"/>
              </a:rPr>
              <a:t>споживачів</a:t>
            </a:r>
            <a:endParaRPr sz="18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31140" y="30174"/>
            <a:ext cx="11690350" cy="6451600"/>
          </a:xfrm>
          <a:prstGeom prst="rect">
            <a:avLst/>
          </a:prstGeom>
        </p:spPr>
        <p:txBody>
          <a:bodyPr vert="horz" wrap="square" lIns="0" tIns="201295" rIns="0" bIns="0" rtlCol="0">
            <a:spAutoFit/>
          </a:bodyPr>
          <a:lstStyle/>
          <a:p>
            <a:pPr marL="616585" algn="ctr">
              <a:lnSpc>
                <a:spcPct val="100000"/>
              </a:lnSpc>
              <a:spcBef>
                <a:spcPts val="1585"/>
              </a:spcBef>
            </a:pPr>
            <a:r>
              <a:rPr sz="2400" b="1" i="1" dirty="0">
                <a:solidFill>
                  <a:srgbClr val="5B0091"/>
                </a:solidFill>
                <a:latin typeface="Arial"/>
                <a:cs typeface="Arial"/>
              </a:rPr>
              <a:t>Дослідження</a:t>
            </a:r>
            <a:r>
              <a:rPr sz="2400" b="1" i="1" spc="-35" dirty="0">
                <a:solidFill>
                  <a:srgbClr val="5B0091"/>
                </a:solidFill>
                <a:latin typeface="Arial"/>
                <a:cs typeface="Arial"/>
              </a:rPr>
              <a:t> </a:t>
            </a:r>
            <a:r>
              <a:rPr sz="2400" b="1" i="1" dirty="0">
                <a:solidFill>
                  <a:srgbClr val="5B0091"/>
                </a:solidFill>
                <a:latin typeface="Arial"/>
                <a:cs typeface="Arial"/>
              </a:rPr>
              <a:t>звичок</a:t>
            </a:r>
            <a:r>
              <a:rPr sz="2400" b="1" i="1" spc="-45" dirty="0">
                <a:solidFill>
                  <a:srgbClr val="5B0091"/>
                </a:solidFill>
                <a:latin typeface="Arial"/>
                <a:cs typeface="Arial"/>
              </a:rPr>
              <a:t> </a:t>
            </a:r>
            <a:r>
              <a:rPr sz="2400" b="1" i="1" dirty="0">
                <a:solidFill>
                  <a:srgbClr val="5B0091"/>
                </a:solidFill>
                <a:latin typeface="Arial"/>
                <a:cs typeface="Arial"/>
              </a:rPr>
              <a:t>і</a:t>
            </a:r>
            <a:r>
              <a:rPr sz="2400" b="1" i="1" spc="-55" dirty="0">
                <a:solidFill>
                  <a:srgbClr val="5B0091"/>
                </a:solidFill>
                <a:latin typeface="Arial"/>
                <a:cs typeface="Arial"/>
              </a:rPr>
              <a:t> </a:t>
            </a:r>
            <a:r>
              <a:rPr sz="2400" b="1" i="1" dirty="0">
                <a:solidFill>
                  <a:srgbClr val="5B0091"/>
                </a:solidFill>
                <a:latin typeface="Arial"/>
                <a:cs typeface="Arial"/>
              </a:rPr>
              <a:t>переваг</a:t>
            </a:r>
            <a:r>
              <a:rPr sz="2400" b="1" i="1" spc="-30" dirty="0">
                <a:solidFill>
                  <a:srgbClr val="5B0091"/>
                </a:solidFill>
                <a:latin typeface="Arial"/>
                <a:cs typeface="Arial"/>
              </a:rPr>
              <a:t> </a:t>
            </a:r>
            <a:r>
              <a:rPr sz="2400" b="1" i="1" dirty="0">
                <a:solidFill>
                  <a:srgbClr val="5B0091"/>
                </a:solidFill>
                <a:latin typeface="Arial"/>
                <a:cs typeface="Arial"/>
              </a:rPr>
              <a:t>(U&amp;A</a:t>
            </a:r>
            <a:r>
              <a:rPr sz="2400" b="1" i="1" spc="-35" dirty="0">
                <a:solidFill>
                  <a:srgbClr val="5B0091"/>
                </a:solidFill>
                <a:latin typeface="Arial"/>
                <a:cs typeface="Arial"/>
              </a:rPr>
              <a:t> </a:t>
            </a:r>
            <a:r>
              <a:rPr sz="2400" b="1" i="1" spc="-10" dirty="0">
                <a:solidFill>
                  <a:srgbClr val="5B0091"/>
                </a:solidFill>
                <a:latin typeface="Arial"/>
                <a:cs typeface="Arial"/>
              </a:rPr>
              <a:t>Studies)</a:t>
            </a:r>
            <a:endParaRPr sz="2400">
              <a:latin typeface="Arial"/>
              <a:cs typeface="Arial"/>
            </a:endParaRPr>
          </a:p>
          <a:p>
            <a:pPr marL="12700" marR="917575">
              <a:lnSpc>
                <a:spcPct val="100000"/>
              </a:lnSpc>
              <a:spcBef>
                <a:spcPts val="1485"/>
              </a:spcBef>
            </a:pPr>
            <a:r>
              <a:rPr sz="2400" b="1" dirty="0">
                <a:solidFill>
                  <a:srgbClr val="FF6600"/>
                </a:solidFill>
                <a:latin typeface="Arial"/>
                <a:cs typeface="Arial"/>
              </a:rPr>
              <a:t>U&amp;A</a:t>
            </a:r>
            <a:r>
              <a:rPr sz="2400" b="1" spc="-35" dirty="0">
                <a:solidFill>
                  <a:srgbClr val="FF6600"/>
                </a:solidFill>
                <a:latin typeface="Arial"/>
                <a:cs typeface="Arial"/>
              </a:rPr>
              <a:t> </a:t>
            </a:r>
            <a:r>
              <a:rPr sz="2400" b="1" dirty="0">
                <a:solidFill>
                  <a:srgbClr val="FF6600"/>
                </a:solidFill>
                <a:latin typeface="Arial"/>
                <a:cs typeface="Arial"/>
              </a:rPr>
              <a:t>Studies</a:t>
            </a:r>
            <a:r>
              <a:rPr sz="2400" b="1" spc="-60" dirty="0">
                <a:solidFill>
                  <a:srgbClr val="FF6600"/>
                </a:solidFill>
                <a:latin typeface="Arial"/>
                <a:cs typeface="Arial"/>
              </a:rPr>
              <a:t> </a:t>
            </a:r>
            <a:r>
              <a:rPr sz="2400" dirty="0">
                <a:solidFill>
                  <a:srgbClr val="001F5F"/>
                </a:solidFill>
                <a:latin typeface="Arial"/>
                <a:cs typeface="Arial"/>
              </a:rPr>
              <a:t>(Usage</a:t>
            </a:r>
            <a:r>
              <a:rPr sz="2400" spc="-45" dirty="0">
                <a:solidFill>
                  <a:srgbClr val="001F5F"/>
                </a:solidFill>
                <a:latin typeface="Arial"/>
                <a:cs typeface="Arial"/>
              </a:rPr>
              <a:t> </a:t>
            </a:r>
            <a:r>
              <a:rPr sz="2400" dirty="0">
                <a:solidFill>
                  <a:srgbClr val="001F5F"/>
                </a:solidFill>
                <a:latin typeface="Arial"/>
                <a:cs typeface="Arial"/>
              </a:rPr>
              <a:t>and</a:t>
            </a:r>
            <a:r>
              <a:rPr sz="2400" spc="-60" dirty="0">
                <a:solidFill>
                  <a:srgbClr val="001F5F"/>
                </a:solidFill>
                <a:latin typeface="Arial"/>
                <a:cs typeface="Arial"/>
              </a:rPr>
              <a:t> </a:t>
            </a:r>
            <a:r>
              <a:rPr sz="2400" dirty="0">
                <a:solidFill>
                  <a:srgbClr val="001F5F"/>
                </a:solidFill>
                <a:latin typeface="Arial"/>
                <a:cs typeface="Arial"/>
              </a:rPr>
              <a:t>Attitude</a:t>
            </a:r>
            <a:r>
              <a:rPr sz="2400" spc="-60" dirty="0">
                <a:solidFill>
                  <a:srgbClr val="001F5F"/>
                </a:solidFill>
                <a:latin typeface="Arial"/>
                <a:cs typeface="Arial"/>
              </a:rPr>
              <a:t> </a:t>
            </a:r>
            <a:r>
              <a:rPr sz="2400" dirty="0">
                <a:solidFill>
                  <a:srgbClr val="001F5F"/>
                </a:solidFill>
                <a:latin typeface="Arial"/>
                <a:cs typeface="Arial"/>
              </a:rPr>
              <a:t>Study)</a:t>
            </a:r>
            <a:r>
              <a:rPr sz="2400" spc="-45" dirty="0">
                <a:solidFill>
                  <a:srgbClr val="001F5F"/>
                </a:solidFill>
                <a:latin typeface="Arial"/>
                <a:cs typeface="Arial"/>
              </a:rPr>
              <a:t> </a:t>
            </a:r>
            <a:r>
              <a:rPr sz="2400" dirty="0">
                <a:solidFill>
                  <a:srgbClr val="001F5F"/>
                </a:solidFill>
                <a:latin typeface="Arial"/>
                <a:cs typeface="Arial"/>
              </a:rPr>
              <a:t>–</a:t>
            </a:r>
            <a:r>
              <a:rPr sz="2400" spc="-50" dirty="0">
                <a:solidFill>
                  <a:srgbClr val="001F5F"/>
                </a:solidFill>
                <a:latin typeface="Arial"/>
                <a:cs typeface="Arial"/>
              </a:rPr>
              <a:t> </a:t>
            </a:r>
            <a:r>
              <a:rPr sz="2400" dirty="0">
                <a:solidFill>
                  <a:srgbClr val="001F5F"/>
                </a:solidFill>
                <a:latin typeface="Arial"/>
                <a:cs typeface="Arial"/>
              </a:rPr>
              <a:t>це</a:t>
            </a:r>
            <a:r>
              <a:rPr sz="2400" spc="-50" dirty="0">
                <a:solidFill>
                  <a:srgbClr val="001F5F"/>
                </a:solidFill>
                <a:latin typeface="Arial"/>
                <a:cs typeface="Arial"/>
              </a:rPr>
              <a:t> </a:t>
            </a:r>
            <a:r>
              <a:rPr sz="2400" spc="-10" dirty="0">
                <a:solidFill>
                  <a:srgbClr val="001F5F"/>
                </a:solidFill>
                <a:latin typeface="Arial"/>
                <a:cs typeface="Arial"/>
              </a:rPr>
              <a:t>комплексні</a:t>
            </a:r>
            <a:r>
              <a:rPr sz="2400" spc="-50" dirty="0">
                <a:solidFill>
                  <a:srgbClr val="001F5F"/>
                </a:solidFill>
                <a:latin typeface="Arial"/>
                <a:cs typeface="Arial"/>
              </a:rPr>
              <a:t> </a:t>
            </a:r>
            <a:r>
              <a:rPr sz="2400" dirty="0">
                <a:solidFill>
                  <a:srgbClr val="001F5F"/>
                </a:solidFill>
                <a:latin typeface="Arial"/>
                <a:cs typeface="Arial"/>
              </a:rPr>
              <a:t>дослідження</a:t>
            </a:r>
            <a:r>
              <a:rPr sz="2400" spc="-60" dirty="0">
                <a:solidFill>
                  <a:srgbClr val="001F5F"/>
                </a:solidFill>
                <a:latin typeface="Arial"/>
                <a:cs typeface="Arial"/>
              </a:rPr>
              <a:t> </a:t>
            </a:r>
            <a:r>
              <a:rPr sz="2400" spc="-10" dirty="0">
                <a:solidFill>
                  <a:srgbClr val="001F5F"/>
                </a:solidFill>
                <a:latin typeface="Arial"/>
                <a:cs typeface="Arial"/>
              </a:rPr>
              <a:t>ринку, </a:t>
            </a:r>
            <a:r>
              <a:rPr sz="2400" dirty="0">
                <a:solidFill>
                  <a:srgbClr val="001F5F"/>
                </a:solidFill>
                <a:latin typeface="Arial"/>
                <a:cs typeface="Arial"/>
              </a:rPr>
              <a:t>що</a:t>
            </a:r>
            <a:r>
              <a:rPr sz="2400" spc="-65" dirty="0">
                <a:solidFill>
                  <a:srgbClr val="001F5F"/>
                </a:solidFill>
                <a:latin typeface="Arial"/>
                <a:cs typeface="Arial"/>
              </a:rPr>
              <a:t> </a:t>
            </a:r>
            <a:r>
              <a:rPr sz="2400" dirty="0">
                <a:solidFill>
                  <a:srgbClr val="001F5F"/>
                </a:solidFill>
                <a:latin typeface="Arial"/>
                <a:cs typeface="Arial"/>
              </a:rPr>
              <a:t>дозволяють</a:t>
            </a:r>
            <a:r>
              <a:rPr sz="2400" spc="-65" dirty="0">
                <a:solidFill>
                  <a:srgbClr val="001F5F"/>
                </a:solidFill>
                <a:latin typeface="Arial"/>
                <a:cs typeface="Arial"/>
              </a:rPr>
              <a:t> </a:t>
            </a:r>
            <a:r>
              <a:rPr sz="2400" dirty="0">
                <a:solidFill>
                  <a:srgbClr val="001F5F"/>
                </a:solidFill>
                <a:latin typeface="Arial"/>
                <a:cs typeface="Arial"/>
              </a:rPr>
              <a:t>детально</a:t>
            </a:r>
            <a:r>
              <a:rPr sz="2400" spc="-65" dirty="0">
                <a:solidFill>
                  <a:srgbClr val="001F5F"/>
                </a:solidFill>
                <a:latin typeface="Arial"/>
                <a:cs typeface="Arial"/>
              </a:rPr>
              <a:t> </a:t>
            </a:r>
            <a:r>
              <a:rPr sz="2400" dirty="0">
                <a:solidFill>
                  <a:srgbClr val="001F5F"/>
                </a:solidFill>
                <a:latin typeface="Arial"/>
                <a:cs typeface="Arial"/>
              </a:rPr>
              <a:t>вивчити</a:t>
            </a:r>
            <a:r>
              <a:rPr sz="2400" spc="-80" dirty="0">
                <a:solidFill>
                  <a:srgbClr val="001F5F"/>
                </a:solidFill>
                <a:latin typeface="Arial"/>
                <a:cs typeface="Arial"/>
              </a:rPr>
              <a:t> </a:t>
            </a:r>
            <a:r>
              <a:rPr sz="2400" dirty="0">
                <a:solidFill>
                  <a:srgbClr val="001F5F"/>
                </a:solidFill>
                <a:latin typeface="Arial"/>
                <a:cs typeface="Arial"/>
              </a:rPr>
              <a:t>звички</a:t>
            </a:r>
            <a:r>
              <a:rPr sz="2400" spc="-75" dirty="0">
                <a:solidFill>
                  <a:srgbClr val="001F5F"/>
                </a:solidFill>
                <a:latin typeface="Arial"/>
                <a:cs typeface="Arial"/>
              </a:rPr>
              <a:t> </a:t>
            </a:r>
            <a:r>
              <a:rPr sz="2400" dirty="0">
                <a:solidFill>
                  <a:srgbClr val="001F5F"/>
                </a:solidFill>
                <a:latin typeface="Arial"/>
                <a:cs typeface="Arial"/>
              </a:rPr>
              <a:t>і</a:t>
            </a:r>
            <a:r>
              <a:rPr sz="2400" spc="-65" dirty="0">
                <a:solidFill>
                  <a:srgbClr val="001F5F"/>
                </a:solidFill>
                <a:latin typeface="Arial"/>
                <a:cs typeface="Arial"/>
              </a:rPr>
              <a:t> </a:t>
            </a:r>
            <a:r>
              <a:rPr sz="2400" dirty="0">
                <a:solidFill>
                  <a:srgbClr val="001F5F"/>
                </a:solidFill>
                <a:latin typeface="Arial"/>
                <a:cs typeface="Arial"/>
              </a:rPr>
              <a:t>уподобання</a:t>
            </a:r>
            <a:r>
              <a:rPr sz="2400" spc="-60" dirty="0">
                <a:solidFill>
                  <a:srgbClr val="001F5F"/>
                </a:solidFill>
                <a:latin typeface="Arial"/>
                <a:cs typeface="Arial"/>
              </a:rPr>
              <a:t> </a:t>
            </a:r>
            <a:r>
              <a:rPr sz="2400" dirty="0">
                <a:solidFill>
                  <a:srgbClr val="001F5F"/>
                </a:solidFill>
                <a:latin typeface="Arial"/>
                <a:cs typeface="Arial"/>
              </a:rPr>
              <a:t>споживача</a:t>
            </a:r>
            <a:r>
              <a:rPr sz="2400" spc="-65" dirty="0">
                <a:solidFill>
                  <a:srgbClr val="001F5F"/>
                </a:solidFill>
                <a:latin typeface="Arial"/>
                <a:cs typeface="Arial"/>
              </a:rPr>
              <a:t> </a:t>
            </a:r>
            <a:r>
              <a:rPr sz="2400" spc="-20" dirty="0">
                <a:solidFill>
                  <a:srgbClr val="001F5F"/>
                </a:solidFill>
                <a:latin typeface="Arial"/>
                <a:cs typeface="Arial"/>
              </a:rPr>
              <a:t>щодо </a:t>
            </a:r>
            <a:r>
              <a:rPr sz="2400" dirty="0">
                <a:solidFill>
                  <a:srgbClr val="001F5F"/>
                </a:solidFill>
                <a:latin typeface="Arial"/>
                <a:cs typeface="Arial"/>
              </a:rPr>
              <a:t>досліджуваної</a:t>
            </a:r>
            <a:r>
              <a:rPr sz="2400" spc="-40" dirty="0">
                <a:solidFill>
                  <a:srgbClr val="001F5F"/>
                </a:solidFill>
                <a:latin typeface="Arial"/>
                <a:cs typeface="Arial"/>
              </a:rPr>
              <a:t> </a:t>
            </a:r>
            <a:r>
              <a:rPr sz="2400" dirty="0">
                <a:solidFill>
                  <a:srgbClr val="001F5F"/>
                </a:solidFill>
                <a:latin typeface="Arial"/>
                <a:cs typeface="Arial"/>
              </a:rPr>
              <a:t>продуктової</a:t>
            </a:r>
            <a:r>
              <a:rPr sz="2400" spc="-50" dirty="0">
                <a:solidFill>
                  <a:srgbClr val="001F5F"/>
                </a:solidFill>
                <a:latin typeface="Arial"/>
                <a:cs typeface="Arial"/>
              </a:rPr>
              <a:t> </a:t>
            </a:r>
            <a:r>
              <a:rPr sz="2400" dirty="0">
                <a:solidFill>
                  <a:srgbClr val="001F5F"/>
                </a:solidFill>
                <a:latin typeface="Arial"/>
                <a:cs typeface="Arial"/>
              </a:rPr>
              <a:t>категорії</a:t>
            </a:r>
            <a:r>
              <a:rPr sz="2400" spc="-45" dirty="0">
                <a:solidFill>
                  <a:srgbClr val="001F5F"/>
                </a:solidFill>
                <a:latin typeface="Arial"/>
                <a:cs typeface="Arial"/>
              </a:rPr>
              <a:t> </a:t>
            </a:r>
            <a:r>
              <a:rPr sz="2400" dirty="0">
                <a:solidFill>
                  <a:srgbClr val="001F5F"/>
                </a:solidFill>
                <a:latin typeface="Arial"/>
                <a:cs typeface="Arial"/>
              </a:rPr>
              <a:t>і</a:t>
            </a:r>
            <a:r>
              <a:rPr sz="2400" spc="-40" dirty="0">
                <a:solidFill>
                  <a:srgbClr val="001F5F"/>
                </a:solidFill>
                <a:latin typeface="Arial"/>
                <a:cs typeface="Arial"/>
              </a:rPr>
              <a:t> </a:t>
            </a:r>
            <a:r>
              <a:rPr sz="2400" dirty="0">
                <a:solidFill>
                  <a:srgbClr val="001F5F"/>
                </a:solidFill>
                <a:latin typeface="Arial"/>
                <a:cs typeface="Arial"/>
              </a:rPr>
              <a:t>марок,</a:t>
            </a:r>
            <a:r>
              <a:rPr sz="2400" spc="-45" dirty="0">
                <a:solidFill>
                  <a:srgbClr val="001F5F"/>
                </a:solidFill>
                <a:latin typeface="Arial"/>
                <a:cs typeface="Arial"/>
              </a:rPr>
              <a:t> </a:t>
            </a:r>
            <a:r>
              <a:rPr sz="2400" dirty="0">
                <a:solidFill>
                  <a:srgbClr val="001F5F"/>
                </a:solidFill>
                <a:latin typeface="Arial"/>
                <a:cs typeface="Arial"/>
              </a:rPr>
              <a:t>що</a:t>
            </a:r>
            <a:r>
              <a:rPr sz="2400" spc="-50" dirty="0">
                <a:solidFill>
                  <a:srgbClr val="001F5F"/>
                </a:solidFill>
                <a:latin typeface="Arial"/>
                <a:cs typeface="Arial"/>
              </a:rPr>
              <a:t> </a:t>
            </a:r>
            <a:r>
              <a:rPr sz="2400" dirty="0">
                <a:solidFill>
                  <a:srgbClr val="001F5F"/>
                </a:solidFill>
                <a:latin typeface="Arial"/>
                <a:cs typeface="Arial"/>
              </a:rPr>
              <a:t>до</a:t>
            </a:r>
            <a:r>
              <a:rPr sz="2400" spc="-45" dirty="0">
                <a:solidFill>
                  <a:srgbClr val="001F5F"/>
                </a:solidFill>
                <a:latin typeface="Arial"/>
                <a:cs typeface="Arial"/>
              </a:rPr>
              <a:t> </a:t>
            </a:r>
            <a:r>
              <a:rPr sz="2400" dirty="0">
                <a:solidFill>
                  <a:srgbClr val="001F5F"/>
                </a:solidFill>
                <a:latin typeface="Arial"/>
                <a:cs typeface="Arial"/>
              </a:rPr>
              <a:t>неї</a:t>
            </a:r>
            <a:r>
              <a:rPr sz="2400" spc="-55" dirty="0">
                <a:solidFill>
                  <a:srgbClr val="001F5F"/>
                </a:solidFill>
                <a:latin typeface="Arial"/>
                <a:cs typeface="Arial"/>
              </a:rPr>
              <a:t> </a:t>
            </a:r>
            <a:r>
              <a:rPr sz="2400" spc="-10" dirty="0">
                <a:solidFill>
                  <a:srgbClr val="001F5F"/>
                </a:solidFill>
                <a:latin typeface="Arial"/>
                <a:cs typeface="Arial"/>
              </a:rPr>
              <a:t>належать.</a:t>
            </a:r>
            <a:endParaRPr sz="2400">
              <a:latin typeface="Arial"/>
              <a:cs typeface="Arial"/>
            </a:endParaRPr>
          </a:p>
          <a:p>
            <a:pPr marL="1824355">
              <a:lnSpc>
                <a:spcPts val="2630"/>
              </a:lnSpc>
              <a:spcBef>
                <a:spcPts val="1540"/>
              </a:spcBef>
            </a:pPr>
            <a:r>
              <a:rPr sz="2400" dirty="0">
                <a:solidFill>
                  <a:srgbClr val="001F5F"/>
                </a:solidFill>
                <a:latin typeface="Arial"/>
                <a:cs typeface="Arial"/>
              </a:rPr>
              <a:t>Такі</a:t>
            </a:r>
            <a:r>
              <a:rPr sz="2400" spc="-35" dirty="0">
                <a:solidFill>
                  <a:srgbClr val="001F5F"/>
                </a:solidFill>
                <a:latin typeface="Arial"/>
                <a:cs typeface="Arial"/>
              </a:rPr>
              <a:t> </a:t>
            </a:r>
            <a:r>
              <a:rPr sz="2400" dirty="0">
                <a:solidFill>
                  <a:srgbClr val="001F5F"/>
                </a:solidFill>
                <a:latin typeface="Arial"/>
                <a:cs typeface="Arial"/>
              </a:rPr>
              <a:t>комплексні</a:t>
            </a:r>
            <a:r>
              <a:rPr sz="2400" spc="-40" dirty="0">
                <a:solidFill>
                  <a:srgbClr val="001F5F"/>
                </a:solidFill>
                <a:latin typeface="Arial"/>
                <a:cs typeface="Arial"/>
              </a:rPr>
              <a:t> </a:t>
            </a:r>
            <a:r>
              <a:rPr sz="2400" dirty="0">
                <a:solidFill>
                  <a:srgbClr val="001F5F"/>
                </a:solidFill>
                <a:latin typeface="Arial"/>
                <a:cs typeface="Arial"/>
              </a:rPr>
              <a:t>проекти</a:t>
            </a:r>
            <a:r>
              <a:rPr sz="2400" spc="-30" dirty="0">
                <a:solidFill>
                  <a:srgbClr val="001F5F"/>
                </a:solidFill>
                <a:latin typeface="Arial"/>
                <a:cs typeface="Arial"/>
              </a:rPr>
              <a:t> </a:t>
            </a:r>
            <a:r>
              <a:rPr sz="2400" dirty="0">
                <a:solidFill>
                  <a:srgbClr val="001F5F"/>
                </a:solidFill>
                <a:latin typeface="Arial"/>
                <a:cs typeface="Arial"/>
              </a:rPr>
              <a:t>можуть</a:t>
            </a:r>
            <a:r>
              <a:rPr sz="2400" spc="-50" dirty="0">
                <a:solidFill>
                  <a:srgbClr val="001F5F"/>
                </a:solidFill>
                <a:latin typeface="Arial"/>
                <a:cs typeface="Arial"/>
              </a:rPr>
              <a:t> </a:t>
            </a:r>
            <a:r>
              <a:rPr sz="2400" dirty="0">
                <a:solidFill>
                  <a:srgbClr val="001F5F"/>
                </a:solidFill>
                <a:latin typeface="Arial"/>
                <a:cs typeface="Arial"/>
              </a:rPr>
              <a:t>включати</a:t>
            </a:r>
            <a:r>
              <a:rPr sz="2400" spc="-50" dirty="0">
                <a:solidFill>
                  <a:srgbClr val="001F5F"/>
                </a:solidFill>
                <a:latin typeface="Arial"/>
                <a:cs typeface="Arial"/>
              </a:rPr>
              <a:t> </a:t>
            </a:r>
            <a:r>
              <a:rPr sz="2400" dirty="0">
                <a:solidFill>
                  <a:srgbClr val="001F5F"/>
                </a:solidFill>
                <a:latin typeface="Arial"/>
                <a:cs typeface="Arial"/>
              </a:rPr>
              <a:t>в</a:t>
            </a:r>
            <a:r>
              <a:rPr sz="2400" spc="-45" dirty="0">
                <a:solidFill>
                  <a:srgbClr val="001F5F"/>
                </a:solidFill>
                <a:latin typeface="Arial"/>
                <a:cs typeface="Arial"/>
              </a:rPr>
              <a:t> </a:t>
            </a:r>
            <a:r>
              <a:rPr sz="2400" dirty="0">
                <a:solidFill>
                  <a:srgbClr val="001F5F"/>
                </a:solidFill>
                <a:latin typeface="Arial"/>
                <a:cs typeface="Arial"/>
              </a:rPr>
              <a:t>себе</a:t>
            </a:r>
            <a:r>
              <a:rPr sz="2400" spc="-30" dirty="0">
                <a:solidFill>
                  <a:srgbClr val="001F5F"/>
                </a:solidFill>
                <a:latin typeface="Arial"/>
                <a:cs typeface="Arial"/>
              </a:rPr>
              <a:t> </a:t>
            </a:r>
            <a:r>
              <a:rPr sz="2400" dirty="0">
                <a:solidFill>
                  <a:srgbClr val="001F5F"/>
                </a:solidFill>
                <a:latin typeface="Arial"/>
                <a:cs typeface="Arial"/>
              </a:rPr>
              <a:t>наступні</a:t>
            </a:r>
            <a:r>
              <a:rPr sz="2400" spc="-35" dirty="0">
                <a:solidFill>
                  <a:srgbClr val="001F5F"/>
                </a:solidFill>
                <a:latin typeface="Arial"/>
                <a:cs typeface="Arial"/>
              </a:rPr>
              <a:t> </a:t>
            </a:r>
            <a:r>
              <a:rPr sz="2400" spc="-10" dirty="0">
                <a:solidFill>
                  <a:srgbClr val="001F5F"/>
                </a:solidFill>
                <a:latin typeface="Arial"/>
                <a:cs typeface="Arial"/>
              </a:rPr>
              <a:t>етапи:</a:t>
            </a:r>
            <a:endParaRPr sz="2400">
              <a:latin typeface="Arial"/>
              <a:cs typeface="Arial"/>
            </a:endParaRPr>
          </a:p>
          <a:p>
            <a:pPr marL="2167255" marR="5080" indent="-342900">
              <a:lnSpc>
                <a:spcPts val="2880"/>
              </a:lnSpc>
              <a:spcBef>
                <a:spcPts val="345"/>
              </a:spcBef>
            </a:pPr>
            <a:r>
              <a:rPr sz="2900" dirty="0">
                <a:solidFill>
                  <a:srgbClr val="FF6600"/>
                </a:solidFill>
                <a:latin typeface="MS Gothic"/>
                <a:cs typeface="MS Gothic"/>
              </a:rPr>
              <a:t>✔</a:t>
            </a:r>
            <a:r>
              <a:rPr sz="2400" b="1" i="1" dirty="0">
                <a:solidFill>
                  <a:srgbClr val="FF6600"/>
                </a:solidFill>
                <a:latin typeface="Arial"/>
                <a:cs typeface="Arial"/>
              </a:rPr>
              <a:t>Кабінетне</a:t>
            </a:r>
            <a:r>
              <a:rPr sz="2400" b="1" i="1" spc="-50" dirty="0">
                <a:solidFill>
                  <a:srgbClr val="FF6600"/>
                </a:solidFill>
                <a:latin typeface="Arial"/>
                <a:cs typeface="Arial"/>
              </a:rPr>
              <a:t> </a:t>
            </a:r>
            <a:r>
              <a:rPr sz="2400" b="1" i="1" dirty="0">
                <a:solidFill>
                  <a:srgbClr val="FF6600"/>
                </a:solidFill>
                <a:latin typeface="Arial"/>
                <a:cs typeface="Arial"/>
              </a:rPr>
              <a:t>дослідження</a:t>
            </a:r>
            <a:r>
              <a:rPr sz="2400" b="1" i="1" spc="-50" dirty="0">
                <a:solidFill>
                  <a:srgbClr val="FF6600"/>
                </a:solidFill>
                <a:latin typeface="Arial"/>
                <a:cs typeface="Arial"/>
              </a:rPr>
              <a:t> </a:t>
            </a:r>
            <a:r>
              <a:rPr sz="2400" dirty="0">
                <a:solidFill>
                  <a:srgbClr val="001F5F"/>
                </a:solidFill>
                <a:latin typeface="Arial"/>
                <a:cs typeface="Arial"/>
              </a:rPr>
              <a:t>(desk</a:t>
            </a:r>
            <a:r>
              <a:rPr sz="2400" spc="-50" dirty="0">
                <a:solidFill>
                  <a:srgbClr val="001F5F"/>
                </a:solidFill>
                <a:latin typeface="Arial"/>
                <a:cs typeface="Arial"/>
              </a:rPr>
              <a:t> </a:t>
            </a:r>
            <a:r>
              <a:rPr sz="2400" dirty="0">
                <a:solidFill>
                  <a:srgbClr val="001F5F"/>
                </a:solidFill>
                <a:latin typeface="Arial"/>
                <a:cs typeface="Arial"/>
              </a:rPr>
              <a:t>study),</a:t>
            </a:r>
            <a:r>
              <a:rPr sz="2400" spc="-65" dirty="0">
                <a:solidFill>
                  <a:srgbClr val="001F5F"/>
                </a:solidFill>
                <a:latin typeface="Arial"/>
                <a:cs typeface="Arial"/>
              </a:rPr>
              <a:t> </a:t>
            </a:r>
            <a:r>
              <a:rPr sz="2400" dirty="0">
                <a:solidFill>
                  <a:srgbClr val="001F5F"/>
                </a:solidFill>
                <a:latin typeface="Arial"/>
                <a:cs typeface="Arial"/>
              </a:rPr>
              <a:t>що</a:t>
            </a:r>
            <a:r>
              <a:rPr sz="2400" spc="-50" dirty="0">
                <a:solidFill>
                  <a:srgbClr val="001F5F"/>
                </a:solidFill>
                <a:latin typeface="Arial"/>
                <a:cs typeface="Arial"/>
              </a:rPr>
              <a:t> </a:t>
            </a:r>
            <a:r>
              <a:rPr sz="2400" dirty="0">
                <a:solidFill>
                  <a:srgbClr val="001F5F"/>
                </a:solidFill>
                <a:latin typeface="Arial"/>
                <a:cs typeface="Arial"/>
              </a:rPr>
              <a:t>проводиться</a:t>
            </a:r>
            <a:r>
              <a:rPr sz="2400" spc="-45" dirty="0">
                <a:solidFill>
                  <a:srgbClr val="001F5F"/>
                </a:solidFill>
                <a:latin typeface="Arial"/>
                <a:cs typeface="Arial"/>
              </a:rPr>
              <a:t> </a:t>
            </a:r>
            <a:r>
              <a:rPr sz="2400" dirty="0">
                <a:solidFill>
                  <a:srgbClr val="001F5F"/>
                </a:solidFill>
                <a:latin typeface="Arial"/>
                <a:cs typeface="Arial"/>
              </a:rPr>
              <a:t>для</a:t>
            </a:r>
            <a:r>
              <a:rPr sz="2400" spc="-70" dirty="0">
                <a:solidFill>
                  <a:srgbClr val="001F5F"/>
                </a:solidFill>
                <a:latin typeface="Arial"/>
                <a:cs typeface="Arial"/>
              </a:rPr>
              <a:t> </a:t>
            </a:r>
            <a:r>
              <a:rPr sz="2400" spc="-10" dirty="0">
                <a:solidFill>
                  <a:srgbClr val="001F5F"/>
                </a:solidFill>
                <a:latin typeface="Arial"/>
                <a:cs typeface="Arial"/>
              </a:rPr>
              <a:t>збору</a:t>
            </a:r>
            <a:r>
              <a:rPr sz="2400" spc="600" dirty="0">
                <a:solidFill>
                  <a:srgbClr val="001F5F"/>
                </a:solidFill>
                <a:latin typeface="Arial"/>
                <a:cs typeface="Arial"/>
              </a:rPr>
              <a:t> </a:t>
            </a:r>
            <a:r>
              <a:rPr sz="2400" dirty="0">
                <a:solidFill>
                  <a:srgbClr val="001F5F"/>
                </a:solidFill>
                <a:latin typeface="Arial"/>
                <a:cs typeface="Arial"/>
              </a:rPr>
              <a:t>і</a:t>
            </a:r>
            <a:r>
              <a:rPr sz="2400" spc="-60" dirty="0">
                <a:solidFill>
                  <a:srgbClr val="001F5F"/>
                </a:solidFill>
                <a:latin typeface="Arial"/>
                <a:cs typeface="Arial"/>
              </a:rPr>
              <a:t> </a:t>
            </a:r>
            <a:r>
              <a:rPr sz="2400" dirty="0">
                <a:solidFill>
                  <a:srgbClr val="001F5F"/>
                </a:solidFill>
                <a:latin typeface="Arial"/>
                <a:cs typeface="Arial"/>
              </a:rPr>
              <a:t>аналізу</a:t>
            </a:r>
            <a:r>
              <a:rPr sz="2400" spc="-45" dirty="0">
                <a:solidFill>
                  <a:srgbClr val="001F5F"/>
                </a:solidFill>
                <a:latin typeface="Arial"/>
                <a:cs typeface="Arial"/>
              </a:rPr>
              <a:t> </a:t>
            </a:r>
            <a:r>
              <a:rPr sz="2400" dirty="0">
                <a:solidFill>
                  <a:srgbClr val="001F5F"/>
                </a:solidFill>
                <a:latin typeface="Arial"/>
                <a:cs typeface="Arial"/>
              </a:rPr>
              <a:t>вторинної</a:t>
            </a:r>
            <a:r>
              <a:rPr sz="2400" spc="-50" dirty="0">
                <a:solidFill>
                  <a:srgbClr val="001F5F"/>
                </a:solidFill>
                <a:latin typeface="Arial"/>
                <a:cs typeface="Arial"/>
              </a:rPr>
              <a:t> </a:t>
            </a:r>
            <a:r>
              <a:rPr sz="2400" dirty="0">
                <a:solidFill>
                  <a:srgbClr val="001F5F"/>
                </a:solidFill>
                <a:latin typeface="Arial"/>
                <a:cs typeface="Arial"/>
              </a:rPr>
              <a:t>інформації</a:t>
            </a:r>
            <a:r>
              <a:rPr sz="2400" spc="-60" dirty="0">
                <a:solidFill>
                  <a:srgbClr val="001F5F"/>
                </a:solidFill>
                <a:latin typeface="Arial"/>
                <a:cs typeface="Arial"/>
              </a:rPr>
              <a:t> </a:t>
            </a:r>
            <a:r>
              <a:rPr sz="2400" dirty="0">
                <a:solidFill>
                  <a:srgbClr val="001F5F"/>
                </a:solidFill>
                <a:latin typeface="Arial"/>
                <a:cs typeface="Arial"/>
              </a:rPr>
              <a:t>про</a:t>
            </a:r>
            <a:r>
              <a:rPr sz="2400" spc="-45" dirty="0">
                <a:solidFill>
                  <a:srgbClr val="001F5F"/>
                </a:solidFill>
                <a:latin typeface="Arial"/>
                <a:cs typeface="Arial"/>
              </a:rPr>
              <a:t> </a:t>
            </a:r>
            <a:r>
              <a:rPr sz="2400" dirty="0">
                <a:solidFill>
                  <a:srgbClr val="001F5F"/>
                </a:solidFill>
                <a:latin typeface="Arial"/>
                <a:cs typeface="Arial"/>
              </a:rPr>
              <a:t>ринок</a:t>
            </a:r>
            <a:r>
              <a:rPr sz="2400" spc="-60" dirty="0">
                <a:solidFill>
                  <a:srgbClr val="001F5F"/>
                </a:solidFill>
                <a:latin typeface="Arial"/>
                <a:cs typeface="Arial"/>
              </a:rPr>
              <a:t> </a:t>
            </a:r>
            <a:r>
              <a:rPr sz="2400" dirty="0">
                <a:solidFill>
                  <a:srgbClr val="001F5F"/>
                </a:solidFill>
                <a:latin typeface="Arial"/>
                <a:cs typeface="Arial"/>
              </a:rPr>
              <a:t>(зазвичай</a:t>
            </a:r>
            <a:r>
              <a:rPr sz="2400" spc="-65" dirty="0">
                <a:solidFill>
                  <a:srgbClr val="001F5F"/>
                </a:solidFill>
                <a:latin typeface="Arial"/>
                <a:cs typeface="Arial"/>
              </a:rPr>
              <a:t> </a:t>
            </a:r>
            <a:r>
              <a:rPr sz="2400" dirty="0">
                <a:solidFill>
                  <a:srgbClr val="001F5F"/>
                </a:solidFill>
                <a:latin typeface="Arial"/>
                <a:cs typeface="Arial"/>
              </a:rPr>
              <a:t>в</a:t>
            </a:r>
            <a:r>
              <a:rPr sz="2400" spc="-65" dirty="0">
                <a:solidFill>
                  <a:srgbClr val="001F5F"/>
                </a:solidFill>
                <a:latin typeface="Arial"/>
                <a:cs typeface="Arial"/>
              </a:rPr>
              <a:t> </a:t>
            </a:r>
            <a:r>
              <a:rPr sz="2400" dirty="0">
                <a:solidFill>
                  <a:srgbClr val="001F5F"/>
                </a:solidFill>
                <a:latin typeface="Arial"/>
                <a:cs typeface="Arial"/>
              </a:rPr>
              <a:t>тих</a:t>
            </a:r>
            <a:r>
              <a:rPr sz="2400" spc="-70" dirty="0">
                <a:solidFill>
                  <a:srgbClr val="001F5F"/>
                </a:solidFill>
                <a:latin typeface="Arial"/>
                <a:cs typeface="Arial"/>
              </a:rPr>
              <a:t> </a:t>
            </a:r>
            <a:r>
              <a:rPr sz="2400" spc="-10" dirty="0">
                <a:solidFill>
                  <a:srgbClr val="001F5F"/>
                </a:solidFill>
                <a:latin typeface="Arial"/>
                <a:cs typeface="Arial"/>
              </a:rPr>
              <a:t>випадках, </a:t>
            </a:r>
            <a:r>
              <a:rPr sz="2400" dirty="0">
                <a:solidFill>
                  <a:srgbClr val="001F5F"/>
                </a:solidFill>
                <a:latin typeface="Arial"/>
                <a:cs typeface="Arial"/>
              </a:rPr>
              <a:t>коли</a:t>
            </a:r>
            <a:r>
              <a:rPr sz="2400" spc="-70" dirty="0">
                <a:solidFill>
                  <a:srgbClr val="001F5F"/>
                </a:solidFill>
                <a:latin typeface="Arial"/>
                <a:cs typeface="Arial"/>
              </a:rPr>
              <a:t> </a:t>
            </a:r>
            <a:r>
              <a:rPr sz="2400" spc="-10" dirty="0">
                <a:solidFill>
                  <a:srgbClr val="001F5F"/>
                </a:solidFill>
                <a:latin typeface="Arial"/>
                <a:cs typeface="Arial"/>
              </a:rPr>
              <a:t>передбачається</a:t>
            </a:r>
            <a:r>
              <a:rPr sz="2400" spc="-35" dirty="0">
                <a:solidFill>
                  <a:srgbClr val="001F5F"/>
                </a:solidFill>
                <a:latin typeface="Arial"/>
                <a:cs typeface="Arial"/>
              </a:rPr>
              <a:t> </a:t>
            </a:r>
            <a:r>
              <a:rPr sz="2400" dirty="0">
                <a:solidFill>
                  <a:srgbClr val="001F5F"/>
                </a:solidFill>
                <a:latin typeface="Arial"/>
                <a:cs typeface="Arial"/>
              </a:rPr>
              <a:t>вивчення</a:t>
            </a:r>
            <a:r>
              <a:rPr sz="2400" spc="-40" dirty="0">
                <a:solidFill>
                  <a:srgbClr val="001F5F"/>
                </a:solidFill>
                <a:latin typeface="Arial"/>
                <a:cs typeface="Arial"/>
              </a:rPr>
              <a:t> </a:t>
            </a:r>
            <a:r>
              <a:rPr sz="2400" dirty="0">
                <a:solidFill>
                  <a:srgbClr val="001F5F"/>
                </a:solidFill>
                <a:latin typeface="Arial"/>
                <a:cs typeface="Arial"/>
              </a:rPr>
              <a:t>нової</a:t>
            </a:r>
            <a:r>
              <a:rPr sz="2400" spc="-55" dirty="0">
                <a:solidFill>
                  <a:srgbClr val="001F5F"/>
                </a:solidFill>
                <a:latin typeface="Arial"/>
                <a:cs typeface="Arial"/>
              </a:rPr>
              <a:t> </a:t>
            </a:r>
            <a:r>
              <a:rPr sz="2400" dirty="0">
                <a:solidFill>
                  <a:srgbClr val="001F5F"/>
                </a:solidFill>
                <a:latin typeface="Arial"/>
                <a:cs typeface="Arial"/>
              </a:rPr>
              <a:t>для</a:t>
            </a:r>
            <a:r>
              <a:rPr sz="2400" spc="-65" dirty="0">
                <a:solidFill>
                  <a:srgbClr val="001F5F"/>
                </a:solidFill>
                <a:latin typeface="Arial"/>
                <a:cs typeface="Arial"/>
              </a:rPr>
              <a:t> </a:t>
            </a:r>
            <a:r>
              <a:rPr sz="2400" dirty="0">
                <a:solidFill>
                  <a:srgbClr val="001F5F"/>
                </a:solidFill>
                <a:latin typeface="Arial"/>
                <a:cs typeface="Arial"/>
              </a:rPr>
              <a:t>клієнта</a:t>
            </a:r>
            <a:r>
              <a:rPr sz="2400" spc="-50" dirty="0">
                <a:solidFill>
                  <a:srgbClr val="001F5F"/>
                </a:solidFill>
                <a:latin typeface="Arial"/>
                <a:cs typeface="Arial"/>
              </a:rPr>
              <a:t> </a:t>
            </a:r>
            <a:r>
              <a:rPr sz="2400" spc="-10" dirty="0">
                <a:solidFill>
                  <a:srgbClr val="001F5F"/>
                </a:solidFill>
                <a:latin typeface="Arial"/>
                <a:cs typeface="Arial"/>
              </a:rPr>
              <a:t>категорії);</a:t>
            </a:r>
            <a:endParaRPr sz="2400">
              <a:latin typeface="Arial"/>
              <a:cs typeface="Arial"/>
            </a:endParaRPr>
          </a:p>
          <a:p>
            <a:pPr marL="2167255" marR="163195" indent="-342900" algn="just">
              <a:lnSpc>
                <a:spcPts val="2880"/>
              </a:lnSpc>
              <a:spcBef>
                <a:spcPts val="5"/>
              </a:spcBef>
            </a:pPr>
            <a:r>
              <a:rPr sz="2900" dirty="0">
                <a:solidFill>
                  <a:srgbClr val="FF6600"/>
                </a:solidFill>
                <a:latin typeface="MS Gothic"/>
                <a:cs typeface="MS Gothic"/>
              </a:rPr>
              <a:t>✔</a:t>
            </a:r>
            <a:r>
              <a:rPr sz="2400" b="1" i="1" dirty="0">
                <a:solidFill>
                  <a:srgbClr val="FF6600"/>
                </a:solidFill>
                <a:latin typeface="Arial"/>
                <a:cs typeface="Arial"/>
              </a:rPr>
              <a:t>Якісне</a:t>
            </a:r>
            <a:r>
              <a:rPr sz="2400" b="1" i="1" spc="-55" dirty="0">
                <a:solidFill>
                  <a:srgbClr val="FF6600"/>
                </a:solidFill>
                <a:latin typeface="Arial"/>
                <a:cs typeface="Arial"/>
              </a:rPr>
              <a:t> </a:t>
            </a:r>
            <a:r>
              <a:rPr sz="2400" b="1" i="1" dirty="0">
                <a:solidFill>
                  <a:srgbClr val="FF6600"/>
                </a:solidFill>
                <a:latin typeface="Arial"/>
                <a:cs typeface="Arial"/>
              </a:rPr>
              <a:t>дослідження</a:t>
            </a:r>
            <a:r>
              <a:rPr sz="2400" dirty="0">
                <a:solidFill>
                  <a:srgbClr val="001F5F"/>
                </a:solidFill>
                <a:latin typeface="Arial"/>
                <a:cs typeface="Arial"/>
              </a:rPr>
              <a:t>,</a:t>
            </a:r>
            <a:r>
              <a:rPr sz="2400" spc="-55" dirty="0">
                <a:solidFill>
                  <a:srgbClr val="001F5F"/>
                </a:solidFill>
                <a:latin typeface="Arial"/>
                <a:cs typeface="Arial"/>
              </a:rPr>
              <a:t> </a:t>
            </a:r>
            <a:r>
              <a:rPr sz="2400" dirty="0">
                <a:solidFill>
                  <a:srgbClr val="001F5F"/>
                </a:solidFill>
                <a:latin typeface="Arial"/>
                <a:cs typeface="Arial"/>
              </a:rPr>
              <a:t>що</a:t>
            </a:r>
            <a:r>
              <a:rPr sz="2400" spc="-50" dirty="0">
                <a:solidFill>
                  <a:srgbClr val="001F5F"/>
                </a:solidFill>
                <a:latin typeface="Arial"/>
                <a:cs typeface="Arial"/>
              </a:rPr>
              <a:t> </a:t>
            </a:r>
            <a:r>
              <a:rPr sz="2400" dirty="0">
                <a:solidFill>
                  <a:srgbClr val="001F5F"/>
                </a:solidFill>
                <a:latin typeface="Arial"/>
                <a:cs typeface="Arial"/>
              </a:rPr>
              <a:t>проводиться</a:t>
            </a:r>
            <a:r>
              <a:rPr sz="2400" spc="-40" dirty="0">
                <a:solidFill>
                  <a:srgbClr val="001F5F"/>
                </a:solidFill>
                <a:latin typeface="Arial"/>
                <a:cs typeface="Arial"/>
              </a:rPr>
              <a:t> </a:t>
            </a:r>
            <a:r>
              <a:rPr sz="2400" dirty="0">
                <a:solidFill>
                  <a:srgbClr val="001F5F"/>
                </a:solidFill>
                <a:latin typeface="Arial"/>
                <a:cs typeface="Arial"/>
              </a:rPr>
              <a:t>в</a:t>
            </a:r>
            <a:r>
              <a:rPr sz="2400" spc="-35" dirty="0">
                <a:solidFill>
                  <a:srgbClr val="001F5F"/>
                </a:solidFill>
                <a:latin typeface="Arial"/>
                <a:cs typeface="Arial"/>
              </a:rPr>
              <a:t> </a:t>
            </a:r>
            <a:r>
              <a:rPr sz="2400" dirty="0">
                <a:solidFill>
                  <a:srgbClr val="001F5F"/>
                </a:solidFill>
                <a:latin typeface="Arial"/>
                <a:cs typeface="Arial"/>
              </a:rPr>
              <a:t>форматі</a:t>
            </a:r>
            <a:r>
              <a:rPr sz="2400" spc="-50" dirty="0">
                <a:solidFill>
                  <a:srgbClr val="001F5F"/>
                </a:solidFill>
                <a:latin typeface="Arial"/>
                <a:cs typeface="Arial"/>
              </a:rPr>
              <a:t> </a:t>
            </a:r>
            <a:r>
              <a:rPr sz="2400" dirty="0">
                <a:solidFill>
                  <a:srgbClr val="001F5F"/>
                </a:solidFill>
                <a:latin typeface="Arial"/>
                <a:cs typeface="Arial"/>
              </a:rPr>
              <a:t>фокус-груп</a:t>
            </a:r>
            <a:r>
              <a:rPr sz="2400" spc="-60" dirty="0">
                <a:solidFill>
                  <a:srgbClr val="001F5F"/>
                </a:solidFill>
                <a:latin typeface="Arial"/>
                <a:cs typeface="Arial"/>
              </a:rPr>
              <a:t> </a:t>
            </a:r>
            <a:r>
              <a:rPr sz="2400" spc="-25" dirty="0">
                <a:solidFill>
                  <a:srgbClr val="001F5F"/>
                </a:solidFill>
                <a:latin typeface="Arial"/>
                <a:cs typeface="Arial"/>
              </a:rPr>
              <a:t>або </a:t>
            </a:r>
            <a:r>
              <a:rPr sz="2400" dirty="0">
                <a:solidFill>
                  <a:srgbClr val="001F5F"/>
                </a:solidFill>
                <a:latin typeface="Arial"/>
                <a:cs typeface="Arial"/>
              </a:rPr>
              <a:t>глибинних</a:t>
            </a:r>
            <a:r>
              <a:rPr sz="2400" spc="-60" dirty="0">
                <a:solidFill>
                  <a:srgbClr val="001F5F"/>
                </a:solidFill>
                <a:latin typeface="Arial"/>
                <a:cs typeface="Arial"/>
              </a:rPr>
              <a:t> </a:t>
            </a:r>
            <a:r>
              <a:rPr sz="2400" dirty="0">
                <a:solidFill>
                  <a:srgbClr val="001F5F"/>
                </a:solidFill>
                <a:latin typeface="Arial"/>
                <a:cs typeface="Arial"/>
              </a:rPr>
              <a:t>інтерв'ю</a:t>
            </a:r>
            <a:r>
              <a:rPr sz="2400" spc="-35" dirty="0">
                <a:solidFill>
                  <a:srgbClr val="001F5F"/>
                </a:solidFill>
                <a:latin typeface="Arial"/>
                <a:cs typeface="Arial"/>
              </a:rPr>
              <a:t> </a:t>
            </a:r>
            <a:r>
              <a:rPr sz="2400" dirty="0">
                <a:solidFill>
                  <a:srgbClr val="001F5F"/>
                </a:solidFill>
                <a:latin typeface="Arial"/>
                <a:cs typeface="Arial"/>
              </a:rPr>
              <a:t>для</a:t>
            </a:r>
            <a:r>
              <a:rPr sz="2400" spc="-65" dirty="0">
                <a:solidFill>
                  <a:srgbClr val="001F5F"/>
                </a:solidFill>
                <a:latin typeface="Arial"/>
                <a:cs typeface="Arial"/>
              </a:rPr>
              <a:t> </a:t>
            </a:r>
            <a:r>
              <a:rPr sz="2400" spc="-10" dirty="0">
                <a:solidFill>
                  <a:srgbClr val="001F5F"/>
                </a:solidFill>
                <a:latin typeface="Arial"/>
                <a:cs typeface="Arial"/>
              </a:rPr>
              <a:t>ознайомлення</a:t>
            </a:r>
            <a:r>
              <a:rPr sz="2400" spc="-35" dirty="0">
                <a:solidFill>
                  <a:srgbClr val="001F5F"/>
                </a:solidFill>
                <a:latin typeface="Arial"/>
                <a:cs typeface="Arial"/>
              </a:rPr>
              <a:t> </a:t>
            </a:r>
            <a:r>
              <a:rPr sz="2400" dirty="0">
                <a:solidFill>
                  <a:srgbClr val="001F5F"/>
                </a:solidFill>
                <a:latin typeface="Arial"/>
                <a:cs typeface="Arial"/>
              </a:rPr>
              <a:t>зі</a:t>
            </a:r>
            <a:r>
              <a:rPr sz="2400" spc="-50" dirty="0">
                <a:solidFill>
                  <a:srgbClr val="001F5F"/>
                </a:solidFill>
                <a:latin typeface="Arial"/>
                <a:cs typeface="Arial"/>
              </a:rPr>
              <a:t> </a:t>
            </a:r>
            <a:r>
              <a:rPr sz="2400" dirty="0">
                <a:solidFill>
                  <a:srgbClr val="001F5F"/>
                </a:solidFill>
                <a:latin typeface="Arial"/>
                <a:cs typeface="Arial"/>
              </a:rPr>
              <a:t>споживчими</a:t>
            </a:r>
            <a:r>
              <a:rPr sz="2400" spc="-70" dirty="0">
                <a:solidFill>
                  <a:srgbClr val="001F5F"/>
                </a:solidFill>
                <a:latin typeface="Arial"/>
                <a:cs typeface="Arial"/>
              </a:rPr>
              <a:t> </a:t>
            </a:r>
            <a:r>
              <a:rPr sz="2400" spc="-10" dirty="0">
                <a:solidFill>
                  <a:srgbClr val="001F5F"/>
                </a:solidFill>
                <a:latin typeface="Arial"/>
                <a:cs typeface="Arial"/>
              </a:rPr>
              <a:t>практиками, </a:t>
            </a:r>
            <a:r>
              <a:rPr sz="2400" dirty="0">
                <a:solidFill>
                  <a:srgbClr val="001F5F"/>
                </a:solidFill>
                <a:latin typeface="Arial"/>
                <a:cs typeface="Arial"/>
              </a:rPr>
              <a:t>вироблення</a:t>
            </a:r>
            <a:r>
              <a:rPr sz="2400" spc="-90" dirty="0">
                <a:solidFill>
                  <a:srgbClr val="001F5F"/>
                </a:solidFill>
                <a:latin typeface="Arial"/>
                <a:cs typeface="Arial"/>
              </a:rPr>
              <a:t> </a:t>
            </a:r>
            <a:r>
              <a:rPr sz="2400" dirty="0">
                <a:solidFill>
                  <a:srgbClr val="001F5F"/>
                </a:solidFill>
                <a:latin typeface="Arial"/>
                <a:cs typeface="Arial"/>
              </a:rPr>
              <a:t>гіпотез,</a:t>
            </a:r>
            <a:r>
              <a:rPr sz="2400" spc="-85" dirty="0">
                <a:solidFill>
                  <a:srgbClr val="001F5F"/>
                </a:solidFill>
                <a:latin typeface="Arial"/>
                <a:cs typeface="Arial"/>
              </a:rPr>
              <a:t> </a:t>
            </a:r>
            <a:r>
              <a:rPr sz="2400" spc="-10" dirty="0">
                <a:solidFill>
                  <a:srgbClr val="001F5F"/>
                </a:solidFill>
                <a:latin typeface="Arial"/>
                <a:cs typeface="Arial"/>
              </a:rPr>
              <a:t>формування</a:t>
            </a:r>
            <a:r>
              <a:rPr sz="2400" spc="-70" dirty="0">
                <a:solidFill>
                  <a:srgbClr val="001F5F"/>
                </a:solidFill>
                <a:latin typeface="Arial"/>
                <a:cs typeface="Arial"/>
              </a:rPr>
              <a:t> </a:t>
            </a:r>
            <a:r>
              <a:rPr sz="2400" dirty="0">
                <a:solidFill>
                  <a:srgbClr val="001F5F"/>
                </a:solidFill>
                <a:latin typeface="Arial"/>
                <a:cs typeface="Arial"/>
              </a:rPr>
              <a:t>підстав</a:t>
            </a:r>
            <a:r>
              <a:rPr sz="2400" spc="-90" dirty="0">
                <a:solidFill>
                  <a:srgbClr val="001F5F"/>
                </a:solidFill>
                <a:latin typeface="Arial"/>
                <a:cs typeface="Arial"/>
              </a:rPr>
              <a:t> </a:t>
            </a:r>
            <a:r>
              <a:rPr sz="2400" dirty="0">
                <a:solidFill>
                  <a:srgbClr val="001F5F"/>
                </a:solidFill>
                <a:latin typeface="Arial"/>
                <a:cs typeface="Arial"/>
              </a:rPr>
              <a:t>(ознак)</a:t>
            </a:r>
            <a:r>
              <a:rPr sz="2400" spc="-80" dirty="0">
                <a:solidFill>
                  <a:srgbClr val="001F5F"/>
                </a:solidFill>
                <a:latin typeface="Arial"/>
                <a:cs typeface="Arial"/>
              </a:rPr>
              <a:t> </a:t>
            </a:r>
            <a:r>
              <a:rPr sz="2400" dirty="0">
                <a:solidFill>
                  <a:srgbClr val="001F5F"/>
                </a:solidFill>
                <a:latin typeface="Arial"/>
                <a:cs typeface="Arial"/>
              </a:rPr>
              <a:t>для</a:t>
            </a:r>
            <a:r>
              <a:rPr sz="2400" spc="-100" dirty="0">
                <a:solidFill>
                  <a:srgbClr val="001F5F"/>
                </a:solidFill>
                <a:latin typeface="Arial"/>
                <a:cs typeface="Arial"/>
              </a:rPr>
              <a:t> </a:t>
            </a:r>
            <a:r>
              <a:rPr sz="2400" spc="-10" dirty="0">
                <a:solidFill>
                  <a:srgbClr val="001F5F"/>
                </a:solidFill>
                <a:latin typeface="Arial"/>
                <a:cs typeface="Arial"/>
              </a:rPr>
              <a:t>подальшої</a:t>
            </a:r>
            <a:endParaRPr sz="2400">
              <a:latin typeface="Arial"/>
              <a:cs typeface="Arial"/>
            </a:endParaRPr>
          </a:p>
          <a:p>
            <a:pPr marL="2167255" algn="just">
              <a:lnSpc>
                <a:spcPts val="2785"/>
              </a:lnSpc>
            </a:pPr>
            <a:r>
              <a:rPr sz="2400" dirty="0">
                <a:solidFill>
                  <a:srgbClr val="001F5F"/>
                </a:solidFill>
                <a:latin typeface="Arial"/>
                <a:cs typeface="Arial"/>
              </a:rPr>
              <a:t>сегментації</a:t>
            </a:r>
            <a:r>
              <a:rPr sz="2400" spc="-20" dirty="0">
                <a:solidFill>
                  <a:srgbClr val="001F5F"/>
                </a:solidFill>
                <a:latin typeface="Arial"/>
                <a:cs typeface="Arial"/>
              </a:rPr>
              <a:t> </a:t>
            </a:r>
            <a:r>
              <a:rPr sz="2400" dirty="0">
                <a:solidFill>
                  <a:srgbClr val="001F5F"/>
                </a:solidFill>
                <a:latin typeface="Arial"/>
                <a:cs typeface="Arial"/>
              </a:rPr>
              <a:t>споживачів;</a:t>
            </a:r>
            <a:r>
              <a:rPr sz="2400" spc="-20" dirty="0">
                <a:solidFill>
                  <a:srgbClr val="001F5F"/>
                </a:solidFill>
                <a:latin typeface="Arial"/>
                <a:cs typeface="Arial"/>
              </a:rPr>
              <a:t> </a:t>
            </a:r>
            <a:r>
              <a:rPr sz="2400" dirty="0">
                <a:solidFill>
                  <a:srgbClr val="001F5F"/>
                </a:solidFill>
                <a:latin typeface="Arial"/>
                <a:cs typeface="Arial"/>
              </a:rPr>
              <a:t>часто</a:t>
            </a:r>
            <a:r>
              <a:rPr sz="2400" spc="-20" dirty="0">
                <a:solidFill>
                  <a:srgbClr val="001F5F"/>
                </a:solidFill>
                <a:latin typeface="Arial"/>
                <a:cs typeface="Arial"/>
              </a:rPr>
              <a:t> </a:t>
            </a:r>
            <a:r>
              <a:rPr sz="2400" dirty="0">
                <a:solidFill>
                  <a:srgbClr val="001F5F"/>
                </a:solidFill>
                <a:latin typeface="Arial"/>
                <a:cs typeface="Arial"/>
              </a:rPr>
              <a:t>служить</a:t>
            </a:r>
            <a:r>
              <a:rPr sz="2400" spc="-50" dirty="0">
                <a:solidFill>
                  <a:srgbClr val="001F5F"/>
                </a:solidFill>
                <a:latin typeface="Arial"/>
                <a:cs typeface="Arial"/>
              </a:rPr>
              <a:t> </a:t>
            </a:r>
            <a:r>
              <a:rPr sz="2400" dirty="0">
                <a:solidFill>
                  <a:srgbClr val="001F5F"/>
                </a:solidFill>
                <a:latin typeface="Arial"/>
                <a:cs typeface="Arial"/>
              </a:rPr>
              <a:t>одним</a:t>
            </a:r>
            <a:r>
              <a:rPr sz="2400" spc="-30" dirty="0">
                <a:solidFill>
                  <a:srgbClr val="001F5F"/>
                </a:solidFill>
                <a:latin typeface="Arial"/>
                <a:cs typeface="Arial"/>
              </a:rPr>
              <a:t> </a:t>
            </a:r>
            <a:r>
              <a:rPr sz="2400" dirty="0">
                <a:solidFill>
                  <a:srgbClr val="001F5F"/>
                </a:solidFill>
                <a:latin typeface="Arial"/>
                <a:cs typeface="Arial"/>
              </a:rPr>
              <a:t>з</a:t>
            </a:r>
            <a:r>
              <a:rPr sz="2400" spc="-25" dirty="0">
                <a:solidFill>
                  <a:srgbClr val="001F5F"/>
                </a:solidFill>
                <a:latin typeface="Arial"/>
                <a:cs typeface="Arial"/>
              </a:rPr>
              <a:t> </a:t>
            </a:r>
            <a:r>
              <a:rPr sz="2400" dirty="0">
                <a:solidFill>
                  <a:srgbClr val="001F5F"/>
                </a:solidFill>
                <a:latin typeface="Arial"/>
                <a:cs typeface="Arial"/>
              </a:rPr>
              <a:t>важливих</a:t>
            </a:r>
            <a:r>
              <a:rPr sz="2400" spc="-45" dirty="0">
                <a:solidFill>
                  <a:srgbClr val="001F5F"/>
                </a:solidFill>
                <a:latin typeface="Arial"/>
                <a:cs typeface="Arial"/>
              </a:rPr>
              <a:t> </a:t>
            </a:r>
            <a:r>
              <a:rPr sz="2400" spc="-10" dirty="0">
                <a:solidFill>
                  <a:srgbClr val="001F5F"/>
                </a:solidFill>
                <a:latin typeface="Arial"/>
                <a:cs typeface="Arial"/>
              </a:rPr>
              <a:t>підстав</a:t>
            </a:r>
            <a:endParaRPr sz="2400">
              <a:latin typeface="Arial"/>
              <a:cs typeface="Arial"/>
            </a:endParaRPr>
          </a:p>
          <a:p>
            <a:pPr marL="2167255" algn="just">
              <a:lnSpc>
                <a:spcPts val="2630"/>
              </a:lnSpc>
            </a:pPr>
            <a:r>
              <a:rPr sz="2400" dirty="0">
                <a:solidFill>
                  <a:srgbClr val="001F5F"/>
                </a:solidFill>
                <a:latin typeface="Arial"/>
                <a:cs typeface="Arial"/>
              </a:rPr>
              <a:t>для</a:t>
            </a:r>
            <a:r>
              <a:rPr sz="2400" spc="-130" dirty="0">
                <a:solidFill>
                  <a:srgbClr val="001F5F"/>
                </a:solidFill>
                <a:latin typeface="Arial"/>
                <a:cs typeface="Arial"/>
              </a:rPr>
              <a:t> </a:t>
            </a:r>
            <a:r>
              <a:rPr sz="2400" dirty="0">
                <a:solidFill>
                  <a:srgbClr val="001F5F"/>
                </a:solidFill>
                <a:latin typeface="Arial"/>
                <a:cs typeface="Arial"/>
              </a:rPr>
              <a:t>планування</a:t>
            </a:r>
            <a:r>
              <a:rPr sz="2400" spc="-100" dirty="0">
                <a:solidFill>
                  <a:srgbClr val="001F5F"/>
                </a:solidFill>
                <a:latin typeface="Arial"/>
                <a:cs typeface="Arial"/>
              </a:rPr>
              <a:t> </a:t>
            </a:r>
            <a:r>
              <a:rPr sz="2400" dirty="0">
                <a:solidFill>
                  <a:srgbClr val="001F5F"/>
                </a:solidFill>
                <a:latin typeface="Arial"/>
                <a:cs typeface="Arial"/>
              </a:rPr>
              <a:t>кількісного</a:t>
            </a:r>
            <a:r>
              <a:rPr sz="2400" spc="-110" dirty="0">
                <a:solidFill>
                  <a:srgbClr val="001F5F"/>
                </a:solidFill>
                <a:latin typeface="Arial"/>
                <a:cs typeface="Arial"/>
              </a:rPr>
              <a:t> </a:t>
            </a:r>
            <a:r>
              <a:rPr sz="2400" spc="-10" dirty="0">
                <a:solidFill>
                  <a:srgbClr val="001F5F"/>
                </a:solidFill>
                <a:latin typeface="Arial"/>
                <a:cs typeface="Arial"/>
              </a:rPr>
              <a:t>дослідження;</a:t>
            </a:r>
            <a:endParaRPr sz="2400">
              <a:latin typeface="Arial"/>
              <a:cs typeface="Arial"/>
            </a:endParaRPr>
          </a:p>
          <a:p>
            <a:pPr marL="2167255" marR="1229360" indent="-342900" algn="just">
              <a:lnSpc>
                <a:spcPts val="2880"/>
              </a:lnSpc>
              <a:spcBef>
                <a:spcPts val="345"/>
              </a:spcBef>
            </a:pPr>
            <a:r>
              <a:rPr sz="2900" dirty="0">
                <a:solidFill>
                  <a:srgbClr val="FF6600"/>
                </a:solidFill>
                <a:latin typeface="MS Gothic"/>
                <a:cs typeface="MS Gothic"/>
              </a:rPr>
              <a:t>✔</a:t>
            </a:r>
            <a:r>
              <a:rPr sz="2400" b="1" i="1" dirty="0">
                <a:solidFill>
                  <a:srgbClr val="FF6600"/>
                </a:solidFill>
                <a:latin typeface="Arial"/>
                <a:cs typeface="Arial"/>
              </a:rPr>
              <a:t>Кількісне</a:t>
            </a:r>
            <a:r>
              <a:rPr sz="2400" b="1" i="1" spc="-75" dirty="0">
                <a:solidFill>
                  <a:srgbClr val="FF6600"/>
                </a:solidFill>
                <a:latin typeface="Arial"/>
                <a:cs typeface="Arial"/>
              </a:rPr>
              <a:t> </a:t>
            </a:r>
            <a:r>
              <a:rPr sz="2400" b="1" i="1" dirty="0">
                <a:solidFill>
                  <a:srgbClr val="FF6600"/>
                </a:solidFill>
                <a:latin typeface="Arial"/>
                <a:cs typeface="Arial"/>
              </a:rPr>
              <a:t>дослідження</a:t>
            </a:r>
            <a:r>
              <a:rPr sz="2400" dirty="0">
                <a:solidFill>
                  <a:srgbClr val="001F5F"/>
                </a:solidFill>
                <a:latin typeface="Arial"/>
                <a:cs typeface="Arial"/>
              </a:rPr>
              <a:t>,</a:t>
            </a:r>
            <a:r>
              <a:rPr sz="2400" spc="-65" dirty="0">
                <a:solidFill>
                  <a:srgbClr val="001F5F"/>
                </a:solidFill>
                <a:latin typeface="Arial"/>
                <a:cs typeface="Arial"/>
              </a:rPr>
              <a:t> </a:t>
            </a:r>
            <a:r>
              <a:rPr sz="2400" dirty="0">
                <a:solidFill>
                  <a:srgbClr val="001F5F"/>
                </a:solidFill>
                <a:latin typeface="Arial"/>
                <a:cs typeface="Arial"/>
              </a:rPr>
              <a:t>в</a:t>
            </a:r>
            <a:r>
              <a:rPr sz="2400" spc="-60" dirty="0">
                <a:solidFill>
                  <a:srgbClr val="001F5F"/>
                </a:solidFill>
                <a:latin typeface="Arial"/>
                <a:cs typeface="Arial"/>
              </a:rPr>
              <a:t> </a:t>
            </a:r>
            <a:r>
              <a:rPr sz="2400" dirty="0">
                <a:solidFill>
                  <a:srgbClr val="001F5F"/>
                </a:solidFill>
                <a:latin typeface="Arial"/>
                <a:cs typeface="Arial"/>
              </a:rPr>
              <a:t>ході</a:t>
            </a:r>
            <a:r>
              <a:rPr sz="2400" spc="-45" dirty="0">
                <a:solidFill>
                  <a:srgbClr val="001F5F"/>
                </a:solidFill>
                <a:latin typeface="Arial"/>
                <a:cs typeface="Arial"/>
              </a:rPr>
              <a:t> </a:t>
            </a:r>
            <a:r>
              <a:rPr sz="2400" dirty="0">
                <a:solidFill>
                  <a:srgbClr val="001F5F"/>
                </a:solidFill>
                <a:latin typeface="Arial"/>
                <a:cs typeface="Arial"/>
              </a:rPr>
              <a:t>якого</a:t>
            </a:r>
            <a:r>
              <a:rPr sz="2400" spc="-50" dirty="0">
                <a:solidFill>
                  <a:srgbClr val="001F5F"/>
                </a:solidFill>
                <a:latin typeface="Arial"/>
                <a:cs typeface="Arial"/>
              </a:rPr>
              <a:t> </a:t>
            </a:r>
            <a:r>
              <a:rPr sz="2400" dirty="0">
                <a:solidFill>
                  <a:srgbClr val="001F5F"/>
                </a:solidFill>
                <a:latin typeface="Arial"/>
                <a:cs typeface="Arial"/>
              </a:rPr>
              <a:t>проводиться</a:t>
            </a:r>
            <a:r>
              <a:rPr sz="2400" spc="-45" dirty="0">
                <a:solidFill>
                  <a:srgbClr val="001F5F"/>
                </a:solidFill>
                <a:latin typeface="Arial"/>
                <a:cs typeface="Arial"/>
              </a:rPr>
              <a:t> </a:t>
            </a:r>
            <a:r>
              <a:rPr sz="2400" spc="-20" dirty="0">
                <a:solidFill>
                  <a:srgbClr val="001F5F"/>
                </a:solidFill>
                <a:latin typeface="Arial"/>
                <a:cs typeface="Arial"/>
              </a:rPr>
              <a:t>збір </a:t>
            </a:r>
            <a:r>
              <a:rPr sz="2400" dirty="0">
                <a:solidFill>
                  <a:srgbClr val="001F5F"/>
                </a:solidFill>
                <a:latin typeface="Arial"/>
                <a:cs typeface="Arial"/>
              </a:rPr>
              <a:t>статистично</a:t>
            </a:r>
            <a:r>
              <a:rPr sz="2400" spc="-95" dirty="0">
                <a:solidFill>
                  <a:srgbClr val="001F5F"/>
                </a:solidFill>
                <a:latin typeface="Arial"/>
                <a:cs typeface="Arial"/>
              </a:rPr>
              <a:t> </a:t>
            </a:r>
            <a:r>
              <a:rPr sz="2400" dirty="0">
                <a:solidFill>
                  <a:srgbClr val="001F5F"/>
                </a:solidFill>
                <a:latin typeface="Arial"/>
                <a:cs typeface="Arial"/>
              </a:rPr>
              <a:t>значущої</a:t>
            </a:r>
            <a:r>
              <a:rPr sz="2400" spc="-95" dirty="0">
                <a:solidFill>
                  <a:srgbClr val="001F5F"/>
                </a:solidFill>
                <a:latin typeface="Arial"/>
                <a:cs typeface="Arial"/>
              </a:rPr>
              <a:t> </a:t>
            </a:r>
            <a:r>
              <a:rPr sz="2400" dirty="0">
                <a:solidFill>
                  <a:srgbClr val="001F5F"/>
                </a:solidFill>
                <a:latin typeface="Arial"/>
                <a:cs typeface="Arial"/>
              </a:rPr>
              <a:t>інформації</a:t>
            </a:r>
            <a:r>
              <a:rPr sz="2400" spc="-85" dirty="0">
                <a:solidFill>
                  <a:srgbClr val="001F5F"/>
                </a:solidFill>
                <a:latin typeface="Arial"/>
                <a:cs typeface="Arial"/>
              </a:rPr>
              <a:t> </a:t>
            </a:r>
            <a:r>
              <a:rPr sz="2400" dirty="0">
                <a:solidFill>
                  <a:srgbClr val="001F5F"/>
                </a:solidFill>
                <a:latin typeface="Arial"/>
                <a:cs typeface="Arial"/>
              </a:rPr>
              <a:t>про</a:t>
            </a:r>
            <a:r>
              <a:rPr sz="2400" spc="-75" dirty="0">
                <a:solidFill>
                  <a:srgbClr val="001F5F"/>
                </a:solidFill>
                <a:latin typeface="Arial"/>
                <a:cs typeface="Arial"/>
              </a:rPr>
              <a:t> </a:t>
            </a:r>
            <a:r>
              <a:rPr sz="2400" dirty="0">
                <a:solidFill>
                  <a:srgbClr val="001F5F"/>
                </a:solidFill>
                <a:latin typeface="Arial"/>
                <a:cs typeface="Arial"/>
              </a:rPr>
              <a:t>споживчі</a:t>
            </a:r>
            <a:r>
              <a:rPr sz="2400" spc="-90" dirty="0">
                <a:solidFill>
                  <a:srgbClr val="001F5F"/>
                </a:solidFill>
                <a:latin typeface="Arial"/>
                <a:cs typeface="Arial"/>
              </a:rPr>
              <a:t> </a:t>
            </a:r>
            <a:r>
              <a:rPr sz="2400" dirty="0">
                <a:solidFill>
                  <a:srgbClr val="001F5F"/>
                </a:solidFill>
                <a:latin typeface="Arial"/>
                <a:cs typeface="Arial"/>
              </a:rPr>
              <a:t>практиках</a:t>
            </a:r>
            <a:r>
              <a:rPr sz="2400" spc="-95" dirty="0">
                <a:solidFill>
                  <a:srgbClr val="001F5F"/>
                </a:solidFill>
                <a:latin typeface="Arial"/>
                <a:cs typeface="Arial"/>
              </a:rPr>
              <a:t> </a:t>
            </a:r>
            <a:r>
              <a:rPr sz="2400" spc="-50" dirty="0">
                <a:solidFill>
                  <a:srgbClr val="001F5F"/>
                </a:solidFill>
                <a:latin typeface="Arial"/>
                <a:cs typeface="Arial"/>
              </a:rPr>
              <a:t>і</a:t>
            </a:r>
            <a:endParaRPr sz="2400">
              <a:latin typeface="Arial"/>
              <a:cs typeface="Arial"/>
            </a:endParaRPr>
          </a:p>
          <a:p>
            <a:pPr marL="2167255" algn="just">
              <a:lnSpc>
                <a:spcPts val="2785"/>
              </a:lnSpc>
            </a:pPr>
            <a:r>
              <a:rPr sz="2400" dirty="0">
                <a:solidFill>
                  <a:srgbClr val="001F5F"/>
                </a:solidFill>
                <a:latin typeface="Arial"/>
                <a:cs typeface="Arial"/>
              </a:rPr>
              <a:t>перевагах,</a:t>
            </a:r>
            <a:r>
              <a:rPr sz="2400" spc="-90" dirty="0">
                <a:solidFill>
                  <a:srgbClr val="001F5F"/>
                </a:solidFill>
                <a:latin typeface="Arial"/>
                <a:cs typeface="Arial"/>
              </a:rPr>
              <a:t> </a:t>
            </a:r>
            <a:r>
              <a:rPr sz="2400" dirty="0">
                <a:solidFill>
                  <a:srgbClr val="001F5F"/>
                </a:solidFill>
                <a:latin typeface="Arial"/>
                <a:cs typeface="Arial"/>
              </a:rPr>
              <a:t>статистичної</a:t>
            </a:r>
            <a:r>
              <a:rPr sz="2400" spc="-135" dirty="0">
                <a:solidFill>
                  <a:srgbClr val="001F5F"/>
                </a:solidFill>
                <a:latin typeface="Arial"/>
                <a:cs typeface="Arial"/>
              </a:rPr>
              <a:t> </a:t>
            </a:r>
            <a:r>
              <a:rPr sz="2400" dirty="0">
                <a:solidFill>
                  <a:srgbClr val="001F5F"/>
                </a:solidFill>
                <a:latin typeface="Arial"/>
                <a:cs typeface="Arial"/>
              </a:rPr>
              <a:t>перевірки</a:t>
            </a:r>
            <a:r>
              <a:rPr sz="2400" spc="-95" dirty="0">
                <a:solidFill>
                  <a:srgbClr val="001F5F"/>
                </a:solidFill>
                <a:latin typeface="Arial"/>
                <a:cs typeface="Arial"/>
              </a:rPr>
              <a:t> </a:t>
            </a:r>
            <a:r>
              <a:rPr sz="2400" dirty="0">
                <a:solidFill>
                  <a:srgbClr val="001F5F"/>
                </a:solidFill>
                <a:latin typeface="Arial"/>
                <a:cs typeface="Arial"/>
              </a:rPr>
              <a:t>гіпотез,</a:t>
            </a:r>
            <a:r>
              <a:rPr sz="2400" spc="-110" dirty="0">
                <a:solidFill>
                  <a:srgbClr val="001F5F"/>
                </a:solidFill>
                <a:latin typeface="Arial"/>
                <a:cs typeface="Arial"/>
              </a:rPr>
              <a:t> </a:t>
            </a:r>
            <a:r>
              <a:rPr sz="2400" spc="-10" dirty="0">
                <a:solidFill>
                  <a:srgbClr val="001F5F"/>
                </a:solidFill>
                <a:latin typeface="Arial"/>
                <a:cs typeface="Arial"/>
              </a:rPr>
              <a:t>виработанностью</a:t>
            </a:r>
            <a:endParaRPr sz="2400">
              <a:latin typeface="Arial"/>
              <a:cs typeface="Arial"/>
            </a:endParaRPr>
          </a:p>
        </p:txBody>
      </p:sp>
      <p:pic>
        <p:nvPicPr>
          <p:cNvPr id="3" name="object 3"/>
          <p:cNvPicPr/>
          <p:nvPr/>
        </p:nvPicPr>
        <p:blipFill>
          <a:blip r:embed="rId2" cstate="print"/>
          <a:stretch>
            <a:fillRect/>
          </a:stretch>
        </p:blipFill>
        <p:spPr>
          <a:xfrm>
            <a:off x="0" y="3011144"/>
            <a:ext cx="2024380" cy="25825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74775" y="3169665"/>
            <a:ext cx="3688334" cy="3688334"/>
          </a:xfrm>
          <a:prstGeom prst="rect">
            <a:avLst/>
          </a:prstGeom>
        </p:spPr>
      </p:pic>
      <p:sp>
        <p:nvSpPr>
          <p:cNvPr id="3" name="object 3"/>
          <p:cNvSpPr txBox="1"/>
          <p:nvPr/>
        </p:nvSpPr>
        <p:spPr>
          <a:xfrm>
            <a:off x="365861" y="187833"/>
            <a:ext cx="11357610" cy="6175375"/>
          </a:xfrm>
          <a:prstGeom prst="rect">
            <a:avLst/>
          </a:prstGeom>
        </p:spPr>
        <p:txBody>
          <a:bodyPr vert="horz" wrap="square" lIns="0" tIns="12700" rIns="0" bIns="0" rtlCol="0">
            <a:spAutoFit/>
          </a:bodyPr>
          <a:lstStyle/>
          <a:p>
            <a:pPr marL="439420" algn="ctr">
              <a:lnSpc>
                <a:spcPct val="100000"/>
              </a:lnSpc>
              <a:spcBef>
                <a:spcPts val="100"/>
              </a:spcBef>
            </a:pPr>
            <a:r>
              <a:rPr sz="2400" b="1" i="1" dirty="0">
                <a:solidFill>
                  <a:srgbClr val="5B0091"/>
                </a:solidFill>
                <a:latin typeface="Arial"/>
                <a:cs typeface="Arial"/>
              </a:rPr>
              <a:t>Мотиви</a:t>
            </a:r>
            <a:r>
              <a:rPr sz="2400" b="1" i="1" spc="-20" dirty="0">
                <a:solidFill>
                  <a:srgbClr val="5B0091"/>
                </a:solidFill>
                <a:latin typeface="Arial"/>
                <a:cs typeface="Arial"/>
              </a:rPr>
              <a:t> </a:t>
            </a:r>
            <a:r>
              <a:rPr sz="2400" b="1" i="1" dirty="0">
                <a:solidFill>
                  <a:srgbClr val="5B0091"/>
                </a:solidFill>
                <a:latin typeface="Arial"/>
                <a:cs typeface="Arial"/>
              </a:rPr>
              <a:t>придбання</a:t>
            </a:r>
            <a:r>
              <a:rPr sz="2400" b="1" i="1" spc="-25" dirty="0">
                <a:solidFill>
                  <a:srgbClr val="5B0091"/>
                </a:solidFill>
                <a:latin typeface="Arial"/>
                <a:cs typeface="Arial"/>
              </a:rPr>
              <a:t> </a:t>
            </a:r>
            <a:r>
              <a:rPr sz="2400" b="1" i="1" spc="-35" dirty="0">
                <a:solidFill>
                  <a:srgbClr val="5B0091"/>
                </a:solidFill>
                <a:latin typeface="Arial"/>
                <a:cs typeface="Arial"/>
              </a:rPr>
              <a:t>ЛЗ</a:t>
            </a:r>
            <a:endParaRPr sz="2400">
              <a:latin typeface="Arial"/>
              <a:cs typeface="Arial"/>
            </a:endParaRPr>
          </a:p>
          <a:p>
            <a:pPr>
              <a:lnSpc>
                <a:spcPct val="100000"/>
              </a:lnSpc>
              <a:spcBef>
                <a:spcPts val="484"/>
              </a:spcBef>
            </a:pPr>
            <a:endParaRPr sz="2400">
              <a:latin typeface="Arial"/>
              <a:cs typeface="Arial"/>
            </a:endParaRPr>
          </a:p>
          <a:p>
            <a:pPr marL="1587500">
              <a:lnSpc>
                <a:spcPct val="100000"/>
              </a:lnSpc>
            </a:pPr>
            <a:r>
              <a:rPr sz="2400" b="1" spc="-10" dirty="0">
                <a:solidFill>
                  <a:srgbClr val="FF6600"/>
                </a:solidFill>
                <a:latin typeface="Arial"/>
                <a:cs typeface="Arial"/>
              </a:rPr>
              <a:t>Раціональні</a:t>
            </a:r>
            <a:endParaRPr sz="2400">
              <a:latin typeface="Arial"/>
              <a:cs typeface="Arial"/>
            </a:endParaRPr>
          </a:p>
          <a:p>
            <a:pPr marL="355600" marR="6420485" indent="-342900">
              <a:lnSpc>
                <a:spcPts val="2880"/>
              </a:lnSpc>
              <a:spcBef>
                <a:spcPts val="855"/>
              </a:spcBef>
            </a:pPr>
            <a:r>
              <a:rPr sz="2900" dirty="0">
                <a:solidFill>
                  <a:srgbClr val="FF6600"/>
                </a:solidFill>
                <a:latin typeface="MS Gothic"/>
                <a:cs typeface="MS Gothic"/>
              </a:rPr>
              <a:t>✔</a:t>
            </a:r>
            <a:r>
              <a:rPr sz="2400" dirty="0">
                <a:solidFill>
                  <a:srgbClr val="001F5F"/>
                </a:solidFill>
                <a:latin typeface="Arial"/>
                <a:cs typeface="Arial"/>
              </a:rPr>
              <a:t>мотив</a:t>
            </a:r>
            <a:r>
              <a:rPr sz="2400" spc="-80" dirty="0">
                <a:solidFill>
                  <a:srgbClr val="001F5F"/>
                </a:solidFill>
                <a:latin typeface="Arial"/>
                <a:cs typeface="Arial"/>
              </a:rPr>
              <a:t> </a:t>
            </a:r>
            <a:r>
              <a:rPr sz="2400" dirty="0">
                <a:solidFill>
                  <a:srgbClr val="001F5F"/>
                </a:solidFill>
                <a:latin typeface="Arial"/>
                <a:cs typeface="Arial"/>
              </a:rPr>
              <a:t>економії</a:t>
            </a:r>
            <a:r>
              <a:rPr sz="2400" spc="-65" dirty="0">
                <a:solidFill>
                  <a:srgbClr val="001F5F"/>
                </a:solidFill>
                <a:latin typeface="Arial"/>
                <a:cs typeface="Arial"/>
              </a:rPr>
              <a:t> </a:t>
            </a:r>
            <a:r>
              <a:rPr sz="2400" spc="-10" dirty="0">
                <a:solidFill>
                  <a:srgbClr val="001F5F"/>
                </a:solidFill>
                <a:latin typeface="Arial"/>
                <a:cs typeface="Arial"/>
              </a:rPr>
              <a:t>(прагнення </a:t>
            </a:r>
            <a:r>
              <a:rPr sz="2400" dirty="0">
                <a:solidFill>
                  <a:srgbClr val="001F5F"/>
                </a:solidFill>
                <a:latin typeface="Arial"/>
                <a:cs typeface="Arial"/>
              </a:rPr>
              <a:t>заощадити</a:t>
            </a:r>
            <a:r>
              <a:rPr sz="2400" spc="-90" dirty="0">
                <a:solidFill>
                  <a:srgbClr val="001F5F"/>
                </a:solidFill>
                <a:latin typeface="Arial"/>
                <a:cs typeface="Arial"/>
              </a:rPr>
              <a:t> </a:t>
            </a:r>
            <a:r>
              <a:rPr sz="2400" dirty="0">
                <a:solidFill>
                  <a:srgbClr val="001F5F"/>
                </a:solidFill>
                <a:latin typeface="Arial"/>
                <a:cs typeface="Arial"/>
              </a:rPr>
              <a:t>гроші</a:t>
            </a:r>
            <a:r>
              <a:rPr sz="2400" spc="-60" dirty="0">
                <a:solidFill>
                  <a:srgbClr val="001F5F"/>
                </a:solidFill>
                <a:latin typeface="Arial"/>
                <a:cs typeface="Arial"/>
              </a:rPr>
              <a:t> </a:t>
            </a:r>
            <a:r>
              <a:rPr sz="2400" dirty="0">
                <a:solidFill>
                  <a:srgbClr val="001F5F"/>
                </a:solidFill>
                <a:latin typeface="Arial"/>
                <a:cs typeface="Arial"/>
              </a:rPr>
              <a:t>під</a:t>
            </a:r>
            <a:r>
              <a:rPr sz="2400" spc="-65" dirty="0">
                <a:solidFill>
                  <a:srgbClr val="001F5F"/>
                </a:solidFill>
                <a:latin typeface="Arial"/>
                <a:cs typeface="Arial"/>
              </a:rPr>
              <a:t> </a:t>
            </a:r>
            <a:r>
              <a:rPr sz="2400" dirty="0">
                <a:solidFill>
                  <a:srgbClr val="001F5F"/>
                </a:solidFill>
                <a:latin typeface="Arial"/>
                <a:cs typeface="Arial"/>
              </a:rPr>
              <a:t>час</a:t>
            </a:r>
            <a:r>
              <a:rPr sz="2400" spc="-70" dirty="0">
                <a:solidFill>
                  <a:srgbClr val="001F5F"/>
                </a:solidFill>
                <a:latin typeface="Arial"/>
                <a:cs typeface="Arial"/>
              </a:rPr>
              <a:t> </a:t>
            </a:r>
            <a:r>
              <a:rPr sz="2400" spc="-10" dirty="0">
                <a:solidFill>
                  <a:srgbClr val="001F5F"/>
                </a:solidFill>
                <a:latin typeface="Arial"/>
                <a:cs typeface="Arial"/>
              </a:rPr>
              <a:t>купівлі)</a:t>
            </a:r>
            <a:endParaRPr sz="2400">
              <a:latin typeface="Arial"/>
              <a:cs typeface="Arial"/>
            </a:endParaRPr>
          </a:p>
          <a:p>
            <a:pPr marL="12700">
              <a:lnSpc>
                <a:spcPts val="2585"/>
              </a:lnSpc>
            </a:pPr>
            <a:r>
              <a:rPr sz="2900" dirty="0">
                <a:solidFill>
                  <a:srgbClr val="FF6600"/>
                </a:solidFill>
                <a:latin typeface="MS Gothic"/>
                <a:cs typeface="MS Gothic"/>
              </a:rPr>
              <a:t>✔</a:t>
            </a:r>
            <a:r>
              <a:rPr sz="2400" dirty="0">
                <a:solidFill>
                  <a:srgbClr val="001F5F"/>
                </a:solidFill>
                <a:latin typeface="Arial"/>
                <a:cs typeface="Arial"/>
              </a:rPr>
              <a:t>мотив</a:t>
            </a:r>
            <a:r>
              <a:rPr sz="2400" spc="-80" dirty="0">
                <a:solidFill>
                  <a:srgbClr val="001F5F"/>
                </a:solidFill>
                <a:latin typeface="Arial"/>
                <a:cs typeface="Arial"/>
              </a:rPr>
              <a:t> </a:t>
            </a:r>
            <a:r>
              <a:rPr sz="2400" dirty="0">
                <a:solidFill>
                  <a:srgbClr val="001F5F"/>
                </a:solidFill>
                <a:latin typeface="Arial"/>
                <a:cs typeface="Arial"/>
              </a:rPr>
              <a:t>якості</a:t>
            </a:r>
            <a:r>
              <a:rPr sz="2400" spc="-70" dirty="0">
                <a:solidFill>
                  <a:srgbClr val="001F5F"/>
                </a:solidFill>
                <a:latin typeface="Arial"/>
                <a:cs typeface="Arial"/>
              </a:rPr>
              <a:t> </a:t>
            </a:r>
            <a:r>
              <a:rPr sz="2400" dirty="0">
                <a:solidFill>
                  <a:srgbClr val="001F5F"/>
                </a:solidFill>
                <a:latin typeface="Arial"/>
                <a:cs typeface="Arial"/>
              </a:rPr>
              <a:t>лікарського</a:t>
            </a:r>
            <a:r>
              <a:rPr sz="2400" spc="-70" dirty="0">
                <a:solidFill>
                  <a:srgbClr val="001F5F"/>
                </a:solidFill>
                <a:latin typeface="Arial"/>
                <a:cs typeface="Arial"/>
              </a:rPr>
              <a:t> </a:t>
            </a:r>
            <a:r>
              <a:rPr sz="2400" spc="-10" dirty="0">
                <a:solidFill>
                  <a:srgbClr val="001F5F"/>
                </a:solidFill>
                <a:latin typeface="Arial"/>
                <a:cs typeface="Arial"/>
              </a:rPr>
              <a:t>засобу</a:t>
            </a:r>
            <a:endParaRPr sz="2400">
              <a:latin typeface="Arial"/>
              <a:cs typeface="Arial"/>
            </a:endParaRPr>
          </a:p>
          <a:p>
            <a:pPr marL="355600" marR="7402195" indent="-342900">
              <a:lnSpc>
                <a:spcPts val="2880"/>
              </a:lnSpc>
              <a:spcBef>
                <a:spcPts val="295"/>
              </a:spcBef>
            </a:pPr>
            <a:r>
              <a:rPr sz="2900" dirty="0">
                <a:solidFill>
                  <a:srgbClr val="FF6600"/>
                </a:solidFill>
                <a:latin typeface="MS Gothic"/>
                <a:cs typeface="MS Gothic"/>
              </a:rPr>
              <a:t>✔</a:t>
            </a:r>
            <a:r>
              <a:rPr sz="2400" dirty="0">
                <a:solidFill>
                  <a:srgbClr val="001F5F"/>
                </a:solidFill>
                <a:latin typeface="Arial"/>
                <a:cs typeface="Arial"/>
              </a:rPr>
              <a:t>мотив</a:t>
            </a:r>
            <a:r>
              <a:rPr sz="2400" spc="-65" dirty="0">
                <a:solidFill>
                  <a:srgbClr val="001F5F"/>
                </a:solidFill>
                <a:latin typeface="Arial"/>
                <a:cs typeface="Arial"/>
              </a:rPr>
              <a:t> </a:t>
            </a:r>
            <a:r>
              <a:rPr sz="2400" dirty="0">
                <a:solidFill>
                  <a:srgbClr val="001F5F"/>
                </a:solidFill>
                <a:latin typeface="Arial"/>
                <a:cs typeface="Arial"/>
              </a:rPr>
              <a:t>здоров`я,</a:t>
            </a:r>
            <a:r>
              <a:rPr sz="2400" spc="-55" dirty="0">
                <a:solidFill>
                  <a:srgbClr val="001F5F"/>
                </a:solidFill>
                <a:latin typeface="Arial"/>
                <a:cs typeface="Arial"/>
              </a:rPr>
              <a:t> </a:t>
            </a:r>
            <a:r>
              <a:rPr sz="2400" spc="-10" dirty="0">
                <a:solidFill>
                  <a:srgbClr val="001F5F"/>
                </a:solidFill>
                <a:latin typeface="Arial"/>
                <a:cs typeface="Arial"/>
              </a:rPr>
              <a:t>безпеки, захищеності</a:t>
            </a:r>
            <a:endParaRPr sz="2400">
              <a:latin typeface="Arial"/>
              <a:cs typeface="Arial"/>
            </a:endParaRPr>
          </a:p>
          <a:p>
            <a:pPr>
              <a:lnSpc>
                <a:spcPct val="100000"/>
              </a:lnSpc>
            </a:pPr>
            <a:endParaRPr sz="2400">
              <a:latin typeface="Arial"/>
              <a:cs typeface="Arial"/>
            </a:endParaRPr>
          </a:p>
          <a:p>
            <a:pPr>
              <a:lnSpc>
                <a:spcPct val="100000"/>
              </a:lnSpc>
              <a:spcBef>
                <a:spcPts val="210"/>
              </a:spcBef>
            </a:pPr>
            <a:endParaRPr sz="2400">
              <a:latin typeface="Arial"/>
              <a:cs typeface="Arial"/>
            </a:endParaRPr>
          </a:p>
          <a:p>
            <a:pPr marL="8126095">
              <a:lnSpc>
                <a:spcPct val="100000"/>
              </a:lnSpc>
            </a:pPr>
            <a:r>
              <a:rPr sz="2400" b="1" spc="-10" dirty="0">
                <a:solidFill>
                  <a:srgbClr val="FF6600"/>
                </a:solidFill>
                <a:latin typeface="Arial"/>
                <a:cs typeface="Arial"/>
              </a:rPr>
              <a:t>Емоційні</a:t>
            </a:r>
            <a:endParaRPr sz="2400">
              <a:latin typeface="Arial"/>
              <a:cs typeface="Arial"/>
            </a:endParaRPr>
          </a:p>
          <a:p>
            <a:pPr marL="6025515">
              <a:lnSpc>
                <a:spcPts val="3180"/>
              </a:lnSpc>
              <a:spcBef>
                <a:spcPts val="545"/>
              </a:spcBef>
            </a:pPr>
            <a:r>
              <a:rPr sz="2900" dirty="0">
                <a:solidFill>
                  <a:srgbClr val="FF6600"/>
                </a:solidFill>
                <a:latin typeface="MS Gothic"/>
                <a:cs typeface="MS Gothic"/>
              </a:rPr>
              <a:t>✔</a:t>
            </a:r>
            <a:r>
              <a:rPr sz="2400" dirty="0">
                <a:solidFill>
                  <a:srgbClr val="001F5F"/>
                </a:solidFill>
                <a:latin typeface="Arial"/>
                <a:cs typeface="Arial"/>
              </a:rPr>
              <a:t>мотив</a:t>
            </a:r>
            <a:r>
              <a:rPr sz="2400" spc="-90" dirty="0">
                <a:solidFill>
                  <a:srgbClr val="001F5F"/>
                </a:solidFill>
                <a:latin typeface="Arial"/>
                <a:cs typeface="Arial"/>
              </a:rPr>
              <a:t> </a:t>
            </a:r>
            <a:r>
              <a:rPr sz="2400" dirty="0">
                <a:solidFill>
                  <a:srgbClr val="001F5F"/>
                </a:solidFill>
                <a:latin typeface="Arial"/>
                <a:cs typeface="Arial"/>
              </a:rPr>
              <a:t>радості,</a:t>
            </a:r>
            <a:r>
              <a:rPr sz="2400" spc="-90" dirty="0">
                <a:solidFill>
                  <a:srgbClr val="001F5F"/>
                </a:solidFill>
                <a:latin typeface="Arial"/>
                <a:cs typeface="Arial"/>
              </a:rPr>
              <a:t> </a:t>
            </a:r>
            <a:r>
              <a:rPr sz="2400" dirty="0">
                <a:solidFill>
                  <a:srgbClr val="001F5F"/>
                </a:solidFill>
                <a:latin typeface="Arial"/>
                <a:cs typeface="Arial"/>
              </a:rPr>
              <a:t>фантазії,</a:t>
            </a:r>
            <a:r>
              <a:rPr sz="2400" spc="-65" dirty="0">
                <a:solidFill>
                  <a:srgbClr val="001F5F"/>
                </a:solidFill>
                <a:latin typeface="Arial"/>
                <a:cs typeface="Arial"/>
              </a:rPr>
              <a:t> </a:t>
            </a:r>
            <a:r>
              <a:rPr sz="2400" spc="-10" dirty="0">
                <a:solidFill>
                  <a:srgbClr val="001F5F"/>
                </a:solidFill>
                <a:latin typeface="Arial"/>
                <a:cs typeface="Arial"/>
              </a:rPr>
              <a:t>чуттєвості</a:t>
            </a:r>
            <a:endParaRPr sz="2400">
              <a:latin typeface="Arial"/>
              <a:cs typeface="Arial"/>
            </a:endParaRPr>
          </a:p>
          <a:p>
            <a:pPr marL="6025515">
              <a:lnSpc>
                <a:spcPts val="2880"/>
              </a:lnSpc>
            </a:pPr>
            <a:r>
              <a:rPr sz="2900" dirty="0">
                <a:solidFill>
                  <a:srgbClr val="FF6600"/>
                </a:solidFill>
                <a:latin typeface="MS Gothic"/>
                <a:cs typeface="MS Gothic"/>
              </a:rPr>
              <a:t>✔</a:t>
            </a:r>
            <a:r>
              <a:rPr sz="2400" dirty="0">
                <a:solidFill>
                  <a:srgbClr val="001F5F"/>
                </a:solidFill>
                <a:latin typeface="Arial"/>
                <a:cs typeface="Arial"/>
              </a:rPr>
              <a:t>мотив</a:t>
            </a:r>
            <a:r>
              <a:rPr sz="2400" spc="-70" dirty="0">
                <a:solidFill>
                  <a:srgbClr val="001F5F"/>
                </a:solidFill>
                <a:latin typeface="Arial"/>
                <a:cs typeface="Arial"/>
              </a:rPr>
              <a:t> </a:t>
            </a:r>
            <a:r>
              <a:rPr sz="2400" dirty="0">
                <a:solidFill>
                  <a:srgbClr val="001F5F"/>
                </a:solidFill>
                <a:latin typeface="Arial"/>
                <a:cs typeface="Arial"/>
              </a:rPr>
              <a:t>переваги</a:t>
            </a:r>
            <a:r>
              <a:rPr sz="2400" spc="-50" dirty="0">
                <a:solidFill>
                  <a:srgbClr val="001F5F"/>
                </a:solidFill>
                <a:latin typeface="Arial"/>
                <a:cs typeface="Arial"/>
              </a:rPr>
              <a:t> </a:t>
            </a:r>
            <a:r>
              <a:rPr sz="2400" dirty="0">
                <a:solidFill>
                  <a:srgbClr val="001F5F"/>
                </a:solidFill>
                <a:latin typeface="Arial"/>
                <a:cs typeface="Arial"/>
              </a:rPr>
              <a:t>над</a:t>
            </a:r>
            <a:r>
              <a:rPr sz="2400" spc="-65" dirty="0">
                <a:solidFill>
                  <a:srgbClr val="001F5F"/>
                </a:solidFill>
                <a:latin typeface="Arial"/>
                <a:cs typeface="Arial"/>
              </a:rPr>
              <a:t> </a:t>
            </a:r>
            <a:r>
              <a:rPr sz="2400" spc="-10" dirty="0">
                <a:solidFill>
                  <a:srgbClr val="001F5F"/>
                </a:solidFill>
                <a:latin typeface="Arial"/>
                <a:cs typeface="Arial"/>
              </a:rPr>
              <a:t>іншими</a:t>
            </a:r>
            <a:endParaRPr sz="2400">
              <a:latin typeface="Arial"/>
              <a:cs typeface="Arial"/>
            </a:endParaRPr>
          </a:p>
          <a:p>
            <a:pPr marL="6368415" marR="234950" indent="-343535">
              <a:lnSpc>
                <a:spcPts val="2880"/>
              </a:lnSpc>
              <a:spcBef>
                <a:spcPts val="295"/>
              </a:spcBef>
            </a:pPr>
            <a:r>
              <a:rPr sz="2900" dirty="0">
                <a:solidFill>
                  <a:srgbClr val="FF6600"/>
                </a:solidFill>
                <a:latin typeface="MS Gothic"/>
                <a:cs typeface="MS Gothic"/>
              </a:rPr>
              <a:t>✔</a:t>
            </a:r>
            <a:r>
              <a:rPr sz="2400" dirty="0">
                <a:solidFill>
                  <a:srgbClr val="001F5F"/>
                </a:solidFill>
                <a:latin typeface="Arial"/>
                <a:cs typeface="Arial"/>
              </a:rPr>
              <a:t>прагнення</a:t>
            </a:r>
            <a:r>
              <a:rPr sz="2400" spc="-90" dirty="0">
                <a:solidFill>
                  <a:srgbClr val="001F5F"/>
                </a:solidFill>
                <a:latin typeface="Arial"/>
                <a:cs typeface="Arial"/>
              </a:rPr>
              <a:t> </a:t>
            </a:r>
            <a:r>
              <a:rPr sz="2400" dirty="0">
                <a:solidFill>
                  <a:srgbClr val="001F5F"/>
                </a:solidFill>
                <a:latin typeface="Arial"/>
                <a:cs typeface="Arial"/>
              </a:rPr>
              <a:t>до</a:t>
            </a:r>
            <a:r>
              <a:rPr sz="2400" spc="-105" dirty="0">
                <a:solidFill>
                  <a:srgbClr val="001F5F"/>
                </a:solidFill>
                <a:latin typeface="Arial"/>
                <a:cs typeface="Arial"/>
              </a:rPr>
              <a:t> </a:t>
            </a:r>
            <a:r>
              <a:rPr sz="2400" dirty="0">
                <a:solidFill>
                  <a:srgbClr val="001F5F"/>
                </a:solidFill>
                <a:latin typeface="Arial"/>
                <a:cs typeface="Arial"/>
              </a:rPr>
              <a:t>індивідуальності</a:t>
            </a:r>
            <a:r>
              <a:rPr sz="2400" spc="-85" dirty="0">
                <a:solidFill>
                  <a:srgbClr val="001F5F"/>
                </a:solidFill>
                <a:latin typeface="Arial"/>
                <a:cs typeface="Arial"/>
              </a:rPr>
              <a:t> </a:t>
            </a:r>
            <a:r>
              <a:rPr sz="2400" spc="-25" dirty="0">
                <a:solidFill>
                  <a:srgbClr val="001F5F"/>
                </a:solidFill>
                <a:latin typeface="Arial"/>
                <a:cs typeface="Arial"/>
              </a:rPr>
              <a:t>та </a:t>
            </a:r>
            <a:r>
              <a:rPr sz="2400" spc="-10" dirty="0">
                <a:solidFill>
                  <a:srgbClr val="001F5F"/>
                </a:solidFill>
                <a:latin typeface="Arial"/>
                <a:cs typeface="Arial"/>
              </a:rPr>
              <a:t>самореалізації</a:t>
            </a:r>
            <a:endParaRPr sz="2400">
              <a:latin typeface="Arial"/>
              <a:cs typeface="Arial"/>
            </a:endParaRPr>
          </a:p>
          <a:p>
            <a:pPr marL="6025515">
              <a:lnSpc>
                <a:spcPts val="2885"/>
              </a:lnSpc>
            </a:pPr>
            <a:r>
              <a:rPr sz="2900" spc="-10" dirty="0">
                <a:solidFill>
                  <a:srgbClr val="FF6600"/>
                </a:solidFill>
                <a:latin typeface="MS Gothic"/>
                <a:cs typeface="MS Gothic"/>
              </a:rPr>
              <a:t>✔</a:t>
            </a:r>
            <a:r>
              <a:rPr sz="2400" spc="-10" dirty="0">
                <a:solidFill>
                  <a:srgbClr val="001F5F"/>
                </a:solidFill>
                <a:latin typeface="Arial"/>
                <a:cs typeface="Arial"/>
              </a:rPr>
              <a:t>етноцентризм</a:t>
            </a:r>
            <a:endParaRPr sz="2400">
              <a:latin typeface="Arial"/>
              <a:cs typeface="Arial"/>
            </a:endParaRPr>
          </a:p>
        </p:txBody>
      </p:sp>
      <p:pic>
        <p:nvPicPr>
          <p:cNvPr id="4" name="object 4"/>
          <p:cNvPicPr/>
          <p:nvPr/>
        </p:nvPicPr>
        <p:blipFill>
          <a:blip r:embed="rId3" cstate="print"/>
          <a:stretch>
            <a:fillRect/>
          </a:stretch>
        </p:blipFill>
        <p:spPr>
          <a:xfrm>
            <a:off x="7043419" y="797179"/>
            <a:ext cx="3657600" cy="28990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7715" y="246125"/>
            <a:ext cx="11461115" cy="878840"/>
          </a:xfrm>
          <a:prstGeom prst="rect">
            <a:avLst/>
          </a:prstGeom>
        </p:spPr>
        <p:txBody>
          <a:bodyPr vert="horz" wrap="square" lIns="0" tIns="12065" rIns="0" bIns="0" rtlCol="0">
            <a:spAutoFit/>
          </a:bodyPr>
          <a:lstStyle/>
          <a:p>
            <a:pPr marL="12700" marR="5080">
              <a:lnSpc>
                <a:spcPct val="100000"/>
              </a:lnSpc>
              <a:spcBef>
                <a:spcPts val="95"/>
              </a:spcBef>
            </a:pPr>
            <a:r>
              <a:rPr sz="2800" i="0" dirty="0">
                <a:solidFill>
                  <a:srgbClr val="006FC0"/>
                </a:solidFill>
                <a:latin typeface="Calibri"/>
                <a:cs typeface="Calibri"/>
              </a:rPr>
              <a:t>РОЗПОДІЛ</a:t>
            </a:r>
            <a:r>
              <a:rPr sz="2800" i="0" spc="-110" dirty="0">
                <a:solidFill>
                  <a:srgbClr val="006FC0"/>
                </a:solidFill>
                <a:latin typeface="Calibri"/>
                <a:cs typeface="Calibri"/>
              </a:rPr>
              <a:t> </a:t>
            </a:r>
            <a:r>
              <a:rPr sz="2800" i="0" dirty="0">
                <a:solidFill>
                  <a:srgbClr val="006FC0"/>
                </a:solidFill>
                <a:latin typeface="Calibri"/>
                <a:cs typeface="Calibri"/>
              </a:rPr>
              <a:t>ВІДПОВІДЕЙ</a:t>
            </a:r>
            <a:r>
              <a:rPr sz="2800" i="0" spc="-90" dirty="0">
                <a:solidFill>
                  <a:srgbClr val="006FC0"/>
                </a:solidFill>
                <a:latin typeface="Calibri"/>
                <a:cs typeface="Calibri"/>
              </a:rPr>
              <a:t> </a:t>
            </a:r>
            <a:r>
              <a:rPr sz="2800" i="0" dirty="0">
                <a:solidFill>
                  <a:srgbClr val="006FC0"/>
                </a:solidFill>
                <a:latin typeface="Calibri"/>
                <a:cs typeface="Calibri"/>
              </a:rPr>
              <a:t>НА</a:t>
            </a:r>
            <a:r>
              <a:rPr sz="2800" i="0" spc="-114" dirty="0">
                <a:solidFill>
                  <a:srgbClr val="006FC0"/>
                </a:solidFill>
                <a:latin typeface="Calibri"/>
                <a:cs typeface="Calibri"/>
              </a:rPr>
              <a:t> </a:t>
            </a:r>
            <a:r>
              <a:rPr sz="2800" i="0" dirty="0">
                <a:solidFill>
                  <a:srgbClr val="006FC0"/>
                </a:solidFill>
                <a:latin typeface="Calibri"/>
                <a:cs typeface="Calibri"/>
              </a:rPr>
              <a:t>ЗАПИТАННЯ</a:t>
            </a:r>
            <a:r>
              <a:rPr sz="2800" i="0" spc="-80" dirty="0">
                <a:solidFill>
                  <a:srgbClr val="006FC0"/>
                </a:solidFill>
                <a:latin typeface="Calibri"/>
                <a:cs typeface="Calibri"/>
              </a:rPr>
              <a:t> </a:t>
            </a:r>
            <a:r>
              <a:rPr sz="2800" i="0" dirty="0">
                <a:solidFill>
                  <a:srgbClr val="006FC0"/>
                </a:solidFill>
                <a:latin typeface="Calibri"/>
                <a:cs typeface="Calibri"/>
              </a:rPr>
              <a:t>«ЯК</a:t>
            </a:r>
            <a:r>
              <a:rPr sz="2800" i="0" spc="-95" dirty="0">
                <a:solidFill>
                  <a:srgbClr val="006FC0"/>
                </a:solidFill>
                <a:latin typeface="Calibri"/>
                <a:cs typeface="Calibri"/>
              </a:rPr>
              <a:t> </a:t>
            </a:r>
            <a:r>
              <a:rPr sz="2800" i="0" dirty="0">
                <a:solidFill>
                  <a:srgbClr val="006FC0"/>
                </a:solidFill>
                <a:latin typeface="Calibri"/>
                <a:cs typeface="Calibri"/>
              </a:rPr>
              <a:t>ВИ</a:t>
            </a:r>
            <a:r>
              <a:rPr sz="2800" i="0" spc="-110" dirty="0">
                <a:solidFill>
                  <a:srgbClr val="006FC0"/>
                </a:solidFill>
                <a:latin typeface="Calibri"/>
                <a:cs typeface="Calibri"/>
              </a:rPr>
              <a:t> </a:t>
            </a:r>
            <a:r>
              <a:rPr sz="2800" i="0" dirty="0">
                <a:solidFill>
                  <a:srgbClr val="006FC0"/>
                </a:solidFill>
                <a:latin typeface="Calibri"/>
                <a:cs typeface="Calibri"/>
              </a:rPr>
              <a:t>ВВАЖАЄТЕ,</a:t>
            </a:r>
            <a:r>
              <a:rPr sz="2800" i="0" spc="-70" dirty="0">
                <a:solidFill>
                  <a:srgbClr val="006FC0"/>
                </a:solidFill>
                <a:latin typeface="Calibri"/>
                <a:cs typeface="Calibri"/>
              </a:rPr>
              <a:t> </a:t>
            </a:r>
            <a:r>
              <a:rPr sz="2800" i="0" dirty="0">
                <a:solidFill>
                  <a:srgbClr val="006FC0"/>
                </a:solidFill>
                <a:latin typeface="Calibri"/>
                <a:cs typeface="Calibri"/>
              </a:rPr>
              <a:t>ЗАЛЕЖИТЬ</a:t>
            </a:r>
            <a:r>
              <a:rPr sz="2800" i="0" spc="-100" dirty="0">
                <a:solidFill>
                  <a:srgbClr val="006FC0"/>
                </a:solidFill>
                <a:latin typeface="Calibri"/>
                <a:cs typeface="Calibri"/>
              </a:rPr>
              <a:t> </a:t>
            </a:r>
            <a:r>
              <a:rPr sz="2800" i="0" spc="-25" dirty="0">
                <a:solidFill>
                  <a:srgbClr val="006FC0"/>
                </a:solidFill>
                <a:latin typeface="Calibri"/>
                <a:cs typeface="Calibri"/>
              </a:rPr>
              <a:t>ЧИ </a:t>
            </a:r>
            <a:r>
              <a:rPr sz="2800" i="0" dirty="0">
                <a:solidFill>
                  <a:srgbClr val="006FC0"/>
                </a:solidFill>
                <a:latin typeface="Calibri"/>
                <a:cs typeface="Calibri"/>
              </a:rPr>
              <a:t>ЕФЕКТИВНІСТЬ</a:t>
            </a:r>
            <a:r>
              <a:rPr sz="2800" i="0" spc="-80" dirty="0">
                <a:solidFill>
                  <a:srgbClr val="006FC0"/>
                </a:solidFill>
                <a:latin typeface="Calibri"/>
                <a:cs typeface="Calibri"/>
              </a:rPr>
              <a:t> </a:t>
            </a:r>
            <a:r>
              <a:rPr sz="2800" i="0" spc="-10" dirty="0">
                <a:solidFill>
                  <a:srgbClr val="006FC0"/>
                </a:solidFill>
                <a:latin typeface="Calibri"/>
                <a:cs typeface="Calibri"/>
              </a:rPr>
              <a:t>ЛІКАРСЬКОГО</a:t>
            </a:r>
            <a:r>
              <a:rPr sz="2800" i="0" spc="-75" dirty="0">
                <a:solidFill>
                  <a:srgbClr val="006FC0"/>
                </a:solidFill>
                <a:latin typeface="Calibri"/>
                <a:cs typeface="Calibri"/>
              </a:rPr>
              <a:t> </a:t>
            </a:r>
            <a:r>
              <a:rPr sz="2800" i="0" dirty="0">
                <a:solidFill>
                  <a:srgbClr val="006FC0"/>
                </a:solidFill>
                <a:latin typeface="Calibri"/>
                <a:cs typeface="Calibri"/>
              </a:rPr>
              <a:t>ЗАСОБУ</a:t>
            </a:r>
            <a:r>
              <a:rPr sz="2800" i="0" spc="-85" dirty="0">
                <a:solidFill>
                  <a:srgbClr val="006FC0"/>
                </a:solidFill>
                <a:latin typeface="Calibri"/>
                <a:cs typeface="Calibri"/>
              </a:rPr>
              <a:t> </a:t>
            </a:r>
            <a:r>
              <a:rPr sz="2800" i="0" dirty="0">
                <a:solidFill>
                  <a:srgbClr val="006FC0"/>
                </a:solidFill>
                <a:latin typeface="Calibri"/>
                <a:cs typeface="Calibri"/>
              </a:rPr>
              <a:t>ВІД</a:t>
            </a:r>
            <a:r>
              <a:rPr sz="2800" i="0" spc="-85" dirty="0">
                <a:solidFill>
                  <a:srgbClr val="006FC0"/>
                </a:solidFill>
                <a:latin typeface="Calibri"/>
                <a:cs typeface="Calibri"/>
              </a:rPr>
              <a:t> </a:t>
            </a:r>
            <a:r>
              <a:rPr sz="2800" i="0" dirty="0">
                <a:solidFill>
                  <a:srgbClr val="006FC0"/>
                </a:solidFill>
                <a:latin typeface="Calibri"/>
                <a:cs typeface="Calibri"/>
              </a:rPr>
              <a:t>ЙОГО</a:t>
            </a:r>
            <a:r>
              <a:rPr sz="2800" i="0" spc="-100" dirty="0">
                <a:solidFill>
                  <a:srgbClr val="006FC0"/>
                </a:solidFill>
                <a:latin typeface="Calibri"/>
                <a:cs typeface="Calibri"/>
              </a:rPr>
              <a:t> </a:t>
            </a:r>
            <a:r>
              <a:rPr sz="2800" i="0" spc="-10" dirty="0">
                <a:solidFill>
                  <a:srgbClr val="006FC0"/>
                </a:solidFill>
                <a:latin typeface="Calibri"/>
                <a:cs typeface="Calibri"/>
              </a:rPr>
              <a:t>ЦІНИ?»</a:t>
            </a:r>
            <a:endParaRPr sz="2800">
              <a:latin typeface="Calibri"/>
              <a:cs typeface="Calibri"/>
            </a:endParaRPr>
          </a:p>
        </p:txBody>
      </p:sp>
      <p:grpSp>
        <p:nvGrpSpPr>
          <p:cNvPr id="4" name="object 4"/>
          <p:cNvGrpSpPr/>
          <p:nvPr/>
        </p:nvGrpSpPr>
        <p:grpSpPr>
          <a:xfrm>
            <a:off x="256565" y="1400568"/>
            <a:ext cx="11723370" cy="4514850"/>
            <a:chOff x="256565" y="1400568"/>
            <a:chExt cx="11723370" cy="4514850"/>
          </a:xfrm>
        </p:grpSpPr>
        <p:pic>
          <p:nvPicPr>
            <p:cNvPr id="5" name="object 5"/>
            <p:cNvPicPr/>
            <p:nvPr/>
          </p:nvPicPr>
          <p:blipFill>
            <a:blip r:embed="rId2" cstate="print"/>
            <a:stretch>
              <a:fillRect/>
            </a:stretch>
          </p:blipFill>
          <p:spPr>
            <a:xfrm>
              <a:off x="256565" y="1670094"/>
              <a:ext cx="5322443" cy="4244863"/>
            </a:xfrm>
            <a:prstGeom prst="rect">
              <a:avLst/>
            </a:prstGeom>
          </p:spPr>
        </p:pic>
        <p:pic>
          <p:nvPicPr>
            <p:cNvPr id="6" name="object 6"/>
            <p:cNvPicPr/>
            <p:nvPr/>
          </p:nvPicPr>
          <p:blipFill>
            <a:blip r:embed="rId3" cstate="print"/>
            <a:stretch>
              <a:fillRect/>
            </a:stretch>
          </p:blipFill>
          <p:spPr>
            <a:xfrm>
              <a:off x="5127625" y="1400568"/>
              <a:ext cx="6852158" cy="4340479"/>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69772" y="325373"/>
            <a:ext cx="11492865" cy="5712460"/>
          </a:xfrm>
          <a:prstGeom prst="rect">
            <a:avLst/>
          </a:prstGeom>
        </p:spPr>
        <p:txBody>
          <a:bodyPr vert="horz" wrap="square" lIns="0" tIns="12700" rIns="0" bIns="0" rtlCol="0">
            <a:spAutoFit/>
          </a:bodyPr>
          <a:lstStyle/>
          <a:p>
            <a:pPr marL="12700" marR="4047490" algn="just">
              <a:lnSpc>
                <a:spcPct val="100000"/>
              </a:lnSpc>
              <a:spcBef>
                <a:spcPts val="100"/>
              </a:spcBef>
            </a:pPr>
            <a:r>
              <a:rPr sz="2400" b="1" i="1" dirty="0">
                <a:solidFill>
                  <a:srgbClr val="FF6600"/>
                </a:solidFill>
                <a:latin typeface="Arial"/>
                <a:cs typeface="Arial"/>
              </a:rPr>
              <a:t>Етноцентризм</a:t>
            </a:r>
            <a:r>
              <a:rPr sz="2400" b="1" i="1" spc="-35" dirty="0">
                <a:solidFill>
                  <a:srgbClr val="FF6600"/>
                </a:solidFill>
                <a:latin typeface="Arial"/>
                <a:cs typeface="Arial"/>
              </a:rPr>
              <a:t> </a:t>
            </a:r>
            <a:r>
              <a:rPr sz="2400" dirty="0">
                <a:solidFill>
                  <a:srgbClr val="001F5F"/>
                </a:solidFill>
                <a:latin typeface="Arial"/>
                <a:cs typeface="Arial"/>
              </a:rPr>
              <a:t>–</a:t>
            </a:r>
            <a:r>
              <a:rPr sz="2400" spc="-50" dirty="0">
                <a:solidFill>
                  <a:srgbClr val="001F5F"/>
                </a:solidFill>
                <a:latin typeface="Arial"/>
                <a:cs typeface="Arial"/>
              </a:rPr>
              <a:t> </a:t>
            </a:r>
            <a:r>
              <a:rPr sz="2400" dirty="0">
                <a:solidFill>
                  <a:srgbClr val="001F5F"/>
                </a:solidFill>
                <a:latin typeface="Arial"/>
                <a:cs typeface="Arial"/>
              </a:rPr>
              <a:t>це</a:t>
            </a:r>
            <a:r>
              <a:rPr sz="2400" spc="-45" dirty="0">
                <a:solidFill>
                  <a:srgbClr val="001F5F"/>
                </a:solidFill>
                <a:latin typeface="Arial"/>
                <a:cs typeface="Arial"/>
              </a:rPr>
              <a:t> </a:t>
            </a:r>
            <a:r>
              <a:rPr sz="2400" dirty="0">
                <a:solidFill>
                  <a:srgbClr val="001F5F"/>
                </a:solidFill>
                <a:latin typeface="Arial"/>
                <a:cs typeface="Arial"/>
              </a:rPr>
              <a:t>бачення</a:t>
            </a:r>
            <a:r>
              <a:rPr sz="2400" spc="-35" dirty="0">
                <a:solidFill>
                  <a:srgbClr val="001F5F"/>
                </a:solidFill>
                <a:latin typeface="Arial"/>
                <a:cs typeface="Arial"/>
              </a:rPr>
              <a:t> </a:t>
            </a:r>
            <a:r>
              <a:rPr sz="2400" dirty="0">
                <a:solidFill>
                  <a:srgbClr val="001F5F"/>
                </a:solidFill>
                <a:latin typeface="Arial"/>
                <a:cs typeface="Arial"/>
              </a:rPr>
              <a:t>групи</a:t>
            </a:r>
            <a:r>
              <a:rPr sz="2400" spc="-40" dirty="0">
                <a:solidFill>
                  <a:srgbClr val="001F5F"/>
                </a:solidFill>
                <a:latin typeface="Arial"/>
                <a:cs typeface="Arial"/>
              </a:rPr>
              <a:t> </a:t>
            </a:r>
            <a:r>
              <a:rPr sz="2400" dirty="0">
                <a:solidFill>
                  <a:srgbClr val="001F5F"/>
                </a:solidFill>
                <a:latin typeface="Arial"/>
                <a:cs typeface="Arial"/>
              </a:rPr>
              <a:t>людей,</a:t>
            </a:r>
            <a:r>
              <a:rPr sz="2400" spc="-55" dirty="0">
                <a:solidFill>
                  <a:srgbClr val="001F5F"/>
                </a:solidFill>
                <a:latin typeface="Arial"/>
                <a:cs typeface="Arial"/>
              </a:rPr>
              <a:t> </a:t>
            </a:r>
            <a:r>
              <a:rPr sz="2400" dirty="0">
                <a:solidFill>
                  <a:srgbClr val="001F5F"/>
                </a:solidFill>
                <a:latin typeface="Arial"/>
                <a:cs typeface="Arial"/>
              </a:rPr>
              <a:t>до</a:t>
            </a:r>
            <a:r>
              <a:rPr sz="2400" spc="-45" dirty="0">
                <a:solidFill>
                  <a:srgbClr val="001F5F"/>
                </a:solidFill>
                <a:latin typeface="Arial"/>
                <a:cs typeface="Arial"/>
              </a:rPr>
              <a:t> </a:t>
            </a:r>
            <a:r>
              <a:rPr sz="2400" spc="-20" dirty="0">
                <a:solidFill>
                  <a:srgbClr val="001F5F"/>
                </a:solidFill>
                <a:latin typeface="Arial"/>
                <a:cs typeface="Arial"/>
              </a:rPr>
              <a:t>якої </a:t>
            </a:r>
            <a:r>
              <a:rPr sz="2400" dirty="0">
                <a:solidFill>
                  <a:srgbClr val="001F5F"/>
                </a:solidFill>
                <a:latin typeface="Arial"/>
                <a:cs typeface="Arial"/>
              </a:rPr>
              <a:t>належить</a:t>
            </a:r>
            <a:r>
              <a:rPr sz="2400" spc="-70" dirty="0">
                <a:solidFill>
                  <a:srgbClr val="001F5F"/>
                </a:solidFill>
                <a:latin typeface="Arial"/>
                <a:cs typeface="Arial"/>
              </a:rPr>
              <a:t> </a:t>
            </a:r>
            <a:r>
              <a:rPr sz="2400" dirty="0">
                <a:solidFill>
                  <a:srgbClr val="001F5F"/>
                </a:solidFill>
                <a:latin typeface="Arial"/>
                <a:cs typeface="Arial"/>
              </a:rPr>
              <a:t>сама</a:t>
            </a:r>
            <a:r>
              <a:rPr sz="2400" spc="-70" dirty="0">
                <a:solidFill>
                  <a:srgbClr val="001F5F"/>
                </a:solidFill>
                <a:latin typeface="Arial"/>
                <a:cs typeface="Arial"/>
              </a:rPr>
              <a:t> </a:t>
            </a:r>
            <a:r>
              <a:rPr sz="2400" dirty="0">
                <a:solidFill>
                  <a:srgbClr val="001F5F"/>
                </a:solidFill>
                <a:latin typeface="Arial"/>
                <a:cs typeface="Arial"/>
              </a:rPr>
              <a:t>людина,</a:t>
            </a:r>
            <a:r>
              <a:rPr sz="2400" spc="-70" dirty="0">
                <a:solidFill>
                  <a:srgbClr val="001F5F"/>
                </a:solidFill>
                <a:latin typeface="Arial"/>
                <a:cs typeface="Arial"/>
              </a:rPr>
              <a:t> </a:t>
            </a:r>
            <a:r>
              <a:rPr sz="2400" dirty="0">
                <a:solidFill>
                  <a:srgbClr val="001F5F"/>
                </a:solidFill>
                <a:latin typeface="Arial"/>
                <a:cs typeface="Arial"/>
              </a:rPr>
              <a:t>як</a:t>
            </a:r>
            <a:r>
              <a:rPr sz="2400" spc="-70" dirty="0">
                <a:solidFill>
                  <a:srgbClr val="001F5F"/>
                </a:solidFill>
                <a:latin typeface="Arial"/>
                <a:cs typeface="Arial"/>
              </a:rPr>
              <a:t> </a:t>
            </a:r>
            <a:r>
              <a:rPr sz="2400" dirty="0">
                <a:solidFill>
                  <a:srgbClr val="001F5F"/>
                </a:solidFill>
                <a:latin typeface="Arial"/>
                <a:cs typeface="Arial"/>
              </a:rPr>
              <a:t>основного,</a:t>
            </a:r>
            <a:r>
              <a:rPr sz="2400" spc="-50" dirty="0">
                <a:solidFill>
                  <a:srgbClr val="001F5F"/>
                </a:solidFill>
                <a:latin typeface="Arial"/>
                <a:cs typeface="Arial"/>
              </a:rPr>
              <a:t> </a:t>
            </a:r>
            <a:r>
              <a:rPr sz="2400" spc="-10" dirty="0">
                <a:solidFill>
                  <a:srgbClr val="001F5F"/>
                </a:solidFill>
                <a:latin typeface="Arial"/>
                <a:cs typeface="Arial"/>
              </a:rPr>
              <a:t>центрального </a:t>
            </a:r>
            <a:r>
              <a:rPr sz="2400" dirty="0">
                <a:solidFill>
                  <a:srgbClr val="001F5F"/>
                </a:solidFill>
                <a:latin typeface="Arial"/>
                <a:cs typeface="Arial"/>
              </a:rPr>
              <a:t>мотиву</a:t>
            </a:r>
            <a:r>
              <a:rPr sz="2400" spc="-80" dirty="0">
                <a:solidFill>
                  <a:srgbClr val="001F5F"/>
                </a:solidFill>
                <a:latin typeface="Arial"/>
                <a:cs typeface="Arial"/>
              </a:rPr>
              <a:t> </a:t>
            </a:r>
            <a:r>
              <a:rPr sz="2400" dirty="0">
                <a:solidFill>
                  <a:srgbClr val="001F5F"/>
                </a:solidFill>
                <a:latin typeface="Arial"/>
                <a:cs typeface="Arial"/>
              </a:rPr>
              <a:t>спільноти,</a:t>
            </a:r>
            <a:r>
              <a:rPr sz="2400" spc="-60" dirty="0">
                <a:solidFill>
                  <a:srgbClr val="001F5F"/>
                </a:solidFill>
                <a:latin typeface="Arial"/>
                <a:cs typeface="Arial"/>
              </a:rPr>
              <a:t> </a:t>
            </a:r>
            <a:r>
              <a:rPr sz="2400" dirty="0">
                <a:solidFill>
                  <a:srgbClr val="001F5F"/>
                </a:solidFill>
                <a:latin typeface="Arial"/>
                <a:cs typeface="Arial"/>
              </a:rPr>
              <a:t>що</a:t>
            </a:r>
            <a:r>
              <a:rPr sz="2400" spc="-80" dirty="0">
                <a:solidFill>
                  <a:srgbClr val="001F5F"/>
                </a:solidFill>
                <a:latin typeface="Arial"/>
                <a:cs typeface="Arial"/>
              </a:rPr>
              <a:t> </a:t>
            </a:r>
            <a:r>
              <a:rPr sz="2400" dirty="0">
                <a:solidFill>
                  <a:srgbClr val="001F5F"/>
                </a:solidFill>
                <a:latin typeface="Arial"/>
                <a:cs typeface="Arial"/>
              </a:rPr>
              <a:t>визначає</a:t>
            </a:r>
            <a:r>
              <a:rPr sz="2400" spc="-75" dirty="0">
                <a:solidFill>
                  <a:srgbClr val="001F5F"/>
                </a:solidFill>
                <a:latin typeface="Arial"/>
                <a:cs typeface="Arial"/>
              </a:rPr>
              <a:t> </a:t>
            </a:r>
            <a:r>
              <a:rPr sz="2400" spc="-10" dirty="0">
                <a:solidFill>
                  <a:srgbClr val="001F5F"/>
                </a:solidFill>
                <a:latin typeface="Arial"/>
                <a:cs typeface="Arial"/>
              </a:rPr>
              <a:t>стандарти</a:t>
            </a:r>
            <a:endParaRPr sz="2400">
              <a:latin typeface="Arial"/>
              <a:cs typeface="Arial"/>
            </a:endParaRPr>
          </a:p>
          <a:p>
            <a:pPr marL="12700" marR="4096385">
              <a:lnSpc>
                <a:spcPct val="100000"/>
              </a:lnSpc>
            </a:pPr>
            <a:r>
              <a:rPr sz="2400" dirty="0">
                <a:solidFill>
                  <a:srgbClr val="001F5F"/>
                </a:solidFill>
                <a:latin typeface="Arial"/>
                <a:cs typeface="Arial"/>
              </a:rPr>
              <a:t>поведінки.</a:t>
            </a:r>
            <a:r>
              <a:rPr sz="2400" spc="-90" dirty="0">
                <a:solidFill>
                  <a:srgbClr val="001F5F"/>
                </a:solidFill>
                <a:latin typeface="Arial"/>
                <a:cs typeface="Arial"/>
              </a:rPr>
              <a:t> </a:t>
            </a:r>
            <a:r>
              <a:rPr sz="2400" dirty="0">
                <a:solidFill>
                  <a:srgbClr val="001F5F"/>
                </a:solidFill>
                <a:latin typeface="Arial"/>
                <a:cs typeface="Arial"/>
              </a:rPr>
              <a:t>Тобто,</a:t>
            </a:r>
            <a:r>
              <a:rPr sz="2400" spc="-114" dirty="0">
                <a:solidFill>
                  <a:srgbClr val="001F5F"/>
                </a:solidFill>
                <a:latin typeface="Arial"/>
                <a:cs typeface="Arial"/>
              </a:rPr>
              <a:t> </a:t>
            </a:r>
            <a:r>
              <a:rPr sz="2400" dirty="0">
                <a:solidFill>
                  <a:srgbClr val="001F5F"/>
                </a:solidFill>
                <a:latin typeface="Arial"/>
                <a:cs typeface="Arial"/>
              </a:rPr>
              <a:t>високоетноцентричний</a:t>
            </a:r>
            <a:r>
              <a:rPr sz="2400" spc="-90" dirty="0">
                <a:solidFill>
                  <a:srgbClr val="001F5F"/>
                </a:solidFill>
                <a:latin typeface="Arial"/>
                <a:cs typeface="Arial"/>
              </a:rPr>
              <a:t> </a:t>
            </a:r>
            <a:r>
              <a:rPr sz="2400" spc="-10" dirty="0">
                <a:solidFill>
                  <a:srgbClr val="001F5F"/>
                </a:solidFill>
                <a:latin typeface="Arial"/>
                <a:cs typeface="Arial"/>
              </a:rPr>
              <a:t>споживач </a:t>
            </a:r>
            <a:r>
              <a:rPr sz="2400" dirty="0">
                <a:solidFill>
                  <a:srgbClr val="001F5F"/>
                </a:solidFill>
                <a:latin typeface="Arial"/>
                <a:cs typeface="Arial"/>
              </a:rPr>
              <a:t>оцінює</a:t>
            </a:r>
            <a:r>
              <a:rPr sz="2400" spc="-75" dirty="0">
                <a:solidFill>
                  <a:srgbClr val="001F5F"/>
                </a:solidFill>
                <a:latin typeface="Arial"/>
                <a:cs typeface="Arial"/>
              </a:rPr>
              <a:t> </a:t>
            </a:r>
            <a:r>
              <a:rPr sz="2400" dirty="0">
                <a:solidFill>
                  <a:srgbClr val="001F5F"/>
                </a:solidFill>
                <a:latin typeface="Arial"/>
                <a:cs typeface="Arial"/>
              </a:rPr>
              <a:t>вітчизняні</a:t>
            </a:r>
            <a:r>
              <a:rPr sz="2400" spc="-80" dirty="0">
                <a:solidFill>
                  <a:srgbClr val="001F5F"/>
                </a:solidFill>
                <a:latin typeface="Arial"/>
                <a:cs typeface="Arial"/>
              </a:rPr>
              <a:t> </a:t>
            </a:r>
            <a:r>
              <a:rPr sz="2400" dirty="0">
                <a:solidFill>
                  <a:srgbClr val="001F5F"/>
                </a:solidFill>
                <a:latin typeface="Arial"/>
                <a:cs typeface="Arial"/>
              </a:rPr>
              <a:t>(знайомі)</a:t>
            </a:r>
            <a:r>
              <a:rPr sz="2400" spc="-80" dirty="0">
                <a:solidFill>
                  <a:srgbClr val="001F5F"/>
                </a:solidFill>
                <a:latin typeface="Arial"/>
                <a:cs typeface="Arial"/>
              </a:rPr>
              <a:t> </a:t>
            </a:r>
            <a:r>
              <a:rPr sz="2400" dirty="0">
                <a:solidFill>
                  <a:srgbClr val="001F5F"/>
                </a:solidFill>
                <a:latin typeface="Arial"/>
                <a:cs typeface="Arial"/>
              </a:rPr>
              <a:t>товари</a:t>
            </a:r>
            <a:r>
              <a:rPr sz="2400" spc="-75" dirty="0">
                <a:solidFill>
                  <a:srgbClr val="001F5F"/>
                </a:solidFill>
                <a:latin typeface="Arial"/>
                <a:cs typeface="Arial"/>
              </a:rPr>
              <a:t> </a:t>
            </a:r>
            <a:r>
              <a:rPr sz="2400" dirty="0">
                <a:solidFill>
                  <a:srgbClr val="001F5F"/>
                </a:solidFill>
                <a:latin typeface="Arial"/>
                <a:cs typeface="Arial"/>
              </a:rPr>
              <a:t>вище</a:t>
            </a:r>
            <a:r>
              <a:rPr sz="2400" spc="-90" dirty="0">
                <a:solidFill>
                  <a:srgbClr val="001F5F"/>
                </a:solidFill>
                <a:latin typeface="Arial"/>
                <a:cs typeface="Arial"/>
              </a:rPr>
              <a:t> </a:t>
            </a:r>
            <a:r>
              <a:rPr sz="2400" dirty="0">
                <a:solidFill>
                  <a:srgbClr val="001F5F"/>
                </a:solidFill>
                <a:latin typeface="Arial"/>
                <a:cs typeface="Arial"/>
              </a:rPr>
              <a:t>за</a:t>
            </a:r>
            <a:r>
              <a:rPr sz="2400" spc="-80" dirty="0">
                <a:solidFill>
                  <a:srgbClr val="001F5F"/>
                </a:solidFill>
                <a:latin typeface="Arial"/>
                <a:cs typeface="Arial"/>
              </a:rPr>
              <a:t> </a:t>
            </a:r>
            <a:r>
              <a:rPr sz="2400" spc="-10" dirty="0">
                <a:solidFill>
                  <a:srgbClr val="001F5F"/>
                </a:solidFill>
                <a:latin typeface="Arial"/>
                <a:cs typeface="Arial"/>
              </a:rPr>
              <a:t>імпортні </a:t>
            </a:r>
            <a:r>
              <a:rPr sz="2400" dirty="0">
                <a:solidFill>
                  <a:srgbClr val="001F5F"/>
                </a:solidFill>
                <a:latin typeface="Arial"/>
                <a:cs typeface="Arial"/>
              </a:rPr>
              <a:t>і</a:t>
            </a:r>
            <a:r>
              <a:rPr sz="2400" spc="-45" dirty="0">
                <a:solidFill>
                  <a:srgbClr val="001F5F"/>
                </a:solidFill>
                <a:latin typeface="Arial"/>
                <a:cs typeface="Arial"/>
              </a:rPr>
              <a:t> </a:t>
            </a:r>
            <a:r>
              <a:rPr sz="2400" dirty="0">
                <a:solidFill>
                  <a:srgbClr val="001F5F"/>
                </a:solidFill>
                <a:latin typeface="Arial"/>
                <a:cs typeface="Arial"/>
              </a:rPr>
              <a:t>намагається</a:t>
            </a:r>
            <a:r>
              <a:rPr sz="2400" spc="-40" dirty="0">
                <a:solidFill>
                  <a:srgbClr val="001F5F"/>
                </a:solidFill>
                <a:latin typeface="Arial"/>
                <a:cs typeface="Arial"/>
              </a:rPr>
              <a:t> </a:t>
            </a:r>
            <a:r>
              <a:rPr sz="2400" dirty="0">
                <a:solidFill>
                  <a:srgbClr val="001F5F"/>
                </a:solidFill>
                <a:latin typeface="Arial"/>
                <a:cs typeface="Arial"/>
              </a:rPr>
              <a:t>їх</a:t>
            </a:r>
            <a:r>
              <a:rPr sz="2400" spc="-40" dirty="0">
                <a:solidFill>
                  <a:srgbClr val="001F5F"/>
                </a:solidFill>
                <a:latin typeface="Arial"/>
                <a:cs typeface="Arial"/>
              </a:rPr>
              <a:t> </a:t>
            </a:r>
            <a:r>
              <a:rPr sz="2400" dirty="0">
                <a:solidFill>
                  <a:srgbClr val="001F5F"/>
                </a:solidFill>
                <a:latin typeface="Arial"/>
                <a:cs typeface="Arial"/>
              </a:rPr>
              <a:t>купувати</a:t>
            </a:r>
            <a:r>
              <a:rPr sz="2400" spc="-45" dirty="0">
                <a:solidFill>
                  <a:srgbClr val="001F5F"/>
                </a:solidFill>
                <a:latin typeface="Arial"/>
                <a:cs typeface="Arial"/>
              </a:rPr>
              <a:t> </a:t>
            </a:r>
            <a:r>
              <a:rPr sz="2400" dirty="0">
                <a:solidFill>
                  <a:srgbClr val="001F5F"/>
                </a:solidFill>
                <a:latin typeface="Arial"/>
                <a:cs typeface="Arial"/>
              </a:rPr>
              <a:t>в</a:t>
            </a:r>
            <a:r>
              <a:rPr sz="2400" spc="-60" dirty="0">
                <a:solidFill>
                  <a:srgbClr val="001F5F"/>
                </a:solidFill>
                <a:latin typeface="Arial"/>
                <a:cs typeface="Arial"/>
              </a:rPr>
              <a:t> </a:t>
            </a:r>
            <a:r>
              <a:rPr sz="2400" dirty="0">
                <a:solidFill>
                  <a:srgbClr val="001F5F"/>
                </a:solidFill>
                <a:latin typeface="Arial"/>
                <a:cs typeface="Arial"/>
              </a:rPr>
              <a:t>першу</a:t>
            </a:r>
            <a:r>
              <a:rPr sz="2400" spc="-35" dirty="0">
                <a:solidFill>
                  <a:srgbClr val="001F5F"/>
                </a:solidFill>
                <a:latin typeface="Arial"/>
                <a:cs typeface="Arial"/>
              </a:rPr>
              <a:t> </a:t>
            </a:r>
            <a:r>
              <a:rPr sz="2400" spc="-10" dirty="0">
                <a:solidFill>
                  <a:srgbClr val="001F5F"/>
                </a:solidFill>
                <a:latin typeface="Arial"/>
                <a:cs typeface="Arial"/>
              </a:rPr>
              <a:t>чергу.</a:t>
            </a:r>
            <a:endParaRPr sz="2400">
              <a:latin typeface="Arial"/>
              <a:cs typeface="Arial"/>
            </a:endParaRPr>
          </a:p>
          <a:p>
            <a:pPr>
              <a:lnSpc>
                <a:spcPct val="100000"/>
              </a:lnSpc>
              <a:spcBef>
                <a:spcPts val="1689"/>
              </a:spcBef>
            </a:pPr>
            <a:endParaRPr sz="2400">
              <a:latin typeface="Arial"/>
              <a:cs typeface="Arial"/>
            </a:endParaRPr>
          </a:p>
          <a:p>
            <a:pPr marL="3298190" marR="763270">
              <a:lnSpc>
                <a:spcPct val="100000"/>
              </a:lnSpc>
            </a:pPr>
            <a:r>
              <a:rPr sz="2400" dirty="0">
                <a:solidFill>
                  <a:srgbClr val="001F5F"/>
                </a:solidFill>
                <a:latin typeface="Arial"/>
                <a:cs typeface="Arial"/>
              </a:rPr>
              <a:t>Аналіз</a:t>
            </a:r>
            <a:r>
              <a:rPr sz="2400" spc="-60" dirty="0">
                <a:solidFill>
                  <a:srgbClr val="001F5F"/>
                </a:solidFill>
                <a:latin typeface="Arial"/>
                <a:cs typeface="Arial"/>
              </a:rPr>
              <a:t> </a:t>
            </a:r>
            <a:r>
              <a:rPr sz="2400" dirty="0">
                <a:solidFill>
                  <a:srgbClr val="001F5F"/>
                </a:solidFill>
                <a:latin typeface="Arial"/>
                <a:cs typeface="Arial"/>
              </a:rPr>
              <a:t>проявів</a:t>
            </a:r>
            <a:r>
              <a:rPr sz="2400" spc="-60" dirty="0">
                <a:solidFill>
                  <a:srgbClr val="001F5F"/>
                </a:solidFill>
                <a:latin typeface="Arial"/>
                <a:cs typeface="Arial"/>
              </a:rPr>
              <a:t> </a:t>
            </a:r>
            <a:r>
              <a:rPr sz="2400" spc="-10" dirty="0">
                <a:solidFill>
                  <a:srgbClr val="001F5F"/>
                </a:solidFill>
                <a:latin typeface="Arial"/>
                <a:cs typeface="Arial"/>
              </a:rPr>
              <a:t>етноцентізма</a:t>
            </a:r>
            <a:r>
              <a:rPr sz="2400" spc="-70" dirty="0">
                <a:solidFill>
                  <a:srgbClr val="001F5F"/>
                </a:solidFill>
                <a:latin typeface="Arial"/>
                <a:cs typeface="Arial"/>
              </a:rPr>
              <a:t> </a:t>
            </a:r>
            <a:r>
              <a:rPr sz="2400" dirty="0">
                <a:solidFill>
                  <a:srgbClr val="001F5F"/>
                </a:solidFill>
                <a:latin typeface="Arial"/>
                <a:cs typeface="Arial"/>
              </a:rPr>
              <a:t>при</a:t>
            </a:r>
            <a:r>
              <a:rPr sz="2400" spc="-70" dirty="0">
                <a:solidFill>
                  <a:srgbClr val="001F5F"/>
                </a:solidFill>
                <a:latin typeface="Arial"/>
                <a:cs typeface="Arial"/>
              </a:rPr>
              <a:t> </a:t>
            </a:r>
            <a:r>
              <a:rPr sz="2400" dirty="0">
                <a:solidFill>
                  <a:srgbClr val="001F5F"/>
                </a:solidFill>
                <a:latin typeface="Arial"/>
                <a:cs typeface="Arial"/>
              </a:rPr>
              <a:t>виборі</a:t>
            </a:r>
            <a:r>
              <a:rPr sz="2400" spc="-70" dirty="0">
                <a:solidFill>
                  <a:srgbClr val="001F5F"/>
                </a:solidFill>
                <a:latin typeface="Arial"/>
                <a:cs typeface="Arial"/>
              </a:rPr>
              <a:t> </a:t>
            </a:r>
            <a:r>
              <a:rPr sz="2400" spc="-10" dirty="0">
                <a:solidFill>
                  <a:srgbClr val="001F5F"/>
                </a:solidFill>
                <a:latin typeface="Arial"/>
                <a:cs typeface="Arial"/>
              </a:rPr>
              <a:t>лікарських </a:t>
            </a:r>
            <a:r>
              <a:rPr sz="2400" dirty="0">
                <a:solidFill>
                  <a:srgbClr val="001F5F"/>
                </a:solidFill>
                <a:latin typeface="Arial"/>
                <a:cs typeface="Arial"/>
              </a:rPr>
              <a:t>препаратів</a:t>
            </a:r>
            <a:r>
              <a:rPr sz="2400" spc="-70" dirty="0">
                <a:solidFill>
                  <a:srgbClr val="001F5F"/>
                </a:solidFill>
                <a:latin typeface="Arial"/>
                <a:cs typeface="Arial"/>
              </a:rPr>
              <a:t> </a:t>
            </a:r>
            <a:r>
              <a:rPr sz="2400" dirty="0">
                <a:solidFill>
                  <a:srgbClr val="001F5F"/>
                </a:solidFill>
                <a:latin typeface="Arial"/>
                <a:cs typeface="Arial"/>
              </a:rPr>
              <a:t>показав</a:t>
            </a:r>
            <a:r>
              <a:rPr sz="2400" spc="-95" dirty="0">
                <a:solidFill>
                  <a:srgbClr val="001F5F"/>
                </a:solidFill>
                <a:latin typeface="Arial"/>
                <a:cs typeface="Arial"/>
              </a:rPr>
              <a:t> </a:t>
            </a:r>
            <a:r>
              <a:rPr sz="2400" dirty="0">
                <a:solidFill>
                  <a:srgbClr val="001F5F"/>
                </a:solidFill>
                <a:latin typeface="Arial"/>
                <a:cs typeface="Arial"/>
              </a:rPr>
              <a:t>нийзикий</a:t>
            </a:r>
            <a:r>
              <a:rPr sz="2400" spc="-130" dirty="0">
                <a:solidFill>
                  <a:srgbClr val="001F5F"/>
                </a:solidFill>
                <a:latin typeface="Arial"/>
                <a:cs typeface="Arial"/>
              </a:rPr>
              <a:t> </a:t>
            </a:r>
            <a:r>
              <a:rPr sz="2400" dirty="0">
                <a:solidFill>
                  <a:srgbClr val="001F5F"/>
                </a:solidFill>
                <a:latin typeface="Arial"/>
                <a:cs typeface="Arial"/>
              </a:rPr>
              <a:t>рівень</a:t>
            </a:r>
            <a:r>
              <a:rPr sz="2400" spc="-80" dirty="0">
                <a:solidFill>
                  <a:srgbClr val="001F5F"/>
                </a:solidFill>
                <a:latin typeface="Arial"/>
                <a:cs typeface="Arial"/>
              </a:rPr>
              <a:t> </a:t>
            </a:r>
            <a:r>
              <a:rPr sz="2400" spc="-10" dirty="0">
                <a:solidFill>
                  <a:srgbClr val="001F5F"/>
                </a:solidFill>
                <a:latin typeface="Arial"/>
                <a:cs typeface="Arial"/>
              </a:rPr>
              <a:t>етноцентризма:</a:t>
            </a:r>
            <a:endParaRPr sz="2400">
              <a:latin typeface="Arial"/>
              <a:cs typeface="Arial"/>
            </a:endParaRPr>
          </a:p>
          <a:p>
            <a:pPr marL="3298190" marR="6985">
              <a:lnSpc>
                <a:spcPct val="100000"/>
              </a:lnSpc>
              <a:spcBef>
                <a:spcPts val="5"/>
              </a:spcBef>
            </a:pPr>
            <a:r>
              <a:rPr sz="2400" dirty="0">
                <a:solidFill>
                  <a:srgbClr val="001F5F"/>
                </a:solidFill>
                <a:latin typeface="Arial"/>
                <a:cs typeface="Arial"/>
              </a:rPr>
              <a:t>вітчизняні</a:t>
            </a:r>
            <a:r>
              <a:rPr sz="2400" spc="-95" dirty="0">
                <a:solidFill>
                  <a:srgbClr val="001F5F"/>
                </a:solidFill>
                <a:latin typeface="Arial"/>
                <a:cs typeface="Arial"/>
              </a:rPr>
              <a:t> </a:t>
            </a:r>
            <a:r>
              <a:rPr sz="2400" dirty="0">
                <a:solidFill>
                  <a:srgbClr val="001F5F"/>
                </a:solidFill>
                <a:latin typeface="Arial"/>
                <a:cs typeface="Arial"/>
              </a:rPr>
              <a:t>лікарські</a:t>
            </a:r>
            <a:r>
              <a:rPr sz="2400" spc="-85" dirty="0">
                <a:solidFill>
                  <a:srgbClr val="001F5F"/>
                </a:solidFill>
                <a:latin typeface="Arial"/>
                <a:cs typeface="Arial"/>
              </a:rPr>
              <a:t> </a:t>
            </a:r>
            <a:r>
              <a:rPr sz="2400" dirty="0">
                <a:solidFill>
                  <a:srgbClr val="001F5F"/>
                </a:solidFill>
                <a:latin typeface="Arial"/>
                <a:cs typeface="Arial"/>
              </a:rPr>
              <a:t>препарати</a:t>
            </a:r>
            <a:r>
              <a:rPr sz="2400" spc="-70" dirty="0">
                <a:solidFill>
                  <a:srgbClr val="001F5F"/>
                </a:solidFill>
                <a:latin typeface="Arial"/>
                <a:cs typeface="Arial"/>
              </a:rPr>
              <a:t> </a:t>
            </a:r>
            <a:r>
              <a:rPr sz="2400" dirty="0">
                <a:solidFill>
                  <a:srgbClr val="001F5F"/>
                </a:solidFill>
                <a:latin typeface="Arial"/>
                <a:cs typeface="Arial"/>
              </a:rPr>
              <a:t>купують</a:t>
            </a:r>
            <a:r>
              <a:rPr sz="2400" spc="-95" dirty="0">
                <a:solidFill>
                  <a:srgbClr val="001F5F"/>
                </a:solidFill>
                <a:latin typeface="Arial"/>
                <a:cs typeface="Arial"/>
              </a:rPr>
              <a:t> </a:t>
            </a:r>
            <a:r>
              <a:rPr sz="2400" dirty="0">
                <a:solidFill>
                  <a:srgbClr val="001F5F"/>
                </a:solidFill>
                <a:latin typeface="Arial"/>
                <a:cs typeface="Arial"/>
              </a:rPr>
              <a:t>25%</a:t>
            </a:r>
            <a:r>
              <a:rPr sz="2400" spc="-90" dirty="0">
                <a:solidFill>
                  <a:srgbClr val="001F5F"/>
                </a:solidFill>
                <a:latin typeface="Arial"/>
                <a:cs typeface="Arial"/>
              </a:rPr>
              <a:t> </a:t>
            </a:r>
            <a:r>
              <a:rPr sz="2400" spc="-10" dirty="0">
                <a:solidFill>
                  <a:srgbClr val="001F5F"/>
                </a:solidFill>
                <a:latin typeface="Arial"/>
                <a:cs typeface="Arial"/>
              </a:rPr>
              <a:t>споживачів; </a:t>
            </a:r>
            <a:r>
              <a:rPr sz="2400" dirty="0">
                <a:solidFill>
                  <a:srgbClr val="001F5F"/>
                </a:solidFill>
                <a:latin typeface="Arial"/>
                <a:cs typeface="Arial"/>
              </a:rPr>
              <a:t>для</a:t>
            </a:r>
            <a:r>
              <a:rPr sz="2400" spc="-75" dirty="0">
                <a:solidFill>
                  <a:srgbClr val="001F5F"/>
                </a:solidFill>
                <a:latin typeface="Arial"/>
                <a:cs typeface="Arial"/>
              </a:rPr>
              <a:t> </a:t>
            </a:r>
            <a:r>
              <a:rPr sz="2400" dirty="0">
                <a:solidFill>
                  <a:srgbClr val="001F5F"/>
                </a:solidFill>
                <a:latin typeface="Arial"/>
                <a:cs typeface="Arial"/>
              </a:rPr>
              <a:t>12%</a:t>
            </a:r>
            <a:r>
              <a:rPr sz="2400" spc="-55" dirty="0">
                <a:solidFill>
                  <a:srgbClr val="001F5F"/>
                </a:solidFill>
                <a:latin typeface="Arial"/>
                <a:cs typeface="Arial"/>
              </a:rPr>
              <a:t> </a:t>
            </a:r>
            <a:r>
              <a:rPr sz="2400" dirty="0">
                <a:solidFill>
                  <a:srgbClr val="001F5F"/>
                </a:solidFill>
                <a:latin typeface="Arial"/>
                <a:cs typeface="Arial"/>
              </a:rPr>
              <a:t>країна</a:t>
            </a:r>
            <a:r>
              <a:rPr sz="2400" spc="-35" dirty="0">
                <a:solidFill>
                  <a:srgbClr val="001F5F"/>
                </a:solidFill>
                <a:latin typeface="Arial"/>
                <a:cs typeface="Arial"/>
              </a:rPr>
              <a:t> </a:t>
            </a:r>
            <a:r>
              <a:rPr sz="2400" dirty="0">
                <a:solidFill>
                  <a:srgbClr val="001F5F"/>
                </a:solidFill>
                <a:latin typeface="Arial"/>
                <a:cs typeface="Arial"/>
              </a:rPr>
              <a:t>–</a:t>
            </a:r>
            <a:r>
              <a:rPr sz="2400" spc="-55" dirty="0">
                <a:solidFill>
                  <a:srgbClr val="001F5F"/>
                </a:solidFill>
                <a:latin typeface="Arial"/>
                <a:cs typeface="Arial"/>
              </a:rPr>
              <a:t> </a:t>
            </a:r>
            <a:r>
              <a:rPr sz="2400" dirty="0">
                <a:solidFill>
                  <a:srgbClr val="001F5F"/>
                </a:solidFill>
                <a:latin typeface="Arial"/>
                <a:cs typeface="Arial"/>
              </a:rPr>
              <a:t>виробник</a:t>
            </a:r>
            <a:r>
              <a:rPr sz="2400" spc="-75" dirty="0">
                <a:solidFill>
                  <a:srgbClr val="001F5F"/>
                </a:solidFill>
                <a:latin typeface="Arial"/>
                <a:cs typeface="Arial"/>
              </a:rPr>
              <a:t> </a:t>
            </a:r>
            <a:r>
              <a:rPr sz="2400" dirty="0">
                <a:solidFill>
                  <a:srgbClr val="001F5F"/>
                </a:solidFill>
                <a:latin typeface="Arial"/>
                <a:cs typeface="Arial"/>
              </a:rPr>
              <a:t>препарату</a:t>
            </a:r>
            <a:r>
              <a:rPr sz="2400" spc="-30" dirty="0">
                <a:solidFill>
                  <a:srgbClr val="001F5F"/>
                </a:solidFill>
                <a:latin typeface="Arial"/>
                <a:cs typeface="Arial"/>
              </a:rPr>
              <a:t> </a:t>
            </a:r>
            <a:r>
              <a:rPr sz="2400" dirty="0">
                <a:solidFill>
                  <a:srgbClr val="001F5F"/>
                </a:solidFill>
                <a:latin typeface="Arial"/>
                <a:cs typeface="Arial"/>
              </a:rPr>
              <a:t>не</a:t>
            </a:r>
            <a:r>
              <a:rPr sz="2400" spc="-65" dirty="0">
                <a:solidFill>
                  <a:srgbClr val="001F5F"/>
                </a:solidFill>
                <a:latin typeface="Arial"/>
                <a:cs typeface="Arial"/>
              </a:rPr>
              <a:t> </a:t>
            </a:r>
            <a:r>
              <a:rPr sz="2400" dirty="0">
                <a:solidFill>
                  <a:srgbClr val="001F5F"/>
                </a:solidFill>
                <a:latin typeface="Arial"/>
                <a:cs typeface="Arial"/>
              </a:rPr>
              <a:t>має</a:t>
            </a:r>
            <a:r>
              <a:rPr sz="2400" spc="-70" dirty="0">
                <a:solidFill>
                  <a:srgbClr val="001F5F"/>
                </a:solidFill>
                <a:latin typeface="Arial"/>
                <a:cs typeface="Arial"/>
              </a:rPr>
              <a:t> </a:t>
            </a:r>
            <a:r>
              <a:rPr sz="2400" dirty="0">
                <a:solidFill>
                  <a:srgbClr val="001F5F"/>
                </a:solidFill>
                <a:latin typeface="Arial"/>
                <a:cs typeface="Arial"/>
              </a:rPr>
              <a:t>значення,</a:t>
            </a:r>
            <a:r>
              <a:rPr sz="2400" spc="-35" dirty="0">
                <a:solidFill>
                  <a:srgbClr val="001F5F"/>
                </a:solidFill>
                <a:latin typeface="Arial"/>
                <a:cs typeface="Arial"/>
              </a:rPr>
              <a:t> </a:t>
            </a:r>
            <a:r>
              <a:rPr sz="2400" spc="-50" dirty="0">
                <a:solidFill>
                  <a:srgbClr val="001F5F"/>
                </a:solidFill>
                <a:latin typeface="Arial"/>
                <a:cs typeface="Arial"/>
              </a:rPr>
              <a:t>а </a:t>
            </a:r>
            <a:r>
              <a:rPr sz="2400" dirty="0">
                <a:solidFill>
                  <a:srgbClr val="001F5F"/>
                </a:solidFill>
                <a:latin typeface="Arial"/>
                <a:cs typeface="Arial"/>
              </a:rPr>
              <a:t>63%</a:t>
            </a:r>
            <a:r>
              <a:rPr sz="2400" spc="-100" dirty="0">
                <a:solidFill>
                  <a:srgbClr val="001F5F"/>
                </a:solidFill>
                <a:latin typeface="Arial"/>
                <a:cs typeface="Arial"/>
              </a:rPr>
              <a:t> </a:t>
            </a:r>
            <a:r>
              <a:rPr sz="2400" dirty="0">
                <a:solidFill>
                  <a:srgbClr val="001F5F"/>
                </a:solidFill>
                <a:latin typeface="Arial"/>
                <a:cs typeface="Arial"/>
              </a:rPr>
              <a:t>покупців</a:t>
            </a:r>
            <a:r>
              <a:rPr sz="2400" spc="-95" dirty="0">
                <a:solidFill>
                  <a:srgbClr val="001F5F"/>
                </a:solidFill>
                <a:latin typeface="Arial"/>
                <a:cs typeface="Arial"/>
              </a:rPr>
              <a:t> </a:t>
            </a:r>
            <a:r>
              <a:rPr sz="2400" dirty="0">
                <a:solidFill>
                  <a:srgbClr val="001F5F"/>
                </a:solidFill>
                <a:latin typeface="Arial"/>
                <a:cs typeface="Arial"/>
              </a:rPr>
              <a:t>віддають</a:t>
            </a:r>
            <a:r>
              <a:rPr sz="2400" spc="-95" dirty="0">
                <a:solidFill>
                  <a:srgbClr val="001F5F"/>
                </a:solidFill>
                <a:latin typeface="Arial"/>
                <a:cs typeface="Arial"/>
              </a:rPr>
              <a:t> </a:t>
            </a:r>
            <a:r>
              <a:rPr sz="2400" dirty="0">
                <a:solidFill>
                  <a:srgbClr val="001F5F"/>
                </a:solidFill>
                <a:latin typeface="Arial"/>
                <a:cs typeface="Arial"/>
              </a:rPr>
              <a:t>перевагу</a:t>
            </a:r>
            <a:r>
              <a:rPr sz="2400" spc="-90" dirty="0">
                <a:solidFill>
                  <a:srgbClr val="001F5F"/>
                </a:solidFill>
                <a:latin typeface="Arial"/>
                <a:cs typeface="Arial"/>
              </a:rPr>
              <a:t> </a:t>
            </a:r>
            <a:r>
              <a:rPr sz="2400" dirty="0">
                <a:solidFill>
                  <a:srgbClr val="001F5F"/>
                </a:solidFill>
                <a:latin typeface="Arial"/>
                <a:cs typeface="Arial"/>
              </a:rPr>
              <a:t>імпортним</a:t>
            </a:r>
            <a:r>
              <a:rPr sz="2400" spc="-95" dirty="0">
                <a:solidFill>
                  <a:srgbClr val="001F5F"/>
                </a:solidFill>
                <a:latin typeface="Arial"/>
                <a:cs typeface="Arial"/>
              </a:rPr>
              <a:t> </a:t>
            </a:r>
            <a:r>
              <a:rPr sz="2400" spc="-10" dirty="0">
                <a:solidFill>
                  <a:srgbClr val="001F5F"/>
                </a:solidFill>
                <a:latin typeface="Arial"/>
                <a:cs typeface="Arial"/>
              </a:rPr>
              <a:t>лікам.</a:t>
            </a:r>
            <a:endParaRPr sz="2400">
              <a:latin typeface="Arial"/>
              <a:cs typeface="Arial"/>
            </a:endParaRPr>
          </a:p>
          <a:p>
            <a:pPr marL="3298190" marR="5080">
              <a:lnSpc>
                <a:spcPct val="100000"/>
              </a:lnSpc>
            </a:pPr>
            <a:r>
              <a:rPr sz="2400" dirty="0">
                <a:solidFill>
                  <a:srgbClr val="001F5F"/>
                </a:solidFill>
                <a:latin typeface="Arial"/>
                <a:cs typeface="Arial"/>
              </a:rPr>
              <a:t>Але</a:t>
            </a:r>
            <a:r>
              <a:rPr sz="2400" spc="-45" dirty="0">
                <a:solidFill>
                  <a:srgbClr val="001F5F"/>
                </a:solidFill>
                <a:latin typeface="Arial"/>
                <a:cs typeface="Arial"/>
              </a:rPr>
              <a:t> </a:t>
            </a:r>
            <a:r>
              <a:rPr sz="2400" dirty="0">
                <a:solidFill>
                  <a:srgbClr val="001F5F"/>
                </a:solidFill>
                <a:latin typeface="Arial"/>
                <a:cs typeface="Arial"/>
              </a:rPr>
              <a:t>якщо</a:t>
            </a:r>
            <a:r>
              <a:rPr sz="2400" spc="-40" dirty="0">
                <a:solidFill>
                  <a:srgbClr val="001F5F"/>
                </a:solidFill>
                <a:latin typeface="Arial"/>
                <a:cs typeface="Arial"/>
              </a:rPr>
              <a:t> </a:t>
            </a:r>
            <a:r>
              <a:rPr sz="2400" dirty="0">
                <a:solidFill>
                  <a:srgbClr val="001F5F"/>
                </a:solidFill>
                <a:latin typeface="Arial"/>
                <a:cs typeface="Arial"/>
              </a:rPr>
              <a:t>вітчизняний</a:t>
            </a:r>
            <a:r>
              <a:rPr sz="2400" spc="-55" dirty="0">
                <a:solidFill>
                  <a:srgbClr val="001F5F"/>
                </a:solidFill>
                <a:latin typeface="Arial"/>
                <a:cs typeface="Arial"/>
              </a:rPr>
              <a:t> </a:t>
            </a:r>
            <a:r>
              <a:rPr sz="2400" dirty="0">
                <a:solidFill>
                  <a:srgbClr val="001F5F"/>
                </a:solidFill>
                <a:latin typeface="Arial"/>
                <a:cs typeface="Arial"/>
              </a:rPr>
              <a:t>лікарський</a:t>
            </a:r>
            <a:r>
              <a:rPr sz="2400" spc="-40" dirty="0">
                <a:solidFill>
                  <a:srgbClr val="001F5F"/>
                </a:solidFill>
                <a:latin typeface="Arial"/>
                <a:cs typeface="Arial"/>
              </a:rPr>
              <a:t> </a:t>
            </a:r>
            <a:r>
              <a:rPr sz="2400" dirty="0">
                <a:solidFill>
                  <a:srgbClr val="001F5F"/>
                </a:solidFill>
                <a:latin typeface="Arial"/>
                <a:cs typeface="Arial"/>
              </a:rPr>
              <a:t>препарат</a:t>
            </a:r>
            <a:r>
              <a:rPr sz="2400" spc="-20" dirty="0">
                <a:solidFill>
                  <a:srgbClr val="001F5F"/>
                </a:solidFill>
                <a:latin typeface="Arial"/>
                <a:cs typeface="Arial"/>
              </a:rPr>
              <a:t> </a:t>
            </a:r>
            <a:r>
              <a:rPr sz="2400" dirty="0">
                <a:solidFill>
                  <a:srgbClr val="001F5F"/>
                </a:solidFill>
                <a:latin typeface="Arial"/>
                <a:cs typeface="Arial"/>
              </a:rPr>
              <a:t>в</a:t>
            </a:r>
            <a:r>
              <a:rPr sz="2400" spc="-55" dirty="0">
                <a:solidFill>
                  <a:srgbClr val="001F5F"/>
                </a:solidFill>
                <a:latin typeface="Arial"/>
                <a:cs typeface="Arial"/>
              </a:rPr>
              <a:t> </a:t>
            </a:r>
            <a:r>
              <a:rPr sz="2400" dirty="0">
                <a:solidFill>
                  <a:srgbClr val="001F5F"/>
                </a:solidFill>
                <a:latin typeface="Arial"/>
                <a:cs typeface="Arial"/>
              </a:rPr>
              <a:t>два</a:t>
            </a:r>
            <a:r>
              <a:rPr sz="2400" spc="-45" dirty="0">
                <a:solidFill>
                  <a:srgbClr val="001F5F"/>
                </a:solidFill>
                <a:latin typeface="Arial"/>
                <a:cs typeface="Arial"/>
              </a:rPr>
              <a:t> </a:t>
            </a:r>
            <a:r>
              <a:rPr sz="2400" spc="-20" dirty="0">
                <a:solidFill>
                  <a:srgbClr val="001F5F"/>
                </a:solidFill>
                <a:latin typeface="Arial"/>
                <a:cs typeface="Arial"/>
              </a:rPr>
              <a:t>рази </a:t>
            </a:r>
            <a:r>
              <a:rPr sz="2400" dirty="0">
                <a:solidFill>
                  <a:srgbClr val="001F5F"/>
                </a:solidFill>
                <a:latin typeface="Arial"/>
                <a:cs typeface="Arial"/>
              </a:rPr>
              <a:t>дешевше</a:t>
            </a:r>
            <a:r>
              <a:rPr sz="2400" spc="-80" dirty="0">
                <a:solidFill>
                  <a:srgbClr val="001F5F"/>
                </a:solidFill>
                <a:latin typeface="Arial"/>
                <a:cs typeface="Arial"/>
              </a:rPr>
              <a:t> </a:t>
            </a:r>
            <a:r>
              <a:rPr sz="2400" dirty="0">
                <a:solidFill>
                  <a:srgbClr val="001F5F"/>
                </a:solidFill>
                <a:latin typeface="Arial"/>
                <a:cs typeface="Arial"/>
              </a:rPr>
              <a:t>імпортного</a:t>
            </a:r>
            <a:r>
              <a:rPr sz="2400" spc="-75" dirty="0">
                <a:solidFill>
                  <a:srgbClr val="001F5F"/>
                </a:solidFill>
                <a:latin typeface="Arial"/>
                <a:cs typeface="Arial"/>
              </a:rPr>
              <a:t> </a:t>
            </a:r>
            <a:r>
              <a:rPr sz="2400" dirty="0">
                <a:solidFill>
                  <a:srgbClr val="001F5F"/>
                </a:solidFill>
                <a:latin typeface="Arial"/>
                <a:cs typeface="Arial"/>
              </a:rPr>
              <a:t>аналога,</a:t>
            </a:r>
            <a:r>
              <a:rPr sz="2400" spc="-85" dirty="0">
                <a:solidFill>
                  <a:srgbClr val="001F5F"/>
                </a:solidFill>
                <a:latin typeface="Arial"/>
                <a:cs typeface="Arial"/>
              </a:rPr>
              <a:t> </a:t>
            </a:r>
            <a:r>
              <a:rPr sz="2400" dirty="0">
                <a:solidFill>
                  <a:srgbClr val="001F5F"/>
                </a:solidFill>
                <a:latin typeface="Arial"/>
                <a:cs typeface="Arial"/>
              </a:rPr>
              <a:t>то</a:t>
            </a:r>
            <a:r>
              <a:rPr sz="2400" spc="-85" dirty="0">
                <a:solidFill>
                  <a:srgbClr val="001F5F"/>
                </a:solidFill>
                <a:latin typeface="Arial"/>
                <a:cs typeface="Arial"/>
              </a:rPr>
              <a:t> </a:t>
            </a:r>
            <a:r>
              <a:rPr sz="2400" dirty="0">
                <a:solidFill>
                  <a:srgbClr val="001F5F"/>
                </a:solidFill>
                <a:latin typeface="Arial"/>
                <a:cs typeface="Arial"/>
              </a:rPr>
              <a:t>вже</a:t>
            </a:r>
            <a:r>
              <a:rPr sz="2400" spc="-95" dirty="0">
                <a:solidFill>
                  <a:srgbClr val="001F5F"/>
                </a:solidFill>
                <a:latin typeface="Arial"/>
                <a:cs typeface="Arial"/>
              </a:rPr>
              <a:t> </a:t>
            </a:r>
            <a:r>
              <a:rPr sz="2400" dirty="0">
                <a:solidFill>
                  <a:srgbClr val="001F5F"/>
                </a:solidFill>
                <a:latin typeface="Arial"/>
                <a:cs typeface="Arial"/>
              </a:rPr>
              <a:t>59%</a:t>
            </a:r>
            <a:r>
              <a:rPr sz="2400" spc="-90" dirty="0">
                <a:solidFill>
                  <a:srgbClr val="001F5F"/>
                </a:solidFill>
                <a:latin typeface="Arial"/>
                <a:cs typeface="Arial"/>
              </a:rPr>
              <a:t> </a:t>
            </a:r>
            <a:r>
              <a:rPr sz="2400" spc="-10" dirty="0">
                <a:solidFill>
                  <a:srgbClr val="001F5F"/>
                </a:solidFill>
                <a:latin typeface="Arial"/>
                <a:cs typeface="Arial"/>
              </a:rPr>
              <a:t>споживачів </a:t>
            </a:r>
            <a:r>
              <a:rPr sz="2400" dirty="0">
                <a:solidFill>
                  <a:srgbClr val="001F5F"/>
                </a:solidFill>
                <a:latin typeface="Arial"/>
                <a:cs typeface="Arial"/>
              </a:rPr>
              <a:t>придбають</a:t>
            </a:r>
            <a:r>
              <a:rPr sz="2400" spc="-85" dirty="0">
                <a:solidFill>
                  <a:srgbClr val="001F5F"/>
                </a:solidFill>
                <a:latin typeface="Arial"/>
                <a:cs typeface="Arial"/>
              </a:rPr>
              <a:t> </a:t>
            </a:r>
            <a:r>
              <a:rPr sz="2400" dirty="0">
                <a:solidFill>
                  <a:srgbClr val="001F5F"/>
                </a:solidFill>
                <a:latin typeface="Arial"/>
                <a:cs typeface="Arial"/>
              </a:rPr>
              <a:t>вітчизняний,</a:t>
            </a:r>
            <a:r>
              <a:rPr sz="2400" spc="-75" dirty="0">
                <a:solidFill>
                  <a:srgbClr val="001F5F"/>
                </a:solidFill>
                <a:latin typeface="Arial"/>
                <a:cs typeface="Arial"/>
              </a:rPr>
              <a:t> </a:t>
            </a:r>
            <a:r>
              <a:rPr sz="2400" dirty="0">
                <a:solidFill>
                  <a:srgbClr val="001F5F"/>
                </a:solidFill>
                <a:latin typeface="Arial"/>
                <a:cs typeface="Arial"/>
              </a:rPr>
              <a:t>і</a:t>
            </a:r>
            <a:r>
              <a:rPr sz="2400" spc="-80" dirty="0">
                <a:solidFill>
                  <a:srgbClr val="001F5F"/>
                </a:solidFill>
                <a:latin typeface="Arial"/>
                <a:cs typeface="Arial"/>
              </a:rPr>
              <a:t> </a:t>
            </a:r>
            <a:r>
              <a:rPr sz="2400" dirty="0">
                <a:solidFill>
                  <a:srgbClr val="001F5F"/>
                </a:solidFill>
                <a:latin typeface="Arial"/>
                <a:cs typeface="Arial"/>
              </a:rPr>
              <a:t>тільки</a:t>
            </a:r>
            <a:r>
              <a:rPr sz="2400" spc="-100" dirty="0">
                <a:solidFill>
                  <a:srgbClr val="001F5F"/>
                </a:solidFill>
                <a:latin typeface="Arial"/>
                <a:cs typeface="Arial"/>
              </a:rPr>
              <a:t> </a:t>
            </a:r>
            <a:r>
              <a:rPr sz="2400" dirty="0">
                <a:solidFill>
                  <a:srgbClr val="001F5F"/>
                </a:solidFill>
                <a:latin typeface="Arial"/>
                <a:cs typeface="Arial"/>
              </a:rPr>
              <a:t>34%</a:t>
            </a:r>
            <a:r>
              <a:rPr sz="2400" spc="-75" dirty="0">
                <a:solidFill>
                  <a:srgbClr val="001F5F"/>
                </a:solidFill>
                <a:latin typeface="Arial"/>
                <a:cs typeface="Arial"/>
              </a:rPr>
              <a:t> </a:t>
            </a:r>
            <a:r>
              <a:rPr sz="2400" dirty="0">
                <a:solidFill>
                  <a:srgbClr val="001F5F"/>
                </a:solidFill>
                <a:latin typeface="Arial"/>
                <a:cs typeface="Arial"/>
              </a:rPr>
              <a:t>імпортний</a:t>
            </a:r>
            <a:r>
              <a:rPr sz="2400" spc="-70" dirty="0">
                <a:solidFill>
                  <a:srgbClr val="001F5F"/>
                </a:solidFill>
                <a:latin typeface="Arial"/>
                <a:cs typeface="Arial"/>
              </a:rPr>
              <a:t> </a:t>
            </a:r>
            <a:r>
              <a:rPr sz="2400" spc="-10" dirty="0">
                <a:solidFill>
                  <a:srgbClr val="001F5F"/>
                </a:solidFill>
                <a:latin typeface="Arial"/>
                <a:cs typeface="Arial"/>
              </a:rPr>
              <a:t>препарат.</a:t>
            </a:r>
            <a:endParaRPr sz="2400">
              <a:latin typeface="Arial"/>
              <a:cs typeface="Arial"/>
            </a:endParaRPr>
          </a:p>
        </p:txBody>
      </p:sp>
      <p:pic>
        <p:nvPicPr>
          <p:cNvPr id="3" name="object 3"/>
          <p:cNvPicPr/>
          <p:nvPr/>
        </p:nvPicPr>
        <p:blipFill>
          <a:blip r:embed="rId2" cstate="print"/>
          <a:stretch>
            <a:fillRect/>
          </a:stretch>
        </p:blipFill>
        <p:spPr>
          <a:xfrm>
            <a:off x="9177908" y="0"/>
            <a:ext cx="3008478" cy="2913126"/>
          </a:xfrm>
          <a:prstGeom prst="rect">
            <a:avLst/>
          </a:prstGeom>
        </p:spPr>
      </p:pic>
      <p:pic>
        <p:nvPicPr>
          <p:cNvPr id="4" name="object 4"/>
          <p:cNvPicPr/>
          <p:nvPr/>
        </p:nvPicPr>
        <p:blipFill>
          <a:blip r:embed="rId3" cstate="print"/>
          <a:stretch>
            <a:fillRect/>
          </a:stretch>
        </p:blipFill>
        <p:spPr>
          <a:xfrm>
            <a:off x="459322" y="3137206"/>
            <a:ext cx="3066705" cy="32301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373761"/>
            <a:ext cx="9947910" cy="1183640"/>
          </a:xfrm>
          <a:prstGeom prst="rect">
            <a:avLst/>
          </a:prstGeom>
        </p:spPr>
        <p:txBody>
          <a:bodyPr vert="horz" wrap="square" lIns="0" tIns="81280" rIns="0" bIns="0" rtlCol="0">
            <a:spAutoFit/>
          </a:bodyPr>
          <a:lstStyle/>
          <a:p>
            <a:pPr marL="12700" marR="5080">
              <a:lnSpc>
                <a:spcPts val="4320"/>
              </a:lnSpc>
              <a:spcBef>
                <a:spcPts val="640"/>
              </a:spcBef>
            </a:pPr>
            <a:r>
              <a:rPr sz="4000" i="0" dirty="0">
                <a:solidFill>
                  <a:srgbClr val="006FC0"/>
                </a:solidFill>
                <a:latin typeface="Calibri"/>
                <a:cs typeface="Calibri"/>
              </a:rPr>
              <a:t>ВІДНОШЕННЯ</a:t>
            </a:r>
            <a:r>
              <a:rPr sz="4000" i="0" spc="-70" dirty="0">
                <a:solidFill>
                  <a:srgbClr val="006FC0"/>
                </a:solidFill>
                <a:latin typeface="Calibri"/>
                <a:cs typeface="Calibri"/>
              </a:rPr>
              <a:t> </a:t>
            </a:r>
            <a:r>
              <a:rPr sz="4000" i="0" dirty="0">
                <a:solidFill>
                  <a:srgbClr val="006FC0"/>
                </a:solidFill>
                <a:latin typeface="Calibri"/>
                <a:cs typeface="Calibri"/>
              </a:rPr>
              <a:t>ДО</a:t>
            </a:r>
            <a:r>
              <a:rPr sz="4000" i="0" spc="-70" dirty="0">
                <a:solidFill>
                  <a:srgbClr val="006FC0"/>
                </a:solidFill>
                <a:latin typeface="Calibri"/>
                <a:cs typeface="Calibri"/>
              </a:rPr>
              <a:t> </a:t>
            </a:r>
            <a:r>
              <a:rPr sz="4000" i="0" dirty="0">
                <a:solidFill>
                  <a:srgbClr val="006FC0"/>
                </a:solidFill>
                <a:latin typeface="Calibri"/>
                <a:cs typeface="Calibri"/>
              </a:rPr>
              <a:t>ПРЕПАРАТУ</a:t>
            </a:r>
            <a:r>
              <a:rPr sz="4000" i="0" spc="-55" dirty="0">
                <a:solidFill>
                  <a:srgbClr val="006FC0"/>
                </a:solidFill>
                <a:latin typeface="Calibri"/>
                <a:cs typeface="Calibri"/>
              </a:rPr>
              <a:t> </a:t>
            </a:r>
            <a:r>
              <a:rPr sz="4000" i="0" dirty="0">
                <a:solidFill>
                  <a:srgbClr val="006FC0"/>
                </a:solidFill>
                <a:latin typeface="Calibri"/>
                <a:cs typeface="Calibri"/>
              </a:rPr>
              <a:t>В</a:t>
            </a:r>
            <a:r>
              <a:rPr sz="4000" i="0" spc="-65" dirty="0">
                <a:solidFill>
                  <a:srgbClr val="006FC0"/>
                </a:solidFill>
                <a:latin typeface="Calibri"/>
                <a:cs typeface="Calibri"/>
              </a:rPr>
              <a:t> </a:t>
            </a:r>
            <a:r>
              <a:rPr sz="4000" i="0" spc="-10" dirty="0">
                <a:solidFill>
                  <a:srgbClr val="006FC0"/>
                </a:solidFill>
                <a:latin typeface="Calibri"/>
                <a:cs typeface="Calibri"/>
              </a:rPr>
              <a:t>ЗАЛЕЖНОСТІ </a:t>
            </a:r>
            <a:r>
              <a:rPr sz="4000" i="0" dirty="0">
                <a:solidFill>
                  <a:srgbClr val="006FC0"/>
                </a:solidFill>
                <a:latin typeface="Calibri"/>
                <a:cs typeface="Calibri"/>
              </a:rPr>
              <a:t>ВІД</a:t>
            </a:r>
            <a:r>
              <a:rPr sz="4000" i="0" spc="-15" dirty="0">
                <a:solidFill>
                  <a:srgbClr val="006FC0"/>
                </a:solidFill>
                <a:latin typeface="Calibri"/>
                <a:cs typeface="Calibri"/>
              </a:rPr>
              <a:t> </a:t>
            </a:r>
            <a:r>
              <a:rPr sz="4000" i="0" spc="-10" dirty="0">
                <a:solidFill>
                  <a:srgbClr val="006FC0"/>
                </a:solidFill>
                <a:latin typeface="Calibri"/>
                <a:cs typeface="Calibri"/>
              </a:rPr>
              <a:t>ОРИГІНАЛЬНОСТІ</a:t>
            </a:r>
            <a:endParaRPr sz="4000">
              <a:latin typeface="Calibri"/>
              <a:cs typeface="Calibri"/>
            </a:endParaRPr>
          </a:p>
        </p:txBody>
      </p:sp>
      <p:pic>
        <p:nvPicPr>
          <p:cNvPr id="3" name="object 3"/>
          <p:cNvPicPr/>
          <p:nvPr/>
        </p:nvPicPr>
        <p:blipFill>
          <a:blip r:embed="rId2" cstate="print"/>
          <a:stretch>
            <a:fillRect/>
          </a:stretch>
        </p:blipFill>
        <p:spPr>
          <a:xfrm>
            <a:off x="1782715" y="1826366"/>
            <a:ext cx="9223781" cy="432924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209168"/>
            <a:ext cx="9819005" cy="1525905"/>
          </a:xfrm>
          <a:prstGeom prst="rect">
            <a:avLst/>
          </a:prstGeom>
        </p:spPr>
        <p:txBody>
          <a:bodyPr vert="horz" wrap="square" lIns="0" tIns="81280" rIns="0" bIns="0" rtlCol="0">
            <a:spAutoFit/>
          </a:bodyPr>
          <a:lstStyle/>
          <a:p>
            <a:pPr marL="12700" marR="5080">
              <a:lnSpc>
                <a:spcPts val="4320"/>
              </a:lnSpc>
              <a:spcBef>
                <a:spcPts val="640"/>
              </a:spcBef>
            </a:pPr>
            <a:r>
              <a:rPr sz="4000" i="0" dirty="0">
                <a:solidFill>
                  <a:srgbClr val="006FC0"/>
                </a:solidFill>
                <a:latin typeface="Calibri"/>
                <a:cs typeface="Calibri"/>
              </a:rPr>
              <a:t>Джерела</a:t>
            </a:r>
            <a:r>
              <a:rPr sz="4000" i="0" spc="-155" dirty="0">
                <a:solidFill>
                  <a:srgbClr val="006FC0"/>
                </a:solidFill>
                <a:latin typeface="Calibri"/>
                <a:cs typeface="Calibri"/>
              </a:rPr>
              <a:t> </a:t>
            </a:r>
            <a:r>
              <a:rPr sz="4000" i="0" dirty="0">
                <a:solidFill>
                  <a:srgbClr val="006FC0"/>
                </a:solidFill>
                <a:latin typeface="Calibri"/>
                <a:cs typeface="Calibri"/>
              </a:rPr>
              <a:t>інформації</a:t>
            </a:r>
            <a:r>
              <a:rPr sz="4000" i="0" spc="-135" dirty="0">
                <a:solidFill>
                  <a:srgbClr val="006FC0"/>
                </a:solidFill>
                <a:latin typeface="Calibri"/>
                <a:cs typeface="Calibri"/>
              </a:rPr>
              <a:t> </a:t>
            </a:r>
            <a:r>
              <a:rPr sz="4000" i="0" dirty="0">
                <a:solidFill>
                  <a:srgbClr val="006FC0"/>
                </a:solidFill>
                <a:latin typeface="Calibri"/>
                <a:cs typeface="Calibri"/>
              </a:rPr>
              <a:t>для</a:t>
            </a:r>
            <a:r>
              <a:rPr sz="4000" i="0" spc="-160" dirty="0">
                <a:solidFill>
                  <a:srgbClr val="006FC0"/>
                </a:solidFill>
                <a:latin typeface="Calibri"/>
                <a:cs typeface="Calibri"/>
              </a:rPr>
              <a:t> </a:t>
            </a:r>
            <a:r>
              <a:rPr sz="4000" i="0" dirty="0">
                <a:solidFill>
                  <a:srgbClr val="006FC0"/>
                </a:solidFill>
                <a:latin typeface="Calibri"/>
                <a:cs typeface="Calibri"/>
              </a:rPr>
              <a:t>здійснення</a:t>
            </a:r>
            <a:r>
              <a:rPr sz="4000" i="0" spc="-135" dirty="0">
                <a:solidFill>
                  <a:srgbClr val="006FC0"/>
                </a:solidFill>
                <a:latin typeface="Calibri"/>
                <a:cs typeface="Calibri"/>
              </a:rPr>
              <a:t> </a:t>
            </a:r>
            <a:r>
              <a:rPr sz="4000" i="0" spc="-10" dirty="0">
                <a:solidFill>
                  <a:srgbClr val="006FC0"/>
                </a:solidFill>
                <a:latin typeface="Calibri"/>
                <a:cs typeface="Calibri"/>
              </a:rPr>
              <a:t>вибору ОТС-препаратів</a:t>
            </a:r>
            <a:endParaRPr sz="4000">
              <a:latin typeface="Calibri"/>
              <a:cs typeface="Calibri"/>
            </a:endParaRPr>
          </a:p>
          <a:p>
            <a:pPr marL="12700">
              <a:lnSpc>
                <a:spcPts val="2630"/>
              </a:lnSpc>
            </a:pPr>
            <a:r>
              <a:rPr i="0" spc="-10" dirty="0">
                <a:solidFill>
                  <a:srgbClr val="006FC0"/>
                </a:solidFill>
                <a:latin typeface="Calibri"/>
                <a:cs typeface="Calibri"/>
              </a:rPr>
              <a:t>(дослідження</a:t>
            </a:r>
            <a:r>
              <a:rPr i="0" spc="-40" dirty="0">
                <a:solidFill>
                  <a:srgbClr val="006FC0"/>
                </a:solidFill>
                <a:latin typeface="Calibri"/>
                <a:cs typeface="Calibri"/>
              </a:rPr>
              <a:t> </a:t>
            </a:r>
            <a:r>
              <a:rPr i="0" dirty="0">
                <a:solidFill>
                  <a:srgbClr val="006FC0"/>
                </a:solidFill>
                <a:latin typeface="Calibri"/>
                <a:cs typeface="Calibri"/>
              </a:rPr>
              <a:t>Ipsos</a:t>
            </a:r>
            <a:r>
              <a:rPr i="0" spc="-45" dirty="0">
                <a:solidFill>
                  <a:srgbClr val="006FC0"/>
                </a:solidFill>
                <a:latin typeface="Calibri"/>
                <a:cs typeface="Calibri"/>
              </a:rPr>
              <a:t> </a:t>
            </a:r>
            <a:r>
              <a:rPr i="0" spc="-10" dirty="0">
                <a:solidFill>
                  <a:srgbClr val="006FC0"/>
                </a:solidFill>
                <a:latin typeface="Calibri"/>
                <a:cs typeface="Calibri"/>
              </a:rPr>
              <a:t>Healthcare)</a:t>
            </a:r>
          </a:p>
        </p:txBody>
      </p:sp>
      <p:pic>
        <p:nvPicPr>
          <p:cNvPr id="3" name="object 3"/>
          <p:cNvPicPr/>
          <p:nvPr/>
        </p:nvPicPr>
        <p:blipFill>
          <a:blip r:embed="rId2" cstate="print"/>
          <a:stretch>
            <a:fillRect/>
          </a:stretch>
        </p:blipFill>
        <p:spPr>
          <a:xfrm>
            <a:off x="834297" y="2033705"/>
            <a:ext cx="10326442" cy="417131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57200" y="228600"/>
            <a:ext cx="10744200" cy="1323439"/>
          </a:xfrm>
          <a:prstGeom prst="rect">
            <a:avLst/>
          </a:prstGeom>
        </p:spPr>
        <p:txBody>
          <a:bodyPr wrap="square">
            <a:spAutoFit/>
          </a:bodyPr>
          <a:lstStyle/>
          <a:p>
            <a:r>
              <a:rPr lang="uk-UA" sz="2000" dirty="0" smtClean="0">
                <a:solidFill>
                  <a:srgbClr val="002060"/>
                </a:solidFill>
                <a:latin typeface="Arial" panose="020B0604020202020204" pitchFamily="34" charset="0"/>
                <a:cs typeface="Arial" panose="020B0604020202020204" pitchFamily="34" charset="0"/>
              </a:rPr>
              <a:t>У 2024 році український </a:t>
            </a:r>
            <a:r>
              <a:rPr lang="pl-PL" sz="2000" dirty="0" smtClean="0">
                <a:solidFill>
                  <a:srgbClr val="002060"/>
                </a:solidFill>
                <a:latin typeface="Arial" panose="020B0604020202020204" pitchFamily="34" charset="0"/>
                <a:cs typeface="Arial" panose="020B0604020202020204" pitchFamily="34" charset="0"/>
              </a:rPr>
              <a:t>digital-</a:t>
            </a:r>
            <a:r>
              <a:rPr lang="uk-UA" sz="2000" dirty="0" smtClean="0">
                <a:solidFill>
                  <a:srgbClr val="002060"/>
                </a:solidFill>
                <a:latin typeface="Arial" panose="020B0604020202020204" pitchFamily="34" charset="0"/>
                <a:cs typeface="Arial" panose="020B0604020202020204" pitchFamily="34" charset="0"/>
              </a:rPr>
              <a:t>ринок продемонстрував впевнене зростання. Загальний обсяг інвестицій у цифрову рекламу сягнув 18 мільярдів гривень, що на 24% більше, ніж у 2023-му. Про це свідчать результати щорічного дослідження </a:t>
            </a:r>
            <a:r>
              <a:rPr lang="pl-PL" sz="2000" dirty="0" smtClean="0">
                <a:solidFill>
                  <a:srgbClr val="002060"/>
                </a:solidFill>
                <a:latin typeface="Arial" panose="020B0604020202020204" pitchFamily="34" charset="0"/>
                <a:cs typeface="Arial" panose="020B0604020202020204" pitchFamily="34" charset="0"/>
              </a:rPr>
              <a:t>IAB </a:t>
            </a:r>
            <a:r>
              <a:rPr lang="uk-UA" sz="2000" dirty="0" smtClean="0">
                <a:solidFill>
                  <a:srgbClr val="002060"/>
                </a:solidFill>
                <a:latin typeface="Arial" panose="020B0604020202020204" pitchFamily="34" charset="0"/>
                <a:cs typeface="Arial" panose="020B0604020202020204" pitchFamily="34" charset="0"/>
              </a:rPr>
              <a:t>Україна, проведеного за підтримки агенції </a:t>
            </a:r>
            <a:r>
              <a:rPr lang="pl-PL" sz="2000" dirty="0" smtClean="0">
                <a:solidFill>
                  <a:srgbClr val="002060"/>
                </a:solidFill>
                <a:latin typeface="Arial" panose="020B0604020202020204" pitchFamily="34" charset="0"/>
                <a:cs typeface="Arial" panose="020B0604020202020204" pitchFamily="34" charset="0"/>
              </a:rPr>
              <a:t>digital-</a:t>
            </a:r>
            <a:r>
              <a:rPr lang="uk-UA" sz="2000" dirty="0" smtClean="0">
                <a:solidFill>
                  <a:srgbClr val="002060"/>
                </a:solidFill>
                <a:latin typeface="Arial" panose="020B0604020202020204" pitchFamily="34" charset="0"/>
                <a:cs typeface="Arial" panose="020B0604020202020204" pitchFamily="34" charset="0"/>
              </a:rPr>
              <a:t>маркетингу </a:t>
            </a:r>
            <a:r>
              <a:rPr lang="pl-PL" sz="2000" dirty="0" smtClean="0">
                <a:solidFill>
                  <a:srgbClr val="002060"/>
                </a:solidFill>
                <a:latin typeface="Arial" panose="020B0604020202020204" pitchFamily="34" charset="0"/>
                <a:cs typeface="Arial" panose="020B0604020202020204" pitchFamily="34" charset="0"/>
              </a:rPr>
              <a:t>Inweb.</a:t>
            </a:r>
            <a:endParaRPr lang="uk-UA" sz="2000" dirty="0">
              <a:solidFill>
                <a:srgbClr val="002060"/>
              </a:solidFill>
              <a:latin typeface="Arial" panose="020B0604020202020204" pitchFamily="34" charset="0"/>
              <a:cs typeface="Arial" panose="020B0604020202020204" pitchFamily="34" charset="0"/>
            </a:endParaRPr>
          </a:p>
        </p:txBody>
      </p:sp>
      <p:graphicFrame>
        <p:nvGraphicFramePr>
          <p:cNvPr id="5" name="Схема 4"/>
          <p:cNvGraphicFramePr/>
          <p:nvPr>
            <p:extLst>
              <p:ext uri="{D42A27DB-BD31-4B8C-83A1-F6EECF244321}">
                <p14:modId xmlns:p14="http://schemas.microsoft.com/office/powerpoint/2010/main" val="2464289882"/>
              </p:ext>
            </p:extLst>
          </p:nvPr>
        </p:nvGraphicFramePr>
        <p:xfrm>
          <a:off x="762000" y="2057400"/>
          <a:ext cx="96012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316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52400" y="533400"/>
            <a:ext cx="11689221" cy="5836424"/>
          </a:xfrm>
          <a:prstGeom prst="rect">
            <a:avLst/>
          </a:prstGeom>
          <a:ln>
            <a:solidFill>
              <a:srgbClr val="0070C0"/>
            </a:solidFill>
            <a:prstDash val="lgDash"/>
          </a:ln>
        </p:spPr>
      </p:pic>
    </p:spTree>
    <p:extLst>
      <p:ext uri="{BB962C8B-B14F-4D97-AF65-F5344CB8AC3E}">
        <p14:creationId xmlns:p14="http://schemas.microsoft.com/office/powerpoint/2010/main" val="311333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79" y="10160"/>
            <a:ext cx="10051415" cy="738664"/>
          </a:xfrm>
        </p:spPr>
        <p:txBody>
          <a:bodyPr/>
          <a:lstStyle/>
          <a:p>
            <a:pPr algn="ctr"/>
            <a:r>
              <a:rPr lang="uk-UA" i="0" dirty="0"/>
              <a:t>Відео знову лідирує</a:t>
            </a:r>
            <a:br>
              <a:rPr lang="uk-UA" i="0" dirty="0"/>
            </a:br>
            <a:endParaRPr lang="uk-UA" dirty="0"/>
          </a:p>
        </p:txBody>
      </p:sp>
      <p:graphicFrame>
        <p:nvGraphicFramePr>
          <p:cNvPr id="4" name="Схема 3"/>
          <p:cNvGraphicFramePr/>
          <p:nvPr>
            <p:extLst>
              <p:ext uri="{D42A27DB-BD31-4B8C-83A1-F6EECF244321}">
                <p14:modId xmlns:p14="http://schemas.microsoft.com/office/powerpoint/2010/main" val="4287464056"/>
              </p:ext>
            </p:extLst>
          </p:nvPr>
        </p:nvGraphicFramePr>
        <p:xfrm>
          <a:off x="221757" y="914400"/>
          <a:ext cx="2216643"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2895600" y="838200"/>
            <a:ext cx="8839200" cy="5791200"/>
          </a:xfrm>
          <a:prstGeom prst="rect">
            <a:avLst/>
          </a:prstGeom>
        </p:spPr>
      </p:pic>
    </p:spTree>
    <p:extLst>
      <p:ext uri="{BB962C8B-B14F-4D97-AF65-F5344CB8AC3E}">
        <p14:creationId xmlns:p14="http://schemas.microsoft.com/office/powerpoint/2010/main" val="207241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79" y="10160"/>
            <a:ext cx="10051415" cy="738664"/>
          </a:xfrm>
        </p:spPr>
        <p:txBody>
          <a:bodyPr/>
          <a:lstStyle/>
          <a:p>
            <a:pPr algn="ctr"/>
            <a:r>
              <a:rPr lang="uk-UA" i="0" dirty="0"/>
              <a:t>Роль нових платформ</a:t>
            </a:r>
            <a:br>
              <a:rPr lang="uk-UA" i="0" dirty="0"/>
            </a:br>
            <a:endParaRPr lang="uk-UA" dirty="0"/>
          </a:p>
        </p:txBody>
      </p:sp>
      <p:graphicFrame>
        <p:nvGraphicFramePr>
          <p:cNvPr id="4" name="Схема 3"/>
          <p:cNvGraphicFramePr/>
          <p:nvPr>
            <p:extLst>
              <p:ext uri="{D42A27DB-BD31-4B8C-83A1-F6EECF244321}">
                <p14:modId xmlns:p14="http://schemas.microsoft.com/office/powerpoint/2010/main" val="678225722"/>
              </p:ext>
            </p:extLst>
          </p:nvPr>
        </p:nvGraphicFramePr>
        <p:xfrm>
          <a:off x="457200" y="533400"/>
          <a:ext cx="10744200" cy="152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Схема 5"/>
          <p:cNvGraphicFramePr/>
          <p:nvPr>
            <p:extLst>
              <p:ext uri="{D42A27DB-BD31-4B8C-83A1-F6EECF244321}">
                <p14:modId xmlns:p14="http://schemas.microsoft.com/office/powerpoint/2010/main" val="1759844555"/>
              </p:ext>
            </p:extLst>
          </p:nvPr>
        </p:nvGraphicFramePr>
        <p:xfrm>
          <a:off x="457200" y="2274838"/>
          <a:ext cx="10591800" cy="27543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40740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395162982"/>
              </p:ext>
            </p:extLst>
          </p:nvPr>
        </p:nvGraphicFramePr>
        <p:xfrm>
          <a:off x="152400" y="304800"/>
          <a:ext cx="11685321" cy="15388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965860" y="2057400"/>
            <a:ext cx="10058400" cy="4191000"/>
          </a:xfrm>
          <a:prstGeom prst="rect">
            <a:avLst/>
          </a:prstGeom>
          <a:ln>
            <a:solidFill>
              <a:schemeClr val="accent4">
                <a:lumMod val="75000"/>
              </a:schemeClr>
            </a:solidFill>
          </a:ln>
        </p:spPr>
      </p:pic>
    </p:spTree>
    <p:extLst>
      <p:ext uri="{BB962C8B-B14F-4D97-AF65-F5344CB8AC3E}">
        <p14:creationId xmlns:p14="http://schemas.microsoft.com/office/powerpoint/2010/main" val="3611439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295400" y="1371600"/>
            <a:ext cx="6553200" cy="4876800"/>
          </a:xfrm>
          <a:prstGeom prst="rect">
            <a:avLst/>
          </a:prstGeom>
          <a:ln w="57150">
            <a:solidFill>
              <a:srgbClr val="7030A0"/>
            </a:solidFill>
          </a:ln>
        </p:spPr>
      </p:pic>
      <p:sp>
        <p:nvSpPr>
          <p:cNvPr id="4" name="Прямоугольник 3"/>
          <p:cNvSpPr/>
          <p:nvPr/>
        </p:nvSpPr>
        <p:spPr>
          <a:xfrm>
            <a:off x="4267200" y="381000"/>
            <a:ext cx="2820003" cy="523220"/>
          </a:xfrm>
          <a:prstGeom prst="rect">
            <a:avLst/>
          </a:prstGeom>
        </p:spPr>
        <p:txBody>
          <a:bodyPr wrap="none">
            <a:spAutoFit/>
          </a:bodyPr>
          <a:lstStyle/>
          <a:p>
            <a:pPr lvl="0"/>
            <a:r>
              <a:rPr lang="pl-PL" sz="2800" b="0" i="0" dirty="0" smtClean="0">
                <a:solidFill>
                  <a:srgbClr val="002060"/>
                </a:solidFill>
                <a:latin typeface="Arial" panose="020B0604020202020204" pitchFamily="34" charset="0"/>
                <a:cs typeface="Arial" panose="020B0604020202020204" pitchFamily="34" charset="0"/>
              </a:rPr>
              <a:t>Digital-</a:t>
            </a:r>
            <a:r>
              <a:rPr lang="uk-UA" sz="2800" b="0" i="0" dirty="0" smtClean="0">
                <a:solidFill>
                  <a:srgbClr val="002060"/>
                </a:solidFill>
                <a:latin typeface="Arial" panose="020B0604020202020204" pitchFamily="34" charset="0"/>
                <a:cs typeface="Arial" panose="020B0604020202020204" pitchFamily="34" charset="0"/>
              </a:rPr>
              <a:t>реклама </a:t>
            </a:r>
            <a:endParaRPr lang="ru-RU" sz="2800" dirty="0">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3"/>
          <a:stretch>
            <a:fillRect/>
          </a:stretch>
        </p:blipFill>
        <p:spPr>
          <a:xfrm>
            <a:off x="8229600" y="1366684"/>
            <a:ext cx="3314700" cy="4876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80341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4002061233"/>
              </p:ext>
            </p:extLst>
          </p:nvPr>
        </p:nvGraphicFramePr>
        <p:xfrm>
          <a:off x="457200" y="609600"/>
          <a:ext cx="111252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5241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55142" y="218389"/>
            <a:ext cx="10000615" cy="751488"/>
          </a:xfrm>
          <a:prstGeom prst="rect">
            <a:avLst/>
          </a:prstGeom>
        </p:spPr>
        <p:txBody>
          <a:bodyPr vert="horz" wrap="square" lIns="0" tIns="12700" rIns="0" bIns="0" rtlCol="0" anchor="ctr">
            <a:spAutoFit/>
          </a:bodyPr>
          <a:lstStyle/>
          <a:p>
            <a:pPr marL="12700" marR="5080">
              <a:lnSpc>
                <a:spcPct val="100000"/>
              </a:lnSpc>
              <a:spcBef>
                <a:spcPts val="100"/>
              </a:spcBef>
            </a:pPr>
            <a:r>
              <a:rPr lang="ru-RU" i="0" dirty="0"/>
              <a:t> </a:t>
            </a:r>
            <a:r>
              <a:rPr lang="uk-UA" i="0" dirty="0" smtClean="0"/>
              <a:t>Динаміка обсягів ринку реклами на ТБ із зазначенням внеску категорії фармацевтичних брендів за підсумками 2013–2024 рр.*</a:t>
            </a:r>
            <a:endParaRPr lang="uk-UA" sz="3600" dirty="0">
              <a:latin typeface="Calibri"/>
              <a:cs typeface="Calibri"/>
            </a:endParaRPr>
          </a:p>
        </p:txBody>
      </p:sp>
      <p:pic>
        <p:nvPicPr>
          <p:cNvPr id="4" name="Рисунок 3"/>
          <p:cNvPicPr>
            <a:picLocks noChangeAspect="1"/>
          </p:cNvPicPr>
          <p:nvPr/>
        </p:nvPicPr>
        <p:blipFill>
          <a:blip r:embed="rId2"/>
          <a:stretch>
            <a:fillRect/>
          </a:stretch>
        </p:blipFill>
        <p:spPr>
          <a:xfrm>
            <a:off x="228600" y="1371600"/>
            <a:ext cx="10972800" cy="46964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79" y="10160"/>
            <a:ext cx="10051415" cy="738664"/>
          </a:xfrm>
        </p:spPr>
        <p:txBody>
          <a:bodyPr/>
          <a:lstStyle/>
          <a:p>
            <a:pPr algn="ctr"/>
            <a:r>
              <a:rPr lang="uk-UA" i="0" dirty="0" smtClean="0"/>
              <a:t>Топ-10 фармбрендів за показником EqGRP (вибірка — міста 50 тис.+) за підсумками 2024 р.</a:t>
            </a:r>
            <a:endParaRPr lang="uk-UA" dirty="0"/>
          </a:p>
        </p:txBody>
      </p:sp>
      <p:pic>
        <p:nvPicPr>
          <p:cNvPr id="3" name="Рисунок 2"/>
          <p:cNvPicPr>
            <a:picLocks noChangeAspect="1"/>
          </p:cNvPicPr>
          <p:nvPr/>
        </p:nvPicPr>
        <p:blipFill>
          <a:blip r:embed="rId2"/>
          <a:stretch>
            <a:fillRect/>
          </a:stretch>
        </p:blipFill>
        <p:spPr>
          <a:xfrm>
            <a:off x="609600" y="990600"/>
            <a:ext cx="9735909" cy="5658640"/>
          </a:xfrm>
          <a:prstGeom prst="rect">
            <a:avLst/>
          </a:prstGeom>
          <a:ln w="57150">
            <a:solidFill>
              <a:srgbClr val="7030A0"/>
            </a:solidFill>
          </a:ln>
        </p:spPr>
      </p:pic>
    </p:spTree>
    <p:extLst>
      <p:ext uri="{BB962C8B-B14F-4D97-AF65-F5344CB8AC3E}">
        <p14:creationId xmlns:p14="http://schemas.microsoft.com/office/powerpoint/2010/main" val="3317918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79" y="10160"/>
            <a:ext cx="10051415" cy="738664"/>
          </a:xfrm>
        </p:spPr>
        <p:txBody>
          <a:bodyPr/>
          <a:lstStyle/>
          <a:p>
            <a:pPr algn="ctr"/>
            <a:r>
              <a:rPr lang="uk-UA" i="0" dirty="0" smtClean="0"/>
              <a:t>Топ-10 маркетуючих організацій за показником EqGRP</a:t>
            </a:r>
            <a:br>
              <a:rPr lang="uk-UA" i="0" dirty="0" smtClean="0"/>
            </a:br>
            <a:r>
              <a:rPr lang="uk-UA" i="0" dirty="0" smtClean="0"/>
              <a:t> (вибірка — міста 50 тис.+) за підсумками 2024 р.</a:t>
            </a:r>
            <a:endParaRPr lang="uk-UA" dirty="0"/>
          </a:p>
        </p:txBody>
      </p:sp>
      <p:pic>
        <p:nvPicPr>
          <p:cNvPr id="3" name="Рисунок 2"/>
          <p:cNvPicPr>
            <a:picLocks noChangeAspect="1"/>
          </p:cNvPicPr>
          <p:nvPr/>
        </p:nvPicPr>
        <p:blipFill>
          <a:blip r:embed="rId2"/>
          <a:stretch>
            <a:fillRect/>
          </a:stretch>
        </p:blipFill>
        <p:spPr>
          <a:xfrm>
            <a:off x="359631" y="1066800"/>
            <a:ext cx="9735909" cy="5591955"/>
          </a:xfrm>
          <a:prstGeom prst="rect">
            <a:avLst/>
          </a:prstGeom>
          <a:ln w="57150">
            <a:solidFill>
              <a:srgbClr val="7030A0"/>
            </a:solidFill>
          </a:ln>
        </p:spPr>
      </p:pic>
    </p:spTree>
    <p:extLst>
      <p:ext uri="{BB962C8B-B14F-4D97-AF65-F5344CB8AC3E}">
        <p14:creationId xmlns:p14="http://schemas.microsoft.com/office/powerpoint/2010/main" val="2643546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05399" y="240267"/>
            <a:ext cx="6530009" cy="369332"/>
          </a:xfrm>
        </p:spPr>
        <p:txBody>
          <a:bodyPr/>
          <a:lstStyle/>
          <a:p>
            <a:pPr algn="ctr"/>
            <a:r>
              <a:rPr lang="uk-UA" i="0" dirty="0"/>
              <a:t> Фармбренди в інтернеті</a:t>
            </a:r>
            <a:r>
              <a:rPr lang="uk-UA" dirty="0"/>
              <a:t/>
            </a:r>
            <a:br>
              <a:rPr lang="uk-UA" dirty="0"/>
            </a:br>
            <a:endParaRPr lang="uk-UA" dirty="0"/>
          </a:p>
        </p:txBody>
      </p:sp>
      <p:graphicFrame>
        <p:nvGraphicFramePr>
          <p:cNvPr id="4" name="Схема 3"/>
          <p:cNvGraphicFramePr/>
          <p:nvPr>
            <p:extLst>
              <p:ext uri="{D42A27DB-BD31-4B8C-83A1-F6EECF244321}">
                <p14:modId xmlns:p14="http://schemas.microsoft.com/office/powerpoint/2010/main" val="2289804992"/>
              </p:ext>
            </p:extLst>
          </p:nvPr>
        </p:nvGraphicFramePr>
        <p:xfrm>
          <a:off x="304800" y="2133600"/>
          <a:ext cx="4572000" cy="4524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5105400" y="771435"/>
            <a:ext cx="6096000" cy="1200329"/>
          </a:xfrm>
          <a:prstGeom prst="rect">
            <a:avLst/>
          </a:prstGeom>
        </p:spPr>
        <p:txBody>
          <a:bodyPr>
            <a:spAutoFit/>
          </a:bodyPr>
          <a:lstStyle/>
          <a:p>
            <a:r>
              <a:rPr lang="uk-UA" i="0" dirty="0" smtClean="0">
                <a:solidFill>
                  <a:srgbClr val="FF0000"/>
                </a:solidFill>
              </a:rPr>
              <a:t>Динаміка кількості показів реклами фармбрендів в інтернеті за підсумками 2022–2024 рр. із зазначенням темпів зростання / зниження щодо аналогічного періоду попереднього року****</a:t>
            </a:r>
            <a:endParaRPr lang="uk-UA" dirty="0">
              <a:solidFill>
                <a:srgbClr val="FF0000"/>
              </a:solidFill>
            </a:endParaRPr>
          </a:p>
        </p:txBody>
      </p:sp>
      <p:pic>
        <p:nvPicPr>
          <p:cNvPr id="6" name="Рисунок 5"/>
          <p:cNvPicPr>
            <a:picLocks noChangeAspect="1"/>
          </p:cNvPicPr>
          <p:nvPr/>
        </p:nvPicPr>
        <p:blipFill>
          <a:blip r:embed="rId7"/>
          <a:stretch>
            <a:fillRect/>
          </a:stretch>
        </p:blipFill>
        <p:spPr>
          <a:xfrm>
            <a:off x="5105399" y="2170043"/>
            <a:ext cx="5436789" cy="4372293"/>
          </a:xfrm>
          <a:prstGeom prst="rect">
            <a:avLst/>
          </a:prstGeom>
          <a:ln w="38100">
            <a:solidFill>
              <a:srgbClr val="002060"/>
            </a:solidFill>
          </a:ln>
        </p:spPr>
      </p:pic>
      <p:pic>
        <p:nvPicPr>
          <p:cNvPr id="7" name="Рисунок 6"/>
          <p:cNvPicPr>
            <a:picLocks noChangeAspect="1"/>
          </p:cNvPicPr>
          <p:nvPr/>
        </p:nvPicPr>
        <p:blipFill>
          <a:blip r:embed="rId8"/>
          <a:stretch>
            <a:fillRect/>
          </a:stretch>
        </p:blipFill>
        <p:spPr>
          <a:xfrm>
            <a:off x="609599" y="379492"/>
            <a:ext cx="3694043" cy="1754108"/>
          </a:xfrm>
          <a:prstGeom prst="rect">
            <a:avLst/>
          </a:prstGeom>
        </p:spPr>
      </p:pic>
    </p:spTree>
    <p:extLst>
      <p:ext uri="{BB962C8B-B14F-4D97-AF65-F5344CB8AC3E}">
        <p14:creationId xmlns:p14="http://schemas.microsoft.com/office/powerpoint/2010/main" val="3019342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79" y="10160"/>
            <a:ext cx="10051415" cy="1107996"/>
          </a:xfrm>
        </p:spPr>
        <p:txBody>
          <a:bodyPr/>
          <a:lstStyle/>
          <a:p>
            <a:pPr algn="ctr"/>
            <a:r>
              <a:rPr lang="uk-UA" i="0" dirty="0" smtClean="0"/>
              <a:t>Динаміка кількості показів реклами фармбрендів в інтернеті із зазначенням частки категорій товарів «аптечного кошика» з 2018 до 2024 р. ****</a:t>
            </a:r>
            <a:endParaRPr lang="uk-UA" dirty="0"/>
          </a:p>
        </p:txBody>
      </p:sp>
      <p:pic>
        <p:nvPicPr>
          <p:cNvPr id="3" name="Рисунок 2"/>
          <p:cNvPicPr>
            <a:picLocks noChangeAspect="1"/>
          </p:cNvPicPr>
          <p:nvPr/>
        </p:nvPicPr>
        <p:blipFill>
          <a:blip r:embed="rId2"/>
          <a:stretch>
            <a:fillRect/>
          </a:stretch>
        </p:blipFill>
        <p:spPr>
          <a:xfrm>
            <a:off x="304800" y="1118156"/>
            <a:ext cx="9296400" cy="5342576"/>
          </a:xfrm>
          <a:prstGeom prst="rect">
            <a:avLst/>
          </a:prstGeom>
        </p:spPr>
      </p:pic>
    </p:spTree>
    <p:extLst>
      <p:ext uri="{BB962C8B-B14F-4D97-AF65-F5344CB8AC3E}">
        <p14:creationId xmlns:p14="http://schemas.microsoft.com/office/powerpoint/2010/main" val="401941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8565" y="76200"/>
            <a:ext cx="10051415" cy="738664"/>
          </a:xfrm>
        </p:spPr>
        <p:txBody>
          <a:bodyPr/>
          <a:lstStyle/>
          <a:p>
            <a:pPr algn="ctr"/>
            <a:r>
              <a:rPr lang="uk-UA" i="0" dirty="0" smtClean="0"/>
              <a:t>Топ-10 фармбрендів за кількістю показів реклами в інтернеті за підсумками 2024 р.****</a:t>
            </a:r>
            <a:endParaRPr lang="uk-UA" dirty="0"/>
          </a:p>
        </p:txBody>
      </p:sp>
      <p:pic>
        <p:nvPicPr>
          <p:cNvPr id="3" name="Рисунок 2"/>
          <p:cNvPicPr>
            <a:picLocks noChangeAspect="1"/>
          </p:cNvPicPr>
          <p:nvPr/>
        </p:nvPicPr>
        <p:blipFill>
          <a:blip r:embed="rId2"/>
          <a:stretch>
            <a:fillRect/>
          </a:stretch>
        </p:blipFill>
        <p:spPr>
          <a:xfrm>
            <a:off x="762000" y="1066800"/>
            <a:ext cx="9640645" cy="5534797"/>
          </a:xfrm>
          <a:prstGeom prst="rect">
            <a:avLst/>
          </a:prstGeom>
          <a:ln w="57150">
            <a:solidFill>
              <a:srgbClr val="002060"/>
            </a:solidFill>
          </a:ln>
        </p:spPr>
      </p:pic>
    </p:spTree>
    <p:extLst>
      <p:ext uri="{BB962C8B-B14F-4D97-AF65-F5344CB8AC3E}">
        <p14:creationId xmlns:p14="http://schemas.microsoft.com/office/powerpoint/2010/main" val="1188116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879" y="10160"/>
            <a:ext cx="10051415" cy="738664"/>
          </a:xfrm>
        </p:spPr>
        <p:txBody>
          <a:bodyPr anchor="ctr"/>
          <a:lstStyle/>
          <a:p>
            <a:pPr algn="ctr"/>
            <a:r>
              <a:rPr lang="uk-UA" i="0" dirty="0" smtClean="0"/>
              <a:t>Топ-10 маркетуючих організацій за кількістю показів реклами в інтернеті за підсумками 2024 р.****</a:t>
            </a:r>
            <a:endParaRPr lang="uk-UA" dirty="0"/>
          </a:p>
        </p:txBody>
      </p:sp>
      <p:pic>
        <p:nvPicPr>
          <p:cNvPr id="3" name="Рисунок 2"/>
          <p:cNvPicPr>
            <a:picLocks noChangeAspect="1"/>
          </p:cNvPicPr>
          <p:nvPr/>
        </p:nvPicPr>
        <p:blipFill>
          <a:blip r:embed="rId2"/>
          <a:stretch>
            <a:fillRect/>
          </a:stretch>
        </p:blipFill>
        <p:spPr>
          <a:xfrm>
            <a:off x="609600" y="990600"/>
            <a:ext cx="9754961" cy="5572903"/>
          </a:xfrm>
          <a:prstGeom prst="rect">
            <a:avLst/>
          </a:prstGeom>
          <a:ln w="57150">
            <a:solidFill>
              <a:srgbClr val="7030A0"/>
            </a:solidFill>
          </a:ln>
        </p:spPr>
      </p:pic>
    </p:spTree>
    <p:extLst>
      <p:ext uri="{BB962C8B-B14F-4D97-AF65-F5344CB8AC3E}">
        <p14:creationId xmlns:p14="http://schemas.microsoft.com/office/powerpoint/2010/main" val="4088471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93775" y="1721865"/>
            <a:ext cx="10549255" cy="3928110"/>
          </a:xfrm>
          <a:prstGeom prst="rect">
            <a:avLst/>
          </a:prstGeom>
        </p:spPr>
        <p:txBody>
          <a:bodyPr vert="horz" wrap="square" lIns="0" tIns="53340" rIns="0" bIns="0" rtlCol="0">
            <a:spAutoFit/>
          </a:bodyPr>
          <a:lstStyle/>
          <a:p>
            <a:pPr marL="241300" marR="88900" indent="-228600">
              <a:lnSpc>
                <a:spcPct val="88800"/>
              </a:lnSpc>
              <a:spcBef>
                <a:spcPts val="420"/>
              </a:spcBef>
            </a:pPr>
            <a:r>
              <a:rPr sz="2400" dirty="0">
                <a:solidFill>
                  <a:srgbClr val="FF6600"/>
                </a:solidFill>
                <a:latin typeface="MS Gothic"/>
                <a:cs typeface="MS Gothic"/>
              </a:rPr>
              <a:t>✔</a:t>
            </a:r>
            <a:r>
              <a:rPr sz="2400" dirty="0">
                <a:solidFill>
                  <a:srgbClr val="001F5F"/>
                </a:solidFill>
                <a:latin typeface="Arial"/>
                <a:cs typeface="Arial"/>
              </a:rPr>
              <a:t>З</a:t>
            </a:r>
            <a:r>
              <a:rPr sz="2400" spc="-100" dirty="0">
                <a:solidFill>
                  <a:srgbClr val="001F5F"/>
                </a:solidFill>
                <a:latin typeface="Arial"/>
                <a:cs typeface="Arial"/>
              </a:rPr>
              <a:t> </a:t>
            </a:r>
            <a:r>
              <a:rPr sz="2400" dirty="0">
                <a:solidFill>
                  <a:srgbClr val="001F5F"/>
                </a:solidFill>
                <a:latin typeface="Arial"/>
                <a:cs typeface="Arial"/>
              </a:rPr>
              <a:t>віком</a:t>
            </a:r>
            <a:r>
              <a:rPr sz="2400" spc="-95" dirty="0">
                <a:solidFill>
                  <a:srgbClr val="001F5F"/>
                </a:solidFill>
                <a:latin typeface="Arial"/>
                <a:cs typeface="Arial"/>
              </a:rPr>
              <a:t> </a:t>
            </a:r>
            <a:r>
              <a:rPr sz="2400" dirty="0">
                <a:solidFill>
                  <a:srgbClr val="001F5F"/>
                </a:solidFill>
                <a:latin typeface="Arial"/>
                <a:cs typeface="Arial"/>
              </a:rPr>
              <a:t>зменшується</a:t>
            </a:r>
            <a:r>
              <a:rPr sz="2400" spc="-95" dirty="0">
                <a:solidFill>
                  <a:srgbClr val="001F5F"/>
                </a:solidFill>
                <a:latin typeface="Arial"/>
                <a:cs typeface="Arial"/>
              </a:rPr>
              <a:t> </a:t>
            </a:r>
            <a:r>
              <a:rPr sz="2400" dirty="0">
                <a:solidFill>
                  <a:srgbClr val="001F5F"/>
                </a:solidFill>
                <a:latin typeface="Arial"/>
                <a:cs typeface="Arial"/>
              </a:rPr>
              <a:t>кількість</a:t>
            </a:r>
            <a:r>
              <a:rPr sz="2400" spc="-95" dirty="0">
                <a:solidFill>
                  <a:srgbClr val="001F5F"/>
                </a:solidFill>
                <a:latin typeface="Arial"/>
                <a:cs typeface="Arial"/>
              </a:rPr>
              <a:t> </a:t>
            </a:r>
            <a:r>
              <a:rPr sz="2400" dirty="0">
                <a:solidFill>
                  <a:srgbClr val="001F5F"/>
                </a:solidFill>
                <a:latin typeface="Arial"/>
                <a:cs typeface="Arial"/>
              </a:rPr>
              <a:t>респондентів,</a:t>
            </a:r>
            <a:r>
              <a:rPr sz="2400" spc="-75" dirty="0">
                <a:solidFill>
                  <a:srgbClr val="001F5F"/>
                </a:solidFill>
                <a:latin typeface="Arial"/>
                <a:cs typeface="Arial"/>
              </a:rPr>
              <a:t> </a:t>
            </a:r>
            <a:r>
              <a:rPr sz="2400" dirty="0">
                <a:solidFill>
                  <a:srgbClr val="001F5F"/>
                </a:solidFill>
                <a:latin typeface="Arial"/>
                <a:cs typeface="Arial"/>
              </a:rPr>
              <a:t>які</a:t>
            </a:r>
            <a:r>
              <a:rPr sz="2400" spc="-95" dirty="0">
                <a:solidFill>
                  <a:srgbClr val="001F5F"/>
                </a:solidFill>
                <a:latin typeface="Arial"/>
                <a:cs typeface="Arial"/>
              </a:rPr>
              <a:t> </a:t>
            </a:r>
            <a:r>
              <a:rPr sz="2400" dirty="0">
                <a:solidFill>
                  <a:srgbClr val="001F5F"/>
                </a:solidFill>
                <a:latin typeface="Arial"/>
                <a:cs typeface="Arial"/>
              </a:rPr>
              <a:t>відзначають</a:t>
            </a:r>
            <a:r>
              <a:rPr sz="2400" spc="-85" dirty="0">
                <a:solidFill>
                  <a:srgbClr val="001F5F"/>
                </a:solidFill>
                <a:latin typeface="Arial"/>
                <a:cs typeface="Arial"/>
              </a:rPr>
              <a:t> </a:t>
            </a:r>
            <a:r>
              <a:rPr sz="2400" spc="-10" dirty="0">
                <a:solidFill>
                  <a:srgbClr val="001F5F"/>
                </a:solidFill>
                <a:latin typeface="Arial"/>
                <a:cs typeface="Arial"/>
              </a:rPr>
              <a:t>поради </a:t>
            </a:r>
            <a:r>
              <a:rPr sz="2400" dirty="0">
                <a:solidFill>
                  <a:srgbClr val="001F5F"/>
                </a:solidFill>
                <a:latin typeface="Arial"/>
                <a:cs typeface="Arial"/>
              </a:rPr>
              <a:t>друзів</a:t>
            </a:r>
            <a:r>
              <a:rPr sz="2400" spc="-85" dirty="0">
                <a:solidFill>
                  <a:srgbClr val="001F5F"/>
                </a:solidFill>
                <a:latin typeface="Arial"/>
                <a:cs typeface="Arial"/>
              </a:rPr>
              <a:t> </a:t>
            </a:r>
            <a:r>
              <a:rPr sz="2400" dirty="0">
                <a:solidFill>
                  <a:srgbClr val="001F5F"/>
                </a:solidFill>
                <a:latin typeface="Arial"/>
                <a:cs typeface="Arial"/>
              </a:rPr>
              <a:t>і</a:t>
            </a:r>
            <a:r>
              <a:rPr sz="2400" spc="-70" dirty="0">
                <a:solidFill>
                  <a:srgbClr val="001F5F"/>
                </a:solidFill>
                <a:latin typeface="Arial"/>
                <a:cs typeface="Arial"/>
              </a:rPr>
              <a:t> </a:t>
            </a:r>
            <a:r>
              <a:rPr sz="2400" dirty="0">
                <a:solidFill>
                  <a:srgbClr val="001F5F"/>
                </a:solidFill>
                <a:latin typeface="Arial"/>
                <a:cs typeface="Arial"/>
              </a:rPr>
              <a:t>інструкції</a:t>
            </a:r>
            <a:r>
              <a:rPr sz="2400" spc="-60" dirty="0">
                <a:solidFill>
                  <a:srgbClr val="001F5F"/>
                </a:solidFill>
                <a:latin typeface="Arial"/>
                <a:cs typeface="Arial"/>
              </a:rPr>
              <a:t> </a:t>
            </a:r>
            <a:r>
              <a:rPr sz="2400" dirty="0">
                <a:solidFill>
                  <a:srgbClr val="001F5F"/>
                </a:solidFill>
                <a:latin typeface="Arial"/>
                <a:cs typeface="Arial"/>
              </a:rPr>
              <a:t>до</a:t>
            </a:r>
            <a:r>
              <a:rPr sz="2400" spc="-70" dirty="0">
                <a:solidFill>
                  <a:srgbClr val="001F5F"/>
                </a:solidFill>
                <a:latin typeface="Arial"/>
                <a:cs typeface="Arial"/>
              </a:rPr>
              <a:t> </a:t>
            </a:r>
            <a:r>
              <a:rPr sz="2400" dirty="0">
                <a:solidFill>
                  <a:srgbClr val="001F5F"/>
                </a:solidFill>
                <a:latin typeface="Arial"/>
                <a:cs typeface="Arial"/>
              </a:rPr>
              <a:t>препаратів</a:t>
            </a:r>
            <a:r>
              <a:rPr sz="2400" spc="-40" dirty="0">
                <a:solidFill>
                  <a:srgbClr val="001F5F"/>
                </a:solidFill>
                <a:latin typeface="Arial"/>
                <a:cs typeface="Arial"/>
              </a:rPr>
              <a:t> </a:t>
            </a:r>
            <a:r>
              <a:rPr sz="2400" dirty="0">
                <a:solidFill>
                  <a:srgbClr val="001F5F"/>
                </a:solidFill>
                <a:latin typeface="Arial"/>
                <a:cs typeface="Arial"/>
              </a:rPr>
              <a:t>як</a:t>
            </a:r>
            <a:r>
              <a:rPr sz="2400" spc="-85" dirty="0">
                <a:solidFill>
                  <a:srgbClr val="001F5F"/>
                </a:solidFill>
                <a:latin typeface="Arial"/>
                <a:cs typeface="Arial"/>
              </a:rPr>
              <a:t> </a:t>
            </a:r>
            <a:r>
              <a:rPr sz="2400" dirty="0">
                <a:solidFill>
                  <a:srgbClr val="001F5F"/>
                </a:solidFill>
                <a:latin typeface="Arial"/>
                <a:cs typeface="Arial"/>
              </a:rPr>
              <a:t>драйвери,</a:t>
            </a:r>
            <a:r>
              <a:rPr sz="2400" spc="-70" dirty="0">
                <a:solidFill>
                  <a:srgbClr val="001F5F"/>
                </a:solidFill>
                <a:latin typeface="Arial"/>
                <a:cs typeface="Arial"/>
              </a:rPr>
              <a:t> </a:t>
            </a:r>
            <a:r>
              <a:rPr sz="2400" dirty="0">
                <a:solidFill>
                  <a:srgbClr val="001F5F"/>
                </a:solidFill>
                <a:latin typeface="Arial"/>
                <a:cs typeface="Arial"/>
              </a:rPr>
              <a:t>що</a:t>
            </a:r>
            <a:r>
              <a:rPr sz="2400" spc="-80" dirty="0">
                <a:solidFill>
                  <a:srgbClr val="001F5F"/>
                </a:solidFill>
                <a:latin typeface="Arial"/>
                <a:cs typeface="Arial"/>
              </a:rPr>
              <a:t> </a:t>
            </a:r>
            <a:r>
              <a:rPr sz="2400" dirty="0">
                <a:solidFill>
                  <a:srgbClr val="001F5F"/>
                </a:solidFill>
                <a:latin typeface="Arial"/>
                <a:cs typeface="Arial"/>
              </a:rPr>
              <a:t>найчастіше</a:t>
            </a:r>
            <a:r>
              <a:rPr sz="2400" spc="-50" dirty="0">
                <a:solidFill>
                  <a:srgbClr val="001F5F"/>
                </a:solidFill>
                <a:latin typeface="Arial"/>
                <a:cs typeface="Arial"/>
              </a:rPr>
              <a:t> </a:t>
            </a:r>
            <a:r>
              <a:rPr sz="2400" spc="-10" dirty="0">
                <a:solidFill>
                  <a:srgbClr val="001F5F"/>
                </a:solidFill>
                <a:latin typeface="Arial"/>
                <a:cs typeface="Arial"/>
              </a:rPr>
              <a:t>впливають </a:t>
            </a:r>
            <a:r>
              <a:rPr sz="2400" dirty="0">
                <a:solidFill>
                  <a:srgbClr val="001F5F"/>
                </a:solidFill>
                <a:latin typeface="Arial"/>
                <a:cs typeface="Arial"/>
              </a:rPr>
              <a:t>на</a:t>
            </a:r>
            <a:r>
              <a:rPr sz="2400" spc="-40" dirty="0">
                <a:solidFill>
                  <a:srgbClr val="001F5F"/>
                </a:solidFill>
                <a:latin typeface="Arial"/>
                <a:cs typeface="Arial"/>
              </a:rPr>
              <a:t> </a:t>
            </a:r>
            <a:r>
              <a:rPr sz="2400" dirty="0">
                <a:solidFill>
                  <a:srgbClr val="001F5F"/>
                </a:solidFill>
                <a:latin typeface="Arial"/>
                <a:cs typeface="Arial"/>
              </a:rPr>
              <a:t>вибір</a:t>
            </a:r>
            <a:r>
              <a:rPr sz="2400" spc="-40" dirty="0">
                <a:solidFill>
                  <a:srgbClr val="001F5F"/>
                </a:solidFill>
                <a:latin typeface="Arial"/>
                <a:cs typeface="Arial"/>
              </a:rPr>
              <a:t> </a:t>
            </a:r>
            <a:r>
              <a:rPr sz="2400" spc="-10" dirty="0">
                <a:solidFill>
                  <a:srgbClr val="001F5F"/>
                </a:solidFill>
                <a:latin typeface="Arial"/>
                <a:cs typeface="Arial"/>
              </a:rPr>
              <a:t>безрецептурних</a:t>
            </a:r>
            <a:r>
              <a:rPr sz="2400" spc="-35" dirty="0">
                <a:solidFill>
                  <a:srgbClr val="001F5F"/>
                </a:solidFill>
                <a:latin typeface="Arial"/>
                <a:cs typeface="Arial"/>
              </a:rPr>
              <a:t> </a:t>
            </a:r>
            <a:r>
              <a:rPr sz="2400" spc="-10" dirty="0">
                <a:solidFill>
                  <a:srgbClr val="001F5F"/>
                </a:solidFill>
                <a:latin typeface="Arial"/>
                <a:cs typeface="Arial"/>
              </a:rPr>
              <a:t>брендів.</a:t>
            </a:r>
            <a:endParaRPr sz="2400">
              <a:latin typeface="Arial"/>
              <a:cs typeface="Arial"/>
            </a:endParaRPr>
          </a:p>
          <a:p>
            <a:pPr marL="241300" marR="549275" indent="-228600">
              <a:lnSpc>
                <a:spcPct val="89200"/>
              </a:lnSpc>
              <a:spcBef>
                <a:spcPts val="1095"/>
              </a:spcBef>
            </a:pPr>
            <a:r>
              <a:rPr sz="2400" dirty="0">
                <a:solidFill>
                  <a:srgbClr val="FF6600"/>
                </a:solidFill>
                <a:latin typeface="MS Gothic"/>
                <a:cs typeface="MS Gothic"/>
              </a:rPr>
              <a:t>✔</a:t>
            </a:r>
            <a:r>
              <a:rPr sz="2400" dirty="0">
                <a:solidFill>
                  <a:srgbClr val="001F5F"/>
                </a:solidFill>
                <a:latin typeface="Arial"/>
                <a:cs typeface="Arial"/>
              </a:rPr>
              <a:t>У</a:t>
            </a:r>
            <a:r>
              <a:rPr sz="2400" spc="-25" dirty="0">
                <a:solidFill>
                  <a:srgbClr val="001F5F"/>
                </a:solidFill>
                <a:latin typeface="Arial"/>
                <a:cs typeface="Arial"/>
              </a:rPr>
              <a:t> </a:t>
            </a:r>
            <a:r>
              <a:rPr sz="2400" dirty="0">
                <a:solidFill>
                  <a:srgbClr val="001F5F"/>
                </a:solidFill>
                <a:latin typeface="Arial"/>
                <a:cs typeface="Arial"/>
              </a:rPr>
              <a:t>той</a:t>
            </a:r>
            <a:r>
              <a:rPr sz="2400" spc="-15" dirty="0">
                <a:solidFill>
                  <a:srgbClr val="001F5F"/>
                </a:solidFill>
                <a:latin typeface="Arial"/>
                <a:cs typeface="Arial"/>
              </a:rPr>
              <a:t> </a:t>
            </a:r>
            <a:r>
              <a:rPr sz="2400" dirty="0">
                <a:solidFill>
                  <a:srgbClr val="001F5F"/>
                </a:solidFill>
                <a:latin typeface="Arial"/>
                <a:cs typeface="Arial"/>
              </a:rPr>
              <a:t>же</a:t>
            </a:r>
            <a:r>
              <a:rPr sz="2400" spc="-30" dirty="0">
                <a:solidFill>
                  <a:srgbClr val="001F5F"/>
                </a:solidFill>
                <a:latin typeface="Arial"/>
                <a:cs typeface="Arial"/>
              </a:rPr>
              <a:t> </a:t>
            </a:r>
            <a:r>
              <a:rPr sz="2400" dirty="0">
                <a:solidFill>
                  <a:srgbClr val="001F5F"/>
                </a:solidFill>
                <a:latin typeface="Arial"/>
                <a:cs typeface="Arial"/>
              </a:rPr>
              <a:t>час</a:t>
            </a:r>
            <a:r>
              <a:rPr sz="2400" spc="-15" dirty="0">
                <a:solidFill>
                  <a:srgbClr val="001F5F"/>
                </a:solidFill>
                <a:latin typeface="Arial"/>
                <a:cs typeface="Arial"/>
              </a:rPr>
              <a:t> </a:t>
            </a:r>
            <a:r>
              <a:rPr sz="2400" dirty="0">
                <a:solidFill>
                  <a:srgbClr val="001F5F"/>
                </a:solidFill>
                <a:latin typeface="Arial"/>
                <a:cs typeface="Arial"/>
              </a:rPr>
              <a:t>від</a:t>
            </a:r>
            <a:r>
              <a:rPr sz="2400" spc="-20" dirty="0">
                <a:solidFill>
                  <a:srgbClr val="001F5F"/>
                </a:solidFill>
                <a:latin typeface="Arial"/>
                <a:cs typeface="Arial"/>
              </a:rPr>
              <a:t> </a:t>
            </a:r>
            <a:r>
              <a:rPr sz="2400" dirty="0">
                <a:solidFill>
                  <a:srgbClr val="001F5F"/>
                </a:solidFill>
                <a:latin typeface="Arial"/>
                <a:cs typeface="Arial"/>
              </a:rPr>
              <a:t>більш</a:t>
            </a:r>
            <a:r>
              <a:rPr sz="2400" spc="-20" dirty="0">
                <a:solidFill>
                  <a:srgbClr val="001F5F"/>
                </a:solidFill>
                <a:latin typeface="Arial"/>
                <a:cs typeface="Arial"/>
              </a:rPr>
              <a:t> </a:t>
            </a:r>
            <a:r>
              <a:rPr sz="2400" dirty="0">
                <a:solidFill>
                  <a:srgbClr val="001F5F"/>
                </a:solidFill>
                <a:latin typeface="Arial"/>
                <a:cs typeface="Arial"/>
              </a:rPr>
              <a:t>молодих</a:t>
            </a:r>
            <a:r>
              <a:rPr sz="2400" spc="-35" dirty="0">
                <a:solidFill>
                  <a:srgbClr val="001F5F"/>
                </a:solidFill>
                <a:latin typeface="Arial"/>
                <a:cs typeface="Arial"/>
              </a:rPr>
              <a:t> </a:t>
            </a:r>
            <a:r>
              <a:rPr sz="2400" dirty="0">
                <a:solidFill>
                  <a:srgbClr val="001F5F"/>
                </a:solidFill>
                <a:latin typeface="Arial"/>
                <a:cs typeface="Arial"/>
              </a:rPr>
              <a:t>груп</a:t>
            </a:r>
            <a:r>
              <a:rPr sz="2400" spc="-25" dirty="0">
                <a:solidFill>
                  <a:srgbClr val="001F5F"/>
                </a:solidFill>
                <a:latin typeface="Arial"/>
                <a:cs typeface="Arial"/>
              </a:rPr>
              <a:t> </a:t>
            </a:r>
            <a:r>
              <a:rPr sz="2400" dirty="0">
                <a:solidFill>
                  <a:srgbClr val="001F5F"/>
                </a:solidFill>
                <a:latin typeface="Arial"/>
                <a:cs typeface="Arial"/>
              </a:rPr>
              <a:t>до</a:t>
            </a:r>
            <a:r>
              <a:rPr sz="2400" spc="-25" dirty="0">
                <a:solidFill>
                  <a:srgbClr val="001F5F"/>
                </a:solidFill>
                <a:latin typeface="Arial"/>
                <a:cs typeface="Arial"/>
              </a:rPr>
              <a:t> </a:t>
            </a:r>
            <a:r>
              <a:rPr sz="2400" dirty="0">
                <a:solidFill>
                  <a:srgbClr val="001F5F"/>
                </a:solidFill>
                <a:latin typeface="Arial"/>
                <a:cs typeface="Arial"/>
              </a:rPr>
              <a:t>більш</a:t>
            </a:r>
            <a:r>
              <a:rPr sz="2400" spc="-25" dirty="0">
                <a:solidFill>
                  <a:srgbClr val="001F5F"/>
                </a:solidFill>
                <a:latin typeface="Arial"/>
                <a:cs typeface="Arial"/>
              </a:rPr>
              <a:t> </a:t>
            </a:r>
            <a:r>
              <a:rPr sz="2400" dirty="0">
                <a:solidFill>
                  <a:srgbClr val="001F5F"/>
                </a:solidFill>
                <a:latin typeface="Arial"/>
                <a:cs typeface="Arial"/>
              </a:rPr>
              <a:t>старшим</a:t>
            </a:r>
            <a:r>
              <a:rPr sz="2400" spc="-15" dirty="0">
                <a:solidFill>
                  <a:srgbClr val="001F5F"/>
                </a:solidFill>
                <a:latin typeface="Arial"/>
                <a:cs typeface="Arial"/>
              </a:rPr>
              <a:t> </a:t>
            </a:r>
            <a:r>
              <a:rPr sz="2400" spc="-25" dirty="0">
                <a:solidFill>
                  <a:srgbClr val="001F5F"/>
                </a:solidFill>
                <a:latin typeface="Arial"/>
                <a:cs typeface="Arial"/>
              </a:rPr>
              <a:t>ми </a:t>
            </a:r>
            <a:r>
              <a:rPr sz="2400" spc="-10" dirty="0">
                <a:solidFill>
                  <a:srgbClr val="001F5F"/>
                </a:solidFill>
                <a:latin typeface="Arial"/>
                <a:cs typeface="Arial"/>
              </a:rPr>
              <a:t>спостерігаємо</a:t>
            </a:r>
            <a:r>
              <a:rPr sz="2400" spc="-55" dirty="0">
                <a:solidFill>
                  <a:srgbClr val="001F5F"/>
                </a:solidFill>
                <a:latin typeface="Arial"/>
                <a:cs typeface="Arial"/>
              </a:rPr>
              <a:t> </a:t>
            </a:r>
            <a:r>
              <a:rPr sz="2400" dirty="0">
                <a:solidFill>
                  <a:srgbClr val="001F5F"/>
                </a:solidFill>
                <a:latin typeface="Arial"/>
                <a:cs typeface="Arial"/>
              </a:rPr>
              <a:t>збільшення</a:t>
            </a:r>
            <a:r>
              <a:rPr sz="2400" spc="-65" dirty="0">
                <a:solidFill>
                  <a:srgbClr val="001F5F"/>
                </a:solidFill>
                <a:latin typeface="Arial"/>
                <a:cs typeface="Arial"/>
              </a:rPr>
              <a:t> </a:t>
            </a:r>
            <a:r>
              <a:rPr sz="2400" dirty="0">
                <a:solidFill>
                  <a:srgbClr val="001F5F"/>
                </a:solidFill>
                <a:latin typeface="Arial"/>
                <a:cs typeface="Arial"/>
              </a:rPr>
              <a:t>частки</a:t>
            </a:r>
            <a:r>
              <a:rPr sz="2400" spc="-85" dirty="0">
                <a:solidFill>
                  <a:srgbClr val="001F5F"/>
                </a:solidFill>
                <a:latin typeface="Arial"/>
                <a:cs typeface="Arial"/>
              </a:rPr>
              <a:t> </a:t>
            </a:r>
            <a:r>
              <a:rPr sz="2400" dirty="0">
                <a:solidFill>
                  <a:srgbClr val="001F5F"/>
                </a:solidFill>
                <a:latin typeface="Arial"/>
                <a:cs typeface="Arial"/>
              </a:rPr>
              <a:t>людей,</a:t>
            </a:r>
            <a:r>
              <a:rPr sz="2400" spc="-80" dirty="0">
                <a:solidFill>
                  <a:srgbClr val="001F5F"/>
                </a:solidFill>
                <a:latin typeface="Arial"/>
                <a:cs typeface="Arial"/>
              </a:rPr>
              <a:t> </a:t>
            </a:r>
            <a:r>
              <a:rPr sz="2400" dirty="0">
                <a:solidFill>
                  <a:srgbClr val="001F5F"/>
                </a:solidFill>
                <a:latin typeface="Arial"/>
                <a:cs typeface="Arial"/>
              </a:rPr>
              <a:t>які</a:t>
            </a:r>
            <a:r>
              <a:rPr sz="2400" spc="-70" dirty="0">
                <a:solidFill>
                  <a:srgbClr val="001F5F"/>
                </a:solidFill>
                <a:latin typeface="Arial"/>
                <a:cs typeface="Arial"/>
              </a:rPr>
              <a:t> </a:t>
            </a:r>
            <a:r>
              <a:rPr sz="2400" dirty="0">
                <a:solidFill>
                  <a:srgbClr val="001F5F"/>
                </a:solidFill>
                <a:latin typeface="Arial"/>
                <a:cs typeface="Arial"/>
              </a:rPr>
              <a:t>обирають</a:t>
            </a:r>
            <a:r>
              <a:rPr sz="2400" spc="-70" dirty="0">
                <a:solidFill>
                  <a:srgbClr val="001F5F"/>
                </a:solidFill>
                <a:latin typeface="Arial"/>
                <a:cs typeface="Arial"/>
              </a:rPr>
              <a:t> </a:t>
            </a:r>
            <a:r>
              <a:rPr sz="2400" dirty="0">
                <a:solidFill>
                  <a:srgbClr val="001F5F"/>
                </a:solidFill>
                <a:latin typeface="Arial"/>
                <a:cs typeface="Arial"/>
              </a:rPr>
              <a:t>препарати</a:t>
            </a:r>
            <a:r>
              <a:rPr sz="2400" spc="-45" dirty="0">
                <a:solidFill>
                  <a:srgbClr val="001F5F"/>
                </a:solidFill>
                <a:latin typeface="Arial"/>
                <a:cs typeface="Arial"/>
              </a:rPr>
              <a:t> </a:t>
            </a:r>
            <a:r>
              <a:rPr sz="2400" spc="-25" dirty="0">
                <a:solidFill>
                  <a:srgbClr val="001F5F"/>
                </a:solidFill>
                <a:latin typeface="Arial"/>
                <a:cs typeface="Arial"/>
              </a:rPr>
              <a:t>на </a:t>
            </a:r>
            <a:r>
              <a:rPr sz="2400" dirty="0">
                <a:solidFill>
                  <a:srgbClr val="001F5F"/>
                </a:solidFill>
                <a:latin typeface="Arial"/>
                <a:cs typeface="Arial"/>
              </a:rPr>
              <a:t>основі</a:t>
            </a:r>
            <a:r>
              <a:rPr sz="2400" spc="-70" dirty="0">
                <a:solidFill>
                  <a:srgbClr val="001F5F"/>
                </a:solidFill>
                <a:latin typeface="Arial"/>
                <a:cs typeface="Arial"/>
              </a:rPr>
              <a:t> </a:t>
            </a:r>
            <a:r>
              <a:rPr sz="2400" dirty="0">
                <a:solidFill>
                  <a:srgbClr val="001F5F"/>
                </a:solidFill>
                <a:latin typeface="Arial"/>
                <a:cs typeface="Arial"/>
              </a:rPr>
              <a:t>особистого</a:t>
            </a:r>
            <a:r>
              <a:rPr sz="2400" spc="-90" dirty="0">
                <a:solidFill>
                  <a:srgbClr val="001F5F"/>
                </a:solidFill>
                <a:latin typeface="Arial"/>
                <a:cs typeface="Arial"/>
              </a:rPr>
              <a:t> </a:t>
            </a:r>
            <a:r>
              <a:rPr sz="2400" dirty="0">
                <a:solidFill>
                  <a:srgbClr val="001F5F"/>
                </a:solidFill>
                <a:latin typeface="Arial"/>
                <a:cs typeface="Arial"/>
              </a:rPr>
              <a:t>досвіду.</a:t>
            </a:r>
            <a:r>
              <a:rPr sz="2400" spc="-80" dirty="0">
                <a:solidFill>
                  <a:srgbClr val="001F5F"/>
                </a:solidFill>
                <a:latin typeface="Arial"/>
                <a:cs typeface="Arial"/>
              </a:rPr>
              <a:t> </a:t>
            </a:r>
            <a:r>
              <a:rPr sz="2400" dirty="0">
                <a:solidFill>
                  <a:srgbClr val="001F5F"/>
                </a:solidFill>
                <a:latin typeface="Arial"/>
                <a:cs typeface="Arial"/>
              </a:rPr>
              <a:t>Ця</a:t>
            </a:r>
            <a:r>
              <a:rPr sz="2400" spc="-90" dirty="0">
                <a:solidFill>
                  <a:srgbClr val="001F5F"/>
                </a:solidFill>
                <a:latin typeface="Arial"/>
                <a:cs typeface="Arial"/>
              </a:rPr>
              <a:t> </a:t>
            </a:r>
            <a:r>
              <a:rPr sz="2400" dirty="0">
                <a:solidFill>
                  <a:srgbClr val="001F5F"/>
                </a:solidFill>
                <a:latin typeface="Arial"/>
                <a:cs typeface="Arial"/>
              </a:rPr>
              <a:t>тенденція</a:t>
            </a:r>
            <a:r>
              <a:rPr sz="2400" spc="-75" dirty="0">
                <a:solidFill>
                  <a:srgbClr val="001F5F"/>
                </a:solidFill>
                <a:latin typeface="Arial"/>
                <a:cs typeface="Arial"/>
              </a:rPr>
              <a:t> </a:t>
            </a:r>
            <a:r>
              <a:rPr sz="2400" dirty="0">
                <a:solidFill>
                  <a:srgbClr val="001F5F"/>
                </a:solidFill>
                <a:latin typeface="Arial"/>
                <a:cs typeface="Arial"/>
              </a:rPr>
              <a:t>зберігається</a:t>
            </a:r>
            <a:r>
              <a:rPr sz="2400" spc="-70" dirty="0">
                <a:solidFill>
                  <a:srgbClr val="001F5F"/>
                </a:solidFill>
                <a:latin typeface="Arial"/>
                <a:cs typeface="Arial"/>
              </a:rPr>
              <a:t> </a:t>
            </a:r>
            <a:r>
              <a:rPr sz="2400" dirty="0">
                <a:solidFill>
                  <a:srgbClr val="001F5F"/>
                </a:solidFill>
                <a:latin typeface="Arial"/>
                <a:cs typeface="Arial"/>
              </a:rPr>
              <a:t>до</a:t>
            </a:r>
            <a:r>
              <a:rPr sz="2400" spc="-80" dirty="0">
                <a:solidFill>
                  <a:srgbClr val="001F5F"/>
                </a:solidFill>
                <a:latin typeface="Arial"/>
                <a:cs typeface="Arial"/>
              </a:rPr>
              <a:t> </a:t>
            </a:r>
            <a:r>
              <a:rPr sz="2400" dirty="0">
                <a:solidFill>
                  <a:srgbClr val="001F5F"/>
                </a:solidFill>
                <a:latin typeface="Arial"/>
                <a:cs typeface="Arial"/>
              </a:rPr>
              <a:t>групи</a:t>
            </a:r>
            <a:r>
              <a:rPr sz="2400" spc="-80" dirty="0">
                <a:solidFill>
                  <a:srgbClr val="001F5F"/>
                </a:solidFill>
                <a:latin typeface="Arial"/>
                <a:cs typeface="Arial"/>
              </a:rPr>
              <a:t> </a:t>
            </a:r>
            <a:r>
              <a:rPr sz="2400" spc="-25" dirty="0">
                <a:solidFill>
                  <a:srgbClr val="001F5F"/>
                </a:solidFill>
                <a:latin typeface="Arial"/>
                <a:cs typeface="Arial"/>
              </a:rPr>
              <a:t>45-54 </a:t>
            </a:r>
            <a:r>
              <a:rPr sz="2400" spc="-10" dirty="0">
                <a:solidFill>
                  <a:srgbClr val="001F5F"/>
                </a:solidFill>
                <a:latin typeface="Arial"/>
                <a:cs typeface="Arial"/>
              </a:rPr>
              <a:t>років.</a:t>
            </a:r>
            <a:endParaRPr sz="2400">
              <a:latin typeface="Arial"/>
              <a:cs typeface="Arial"/>
            </a:endParaRPr>
          </a:p>
          <a:p>
            <a:pPr marL="241300" marR="5080" indent="-228600">
              <a:lnSpc>
                <a:spcPct val="89200"/>
              </a:lnSpc>
              <a:spcBef>
                <a:spcPts val="1095"/>
              </a:spcBef>
            </a:pPr>
            <a:r>
              <a:rPr sz="2400" dirty="0">
                <a:solidFill>
                  <a:srgbClr val="FF6600"/>
                </a:solidFill>
                <a:latin typeface="MS Gothic"/>
                <a:cs typeface="MS Gothic"/>
              </a:rPr>
              <a:t>✔</a:t>
            </a:r>
            <a:r>
              <a:rPr sz="2400" dirty="0">
                <a:solidFill>
                  <a:srgbClr val="001F5F"/>
                </a:solidFill>
                <a:latin typeface="Arial"/>
                <a:cs typeface="Arial"/>
              </a:rPr>
              <a:t>Більше</a:t>
            </a:r>
            <a:r>
              <a:rPr sz="2400" spc="-50" dirty="0">
                <a:solidFill>
                  <a:srgbClr val="001F5F"/>
                </a:solidFill>
                <a:latin typeface="Arial"/>
                <a:cs typeface="Arial"/>
              </a:rPr>
              <a:t> </a:t>
            </a:r>
            <a:r>
              <a:rPr sz="2400" dirty="0">
                <a:solidFill>
                  <a:srgbClr val="001F5F"/>
                </a:solidFill>
                <a:latin typeface="Arial"/>
                <a:cs typeface="Arial"/>
              </a:rPr>
              <a:t>третини</a:t>
            </a:r>
            <a:r>
              <a:rPr sz="2400" spc="-60" dirty="0">
                <a:solidFill>
                  <a:srgbClr val="001F5F"/>
                </a:solidFill>
                <a:latin typeface="Arial"/>
                <a:cs typeface="Arial"/>
              </a:rPr>
              <a:t> </a:t>
            </a:r>
            <a:r>
              <a:rPr sz="2400" spc="-10" dirty="0">
                <a:solidFill>
                  <a:srgbClr val="001F5F"/>
                </a:solidFill>
                <a:latin typeface="Arial"/>
                <a:cs typeface="Arial"/>
              </a:rPr>
              <a:t>респондентів</a:t>
            </a:r>
            <a:r>
              <a:rPr sz="2400" spc="-35" dirty="0">
                <a:solidFill>
                  <a:srgbClr val="001F5F"/>
                </a:solidFill>
                <a:latin typeface="Arial"/>
                <a:cs typeface="Arial"/>
              </a:rPr>
              <a:t> </a:t>
            </a:r>
            <a:r>
              <a:rPr sz="2400" dirty="0">
                <a:solidFill>
                  <a:srgbClr val="001F5F"/>
                </a:solidFill>
                <a:latin typeface="Arial"/>
                <a:cs typeface="Arial"/>
              </a:rPr>
              <a:t>з</a:t>
            </a:r>
            <a:r>
              <a:rPr sz="2400" spc="-60" dirty="0">
                <a:solidFill>
                  <a:srgbClr val="001F5F"/>
                </a:solidFill>
                <a:latin typeface="Arial"/>
                <a:cs typeface="Arial"/>
              </a:rPr>
              <a:t> </a:t>
            </a:r>
            <a:r>
              <a:rPr sz="2400" dirty="0">
                <a:solidFill>
                  <a:srgbClr val="001F5F"/>
                </a:solidFill>
                <a:latin typeface="Arial"/>
                <a:cs typeface="Arial"/>
              </a:rPr>
              <a:t>групи</a:t>
            </a:r>
            <a:r>
              <a:rPr sz="2400" spc="-55" dirty="0">
                <a:solidFill>
                  <a:srgbClr val="001F5F"/>
                </a:solidFill>
                <a:latin typeface="Arial"/>
                <a:cs typeface="Arial"/>
              </a:rPr>
              <a:t> </a:t>
            </a:r>
            <a:r>
              <a:rPr sz="2400" spc="-20" dirty="0">
                <a:solidFill>
                  <a:srgbClr val="001F5F"/>
                </a:solidFill>
                <a:latin typeface="Arial"/>
                <a:cs typeface="Arial"/>
              </a:rPr>
              <a:t>55-</a:t>
            </a:r>
            <a:r>
              <a:rPr sz="2400" dirty="0">
                <a:solidFill>
                  <a:srgbClr val="001F5F"/>
                </a:solidFill>
                <a:latin typeface="Arial"/>
                <a:cs typeface="Arial"/>
              </a:rPr>
              <a:t>64</a:t>
            </a:r>
            <a:r>
              <a:rPr sz="2400" spc="-55" dirty="0">
                <a:solidFill>
                  <a:srgbClr val="001F5F"/>
                </a:solidFill>
                <a:latin typeface="Arial"/>
                <a:cs typeface="Arial"/>
              </a:rPr>
              <a:t> </a:t>
            </a:r>
            <a:r>
              <a:rPr sz="2400" dirty="0">
                <a:solidFill>
                  <a:srgbClr val="001F5F"/>
                </a:solidFill>
                <a:latin typeface="Arial"/>
                <a:cs typeface="Arial"/>
              </a:rPr>
              <a:t>років</a:t>
            </a:r>
            <a:r>
              <a:rPr sz="2400" spc="-50" dirty="0">
                <a:solidFill>
                  <a:srgbClr val="001F5F"/>
                </a:solidFill>
                <a:latin typeface="Arial"/>
                <a:cs typeface="Arial"/>
              </a:rPr>
              <a:t> </a:t>
            </a:r>
            <a:r>
              <a:rPr sz="2400" dirty="0">
                <a:solidFill>
                  <a:srgbClr val="001F5F"/>
                </a:solidFill>
                <a:latin typeface="Arial"/>
                <a:cs typeface="Arial"/>
              </a:rPr>
              <a:t>і</a:t>
            </a:r>
            <a:r>
              <a:rPr sz="2400" spc="-55" dirty="0">
                <a:solidFill>
                  <a:srgbClr val="001F5F"/>
                </a:solidFill>
                <a:latin typeface="Arial"/>
                <a:cs typeface="Arial"/>
              </a:rPr>
              <a:t> </a:t>
            </a:r>
            <a:r>
              <a:rPr sz="2400" dirty="0">
                <a:solidFill>
                  <a:srgbClr val="001F5F"/>
                </a:solidFill>
                <a:latin typeface="Arial"/>
                <a:cs typeface="Arial"/>
              </a:rPr>
              <a:t>більше</a:t>
            </a:r>
            <a:r>
              <a:rPr sz="2400" spc="-55" dirty="0">
                <a:solidFill>
                  <a:srgbClr val="001F5F"/>
                </a:solidFill>
                <a:latin typeface="Arial"/>
                <a:cs typeface="Arial"/>
              </a:rPr>
              <a:t> </a:t>
            </a:r>
            <a:r>
              <a:rPr sz="2400" dirty="0">
                <a:solidFill>
                  <a:srgbClr val="001F5F"/>
                </a:solidFill>
                <a:latin typeface="Arial"/>
                <a:cs typeface="Arial"/>
              </a:rPr>
              <a:t>половини</a:t>
            </a:r>
            <a:r>
              <a:rPr sz="2400" spc="-50" dirty="0">
                <a:solidFill>
                  <a:srgbClr val="001F5F"/>
                </a:solidFill>
                <a:latin typeface="Arial"/>
                <a:cs typeface="Arial"/>
              </a:rPr>
              <a:t> з </a:t>
            </a:r>
            <a:r>
              <a:rPr sz="2400" dirty="0">
                <a:solidFill>
                  <a:srgbClr val="001F5F"/>
                </a:solidFill>
                <a:latin typeface="Arial"/>
                <a:cs typeface="Arial"/>
              </a:rPr>
              <a:t>найстаршої</a:t>
            </a:r>
            <a:r>
              <a:rPr sz="2400" spc="-75" dirty="0">
                <a:solidFill>
                  <a:srgbClr val="001F5F"/>
                </a:solidFill>
                <a:latin typeface="Arial"/>
                <a:cs typeface="Arial"/>
              </a:rPr>
              <a:t> </a:t>
            </a:r>
            <a:r>
              <a:rPr sz="2400" dirty="0">
                <a:solidFill>
                  <a:srgbClr val="001F5F"/>
                </a:solidFill>
                <a:latin typeface="Arial"/>
                <a:cs typeface="Arial"/>
              </a:rPr>
              <a:t>вікової</a:t>
            </a:r>
            <a:r>
              <a:rPr sz="2400" spc="-75" dirty="0">
                <a:solidFill>
                  <a:srgbClr val="001F5F"/>
                </a:solidFill>
                <a:latin typeface="Arial"/>
                <a:cs typeface="Arial"/>
              </a:rPr>
              <a:t> </a:t>
            </a:r>
            <a:r>
              <a:rPr sz="2400" dirty="0">
                <a:solidFill>
                  <a:srgbClr val="001F5F"/>
                </a:solidFill>
                <a:latin typeface="Arial"/>
                <a:cs typeface="Arial"/>
              </a:rPr>
              <a:t>групи</a:t>
            </a:r>
            <a:r>
              <a:rPr sz="2400" spc="-80" dirty="0">
                <a:solidFill>
                  <a:srgbClr val="001F5F"/>
                </a:solidFill>
                <a:latin typeface="Arial"/>
                <a:cs typeface="Arial"/>
              </a:rPr>
              <a:t> </a:t>
            </a:r>
            <a:r>
              <a:rPr sz="2400" dirty="0">
                <a:solidFill>
                  <a:srgbClr val="001F5F"/>
                </a:solidFill>
                <a:latin typeface="Arial"/>
                <a:cs typeface="Arial"/>
              </a:rPr>
              <a:t>приймає</a:t>
            </a:r>
            <a:r>
              <a:rPr sz="2400" spc="-90" dirty="0">
                <a:solidFill>
                  <a:srgbClr val="001F5F"/>
                </a:solidFill>
                <a:latin typeface="Arial"/>
                <a:cs typeface="Arial"/>
              </a:rPr>
              <a:t> </a:t>
            </a:r>
            <a:r>
              <a:rPr sz="2400" dirty="0">
                <a:solidFill>
                  <a:srgbClr val="001F5F"/>
                </a:solidFill>
                <a:latin typeface="Arial"/>
                <a:cs typeface="Arial"/>
              </a:rPr>
              <a:t>рішення</a:t>
            </a:r>
            <a:r>
              <a:rPr sz="2400" spc="-65" dirty="0">
                <a:solidFill>
                  <a:srgbClr val="001F5F"/>
                </a:solidFill>
                <a:latin typeface="Arial"/>
                <a:cs typeface="Arial"/>
              </a:rPr>
              <a:t> </a:t>
            </a:r>
            <a:r>
              <a:rPr sz="2400" dirty="0">
                <a:solidFill>
                  <a:srgbClr val="001F5F"/>
                </a:solidFill>
                <a:latin typeface="Arial"/>
                <a:cs typeface="Arial"/>
              </a:rPr>
              <a:t>про</a:t>
            </a:r>
            <a:r>
              <a:rPr sz="2400" spc="-70" dirty="0">
                <a:solidFill>
                  <a:srgbClr val="001F5F"/>
                </a:solidFill>
                <a:latin typeface="Arial"/>
                <a:cs typeface="Arial"/>
              </a:rPr>
              <a:t> </a:t>
            </a:r>
            <a:r>
              <a:rPr sz="2400" dirty="0">
                <a:solidFill>
                  <a:srgbClr val="001F5F"/>
                </a:solidFill>
                <a:latin typeface="Arial"/>
                <a:cs typeface="Arial"/>
              </a:rPr>
              <a:t>покупку</a:t>
            </a:r>
            <a:r>
              <a:rPr sz="2400" spc="-85" dirty="0">
                <a:solidFill>
                  <a:srgbClr val="001F5F"/>
                </a:solidFill>
                <a:latin typeface="Arial"/>
                <a:cs typeface="Arial"/>
              </a:rPr>
              <a:t> </a:t>
            </a:r>
            <a:r>
              <a:rPr sz="2400" spc="-10" dirty="0">
                <a:solidFill>
                  <a:srgbClr val="001F5F"/>
                </a:solidFill>
                <a:latin typeface="Arial"/>
                <a:cs typeface="Arial"/>
              </a:rPr>
              <a:t>безрецептурного </a:t>
            </a:r>
            <a:r>
              <a:rPr sz="2400" dirty="0">
                <a:solidFill>
                  <a:srgbClr val="001F5F"/>
                </a:solidFill>
                <a:latin typeface="Arial"/>
                <a:cs typeface="Arial"/>
              </a:rPr>
              <a:t>засобу</a:t>
            </a:r>
            <a:r>
              <a:rPr sz="2400" spc="-75" dirty="0">
                <a:solidFill>
                  <a:srgbClr val="001F5F"/>
                </a:solidFill>
                <a:latin typeface="Arial"/>
                <a:cs typeface="Arial"/>
              </a:rPr>
              <a:t> </a:t>
            </a:r>
            <a:r>
              <a:rPr sz="2400" dirty="0">
                <a:solidFill>
                  <a:srgbClr val="001F5F"/>
                </a:solidFill>
                <a:latin typeface="Arial"/>
                <a:cs typeface="Arial"/>
              </a:rPr>
              <a:t>за</a:t>
            </a:r>
            <a:r>
              <a:rPr sz="2400" spc="-70" dirty="0">
                <a:solidFill>
                  <a:srgbClr val="001F5F"/>
                </a:solidFill>
                <a:latin typeface="Arial"/>
                <a:cs typeface="Arial"/>
              </a:rPr>
              <a:t> </a:t>
            </a:r>
            <a:r>
              <a:rPr sz="2400" dirty="0">
                <a:solidFill>
                  <a:srgbClr val="001F5F"/>
                </a:solidFill>
                <a:latin typeface="Arial"/>
                <a:cs typeface="Arial"/>
              </a:rPr>
              <a:t>рекомендацією</a:t>
            </a:r>
            <a:r>
              <a:rPr sz="2400" spc="-55" dirty="0">
                <a:solidFill>
                  <a:srgbClr val="001F5F"/>
                </a:solidFill>
                <a:latin typeface="Arial"/>
                <a:cs typeface="Arial"/>
              </a:rPr>
              <a:t> </a:t>
            </a:r>
            <a:r>
              <a:rPr sz="2400" dirty="0">
                <a:solidFill>
                  <a:srgbClr val="001F5F"/>
                </a:solidFill>
                <a:latin typeface="Arial"/>
                <a:cs typeface="Arial"/>
              </a:rPr>
              <a:t>лікаря.</a:t>
            </a:r>
            <a:r>
              <a:rPr sz="2400" spc="-80" dirty="0">
                <a:solidFill>
                  <a:srgbClr val="001F5F"/>
                </a:solidFill>
                <a:latin typeface="Arial"/>
                <a:cs typeface="Arial"/>
              </a:rPr>
              <a:t> </a:t>
            </a:r>
            <a:r>
              <a:rPr sz="2400" dirty="0">
                <a:solidFill>
                  <a:srgbClr val="001F5F"/>
                </a:solidFill>
                <a:latin typeface="Arial"/>
                <a:cs typeface="Arial"/>
              </a:rPr>
              <a:t>Роль</a:t>
            </a:r>
            <a:r>
              <a:rPr sz="2400" spc="-70" dirty="0">
                <a:solidFill>
                  <a:srgbClr val="001F5F"/>
                </a:solidFill>
                <a:latin typeface="Arial"/>
                <a:cs typeface="Arial"/>
              </a:rPr>
              <a:t> </a:t>
            </a:r>
            <a:r>
              <a:rPr sz="2400" dirty="0">
                <a:solidFill>
                  <a:srgbClr val="001F5F"/>
                </a:solidFill>
                <a:latin typeface="Arial"/>
                <a:cs typeface="Arial"/>
              </a:rPr>
              <a:t>лікаря</a:t>
            </a:r>
            <a:r>
              <a:rPr sz="2400" spc="-70" dirty="0">
                <a:solidFill>
                  <a:srgbClr val="001F5F"/>
                </a:solidFill>
                <a:latin typeface="Arial"/>
                <a:cs typeface="Arial"/>
              </a:rPr>
              <a:t> </a:t>
            </a:r>
            <a:r>
              <a:rPr sz="2400" dirty="0">
                <a:solidFill>
                  <a:srgbClr val="001F5F"/>
                </a:solidFill>
                <a:latin typeface="Arial"/>
                <a:cs typeface="Arial"/>
              </a:rPr>
              <a:t>як</a:t>
            </a:r>
            <a:r>
              <a:rPr sz="2400" spc="-75" dirty="0">
                <a:solidFill>
                  <a:srgbClr val="001F5F"/>
                </a:solidFill>
                <a:latin typeface="Arial"/>
                <a:cs typeface="Arial"/>
              </a:rPr>
              <a:t> </a:t>
            </a:r>
            <a:r>
              <a:rPr sz="2400" dirty="0">
                <a:solidFill>
                  <a:srgbClr val="001F5F"/>
                </a:solidFill>
                <a:latin typeface="Arial"/>
                <a:cs typeface="Arial"/>
              </a:rPr>
              <a:t>фактор</a:t>
            </a:r>
            <a:r>
              <a:rPr sz="2400" spc="-80" dirty="0">
                <a:solidFill>
                  <a:srgbClr val="001F5F"/>
                </a:solidFill>
                <a:latin typeface="Arial"/>
                <a:cs typeface="Arial"/>
              </a:rPr>
              <a:t> </a:t>
            </a:r>
            <a:r>
              <a:rPr sz="2400" dirty="0">
                <a:solidFill>
                  <a:srgbClr val="001F5F"/>
                </a:solidFill>
                <a:latin typeface="Arial"/>
                <a:cs typeface="Arial"/>
              </a:rPr>
              <a:t>вибору</a:t>
            </a:r>
            <a:r>
              <a:rPr sz="2400" spc="-75" dirty="0">
                <a:solidFill>
                  <a:srgbClr val="001F5F"/>
                </a:solidFill>
                <a:latin typeface="Arial"/>
                <a:cs typeface="Arial"/>
              </a:rPr>
              <a:t> </a:t>
            </a:r>
            <a:r>
              <a:rPr sz="2400" spc="-20" dirty="0">
                <a:solidFill>
                  <a:srgbClr val="001F5F"/>
                </a:solidFill>
                <a:latin typeface="Arial"/>
                <a:cs typeface="Arial"/>
              </a:rPr>
              <a:t>ОТС- </a:t>
            </a:r>
            <a:r>
              <a:rPr sz="2400" dirty="0">
                <a:solidFill>
                  <a:srgbClr val="001F5F"/>
                </a:solidFill>
                <a:latin typeface="Arial"/>
                <a:cs typeface="Arial"/>
              </a:rPr>
              <a:t>препарату</a:t>
            </a:r>
            <a:r>
              <a:rPr sz="2400" spc="-15" dirty="0">
                <a:solidFill>
                  <a:srgbClr val="001F5F"/>
                </a:solidFill>
                <a:latin typeface="Arial"/>
                <a:cs typeface="Arial"/>
              </a:rPr>
              <a:t> </a:t>
            </a:r>
            <a:r>
              <a:rPr sz="2400" dirty="0">
                <a:solidFill>
                  <a:srgbClr val="001F5F"/>
                </a:solidFill>
                <a:latin typeface="Arial"/>
                <a:cs typeface="Arial"/>
              </a:rPr>
              <a:t>зростає,</a:t>
            </a:r>
            <a:r>
              <a:rPr sz="2400" spc="-45" dirty="0">
                <a:solidFill>
                  <a:srgbClr val="001F5F"/>
                </a:solidFill>
                <a:latin typeface="Arial"/>
                <a:cs typeface="Arial"/>
              </a:rPr>
              <a:t> </a:t>
            </a:r>
            <a:r>
              <a:rPr sz="2400" dirty="0">
                <a:solidFill>
                  <a:srgbClr val="001F5F"/>
                </a:solidFill>
                <a:latin typeface="Arial"/>
                <a:cs typeface="Arial"/>
              </a:rPr>
              <a:t>починаючи</a:t>
            </a:r>
            <a:r>
              <a:rPr sz="2400" spc="-40" dirty="0">
                <a:solidFill>
                  <a:srgbClr val="001F5F"/>
                </a:solidFill>
                <a:latin typeface="Arial"/>
                <a:cs typeface="Arial"/>
              </a:rPr>
              <a:t> </a:t>
            </a:r>
            <a:r>
              <a:rPr sz="2400" dirty="0">
                <a:solidFill>
                  <a:srgbClr val="001F5F"/>
                </a:solidFill>
                <a:latin typeface="Arial"/>
                <a:cs typeface="Arial"/>
              </a:rPr>
              <a:t>з</a:t>
            </a:r>
            <a:r>
              <a:rPr sz="2400" spc="-40" dirty="0">
                <a:solidFill>
                  <a:srgbClr val="001F5F"/>
                </a:solidFill>
                <a:latin typeface="Arial"/>
                <a:cs typeface="Arial"/>
              </a:rPr>
              <a:t> </a:t>
            </a:r>
            <a:r>
              <a:rPr sz="2400" dirty="0">
                <a:solidFill>
                  <a:srgbClr val="001F5F"/>
                </a:solidFill>
                <a:latin typeface="Arial"/>
                <a:cs typeface="Arial"/>
              </a:rPr>
              <a:t>групи</a:t>
            </a:r>
            <a:r>
              <a:rPr sz="2400" spc="-35" dirty="0">
                <a:solidFill>
                  <a:srgbClr val="001F5F"/>
                </a:solidFill>
                <a:latin typeface="Arial"/>
                <a:cs typeface="Arial"/>
              </a:rPr>
              <a:t> </a:t>
            </a:r>
            <a:r>
              <a:rPr sz="2400" spc="-20" dirty="0">
                <a:solidFill>
                  <a:srgbClr val="001F5F"/>
                </a:solidFill>
                <a:latin typeface="Arial"/>
                <a:cs typeface="Arial"/>
              </a:rPr>
              <a:t>25-</a:t>
            </a:r>
            <a:r>
              <a:rPr sz="2400" dirty="0">
                <a:solidFill>
                  <a:srgbClr val="001F5F"/>
                </a:solidFill>
                <a:latin typeface="Arial"/>
                <a:cs typeface="Arial"/>
              </a:rPr>
              <a:t>34</a:t>
            </a:r>
            <a:r>
              <a:rPr sz="2400" spc="-30" dirty="0">
                <a:solidFill>
                  <a:srgbClr val="001F5F"/>
                </a:solidFill>
                <a:latin typeface="Arial"/>
                <a:cs typeface="Arial"/>
              </a:rPr>
              <a:t> </a:t>
            </a:r>
            <a:r>
              <a:rPr sz="2400" spc="-10" dirty="0">
                <a:solidFill>
                  <a:srgbClr val="001F5F"/>
                </a:solidFill>
                <a:latin typeface="Arial"/>
                <a:cs typeface="Arial"/>
              </a:rPr>
              <a:t>років.</a:t>
            </a:r>
            <a:endParaRPr sz="2400">
              <a:latin typeface="Arial"/>
              <a:cs typeface="Arial"/>
            </a:endParaRPr>
          </a:p>
        </p:txBody>
      </p:sp>
      <p:sp>
        <p:nvSpPr>
          <p:cNvPr id="3" name="object 3"/>
          <p:cNvSpPr txBox="1">
            <a:spLocks noGrp="1"/>
          </p:cNvSpPr>
          <p:nvPr>
            <p:ph type="title"/>
          </p:nvPr>
        </p:nvSpPr>
        <p:spPr>
          <a:xfrm>
            <a:off x="1604010" y="365582"/>
            <a:ext cx="8150859" cy="991235"/>
          </a:xfrm>
          <a:prstGeom prst="rect">
            <a:avLst/>
          </a:prstGeom>
        </p:spPr>
        <p:txBody>
          <a:bodyPr vert="horz" wrap="square" lIns="0" tIns="35560" rIns="0" bIns="0" rtlCol="0">
            <a:spAutoFit/>
          </a:bodyPr>
          <a:lstStyle/>
          <a:p>
            <a:pPr marL="125095" marR="5080" indent="-113030">
              <a:lnSpc>
                <a:spcPts val="3760"/>
              </a:lnSpc>
              <a:spcBef>
                <a:spcPts val="280"/>
              </a:spcBef>
              <a:tabLst>
                <a:tab pos="4348480" algn="l"/>
              </a:tabLst>
            </a:pPr>
            <a:r>
              <a:rPr sz="3200" dirty="0">
                <a:solidFill>
                  <a:srgbClr val="FF6600"/>
                </a:solidFill>
              </a:rPr>
              <a:t>Джерела</a:t>
            </a:r>
            <a:r>
              <a:rPr sz="3200" spc="-75" dirty="0">
                <a:solidFill>
                  <a:srgbClr val="FF6600"/>
                </a:solidFill>
              </a:rPr>
              <a:t> </a:t>
            </a:r>
            <a:r>
              <a:rPr sz="3200" spc="-10" dirty="0">
                <a:solidFill>
                  <a:srgbClr val="FF6600"/>
                </a:solidFill>
              </a:rPr>
              <a:t>інформації</a:t>
            </a:r>
            <a:r>
              <a:rPr sz="3200" dirty="0">
                <a:solidFill>
                  <a:srgbClr val="FF6600"/>
                </a:solidFill>
              </a:rPr>
              <a:t>	як</a:t>
            </a:r>
            <a:r>
              <a:rPr sz="3200" spc="-45" dirty="0">
                <a:solidFill>
                  <a:srgbClr val="FF6600"/>
                </a:solidFill>
              </a:rPr>
              <a:t> </a:t>
            </a:r>
            <a:r>
              <a:rPr sz="3200" dirty="0">
                <a:solidFill>
                  <a:srgbClr val="FF6600"/>
                </a:solidFill>
              </a:rPr>
              <a:t>фактор</a:t>
            </a:r>
            <a:r>
              <a:rPr sz="3200" spc="-20" dirty="0">
                <a:solidFill>
                  <a:srgbClr val="FF6600"/>
                </a:solidFill>
              </a:rPr>
              <a:t> </a:t>
            </a:r>
            <a:r>
              <a:rPr sz="3200" spc="-10" dirty="0">
                <a:solidFill>
                  <a:srgbClr val="FF6600"/>
                </a:solidFill>
              </a:rPr>
              <a:t>вибору ОТС-</a:t>
            </a:r>
            <a:r>
              <a:rPr sz="3200" dirty="0">
                <a:solidFill>
                  <a:srgbClr val="FF6600"/>
                </a:solidFill>
              </a:rPr>
              <a:t>препаратів</a:t>
            </a:r>
            <a:r>
              <a:rPr sz="3200" spc="-75" dirty="0">
                <a:solidFill>
                  <a:srgbClr val="FF6600"/>
                </a:solidFill>
              </a:rPr>
              <a:t> </a:t>
            </a:r>
            <a:r>
              <a:rPr sz="3200" dirty="0">
                <a:solidFill>
                  <a:srgbClr val="FF6600"/>
                </a:solidFill>
              </a:rPr>
              <a:t>в</a:t>
            </a:r>
            <a:r>
              <a:rPr sz="3200" spc="-40" dirty="0">
                <a:solidFill>
                  <a:srgbClr val="FF6600"/>
                </a:solidFill>
              </a:rPr>
              <a:t> </a:t>
            </a:r>
            <a:r>
              <a:rPr sz="3200" dirty="0">
                <a:solidFill>
                  <a:srgbClr val="FF6600"/>
                </a:solidFill>
              </a:rPr>
              <a:t>залежності</a:t>
            </a:r>
            <a:r>
              <a:rPr sz="3200" spc="-55" dirty="0">
                <a:solidFill>
                  <a:srgbClr val="FF6600"/>
                </a:solidFill>
              </a:rPr>
              <a:t> </a:t>
            </a:r>
            <a:r>
              <a:rPr sz="3200" dirty="0">
                <a:solidFill>
                  <a:srgbClr val="FF6600"/>
                </a:solidFill>
              </a:rPr>
              <a:t>від</a:t>
            </a:r>
            <a:r>
              <a:rPr sz="3200" spc="-40" dirty="0">
                <a:solidFill>
                  <a:srgbClr val="FF6600"/>
                </a:solidFill>
              </a:rPr>
              <a:t> </a:t>
            </a:r>
            <a:r>
              <a:rPr sz="3200" spc="-20" dirty="0">
                <a:solidFill>
                  <a:srgbClr val="FF6600"/>
                </a:solidFill>
              </a:rPr>
              <a:t>віку</a:t>
            </a:r>
            <a:endParaRPr sz="32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402080" algn="ctr">
              <a:lnSpc>
                <a:spcPct val="100000"/>
              </a:lnSpc>
              <a:spcBef>
                <a:spcPts val="95"/>
              </a:spcBef>
            </a:pPr>
            <a:r>
              <a:rPr sz="2800" dirty="0"/>
              <a:t>Дослідницькі</a:t>
            </a:r>
            <a:r>
              <a:rPr sz="2800" spc="-135" dirty="0"/>
              <a:t> </a:t>
            </a:r>
            <a:r>
              <a:rPr sz="2800" dirty="0"/>
              <a:t>компанії,</a:t>
            </a:r>
            <a:r>
              <a:rPr sz="2800" spc="-145" dirty="0"/>
              <a:t> </a:t>
            </a:r>
            <a:r>
              <a:rPr sz="2800" spc="-25" dirty="0"/>
              <a:t>які</a:t>
            </a:r>
            <a:endParaRPr sz="2800"/>
          </a:p>
          <a:p>
            <a:pPr marL="1400810" algn="ctr">
              <a:lnSpc>
                <a:spcPct val="100000"/>
              </a:lnSpc>
            </a:pPr>
            <a:r>
              <a:rPr sz="2800" spc="-10" dirty="0"/>
              <a:t>спеціалізуються</a:t>
            </a:r>
            <a:r>
              <a:rPr sz="2800" spc="-70" dirty="0"/>
              <a:t> </a:t>
            </a:r>
            <a:r>
              <a:rPr sz="2800" dirty="0"/>
              <a:t>на</a:t>
            </a:r>
            <a:r>
              <a:rPr sz="2800" spc="-105" dirty="0"/>
              <a:t> </a:t>
            </a:r>
            <a:r>
              <a:rPr sz="2800" dirty="0"/>
              <a:t>дослідженнях</a:t>
            </a:r>
            <a:r>
              <a:rPr sz="2800" spc="-105" dirty="0"/>
              <a:t> </a:t>
            </a:r>
            <a:r>
              <a:rPr sz="2800" spc="-35" dirty="0"/>
              <a:t>ФР</a:t>
            </a:r>
            <a:endParaRPr sz="2800"/>
          </a:p>
        </p:txBody>
      </p:sp>
      <p:sp>
        <p:nvSpPr>
          <p:cNvPr id="3" name="object 3"/>
          <p:cNvSpPr txBox="1"/>
          <p:nvPr/>
        </p:nvSpPr>
        <p:spPr>
          <a:xfrm>
            <a:off x="221081" y="1181861"/>
            <a:ext cx="5814695" cy="515048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6600"/>
                </a:solidFill>
                <a:latin typeface="MS Gothic"/>
                <a:cs typeface="MS Gothic"/>
              </a:rPr>
              <a:t>✔</a:t>
            </a:r>
            <a:r>
              <a:rPr sz="2400" dirty="0">
                <a:latin typeface="Calibri"/>
                <a:cs typeface="Calibri"/>
              </a:rPr>
              <a:t>ГФК</a:t>
            </a:r>
            <a:r>
              <a:rPr sz="2400" spc="-50" dirty="0">
                <a:latin typeface="Calibri"/>
                <a:cs typeface="Calibri"/>
              </a:rPr>
              <a:t> </a:t>
            </a:r>
            <a:r>
              <a:rPr sz="2400" spc="-10" dirty="0">
                <a:latin typeface="Calibri"/>
                <a:cs typeface="Calibri"/>
              </a:rPr>
              <a:t>ЮКРЕЙН;</a:t>
            </a:r>
            <a:endParaRPr sz="2400" dirty="0">
              <a:latin typeface="Calibri"/>
              <a:cs typeface="Calibri"/>
            </a:endParaRPr>
          </a:p>
          <a:p>
            <a:pPr marL="12700" marR="1144270">
              <a:lnSpc>
                <a:spcPct val="100000"/>
              </a:lnSpc>
            </a:pPr>
            <a:r>
              <a:rPr sz="2400" dirty="0">
                <a:solidFill>
                  <a:srgbClr val="FF6600"/>
                </a:solidFill>
                <a:latin typeface="MS Gothic"/>
                <a:cs typeface="MS Gothic"/>
              </a:rPr>
              <a:t>✔</a:t>
            </a:r>
            <a:r>
              <a:rPr sz="2400" dirty="0">
                <a:latin typeface="Calibri"/>
                <a:cs typeface="Calibri"/>
              </a:rPr>
              <a:t>Проксіма</a:t>
            </a:r>
            <a:r>
              <a:rPr sz="2400" spc="-75" dirty="0">
                <a:latin typeface="Calibri"/>
                <a:cs typeface="Calibri"/>
              </a:rPr>
              <a:t> </a:t>
            </a:r>
            <a:r>
              <a:rPr sz="2400" dirty="0">
                <a:latin typeface="Calibri"/>
                <a:cs typeface="Calibri"/>
              </a:rPr>
              <a:t>Рісерч</a:t>
            </a:r>
            <a:r>
              <a:rPr sz="2400" spc="-70" dirty="0">
                <a:latin typeface="Calibri"/>
                <a:cs typeface="Calibri"/>
              </a:rPr>
              <a:t> </a:t>
            </a:r>
            <a:r>
              <a:rPr sz="2400" dirty="0">
                <a:latin typeface="Calibri"/>
                <a:cs typeface="Calibri"/>
              </a:rPr>
              <a:t>та</a:t>
            </a:r>
            <a:r>
              <a:rPr sz="2400" spc="-70" dirty="0">
                <a:latin typeface="Calibri"/>
                <a:cs typeface="Calibri"/>
              </a:rPr>
              <a:t> </a:t>
            </a:r>
            <a:r>
              <a:rPr sz="2400" dirty="0">
                <a:latin typeface="Calibri"/>
                <a:cs typeface="Calibri"/>
              </a:rPr>
              <a:t>Медикал</a:t>
            </a:r>
            <a:r>
              <a:rPr sz="2400" spc="-70" dirty="0">
                <a:latin typeface="Calibri"/>
                <a:cs typeface="Calibri"/>
              </a:rPr>
              <a:t> </a:t>
            </a:r>
            <a:r>
              <a:rPr sz="2400" spc="-20" dirty="0">
                <a:latin typeface="Calibri"/>
                <a:cs typeface="Calibri"/>
              </a:rPr>
              <a:t>Дата </a:t>
            </a:r>
            <a:r>
              <a:rPr sz="2400" spc="-10" dirty="0">
                <a:latin typeface="Calibri"/>
                <a:cs typeface="Calibri"/>
              </a:rPr>
              <a:t>Менеджмент;</a:t>
            </a:r>
            <a:endParaRPr sz="2400" dirty="0">
              <a:latin typeface="Calibri"/>
              <a:cs typeface="Calibri"/>
            </a:endParaRPr>
          </a:p>
          <a:p>
            <a:pPr marL="12700">
              <a:lnSpc>
                <a:spcPct val="100000"/>
              </a:lnSpc>
            </a:pPr>
            <a:r>
              <a:rPr sz="2400" dirty="0">
                <a:solidFill>
                  <a:srgbClr val="FF6600"/>
                </a:solidFill>
                <a:latin typeface="MS Gothic"/>
                <a:cs typeface="MS Gothic"/>
              </a:rPr>
              <a:t>✔</a:t>
            </a:r>
            <a:r>
              <a:rPr sz="2400" dirty="0">
                <a:latin typeface="Calibri"/>
                <a:cs typeface="Calibri"/>
              </a:rPr>
              <a:t>Kantar</a:t>
            </a:r>
            <a:r>
              <a:rPr sz="2400" spc="-65" dirty="0">
                <a:latin typeface="Calibri"/>
                <a:cs typeface="Calibri"/>
              </a:rPr>
              <a:t> </a:t>
            </a:r>
            <a:r>
              <a:rPr sz="2400" dirty="0">
                <a:latin typeface="Calibri"/>
                <a:cs typeface="Calibri"/>
              </a:rPr>
              <a:t>TNS</a:t>
            </a:r>
            <a:r>
              <a:rPr sz="2400" spc="-45" dirty="0">
                <a:latin typeface="Calibri"/>
                <a:cs typeface="Calibri"/>
              </a:rPr>
              <a:t> </a:t>
            </a:r>
            <a:r>
              <a:rPr sz="2400" spc="-10" dirty="0">
                <a:latin typeface="Calibri"/>
                <a:cs typeface="Calibri"/>
              </a:rPr>
              <a:t>Україна;</a:t>
            </a:r>
            <a:endParaRPr sz="2400" dirty="0">
              <a:latin typeface="Calibri"/>
              <a:cs typeface="Calibri"/>
            </a:endParaRPr>
          </a:p>
          <a:p>
            <a:pPr marL="12700">
              <a:lnSpc>
                <a:spcPct val="100000"/>
              </a:lnSpc>
            </a:pPr>
            <a:r>
              <a:rPr sz="2400" spc="-10" dirty="0">
                <a:solidFill>
                  <a:srgbClr val="FF6600"/>
                </a:solidFill>
                <a:latin typeface="MS Gothic"/>
                <a:cs typeface="MS Gothic"/>
              </a:rPr>
              <a:t>✔</a:t>
            </a:r>
            <a:r>
              <a:rPr sz="2400" spc="-10" dirty="0">
                <a:latin typeface="Calibri"/>
                <a:cs typeface="Calibri"/>
              </a:rPr>
              <a:t>КМІС;</a:t>
            </a:r>
            <a:endParaRPr sz="2400" dirty="0">
              <a:latin typeface="Calibri"/>
              <a:cs typeface="Calibri"/>
            </a:endParaRPr>
          </a:p>
          <a:p>
            <a:pPr marL="12700">
              <a:lnSpc>
                <a:spcPct val="100000"/>
              </a:lnSpc>
              <a:spcBef>
                <a:spcPts val="5"/>
              </a:spcBef>
            </a:pPr>
            <a:r>
              <a:rPr sz="2400" dirty="0">
                <a:solidFill>
                  <a:srgbClr val="FF6600"/>
                </a:solidFill>
                <a:latin typeface="MS Gothic"/>
                <a:cs typeface="MS Gothic"/>
              </a:rPr>
              <a:t>✔</a:t>
            </a:r>
            <a:r>
              <a:rPr sz="2400" dirty="0">
                <a:latin typeface="Calibri"/>
                <a:cs typeface="Calibri"/>
              </a:rPr>
              <a:t>Міллвард</a:t>
            </a:r>
            <a:r>
              <a:rPr sz="2400" spc="-55" dirty="0">
                <a:latin typeface="Calibri"/>
                <a:cs typeface="Calibri"/>
              </a:rPr>
              <a:t> </a:t>
            </a:r>
            <a:r>
              <a:rPr sz="2400" dirty="0">
                <a:latin typeface="Calibri"/>
                <a:cs typeface="Calibri"/>
              </a:rPr>
              <a:t>Браун</a:t>
            </a:r>
            <a:r>
              <a:rPr sz="2400" spc="-55" dirty="0">
                <a:latin typeface="Calibri"/>
                <a:cs typeface="Calibri"/>
              </a:rPr>
              <a:t> </a:t>
            </a:r>
            <a:r>
              <a:rPr sz="2400" spc="-10" dirty="0">
                <a:latin typeface="Calibri"/>
                <a:cs typeface="Calibri"/>
              </a:rPr>
              <a:t>АРМІ-</a:t>
            </a:r>
            <a:r>
              <a:rPr sz="2400" dirty="0">
                <a:latin typeface="Calibri"/>
                <a:cs typeface="Calibri"/>
              </a:rPr>
              <a:t>Маркетинг</a:t>
            </a:r>
            <a:r>
              <a:rPr sz="2400" spc="-40" dirty="0">
                <a:latin typeface="Calibri"/>
                <a:cs typeface="Calibri"/>
              </a:rPr>
              <a:t> </a:t>
            </a:r>
            <a:r>
              <a:rPr sz="2400" spc="-10" dirty="0">
                <a:latin typeface="Calibri"/>
                <a:cs typeface="Calibri"/>
              </a:rPr>
              <a:t>Україна;</a:t>
            </a:r>
            <a:endParaRPr sz="2400" dirty="0">
              <a:latin typeface="Calibri"/>
              <a:cs typeface="Calibri"/>
            </a:endParaRPr>
          </a:p>
          <a:p>
            <a:pPr marL="12700">
              <a:lnSpc>
                <a:spcPct val="100000"/>
              </a:lnSpc>
            </a:pPr>
            <a:r>
              <a:rPr sz="2400" dirty="0">
                <a:solidFill>
                  <a:srgbClr val="FF6600"/>
                </a:solidFill>
                <a:latin typeface="MS Gothic"/>
                <a:cs typeface="MS Gothic"/>
              </a:rPr>
              <a:t>✔</a:t>
            </a:r>
            <a:r>
              <a:rPr sz="2400" dirty="0">
                <a:latin typeface="Calibri"/>
                <a:cs typeface="Calibri"/>
              </a:rPr>
              <a:t>Нью</a:t>
            </a:r>
            <a:r>
              <a:rPr sz="2400" spc="-55" dirty="0">
                <a:latin typeface="Calibri"/>
                <a:cs typeface="Calibri"/>
              </a:rPr>
              <a:t> </a:t>
            </a:r>
            <a:r>
              <a:rPr sz="2400" dirty="0">
                <a:latin typeface="Calibri"/>
                <a:cs typeface="Calibri"/>
              </a:rPr>
              <a:t>Імідж</a:t>
            </a:r>
            <a:r>
              <a:rPr sz="2400" spc="-65" dirty="0">
                <a:latin typeface="Calibri"/>
                <a:cs typeface="Calibri"/>
              </a:rPr>
              <a:t> </a:t>
            </a:r>
            <a:r>
              <a:rPr sz="2400" dirty="0">
                <a:latin typeface="Calibri"/>
                <a:cs typeface="Calibri"/>
              </a:rPr>
              <a:t>Маркетинг</a:t>
            </a:r>
            <a:r>
              <a:rPr sz="2400" spc="-55" dirty="0">
                <a:latin typeface="Calibri"/>
                <a:cs typeface="Calibri"/>
              </a:rPr>
              <a:t> </a:t>
            </a:r>
            <a:r>
              <a:rPr sz="2400" spc="-10" dirty="0">
                <a:latin typeface="Calibri"/>
                <a:cs typeface="Calibri"/>
              </a:rPr>
              <a:t>Груп;</a:t>
            </a:r>
            <a:endParaRPr sz="2400" dirty="0">
              <a:latin typeface="Calibri"/>
              <a:cs typeface="Calibri"/>
            </a:endParaRPr>
          </a:p>
          <a:p>
            <a:pPr marL="12700">
              <a:lnSpc>
                <a:spcPct val="100000"/>
              </a:lnSpc>
            </a:pPr>
            <a:r>
              <a:rPr sz="2400" spc="-10" dirty="0">
                <a:solidFill>
                  <a:srgbClr val="FF6600"/>
                </a:solidFill>
                <a:latin typeface="MS Gothic"/>
                <a:cs typeface="MS Gothic"/>
              </a:rPr>
              <a:t>✔</a:t>
            </a:r>
            <a:r>
              <a:rPr sz="2400" spc="-10" dirty="0">
                <a:latin typeface="Calibri"/>
                <a:cs typeface="Calibri"/>
              </a:rPr>
              <a:t>IngDivision;</a:t>
            </a:r>
            <a:endParaRPr sz="2400" dirty="0">
              <a:latin typeface="Calibri"/>
              <a:cs typeface="Calibri"/>
            </a:endParaRPr>
          </a:p>
          <a:p>
            <a:pPr marL="12700">
              <a:lnSpc>
                <a:spcPct val="100000"/>
              </a:lnSpc>
            </a:pPr>
            <a:r>
              <a:rPr sz="2400" dirty="0">
                <a:solidFill>
                  <a:srgbClr val="FF6600"/>
                </a:solidFill>
                <a:latin typeface="MS Gothic"/>
                <a:cs typeface="MS Gothic"/>
              </a:rPr>
              <a:t>✔</a:t>
            </a:r>
            <a:r>
              <a:rPr sz="2400" dirty="0">
                <a:latin typeface="Calibri"/>
                <a:cs typeface="Calibri"/>
              </a:rPr>
              <a:t>Компанія</a:t>
            </a:r>
            <a:r>
              <a:rPr sz="2400" spc="-40" dirty="0">
                <a:latin typeface="Calibri"/>
                <a:cs typeface="Calibri"/>
              </a:rPr>
              <a:t> </a:t>
            </a:r>
            <a:r>
              <a:rPr sz="2400" spc="-10" dirty="0">
                <a:latin typeface="Calibri"/>
                <a:cs typeface="Calibri"/>
              </a:rPr>
              <a:t>Квікстарт;</a:t>
            </a:r>
            <a:endParaRPr sz="2400" dirty="0">
              <a:latin typeface="Calibri"/>
              <a:cs typeface="Calibri"/>
            </a:endParaRPr>
          </a:p>
          <a:p>
            <a:pPr marL="12700">
              <a:lnSpc>
                <a:spcPct val="100000"/>
              </a:lnSpc>
            </a:pPr>
            <a:r>
              <a:rPr sz="2400" dirty="0">
                <a:solidFill>
                  <a:srgbClr val="FF6600"/>
                </a:solidFill>
                <a:latin typeface="MS Gothic"/>
                <a:cs typeface="MS Gothic"/>
              </a:rPr>
              <a:t>✔</a:t>
            </a:r>
            <a:r>
              <a:rPr sz="2400" dirty="0">
                <a:latin typeface="Calibri"/>
                <a:cs typeface="Calibri"/>
              </a:rPr>
              <a:t>Yasno</a:t>
            </a:r>
            <a:r>
              <a:rPr sz="2400" spc="-75" dirty="0">
                <a:latin typeface="Calibri"/>
                <a:cs typeface="Calibri"/>
              </a:rPr>
              <a:t> </a:t>
            </a:r>
            <a:r>
              <a:rPr sz="2400" dirty="0">
                <a:latin typeface="Calibri"/>
                <a:cs typeface="Calibri"/>
              </a:rPr>
              <a:t>Research&amp;Consulting</a:t>
            </a:r>
            <a:r>
              <a:rPr sz="2400" spc="-100" dirty="0">
                <a:latin typeface="Calibri"/>
                <a:cs typeface="Calibri"/>
              </a:rPr>
              <a:t> </a:t>
            </a:r>
            <a:r>
              <a:rPr sz="2400" spc="-10" dirty="0">
                <a:latin typeface="Calibri"/>
                <a:cs typeface="Calibri"/>
              </a:rPr>
              <a:t>Group;</a:t>
            </a:r>
            <a:endParaRPr sz="2400" dirty="0">
              <a:latin typeface="Calibri"/>
              <a:cs typeface="Calibri"/>
            </a:endParaRPr>
          </a:p>
          <a:p>
            <a:pPr marL="12700">
              <a:lnSpc>
                <a:spcPct val="100000"/>
              </a:lnSpc>
            </a:pPr>
            <a:r>
              <a:rPr sz="2400" spc="-10" dirty="0">
                <a:solidFill>
                  <a:srgbClr val="FF6600"/>
                </a:solidFill>
                <a:latin typeface="MS Gothic"/>
                <a:cs typeface="MS Gothic"/>
              </a:rPr>
              <a:t>✔</a:t>
            </a:r>
            <a:r>
              <a:rPr sz="2400" spc="-10" dirty="0">
                <a:latin typeface="Calibri"/>
                <a:cs typeface="Calibri"/>
              </a:rPr>
              <a:t>SMD;</a:t>
            </a:r>
            <a:endParaRPr sz="2400" dirty="0">
              <a:latin typeface="Calibri"/>
              <a:cs typeface="Calibri"/>
            </a:endParaRPr>
          </a:p>
          <a:p>
            <a:pPr marL="12700">
              <a:lnSpc>
                <a:spcPct val="100000"/>
              </a:lnSpc>
            </a:pPr>
            <a:r>
              <a:rPr sz="2400" dirty="0">
                <a:solidFill>
                  <a:srgbClr val="FF6600"/>
                </a:solidFill>
                <a:latin typeface="MS Gothic"/>
                <a:cs typeface="MS Gothic"/>
              </a:rPr>
              <a:t>✔</a:t>
            </a:r>
            <a:r>
              <a:rPr sz="2400" dirty="0">
                <a:latin typeface="Calibri"/>
                <a:cs typeface="Calibri"/>
              </a:rPr>
              <a:t>IQVIA</a:t>
            </a:r>
            <a:r>
              <a:rPr sz="2400" spc="-25" dirty="0">
                <a:latin typeface="Calibri"/>
                <a:cs typeface="Calibri"/>
              </a:rPr>
              <a:t> </a:t>
            </a:r>
            <a:r>
              <a:rPr sz="2400" spc="-10" dirty="0">
                <a:latin typeface="Calibri"/>
                <a:cs typeface="Calibri"/>
              </a:rPr>
              <a:t>Україна;</a:t>
            </a:r>
            <a:endParaRPr sz="2400" dirty="0">
              <a:latin typeface="Calibri"/>
              <a:cs typeface="Calibri"/>
            </a:endParaRPr>
          </a:p>
          <a:p>
            <a:pPr marL="12700">
              <a:lnSpc>
                <a:spcPct val="100000"/>
              </a:lnSpc>
              <a:spcBef>
                <a:spcPts val="5"/>
              </a:spcBef>
            </a:pPr>
            <a:r>
              <a:rPr sz="2400" dirty="0">
                <a:solidFill>
                  <a:srgbClr val="FF6600"/>
                </a:solidFill>
                <a:latin typeface="MS Gothic"/>
                <a:cs typeface="MS Gothic"/>
              </a:rPr>
              <a:t>✔</a:t>
            </a:r>
            <a:r>
              <a:rPr sz="2400" dirty="0">
                <a:latin typeface="Calibri"/>
                <a:cs typeface="Calibri"/>
              </a:rPr>
              <a:t>Компанія</a:t>
            </a:r>
            <a:r>
              <a:rPr sz="2400" spc="-45" dirty="0">
                <a:latin typeface="Calibri"/>
                <a:cs typeface="Calibri"/>
              </a:rPr>
              <a:t> </a:t>
            </a:r>
            <a:r>
              <a:rPr sz="2400" dirty="0">
                <a:latin typeface="Calibri"/>
                <a:cs typeface="Calibri"/>
              </a:rPr>
              <a:t>«Бізнес-Кредит</a:t>
            </a:r>
            <a:r>
              <a:rPr sz="2400" spc="-65" dirty="0">
                <a:latin typeface="Calibri"/>
                <a:cs typeface="Calibri"/>
              </a:rPr>
              <a:t> </a:t>
            </a:r>
            <a:r>
              <a:rPr sz="2400" spc="-20" dirty="0">
                <a:latin typeface="Calibri"/>
                <a:cs typeface="Calibri"/>
              </a:rPr>
              <a:t>ЛС»;</a:t>
            </a:r>
            <a:endParaRPr sz="2400" dirty="0">
              <a:latin typeface="Calibri"/>
              <a:cs typeface="Calibri"/>
            </a:endParaRPr>
          </a:p>
          <a:p>
            <a:pPr marL="12700">
              <a:lnSpc>
                <a:spcPct val="100000"/>
              </a:lnSpc>
              <a:spcBef>
                <a:spcPts val="20"/>
              </a:spcBef>
            </a:pPr>
            <a:r>
              <a:rPr sz="2400" spc="-10" dirty="0">
                <a:solidFill>
                  <a:srgbClr val="FF6600"/>
                </a:solidFill>
                <a:latin typeface="MS Gothic"/>
                <a:cs typeface="MS Gothic"/>
              </a:rPr>
              <a:t>✔</a:t>
            </a:r>
            <a:r>
              <a:rPr sz="2400" spc="-10" dirty="0">
                <a:latin typeface="Calibri"/>
                <a:cs typeface="Calibri"/>
              </a:rPr>
              <a:t>Моріон.</a:t>
            </a:r>
            <a:endParaRPr sz="2400" dirty="0">
              <a:latin typeface="Calibri"/>
              <a:cs typeface="Calibri"/>
            </a:endParaRPr>
          </a:p>
        </p:txBody>
      </p:sp>
      <p:sp>
        <p:nvSpPr>
          <p:cNvPr id="4" name="object 4"/>
          <p:cNvSpPr txBox="1"/>
          <p:nvPr/>
        </p:nvSpPr>
        <p:spPr>
          <a:xfrm>
            <a:off x="6331458" y="3947286"/>
            <a:ext cx="5222875" cy="2459355"/>
          </a:xfrm>
          <a:prstGeom prst="rect">
            <a:avLst/>
          </a:prstGeom>
        </p:spPr>
        <p:txBody>
          <a:bodyPr vert="horz" wrap="square" lIns="0" tIns="12700" rIns="0" bIns="0" rtlCol="0">
            <a:spAutoFit/>
          </a:bodyPr>
          <a:lstStyle/>
          <a:p>
            <a:pPr marL="32384" marR="5080">
              <a:lnSpc>
                <a:spcPct val="100000"/>
              </a:lnSpc>
              <a:spcBef>
                <a:spcPts val="100"/>
              </a:spcBef>
            </a:pPr>
            <a:r>
              <a:rPr sz="2400" dirty="0">
                <a:solidFill>
                  <a:srgbClr val="001F5F"/>
                </a:solidFill>
                <a:latin typeface="Arial"/>
                <a:cs typeface="Arial"/>
              </a:rPr>
              <a:t>Для</a:t>
            </a:r>
            <a:r>
              <a:rPr sz="2400" spc="-95" dirty="0">
                <a:solidFill>
                  <a:srgbClr val="001F5F"/>
                </a:solidFill>
                <a:latin typeface="Arial"/>
                <a:cs typeface="Arial"/>
              </a:rPr>
              <a:t> </a:t>
            </a:r>
            <a:r>
              <a:rPr sz="2400" dirty="0">
                <a:solidFill>
                  <a:srgbClr val="001F5F"/>
                </a:solidFill>
                <a:latin typeface="Arial"/>
                <a:cs typeface="Arial"/>
              </a:rPr>
              <a:t>визначення</a:t>
            </a:r>
            <a:r>
              <a:rPr sz="2400" spc="-85" dirty="0">
                <a:solidFill>
                  <a:srgbClr val="001F5F"/>
                </a:solidFill>
                <a:latin typeface="Arial"/>
                <a:cs typeface="Arial"/>
              </a:rPr>
              <a:t> </a:t>
            </a:r>
            <a:r>
              <a:rPr sz="2400" dirty="0">
                <a:solidFill>
                  <a:srgbClr val="001F5F"/>
                </a:solidFill>
                <a:latin typeface="Arial"/>
                <a:cs typeface="Arial"/>
              </a:rPr>
              <a:t>емоційних</a:t>
            </a:r>
            <a:r>
              <a:rPr sz="2400" spc="-105" dirty="0">
                <a:solidFill>
                  <a:srgbClr val="001F5F"/>
                </a:solidFill>
                <a:latin typeface="Arial"/>
                <a:cs typeface="Arial"/>
              </a:rPr>
              <a:t> </a:t>
            </a:r>
            <a:r>
              <a:rPr sz="2400" spc="-10" dirty="0">
                <a:solidFill>
                  <a:srgbClr val="001F5F"/>
                </a:solidFill>
                <a:latin typeface="Arial"/>
                <a:cs typeface="Arial"/>
              </a:rPr>
              <a:t>чинників, </a:t>
            </a:r>
            <a:r>
              <a:rPr sz="2400" dirty="0">
                <a:solidFill>
                  <a:srgbClr val="001F5F"/>
                </a:solidFill>
                <a:latin typeface="Arial"/>
                <a:cs typeface="Arial"/>
              </a:rPr>
              <a:t>які</a:t>
            </a:r>
            <a:r>
              <a:rPr sz="2400" spc="-55" dirty="0">
                <a:solidFill>
                  <a:srgbClr val="001F5F"/>
                </a:solidFill>
                <a:latin typeface="Arial"/>
                <a:cs typeface="Arial"/>
              </a:rPr>
              <a:t> </a:t>
            </a:r>
            <a:r>
              <a:rPr sz="2400" dirty="0">
                <a:solidFill>
                  <a:srgbClr val="001F5F"/>
                </a:solidFill>
                <a:latin typeface="Arial"/>
                <a:cs typeface="Arial"/>
              </a:rPr>
              <a:t>впливають</a:t>
            </a:r>
            <a:r>
              <a:rPr sz="2400" spc="-60" dirty="0">
                <a:solidFill>
                  <a:srgbClr val="001F5F"/>
                </a:solidFill>
                <a:latin typeface="Arial"/>
                <a:cs typeface="Arial"/>
              </a:rPr>
              <a:t> </a:t>
            </a:r>
            <a:r>
              <a:rPr sz="2400" dirty="0">
                <a:solidFill>
                  <a:srgbClr val="001F5F"/>
                </a:solidFill>
                <a:latin typeface="Arial"/>
                <a:cs typeface="Arial"/>
              </a:rPr>
              <a:t>на</a:t>
            </a:r>
            <a:r>
              <a:rPr sz="2400" spc="-60" dirty="0">
                <a:solidFill>
                  <a:srgbClr val="001F5F"/>
                </a:solidFill>
                <a:latin typeface="Arial"/>
                <a:cs typeface="Arial"/>
              </a:rPr>
              <a:t> </a:t>
            </a:r>
            <a:r>
              <a:rPr sz="2400" dirty="0">
                <a:solidFill>
                  <a:srgbClr val="001F5F"/>
                </a:solidFill>
                <a:latin typeface="Arial"/>
                <a:cs typeface="Arial"/>
              </a:rPr>
              <a:t>придбання</a:t>
            </a:r>
            <a:r>
              <a:rPr sz="2400" spc="-50" dirty="0">
                <a:solidFill>
                  <a:srgbClr val="001F5F"/>
                </a:solidFill>
                <a:latin typeface="Arial"/>
                <a:cs typeface="Arial"/>
              </a:rPr>
              <a:t> </a:t>
            </a:r>
            <a:r>
              <a:rPr sz="2400" spc="-20" dirty="0">
                <a:solidFill>
                  <a:srgbClr val="001F5F"/>
                </a:solidFill>
                <a:latin typeface="Arial"/>
                <a:cs typeface="Arial"/>
              </a:rPr>
              <a:t>ОТС- </a:t>
            </a:r>
            <a:r>
              <a:rPr sz="2400" dirty="0">
                <a:solidFill>
                  <a:srgbClr val="001F5F"/>
                </a:solidFill>
                <a:latin typeface="Arial"/>
                <a:cs typeface="Arial"/>
              </a:rPr>
              <a:t>препаратів</a:t>
            </a:r>
            <a:r>
              <a:rPr sz="2400" spc="-145" dirty="0">
                <a:solidFill>
                  <a:srgbClr val="001F5F"/>
                </a:solidFill>
                <a:latin typeface="Arial"/>
                <a:cs typeface="Arial"/>
              </a:rPr>
              <a:t> </a:t>
            </a:r>
            <a:r>
              <a:rPr sz="2400" dirty="0">
                <a:solidFill>
                  <a:srgbClr val="001F5F"/>
                </a:solidFill>
                <a:latin typeface="Arial"/>
                <a:cs typeface="Arial"/>
              </a:rPr>
              <a:t>проводять</a:t>
            </a:r>
            <a:r>
              <a:rPr sz="2400" spc="-150" dirty="0">
                <a:solidFill>
                  <a:srgbClr val="001F5F"/>
                </a:solidFill>
                <a:latin typeface="Arial"/>
                <a:cs typeface="Arial"/>
              </a:rPr>
              <a:t> </a:t>
            </a:r>
            <a:r>
              <a:rPr sz="2400" spc="-10" dirty="0">
                <a:solidFill>
                  <a:srgbClr val="001F5F"/>
                </a:solidFill>
                <a:latin typeface="Arial"/>
                <a:cs typeface="Arial"/>
              </a:rPr>
              <a:t>дослідження</a:t>
            </a:r>
            <a:endParaRPr sz="2400">
              <a:latin typeface="Arial"/>
              <a:cs typeface="Arial"/>
            </a:endParaRPr>
          </a:p>
          <a:p>
            <a:pPr marL="32384">
              <a:lnSpc>
                <a:spcPct val="100000"/>
              </a:lnSpc>
            </a:pPr>
            <a:r>
              <a:rPr sz="2400" b="1" i="1" spc="-10" dirty="0">
                <a:solidFill>
                  <a:srgbClr val="FF6600"/>
                </a:solidFill>
                <a:latin typeface="Arial"/>
                <a:cs typeface="Arial"/>
              </a:rPr>
              <a:t>«споживання–відношення»</a:t>
            </a:r>
            <a:endParaRPr sz="2400">
              <a:latin typeface="Arial"/>
              <a:cs typeface="Arial"/>
            </a:endParaRPr>
          </a:p>
          <a:p>
            <a:pPr marL="12700">
              <a:lnSpc>
                <a:spcPct val="100000"/>
              </a:lnSpc>
              <a:spcBef>
                <a:spcPts val="1880"/>
              </a:spcBef>
            </a:pPr>
            <a:r>
              <a:rPr sz="2400" dirty="0">
                <a:solidFill>
                  <a:srgbClr val="001F5F"/>
                </a:solidFill>
                <a:latin typeface="Arial"/>
                <a:cs typeface="Arial"/>
              </a:rPr>
              <a:t>Для</a:t>
            </a:r>
            <a:r>
              <a:rPr sz="2400" spc="-90" dirty="0">
                <a:solidFill>
                  <a:srgbClr val="001F5F"/>
                </a:solidFill>
                <a:latin typeface="Arial"/>
                <a:cs typeface="Arial"/>
              </a:rPr>
              <a:t> </a:t>
            </a:r>
            <a:r>
              <a:rPr sz="2400" dirty="0">
                <a:solidFill>
                  <a:srgbClr val="001F5F"/>
                </a:solidFill>
                <a:latin typeface="Arial"/>
                <a:cs typeface="Arial"/>
              </a:rPr>
              <a:t>рецептурних</a:t>
            </a:r>
            <a:r>
              <a:rPr sz="2400" spc="-75" dirty="0">
                <a:solidFill>
                  <a:srgbClr val="001F5F"/>
                </a:solidFill>
                <a:latin typeface="Arial"/>
                <a:cs typeface="Arial"/>
              </a:rPr>
              <a:t> </a:t>
            </a:r>
            <a:r>
              <a:rPr sz="2400" spc="-50" dirty="0">
                <a:solidFill>
                  <a:srgbClr val="001F5F"/>
                </a:solidFill>
                <a:latin typeface="Arial"/>
                <a:cs typeface="Arial"/>
              </a:rPr>
              <a:t>—</a:t>
            </a:r>
            <a:endParaRPr sz="2400">
              <a:latin typeface="Arial"/>
              <a:cs typeface="Arial"/>
            </a:endParaRPr>
          </a:p>
          <a:p>
            <a:pPr marL="12700">
              <a:lnSpc>
                <a:spcPct val="100000"/>
              </a:lnSpc>
            </a:pPr>
            <a:r>
              <a:rPr sz="2400" b="1" i="1" spc="-10" dirty="0">
                <a:solidFill>
                  <a:srgbClr val="FF6600"/>
                </a:solidFill>
                <a:latin typeface="Arial"/>
                <a:cs typeface="Arial"/>
              </a:rPr>
              <a:t>«призначення–відношення»</a:t>
            </a:r>
            <a:endParaRPr sz="2400">
              <a:latin typeface="Arial"/>
              <a:cs typeface="Arial"/>
            </a:endParaRPr>
          </a:p>
        </p:txBody>
      </p:sp>
      <p:pic>
        <p:nvPicPr>
          <p:cNvPr id="5" name="object 5"/>
          <p:cNvPicPr/>
          <p:nvPr/>
        </p:nvPicPr>
        <p:blipFill>
          <a:blip r:embed="rId2" cstate="print"/>
          <a:stretch>
            <a:fillRect/>
          </a:stretch>
        </p:blipFill>
        <p:spPr>
          <a:xfrm>
            <a:off x="7091680" y="1230375"/>
            <a:ext cx="4530979" cy="246786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85343" y="204978"/>
            <a:ext cx="11134725" cy="6264910"/>
          </a:xfrm>
          <a:prstGeom prst="rect">
            <a:avLst/>
          </a:prstGeom>
        </p:spPr>
        <p:txBody>
          <a:bodyPr vert="horz" wrap="square" lIns="0" tIns="12700" rIns="0" bIns="0" rtlCol="0">
            <a:spAutoFit/>
          </a:bodyPr>
          <a:lstStyle/>
          <a:p>
            <a:pPr marL="623570" algn="ctr">
              <a:lnSpc>
                <a:spcPct val="100000"/>
              </a:lnSpc>
              <a:spcBef>
                <a:spcPts val="100"/>
              </a:spcBef>
            </a:pPr>
            <a:r>
              <a:rPr sz="2400" b="1" i="1" dirty="0">
                <a:solidFill>
                  <a:srgbClr val="5B0091"/>
                </a:solidFill>
                <a:latin typeface="Arial"/>
                <a:cs typeface="Arial"/>
              </a:rPr>
              <a:t>Якісні</a:t>
            </a:r>
            <a:r>
              <a:rPr sz="2400" b="1" i="1" spc="-15" dirty="0">
                <a:solidFill>
                  <a:srgbClr val="5B0091"/>
                </a:solidFill>
                <a:latin typeface="Arial"/>
                <a:cs typeface="Arial"/>
              </a:rPr>
              <a:t> </a:t>
            </a:r>
            <a:r>
              <a:rPr sz="2400" b="1" i="1" spc="-10" dirty="0">
                <a:solidFill>
                  <a:srgbClr val="5B0091"/>
                </a:solidFill>
                <a:latin typeface="Arial"/>
                <a:cs typeface="Arial"/>
              </a:rPr>
              <a:t>дослідження</a:t>
            </a:r>
            <a:endParaRPr sz="2400">
              <a:latin typeface="Arial"/>
              <a:cs typeface="Arial"/>
            </a:endParaRPr>
          </a:p>
          <a:p>
            <a:pPr marL="12700">
              <a:lnSpc>
                <a:spcPct val="100000"/>
              </a:lnSpc>
              <a:spcBef>
                <a:spcPts val="2115"/>
              </a:spcBef>
            </a:pPr>
            <a:r>
              <a:rPr sz="2400" dirty="0">
                <a:solidFill>
                  <a:srgbClr val="001F5F"/>
                </a:solidFill>
                <a:latin typeface="Arial"/>
                <a:cs typeface="Arial"/>
              </a:rPr>
              <a:t>Якісні</a:t>
            </a:r>
            <a:r>
              <a:rPr sz="2400" spc="-45" dirty="0">
                <a:solidFill>
                  <a:srgbClr val="001F5F"/>
                </a:solidFill>
                <a:latin typeface="Arial"/>
                <a:cs typeface="Arial"/>
              </a:rPr>
              <a:t> </a:t>
            </a:r>
            <a:r>
              <a:rPr sz="2400" dirty="0">
                <a:solidFill>
                  <a:srgbClr val="001F5F"/>
                </a:solidFill>
                <a:latin typeface="Arial"/>
                <a:cs typeface="Arial"/>
              </a:rPr>
              <a:t>методики</a:t>
            </a:r>
            <a:r>
              <a:rPr sz="2400" spc="-60" dirty="0">
                <a:solidFill>
                  <a:srgbClr val="001F5F"/>
                </a:solidFill>
                <a:latin typeface="Arial"/>
                <a:cs typeface="Arial"/>
              </a:rPr>
              <a:t> </a:t>
            </a:r>
            <a:r>
              <a:rPr sz="2400" dirty="0">
                <a:solidFill>
                  <a:srgbClr val="001F5F"/>
                </a:solidFill>
                <a:latin typeface="Arial"/>
                <a:cs typeface="Arial"/>
              </a:rPr>
              <a:t>(</a:t>
            </a:r>
            <a:r>
              <a:rPr sz="2400" b="1" i="1" dirty="0">
                <a:solidFill>
                  <a:srgbClr val="FF6600"/>
                </a:solidFill>
                <a:latin typeface="Arial"/>
                <a:cs typeface="Arial"/>
              </a:rPr>
              <a:t>глибинні</a:t>
            </a:r>
            <a:r>
              <a:rPr sz="2400" b="1" i="1" spc="-75" dirty="0">
                <a:solidFill>
                  <a:srgbClr val="FF6600"/>
                </a:solidFill>
                <a:latin typeface="Arial"/>
                <a:cs typeface="Arial"/>
              </a:rPr>
              <a:t> </a:t>
            </a:r>
            <a:r>
              <a:rPr sz="2400" b="1" i="1" spc="-10" dirty="0">
                <a:solidFill>
                  <a:srgbClr val="FF6600"/>
                </a:solidFill>
                <a:latin typeface="Arial"/>
                <a:cs typeface="Arial"/>
              </a:rPr>
              <a:t>інтерв'ю,</a:t>
            </a:r>
            <a:endParaRPr sz="2400">
              <a:latin typeface="Arial"/>
              <a:cs typeface="Arial"/>
            </a:endParaRPr>
          </a:p>
          <a:p>
            <a:pPr marL="12700" marR="4699635">
              <a:lnSpc>
                <a:spcPct val="100000"/>
              </a:lnSpc>
            </a:pPr>
            <a:r>
              <a:rPr sz="2400" b="1" i="1" spc="-10" dirty="0">
                <a:solidFill>
                  <a:srgbClr val="FF6600"/>
                </a:solidFill>
                <a:latin typeface="Arial"/>
                <a:cs typeface="Arial"/>
              </a:rPr>
              <a:t>фокус-</a:t>
            </a:r>
            <a:r>
              <a:rPr sz="2400" b="1" i="1" dirty="0">
                <a:solidFill>
                  <a:srgbClr val="FF6600"/>
                </a:solidFill>
                <a:latin typeface="Arial"/>
                <a:cs typeface="Arial"/>
              </a:rPr>
              <a:t>групові</a:t>
            </a:r>
            <a:r>
              <a:rPr sz="2400" b="1" i="1" spc="-95" dirty="0">
                <a:solidFill>
                  <a:srgbClr val="FF6600"/>
                </a:solidFill>
                <a:latin typeface="Arial"/>
                <a:cs typeface="Arial"/>
              </a:rPr>
              <a:t> </a:t>
            </a:r>
            <a:r>
              <a:rPr sz="2400" b="1" i="1" dirty="0">
                <a:solidFill>
                  <a:srgbClr val="FF6600"/>
                </a:solidFill>
                <a:latin typeface="Arial"/>
                <a:cs typeface="Arial"/>
              </a:rPr>
              <a:t>дискусії</a:t>
            </a:r>
            <a:r>
              <a:rPr sz="2400" dirty="0">
                <a:solidFill>
                  <a:srgbClr val="001F5F"/>
                </a:solidFill>
                <a:latin typeface="Arial"/>
                <a:cs typeface="Arial"/>
              </a:rPr>
              <a:t>)</a:t>
            </a:r>
            <a:r>
              <a:rPr sz="2400" spc="-80" dirty="0">
                <a:solidFill>
                  <a:srgbClr val="001F5F"/>
                </a:solidFill>
                <a:latin typeface="Arial"/>
                <a:cs typeface="Arial"/>
              </a:rPr>
              <a:t> </a:t>
            </a:r>
            <a:r>
              <a:rPr sz="2400" dirty="0">
                <a:solidFill>
                  <a:srgbClr val="001F5F"/>
                </a:solidFill>
                <a:latin typeface="Arial"/>
                <a:cs typeface="Arial"/>
              </a:rPr>
              <a:t>дозволяють</a:t>
            </a:r>
            <a:r>
              <a:rPr sz="2400" spc="-75" dirty="0">
                <a:solidFill>
                  <a:srgbClr val="001F5F"/>
                </a:solidFill>
                <a:latin typeface="Arial"/>
                <a:cs typeface="Arial"/>
              </a:rPr>
              <a:t> </a:t>
            </a:r>
            <a:r>
              <a:rPr sz="2400" spc="-10" dirty="0">
                <a:solidFill>
                  <a:srgbClr val="001F5F"/>
                </a:solidFill>
                <a:latin typeface="Arial"/>
                <a:cs typeface="Arial"/>
              </a:rPr>
              <a:t>почути </a:t>
            </a:r>
            <a:r>
              <a:rPr sz="2400" dirty="0">
                <a:solidFill>
                  <a:srgbClr val="001F5F"/>
                </a:solidFill>
                <a:latin typeface="Arial"/>
                <a:cs typeface="Arial"/>
              </a:rPr>
              <a:t>розгорнуте</a:t>
            </a:r>
            <a:r>
              <a:rPr sz="2400" spc="-65" dirty="0">
                <a:solidFill>
                  <a:srgbClr val="001F5F"/>
                </a:solidFill>
                <a:latin typeface="Arial"/>
                <a:cs typeface="Arial"/>
              </a:rPr>
              <a:t> </a:t>
            </a:r>
            <a:r>
              <a:rPr sz="2400" dirty="0">
                <a:solidFill>
                  <a:srgbClr val="001F5F"/>
                </a:solidFill>
                <a:latin typeface="Arial"/>
                <a:cs typeface="Arial"/>
              </a:rPr>
              <a:t>думку</a:t>
            </a:r>
            <a:r>
              <a:rPr sz="2400" spc="-95" dirty="0">
                <a:solidFill>
                  <a:srgbClr val="001F5F"/>
                </a:solidFill>
                <a:latin typeface="Arial"/>
                <a:cs typeface="Arial"/>
              </a:rPr>
              <a:t> </a:t>
            </a:r>
            <a:r>
              <a:rPr sz="2400" dirty="0">
                <a:solidFill>
                  <a:srgbClr val="001F5F"/>
                </a:solidFill>
                <a:latin typeface="Arial"/>
                <a:cs typeface="Arial"/>
              </a:rPr>
              <a:t>цільової</a:t>
            </a:r>
            <a:r>
              <a:rPr sz="2400" spc="-75" dirty="0">
                <a:solidFill>
                  <a:srgbClr val="001F5F"/>
                </a:solidFill>
                <a:latin typeface="Arial"/>
                <a:cs typeface="Arial"/>
              </a:rPr>
              <a:t> </a:t>
            </a:r>
            <a:r>
              <a:rPr sz="2400" dirty="0">
                <a:solidFill>
                  <a:srgbClr val="001F5F"/>
                </a:solidFill>
                <a:latin typeface="Arial"/>
                <a:cs typeface="Arial"/>
              </a:rPr>
              <a:t>аудиторії</a:t>
            </a:r>
            <a:r>
              <a:rPr sz="2400" spc="-85" dirty="0">
                <a:solidFill>
                  <a:srgbClr val="001F5F"/>
                </a:solidFill>
                <a:latin typeface="Arial"/>
                <a:cs typeface="Arial"/>
              </a:rPr>
              <a:t> </a:t>
            </a:r>
            <a:r>
              <a:rPr sz="2400" spc="-25" dirty="0">
                <a:solidFill>
                  <a:srgbClr val="001F5F"/>
                </a:solidFill>
                <a:latin typeface="Arial"/>
                <a:cs typeface="Arial"/>
              </a:rPr>
              <a:t>про</a:t>
            </a:r>
            <a:endParaRPr sz="2400">
              <a:latin typeface="Arial"/>
              <a:cs typeface="Arial"/>
            </a:endParaRPr>
          </a:p>
          <a:p>
            <a:pPr marL="12700" marR="4926330">
              <a:lnSpc>
                <a:spcPct val="100000"/>
              </a:lnSpc>
            </a:pPr>
            <a:r>
              <a:rPr sz="2400" dirty="0">
                <a:solidFill>
                  <a:srgbClr val="001F5F"/>
                </a:solidFill>
                <a:latin typeface="Arial"/>
                <a:cs typeface="Arial"/>
              </a:rPr>
              <a:t>препарат,</a:t>
            </a:r>
            <a:r>
              <a:rPr sz="2400" spc="-20" dirty="0">
                <a:solidFill>
                  <a:srgbClr val="001F5F"/>
                </a:solidFill>
                <a:latin typeface="Arial"/>
                <a:cs typeface="Arial"/>
              </a:rPr>
              <a:t> </a:t>
            </a:r>
            <a:r>
              <a:rPr sz="2400" dirty="0">
                <a:solidFill>
                  <a:srgbClr val="001F5F"/>
                </a:solidFill>
                <a:latin typeface="Arial"/>
                <a:cs typeface="Arial"/>
              </a:rPr>
              <a:t>зрозуміти,</a:t>
            </a:r>
            <a:r>
              <a:rPr sz="2400" spc="-50" dirty="0">
                <a:solidFill>
                  <a:srgbClr val="001F5F"/>
                </a:solidFill>
                <a:latin typeface="Arial"/>
                <a:cs typeface="Arial"/>
              </a:rPr>
              <a:t> </a:t>
            </a:r>
            <a:r>
              <a:rPr sz="2400" dirty="0">
                <a:solidFill>
                  <a:srgbClr val="001F5F"/>
                </a:solidFill>
                <a:latin typeface="Arial"/>
                <a:cs typeface="Arial"/>
              </a:rPr>
              <a:t>як</a:t>
            </a:r>
            <a:r>
              <a:rPr sz="2400" spc="-40" dirty="0">
                <a:solidFill>
                  <a:srgbClr val="001F5F"/>
                </a:solidFill>
                <a:latin typeface="Arial"/>
                <a:cs typeface="Arial"/>
              </a:rPr>
              <a:t> </a:t>
            </a:r>
            <a:r>
              <a:rPr sz="2400" dirty="0">
                <a:solidFill>
                  <a:srgbClr val="001F5F"/>
                </a:solidFill>
                <a:latin typeface="Arial"/>
                <a:cs typeface="Arial"/>
              </a:rPr>
              <a:t>сприймається</a:t>
            </a:r>
            <a:r>
              <a:rPr sz="2400" spc="-45" dirty="0">
                <a:solidFill>
                  <a:srgbClr val="001F5F"/>
                </a:solidFill>
                <a:latin typeface="Arial"/>
                <a:cs typeface="Arial"/>
              </a:rPr>
              <a:t> </a:t>
            </a:r>
            <a:r>
              <a:rPr sz="2400" spc="-10" dirty="0">
                <a:solidFill>
                  <a:srgbClr val="001F5F"/>
                </a:solidFill>
                <a:latin typeface="Arial"/>
                <a:cs typeface="Arial"/>
              </a:rPr>
              <a:t>імідж </a:t>
            </a:r>
            <a:r>
              <a:rPr sz="2400" dirty="0">
                <a:solidFill>
                  <a:srgbClr val="001F5F"/>
                </a:solidFill>
                <a:latin typeface="Arial"/>
                <a:cs typeface="Arial"/>
              </a:rPr>
              <a:t>бренду</a:t>
            </a:r>
            <a:r>
              <a:rPr sz="2400" spc="-70" dirty="0">
                <a:solidFill>
                  <a:srgbClr val="001F5F"/>
                </a:solidFill>
                <a:latin typeface="Arial"/>
                <a:cs typeface="Arial"/>
              </a:rPr>
              <a:t> </a:t>
            </a:r>
            <a:r>
              <a:rPr sz="2400" dirty="0">
                <a:solidFill>
                  <a:srgbClr val="001F5F"/>
                </a:solidFill>
                <a:latin typeface="Arial"/>
                <a:cs typeface="Arial"/>
              </a:rPr>
              <a:t>і</a:t>
            </a:r>
            <a:r>
              <a:rPr sz="2400" spc="-65" dirty="0">
                <a:solidFill>
                  <a:srgbClr val="001F5F"/>
                </a:solidFill>
                <a:latin typeface="Arial"/>
                <a:cs typeface="Arial"/>
              </a:rPr>
              <a:t> </a:t>
            </a:r>
            <a:r>
              <a:rPr sz="2400" dirty="0">
                <a:solidFill>
                  <a:srgbClr val="001F5F"/>
                </a:solidFill>
                <a:latin typeface="Arial"/>
                <a:cs typeface="Arial"/>
              </a:rPr>
              <a:t>ключові</a:t>
            </a:r>
            <a:r>
              <a:rPr sz="2400" spc="-70" dirty="0">
                <a:solidFill>
                  <a:srgbClr val="001F5F"/>
                </a:solidFill>
                <a:latin typeface="Arial"/>
                <a:cs typeface="Arial"/>
              </a:rPr>
              <a:t> </a:t>
            </a:r>
            <a:r>
              <a:rPr sz="2400" spc="-10" dirty="0">
                <a:solidFill>
                  <a:srgbClr val="001F5F"/>
                </a:solidFill>
                <a:latin typeface="Arial"/>
                <a:cs typeface="Arial"/>
              </a:rPr>
              <a:t>повідомлення</a:t>
            </a:r>
            <a:r>
              <a:rPr sz="2400" spc="-50" dirty="0">
                <a:solidFill>
                  <a:srgbClr val="001F5F"/>
                </a:solidFill>
                <a:latin typeface="Arial"/>
                <a:cs typeface="Arial"/>
              </a:rPr>
              <a:t> </a:t>
            </a:r>
            <a:r>
              <a:rPr sz="2400" spc="-10" dirty="0">
                <a:solidFill>
                  <a:srgbClr val="001F5F"/>
                </a:solidFill>
                <a:latin typeface="Arial"/>
                <a:cs typeface="Arial"/>
              </a:rPr>
              <a:t>препарату </a:t>
            </a:r>
            <a:r>
              <a:rPr sz="2400" dirty="0">
                <a:solidFill>
                  <a:srgbClr val="001F5F"/>
                </a:solidFill>
                <a:latin typeface="Arial"/>
                <a:cs typeface="Arial"/>
              </a:rPr>
              <a:t>цільовою</a:t>
            </a:r>
            <a:r>
              <a:rPr sz="2400" spc="-95" dirty="0">
                <a:solidFill>
                  <a:srgbClr val="001F5F"/>
                </a:solidFill>
                <a:latin typeface="Arial"/>
                <a:cs typeface="Arial"/>
              </a:rPr>
              <a:t> </a:t>
            </a:r>
            <a:r>
              <a:rPr sz="2400" dirty="0">
                <a:solidFill>
                  <a:srgbClr val="001F5F"/>
                </a:solidFill>
                <a:latin typeface="Arial"/>
                <a:cs typeface="Arial"/>
              </a:rPr>
              <a:t>аудиторією,</a:t>
            </a:r>
            <a:r>
              <a:rPr sz="2400" spc="-105" dirty="0">
                <a:solidFill>
                  <a:srgbClr val="001F5F"/>
                </a:solidFill>
                <a:latin typeface="Arial"/>
                <a:cs typeface="Arial"/>
              </a:rPr>
              <a:t> </a:t>
            </a:r>
            <a:r>
              <a:rPr sz="2400" dirty="0">
                <a:solidFill>
                  <a:srgbClr val="001F5F"/>
                </a:solidFill>
                <a:latin typeface="Arial"/>
                <a:cs typeface="Arial"/>
              </a:rPr>
              <a:t>протестувати</a:t>
            </a:r>
            <a:r>
              <a:rPr sz="2400" spc="-95" dirty="0">
                <a:solidFill>
                  <a:srgbClr val="001F5F"/>
                </a:solidFill>
                <a:latin typeface="Arial"/>
                <a:cs typeface="Arial"/>
              </a:rPr>
              <a:t> </a:t>
            </a:r>
            <a:r>
              <a:rPr sz="2400" spc="-10" dirty="0">
                <a:solidFill>
                  <a:srgbClr val="001F5F"/>
                </a:solidFill>
                <a:latin typeface="Arial"/>
                <a:cs typeface="Arial"/>
              </a:rPr>
              <a:t>різні</a:t>
            </a:r>
            <a:endParaRPr sz="2400">
              <a:latin typeface="Arial"/>
              <a:cs typeface="Arial"/>
            </a:endParaRPr>
          </a:p>
          <a:p>
            <a:pPr marL="12700">
              <a:lnSpc>
                <a:spcPct val="100000"/>
              </a:lnSpc>
            </a:pPr>
            <a:r>
              <a:rPr sz="2400" dirty="0">
                <a:solidFill>
                  <a:srgbClr val="001F5F"/>
                </a:solidFill>
                <a:latin typeface="Arial"/>
                <a:cs typeface="Arial"/>
              </a:rPr>
              <a:t>концепції</a:t>
            </a:r>
            <a:r>
              <a:rPr sz="2400" spc="-105" dirty="0">
                <a:solidFill>
                  <a:srgbClr val="001F5F"/>
                </a:solidFill>
                <a:latin typeface="Arial"/>
                <a:cs typeface="Arial"/>
              </a:rPr>
              <a:t> </a:t>
            </a:r>
            <a:r>
              <a:rPr sz="2400" spc="-10" dirty="0">
                <a:solidFill>
                  <a:srgbClr val="001F5F"/>
                </a:solidFill>
                <a:latin typeface="Arial"/>
                <a:cs typeface="Arial"/>
              </a:rPr>
              <a:t>продукту.</a:t>
            </a:r>
            <a:endParaRPr sz="2400">
              <a:latin typeface="Arial"/>
              <a:cs typeface="Arial"/>
            </a:endParaRPr>
          </a:p>
          <a:p>
            <a:pPr marL="3738245">
              <a:lnSpc>
                <a:spcPts val="2630"/>
              </a:lnSpc>
              <a:spcBef>
                <a:spcPts val="930"/>
              </a:spcBef>
            </a:pPr>
            <a:r>
              <a:rPr sz="2400" b="1" i="1" spc="-10" dirty="0">
                <a:solidFill>
                  <a:srgbClr val="FF6600"/>
                </a:solidFill>
                <a:latin typeface="Arial"/>
                <a:cs typeface="Arial"/>
              </a:rPr>
              <a:t>Застосування</a:t>
            </a:r>
            <a:r>
              <a:rPr sz="2400" b="1" i="1" spc="-40" dirty="0">
                <a:solidFill>
                  <a:srgbClr val="FF6600"/>
                </a:solidFill>
                <a:latin typeface="Arial"/>
                <a:cs typeface="Arial"/>
              </a:rPr>
              <a:t> </a:t>
            </a:r>
            <a:r>
              <a:rPr sz="2400" b="1" i="1" dirty="0">
                <a:solidFill>
                  <a:srgbClr val="FF6600"/>
                </a:solidFill>
                <a:latin typeface="Arial"/>
                <a:cs typeface="Arial"/>
              </a:rPr>
              <a:t>якісних</a:t>
            </a:r>
            <a:r>
              <a:rPr sz="2400" b="1" i="1" spc="-55" dirty="0">
                <a:solidFill>
                  <a:srgbClr val="FF6600"/>
                </a:solidFill>
                <a:latin typeface="Arial"/>
                <a:cs typeface="Arial"/>
              </a:rPr>
              <a:t> </a:t>
            </a:r>
            <a:r>
              <a:rPr sz="2400" b="1" i="1" spc="-10" dirty="0">
                <a:solidFill>
                  <a:srgbClr val="FF6600"/>
                </a:solidFill>
                <a:latin typeface="Arial"/>
                <a:cs typeface="Arial"/>
              </a:rPr>
              <a:t>методів</a:t>
            </a:r>
            <a:endParaRPr sz="2400">
              <a:latin typeface="Arial"/>
              <a:cs typeface="Arial"/>
            </a:endParaRPr>
          </a:p>
          <a:p>
            <a:pPr marL="4081145" marR="745490" indent="-343535">
              <a:lnSpc>
                <a:spcPts val="2880"/>
              </a:lnSpc>
              <a:spcBef>
                <a:spcPts val="345"/>
              </a:spcBef>
            </a:pPr>
            <a:r>
              <a:rPr sz="2900" dirty="0">
                <a:solidFill>
                  <a:srgbClr val="FF6600"/>
                </a:solidFill>
                <a:latin typeface="MS Gothic"/>
                <a:cs typeface="MS Gothic"/>
              </a:rPr>
              <a:t>✔</a:t>
            </a:r>
            <a:r>
              <a:rPr sz="2400" dirty="0">
                <a:solidFill>
                  <a:srgbClr val="001F5F"/>
                </a:solidFill>
                <a:latin typeface="Arial"/>
                <a:cs typeface="Arial"/>
              </a:rPr>
              <a:t>Розробка,</a:t>
            </a:r>
            <a:r>
              <a:rPr sz="2400" spc="-85" dirty="0">
                <a:solidFill>
                  <a:srgbClr val="001F5F"/>
                </a:solidFill>
                <a:latin typeface="Arial"/>
                <a:cs typeface="Arial"/>
              </a:rPr>
              <a:t> </a:t>
            </a:r>
            <a:r>
              <a:rPr sz="2400" spc="-10" dirty="0">
                <a:solidFill>
                  <a:srgbClr val="001F5F"/>
                </a:solidFill>
                <a:latin typeface="Arial"/>
                <a:cs typeface="Arial"/>
              </a:rPr>
              <a:t>тестування</a:t>
            </a:r>
            <a:r>
              <a:rPr sz="2400" spc="-70" dirty="0">
                <a:solidFill>
                  <a:srgbClr val="001F5F"/>
                </a:solidFill>
                <a:latin typeface="Arial"/>
                <a:cs typeface="Arial"/>
              </a:rPr>
              <a:t> </a:t>
            </a:r>
            <a:r>
              <a:rPr sz="2400" dirty="0">
                <a:solidFill>
                  <a:srgbClr val="001F5F"/>
                </a:solidFill>
                <a:latin typeface="Arial"/>
                <a:cs typeface="Arial"/>
              </a:rPr>
              <a:t>та</a:t>
            </a:r>
            <a:r>
              <a:rPr sz="2400" spc="-80" dirty="0">
                <a:solidFill>
                  <a:srgbClr val="001F5F"/>
                </a:solidFill>
                <a:latin typeface="Arial"/>
                <a:cs typeface="Arial"/>
              </a:rPr>
              <a:t> </a:t>
            </a:r>
            <a:r>
              <a:rPr sz="2400" dirty="0">
                <a:solidFill>
                  <a:srgbClr val="001F5F"/>
                </a:solidFill>
                <a:latin typeface="Arial"/>
                <a:cs typeface="Arial"/>
              </a:rPr>
              <a:t>фіналізація</a:t>
            </a:r>
            <a:r>
              <a:rPr sz="2400" spc="-75" dirty="0">
                <a:solidFill>
                  <a:srgbClr val="001F5F"/>
                </a:solidFill>
                <a:latin typeface="Arial"/>
                <a:cs typeface="Arial"/>
              </a:rPr>
              <a:t> </a:t>
            </a:r>
            <a:r>
              <a:rPr sz="2400" dirty="0">
                <a:solidFill>
                  <a:srgbClr val="001F5F"/>
                </a:solidFill>
                <a:latin typeface="Arial"/>
                <a:cs typeface="Arial"/>
              </a:rPr>
              <a:t>ідей</a:t>
            </a:r>
            <a:r>
              <a:rPr sz="2400" spc="-80" dirty="0">
                <a:solidFill>
                  <a:srgbClr val="001F5F"/>
                </a:solidFill>
                <a:latin typeface="Arial"/>
                <a:cs typeface="Arial"/>
              </a:rPr>
              <a:t> </a:t>
            </a:r>
            <a:r>
              <a:rPr sz="2400" spc="-25" dirty="0">
                <a:solidFill>
                  <a:srgbClr val="001F5F"/>
                </a:solidFill>
                <a:latin typeface="Arial"/>
                <a:cs typeface="Arial"/>
              </a:rPr>
              <a:t>по </a:t>
            </a:r>
            <a:r>
              <a:rPr sz="2400" dirty="0">
                <a:solidFill>
                  <a:srgbClr val="001F5F"/>
                </a:solidFill>
                <a:latin typeface="Arial"/>
                <a:cs typeface="Arial"/>
              </a:rPr>
              <a:t>концепції</a:t>
            </a:r>
            <a:r>
              <a:rPr sz="2400" spc="-105" dirty="0">
                <a:solidFill>
                  <a:srgbClr val="001F5F"/>
                </a:solidFill>
                <a:latin typeface="Arial"/>
                <a:cs typeface="Arial"/>
              </a:rPr>
              <a:t> </a:t>
            </a:r>
            <a:r>
              <a:rPr sz="2400" dirty="0">
                <a:solidFill>
                  <a:srgbClr val="001F5F"/>
                </a:solidFill>
                <a:latin typeface="Arial"/>
                <a:cs typeface="Arial"/>
              </a:rPr>
              <a:t>нового</a:t>
            </a:r>
            <a:r>
              <a:rPr sz="2400" spc="-100" dirty="0">
                <a:solidFill>
                  <a:srgbClr val="001F5F"/>
                </a:solidFill>
                <a:latin typeface="Arial"/>
                <a:cs typeface="Arial"/>
              </a:rPr>
              <a:t> </a:t>
            </a:r>
            <a:r>
              <a:rPr sz="2400" spc="-10" dirty="0">
                <a:solidFill>
                  <a:srgbClr val="001F5F"/>
                </a:solidFill>
                <a:latin typeface="Arial"/>
                <a:cs typeface="Arial"/>
              </a:rPr>
              <a:t>продукту</a:t>
            </a:r>
            <a:endParaRPr sz="2400">
              <a:latin typeface="Arial"/>
              <a:cs typeface="Arial"/>
            </a:endParaRPr>
          </a:p>
          <a:p>
            <a:pPr marL="4081145" marR="56515" indent="-343535">
              <a:lnSpc>
                <a:spcPts val="2880"/>
              </a:lnSpc>
            </a:pPr>
            <a:r>
              <a:rPr sz="2900" dirty="0">
                <a:solidFill>
                  <a:srgbClr val="FF6600"/>
                </a:solidFill>
                <a:latin typeface="MS Gothic"/>
                <a:cs typeface="MS Gothic"/>
              </a:rPr>
              <a:t>✔</a:t>
            </a:r>
            <a:r>
              <a:rPr sz="2400" dirty="0">
                <a:solidFill>
                  <a:srgbClr val="001F5F"/>
                </a:solidFill>
                <a:latin typeface="Arial"/>
                <a:cs typeface="Arial"/>
              </a:rPr>
              <a:t>Розробка</a:t>
            </a:r>
            <a:r>
              <a:rPr sz="2400" spc="-90" dirty="0">
                <a:solidFill>
                  <a:srgbClr val="001F5F"/>
                </a:solidFill>
                <a:latin typeface="Arial"/>
                <a:cs typeface="Arial"/>
              </a:rPr>
              <a:t> </a:t>
            </a:r>
            <a:r>
              <a:rPr sz="2400" dirty="0">
                <a:solidFill>
                  <a:srgbClr val="001F5F"/>
                </a:solidFill>
                <a:latin typeface="Arial"/>
                <a:cs typeface="Arial"/>
              </a:rPr>
              <a:t>і</a:t>
            </a:r>
            <a:r>
              <a:rPr sz="2400" spc="-90" dirty="0">
                <a:solidFill>
                  <a:srgbClr val="001F5F"/>
                </a:solidFill>
                <a:latin typeface="Arial"/>
                <a:cs typeface="Arial"/>
              </a:rPr>
              <a:t> </a:t>
            </a:r>
            <a:r>
              <a:rPr sz="2400" dirty="0">
                <a:solidFill>
                  <a:srgbClr val="001F5F"/>
                </a:solidFill>
                <a:latin typeface="Arial"/>
                <a:cs typeface="Arial"/>
              </a:rPr>
              <a:t>тестування</a:t>
            </a:r>
            <a:r>
              <a:rPr sz="2400" spc="-85" dirty="0">
                <a:solidFill>
                  <a:srgbClr val="001F5F"/>
                </a:solidFill>
                <a:latin typeface="Arial"/>
                <a:cs typeface="Arial"/>
              </a:rPr>
              <a:t> </a:t>
            </a:r>
            <a:r>
              <a:rPr sz="2400" dirty="0">
                <a:solidFill>
                  <a:srgbClr val="001F5F"/>
                </a:solidFill>
                <a:latin typeface="Arial"/>
                <a:cs typeface="Arial"/>
              </a:rPr>
              <a:t>«ключових</a:t>
            </a:r>
            <a:r>
              <a:rPr sz="2400" spc="-100" dirty="0">
                <a:solidFill>
                  <a:srgbClr val="001F5F"/>
                </a:solidFill>
                <a:latin typeface="Arial"/>
                <a:cs typeface="Arial"/>
              </a:rPr>
              <a:t> </a:t>
            </a:r>
            <a:r>
              <a:rPr sz="2400" spc="-10" dirty="0">
                <a:solidFill>
                  <a:srgbClr val="001F5F"/>
                </a:solidFill>
                <a:latin typeface="Arial"/>
                <a:cs typeface="Arial"/>
              </a:rPr>
              <a:t>повідомлень»</a:t>
            </a:r>
            <a:r>
              <a:rPr sz="2400" spc="-75" dirty="0">
                <a:solidFill>
                  <a:srgbClr val="001F5F"/>
                </a:solidFill>
                <a:latin typeface="Arial"/>
                <a:cs typeface="Arial"/>
              </a:rPr>
              <a:t> </a:t>
            </a:r>
            <a:r>
              <a:rPr sz="2400" spc="-50" dirty="0">
                <a:solidFill>
                  <a:srgbClr val="001F5F"/>
                </a:solidFill>
                <a:latin typeface="Arial"/>
                <a:cs typeface="Arial"/>
              </a:rPr>
              <a:t>і </a:t>
            </a:r>
            <a:r>
              <a:rPr sz="2400" spc="-25" dirty="0">
                <a:solidFill>
                  <a:srgbClr val="001F5F"/>
                </a:solidFill>
                <a:latin typeface="Arial"/>
                <a:cs typeface="Arial"/>
              </a:rPr>
              <a:t>промо-</a:t>
            </a:r>
            <a:r>
              <a:rPr sz="2400" dirty="0">
                <a:solidFill>
                  <a:srgbClr val="001F5F"/>
                </a:solidFill>
                <a:latin typeface="Arial"/>
                <a:cs typeface="Arial"/>
              </a:rPr>
              <a:t>матеріалів</a:t>
            </a:r>
            <a:r>
              <a:rPr sz="2400" spc="-45" dirty="0">
                <a:solidFill>
                  <a:srgbClr val="001F5F"/>
                </a:solidFill>
                <a:latin typeface="Arial"/>
                <a:cs typeface="Arial"/>
              </a:rPr>
              <a:t> </a:t>
            </a:r>
            <a:r>
              <a:rPr sz="2400" dirty="0">
                <a:solidFill>
                  <a:srgbClr val="001F5F"/>
                </a:solidFill>
                <a:latin typeface="Arial"/>
                <a:cs typeface="Arial"/>
              </a:rPr>
              <a:t>по</a:t>
            </a:r>
            <a:r>
              <a:rPr sz="2400" spc="-75" dirty="0">
                <a:solidFill>
                  <a:srgbClr val="001F5F"/>
                </a:solidFill>
                <a:latin typeface="Arial"/>
                <a:cs typeface="Arial"/>
              </a:rPr>
              <a:t> </a:t>
            </a:r>
            <a:r>
              <a:rPr sz="2400" spc="-10" dirty="0">
                <a:solidFill>
                  <a:srgbClr val="001F5F"/>
                </a:solidFill>
                <a:latin typeface="Arial"/>
                <a:cs typeface="Arial"/>
              </a:rPr>
              <a:t>продукту</a:t>
            </a:r>
            <a:endParaRPr sz="2400">
              <a:latin typeface="Arial"/>
              <a:cs typeface="Arial"/>
            </a:endParaRPr>
          </a:p>
          <a:p>
            <a:pPr marL="4081145" marR="5080" indent="-343535">
              <a:lnSpc>
                <a:spcPts val="2880"/>
              </a:lnSpc>
            </a:pPr>
            <a:r>
              <a:rPr sz="2900" dirty="0">
                <a:solidFill>
                  <a:srgbClr val="FF6600"/>
                </a:solidFill>
                <a:latin typeface="MS Gothic"/>
                <a:cs typeface="MS Gothic"/>
              </a:rPr>
              <a:t>✔</a:t>
            </a:r>
            <a:r>
              <a:rPr sz="2400" dirty="0">
                <a:solidFill>
                  <a:srgbClr val="001F5F"/>
                </a:solidFill>
                <a:latin typeface="Arial"/>
                <a:cs typeface="Arial"/>
              </a:rPr>
              <a:t>Тестування</a:t>
            </a:r>
            <a:r>
              <a:rPr sz="2400" spc="-85" dirty="0">
                <a:solidFill>
                  <a:srgbClr val="001F5F"/>
                </a:solidFill>
                <a:latin typeface="Arial"/>
                <a:cs typeface="Arial"/>
              </a:rPr>
              <a:t> </a:t>
            </a:r>
            <a:r>
              <a:rPr sz="2400" dirty="0">
                <a:solidFill>
                  <a:srgbClr val="001F5F"/>
                </a:solidFill>
                <a:latin typeface="Arial"/>
                <a:cs typeface="Arial"/>
              </a:rPr>
              <a:t>реклами,</a:t>
            </a:r>
            <a:r>
              <a:rPr sz="2400" spc="-100" dirty="0">
                <a:solidFill>
                  <a:srgbClr val="001F5F"/>
                </a:solidFill>
                <a:latin typeface="Arial"/>
                <a:cs typeface="Arial"/>
              </a:rPr>
              <a:t> </a:t>
            </a:r>
            <a:r>
              <a:rPr sz="2400" dirty="0">
                <a:solidFill>
                  <a:srgbClr val="001F5F"/>
                </a:solidFill>
                <a:latin typeface="Arial"/>
                <a:cs typeface="Arial"/>
              </a:rPr>
              <a:t>починаючи</a:t>
            </a:r>
            <a:r>
              <a:rPr sz="2400" spc="-85" dirty="0">
                <a:solidFill>
                  <a:srgbClr val="001F5F"/>
                </a:solidFill>
                <a:latin typeface="Arial"/>
                <a:cs typeface="Arial"/>
              </a:rPr>
              <a:t> </a:t>
            </a:r>
            <a:r>
              <a:rPr sz="2400" dirty="0">
                <a:solidFill>
                  <a:srgbClr val="001F5F"/>
                </a:solidFill>
                <a:latin typeface="Arial"/>
                <a:cs typeface="Arial"/>
              </a:rPr>
              <a:t>з</a:t>
            </a:r>
            <a:r>
              <a:rPr sz="2400" spc="-80" dirty="0">
                <a:solidFill>
                  <a:srgbClr val="001F5F"/>
                </a:solidFill>
                <a:latin typeface="Arial"/>
                <a:cs typeface="Arial"/>
              </a:rPr>
              <a:t> </a:t>
            </a:r>
            <a:r>
              <a:rPr sz="2400" dirty="0">
                <a:solidFill>
                  <a:srgbClr val="001F5F"/>
                </a:solidFill>
                <a:latin typeface="Arial"/>
                <a:cs typeface="Arial"/>
              </a:rPr>
              <a:t>генерації</a:t>
            </a:r>
            <a:r>
              <a:rPr sz="2400" spc="-70" dirty="0">
                <a:solidFill>
                  <a:srgbClr val="001F5F"/>
                </a:solidFill>
                <a:latin typeface="Arial"/>
                <a:cs typeface="Arial"/>
              </a:rPr>
              <a:t> </a:t>
            </a:r>
            <a:r>
              <a:rPr sz="2400" spc="-20" dirty="0">
                <a:solidFill>
                  <a:srgbClr val="001F5F"/>
                </a:solidFill>
                <a:latin typeface="Arial"/>
                <a:cs typeface="Arial"/>
              </a:rPr>
              <a:t>ідей </a:t>
            </a:r>
            <a:r>
              <a:rPr sz="2400" dirty="0">
                <a:solidFill>
                  <a:srgbClr val="001F5F"/>
                </a:solidFill>
                <a:latin typeface="Arial"/>
                <a:cs typeface="Arial"/>
              </a:rPr>
              <a:t>(тестування</a:t>
            </a:r>
            <a:r>
              <a:rPr sz="2400" spc="-65" dirty="0">
                <a:solidFill>
                  <a:srgbClr val="001F5F"/>
                </a:solidFill>
                <a:latin typeface="Arial"/>
                <a:cs typeface="Arial"/>
              </a:rPr>
              <a:t> </a:t>
            </a:r>
            <a:r>
              <a:rPr sz="2400" dirty="0">
                <a:solidFill>
                  <a:srgbClr val="001F5F"/>
                </a:solidFill>
                <a:latin typeface="Arial"/>
                <a:cs typeface="Arial"/>
              </a:rPr>
              <a:t>матеріалів</a:t>
            </a:r>
            <a:r>
              <a:rPr sz="2400" spc="-60" dirty="0">
                <a:solidFill>
                  <a:srgbClr val="001F5F"/>
                </a:solidFill>
                <a:latin typeface="Arial"/>
                <a:cs typeface="Arial"/>
              </a:rPr>
              <a:t> </a:t>
            </a:r>
            <a:r>
              <a:rPr sz="2400" dirty="0">
                <a:solidFill>
                  <a:srgbClr val="001F5F"/>
                </a:solidFill>
                <a:latin typeface="Arial"/>
                <a:cs typeface="Arial"/>
              </a:rPr>
              <a:t>на</a:t>
            </a:r>
            <a:r>
              <a:rPr sz="2400" spc="-75" dirty="0">
                <a:solidFill>
                  <a:srgbClr val="001F5F"/>
                </a:solidFill>
                <a:latin typeface="Arial"/>
                <a:cs typeface="Arial"/>
              </a:rPr>
              <a:t> </a:t>
            </a:r>
            <a:r>
              <a:rPr sz="2400" dirty="0">
                <a:solidFill>
                  <a:srgbClr val="001F5F"/>
                </a:solidFill>
                <a:latin typeface="Arial"/>
                <a:cs typeface="Arial"/>
              </a:rPr>
              <a:t>ранній</a:t>
            </a:r>
            <a:r>
              <a:rPr sz="2400" spc="-45" dirty="0">
                <a:solidFill>
                  <a:srgbClr val="001F5F"/>
                </a:solidFill>
                <a:latin typeface="Arial"/>
                <a:cs typeface="Arial"/>
              </a:rPr>
              <a:t> </a:t>
            </a:r>
            <a:r>
              <a:rPr sz="2400" dirty="0">
                <a:solidFill>
                  <a:srgbClr val="001F5F"/>
                </a:solidFill>
                <a:latin typeface="Arial"/>
                <a:cs typeface="Arial"/>
              </a:rPr>
              <a:t>стадії</a:t>
            </a:r>
            <a:r>
              <a:rPr sz="2400" spc="-75" dirty="0">
                <a:solidFill>
                  <a:srgbClr val="001F5F"/>
                </a:solidFill>
                <a:latin typeface="Arial"/>
                <a:cs typeface="Arial"/>
              </a:rPr>
              <a:t> </a:t>
            </a:r>
            <a:r>
              <a:rPr sz="2400" spc="-10" dirty="0">
                <a:solidFill>
                  <a:srgbClr val="001F5F"/>
                </a:solidFill>
                <a:latin typeface="Arial"/>
                <a:cs typeface="Arial"/>
              </a:rPr>
              <a:t>розробки,</a:t>
            </a:r>
            <a:endParaRPr sz="2400">
              <a:latin typeface="Arial"/>
              <a:cs typeface="Arial"/>
            </a:endParaRPr>
          </a:p>
          <a:p>
            <a:pPr marL="4081145">
              <a:lnSpc>
                <a:spcPts val="2785"/>
              </a:lnSpc>
            </a:pPr>
            <a:r>
              <a:rPr sz="2400" dirty="0">
                <a:solidFill>
                  <a:srgbClr val="001F5F"/>
                </a:solidFill>
                <a:latin typeface="Arial"/>
                <a:cs typeface="Arial"/>
              </a:rPr>
              <a:t>тестування</a:t>
            </a:r>
            <a:r>
              <a:rPr sz="2400" spc="-85" dirty="0">
                <a:solidFill>
                  <a:srgbClr val="001F5F"/>
                </a:solidFill>
                <a:latin typeface="Arial"/>
                <a:cs typeface="Arial"/>
              </a:rPr>
              <a:t> </a:t>
            </a:r>
            <a:r>
              <a:rPr sz="2400" dirty="0">
                <a:solidFill>
                  <a:srgbClr val="001F5F"/>
                </a:solidFill>
                <a:latin typeface="Arial"/>
                <a:cs typeface="Arial"/>
              </a:rPr>
              <a:t>готової</a:t>
            </a:r>
            <a:r>
              <a:rPr sz="2400" spc="-80" dirty="0">
                <a:solidFill>
                  <a:srgbClr val="001F5F"/>
                </a:solidFill>
                <a:latin typeface="Arial"/>
                <a:cs typeface="Arial"/>
              </a:rPr>
              <a:t> </a:t>
            </a:r>
            <a:r>
              <a:rPr sz="2400" dirty="0">
                <a:solidFill>
                  <a:srgbClr val="001F5F"/>
                </a:solidFill>
                <a:latin typeface="Arial"/>
                <a:cs typeface="Arial"/>
              </a:rPr>
              <a:t>реклами,</a:t>
            </a:r>
            <a:r>
              <a:rPr sz="2400" spc="-110" dirty="0">
                <a:solidFill>
                  <a:srgbClr val="001F5F"/>
                </a:solidFill>
                <a:latin typeface="Arial"/>
                <a:cs typeface="Arial"/>
              </a:rPr>
              <a:t> </a:t>
            </a:r>
            <a:r>
              <a:rPr sz="2400" spc="-20" dirty="0">
                <a:solidFill>
                  <a:srgbClr val="001F5F"/>
                </a:solidFill>
                <a:latin typeface="Arial"/>
                <a:cs typeface="Arial"/>
              </a:rPr>
              <a:t>пост-</a:t>
            </a:r>
            <a:r>
              <a:rPr sz="2400" spc="-10" dirty="0">
                <a:solidFill>
                  <a:srgbClr val="001F5F"/>
                </a:solidFill>
                <a:latin typeface="Arial"/>
                <a:cs typeface="Arial"/>
              </a:rPr>
              <a:t>тести)</a:t>
            </a:r>
            <a:endParaRPr sz="2400">
              <a:latin typeface="Arial"/>
              <a:cs typeface="Arial"/>
            </a:endParaRPr>
          </a:p>
        </p:txBody>
      </p:sp>
      <p:pic>
        <p:nvPicPr>
          <p:cNvPr id="3" name="object 3"/>
          <p:cNvPicPr/>
          <p:nvPr/>
        </p:nvPicPr>
        <p:blipFill>
          <a:blip r:embed="rId2" cstate="print"/>
          <a:stretch>
            <a:fillRect/>
          </a:stretch>
        </p:blipFill>
        <p:spPr>
          <a:xfrm>
            <a:off x="8034908" y="564387"/>
            <a:ext cx="3739133" cy="3003677"/>
          </a:xfrm>
          <a:prstGeom prst="rect">
            <a:avLst/>
          </a:prstGeom>
        </p:spPr>
      </p:pic>
      <p:pic>
        <p:nvPicPr>
          <p:cNvPr id="4" name="object 4"/>
          <p:cNvPicPr/>
          <p:nvPr/>
        </p:nvPicPr>
        <p:blipFill>
          <a:blip r:embed="rId3" cstate="print"/>
          <a:stretch>
            <a:fillRect/>
          </a:stretch>
        </p:blipFill>
        <p:spPr>
          <a:xfrm>
            <a:off x="454558" y="3406775"/>
            <a:ext cx="3451225" cy="345122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68274" y="369773"/>
            <a:ext cx="6221095" cy="5879465"/>
          </a:xfrm>
          <a:prstGeom prst="rect">
            <a:avLst/>
          </a:prstGeom>
        </p:spPr>
        <p:txBody>
          <a:bodyPr vert="horz" wrap="square" lIns="0" tIns="12700" rIns="0" bIns="0" rtlCol="0">
            <a:spAutoFit/>
          </a:bodyPr>
          <a:lstStyle/>
          <a:p>
            <a:pPr marL="12700" marR="116205">
              <a:lnSpc>
                <a:spcPct val="100000"/>
              </a:lnSpc>
              <a:spcBef>
                <a:spcPts val="100"/>
              </a:spcBef>
            </a:pPr>
            <a:r>
              <a:rPr sz="2400" b="1" i="1" dirty="0">
                <a:solidFill>
                  <a:srgbClr val="FF6600"/>
                </a:solidFill>
                <a:latin typeface="Arial"/>
                <a:cs typeface="Arial"/>
              </a:rPr>
              <a:t>Глибинне</a:t>
            </a:r>
            <a:r>
              <a:rPr sz="2400" b="1" i="1" spc="-35" dirty="0">
                <a:solidFill>
                  <a:srgbClr val="FF6600"/>
                </a:solidFill>
                <a:latin typeface="Arial"/>
                <a:cs typeface="Arial"/>
              </a:rPr>
              <a:t> </a:t>
            </a:r>
            <a:r>
              <a:rPr sz="2400" b="1" i="1" dirty="0">
                <a:solidFill>
                  <a:srgbClr val="FF6600"/>
                </a:solidFill>
                <a:latin typeface="Arial"/>
                <a:cs typeface="Arial"/>
              </a:rPr>
              <a:t>інтерв'ю</a:t>
            </a:r>
            <a:r>
              <a:rPr sz="2400" b="1" i="1" spc="-30" dirty="0">
                <a:solidFill>
                  <a:srgbClr val="FF6600"/>
                </a:solidFill>
                <a:latin typeface="Arial"/>
                <a:cs typeface="Arial"/>
              </a:rPr>
              <a:t> </a:t>
            </a:r>
            <a:r>
              <a:rPr sz="2400" dirty="0">
                <a:solidFill>
                  <a:srgbClr val="001F5F"/>
                </a:solidFill>
                <a:latin typeface="Arial"/>
                <a:cs typeface="Arial"/>
              </a:rPr>
              <a:t>–</a:t>
            </a:r>
            <a:r>
              <a:rPr sz="2400" spc="-15" dirty="0">
                <a:solidFill>
                  <a:srgbClr val="001F5F"/>
                </a:solidFill>
                <a:latin typeface="Arial"/>
                <a:cs typeface="Arial"/>
              </a:rPr>
              <a:t> </a:t>
            </a:r>
            <a:r>
              <a:rPr sz="2400" spc="-10" dirty="0">
                <a:solidFill>
                  <a:srgbClr val="001F5F"/>
                </a:solidFill>
                <a:latin typeface="Arial"/>
                <a:cs typeface="Arial"/>
              </a:rPr>
              <a:t>неформальна </a:t>
            </a:r>
            <a:r>
              <a:rPr sz="2400" dirty="0">
                <a:solidFill>
                  <a:srgbClr val="001F5F"/>
                </a:solidFill>
                <a:latin typeface="Arial"/>
                <a:cs typeface="Arial"/>
              </a:rPr>
              <a:t>особиста</a:t>
            </a:r>
            <a:r>
              <a:rPr sz="2400" spc="-85" dirty="0">
                <a:solidFill>
                  <a:srgbClr val="001F5F"/>
                </a:solidFill>
                <a:latin typeface="Arial"/>
                <a:cs typeface="Arial"/>
              </a:rPr>
              <a:t> </a:t>
            </a:r>
            <a:r>
              <a:rPr sz="2400" dirty="0">
                <a:solidFill>
                  <a:srgbClr val="001F5F"/>
                </a:solidFill>
                <a:latin typeface="Arial"/>
                <a:cs typeface="Arial"/>
              </a:rPr>
              <a:t>бесіда,</a:t>
            </a:r>
            <a:r>
              <a:rPr sz="2400" spc="-70" dirty="0">
                <a:solidFill>
                  <a:srgbClr val="001F5F"/>
                </a:solidFill>
                <a:latin typeface="Arial"/>
                <a:cs typeface="Arial"/>
              </a:rPr>
              <a:t> </a:t>
            </a:r>
            <a:r>
              <a:rPr sz="2400" dirty="0">
                <a:solidFill>
                  <a:srgbClr val="001F5F"/>
                </a:solidFill>
                <a:latin typeface="Arial"/>
                <a:cs typeface="Arial"/>
              </a:rPr>
              <a:t>що</a:t>
            </a:r>
            <a:r>
              <a:rPr sz="2400" spc="-75" dirty="0">
                <a:solidFill>
                  <a:srgbClr val="001F5F"/>
                </a:solidFill>
                <a:latin typeface="Arial"/>
                <a:cs typeface="Arial"/>
              </a:rPr>
              <a:t> </a:t>
            </a:r>
            <a:r>
              <a:rPr sz="2400" dirty="0">
                <a:solidFill>
                  <a:srgbClr val="001F5F"/>
                </a:solidFill>
                <a:latin typeface="Arial"/>
                <a:cs typeface="Arial"/>
              </a:rPr>
              <a:t>проводиться</a:t>
            </a:r>
            <a:r>
              <a:rPr sz="2400" spc="-85" dirty="0">
                <a:solidFill>
                  <a:srgbClr val="001F5F"/>
                </a:solidFill>
                <a:latin typeface="Arial"/>
                <a:cs typeface="Arial"/>
              </a:rPr>
              <a:t> </a:t>
            </a:r>
            <a:r>
              <a:rPr sz="2400" spc="-25" dirty="0">
                <a:solidFill>
                  <a:srgbClr val="001F5F"/>
                </a:solidFill>
                <a:latin typeface="Arial"/>
                <a:cs typeface="Arial"/>
              </a:rPr>
              <a:t>за </a:t>
            </a:r>
            <a:r>
              <a:rPr sz="2400" dirty="0">
                <a:solidFill>
                  <a:srgbClr val="001F5F"/>
                </a:solidFill>
                <a:latin typeface="Arial"/>
                <a:cs typeface="Arial"/>
              </a:rPr>
              <a:t>заздалегідь</a:t>
            </a:r>
            <a:r>
              <a:rPr sz="2400" spc="-95" dirty="0">
                <a:solidFill>
                  <a:srgbClr val="001F5F"/>
                </a:solidFill>
                <a:latin typeface="Arial"/>
                <a:cs typeface="Arial"/>
              </a:rPr>
              <a:t> </a:t>
            </a:r>
            <a:r>
              <a:rPr sz="2400" dirty="0">
                <a:solidFill>
                  <a:srgbClr val="001F5F"/>
                </a:solidFill>
                <a:latin typeface="Arial"/>
                <a:cs typeface="Arial"/>
              </a:rPr>
              <a:t>наміченим</a:t>
            </a:r>
            <a:r>
              <a:rPr sz="2400" spc="-85" dirty="0">
                <a:solidFill>
                  <a:srgbClr val="001F5F"/>
                </a:solidFill>
                <a:latin typeface="Arial"/>
                <a:cs typeface="Arial"/>
              </a:rPr>
              <a:t> </a:t>
            </a:r>
            <a:r>
              <a:rPr sz="2400" dirty="0">
                <a:solidFill>
                  <a:srgbClr val="001F5F"/>
                </a:solidFill>
                <a:latin typeface="Arial"/>
                <a:cs typeface="Arial"/>
              </a:rPr>
              <a:t>планом</a:t>
            </a:r>
            <a:r>
              <a:rPr sz="2400" spc="-90" dirty="0">
                <a:solidFill>
                  <a:srgbClr val="001F5F"/>
                </a:solidFill>
                <a:latin typeface="Arial"/>
                <a:cs typeface="Arial"/>
              </a:rPr>
              <a:t> </a:t>
            </a:r>
            <a:r>
              <a:rPr sz="2400" dirty="0">
                <a:solidFill>
                  <a:srgbClr val="001F5F"/>
                </a:solidFill>
                <a:latin typeface="Arial"/>
                <a:cs typeface="Arial"/>
              </a:rPr>
              <a:t>і</a:t>
            </a:r>
            <a:r>
              <a:rPr sz="2400" spc="-95" dirty="0">
                <a:solidFill>
                  <a:srgbClr val="001F5F"/>
                </a:solidFill>
                <a:latin typeface="Arial"/>
                <a:cs typeface="Arial"/>
              </a:rPr>
              <a:t> </a:t>
            </a:r>
            <a:r>
              <a:rPr sz="2400" spc="-10" dirty="0">
                <a:solidFill>
                  <a:srgbClr val="001F5F"/>
                </a:solidFill>
                <a:latin typeface="Arial"/>
                <a:cs typeface="Arial"/>
              </a:rPr>
              <a:t>заснована </a:t>
            </a:r>
            <a:r>
              <a:rPr sz="2400" dirty="0">
                <a:solidFill>
                  <a:srgbClr val="001F5F"/>
                </a:solidFill>
                <a:latin typeface="Arial"/>
                <a:cs typeface="Arial"/>
              </a:rPr>
              <a:t>на</a:t>
            </a:r>
            <a:r>
              <a:rPr sz="2400" spc="-75" dirty="0">
                <a:solidFill>
                  <a:srgbClr val="001F5F"/>
                </a:solidFill>
                <a:latin typeface="Arial"/>
                <a:cs typeface="Arial"/>
              </a:rPr>
              <a:t> </a:t>
            </a:r>
            <a:r>
              <a:rPr sz="2400" dirty="0">
                <a:solidFill>
                  <a:srgbClr val="001F5F"/>
                </a:solidFill>
                <a:latin typeface="Arial"/>
                <a:cs typeface="Arial"/>
              </a:rPr>
              <a:t>використанні</a:t>
            </a:r>
            <a:r>
              <a:rPr sz="2400" spc="-65" dirty="0">
                <a:solidFill>
                  <a:srgbClr val="001F5F"/>
                </a:solidFill>
                <a:latin typeface="Arial"/>
                <a:cs typeface="Arial"/>
              </a:rPr>
              <a:t> </a:t>
            </a:r>
            <a:r>
              <a:rPr sz="2400" dirty="0">
                <a:solidFill>
                  <a:srgbClr val="001F5F"/>
                </a:solidFill>
                <a:latin typeface="Arial"/>
                <a:cs typeface="Arial"/>
              </a:rPr>
              <a:t>методик,</a:t>
            </a:r>
            <a:r>
              <a:rPr sz="2400" spc="-90" dirty="0">
                <a:solidFill>
                  <a:srgbClr val="001F5F"/>
                </a:solidFill>
                <a:latin typeface="Arial"/>
                <a:cs typeface="Arial"/>
              </a:rPr>
              <a:t> </a:t>
            </a:r>
            <a:r>
              <a:rPr sz="2400" dirty="0">
                <a:solidFill>
                  <a:srgbClr val="001F5F"/>
                </a:solidFill>
                <a:latin typeface="Arial"/>
                <a:cs typeface="Arial"/>
              </a:rPr>
              <a:t>що</a:t>
            </a:r>
            <a:r>
              <a:rPr sz="2400" spc="-65" dirty="0">
                <a:solidFill>
                  <a:srgbClr val="001F5F"/>
                </a:solidFill>
                <a:latin typeface="Arial"/>
                <a:cs typeface="Arial"/>
              </a:rPr>
              <a:t> </a:t>
            </a:r>
            <a:r>
              <a:rPr sz="2400" spc="-10" dirty="0">
                <a:solidFill>
                  <a:srgbClr val="001F5F"/>
                </a:solidFill>
                <a:latin typeface="Arial"/>
                <a:cs typeface="Arial"/>
              </a:rPr>
              <a:t>спонукають</a:t>
            </a:r>
            <a:endParaRPr sz="2400">
              <a:latin typeface="Arial"/>
              <a:cs typeface="Arial"/>
            </a:endParaRPr>
          </a:p>
          <a:p>
            <a:pPr marL="12700" marR="405765">
              <a:lnSpc>
                <a:spcPct val="100000"/>
              </a:lnSpc>
              <a:spcBef>
                <a:spcPts val="5"/>
              </a:spcBef>
            </a:pPr>
            <a:r>
              <a:rPr sz="2400" spc="-10" dirty="0">
                <a:solidFill>
                  <a:srgbClr val="001F5F"/>
                </a:solidFill>
                <a:latin typeface="Arial"/>
                <a:cs typeface="Arial"/>
              </a:rPr>
              <a:t>респондентів</a:t>
            </a:r>
            <a:r>
              <a:rPr sz="2400" spc="-5" dirty="0">
                <a:solidFill>
                  <a:srgbClr val="001F5F"/>
                </a:solidFill>
                <a:latin typeface="Arial"/>
                <a:cs typeface="Arial"/>
              </a:rPr>
              <a:t> </a:t>
            </a:r>
            <a:r>
              <a:rPr sz="2400" dirty="0">
                <a:solidFill>
                  <a:srgbClr val="001F5F"/>
                </a:solidFill>
                <a:latin typeface="Arial"/>
                <a:cs typeface="Arial"/>
              </a:rPr>
              <a:t>до</a:t>
            </a:r>
            <a:r>
              <a:rPr sz="2400" spc="-25" dirty="0">
                <a:solidFill>
                  <a:srgbClr val="001F5F"/>
                </a:solidFill>
                <a:latin typeface="Arial"/>
                <a:cs typeface="Arial"/>
              </a:rPr>
              <a:t> </a:t>
            </a:r>
            <a:r>
              <a:rPr sz="2400" dirty="0">
                <a:solidFill>
                  <a:srgbClr val="001F5F"/>
                </a:solidFill>
                <a:latin typeface="Arial"/>
                <a:cs typeface="Arial"/>
              </a:rPr>
              <a:t>тривалих</a:t>
            </a:r>
            <a:r>
              <a:rPr sz="2400" spc="-40" dirty="0">
                <a:solidFill>
                  <a:srgbClr val="001F5F"/>
                </a:solidFill>
                <a:latin typeface="Arial"/>
                <a:cs typeface="Arial"/>
              </a:rPr>
              <a:t> </a:t>
            </a:r>
            <a:r>
              <a:rPr sz="2400" dirty="0">
                <a:solidFill>
                  <a:srgbClr val="001F5F"/>
                </a:solidFill>
                <a:latin typeface="Arial"/>
                <a:cs typeface="Arial"/>
              </a:rPr>
              <a:t>і</a:t>
            </a:r>
            <a:r>
              <a:rPr sz="2400" spc="-30" dirty="0">
                <a:solidFill>
                  <a:srgbClr val="001F5F"/>
                </a:solidFill>
                <a:latin typeface="Arial"/>
                <a:cs typeface="Arial"/>
              </a:rPr>
              <a:t> </a:t>
            </a:r>
            <a:r>
              <a:rPr sz="2400" spc="-10" dirty="0">
                <a:solidFill>
                  <a:srgbClr val="001F5F"/>
                </a:solidFill>
                <a:latin typeface="Arial"/>
                <a:cs typeface="Arial"/>
              </a:rPr>
              <a:t>розважливих </a:t>
            </a:r>
            <a:r>
              <a:rPr sz="2400" dirty="0">
                <a:solidFill>
                  <a:srgbClr val="001F5F"/>
                </a:solidFill>
                <a:latin typeface="Arial"/>
                <a:cs typeface="Arial"/>
              </a:rPr>
              <a:t>суджень</a:t>
            </a:r>
            <a:r>
              <a:rPr sz="2400" spc="-75" dirty="0">
                <a:solidFill>
                  <a:srgbClr val="001F5F"/>
                </a:solidFill>
                <a:latin typeface="Arial"/>
                <a:cs typeface="Arial"/>
              </a:rPr>
              <a:t> </a:t>
            </a:r>
            <a:r>
              <a:rPr sz="2400" dirty="0">
                <a:solidFill>
                  <a:srgbClr val="001F5F"/>
                </a:solidFill>
                <a:latin typeface="Arial"/>
                <a:cs typeface="Arial"/>
              </a:rPr>
              <a:t>по</a:t>
            </a:r>
            <a:r>
              <a:rPr sz="2400" spc="-75" dirty="0">
                <a:solidFill>
                  <a:srgbClr val="001F5F"/>
                </a:solidFill>
                <a:latin typeface="Arial"/>
                <a:cs typeface="Arial"/>
              </a:rPr>
              <a:t> </a:t>
            </a:r>
            <a:r>
              <a:rPr sz="2400" dirty="0">
                <a:solidFill>
                  <a:srgbClr val="001F5F"/>
                </a:solidFill>
                <a:latin typeface="Arial"/>
                <a:cs typeface="Arial"/>
              </a:rPr>
              <a:t>цікавого</a:t>
            </a:r>
            <a:r>
              <a:rPr sz="2400" spc="-55" dirty="0">
                <a:solidFill>
                  <a:srgbClr val="001F5F"/>
                </a:solidFill>
                <a:latin typeface="Arial"/>
                <a:cs typeface="Arial"/>
              </a:rPr>
              <a:t> </a:t>
            </a:r>
            <a:r>
              <a:rPr sz="2400" spc="-10" dirty="0">
                <a:solidFill>
                  <a:srgbClr val="001F5F"/>
                </a:solidFill>
                <a:latin typeface="Arial"/>
                <a:cs typeface="Arial"/>
              </a:rPr>
              <a:t>дослідника</a:t>
            </a:r>
            <a:r>
              <a:rPr sz="2400" spc="-75" dirty="0">
                <a:solidFill>
                  <a:srgbClr val="001F5F"/>
                </a:solidFill>
                <a:latin typeface="Arial"/>
                <a:cs typeface="Arial"/>
              </a:rPr>
              <a:t> </a:t>
            </a:r>
            <a:r>
              <a:rPr sz="2400" spc="-20" dirty="0">
                <a:solidFill>
                  <a:srgbClr val="001F5F"/>
                </a:solidFill>
                <a:latin typeface="Arial"/>
                <a:cs typeface="Arial"/>
              </a:rPr>
              <a:t>кола</a:t>
            </a:r>
            <a:endParaRPr sz="2400">
              <a:latin typeface="Arial"/>
              <a:cs typeface="Arial"/>
            </a:endParaRPr>
          </a:p>
          <a:p>
            <a:pPr marL="12700">
              <a:lnSpc>
                <a:spcPct val="100000"/>
              </a:lnSpc>
            </a:pPr>
            <a:r>
              <a:rPr sz="2400" spc="-10" dirty="0">
                <a:solidFill>
                  <a:srgbClr val="001F5F"/>
                </a:solidFill>
                <a:latin typeface="Arial"/>
                <a:cs typeface="Arial"/>
              </a:rPr>
              <a:t>питань.</a:t>
            </a:r>
            <a:endParaRPr sz="2400">
              <a:latin typeface="Arial"/>
              <a:cs typeface="Arial"/>
            </a:endParaRPr>
          </a:p>
          <a:p>
            <a:pPr marL="12700" marR="93345">
              <a:lnSpc>
                <a:spcPct val="100000"/>
              </a:lnSpc>
            </a:pPr>
            <a:r>
              <a:rPr sz="2400" dirty="0">
                <a:solidFill>
                  <a:srgbClr val="001F5F"/>
                </a:solidFill>
                <a:latin typeface="Arial"/>
                <a:cs typeface="Arial"/>
              </a:rPr>
              <a:t>Глибинне</a:t>
            </a:r>
            <a:r>
              <a:rPr sz="2400" spc="-114" dirty="0">
                <a:solidFill>
                  <a:srgbClr val="001F5F"/>
                </a:solidFill>
                <a:latin typeface="Arial"/>
                <a:cs typeface="Arial"/>
              </a:rPr>
              <a:t> </a:t>
            </a:r>
            <a:r>
              <a:rPr sz="2400" dirty="0">
                <a:solidFill>
                  <a:srgbClr val="001F5F"/>
                </a:solidFill>
                <a:latin typeface="Arial"/>
                <a:cs typeface="Arial"/>
              </a:rPr>
              <a:t>інтерв'ю</a:t>
            </a:r>
            <a:r>
              <a:rPr sz="2400" spc="-85" dirty="0">
                <a:solidFill>
                  <a:srgbClr val="001F5F"/>
                </a:solidFill>
                <a:latin typeface="Arial"/>
                <a:cs typeface="Arial"/>
              </a:rPr>
              <a:t> </a:t>
            </a:r>
            <a:r>
              <a:rPr sz="2400" dirty="0">
                <a:solidFill>
                  <a:srgbClr val="001F5F"/>
                </a:solidFill>
                <a:latin typeface="Arial"/>
                <a:cs typeface="Arial"/>
              </a:rPr>
              <a:t>передбачає</a:t>
            </a:r>
            <a:r>
              <a:rPr sz="2400" spc="-95" dirty="0">
                <a:solidFill>
                  <a:srgbClr val="001F5F"/>
                </a:solidFill>
                <a:latin typeface="Arial"/>
                <a:cs typeface="Arial"/>
              </a:rPr>
              <a:t> </a:t>
            </a:r>
            <a:r>
              <a:rPr sz="2400" spc="-10" dirty="0">
                <a:solidFill>
                  <a:srgbClr val="001F5F"/>
                </a:solidFill>
                <a:latin typeface="Arial"/>
                <a:cs typeface="Arial"/>
              </a:rPr>
              <a:t>отримання </a:t>
            </a:r>
            <a:r>
              <a:rPr sz="2400" dirty="0">
                <a:solidFill>
                  <a:srgbClr val="001F5F"/>
                </a:solidFill>
                <a:latin typeface="Arial"/>
                <a:cs typeface="Arial"/>
              </a:rPr>
              <a:t>від</a:t>
            </a:r>
            <a:r>
              <a:rPr sz="2400" spc="-120" dirty="0">
                <a:solidFill>
                  <a:srgbClr val="001F5F"/>
                </a:solidFill>
                <a:latin typeface="Arial"/>
                <a:cs typeface="Arial"/>
              </a:rPr>
              <a:t> </a:t>
            </a:r>
            <a:r>
              <a:rPr sz="2400" dirty="0">
                <a:solidFill>
                  <a:srgbClr val="001F5F"/>
                </a:solidFill>
                <a:latin typeface="Arial"/>
                <a:cs typeface="Arial"/>
              </a:rPr>
              <a:t>респондента</a:t>
            </a:r>
            <a:r>
              <a:rPr sz="2400" spc="-95" dirty="0">
                <a:solidFill>
                  <a:srgbClr val="001F5F"/>
                </a:solidFill>
                <a:latin typeface="Arial"/>
                <a:cs typeface="Arial"/>
              </a:rPr>
              <a:t> </a:t>
            </a:r>
            <a:r>
              <a:rPr sz="2400" dirty="0">
                <a:solidFill>
                  <a:srgbClr val="001F5F"/>
                </a:solidFill>
                <a:latin typeface="Arial"/>
                <a:cs typeface="Arial"/>
              </a:rPr>
              <a:t>розгорнутих</a:t>
            </a:r>
            <a:r>
              <a:rPr sz="2400" spc="-114" dirty="0">
                <a:solidFill>
                  <a:srgbClr val="001F5F"/>
                </a:solidFill>
                <a:latin typeface="Arial"/>
                <a:cs typeface="Arial"/>
              </a:rPr>
              <a:t> </a:t>
            </a:r>
            <a:r>
              <a:rPr sz="2400" dirty="0">
                <a:solidFill>
                  <a:srgbClr val="001F5F"/>
                </a:solidFill>
                <a:latin typeface="Arial"/>
                <a:cs typeface="Arial"/>
              </a:rPr>
              <a:t>відповідей</a:t>
            </a:r>
            <a:r>
              <a:rPr sz="2400" spc="-95" dirty="0">
                <a:solidFill>
                  <a:srgbClr val="001F5F"/>
                </a:solidFill>
                <a:latin typeface="Arial"/>
                <a:cs typeface="Arial"/>
              </a:rPr>
              <a:t> </a:t>
            </a:r>
            <a:r>
              <a:rPr sz="2400" spc="-25" dirty="0">
                <a:solidFill>
                  <a:srgbClr val="001F5F"/>
                </a:solidFill>
                <a:latin typeface="Arial"/>
                <a:cs typeface="Arial"/>
              </a:rPr>
              <a:t>на </a:t>
            </a:r>
            <a:r>
              <a:rPr sz="2400" dirty="0">
                <a:solidFill>
                  <a:srgbClr val="001F5F"/>
                </a:solidFill>
                <a:latin typeface="Arial"/>
                <a:cs typeface="Arial"/>
              </a:rPr>
              <a:t>питання</a:t>
            </a:r>
            <a:r>
              <a:rPr sz="2400" spc="-75" dirty="0">
                <a:solidFill>
                  <a:srgbClr val="001F5F"/>
                </a:solidFill>
                <a:latin typeface="Arial"/>
                <a:cs typeface="Arial"/>
              </a:rPr>
              <a:t> </a:t>
            </a:r>
            <a:r>
              <a:rPr sz="2400" dirty="0">
                <a:solidFill>
                  <a:srgbClr val="001F5F"/>
                </a:solidFill>
                <a:latin typeface="Arial"/>
                <a:cs typeface="Arial"/>
              </a:rPr>
              <a:t>маркетингового</a:t>
            </a:r>
            <a:r>
              <a:rPr sz="2400" spc="-65" dirty="0">
                <a:solidFill>
                  <a:srgbClr val="001F5F"/>
                </a:solidFill>
                <a:latin typeface="Arial"/>
                <a:cs typeface="Arial"/>
              </a:rPr>
              <a:t> </a:t>
            </a:r>
            <a:r>
              <a:rPr sz="2400" spc="-10" dirty="0">
                <a:solidFill>
                  <a:srgbClr val="001F5F"/>
                </a:solidFill>
                <a:latin typeface="Arial"/>
                <a:cs typeface="Arial"/>
              </a:rPr>
              <a:t>дослідження,</a:t>
            </a:r>
            <a:r>
              <a:rPr sz="2400" spc="-70" dirty="0">
                <a:solidFill>
                  <a:srgbClr val="001F5F"/>
                </a:solidFill>
                <a:latin typeface="Arial"/>
                <a:cs typeface="Arial"/>
              </a:rPr>
              <a:t> </a:t>
            </a:r>
            <a:r>
              <a:rPr sz="2400" dirty="0">
                <a:solidFill>
                  <a:srgbClr val="001F5F"/>
                </a:solidFill>
                <a:latin typeface="Arial"/>
                <a:cs typeface="Arial"/>
              </a:rPr>
              <a:t>а</a:t>
            </a:r>
            <a:r>
              <a:rPr sz="2400" spc="-70" dirty="0">
                <a:solidFill>
                  <a:srgbClr val="001F5F"/>
                </a:solidFill>
                <a:latin typeface="Arial"/>
                <a:cs typeface="Arial"/>
              </a:rPr>
              <a:t> </a:t>
            </a:r>
            <a:r>
              <a:rPr sz="2400" spc="-25" dirty="0">
                <a:solidFill>
                  <a:srgbClr val="001F5F"/>
                </a:solidFill>
                <a:latin typeface="Arial"/>
                <a:cs typeface="Arial"/>
              </a:rPr>
              <a:t>не </a:t>
            </a:r>
            <a:r>
              <a:rPr sz="2400" dirty="0">
                <a:solidFill>
                  <a:srgbClr val="001F5F"/>
                </a:solidFill>
                <a:latin typeface="Arial"/>
                <a:cs typeface="Arial"/>
              </a:rPr>
              <a:t>заповнення</a:t>
            </a:r>
            <a:r>
              <a:rPr sz="2400" spc="-135" dirty="0">
                <a:solidFill>
                  <a:srgbClr val="001F5F"/>
                </a:solidFill>
                <a:latin typeface="Arial"/>
                <a:cs typeface="Arial"/>
              </a:rPr>
              <a:t> </a:t>
            </a:r>
            <a:r>
              <a:rPr sz="2400" dirty="0">
                <a:solidFill>
                  <a:srgbClr val="001F5F"/>
                </a:solidFill>
                <a:latin typeface="Arial"/>
                <a:cs typeface="Arial"/>
              </a:rPr>
              <a:t>формальної</a:t>
            </a:r>
            <a:r>
              <a:rPr sz="2400" spc="-140" dirty="0">
                <a:solidFill>
                  <a:srgbClr val="001F5F"/>
                </a:solidFill>
                <a:latin typeface="Arial"/>
                <a:cs typeface="Arial"/>
              </a:rPr>
              <a:t> </a:t>
            </a:r>
            <a:r>
              <a:rPr sz="2400" spc="-10" dirty="0">
                <a:solidFill>
                  <a:srgbClr val="001F5F"/>
                </a:solidFill>
                <a:latin typeface="Arial"/>
                <a:cs typeface="Arial"/>
              </a:rPr>
              <a:t>анкети.</a:t>
            </a:r>
            <a:endParaRPr sz="2400">
              <a:latin typeface="Arial"/>
              <a:cs typeface="Arial"/>
            </a:endParaRPr>
          </a:p>
          <a:p>
            <a:pPr marL="12700" marR="5080">
              <a:lnSpc>
                <a:spcPct val="100000"/>
              </a:lnSpc>
              <a:spcBef>
                <a:spcPts val="5"/>
              </a:spcBef>
            </a:pPr>
            <a:r>
              <a:rPr sz="2400" dirty="0">
                <a:solidFill>
                  <a:srgbClr val="001F5F"/>
                </a:solidFill>
                <a:latin typeface="Arial"/>
                <a:cs typeface="Arial"/>
              </a:rPr>
              <a:t>Глибинне</a:t>
            </a:r>
            <a:r>
              <a:rPr sz="2400" spc="-80" dirty="0">
                <a:solidFill>
                  <a:srgbClr val="001F5F"/>
                </a:solidFill>
                <a:latin typeface="Arial"/>
                <a:cs typeface="Arial"/>
              </a:rPr>
              <a:t> </a:t>
            </a:r>
            <a:r>
              <a:rPr sz="2400" dirty="0">
                <a:solidFill>
                  <a:srgbClr val="001F5F"/>
                </a:solidFill>
                <a:latin typeface="Arial"/>
                <a:cs typeface="Arial"/>
              </a:rPr>
              <a:t>інтерв'ю</a:t>
            </a:r>
            <a:r>
              <a:rPr sz="2400" spc="-55" dirty="0">
                <a:solidFill>
                  <a:srgbClr val="001F5F"/>
                </a:solidFill>
                <a:latin typeface="Arial"/>
                <a:cs typeface="Arial"/>
              </a:rPr>
              <a:t> </a:t>
            </a:r>
            <a:r>
              <a:rPr sz="2400" spc="-10" dirty="0">
                <a:solidFill>
                  <a:srgbClr val="001F5F"/>
                </a:solidFill>
                <a:latin typeface="Arial"/>
                <a:cs typeface="Arial"/>
              </a:rPr>
              <a:t>проводить кваліфікований</a:t>
            </a:r>
            <a:r>
              <a:rPr sz="2400" spc="-65" dirty="0">
                <a:solidFill>
                  <a:srgbClr val="001F5F"/>
                </a:solidFill>
                <a:latin typeface="Arial"/>
                <a:cs typeface="Arial"/>
              </a:rPr>
              <a:t> </a:t>
            </a:r>
            <a:r>
              <a:rPr sz="2400" dirty="0">
                <a:solidFill>
                  <a:srgbClr val="001F5F"/>
                </a:solidFill>
                <a:latin typeface="Arial"/>
                <a:cs typeface="Arial"/>
              </a:rPr>
              <a:t>фахівець</a:t>
            </a:r>
            <a:r>
              <a:rPr sz="2400" spc="-35" dirty="0">
                <a:solidFill>
                  <a:srgbClr val="001F5F"/>
                </a:solidFill>
                <a:latin typeface="Arial"/>
                <a:cs typeface="Arial"/>
              </a:rPr>
              <a:t> </a:t>
            </a:r>
            <a:r>
              <a:rPr sz="2400" dirty="0">
                <a:solidFill>
                  <a:srgbClr val="001F5F"/>
                </a:solidFill>
                <a:latin typeface="Arial"/>
                <a:cs typeface="Arial"/>
              </a:rPr>
              <a:t>–</a:t>
            </a:r>
            <a:r>
              <a:rPr sz="2400" spc="-80" dirty="0">
                <a:solidFill>
                  <a:srgbClr val="001F5F"/>
                </a:solidFill>
                <a:latin typeface="Arial"/>
                <a:cs typeface="Arial"/>
              </a:rPr>
              <a:t> </a:t>
            </a:r>
            <a:r>
              <a:rPr sz="2400" spc="-10" dirty="0">
                <a:solidFill>
                  <a:srgbClr val="001F5F"/>
                </a:solidFill>
                <a:latin typeface="Arial"/>
                <a:cs typeface="Arial"/>
              </a:rPr>
              <a:t>психолог, </a:t>
            </a:r>
            <a:r>
              <a:rPr sz="2400" dirty="0">
                <a:solidFill>
                  <a:srgbClr val="001F5F"/>
                </a:solidFill>
                <a:latin typeface="Arial"/>
                <a:cs typeface="Arial"/>
              </a:rPr>
              <a:t>завдання</a:t>
            </a:r>
            <a:r>
              <a:rPr sz="2400" spc="-80" dirty="0">
                <a:solidFill>
                  <a:srgbClr val="001F5F"/>
                </a:solidFill>
                <a:latin typeface="Arial"/>
                <a:cs typeface="Arial"/>
              </a:rPr>
              <a:t> </a:t>
            </a:r>
            <a:r>
              <a:rPr sz="2400" dirty="0">
                <a:solidFill>
                  <a:srgbClr val="001F5F"/>
                </a:solidFill>
                <a:latin typeface="Arial"/>
                <a:cs typeface="Arial"/>
              </a:rPr>
              <a:t>якого</a:t>
            </a:r>
            <a:r>
              <a:rPr sz="2400" spc="-80" dirty="0">
                <a:solidFill>
                  <a:srgbClr val="001F5F"/>
                </a:solidFill>
                <a:latin typeface="Arial"/>
                <a:cs typeface="Arial"/>
              </a:rPr>
              <a:t> </a:t>
            </a:r>
            <a:r>
              <a:rPr sz="2400" dirty="0">
                <a:solidFill>
                  <a:srgbClr val="001F5F"/>
                </a:solidFill>
                <a:latin typeface="Arial"/>
                <a:cs typeface="Arial"/>
              </a:rPr>
              <a:t>–</a:t>
            </a:r>
            <a:r>
              <a:rPr sz="2400" spc="-90" dirty="0">
                <a:solidFill>
                  <a:srgbClr val="001F5F"/>
                </a:solidFill>
                <a:latin typeface="Arial"/>
                <a:cs typeface="Arial"/>
              </a:rPr>
              <a:t> </a:t>
            </a:r>
            <a:r>
              <a:rPr sz="2400" dirty="0">
                <a:solidFill>
                  <a:srgbClr val="001F5F"/>
                </a:solidFill>
                <a:latin typeface="Arial"/>
                <a:cs typeface="Arial"/>
              </a:rPr>
              <a:t>зрозуміти</a:t>
            </a:r>
            <a:r>
              <a:rPr sz="2400" spc="-85" dirty="0">
                <a:solidFill>
                  <a:srgbClr val="001F5F"/>
                </a:solidFill>
                <a:latin typeface="Arial"/>
                <a:cs typeface="Arial"/>
              </a:rPr>
              <a:t> </a:t>
            </a:r>
            <a:r>
              <a:rPr sz="2400" spc="-10" dirty="0">
                <a:solidFill>
                  <a:srgbClr val="001F5F"/>
                </a:solidFill>
                <a:latin typeface="Arial"/>
                <a:cs typeface="Arial"/>
              </a:rPr>
              <a:t>справжнє </a:t>
            </a:r>
            <a:r>
              <a:rPr sz="2400" dirty="0">
                <a:solidFill>
                  <a:srgbClr val="001F5F"/>
                </a:solidFill>
                <a:latin typeface="Arial"/>
                <a:cs typeface="Arial"/>
              </a:rPr>
              <a:t>ставлення</a:t>
            </a:r>
            <a:r>
              <a:rPr sz="2400" spc="-50" dirty="0">
                <a:solidFill>
                  <a:srgbClr val="001F5F"/>
                </a:solidFill>
                <a:latin typeface="Arial"/>
                <a:cs typeface="Arial"/>
              </a:rPr>
              <a:t> </a:t>
            </a:r>
            <a:r>
              <a:rPr sz="2400" dirty="0">
                <a:solidFill>
                  <a:srgbClr val="001F5F"/>
                </a:solidFill>
                <a:latin typeface="Arial"/>
                <a:cs typeface="Arial"/>
              </a:rPr>
              <a:t>респондента</a:t>
            </a:r>
            <a:r>
              <a:rPr sz="2400" spc="-35" dirty="0">
                <a:solidFill>
                  <a:srgbClr val="001F5F"/>
                </a:solidFill>
                <a:latin typeface="Arial"/>
                <a:cs typeface="Arial"/>
              </a:rPr>
              <a:t> </a:t>
            </a:r>
            <a:r>
              <a:rPr sz="2400" dirty="0">
                <a:solidFill>
                  <a:srgbClr val="001F5F"/>
                </a:solidFill>
                <a:latin typeface="Arial"/>
                <a:cs typeface="Arial"/>
              </a:rPr>
              <a:t>до</a:t>
            </a:r>
            <a:r>
              <a:rPr sz="2400" spc="-55" dirty="0">
                <a:solidFill>
                  <a:srgbClr val="001F5F"/>
                </a:solidFill>
                <a:latin typeface="Arial"/>
                <a:cs typeface="Arial"/>
              </a:rPr>
              <a:t> </a:t>
            </a:r>
            <a:r>
              <a:rPr sz="2400" spc="-10" dirty="0">
                <a:solidFill>
                  <a:srgbClr val="001F5F"/>
                </a:solidFill>
                <a:latin typeface="Arial"/>
                <a:cs typeface="Arial"/>
              </a:rPr>
              <a:t>обговорюваного питання</a:t>
            </a:r>
            <a:endParaRPr sz="2400">
              <a:latin typeface="Arial"/>
              <a:cs typeface="Arial"/>
            </a:endParaRPr>
          </a:p>
        </p:txBody>
      </p:sp>
      <p:pic>
        <p:nvPicPr>
          <p:cNvPr id="3" name="object 3"/>
          <p:cNvPicPr/>
          <p:nvPr/>
        </p:nvPicPr>
        <p:blipFill>
          <a:blip r:embed="rId2" cstate="print"/>
          <a:stretch>
            <a:fillRect/>
          </a:stretch>
        </p:blipFill>
        <p:spPr>
          <a:xfrm>
            <a:off x="7284466" y="1281087"/>
            <a:ext cx="4513199" cy="437464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655050" y="718438"/>
            <a:ext cx="3209925" cy="2428875"/>
          </a:xfrm>
          <a:prstGeom prst="rect">
            <a:avLst/>
          </a:prstGeom>
        </p:spPr>
      </p:pic>
      <p:sp>
        <p:nvSpPr>
          <p:cNvPr id="3" name="object 3"/>
          <p:cNvSpPr txBox="1"/>
          <p:nvPr/>
        </p:nvSpPr>
        <p:spPr>
          <a:xfrm>
            <a:off x="214375" y="171069"/>
            <a:ext cx="11637010" cy="6615430"/>
          </a:xfrm>
          <a:prstGeom prst="rect">
            <a:avLst/>
          </a:prstGeom>
        </p:spPr>
        <p:txBody>
          <a:bodyPr vert="horz" wrap="square" lIns="0" tIns="12700" rIns="0" bIns="0" rtlCol="0">
            <a:spAutoFit/>
          </a:bodyPr>
          <a:lstStyle/>
          <a:p>
            <a:pPr marL="2001520">
              <a:lnSpc>
                <a:spcPct val="100000"/>
              </a:lnSpc>
              <a:spcBef>
                <a:spcPts val="100"/>
              </a:spcBef>
            </a:pPr>
            <a:r>
              <a:rPr sz="2400" b="1" i="1" dirty="0">
                <a:solidFill>
                  <a:srgbClr val="5B0091"/>
                </a:solidFill>
                <a:latin typeface="Arial"/>
                <a:cs typeface="Arial"/>
              </a:rPr>
              <a:t>Результати</a:t>
            </a:r>
            <a:r>
              <a:rPr sz="2400" b="1" i="1" spc="-75" dirty="0">
                <a:solidFill>
                  <a:srgbClr val="5B0091"/>
                </a:solidFill>
                <a:latin typeface="Arial"/>
                <a:cs typeface="Arial"/>
              </a:rPr>
              <a:t> </a:t>
            </a:r>
            <a:r>
              <a:rPr sz="2400" b="1" i="1" dirty="0">
                <a:solidFill>
                  <a:srgbClr val="5B0091"/>
                </a:solidFill>
                <a:latin typeface="Arial"/>
                <a:cs typeface="Arial"/>
              </a:rPr>
              <a:t>глибинного</a:t>
            </a:r>
            <a:r>
              <a:rPr sz="2400" b="1" i="1" spc="-120" dirty="0">
                <a:solidFill>
                  <a:srgbClr val="5B0091"/>
                </a:solidFill>
                <a:latin typeface="Arial"/>
                <a:cs typeface="Arial"/>
              </a:rPr>
              <a:t> </a:t>
            </a:r>
            <a:r>
              <a:rPr sz="2400" b="1" i="1" dirty="0">
                <a:solidFill>
                  <a:srgbClr val="5B0091"/>
                </a:solidFill>
                <a:latin typeface="Arial"/>
                <a:cs typeface="Arial"/>
              </a:rPr>
              <a:t>інтерв'ю</a:t>
            </a:r>
            <a:r>
              <a:rPr sz="2400" b="1" i="1" spc="-100" dirty="0">
                <a:solidFill>
                  <a:srgbClr val="5B0091"/>
                </a:solidFill>
                <a:latin typeface="Arial"/>
                <a:cs typeface="Arial"/>
              </a:rPr>
              <a:t> </a:t>
            </a:r>
            <a:r>
              <a:rPr sz="2400" b="1" i="1" dirty="0">
                <a:solidFill>
                  <a:srgbClr val="5B0091"/>
                </a:solidFill>
                <a:latin typeface="Arial"/>
                <a:cs typeface="Arial"/>
              </a:rPr>
              <a:t>відвідувачів</a:t>
            </a:r>
            <a:r>
              <a:rPr sz="2400" b="1" i="1" spc="-110" dirty="0">
                <a:solidFill>
                  <a:srgbClr val="5B0091"/>
                </a:solidFill>
                <a:latin typeface="Arial"/>
                <a:cs typeface="Arial"/>
              </a:rPr>
              <a:t> </a:t>
            </a:r>
            <a:r>
              <a:rPr sz="2400" b="1" i="1" spc="-10" dirty="0">
                <a:solidFill>
                  <a:srgbClr val="5B0091"/>
                </a:solidFill>
                <a:latin typeface="Arial"/>
                <a:cs typeface="Arial"/>
              </a:rPr>
              <a:t>аптек</a:t>
            </a:r>
            <a:endParaRPr sz="2400">
              <a:latin typeface="Arial"/>
              <a:cs typeface="Arial"/>
            </a:endParaRPr>
          </a:p>
          <a:p>
            <a:pPr marL="12700" marR="3427095">
              <a:lnSpc>
                <a:spcPct val="100000"/>
              </a:lnSpc>
              <a:spcBef>
                <a:spcPts val="1985"/>
              </a:spcBef>
            </a:pPr>
            <a:r>
              <a:rPr sz="2400" dirty="0">
                <a:solidFill>
                  <a:srgbClr val="001F5F"/>
                </a:solidFill>
                <a:latin typeface="Arial"/>
                <a:cs typeface="Arial"/>
              </a:rPr>
              <a:t>Споживачі</a:t>
            </a:r>
            <a:r>
              <a:rPr sz="2400" spc="-85" dirty="0">
                <a:solidFill>
                  <a:srgbClr val="001F5F"/>
                </a:solidFill>
                <a:latin typeface="Arial"/>
                <a:cs typeface="Arial"/>
              </a:rPr>
              <a:t> </a:t>
            </a:r>
            <a:r>
              <a:rPr sz="2400" dirty="0">
                <a:solidFill>
                  <a:srgbClr val="001F5F"/>
                </a:solidFill>
                <a:latin typeface="Arial"/>
                <a:cs typeface="Arial"/>
              </a:rPr>
              <a:t>ліків</a:t>
            </a:r>
            <a:r>
              <a:rPr sz="2400" spc="-80" dirty="0">
                <a:solidFill>
                  <a:srgbClr val="001F5F"/>
                </a:solidFill>
                <a:latin typeface="Arial"/>
                <a:cs typeface="Arial"/>
              </a:rPr>
              <a:t> </a:t>
            </a:r>
            <a:r>
              <a:rPr sz="2400" dirty="0">
                <a:solidFill>
                  <a:srgbClr val="001F5F"/>
                </a:solidFill>
                <a:latin typeface="Arial"/>
                <a:cs typeface="Arial"/>
              </a:rPr>
              <a:t>часто</a:t>
            </a:r>
            <a:r>
              <a:rPr sz="2400" spc="-80" dirty="0">
                <a:solidFill>
                  <a:srgbClr val="001F5F"/>
                </a:solidFill>
                <a:latin typeface="Arial"/>
                <a:cs typeface="Arial"/>
              </a:rPr>
              <a:t> </a:t>
            </a:r>
            <a:r>
              <a:rPr sz="2400" dirty="0">
                <a:solidFill>
                  <a:srgbClr val="001F5F"/>
                </a:solidFill>
                <a:latin typeface="Arial"/>
                <a:cs typeface="Arial"/>
              </a:rPr>
              <a:t>мають</a:t>
            </a:r>
            <a:r>
              <a:rPr sz="2400" spc="-75" dirty="0">
                <a:solidFill>
                  <a:srgbClr val="001F5F"/>
                </a:solidFill>
                <a:latin typeface="Arial"/>
                <a:cs typeface="Arial"/>
              </a:rPr>
              <a:t> </a:t>
            </a:r>
            <a:r>
              <a:rPr sz="2400" b="1" i="1" dirty="0">
                <a:solidFill>
                  <a:srgbClr val="FF6600"/>
                </a:solidFill>
                <a:latin typeface="Arial"/>
                <a:cs typeface="Arial"/>
              </a:rPr>
              <a:t>завищні</a:t>
            </a:r>
            <a:r>
              <a:rPr sz="2400" b="1" i="1" spc="-75" dirty="0">
                <a:solidFill>
                  <a:srgbClr val="FF6600"/>
                </a:solidFill>
                <a:latin typeface="Arial"/>
                <a:cs typeface="Arial"/>
              </a:rPr>
              <a:t> </a:t>
            </a:r>
            <a:r>
              <a:rPr sz="2400" b="1" i="1" dirty="0">
                <a:solidFill>
                  <a:srgbClr val="FF6600"/>
                </a:solidFill>
                <a:latin typeface="Arial"/>
                <a:cs typeface="Arial"/>
              </a:rPr>
              <a:t>очікування</a:t>
            </a:r>
            <a:r>
              <a:rPr sz="2400" b="1" i="1" spc="-80" dirty="0">
                <a:solidFill>
                  <a:srgbClr val="FF6600"/>
                </a:solidFill>
                <a:latin typeface="Arial"/>
                <a:cs typeface="Arial"/>
              </a:rPr>
              <a:t> </a:t>
            </a:r>
            <a:r>
              <a:rPr sz="2400" spc="-20" dirty="0">
                <a:solidFill>
                  <a:srgbClr val="001F5F"/>
                </a:solidFill>
                <a:latin typeface="Arial"/>
                <a:cs typeface="Arial"/>
              </a:rPr>
              <a:t>щодо </a:t>
            </a:r>
            <a:r>
              <a:rPr sz="2400" dirty="0">
                <a:solidFill>
                  <a:srgbClr val="001F5F"/>
                </a:solidFill>
                <a:latin typeface="Arial"/>
                <a:cs typeface="Arial"/>
              </a:rPr>
              <a:t>ефективності</a:t>
            </a:r>
            <a:r>
              <a:rPr sz="2400" spc="-60" dirty="0">
                <a:solidFill>
                  <a:srgbClr val="001F5F"/>
                </a:solidFill>
                <a:latin typeface="Arial"/>
                <a:cs typeface="Arial"/>
              </a:rPr>
              <a:t> </a:t>
            </a:r>
            <a:r>
              <a:rPr sz="2400" dirty="0">
                <a:solidFill>
                  <a:srgbClr val="001F5F"/>
                </a:solidFill>
                <a:latin typeface="Arial"/>
                <a:cs typeface="Arial"/>
              </a:rPr>
              <a:t>ліків.</a:t>
            </a:r>
            <a:r>
              <a:rPr sz="2400" spc="-65" dirty="0">
                <a:solidFill>
                  <a:srgbClr val="001F5F"/>
                </a:solidFill>
                <a:latin typeface="Arial"/>
                <a:cs typeface="Arial"/>
              </a:rPr>
              <a:t> </a:t>
            </a:r>
            <a:r>
              <a:rPr sz="2400" dirty="0">
                <a:solidFill>
                  <a:srgbClr val="001F5F"/>
                </a:solidFill>
                <a:latin typeface="Arial"/>
                <a:cs typeface="Arial"/>
              </a:rPr>
              <a:t>Споживачі</a:t>
            </a:r>
            <a:r>
              <a:rPr sz="2400" spc="-40" dirty="0">
                <a:solidFill>
                  <a:srgbClr val="001F5F"/>
                </a:solidFill>
                <a:latin typeface="Arial"/>
                <a:cs typeface="Arial"/>
              </a:rPr>
              <a:t> </a:t>
            </a:r>
            <a:r>
              <a:rPr sz="2400" dirty="0">
                <a:solidFill>
                  <a:srgbClr val="001F5F"/>
                </a:solidFill>
                <a:latin typeface="Arial"/>
                <a:cs typeface="Arial"/>
              </a:rPr>
              <a:t>схильні</a:t>
            </a:r>
            <a:r>
              <a:rPr sz="2400" spc="-65" dirty="0">
                <a:solidFill>
                  <a:srgbClr val="001F5F"/>
                </a:solidFill>
                <a:latin typeface="Arial"/>
                <a:cs typeface="Arial"/>
              </a:rPr>
              <a:t> </a:t>
            </a:r>
            <a:r>
              <a:rPr sz="2400" spc="-10" dirty="0">
                <a:solidFill>
                  <a:srgbClr val="001F5F"/>
                </a:solidFill>
                <a:latin typeface="Arial"/>
                <a:cs typeface="Arial"/>
              </a:rPr>
              <a:t>розглядати </a:t>
            </a:r>
            <a:r>
              <a:rPr sz="2400" dirty="0">
                <a:solidFill>
                  <a:srgbClr val="001F5F"/>
                </a:solidFill>
                <a:latin typeface="Arial"/>
                <a:cs typeface="Arial"/>
              </a:rPr>
              <a:t>лікарські</a:t>
            </a:r>
            <a:r>
              <a:rPr sz="2400" spc="-55" dirty="0">
                <a:solidFill>
                  <a:srgbClr val="001F5F"/>
                </a:solidFill>
                <a:latin typeface="Arial"/>
                <a:cs typeface="Arial"/>
              </a:rPr>
              <a:t> </a:t>
            </a:r>
            <a:r>
              <a:rPr sz="2400" dirty="0">
                <a:solidFill>
                  <a:srgbClr val="001F5F"/>
                </a:solidFill>
                <a:latin typeface="Arial"/>
                <a:cs typeface="Arial"/>
              </a:rPr>
              <a:t>препарати</a:t>
            </a:r>
            <a:r>
              <a:rPr sz="2400" spc="-40" dirty="0">
                <a:solidFill>
                  <a:srgbClr val="001F5F"/>
                </a:solidFill>
                <a:latin typeface="Arial"/>
                <a:cs typeface="Arial"/>
              </a:rPr>
              <a:t> </a:t>
            </a:r>
            <a:r>
              <a:rPr sz="2400" dirty="0">
                <a:solidFill>
                  <a:srgbClr val="001F5F"/>
                </a:solidFill>
                <a:latin typeface="Arial"/>
                <a:cs typeface="Arial"/>
              </a:rPr>
              <a:t>як</a:t>
            </a:r>
            <a:r>
              <a:rPr sz="2400" spc="-60" dirty="0">
                <a:solidFill>
                  <a:srgbClr val="001F5F"/>
                </a:solidFill>
                <a:latin typeface="Arial"/>
                <a:cs typeface="Arial"/>
              </a:rPr>
              <a:t> </a:t>
            </a:r>
            <a:r>
              <a:rPr sz="2400" b="1" i="1" dirty="0">
                <a:solidFill>
                  <a:srgbClr val="FF6600"/>
                </a:solidFill>
                <a:latin typeface="Arial"/>
                <a:cs typeface="Arial"/>
              </a:rPr>
              <a:t>«чарівні</a:t>
            </a:r>
            <a:r>
              <a:rPr sz="2400" b="1" i="1" spc="-70" dirty="0">
                <a:solidFill>
                  <a:srgbClr val="FF6600"/>
                </a:solidFill>
                <a:latin typeface="Arial"/>
                <a:cs typeface="Arial"/>
              </a:rPr>
              <a:t> </a:t>
            </a:r>
            <a:r>
              <a:rPr sz="2400" b="1" i="1" dirty="0">
                <a:solidFill>
                  <a:srgbClr val="FF6600"/>
                </a:solidFill>
                <a:latin typeface="Arial"/>
                <a:cs typeface="Arial"/>
              </a:rPr>
              <a:t>пігулки»</a:t>
            </a:r>
            <a:r>
              <a:rPr sz="2400" dirty="0">
                <a:solidFill>
                  <a:srgbClr val="001F5F"/>
                </a:solidFill>
                <a:latin typeface="Arial"/>
                <a:cs typeface="Arial"/>
              </a:rPr>
              <a:t>,</a:t>
            </a:r>
            <a:r>
              <a:rPr sz="2400" spc="-85" dirty="0">
                <a:solidFill>
                  <a:srgbClr val="001F5F"/>
                </a:solidFill>
                <a:latin typeface="Arial"/>
                <a:cs typeface="Arial"/>
              </a:rPr>
              <a:t> </a:t>
            </a:r>
            <a:r>
              <a:rPr sz="2400" dirty="0">
                <a:solidFill>
                  <a:srgbClr val="001F5F"/>
                </a:solidFill>
                <a:latin typeface="Arial"/>
                <a:cs typeface="Arial"/>
              </a:rPr>
              <a:t>які</a:t>
            </a:r>
            <a:r>
              <a:rPr sz="2400" spc="-65" dirty="0">
                <a:solidFill>
                  <a:srgbClr val="001F5F"/>
                </a:solidFill>
                <a:latin typeface="Arial"/>
                <a:cs typeface="Arial"/>
              </a:rPr>
              <a:t> </a:t>
            </a:r>
            <a:r>
              <a:rPr sz="2400" spc="-10" dirty="0">
                <a:solidFill>
                  <a:srgbClr val="001F5F"/>
                </a:solidFill>
                <a:latin typeface="Arial"/>
                <a:cs typeface="Arial"/>
              </a:rPr>
              <a:t>обов'язково </a:t>
            </a:r>
            <a:r>
              <a:rPr sz="2400" dirty="0">
                <a:solidFill>
                  <a:srgbClr val="001F5F"/>
                </a:solidFill>
                <a:latin typeface="Arial"/>
                <a:cs typeface="Arial"/>
              </a:rPr>
              <a:t>повинні</a:t>
            </a:r>
            <a:r>
              <a:rPr sz="2400" spc="-45" dirty="0">
                <a:solidFill>
                  <a:srgbClr val="001F5F"/>
                </a:solidFill>
                <a:latin typeface="Arial"/>
                <a:cs typeface="Arial"/>
              </a:rPr>
              <a:t> </a:t>
            </a:r>
            <a:r>
              <a:rPr sz="2400" dirty="0">
                <a:solidFill>
                  <a:srgbClr val="001F5F"/>
                </a:solidFill>
                <a:latin typeface="Arial"/>
                <a:cs typeface="Arial"/>
              </a:rPr>
              <a:t>їм</a:t>
            </a:r>
            <a:r>
              <a:rPr sz="2400" spc="-45" dirty="0">
                <a:solidFill>
                  <a:srgbClr val="001F5F"/>
                </a:solidFill>
                <a:latin typeface="Arial"/>
                <a:cs typeface="Arial"/>
              </a:rPr>
              <a:t> </a:t>
            </a:r>
            <a:r>
              <a:rPr sz="2400" dirty="0">
                <a:solidFill>
                  <a:srgbClr val="001F5F"/>
                </a:solidFill>
                <a:latin typeface="Arial"/>
                <a:cs typeface="Arial"/>
              </a:rPr>
              <a:t>допомогти,</a:t>
            </a:r>
            <a:r>
              <a:rPr sz="2400" spc="-45" dirty="0">
                <a:solidFill>
                  <a:srgbClr val="001F5F"/>
                </a:solidFill>
                <a:latin typeface="Arial"/>
                <a:cs typeface="Arial"/>
              </a:rPr>
              <a:t> </a:t>
            </a:r>
            <a:r>
              <a:rPr sz="2400" dirty="0">
                <a:solidFill>
                  <a:srgbClr val="001F5F"/>
                </a:solidFill>
                <a:latin typeface="Arial"/>
                <a:cs typeface="Arial"/>
              </a:rPr>
              <a:t>при</a:t>
            </a:r>
            <a:r>
              <a:rPr sz="2400" spc="-60" dirty="0">
                <a:solidFill>
                  <a:srgbClr val="001F5F"/>
                </a:solidFill>
                <a:latin typeface="Arial"/>
                <a:cs typeface="Arial"/>
              </a:rPr>
              <a:t> </a:t>
            </a:r>
            <a:r>
              <a:rPr sz="2400" dirty="0">
                <a:solidFill>
                  <a:srgbClr val="001F5F"/>
                </a:solidFill>
                <a:latin typeface="Arial"/>
                <a:cs typeface="Arial"/>
              </a:rPr>
              <a:t>цьому</a:t>
            </a:r>
            <a:r>
              <a:rPr sz="2400" spc="-45" dirty="0">
                <a:solidFill>
                  <a:srgbClr val="001F5F"/>
                </a:solidFill>
                <a:latin typeface="Arial"/>
                <a:cs typeface="Arial"/>
              </a:rPr>
              <a:t> </a:t>
            </a:r>
            <a:r>
              <a:rPr sz="2400" dirty="0">
                <a:solidFill>
                  <a:srgbClr val="001F5F"/>
                </a:solidFill>
                <a:latin typeface="Arial"/>
                <a:cs typeface="Arial"/>
              </a:rPr>
              <a:t>не</a:t>
            </a:r>
            <a:r>
              <a:rPr sz="2400" spc="-50" dirty="0">
                <a:solidFill>
                  <a:srgbClr val="001F5F"/>
                </a:solidFill>
                <a:latin typeface="Arial"/>
                <a:cs typeface="Arial"/>
              </a:rPr>
              <a:t> </a:t>
            </a:r>
            <a:r>
              <a:rPr sz="2400" dirty="0">
                <a:solidFill>
                  <a:srgbClr val="001F5F"/>
                </a:solidFill>
                <a:latin typeface="Arial"/>
                <a:cs typeface="Arial"/>
              </a:rPr>
              <a:t>надавши</a:t>
            </a:r>
            <a:r>
              <a:rPr sz="2400" spc="-50" dirty="0">
                <a:solidFill>
                  <a:srgbClr val="001F5F"/>
                </a:solidFill>
                <a:latin typeface="Arial"/>
                <a:cs typeface="Arial"/>
              </a:rPr>
              <a:t> </a:t>
            </a:r>
            <a:r>
              <a:rPr sz="2400" spc="-10" dirty="0">
                <a:solidFill>
                  <a:srgbClr val="001F5F"/>
                </a:solidFill>
                <a:latin typeface="Arial"/>
                <a:cs typeface="Arial"/>
              </a:rPr>
              <a:t>побічних</a:t>
            </a:r>
            <a:endParaRPr sz="2400">
              <a:latin typeface="Arial"/>
              <a:cs typeface="Arial"/>
            </a:endParaRPr>
          </a:p>
          <a:p>
            <a:pPr marL="12700">
              <a:lnSpc>
                <a:spcPct val="100000"/>
              </a:lnSpc>
            </a:pPr>
            <a:r>
              <a:rPr sz="2400" dirty="0">
                <a:solidFill>
                  <a:srgbClr val="001F5F"/>
                </a:solidFill>
                <a:latin typeface="Arial"/>
                <a:cs typeface="Arial"/>
              </a:rPr>
              <a:t>дій.</a:t>
            </a:r>
            <a:r>
              <a:rPr sz="2400" spc="-75" dirty="0">
                <a:solidFill>
                  <a:srgbClr val="001F5F"/>
                </a:solidFill>
                <a:latin typeface="Arial"/>
                <a:cs typeface="Arial"/>
              </a:rPr>
              <a:t> </a:t>
            </a:r>
            <a:r>
              <a:rPr sz="2400" dirty="0">
                <a:solidFill>
                  <a:srgbClr val="001F5F"/>
                </a:solidFill>
                <a:latin typeface="Arial"/>
                <a:cs typeface="Arial"/>
              </a:rPr>
              <a:t>Крім</a:t>
            </a:r>
            <a:r>
              <a:rPr sz="2400" spc="-55" dirty="0">
                <a:solidFill>
                  <a:srgbClr val="001F5F"/>
                </a:solidFill>
                <a:latin typeface="Arial"/>
                <a:cs typeface="Arial"/>
              </a:rPr>
              <a:t> </a:t>
            </a:r>
            <a:r>
              <a:rPr sz="2400" dirty="0">
                <a:solidFill>
                  <a:srgbClr val="001F5F"/>
                </a:solidFill>
                <a:latin typeface="Arial"/>
                <a:cs typeface="Arial"/>
              </a:rPr>
              <a:t>того,</a:t>
            </a:r>
            <a:r>
              <a:rPr sz="2400" spc="-65" dirty="0">
                <a:solidFill>
                  <a:srgbClr val="001F5F"/>
                </a:solidFill>
                <a:latin typeface="Arial"/>
                <a:cs typeface="Arial"/>
              </a:rPr>
              <a:t> </a:t>
            </a:r>
            <a:r>
              <a:rPr sz="2400" dirty="0">
                <a:solidFill>
                  <a:srgbClr val="001F5F"/>
                </a:solidFill>
                <a:latin typeface="Arial"/>
                <a:cs typeface="Arial"/>
              </a:rPr>
              <a:t>споживачі</a:t>
            </a:r>
            <a:r>
              <a:rPr sz="2400" spc="-65" dirty="0">
                <a:solidFill>
                  <a:srgbClr val="001F5F"/>
                </a:solidFill>
                <a:latin typeface="Arial"/>
                <a:cs typeface="Arial"/>
              </a:rPr>
              <a:t> </a:t>
            </a:r>
            <a:r>
              <a:rPr sz="2400" dirty="0">
                <a:solidFill>
                  <a:srgbClr val="001F5F"/>
                </a:solidFill>
                <a:latin typeface="Arial"/>
                <a:cs typeface="Arial"/>
              </a:rPr>
              <a:t>лікарських</a:t>
            </a:r>
            <a:r>
              <a:rPr sz="2400" spc="-55" dirty="0">
                <a:solidFill>
                  <a:srgbClr val="001F5F"/>
                </a:solidFill>
                <a:latin typeface="Arial"/>
                <a:cs typeface="Arial"/>
              </a:rPr>
              <a:t> </a:t>
            </a:r>
            <a:r>
              <a:rPr sz="2400" spc="-10" dirty="0">
                <a:solidFill>
                  <a:srgbClr val="001F5F"/>
                </a:solidFill>
                <a:latin typeface="Arial"/>
                <a:cs typeface="Arial"/>
              </a:rPr>
              <a:t>препаратів</a:t>
            </a:r>
            <a:endParaRPr sz="2400">
              <a:latin typeface="Arial"/>
              <a:cs typeface="Arial"/>
            </a:endParaRPr>
          </a:p>
          <a:p>
            <a:pPr marL="12700" marR="3469004">
              <a:lnSpc>
                <a:spcPct val="100000"/>
              </a:lnSpc>
              <a:spcBef>
                <a:spcPts val="5"/>
              </a:spcBef>
            </a:pPr>
            <a:r>
              <a:rPr sz="2400" dirty="0">
                <a:solidFill>
                  <a:srgbClr val="001F5F"/>
                </a:solidFill>
                <a:latin typeface="Arial"/>
                <a:cs typeface="Arial"/>
              </a:rPr>
              <a:t>розраховують</a:t>
            </a:r>
            <a:r>
              <a:rPr sz="2400" spc="-70" dirty="0">
                <a:solidFill>
                  <a:srgbClr val="001F5F"/>
                </a:solidFill>
                <a:latin typeface="Arial"/>
                <a:cs typeface="Arial"/>
              </a:rPr>
              <a:t> </a:t>
            </a:r>
            <a:r>
              <a:rPr sz="2400" dirty="0">
                <a:solidFill>
                  <a:srgbClr val="001F5F"/>
                </a:solidFill>
                <a:latin typeface="Arial"/>
                <a:cs typeface="Arial"/>
              </a:rPr>
              <a:t>на</a:t>
            </a:r>
            <a:r>
              <a:rPr sz="2400" spc="-95" dirty="0">
                <a:solidFill>
                  <a:srgbClr val="001F5F"/>
                </a:solidFill>
                <a:latin typeface="Arial"/>
                <a:cs typeface="Arial"/>
              </a:rPr>
              <a:t> </a:t>
            </a:r>
            <a:r>
              <a:rPr sz="2400" b="1" i="1" dirty="0">
                <a:solidFill>
                  <a:srgbClr val="FF6600"/>
                </a:solidFill>
                <a:latin typeface="Arial"/>
                <a:cs typeface="Arial"/>
              </a:rPr>
              <a:t>проявлення</a:t>
            </a:r>
            <a:r>
              <a:rPr sz="2400" b="1" i="1" spc="-85" dirty="0">
                <a:solidFill>
                  <a:srgbClr val="FF6600"/>
                </a:solidFill>
                <a:latin typeface="Arial"/>
                <a:cs typeface="Arial"/>
              </a:rPr>
              <a:t> </a:t>
            </a:r>
            <a:r>
              <a:rPr sz="2400" b="1" i="1" dirty="0">
                <a:solidFill>
                  <a:srgbClr val="FF6600"/>
                </a:solidFill>
                <a:latin typeface="Arial"/>
                <a:cs typeface="Arial"/>
              </a:rPr>
              <a:t>вираженого</a:t>
            </a:r>
            <a:r>
              <a:rPr sz="2400" b="1" i="1" spc="-105" dirty="0">
                <a:solidFill>
                  <a:srgbClr val="FF6600"/>
                </a:solidFill>
                <a:latin typeface="Arial"/>
                <a:cs typeface="Arial"/>
              </a:rPr>
              <a:t> </a:t>
            </a:r>
            <a:r>
              <a:rPr sz="2400" b="1" i="1" dirty="0">
                <a:solidFill>
                  <a:srgbClr val="FF6600"/>
                </a:solidFill>
                <a:latin typeface="Arial"/>
                <a:cs typeface="Arial"/>
              </a:rPr>
              <a:t>ефекту</a:t>
            </a:r>
            <a:r>
              <a:rPr sz="2400" b="1" i="1" spc="-70" dirty="0">
                <a:solidFill>
                  <a:srgbClr val="FF6600"/>
                </a:solidFill>
                <a:latin typeface="Arial"/>
                <a:cs typeface="Arial"/>
              </a:rPr>
              <a:t> </a:t>
            </a:r>
            <a:r>
              <a:rPr sz="2400" spc="-25" dirty="0">
                <a:solidFill>
                  <a:srgbClr val="001F5F"/>
                </a:solidFill>
                <a:latin typeface="Arial"/>
                <a:cs typeface="Arial"/>
              </a:rPr>
              <a:t>вже </a:t>
            </a:r>
            <a:r>
              <a:rPr sz="2400" dirty="0">
                <a:solidFill>
                  <a:srgbClr val="001F5F"/>
                </a:solidFill>
                <a:latin typeface="Arial"/>
                <a:cs typeface="Arial"/>
              </a:rPr>
              <a:t>після</a:t>
            </a:r>
            <a:r>
              <a:rPr sz="2400" spc="-70" dirty="0">
                <a:solidFill>
                  <a:srgbClr val="001F5F"/>
                </a:solidFill>
                <a:latin typeface="Arial"/>
                <a:cs typeface="Arial"/>
              </a:rPr>
              <a:t> </a:t>
            </a:r>
            <a:r>
              <a:rPr sz="2400" dirty="0">
                <a:solidFill>
                  <a:srgbClr val="001F5F"/>
                </a:solidFill>
                <a:latin typeface="Arial"/>
                <a:cs typeface="Arial"/>
              </a:rPr>
              <a:t>прийому</a:t>
            </a:r>
            <a:r>
              <a:rPr sz="2400" spc="-65" dirty="0">
                <a:solidFill>
                  <a:srgbClr val="001F5F"/>
                </a:solidFill>
                <a:latin typeface="Arial"/>
                <a:cs typeface="Arial"/>
              </a:rPr>
              <a:t> </a:t>
            </a:r>
            <a:r>
              <a:rPr sz="2400" dirty="0">
                <a:solidFill>
                  <a:srgbClr val="001F5F"/>
                </a:solidFill>
                <a:latin typeface="Arial"/>
                <a:cs typeface="Arial"/>
              </a:rPr>
              <a:t>перших</a:t>
            </a:r>
            <a:r>
              <a:rPr sz="2400" spc="-50" dirty="0">
                <a:solidFill>
                  <a:srgbClr val="001F5F"/>
                </a:solidFill>
                <a:latin typeface="Arial"/>
                <a:cs typeface="Arial"/>
              </a:rPr>
              <a:t> </a:t>
            </a:r>
            <a:r>
              <a:rPr sz="2400" dirty="0">
                <a:solidFill>
                  <a:srgbClr val="001F5F"/>
                </a:solidFill>
                <a:latin typeface="Arial"/>
                <a:cs typeface="Arial"/>
              </a:rPr>
              <a:t>доз</a:t>
            </a:r>
            <a:r>
              <a:rPr sz="2400" spc="-65" dirty="0">
                <a:solidFill>
                  <a:srgbClr val="001F5F"/>
                </a:solidFill>
                <a:latin typeface="Arial"/>
                <a:cs typeface="Arial"/>
              </a:rPr>
              <a:t> </a:t>
            </a:r>
            <a:r>
              <a:rPr sz="2400" dirty="0">
                <a:solidFill>
                  <a:srgbClr val="001F5F"/>
                </a:solidFill>
                <a:latin typeface="Arial"/>
                <a:cs typeface="Arial"/>
              </a:rPr>
              <a:t>лікарського</a:t>
            </a:r>
            <a:r>
              <a:rPr sz="2400" spc="-65" dirty="0">
                <a:solidFill>
                  <a:srgbClr val="001F5F"/>
                </a:solidFill>
                <a:latin typeface="Arial"/>
                <a:cs typeface="Arial"/>
              </a:rPr>
              <a:t> </a:t>
            </a:r>
            <a:r>
              <a:rPr sz="2400" spc="-10" dirty="0">
                <a:solidFill>
                  <a:srgbClr val="001F5F"/>
                </a:solidFill>
                <a:latin typeface="Arial"/>
                <a:cs typeface="Arial"/>
              </a:rPr>
              <a:t>засобу.</a:t>
            </a:r>
            <a:endParaRPr sz="2400">
              <a:latin typeface="Arial"/>
              <a:cs typeface="Arial"/>
            </a:endParaRPr>
          </a:p>
          <a:p>
            <a:pPr marL="3145790" marR="574675">
              <a:lnSpc>
                <a:spcPct val="100000"/>
              </a:lnSpc>
              <a:spcBef>
                <a:spcPts val="930"/>
              </a:spcBef>
            </a:pPr>
            <a:r>
              <a:rPr sz="2400" dirty="0">
                <a:solidFill>
                  <a:srgbClr val="001F5F"/>
                </a:solidFill>
                <a:latin typeface="Arial"/>
                <a:cs typeface="Arial"/>
              </a:rPr>
              <a:t>Споживачі</a:t>
            </a:r>
            <a:r>
              <a:rPr sz="2400" spc="-45" dirty="0">
                <a:solidFill>
                  <a:srgbClr val="001F5F"/>
                </a:solidFill>
                <a:latin typeface="Arial"/>
                <a:cs typeface="Arial"/>
              </a:rPr>
              <a:t> </a:t>
            </a:r>
            <a:r>
              <a:rPr sz="2400" dirty="0">
                <a:solidFill>
                  <a:srgbClr val="001F5F"/>
                </a:solidFill>
                <a:latin typeface="Arial"/>
                <a:cs typeface="Arial"/>
              </a:rPr>
              <a:t>не</a:t>
            </a:r>
            <a:r>
              <a:rPr sz="2400" spc="-60" dirty="0">
                <a:solidFill>
                  <a:srgbClr val="001F5F"/>
                </a:solidFill>
                <a:latin typeface="Arial"/>
                <a:cs typeface="Arial"/>
              </a:rPr>
              <a:t> </a:t>
            </a:r>
            <a:r>
              <a:rPr sz="2400" dirty="0">
                <a:solidFill>
                  <a:srgbClr val="001F5F"/>
                </a:solidFill>
                <a:latin typeface="Arial"/>
                <a:cs typeface="Arial"/>
              </a:rPr>
              <a:t>завжди</a:t>
            </a:r>
            <a:r>
              <a:rPr sz="2400" spc="-60" dirty="0">
                <a:solidFill>
                  <a:srgbClr val="001F5F"/>
                </a:solidFill>
                <a:latin typeface="Arial"/>
                <a:cs typeface="Arial"/>
              </a:rPr>
              <a:t> </a:t>
            </a:r>
            <a:r>
              <a:rPr sz="2400" dirty="0">
                <a:solidFill>
                  <a:srgbClr val="001F5F"/>
                </a:solidFill>
                <a:latin typeface="Arial"/>
                <a:cs typeface="Arial"/>
              </a:rPr>
              <a:t>здатні</a:t>
            </a:r>
            <a:r>
              <a:rPr sz="2400" spc="-50" dirty="0">
                <a:solidFill>
                  <a:srgbClr val="001F5F"/>
                </a:solidFill>
                <a:latin typeface="Arial"/>
                <a:cs typeface="Arial"/>
              </a:rPr>
              <a:t> </a:t>
            </a:r>
            <a:r>
              <a:rPr sz="2400" dirty="0">
                <a:solidFill>
                  <a:srgbClr val="001F5F"/>
                </a:solidFill>
                <a:latin typeface="Arial"/>
                <a:cs typeface="Arial"/>
              </a:rPr>
              <a:t>адекватно</a:t>
            </a:r>
            <a:r>
              <a:rPr sz="2400" spc="-45" dirty="0">
                <a:solidFill>
                  <a:srgbClr val="001F5F"/>
                </a:solidFill>
                <a:latin typeface="Arial"/>
                <a:cs typeface="Arial"/>
              </a:rPr>
              <a:t> </a:t>
            </a:r>
            <a:r>
              <a:rPr sz="2400" dirty="0">
                <a:solidFill>
                  <a:srgbClr val="001F5F"/>
                </a:solidFill>
                <a:latin typeface="Arial"/>
                <a:cs typeface="Arial"/>
              </a:rPr>
              <a:t>оцінити</a:t>
            </a:r>
            <a:r>
              <a:rPr sz="2400" spc="-50" dirty="0">
                <a:solidFill>
                  <a:srgbClr val="001F5F"/>
                </a:solidFill>
                <a:latin typeface="Arial"/>
                <a:cs typeface="Arial"/>
              </a:rPr>
              <a:t> </a:t>
            </a:r>
            <a:r>
              <a:rPr sz="2400" spc="-10" dirty="0">
                <a:solidFill>
                  <a:srgbClr val="001F5F"/>
                </a:solidFill>
                <a:latin typeface="Arial"/>
                <a:cs typeface="Arial"/>
              </a:rPr>
              <a:t>причини відсутності</a:t>
            </a:r>
            <a:r>
              <a:rPr sz="2400" spc="-80" dirty="0">
                <a:solidFill>
                  <a:srgbClr val="001F5F"/>
                </a:solidFill>
                <a:latin typeface="Arial"/>
                <a:cs typeface="Arial"/>
              </a:rPr>
              <a:t> </a:t>
            </a:r>
            <a:r>
              <a:rPr sz="2400" dirty="0">
                <a:solidFill>
                  <a:srgbClr val="001F5F"/>
                </a:solidFill>
                <a:latin typeface="Arial"/>
                <a:cs typeface="Arial"/>
              </a:rPr>
              <a:t>очікуваних</a:t>
            </a:r>
            <a:r>
              <a:rPr sz="2400" spc="-70" dirty="0">
                <a:solidFill>
                  <a:srgbClr val="001F5F"/>
                </a:solidFill>
                <a:latin typeface="Arial"/>
                <a:cs typeface="Arial"/>
              </a:rPr>
              <a:t> </a:t>
            </a:r>
            <a:r>
              <a:rPr sz="2400" dirty="0">
                <a:solidFill>
                  <a:srgbClr val="001F5F"/>
                </a:solidFill>
                <a:latin typeface="Arial"/>
                <a:cs typeface="Arial"/>
              </a:rPr>
              <a:t>результатів</a:t>
            </a:r>
            <a:r>
              <a:rPr sz="2400" spc="-85" dirty="0">
                <a:solidFill>
                  <a:srgbClr val="001F5F"/>
                </a:solidFill>
                <a:latin typeface="Arial"/>
                <a:cs typeface="Arial"/>
              </a:rPr>
              <a:t> </a:t>
            </a:r>
            <a:r>
              <a:rPr sz="2400" dirty="0">
                <a:solidFill>
                  <a:srgbClr val="001F5F"/>
                </a:solidFill>
                <a:latin typeface="Arial"/>
                <a:cs typeface="Arial"/>
              </a:rPr>
              <a:t>лікування.</a:t>
            </a:r>
            <a:r>
              <a:rPr sz="2400" spc="-80" dirty="0">
                <a:solidFill>
                  <a:srgbClr val="001F5F"/>
                </a:solidFill>
                <a:latin typeface="Arial"/>
                <a:cs typeface="Arial"/>
              </a:rPr>
              <a:t> </a:t>
            </a:r>
            <a:r>
              <a:rPr sz="2400" dirty="0">
                <a:solidFill>
                  <a:srgbClr val="001F5F"/>
                </a:solidFill>
                <a:latin typeface="Arial"/>
                <a:cs typeface="Arial"/>
              </a:rPr>
              <a:t>В</a:t>
            </a:r>
            <a:r>
              <a:rPr sz="2400" spc="-80" dirty="0">
                <a:solidFill>
                  <a:srgbClr val="001F5F"/>
                </a:solidFill>
                <a:latin typeface="Arial"/>
                <a:cs typeface="Arial"/>
              </a:rPr>
              <a:t> </a:t>
            </a:r>
            <a:r>
              <a:rPr sz="2400" spc="-20" dirty="0">
                <a:solidFill>
                  <a:srgbClr val="001F5F"/>
                </a:solidFill>
                <a:latin typeface="Arial"/>
                <a:cs typeface="Arial"/>
              </a:rPr>
              <a:t>ході </a:t>
            </a:r>
            <a:r>
              <a:rPr sz="2400" spc="-10" dirty="0">
                <a:solidFill>
                  <a:srgbClr val="001F5F"/>
                </a:solidFill>
                <a:latin typeface="Arial"/>
                <a:cs typeface="Arial"/>
              </a:rPr>
              <a:t>проведеного</a:t>
            </a:r>
            <a:r>
              <a:rPr sz="2400" spc="-75" dirty="0">
                <a:solidFill>
                  <a:srgbClr val="001F5F"/>
                </a:solidFill>
                <a:latin typeface="Arial"/>
                <a:cs typeface="Arial"/>
              </a:rPr>
              <a:t> </a:t>
            </a:r>
            <a:r>
              <a:rPr sz="2400" spc="-10" dirty="0">
                <a:solidFill>
                  <a:srgbClr val="001F5F"/>
                </a:solidFill>
                <a:latin typeface="Arial"/>
                <a:cs typeface="Arial"/>
              </a:rPr>
              <a:t>дослідження</a:t>
            </a:r>
            <a:r>
              <a:rPr sz="2400" spc="-95" dirty="0">
                <a:solidFill>
                  <a:srgbClr val="001F5F"/>
                </a:solidFill>
                <a:latin typeface="Arial"/>
                <a:cs typeface="Arial"/>
              </a:rPr>
              <a:t> </a:t>
            </a:r>
            <a:r>
              <a:rPr sz="2400" dirty="0">
                <a:solidFill>
                  <a:srgbClr val="001F5F"/>
                </a:solidFill>
                <a:latin typeface="Arial"/>
                <a:cs typeface="Arial"/>
              </a:rPr>
              <a:t>переважна</a:t>
            </a:r>
            <a:r>
              <a:rPr sz="2400" spc="-80" dirty="0">
                <a:solidFill>
                  <a:srgbClr val="001F5F"/>
                </a:solidFill>
                <a:latin typeface="Arial"/>
                <a:cs typeface="Arial"/>
              </a:rPr>
              <a:t> </a:t>
            </a:r>
            <a:r>
              <a:rPr sz="2400" spc="-10" dirty="0">
                <a:solidFill>
                  <a:srgbClr val="001F5F"/>
                </a:solidFill>
                <a:latin typeface="Arial"/>
                <a:cs typeface="Arial"/>
              </a:rPr>
              <a:t>більшість</a:t>
            </a:r>
            <a:endParaRPr sz="2400">
              <a:latin typeface="Arial"/>
              <a:cs typeface="Arial"/>
            </a:endParaRPr>
          </a:p>
          <a:p>
            <a:pPr marL="3145790" marR="5080">
              <a:lnSpc>
                <a:spcPct val="100000"/>
              </a:lnSpc>
            </a:pPr>
            <a:r>
              <a:rPr sz="2400" spc="-10" dirty="0">
                <a:solidFill>
                  <a:srgbClr val="001F5F"/>
                </a:solidFill>
                <a:latin typeface="Arial"/>
                <a:cs typeface="Arial"/>
              </a:rPr>
              <a:t>респондентів</a:t>
            </a:r>
            <a:r>
              <a:rPr sz="2400" spc="-20" dirty="0">
                <a:solidFill>
                  <a:srgbClr val="001F5F"/>
                </a:solidFill>
                <a:latin typeface="Arial"/>
                <a:cs typeface="Arial"/>
              </a:rPr>
              <a:t> </a:t>
            </a:r>
            <a:r>
              <a:rPr sz="2400" dirty="0">
                <a:solidFill>
                  <a:srgbClr val="001F5F"/>
                </a:solidFill>
                <a:latin typeface="Arial"/>
                <a:cs typeface="Arial"/>
              </a:rPr>
              <a:t>вказали,</a:t>
            </a:r>
            <a:r>
              <a:rPr sz="2400" spc="-70" dirty="0">
                <a:solidFill>
                  <a:srgbClr val="001F5F"/>
                </a:solidFill>
                <a:latin typeface="Arial"/>
                <a:cs typeface="Arial"/>
              </a:rPr>
              <a:t> </a:t>
            </a:r>
            <a:r>
              <a:rPr sz="2400" dirty="0">
                <a:solidFill>
                  <a:srgbClr val="001F5F"/>
                </a:solidFill>
                <a:latin typeface="Arial"/>
                <a:cs typeface="Arial"/>
              </a:rPr>
              <a:t>що</a:t>
            </a:r>
            <a:r>
              <a:rPr sz="2400" spc="-50" dirty="0">
                <a:solidFill>
                  <a:srgbClr val="001F5F"/>
                </a:solidFill>
                <a:latin typeface="Arial"/>
                <a:cs typeface="Arial"/>
              </a:rPr>
              <a:t> </a:t>
            </a:r>
            <a:r>
              <a:rPr sz="2400" dirty="0">
                <a:solidFill>
                  <a:srgbClr val="001F5F"/>
                </a:solidFill>
                <a:latin typeface="Arial"/>
                <a:cs typeface="Arial"/>
              </a:rPr>
              <a:t>вони</a:t>
            </a:r>
            <a:r>
              <a:rPr sz="2400" spc="-45" dirty="0">
                <a:solidFill>
                  <a:srgbClr val="001F5F"/>
                </a:solidFill>
                <a:latin typeface="Arial"/>
                <a:cs typeface="Arial"/>
              </a:rPr>
              <a:t> </a:t>
            </a:r>
            <a:r>
              <a:rPr sz="2400" dirty="0">
                <a:solidFill>
                  <a:srgbClr val="001F5F"/>
                </a:solidFill>
                <a:latin typeface="Arial"/>
                <a:cs typeface="Arial"/>
              </a:rPr>
              <a:t>переживали</a:t>
            </a:r>
            <a:r>
              <a:rPr sz="2400" spc="-45" dirty="0">
                <a:solidFill>
                  <a:srgbClr val="001F5F"/>
                </a:solidFill>
                <a:latin typeface="Arial"/>
                <a:cs typeface="Arial"/>
              </a:rPr>
              <a:t> </a:t>
            </a:r>
            <a:r>
              <a:rPr sz="2400" dirty="0">
                <a:solidFill>
                  <a:srgbClr val="001F5F"/>
                </a:solidFill>
                <a:latin typeface="Arial"/>
                <a:cs typeface="Arial"/>
              </a:rPr>
              <a:t>ситуацію,</a:t>
            </a:r>
            <a:r>
              <a:rPr sz="2400" spc="-65" dirty="0">
                <a:solidFill>
                  <a:srgbClr val="001F5F"/>
                </a:solidFill>
                <a:latin typeface="Arial"/>
                <a:cs typeface="Arial"/>
              </a:rPr>
              <a:t> </a:t>
            </a:r>
            <a:r>
              <a:rPr sz="2400" spc="-20" dirty="0">
                <a:solidFill>
                  <a:srgbClr val="001F5F"/>
                </a:solidFill>
                <a:latin typeface="Arial"/>
                <a:cs typeface="Arial"/>
              </a:rPr>
              <a:t>коли </a:t>
            </a:r>
            <a:r>
              <a:rPr sz="2400" dirty="0">
                <a:solidFill>
                  <a:srgbClr val="001F5F"/>
                </a:solidFill>
                <a:latin typeface="Arial"/>
                <a:cs typeface="Arial"/>
              </a:rPr>
              <a:t>лікарський</a:t>
            </a:r>
            <a:r>
              <a:rPr sz="2400" spc="-70" dirty="0">
                <a:solidFill>
                  <a:srgbClr val="001F5F"/>
                </a:solidFill>
                <a:latin typeface="Arial"/>
                <a:cs typeface="Arial"/>
              </a:rPr>
              <a:t> </a:t>
            </a:r>
            <a:r>
              <a:rPr sz="2400" b="1" i="1" dirty="0">
                <a:solidFill>
                  <a:srgbClr val="FF6600"/>
                </a:solidFill>
                <a:latin typeface="Arial"/>
                <a:cs typeface="Arial"/>
              </a:rPr>
              <a:t>засіб</a:t>
            </a:r>
            <a:r>
              <a:rPr sz="2400" b="1" i="1" spc="-65" dirty="0">
                <a:solidFill>
                  <a:srgbClr val="FF6600"/>
                </a:solidFill>
                <a:latin typeface="Arial"/>
                <a:cs typeface="Arial"/>
              </a:rPr>
              <a:t> </a:t>
            </a:r>
            <a:r>
              <a:rPr sz="2400" b="1" i="1" dirty="0">
                <a:solidFill>
                  <a:srgbClr val="FF6600"/>
                </a:solidFill>
                <a:latin typeface="Arial"/>
                <a:cs typeface="Arial"/>
              </a:rPr>
              <a:t>не</a:t>
            </a:r>
            <a:r>
              <a:rPr sz="2400" b="1" i="1" spc="-60" dirty="0">
                <a:solidFill>
                  <a:srgbClr val="FF6600"/>
                </a:solidFill>
                <a:latin typeface="Arial"/>
                <a:cs typeface="Arial"/>
              </a:rPr>
              <a:t> </a:t>
            </a:r>
            <a:r>
              <a:rPr sz="2400" b="1" i="1" dirty="0">
                <a:solidFill>
                  <a:srgbClr val="FF6600"/>
                </a:solidFill>
                <a:latin typeface="Arial"/>
                <a:cs typeface="Arial"/>
              </a:rPr>
              <a:t>надав</a:t>
            </a:r>
            <a:r>
              <a:rPr sz="2400" b="1" i="1" spc="-60" dirty="0">
                <a:solidFill>
                  <a:srgbClr val="FF6600"/>
                </a:solidFill>
                <a:latin typeface="Arial"/>
                <a:cs typeface="Arial"/>
              </a:rPr>
              <a:t> </a:t>
            </a:r>
            <a:r>
              <a:rPr sz="2400" b="1" i="1" dirty="0">
                <a:solidFill>
                  <a:srgbClr val="FF6600"/>
                </a:solidFill>
                <a:latin typeface="Arial"/>
                <a:cs typeface="Arial"/>
              </a:rPr>
              <a:t>очікуваної</a:t>
            </a:r>
            <a:r>
              <a:rPr sz="2400" b="1" i="1" spc="-80" dirty="0">
                <a:solidFill>
                  <a:srgbClr val="FF6600"/>
                </a:solidFill>
                <a:latin typeface="Arial"/>
                <a:cs typeface="Arial"/>
              </a:rPr>
              <a:t> </a:t>
            </a:r>
            <a:r>
              <a:rPr sz="2400" b="1" i="1" spc="-10" dirty="0">
                <a:solidFill>
                  <a:srgbClr val="FF6600"/>
                </a:solidFill>
                <a:latin typeface="Arial"/>
                <a:cs typeface="Arial"/>
              </a:rPr>
              <a:t>терапевтичної</a:t>
            </a:r>
            <a:r>
              <a:rPr sz="2400" b="1" i="1" spc="-60" dirty="0">
                <a:solidFill>
                  <a:srgbClr val="FF6600"/>
                </a:solidFill>
                <a:latin typeface="Arial"/>
                <a:cs typeface="Arial"/>
              </a:rPr>
              <a:t> </a:t>
            </a:r>
            <a:r>
              <a:rPr sz="2400" b="1" i="1" spc="-20" dirty="0">
                <a:solidFill>
                  <a:srgbClr val="FF6600"/>
                </a:solidFill>
                <a:latin typeface="Arial"/>
                <a:cs typeface="Arial"/>
              </a:rPr>
              <a:t>дії</a:t>
            </a:r>
            <a:r>
              <a:rPr sz="2400" spc="-20" dirty="0">
                <a:solidFill>
                  <a:srgbClr val="001F5F"/>
                </a:solidFill>
                <a:latin typeface="Arial"/>
                <a:cs typeface="Arial"/>
              </a:rPr>
              <a:t>. </a:t>
            </a:r>
            <a:r>
              <a:rPr sz="2400" dirty="0">
                <a:solidFill>
                  <a:srgbClr val="001F5F"/>
                </a:solidFill>
                <a:latin typeface="Arial"/>
                <a:cs typeface="Arial"/>
              </a:rPr>
              <a:t>В</a:t>
            </a:r>
            <a:r>
              <a:rPr sz="2400" spc="-60" dirty="0">
                <a:solidFill>
                  <a:srgbClr val="001F5F"/>
                </a:solidFill>
                <a:latin typeface="Arial"/>
                <a:cs typeface="Arial"/>
              </a:rPr>
              <a:t> </a:t>
            </a:r>
            <a:r>
              <a:rPr sz="2400" dirty="0">
                <a:solidFill>
                  <a:srgbClr val="001F5F"/>
                </a:solidFill>
                <a:latin typeface="Arial"/>
                <a:cs typeface="Arial"/>
              </a:rPr>
              <a:t>цілому,</a:t>
            </a:r>
            <a:r>
              <a:rPr sz="2400" spc="-70" dirty="0">
                <a:solidFill>
                  <a:srgbClr val="001F5F"/>
                </a:solidFill>
                <a:latin typeface="Arial"/>
                <a:cs typeface="Arial"/>
              </a:rPr>
              <a:t> </a:t>
            </a:r>
            <a:r>
              <a:rPr sz="2400" dirty="0">
                <a:solidFill>
                  <a:srgbClr val="001F5F"/>
                </a:solidFill>
                <a:latin typeface="Arial"/>
                <a:cs typeface="Arial"/>
              </a:rPr>
              <a:t>більшість</a:t>
            </a:r>
            <a:r>
              <a:rPr sz="2400" spc="-55" dirty="0">
                <a:solidFill>
                  <a:srgbClr val="001F5F"/>
                </a:solidFill>
                <a:latin typeface="Arial"/>
                <a:cs typeface="Arial"/>
              </a:rPr>
              <a:t> </a:t>
            </a:r>
            <a:r>
              <a:rPr sz="2400" dirty="0">
                <a:solidFill>
                  <a:srgbClr val="001F5F"/>
                </a:solidFill>
                <a:latin typeface="Arial"/>
                <a:cs typeface="Arial"/>
              </a:rPr>
              <a:t>опитаних</a:t>
            </a:r>
            <a:r>
              <a:rPr sz="2400" spc="-60" dirty="0">
                <a:solidFill>
                  <a:srgbClr val="001F5F"/>
                </a:solidFill>
                <a:latin typeface="Arial"/>
                <a:cs typeface="Arial"/>
              </a:rPr>
              <a:t> </a:t>
            </a:r>
            <a:r>
              <a:rPr sz="2400" dirty="0">
                <a:solidFill>
                  <a:srgbClr val="001F5F"/>
                </a:solidFill>
                <a:latin typeface="Arial"/>
                <a:cs typeface="Arial"/>
              </a:rPr>
              <a:t>споживачів</a:t>
            </a:r>
            <a:r>
              <a:rPr sz="2400" spc="-45" dirty="0">
                <a:solidFill>
                  <a:srgbClr val="001F5F"/>
                </a:solidFill>
                <a:latin typeface="Arial"/>
                <a:cs typeface="Arial"/>
              </a:rPr>
              <a:t> </a:t>
            </a:r>
            <a:r>
              <a:rPr sz="2400" dirty="0">
                <a:solidFill>
                  <a:srgbClr val="001F5F"/>
                </a:solidFill>
                <a:latin typeface="Arial"/>
                <a:cs typeface="Arial"/>
              </a:rPr>
              <a:t>бачать</a:t>
            </a:r>
            <a:r>
              <a:rPr sz="2400" spc="-55" dirty="0">
                <a:solidFill>
                  <a:srgbClr val="001F5F"/>
                </a:solidFill>
                <a:latin typeface="Arial"/>
                <a:cs typeface="Arial"/>
              </a:rPr>
              <a:t> </a:t>
            </a:r>
            <a:r>
              <a:rPr sz="2400" spc="-10" dirty="0">
                <a:solidFill>
                  <a:srgbClr val="001F5F"/>
                </a:solidFill>
                <a:latin typeface="Arial"/>
                <a:cs typeface="Arial"/>
              </a:rPr>
              <a:t>причину </a:t>
            </a:r>
            <a:r>
              <a:rPr sz="2400" dirty="0">
                <a:solidFill>
                  <a:srgbClr val="001F5F"/>
                </a:solidFill>
                <a:latin typeface="Arial"/>
                <a:cs typeface="Arial"/>
              </a:rPr>
              <a:t>неефективності</a:t>
            </a:r>
            <a:r>
              <a:rPr sz="2400" spc="-110" dirty="0">
                <a:solidFill>
                  <a:srgbClr val="001F5F"/>
                </a:solidFill>
                <a:latin typeface="Arial"/>
                <a:cs typeface="Arial"/>
              </a:rPr>
              <a:t> </a:t>
            </a:r>
            <a:r>
              <a:rPr sz="2400" dirty="0">
                <a:solidFill>
                  <a:srgbClr val="001F5F"/>
                </a:solidFill>
                <a:latin typeface="Arial"/>
                <a:cs typeface="Arial"/>
              </a:rPr>
              <a:t>прийнятих</a:t>
            </a:r>
            <a:r>
              <a:rPr sz="2400" spc="-125" dirty="0">
                <a:solidFill>
                  <a:srgbClr val="001F5F"/>
                </a:solidFill>
                <a:latin typeface="Arial"/>
                <a:cs typeface="Arial"/>
              </a:rPr>
              <a:t> </a:t>
            </a:r>
            <a:r>
              <a:rPr sz="2400" dirty="0">
                <a:solidFill>
                  <a:srgbClr val="001F5F"/>
                </a:solidFill>
                <a:latin typeface="Arial"/>
                <a:cs typeface="Arial"/>
              </a:rPr>
              <a:t>лікарських</a:t>
            </a:r>
            <a:r>
              <a:rPr sz="2400" spc="-130" dirty="0">
                <a:solidFill>
                  <a:srgbClr val="001F5F"/>
                </a:solidFill>
                <a:latin typeface="Arial"/>
                <a:cs typeface="Arial"/>
              </a:rPr>
              <a:t> </a:t>
            </a:r>
            <a:r>
              <a:rPr sz="2400" dirty="0">
                <a:solidFill>
                  <a:srgbClr val="001F5F"/>
                </a:solidFill>
                <a:latin typeface="Arial"/>
                <a:cs typeface="Arial"/>
              </a:rPr>
              <a:t>препаратів</a:t>
            </a:r>
            <a:r>
              <a:rPr sz="2400" spc="-85" dirty="0">
                <a:solidFill>
                  <a:srgbClr val="001F5F"/>
                </a:solidFill>
                <a:latin typeface="Arial"/>
                <a:cs typeface="Arial"/>
              </a:rPr>
              <a:t> </a:t>
            </a:r>
            <a:r>
              <a:rPr sz="2400" spc="-50" dirty="0">
                <a:solidFill>
                  <a:srgbClr val="001F5F"/>
                </a:solidFill>
                <a:latin typeface="Arial"/>
                <a:cs typeface="Arial"/>
              </a:rPr>
              <a:t>в </a:t>
            </a:r>
            <a:r>
              <a:rPr sz="2400" dirty="0">
                <a:solidFill>
                  <a:srgbClr val="001F5F"/>
                </a:solidFill>
                <a:latin typeface="Arial"/>
                <a:cs typeface="Arial"/>
              </a:rPr>
              <a:t>зовнішніх</a:t>
            </a:r>
            <a:r>
              <a:rPr sz="2400" spc="-40" dirty="0">
                <a:solidFill>
                  <a:srgbClr val="001F5F"/>
                </a:solidFill>
                <a:latin typeface="Arial"/>
                <a:cs typeface="Arial"/>
              </a:rPr>
              <a:t> </a:t>
            </a:r>
            <a:r>
              <a:rPr sz="2400" dirty="0">
                <a:solidFill>
                  <a:srgbClr val="001F5F"/>
                </a:solidFill>
                <a:latin typeface="Arial"/>
                <a:cs typeface="Arial"/>
              </a:rPr>
              <a:t>чинниках.</a:t>
            </a:r>
            <a:r>
              <a:rPr sz="2400" spc="-50" dirty="0">
                <a:solidFill>
                  <a:srgbClr val="001F5F"/>
                </a:solidFill>
                <a:latin typeface="Arial"/>
                <a:cs typeface="Arial"/>
              </a:rPr>
              <a:t> </a:t>
            </a:r>
            <a:r>
              <a:rPr sz="2400" dirty="0">
                <a:solidFill>
                  <a:srgbClr val="001F5F"/>
                </a:solidFill>
                <a:latin typeface="Arial"/>
                <a:cs typeface="Arial"/>
              </a:rPr>
              <a:t>Лише</a:t>
            </a:r>
            <a:r>
              <a:rPr sz="2400" spc="-60" dirty="0">
                <a:solidFill>
                  <a:srgbClr val="001F5F"/>
                </a:solidFill>
                <a:latin typeface="Arial"/>
                <a:cs typeface="Arial"/>
              </a:rPr>
              <a:t> </a:t>
            </a:r>
            <a:r>
              <a:rPr sz="2400" dirty="0">
                <a:solidFill>
                  <a:srgbClr val="001F5F"/>
                </a:solidFill>
                <a:latin typeface="Arial"/>
                <a:cs typeface="Arial"/>
              </a:rPr>
              <a:t>невелика</a:t>
            </a:r>
            <a:r>
              <a:rPr sz="2400" spc="-70" dirty="0">
                <a:solidFill>
                  <a:srgbClr val="001F5F"/>
                </a:solidFill>
                <a:latin typeface="Arial"/>
                <a:cs typeface="Arial"/>
              </a:rPr>
              <a:t> </a:t>
            </a:r>
            <a:r>
              <a:rPr sz="2400" dirty="0">
                <a:solidFill>
                  <a:srgbClr val="001F5F"/>
                </a:solidFill>
                <a:latin typeface="Arial"/>
                <a:cs typeface="Arial"/>
              </a:rPr>
              <a:t>частка</a:t>
            </a:r>
            <a:r>
              <a:rPr sz="2400" spc="-60" dirty="0">
                <a:solidFill>
                  <a:srgbClr val="001F5F"/>
                </a:solidFill>
                <a:latin typeface="Arial"/>
                <a:cs typeface="Arial"/>
              </a:rPr>
              <a:t> </a:t>
            </a:r>
            <a:r>
              <a:rPr sz="2400" spc="-10" dirty="0">
                <a:solidFill>
                  <a:srgbClr val="001F5F"/>
                </a:solidFill>
                <a:latin typeface="Arial"/>
                <a:cs typeface="Arial"/>
              </a:rPr>
              <a:t>опитаних</a:t>
            </a:r>
            <a:endParaRPr sz="2400">
              <a:latin typeface="Arial"/>
              <a:cs typeface="Arial"/>
            </a:endParaRPr>
          </a:p>
          <a:p>
            <a:pPr marL="3145790">
              <a:lnSpc>
                <a:spcPct val="100000"/>
              </a:lnSpc>
              <a:spcBef>
                <a:spcPts val="5"/>
              </a:spcBef>
            </a:pPr>
            <a:r>
              <a:rPr sz="2400" dirty="0">
                <a:solidFill>
                  <a:srgbClr val="001F5F"/>
                </a:solidFill>
                <a:latin typeface="Arial"/>
                <a:cs typeface="Arial"/>
              </a:rPr>
              <a:t>визнає,</a:t>
            </a:r>
            <a:r>
              <a:rPr sz="2400" spc="-60" dirty="0">
                <a:solidFill>
                  <a:srgbClr val="001F5F"/>
                </a:solidFill>
                <a:latin typeface="Arial"/>
                <a:cs typeface="Arial"/>
              </a:rPr>
              <a:t> </a:t>
            </a:r>
            <a:r>
              <a:rPr sz="2400" dirty="0">
                <a:solidFill>
                  <a:srgbClr val="001F5F"/>
                </a:solidFill>
                <a:latin typeface="Arial"/>
                <a:cs typeface="Arial"/>
              </a:rPr>
              <a:t>що</a:t>
            </a:r>
            <a:r>
              <a:rPr sz="2400" spc="-70" dirty="0">
                <a:solidFill>
                  <a:srgbClr val="001F5F"/>
                </a:solidFill>
                <a:latin typeface="Arial"/>
                <a:cs typeface="Arial"/>
              </a:rPr>
              <a:t> </a:t>
            </a:r>
            <a:r>
              <a:rPr sz="2400" dirty="0">
                <a:solidFill>
                  <a:srgbClr val="001F5F"/>
                </a:solidFill>
                <a:latin typeface="Arial"/>
                <a:cs typeface="Arial"/>
              </a:rPr>
              <a:t>допускає</a:t>
            </a:r>
            <a:r>
              <a:rPr sz="2400" spc="-60" dirty="0">
                <a:solidFill>
                  <a:srgbClr val="001F5F"/>
                </a:solidFill>
                <a:latin typeface="Arial"/>
                <a:cs typeface="Arial"/>
              </a:rPr>
              <a:t> </a:t>
            </a:r>
            <a:r>
              <a:rPr sz="2400" dirty="0">
                <a:solidFill>
                  <a:srgbClr val="001F5F"/>
                </a:solidFill>
                <a:latin typeface="Arial"/>
                <a:cs typeface="Arial"/>
              </a:rPr>
              <a:t>помилки</a:t>
            </a:r>
            <a:r>
              <a:rPr sz="2400" spc="-85" dirty="0">
                <a:solidFill>
                  <a:srgbClr val="001F5F"/>
                </a:solidFill>
                <a:latin typeface="Arial"/>
                <a:cs typeface="Arial"/>
              </a:rPr>
              <a:t> </a:t>
            </a:r>
            <a:r>
              <a:rPr sz="2400" dirty="0">
                <a:solidFill>
                  <a:srgbClr val="001F5F"/>
                </a:solidFill>
                <a:latin typeface="Arial"/>
                <a:cs typeface="Arial"/>
              </a:rPr>
              <a:t>при</a:t>
            </a:r>
            <a:r>
              <a:rPr sz="2400" spc="-55" dirty="0">
                <a:solidFill>
                  <a:srgbClr val="001F5F"/>
                </a:solidFill>
                <a:latin typeface="Arial"/>
                <a:cs typeface="Arial"/>
              </a:rPr>
              <a:t> </a:t>
            </a:r>
            <a:r>
              <a:rPr sz="2400" dirty="0">
                <a:solidFill>
                  <a:srgbClr val="001F5F"/>
                </a:solidFill>
                <a:latin typeface="Arial"/>
                <a:cs typeface="Arial"/>
              </a:rPr>
              <a:t>прийомі</a:t>
            </a:r>
            <a:r>
              <a:rPr sz="2400" spc="-60" dirty="0">
                <a:solidFill>
                  <a:srgbClr val="001F5F"/>
                </a:solidFill>
                <a:latin typeface="Arial"/>
                <a:cs typeface="Arial"/>
              </a:rPr>
              <a:t> </a:t>
            </a:r>
            <a:r>
              <a:rPr sz="2400" spc="-10" dirty="0">
                <a:solidFill>
                  <a:srgbClr val="001F5F"/>
                </a:solidFill>
                <a:latin typeface="Arial"/>
                <a:cs typeface="Arial"/>
              </a:rPr>
              <a:t>ліків.</a:t>
            </a:r>
            <a:endParaRPr sz="2400">
              <a:latin typeface="Arial"/>
              <a:cs typeface="Arial"/>
            </a:endParaRPr>
          </a:p>
        </p:txBody>
      </p:sp>
      <p:pic>
        <p:nvPicPr>
          <p:cNvPr id="4" name="object 4"/>
          <p:cNvPicPr/>
          <p:nvPr/>
        </p:nvPicPr>
        <p:blipFill>
          <a:blip r:embed="rId3" cstate="print"/>
          <a:stretch>
            <a:fillRect/>
          </a:stretch>
        </p:blipFill>
        <p:spPr>
          <a:xfrm>
            <a:off x="135470" y="3720520"/>
            <a:ext cx="3026283" cy="302628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88987" y="1840229"/>
            <a:ext cx="4415409" cy="3156966"/>
          </a:xfrm>
          <a:prstGeom prst="rect">
            <a:avLst/>
          </a:prstGeom>
        </p:spPr>
      </p:pic>
      <p:sp>
        <p:nvSpPr>
          <p:cNvPr id="3" name="object 3"/>
          <p:cNvSpPr txBox="1">
            <a:spLocks noGrp="1"/>
          </p:cNvSpPr>
          <p:nvPr>
            <p:ph type="title"/>
          </p:nvPr>
        </p:nvSpPr>
        <p:spPr>
          <a:xfrm>
            <a:off x="434441" y="231394"/>
            <a:ext cx="10765155" cy="1489075"/>
          </a:xfrm>
          <a:prstGeom prst="rect">
            <a:avLst/>
          </a:prstGeom>
        </p:spPr>
        <p:txBody>
          <a:bodyPr vert="horz" wrap="square" lIns="0" tIns="12700" rIns="0" bIns="0" rtlCol="0">
            <a:spAutoFit/>
          </a:bodyPr>
          <a:lstStyle/>
          <a:p>
            <a:pPr marL="12700" marR="5080">
              <a:lnSpc>
                <a:spcPct val="100000"/>
              </a:lnSpc>
              <a:spcBef>
                <a:spcPts val="100"/>
              </a:spcBef>
            </a:pPr>
            <a:r>
              <a:rPr spc="-10" dirty="0">
                <a:solidFill>
                  <a:srgbClr val="FF6600"/>
                </a:solidFill>
              </a:rPr>
              <a:t>Фокус-</a:t>
            </a:r>
            <a:r>
              <a:rPr dirty="0">
                <a:solidFill>
                  <a:srgbClr val="FF6600"/>
                </a:solidFill>
              </a:rPr>
              <a:t>група</a:t>
            </a:r>
            <a:r>
              <a:rPr spc="-55" dirty="0">
                <a:solidFill>
                  <a:srgbClr val="FF6600"/>
                </a:solidFill>
              </a:rPr>
              <a:t> </a:t>
            </a:r>
            <a:r>
              <a:rPr b="0" i="0" dirty="0">
                <a:solidFill>
                  <a:srgbClr val="001F5F"/>
                </a:solidFill>
                <a:latin typeface="Arial"/>
                <a:cs typeface="Arial"/>
              </a:rPr>
              <a:t>–</a:t>
            </a:r>
            <a:r>
              <a:rPr b="0" i="0" spc="-55" dirty="0">
                <a:solidFill>
                  <a:srgbClr val="001F5F"/>
                </a:solidFill>
                <a:latin typeface="Arial"/>
                <a:cs typeface="Arial"/>
              </a:rPr>
              <a:t> </a:t>
            </a:r>
            <a:r>
              <a:rPr b="0" i="0" dirty="0">
                <a:solidFill>
                  <a:srgbClr val="001F5F"/>
                </a:solidFill>
                <a:latin typeface="Arial"/>
                <a:cs typeface="Arial"/>
              </a:rPr>
              <a:t>групове</a:t>
            </a:r>
            <a:r>
              <a:rPr b="0" i="0" spc="-50" dirty="0">
                <a:solidFill>
                  <a:srgbClr val="001F5F"/>
                </a:solidFill>
                <a:latin typeface="Arial"/>
                <a:cs typeface="Arial"/>
              </a:rPr>
              <a:t> </a:t>
            </a:r>
            <a:r>
              <a:rPr b="0" i="0" dirty="0">
                <a:solidFill>
                  <a:srgbClr val="001F5F"/>
                </a:solidFill>
                <a:latin typeface="Arial"/>
                <a:cs typeface="Arial"/>
              </a:rPr>
              <a:t>глибинне</a:t>
            </a:r>
            <a:r>
              <a:rPr b="0" i="0" spc="-80" dirty="0">
                <a:solidFill>
                  <a:srgbClr val="001F5F"/>
                </a:solidFill>
                <a:latin typeface="Arial"/>
                <a:cs typeface="Arial"/>
              </a:rPr>
              <a:t> </a:t>
            </a:r>
            <a:r>
              <a:rPr b="0" i="0" dirty="0">
                <a:solidFill>
                  <a:srgbClr val="001F5F"/>
                </a:solidFill>
                <a:latin typeface="Arial"/>
                <a:cs typeface="Arial"/>
              </a:rPr>
              <a:t>інтерв'ю,</a:t>
            </a:r>
            <a:r>
              <a:rPr b="0" i="0" spc="-40" dirty="0">
                <a:solidFill>
                  <a:srgbClr val="001F5F"/>
                </a:solidFill>
                <a:latin typeface="Arial"/>
                <a:cs typeface="Arial"/>
              </a:rPr>
              <a:t> </a:t>
            </a:r>
            <a:r>
              <a:rPr b="0" i="0" spc="-10" dirty="0">
                <a:solidFill>
                  <a:srgbClr val="001F5F"/>
                </a:solidFill>
                <a:latin typeface="Arial"/>
                <a:cs typeface="Arial"/>
              </a:rPr>
              <a:t>сфокусоване</a:t>
            </a:r>
            <a:r>
              <a:rPr b="0" i="0" spc="-45" dirty="0">
                <a:solidFill>
                  <a:srgbClr val="001F5F"/>
                </a:solidFill>
                <a:latin typeface="Arial"/>
                <a:cs typeface="Arial"/>
              </a:rPr>
              <a:t> </a:t>
            </a:r>
            <a:r>
              <a:rPr b="0" i="0" dirty="0">
                <a:solidFill>
                  <a:srgbClr val="001F5F"/>
                </a:solidFill>
                <a:latin typeface="Arial"/>
                <a:cs typeface="Arial"/>
              </a:rPr>
              <a:t>на</a:t>
            </a:r>
            <a:r>
              <a:rPr b="0" i="0" spc="-60" dirty="0">
                <a:solidFill>
                  <a:srgbClr val="001F5F"/>
                </a:solidFill>
                <a:latin typeface="Arial"/>
                <a:cs typeface="Arial"/>
              </a:rPr>
              <a:t> </a:t>
            </a:r>
            <a:r>
              <a:rPr b="0" i="0" spc="-10" dirty="0">
                <a:solidFill>
                  <a:srgbClr val="001F5F"/>
                </a:solidFill>
                <a:latin typeface="Arial"/>
                <a:cs typeface="Arial"/>
              </a:rPr>
              <a:t>досліджуваної </a:t>
            </a:r>
            <a:r>
              <a:rPr b="0" i="0" dirty="0">
                <a:solidFill>
                  <a:srgbClr val="001F5F"/>
                </a:solidFill>
                <a:latin typeface="Arial"/>
                <a:cs typeface="Arial"/>
              </a:rPr>
              <a:t>проблеми</a:t>
            </a:r>
            <a:r>
              <a:rPr b="0" i="0" spc="-55" dirty="0">
                <a:solidFill>
                  <a:srgbClr val="001F5F"/>
                </a:solidFill>
                <a:latin typeface="Arial"/>
                <a:cs typeface="Arial"/>
              </a:rPr>
              <a:t> </a:t>
            </a:r>
            <a:r>
              <a:rPr b="0" i="0" dirty="0">
                <a:solidFill>
                  <a:srgbClr val="001F5F"/>
                </a:solidFill>
                <a:latin typeface="Arial"/>
                <a:cs typeface="Arial"/>
              </a:rPr>
              <a:t>або</a:t>
            </a:r>
            <a:r>
              <a:rPr b="0" i="0" spc="-55" dirty="0">
                <a:solidFill>
                  <a:srgbClr val="001F5F"/>
                </a:solidFill>
                <a:latin typeface="Arial"/>
                <a:cs typeface="Arial"/>
              </a:rPr>
              <a:t> </a:t>
            </a:r>
            <a:r>
              <a:rPr b="0" i="0" dirty="0">
                <a:solidFill>
                  <a:srgbClr val="001F5F"/>
                </a:solidFill>
                <a:latin typeface="Arial"/>
                <a:cs typeface="Arial"/>
              </a:rPr>
              <a:t>об'єкті</a:t>
            </a:r>
            <a:r>
              <a:rPr b="0" i="0" spc="-55" dirty="0">
                <a:solidFill>
                  <a:srgbClr val="001F5F"/>
                </a:solidFill>
                <a:latin typeface="Arial"/>
                <a:cs typeface="Arial"/>
              </a:rPr>
              <a:t> </a:t>
            </a:r>
            <a:r>
              <a:rPr b="0" i="0" dirty="0">
                <a:solidFill>
                  <a:srgbClr val="001F5F"/>
                </a:solidFill>
                <a:latin typeface="Arial"/>
                <a:cs typeface="Arial"/>
              </a:rPr>
              <a:t>(товар,</a:t>
            </a:r>
            <a:r>
              <a:rPr b="0" i="0" spc="-65" dirty="0">
                <a:solidFill>
                  <a:srgbClr val="001F5F"/>
                </a:solidFill>
                <a:latin typeface="Arial"/>
                <a:cs typeface="Arial"/>
              </a:rPr>
              <a:t> </a:t>
            </a:r>
            <a:r>
              <a:rPr b="0" i="0" dirty="0">
                <a:solidFill>
                  <a:srgbClr val="001F5F"/>
                </a:solidFill>
                <a:latin typeface="Arial"/>
                <a:cs typeface="Arial"/>
              </a:rPr>
              <a:t>послуга,</a:t>
            </a:r>
            <a:r>
              <a:rPr b="0" i="0" spc="-60" dirty="0">
                <a:solidFill>
                  <a:srgbClr val="001F5F"/>
                </a:solidFill>
                <a:latin typeface="Arial"/>
                <a:cs typeface="Arial"/>
              </a:rPr>
              <a:t> </a:t>
            </a:r>
            <a:r>
              <a:rPr b="0" i="0" dirty="0">
                <a:solidFill>
                  <a:srgbClr val="001F5F"/>
                </a:solidFill>
                <a:latin typeface="Arial"/>
                <a:cs typeface="Arial"/>
              </a:rPr>
              <a:t>реклама),</a:t>
            </a:r>
            <a:r>
              <a:rPr b="0" i="0" spc="-55" dirty="0">
                <a:solidFill>
                  <a:srgbClr val="001F5F"/>
                </a:solidFill>
                <a:latin typeface="Arial"/>
                <a:cs typeface="Arial"/>
              </a:rPr>
              <a:t> </a:t>
            </a:r>
            <a:r>
              <a:rPr b="0" i="0" dirty="0">
                <a:solidFill>
                  <a:srgbClr val="001F5F"/>
                </a:solidFill>
                <a:latin typeface="Arial"/>
                <a:cs typeface="Arial"/>
              </a:rPr>
              <a:t>спрямоване</a:t>
            </a:r>
            <a:r>
              <a:rPr b="0" i="0" spc="-40" dirty="0">
                <a:solidFill>
                  <a:srgbClr val="001F5F"/>
                </a:solidFill>
                <a:latin typeface="Arial"/>
                <a:cs typeface="Arial"/>
              </a:rPr>
              <a:t> </a:t>
            </a:r>
            <a:r>
              <a:rPr b="0" i="0" dirty="0">
                <a:solidFill>
                  <a:srgbClr val="001F5F"/>
                </a:solidFill>
                <a:latin typeface="Arial"/>
                <a:cs typeface="Arial"/>
              </a:rPr>
              <a:t>на</a:t>
            </a:r>
            <a:r>
              <a:rPr b="0" i="0" spc="-65" dirty="0">
                <a:solidFill>
                  <a:srgbClr val="001F5F"/>
                </a:solidFill>
                <a:latin typeface="Arial"/>
                <a:cs typeface="Arial"/>
              </a:rPr>
              <a:t> </a:t>
            </a:r>
            <a:r>
              <a:rPr b="0" i="0" spc="-10" dirty="0">
                <a:solidFill>
                  <a:srgbClr val="001F5F"/>
                </a:solidFill>
                <a:latin typeface="Arial"/>
                <a:cs typeface="Arial"/>
              </a:rPr>
              <a:t>визначення </a:t>
            </a:r>
            <a:r>
              <a:rPr b="0" i="0" dirty="0">
                <a:solidFill>
                  <a:srgbClr val="001F5F"/>
                </a:solidFill>
                <a:latin typeface="Arial"/>
                <a:cs typeface="Arial"/>
              </a:rPr>
              <a:t>ставлення</a:t>
            </a:r>
            <a:r>
              <a:rPr b="0" i="0" spc="-80" dirty="0">
                <a:solidFill>
                  <a:srgbClr val="001F5F"/>
                </a:solidFill>
                <a:latin typeface="Arial"/>
                <a:cs typeface="Arial"/>
              </a:rPr>
              <a:t> </a:t>
            </a:r>
            <a:r>
              <a:rPr b="0" i="0" dirty="0">
                <a:solidFill>
                  <a:srgbClr val="001F5F"/>
                </a:solidFill>
                <a:latin typeface="Arial"/>
                <a:cs typeface="Arial"/>
              </a:rPr>
              <a:t>учасників</a:t>
            </a:r>
            <a:r>
              <a:rPr b="0" i="0" spc="-85" dirty="0">
                <a:solidFill>
                  <a:srgbClr val="001F5F"/>
                </a:solidFill>
                <a:latin typeface="Arial"/>
                <a:cs typeface="Arial"/>
              </a:rPr>
              <a:t> </a:t>
            </a:r>
            <a:r>
              <a:rPr b="0" i="0" dirty="0">
                <a:solidFill>
                  <a:srgbClr val="001F5F"/>
                </a:solidFill>
                <a:latin typeface="Arial"/>
                <a:cs typeface="Arial"/>
              </a:rPr>
              <a:t>до</a:t>
            </a:r>
            <a:r>
              <a:rPr b="0" i="0" spc="-90" dirty="0">
                <a:solidFill>
                  <a:srgbClr val="001F5F"/>
                </a:solidFill>
                <a:latin typeface="Arial"/>
                <a:cs typeface="Arial"/>
              </a:rPr>
              <a:t> </a:t>
            </a:r>
            <a:r>
              <a:rPr b="0" i="0" dirty="0">
                <a:solidFill>
                  <a:srgbClr val="001F5F"/>
                </a:solidFill>
                <a:latin typeface="Arial"/>
                <a:cs typeface="Arial"/>
              </a:rPr>
              <a:t>поставленої</a:t>
            </a:r>
            <a:r>
              <a:rPr b="0" i="0" spc="-60" dirty="0">
                <a:solidFill>
                  <a:srgbClr val="001F5F"/>
                </a:solidFill>
                <a:latin typeface="Arial"/>
                <a:cs typeface="Arial"/>
              </a:rPr>
              <a:t> </a:t>
            </a:r>
            <a:r>
              <a:rPr b="0" i="0" dirty="0">
                <a:solidFill>
                  <a:srgbClr val="001F5F"/>
                </a:solidFill>
                <a:latin typeface="Arial"/>
                <a:cs typeface="Arial"/>
              </a:rPr>
              <a:t>проблеми</a:t>
            </a:r>
            <a:r>
              <a:rPr b="0" i="0" spc="-80" dirty="0">
                <a:solidFill>
                  <a:srgbClr val="001F5F"/>
                </a:solidFill>
                <a:latin typeface="Arial"/>
                <a:cs typeface="Arial"/>
              </a:rPr>
              <a:t> </a:t>
            </a:r>
            <a:r>
              <a:rPr b="0" i="0" dirty="0">
                <a:solidFill>
                  <a:srgbClr val="001F5F"/>
                </a:solidFill>
                <a:latin typeface="Arial"/>
                <a:cs typeface="Arial"/>
              </a:rPr>
              <a:t>або</a:t>
            </a:r>
            <a:r>
              <a:rPr b="0" i="0" spc="-75" dirty="0">
                <a:solidFill>
                  <a:srgbClr val="001F5F"/>
                </a:solidFill>
                <a:latin typeface="Arial"/>
                <a:cs typeface="Arial"/>
              </a:rPr>
              <a:t> </a:t>
            </a:r>
            <a:r>
              <a:rPr b="0" i="0" dirty="0">
                <a:solidFill>
                  <a:srgbClr val="001F5F"/>
                </a:solidFill>
                <a:latin typeface="Arial"/>
                <a:cs typeface="Arial"/>
              </a:rPr>
              <a:t>причин</a:t>
            </a:r>
            <a:r>
              <a:rPr b="0" i="0" spc="-95" dirty="0">
                <a:solidFill>
                  <a:srgbClr val="001F5F"/>
                </a:solidFill>
                <a:latin typeface="Arial"/>
                <a:cs typeface="Arial"/>
              </a:rPr>
              <a:t> </a:t>
            </a:r>
            <a:r>
              <a:rPr b="0" i="0" dirty="0">
                <a:solidFill>
                  <a:srgbClr val="001F5F"/>
                </a:solidFill>
                <a:latin typeface="Arial"/>
                <a:cs typeface="Arial"/>
              </a:rPr>
              <a:t>сприйняття</a:t>
            </a:r>
            <a:r>
              <a:rPr b="0" i="0" spc="-75" dirty="0">
                <a:solidFill>
                  <a:srgbClr val="001F5F"/>
                </a:solidFill>
                <a:latin typeface="Arial"/>
                <a:cs typeface="Arial"/>
              </a:rPr>
              <a:t> </a:t>
            </a:r>
            <a:r>
              <a:rPr b="0" i="0" spc="-20" dirty="0">
                <a:solidFill>
                  <a:srgbClr val="001F5F"/>
                </a:solidFill>
                <a:latin typeface="Arial"/>
                <a:cs typeface="Arial"/>
              </a:rPr>
              <a:t>того </a:t>
            </a:r>
            <a:r>
              <a:rPr b="0" i="0" dirty="0">
                <a:solidFill>
                  <a:srgbClr val="001F5F"/>
                </a:solidFill>
                <a:latin typeface="Arial"/>
                <a:cs typeface="Arial"/>
              </a:rPr>
              <a:t>чи</a:t>
            </a:r>
            <a:r>
              <a:rPr b="0" i="0" spc="-65" dirty="0">
                <a:solidFill>
                  <a:srgbClr val="001F5F"/>
                </a:solidFill>
                <a:latin typeface="Arial"/>
                <a:cs typeface="Arial"/>
              </a:rPr>
              <a:t> </a:t>
            </a:r>
            <a:r>
              <a:rPr b="0" i="0" dirty="0">
                <a:solidFill>
                  <a:srgbClr val="001F5F"/>
                </a:solidFill>
                <a:latin typeface="Arial"/>
                <a:cs typeface="Arial"/>
              </a:rPr>
              <a:t>іншого</a:t>
            </a:r>
            <a:r>
              <a:rPr b="0" i="0" spc="-40" dirty="0">
                <a:solidFill>
                  <a:srgbClr val="001F5F"/>
                </a:solidFill>
                <a:latin typeface="Arial"/>
                <a:cs typeface="Arial"/>
              </a:rPr>
              <a:t> </a:t>
            </a:r>
            <a:r>
              <a:rPr b="0" i="0" dirty="0">
                <a:solidFill>
                  <a:srgbClr val="001F5F"/>
                </a:solidFill>
                <a:latin typeface="Arial"/>
                <a:cs typeface="Arial"/>
              </a:rPr>
              <a:t>об'єкта</a:t>
            </a:r>
            <a:r>
              <a:rPr b="0" i="0" spc="-55" dirty="0">
                <a:solidFill>
                  <a:srgbClr val="001F5F"/>
                </a:solidFill>
                <a:latin typeface="Arial"/>
                <a:cs typeface="Arial"/>
              </a:rPr>
              <a:t> </a:t>
            </a:r>
            <a:r>
              <a:rPr b="0" i="0" dirty="0">
                <a:solidFill>
                  <a:srgbClr val="001F5F"/>
                </a:solidFill>
                <a:latin typeface="Arial"/>
                <a:cs typeface="Arial"/>
              </a:rPr>
              <a:t>(товар,</a:t>
            </a:r>
            <a:r>
              <a:rPr b="0" i="0" spc="-50" dirty="0">
                <a:solidFill>
                  <a:srgbClr val="001F5F"/>
                </a:solidFill>
                <a:latin typeface="Arial"/>
                <a:cs typeface="Arial"/>
              </a:rPr>
              <a:t> </a:t>
            </a:r>
            <a:r>
              <a:rPr b="0" i="0" dirty="0">
                <a:solidFill>
                  <a:srgbClr val="001F5F"/>
                </a:solidFill>
                <a:latin typeface="Arial"/>
                <a:cs typeface="Arial"/>
              </a:rPr>
              <a:t>реклама),</a:t>
            </a:r>
            <a:r>
              <a:rPr b="0" i="0" spc="-50" dirty="0">
                <a:solidFill>
                  <a:srgbClr val="001F5F"/>
                </a:solidFill>
                <a:latin typeface="Arial"/>
                <a:cs typeface="Arial"/>
              </a:rPr>
              <a:t> </a:t>
            </a:r>
            <a:r>
              <a:rPr b="0" i="0" dirty="0">
                <a:solidFill>
                  <a:srgbClr val="001F5F"/>
                </a:solidFill>
                <a:latin typeface="Arial"/>
                <a:cs typeface="Arial"/>
              </a:rPr>
              <a:t>виявлення</a:t>
            </a:r>
            <a:r>
              <a:rPr b="0" i="0" spc="-45" dirty="0">
                <a:solidFill>
                  <a:srgbClr val="001F5F"/>
                </a:solidFill>
                <a:latin typeface="Arial"/>
                <a:cs typeface="Arial"/>
              </a:rPr>
              <a:t> </a:t>
            </a:r>
            <a:r>
              <a:rPr b="0" i="0" dirty="0">
                <a:solidFill>
                  <a:srgbClr val="001F5F"/>
                </a:solidFill>
                <a:latin typeface="Arial"/>
                <a:cs typeface="Arial"/>
              </a:rPr>
              <a:t>мотивації</a:t>
            </a:r>
            <a:r>
              <a:rPr b="0" i="0" spc="-80" dirty="0">
                <a:solidFill>
                  <a:srgbClr val="001F5F"/>
                </a:solidFill>
                <a:latin typeface="Arial"/>
                <a:cs typeface="Arial"/>
              </a:rPr>
              <a:t> </a:t>
            </a:r>
            <a:r>
              <a:rPr b="0" i="0" dirty="0">
                <a:solidFill>
                  <a:srgbClr val="001F5F"/>
                </a:solidFill>
                <a:latin typeface="Arial"/>
                <a:cs typeface="Arial"/>
              </a:rPr>
              <a:t>тих</a:t>
            </a:r>
            <a:r>
              <a:rPr b="0" i="0" spc="-60" dirty="0">
                <a:solidFill>
                  <a:srgbClr val="001F5F"/>
                </a:solidFill>
                <a:latin typeface="Arial"/>
                <a:cs typeface="Arial"/>
              </a:rPr>
              <a:t> </a:t>
            </a:r>
            <a:r>
              <a:rPr b="0" i="0" dirty="0">
                <a:solidFill>
                  <a:srgbClr val="001F5F"/>
                </a:solidFill>
                <a:latin typeface="Arial"/>
                <a:cs typeface="Arial"/>
              </a:rPr>
              <a:t>чи</a:t>
            </a:r>
            <a:r>
              <a:rPr b="0" i="0" spc="-50" dirty="0">
                <a:solidFill>
                  <a:srgbClr val="001F5F"/>
                </a:solidFill>
                <a:latin typeface="Arial"/>
                <a:cs typeface="Arial"/>
              </a:rPr>
              <a:t> </a:t>
            </a:r>
            <a:r>
              <a:rPr b="0" i="0" dirty="0">
                <a:solidFill>
                  <a:srgbClr val="001F5F"/>
                </a:solidFill>
                <a:latin typeface="Arial"/>
                <a:cs typeface="Arial"/>
              </a:rPr>
              <a:t>інших</a:t>
            </a:r>
            <a:r>
              <a:rPr b="0" i="0" spc="-50" dirty="0">
                <a:solidFill>
                  <a:srgbClr val="001F5F"/>
                </a:solidFill>
                <a:latin typeface="Arial"/>
                <a:cs typeface="Arial"/>
              </a:rPr>
              <a:t> </a:t>
            </a:r>
            <a:r>
              <a:rPr b="0" i="0" spc="-25" dirty="0">
                <a:solidFill>
                  <a:srgbClr val="001F5F"/>
                </a:solidFill>
                <a:latin typeface="Arial"/>
                <a:cs typeface="Arial"/>
              </a:rPr>
              <a:t>дій</a:t>
            </a:r>
          </a:p>
        </p:txBody>
      </p:sp>
      <p:sp>
        <p:nvSpPr>
          <p:cNvPr id="4" name="object 4"/>
          <p:cNvSpPr txBox="1"/>
          <p:nvPr/>
        </p:nvSpPr>
        <p:spPr>
          <a:xfrm>
            <a:off x="434441" y="1694764"/>
            <a:ext cx="1689735" cy="391795"/>
          </a:xfrm>
          <a:prstGeom prst="rect">
            <a:avLst/>
          </a:prstGeom>
        </p:spPr>
        <p:txBody>
          <a:bodyPr vert="horz" wrap="square" lIns="0" tIns="12700" rIns="0" bIns="0" rtlCol="0">
            <a:spAutoFit/>
          </a:bodyPr>
          <a:lstStyle/>
          <a:p>
            <a:pPr marL="12700">
              <a:lnSpc>
                <a:spcPct val="100000"/>
              </a:lnSpc>
              <a:spcBef>
                <a:spcPts val="100"/>
              </a:spcBef>
            </a:pPr>
            <a:r>
              <a:rPr sz="2400" spc="-10" dirty="0">
                <a:solidFill>
                  <a:srgbClr val="001F5F"/>
                </a:solidFill>
                <a:latin typeface="Arial"/>
                <a:cs typeface="Arial"/>
              </a:rPr>
              <a:t>споживачів.</a:t>
            </a:r>
            <a:endParaRPr sz="2400">
              <a:latin typeface="Arial"/>
              <a:cs typeface="Arial"/>
            </a:endParaRPr>
          </a:p>
        </p:txBody>
      </p:sp>
      <p:sp>
        <p:nvSpPr>
          <p:cNvPr id="5" name="object 5"/>
          <p:cNvSpPr txBox="1"/>
          <p:nvPr/>
        </p:nvSpPr>
        <p:spPr>
          <a:xfrm>
            <a:off x="5717285" y="1866138"/>
            <a:ext cx="5833110" cy="4050029"/>
          </a:xfrm>
          <a:prstGeom prst="rect">
            <a:avLst/>
          </a:prstGeom>
        </p:spPr>
        <p:txBody>
          <a:bodyPr vert="horz" wrap="square" lIns="0" tIns="12700" rIns="0" bIns="0" rtlCol="0">
            <a:spAutoFit/>
          </a:bodyPr>
          <a:lstStyle/>
          <a:p>
            <a:pPr marL="12700" marR="5080">
              <a:lnSpc>
                <a:spcPct val="100000"/>
              </a:lnSpc>
              <a:spcBef>
                <a:spcPts val="100"/>
              </a:spcBef>
            </a:pPr>
            <a:r>
              <a:rPr sz="2400" spc="-20" dirty="0">
                <a:solidFill>
                  <a:srgbClr val="001F5F"/>
                </a:solidFill>
                <a:latin typeface="Arial"/>
                <a:cs typeface="Arial"/>
              </a:rPr>
              <a:t>Фокус-</a:t>
            </a:r>
            <a:r>
              <a:rPr sz="2400" dirty="0">
                <a:solidFill>
                  <a:srgbClr val="001F5F"/>
                </a:solidFill>
                <a:latin typeface="Arial"/>
                <a:cs typeface="Arial"/>
              </a:rPr>
              <a:t>група</a:t>
            </a:r>
            <a:r>
              <a:rPr sz="2400" spc="-30" dirty="0">
                <a:solidFill>
                  <a:srgbClr val="001F5F"/>
                </a:solidFill>
                <a:latin typeface="Arial"/>
                <a:cs typeface="Arial"/>
              </a:rPr>
              <a:t> </a:t>
            </a:r>
            <a:r>
              <a:rPr sz="2400" dirty="0">
                <a:solidFill>
                  <a:srgbClr val="001F5F"/>
                </a:solidFill>
                <a:latin typeface="Arial"/>
                <a:cs typeface="Arial"/>
              </a:rPr>
              <a:t>проводиться</a:t>
            </a:r>
            <a:r>
              <a:rPr sz="2400" spc="-25" dirty="0">
                <a:solidFill>
                  <a:srgbClr val="001F5F"/>
                </a:solidFill>
                <a:latin typeface="Arial"/>
                <a:cs typeface="Arial"/>
              </a:rPr>
              <a:t> </a:t>
            </a:r>
            <a:r>
              <a:rPr sz="2400" dirty="0">
                <a:solidFill>
                  <a:srgbClr val="001F5F"/>
                </a:solidFill>
                <a:latin typeface="Arial"/>
                <a:cs typeface="Arial"/>
              </a:rPr>
              <a:t>в</a:t>
            </a:r>
            <a:r>
              <a:rPr sz="2400" spc="-35" dirty="0">
                <a:solidFill>
                  <a:srgbClr val="001F5F"/>
                </a:solidFill>
                <a:latin typeface="Arial"/>
                <a:cs typeface="Arial"/>
              </a:rPr>
              <a:t> </a:t>
            </a:r>
            <a:r>
              <a:rPr sz="2400" spc="-10" dirty="0">
                <a:solidFill>
                  <a:srgbClr val="001F5F"/>
                </a:solidFill>
                <a:latin typeface="Arial"/>
                <a:cs typeface="Arial"/>
              </a:rPr>
              <a:t>спеціально обладнаному</a:t>
            </a:r>
            <a:r>
              <a:rPr sz="2400" spc="-95" dirty="0">
                <a:solidFill>
                  <a:srgbClr val="001F5F"/>
                </a:solidFill>
                <a:latin typeface="Arial"/>
                <a:cs typeface="Arial"/>
              </a:rPr>
              <a:t> </a:t>
            </a:r>
            <a:r>
              <a:rPr sz="2400" dirty="0">
                <a:solidFill>
                  <a:srgbClr val="001F5F"/>
                </a:solidFill>
                <a:latin typeface="Arial"/>
                <a:cs typeface="Arial"/>
              </a:rPr>
              <a:t>приміщенні</a:t>
            </a:r>
            <a:r>
              <a:rPr sz="2400" spc="-90" dirty="0">
                <a:solidFill>
                  <a:srgbClr val="001F5F"/>
                </a:solidFill>
                <a:latin typeface="Arial"/>
                <a:cs typeface="Arial"/>
              </a:rPr>
              <a:t> </a:t>
            </a:r>
            <a:r>
              <a:rPr sz="2400" dirty="0">
                <a:solidFill>
                  <a:srgbClr val="001F5F"/>
                </a:solidFill>
                <a:latin typeface="Arial"/>
                <a:cs typeface="Arial"/>
              </a:rPr>
              <a:t>протягом</a:t>
            </a:r>
            <a:r>
              <a:rPr sz="2400" spc="-100" dirty="0">
                <a:solidFill>
                  <a:srgbClr val="001F5F"/>
                </a:solidFill>
                <a:latin typeface="Arial"/>
                <a:cs typeface="Arial"/>
              </a:rPr>
              <a:t> </a:t>
            </a:r>
            <a:r>
              <a:rPr sz="2400" spc="-10" dirty="0">
                <a:solidFill>
                  <a:srgbClr val="001F5F"/>
                </a:solidFill>
                <a:latin typeface="Arial"/>
                <a:cs typeface="Arial"/>
              </a:rPr>
              <a:t>1,5-</a:t>
            </a:r>
            <a:r>
              <a:rPr sz="2400" spc="-50" dirty="0">
                <a:solidFill>
                  <a:srgbClr val="001F5F"/>
                </a:solidFill>
                <a:latin typeface="Arial"/>
                <a:cs typeface="Arial"/>
              </a:rPr>
              <a:t>2 </a:t>
            </a:r>
            <a:r>
              <a:rPr sz="2400" dirty="0">
                <a:solidFill>
                  <a:srgbClr val="001F5F"/>
                </a:solidFill>
                <a:latin typeface="Arial"/>
                <a:cs typeface="Arial"/>
              </a:rPr>
              <a:t>годин</a:t>
            </a:r>
            <a:r>
              <a:rPr sz="2400" spc="-75" dirty="0">
                <a:solidFill>
                  <a:srgbClr val="001F5F"/>
                </a:solidFill>
                <a:latin typeface="Arial"/>
                <a:cs typeface="Arial"/>
              </a:rPr>
              <a:t> </a:t>
            </a:r>
            <a:r>
              <a:rPr sz="2400" dirty="0">
                <a:solidFill>
                  <a:srgbClr val="001F5F"/>
                </a:solidFill>
                <a:latin typeface="Arial"/>
                <a:cs typeface="Arial"/>
              </a:rPr>
              <a:t>за</a:t>
            </a:r>
            <a:r>
              <a:rPr sz="2400" spc="-65" dirty="0">
                <a:solidFill>
                  <a:srgbClr val="001F5F"/>
                </a:solidFill>
                <a:latin typeface="Arial"/>
                <a:cs typeface="Arial"/>
              </a:rPr>
              <a:t> </a:t>
            </a:r>
            <a:r>
              <a:rPr sz="2400" dirty="0">
                <a:solidFill>
                  <a:srgbClr val="001F5F"/>
                </a:solidFill>
                <a:latin typeface="Arial"/>
                <a:cs typeface="Arial"/>
              </a:rPr>
              <a:t>заздалегідь</a:t>
            </a:r>
            <a:r>
              <a:rPr sz="2400" spc="-70" dirty="0">
                <a:solidFill>
                  <a:srgbClr val="001F5F"/>
                </a:solidFill>
                <a:latin typeface="Arial"/>
                <a:cs typeface="Arial"/>
              </a:rPr>
              <a:t> </a:t>
            </a:r>
            <a:r>
              <a:rPr sz="2400" spc="-10" dirty="0">
                <a:solidFill>
                  <a:srgbClr val="001F5F"/>
                </a:solidFill>
                <a:latin typeface="Arial"/>
                <a:cs typeface="Arial"/>
              </a:rPr>
              <a:t>розробленим </a:t>
            </a:r>
            <a:r>
              <a:rPr sz="2400" dirty="0">
                <a:solidFill>
                  <a:srgbClr val="001F5F"/>
                </a:solidFill>
                <a:latin typeface="Arial"/>
                <a:cs typeface="Arial"/>
              </a:rPr>
              <a:t>сценарієм.</a:t>
            </a:r>
            <a:r>
              <a:rPr sz="2400" spc="-90" dirty="0">
                <a:solidFill>
                  <a:srgbClr val="001F5F"/>
                </a:solidFill>
                <a:latin typeface="Arial"/>
                <a:cs typeface="Arial"/>
              </a:rPr>
              <a:t> </a:t>
            </a:r>
            <a:r>
              <a:rPr sz="2400" dirty="0">
                <a:solidFill>
                  <a:srgbClr val="001F5F"/>
                </a:solidFill>
                <a:latin typeface="Arial"/>
                <a:cs typeface="Arial"/>
              </a:rPr>
              <a:t>Звичайне</a:t>
            </a:r>
            <a:r>
              <a:rPr sz="2400" spc="-90" dirty="0">
                <a:solidFill>
                  <a:srgbClr val="001F5F"/>
                </a:solidFill>
                <a:latin typeface="Arial"/>
                <a:cs typeface="Arial"/>
              </a:rPr>
              <a:t> </a:t>
            </a:r>
            <a:r>
              <a:rPr sz="2400" dirty="0">
                <a:solidFill>
                  <a:srgbClr val="001F5F"/>
                </a:solidFill>
                <a:latin typeface="Arial"/>
                <a:cs typeface="Arial"/>
              </a:rPr>
              <a:t>кількість</a:t>
            </a:r>
            <a:r>
              <a:rPr sz="2400" spc="-90" dirty="0">
                <a:solidFill>
                  <a:srgbClr val="001F5F"/>
                </a:solidFill>
                <a:latin typeface="Arial"/>
                <a:cs typeface="Arial"/>
              </a:rPr>
              <a:t> </a:t>
            </a:r>
            <a:r>
              <a:rPr sz="2400" spc="-10" dirty="0">
                <a:solidFill>
                  <a:srgbClr val="001F5F"/>
                </a:solidFill>
                <a:latin typeface="Arial"/>
                <a:cs typeface="Arial"/>
              </a:rPr>
              <a:t>учасників </a:t>
            </a:r>
            <a:r>
              <a:rPr sz="2400" dirty="0">
                <a:solidFill>
                  <a:srgbClr val="001F5F"/>
                </a:solidFill>
                <a:latin typeface="Arial"/>
                <a:cs typeface="Arial"/>
              </a:rPr>
              <a:t>становить</a:t>
            </a:r>
            <a:r>
              <a:rPr sz="2400" spc="-40" dirty="0">
                <a:solidFill>
                  <a:srgbClr val="001F5F"/>
                </a:solidFill>
                <a:latin typeface="Arial"/>
                <a:cs typeface="Arial"/>
              </a:rPr>
              <a:t> </a:t>
            </a:r>
            <a:r>
              <a:rPr sz="2400" spc="-20" dirty="0">
                <a:solidFill>
                  <a:srgbClr val="001F5F"/>
                </a:solidFill>
                <a:latin typeface="Arial"/>
                <a:cs typeface="Arial"/>
              </a:rPr>
              <a:t>8-</a:t>
            </a:r>
            <a:r>
              <a:rPr sz="2400" dirty="0">
                <a:solidFill>
                  <a:srgbClr val="001F5F"/>
                </a:solidFill>
                <a:latin typeface="Arial"/>
                <a:cs typeface="Arial"/>
              </a:rPr>
              <a:t>12</a:t>
            </a:r>
            <a:r>
              <a:rPr sz="2400" spc="-40" dirty="0">
                <a:solidFill>
                  <a:srgbClr val="001F5F"/>
                </a:solidFill>
                <a:latin typeface="Arial"/>
                <a:cs typeface="Arial"/>
              </a:rPr>
              <a:t> </a:t>
            </a:r>
            <a:r>
              <a:rPr sz="2400" dirty="0">
                <a:solidFill>
                  <a:srgbClr val="001F5F"/>
                </a:solidFill>
                <a:latin typeface="Arial"/>
                <a:cs typeface="Arial"/>
              </a:rPr>
              <a:t>людина,</a:t>
            </a:r>
            <a:r>
              <a:rPr sz="2400" spc="-60" dirty="0">
                <a:solidFill>
                  <a:srgbClr val="001F5F"/>
                </a:solidFill>
                <a:latin typeface="Arial"/>
                <a:cs typeface="Arial"/>
              </a:rPr>
              <a:t> </a:t>
            </a:r>
            <a:r>
              <a:rPr sz="2400" dirty="0">
                <a:solidFill>
                  <a:srgbClr val="001F5F"/>
                </a:solidFill>
                <a:latin typeface="Arial"/>
                <a:cs typeface="Arial"/>
              </a:rPr>
              <a:t>не</a:t>
            </a:r>
            <a:r>
              <a:rPr sz="2400" spc="-50" dirty="0">
                <a:solidFill>
                  <a:srgbClr val="001F5F"/>
                </a:solidFill>
                <a:latin typeface="Arial"/>
                <a:cs typeface="Arial"/>
              </a:rPr>
              <a:t> </a:t>
            </a:r>
            <a:r>
              <a:rPr sz="2400" dirty="0">
                <a:solidFill>
                  <a:srgbClr val="001F5F"/>
                </a:solidFill>
                <a:latin typeface="Arial"/>
                <a:cs typeface="Arial"/>
              </a:rPr>
              <a:t>знайомих</a:t>
            </a:r>
            <a:r>
              <a:rPr sz="2400" spc="-50" dirty="0">
                <a:solidFill>
                  <a:srgbClr val="001F5F"/>
                </a:solidFill>
                <a:latin typeface="Arial"/>
                <a:cs typeface="Arial"/>
              </a:rPr>
              <a:t> </a:t>
            </a:r>
            <a:r>
              <a:rPr sz="2400" spc="-25" dirty="0">
                <a:solidFill>
                  <a:srgbClr val="001F5F"/>
                </a:solidFill>
                <a:latin typeface="Arial"/>
                <a:cs typeface="Arial"/>
              </a:rPr>
              <a:t>між </a:t>
            </a:r>
            <a:r>
              <a:rPr sz="2400" dirty="0">
                <a:solidFill>
                  <a:srgbClr val="001F5F"/>
                </a:solidFill>
                <a:latin typeface="Arial"/>
                <a:cs typeface="Arial"/>
              </a:rPr>
              <a:t>собою,</a:t>
            </a:r>
            <a:r>
              <a:rPr sz="2400" spc="-40" dirty="0">
                <a:solidFill>
                  <a:srgbClr val="001F5F"/>
                </a:solidFill>
                <a:latin typeface="Arial"/>
                <a:cs typeface="Arial"/>
              </a:rPr>
              <a:t> </a:t>
            </a:r>
            <a:r>
              <a:rPr sz="2400" dirty="0">
                <a:solidFill>
                  <a:srgbClr val="001F5F"/>
                </a:solidFill>
                <a:latin typeface="Arial"/>
                <a:cs typeface="Arial"/>
              </a:rPr>
              <a:t>не</a:t>
            </a:r>
            <a:r>
              <a:rPr sz="2400" spc="-30" dirty="0">
                <a:solidFill>
                  <a:srgbClr val="001F5F"/>
                </a:solidFill>
                <a:latin typeface="Arial"/>
                <a:cs typeface="Arial"/>
              </a:rPr>
              <a:t> </a:t>
            </a:r>
            <a:r>
              <a:rPr sz="2400" dirty="0">
                <a:solidFill>
                  <a:srgbClr val="001F5F"/>
                </a:solidFill>
                <a:latin typeface="Arial"/>
                <a:cs typeface="Arial"/>
              </a:rPr>
              <a:t>об'єднаних</a:t>
            </a:r>
            <a:r>
              <a:rPr sz="2400" spc="-15" dirty="0">
                <a:solidFill>
                  <a:srgbClr val="001F5F"/>
                </a:solidFill>
                <a:latin typeface="Arial"/>
                <a:cs typeface="Arial"/>
              </a:rPr>
              <a:t> </a:t>
            </a:r>
            <a:r>
              <a:rPr sz="2400" spc="-10" dirty="0">
                <a:solidFill>
                  <a:srgbClr val="001F5F"/>
                </a:solidFill>
                <a:latin typeface="Arial"/>
                <a:cs typeface="Arial"/>
              </a:rPr>
              <a:t>спільними</a:t>
            </a:r>
            <a:endParaRPr sz="2400">
              <a:latin typeface="Arial"/>
              <a:cs typeface="Arial"/>
            </a:endParaRPr>
          </a:p>
          <a:p>
            <a:pPr marL="12700" marR="286385">
              <a:lnSpc>
                <a:spcPct val="100000"/>
              </a:lnSpc>
            </a:pPr>
            <a:r>
              <a:rPr sz="2400" dirty="0">
                <a:solidFill>
                  <a:srgbClr val="001F5F"/>
                </a:solidFill>
                <a:latin typeface="Arial"/>
                <a:cs typeface="Arial"/>
              </a:rPr>
              <a:t>інтересами,</a:t>
            </a:r>
            <a:r>
              <a:rPr sz="2400" spc="-55" dirty="0">
                <a:solidFill>
                  <a:srgbClr val="001F5F"/>
                </a:solidFill>
                <a:latin typeface="Arial"/>
                <a:cs typeface="Arial"/>
              </a:rPr>
              <a:t> </a:t>
            </a:r>
            <a:r>
              <a:rPr sz="2400" dirty="0">
                <a:solidFill>
                  <a:srgbClr val="001F5F"/>
                </a:solidFill>
                <a:latin typeface="Arial"/>
                <a:cs typeface="Arial"/>
              </a:rPr>
              <a:t>ідеями</a:t>
            </a:r>
            <a:r>
              <a:rPr sz="2400" spc="-55" dirty="0">
                <a:solidFill>
                  <a:srgbClr val="001F5F"/>
                </a:solidFill>
                <a:latin typeface="Arial"/>
                <a:cs typeface="Arial"/>
              </a:rPr>
              <a:t> </a:t>
            </a:r>
            <a:r>
              <a:rPr sz="2400" dirty="0">
                <a:solidFill>
                  <a:srgbClr val="001F5F"/>
                </a:solidFill>
                <a:latin typeface="Arial"/>
                <a:cs typeface="Arial"/>
              </a:rPr>
              <a:t>і</a:t>
            </a:r>
            <a:r>
              <a:rPr sz="2400" spc="-55" dirty="0">
                <a:solidFill>
                  <a:srgbClr val="001F5F"/>
                </a:solidFill>
                <a:latin typeface="Arial"/>
                <a:cs typeface="Arial"/>
              </a:rPr>
              <a:t> </a:t>
            </a:r>
            <a:r>
              <a:rPr sz="2400" dirty="0">
                <a:solidFill>
                  <a:srgbClr val="001F5F"/>
                </a:solidFill>
                <a:latin typeface="Arial"/>
                <a:cs typeface="Arial"/>
              </a:rPr>
              <a:t>т.д.</a:t>
            </a:r>
            <a:r>
              <a:rPr sz="2400" spc="-95" dirty="0">
                <a:solidFill>
                  <a:srgbClr val="001F5F"/>
                </a:solidFill>
                <a:latin typeface="Arial"/>
                <a:cs typeface="Arial"/>
              </a:rPr>
              <a:t> </a:t>
            </a:r>
            <a:r>
              <a:rPr sz="2400" spc="-10" dirty="0">
                <a:solidFill>
                  <a:srgbClr val="001F5F"/>
                </a:solidFill>
                <a:latin typeface="Arial"/>
                <a:cs typeface="Arial"/>
              </a:rPr>
              <a:t>Основним </a:t>
            </a:r>
            <a:r>
              <a:rPr sz="2400" dirty="0">
                <a:solidFill>
                  <a:srgbClr val="001F5F"/>
                </a:solidFill>
                <a:latin typeface="Arial"/>
                <a:cs typeface="Arial"/>
              </a:rPr>
              <a:t>принципом</a:t>
            </a:r>
            <a:r>
              <a:rPr sz="2400" spc="-65" dirty="0">
                <a:solidFill>
                  <a:srgbClr val="001F5F"/>
                </a:solidFill>
                <a:latin typeface="Arial"/>
                <a:cs typeface="Arial"/>
              </a:rPr>
              <a:t> </a:t>
            </a:r>
            <a:r>
              <a:rPr sz="2400" dirty="0">
                <a:solidFill>
                  <a:srgbClr val="001F5F"/>
                </a:solidFill>
                <a:latin typeface="Arial"/>
                <a:cs typeface="Arial"/>
              </a:rPr>
              <a:t>підбору</a:t>
            </a:r>
            <a:r>
              <a:rPr sz="2400" spc="-55" dirty="0">
                <a:solidFill>
                  <a:srgbClr val="001F5F"/>
                </a:solidFill>
                <a:latin typeface="Arial"/>
                <a:cs typeface="Arial"/>
              </a:rPr>
              <a:t> </a:t>
            </a:r>
            <a:r>
              <a:rPr sz="2400" dirty="0">
                <a:solidFill>
                  <a:srgbClr val="001F5F"/>
                </a:solidFill>
                <a:latin typeface="Arial"/>
                <a:cs typeface="Arial"/>
              </a:rPr>
              <a:t>учасників</a:t>
            </a:r>
            <a:r>
              <a:rPr sz="2400" spc="-75" dirty="0">
                <a:solidFill>
                  <a:srgbClr val="001F5F"/>
                </a:solidFill>
                <a:latin typeface="Arial"/>
                <a:cs typeface="Arial"/>
              </a:rPr>
              <a:t> </a:t>
            </a:r>
            <a:r>
              <a:rPr sz="2400" dirty="0">
                <a:solidFill>
                  <a:srgbClr val="001F5F"/>
                </a:solidFill>
                <a:latin typeface="Arial"/>
                <a:cs typeface="Arial"/>
              </a:rPr>
              <a:t>групи</a:t>
            </a:r>
            <a:r>
              <a:rPr sz="2400" spc="-70" dirty="0">
                <a:solidFill>
                  <a:srgbClr val="001F5F"/>
                </a:solidFill>
                <a:latin typeface="Arial"/>
                <a:cs typeface="Arial"/>
              </a:rPr>
              <a:t> </a:t>
            </a:r>
            <a:r>
              <a:rPr sz="2400" spc="-50" dirty="0">
                <a:solidFill>
                  <a:srgbClr val="001F5F"/>
                </a:solidFill>
                <a:latin typeface="Arial"/>
                <a:cs typeface="Arial"/>
              </a:rPr>
              <a:t>є </a:t>
            </a:r>
            <a:r>
              <a:rPr sz="2400" dirty="0">
                <a:solidFill>
                  <a:srgbClr val="001F5F"/>
                </a:solidFill>
                <a:latin typeface="Arial"/>
                <a:cs typeface="Arial"/>
              </a:rPr>
              <a:t>однорідність </a:t>
            </a:r>
            <a:r>
              <a:rPr sz="2400" spc="-20" dirty="0">
                <a:solidFill>
                  <a:srgbClr val="001F5F"/>
                </a:solidFill>
                <a:latin typeface="Arial"/>
                <a:cs typeface="Arial"/>
              </a:rPr>
              <a:t>соціально-</a:t>
            </a:r>
            <a:r>
              <a:rPr sz="2400" spc="-10" dirty="0">
                <a:solidFill>
                  <a:srgbClr val="001F5F"/>
                </a:solidFill>
                <a:latin typeface="Arial"/>
                <a:cs typeface="Arial"/>
              </a:rPr>
              <a:t>демографічних </a:t>
            </a:r>
            <a:r>
              <a:rPr sz="2400" dirty="0">
                <a:solidFill>
                  <a:srgbClr val="001F5F"/>
                </a:solidFill>
                <a:latin typeface="Arial"/>
                <a:cs typeface="Arial"/>
              </a:rPr>
              <a:t>характеристик,</a:t>
            </a:r>
            <a:r>
              <a:rPr sz="2400" spc="-55" dirty="0">
                <a:solidFill>
                  <a:srgbClr val="001F5F"/>
                </a:solidFill>
                <a:latin typeface="Arial"/>
                <a:cs typeface="Arial"/>
              </a:rPr>
              <a:t> </a:t>
            </a:r>
            <a:r>
              <a:rPr sz="2400" dirty="0">
                <a:solidFill>
                  <a:srgbClr val="001F5F"/>
                </a:solidFill>
                <a:latin typeface="Arial"/>
                <a:cs typeface="Arial"/>
              </a:rPr>
              <a:t>а</a:t>
            </a:r>
            <a:r>
              <a:rPr sz="2400" spc="-50" dirty="0">
                <a:solidFill>
                  <a:srgbClr val="001F5F"/>
                </a:solidFill>
                <a:latin typeface="Arial"/>
                <a:cs typeface="Arial"/>
              </a:rPr>
              <a:t> </a:t>
            </a:r>
            <a:r>
              <a:rPr sz="2400" dirty="0">
                <a:solidFill>
                  <a:srgbClr val="001F5F"/>
                </a:solidFill>
                <a:latin typeface="Arial"/>
                <a:cs typeface="Arial"/>
              </a:rPr>
              <a:t>також</a:t>
            </a:r>
            <a:r>
              <a:rPr sz="2400" spc="-70" dirty="0">
                <a:solidFill>
                  <a:srgbClr val="001F5F"/>
                </a:solidFill>
                <a:latin typeface="Arial"/>
                <a:cs typeface="Arial"/>
              </a:rPr>
              <a:t> </a:t>
            </a:r>
            <a:r>
              <a:rPr sz="2400" dirty="0">
                <a:solidFill>
                  <a:srgbClr val="001F5F"/>
                </a:solidFill>
                <a:latin typeface="Arial"/>
                <a:cs typeface="Arial"/>
              </a:rPr>
              <a:t>частота</a:t>
            </a:r>
            <a:r>
              <a:rPr sz="2400" spc="-50" dirty="0">
                <a:solidFill>
                  <a:srgbClr val="001F5F"/>
                </a:solidFill>
                <a:latin typeface="Arial"/>
                <a:cs typeface="Arial"/>
              </a:rPr>
              <a:t> </a:t>
            </a:r>
            <a:r>
              <a:rPr sz="2400" dirty="0">
                <a:solidFill>
                  <a:srgbClr val="001F5F"/>
                </a:solidFill>
                <a:latin typeface="Arial"/>
                <a:cs typeface="Arial"/>
              </a:rPr>
              <a:t>і</a:t>
            </a:r>
            <a:r>
              <a:rPr sz="2400" spc="-50" dirty="0">
                <a:solidFill>
                  <a:srgbClr val="001F5F"/>
                </a:solidFill>
                <a:latin typeface="Arial"/>
                <a:cs typeface="Arial"/>
              </a:rPr>
              <a:t> </a:t>
            </a:r>
            <a:r>
              <a:rPr sz="2400" spc="-10" dirty="0">
                <a:solidFill>
                  <a:srgbClr val="001F5F"/>
                </a:solidFill>
                <a:latin typeface="Arial"/>
                <a:cs typeface="Arial"/>
              </a:rPr>
              <a:t>обсяг</a:t>
            </a:r>
            <a:endParaRPr sz="2400">
              <a:latin typeface="Arial"/>
              <a:cs typeface="Arial"/>
            </a:endParaRPr>
          </a:p>
          <a:p>
            <a:pPr marL="12700">
              <a:lnSpc>
                <a:spcPct val="100000"/>
              </a:lnSpc>
              <a:spcBef>
                <a:spcPts val="5"/>
              </a:spcBef>
            </a:pPr>
            <a:r>
              <a:rPr sz="2400" dirty="0">
                <a:solidFill>
                  <a:srgbClr val="001F5F"/>
                </a:solidFill>
                <a:latin typeface="Arial"/>
                <a:cs typeface="Arial"/>
              </a:rPr>
              <a:t>споживання</a:t>
            </a:r>
            <a:r>
              <a:rPr sz="2400" spc="-85" dirty="0">
                <a:solidFill>
                  <a:srgbClr val="001F5F"/>
                </a:solidFill>
                <a:latin typeface="Arial"/>
                <a:cs typeface="Arial"/>
              </a:rPr>
              <a:t> </a:t>
            </a:r>
            <a:r>
              <a:rPr sz="2400" dirty="0">
                <a:solidFill>
                  <a:srgbClr val="001F5F"/>
                </a:solidFill>
                <a:latin typeface="Arial"/>
                <a:cs typeface="Arial"/>
              </a:rPr>
              <a:t>певного</a:t>
            </a:r>
            <a:r>
              <a:rPr sz="2400" spc="-80" dirty="0">
                <a:solidFill>
                  <a:srgbClr val="001F5F"/>
                </a:solidFill>
                <a:latin typeface="Arial"/>
                <a:cs typeface="Arial"/>
              </a:rPr>
              <a:t> </a:t>
            </a:r>
            <a:r>
              <a:rPr sz="2400" dirty="0">
                <a:solidFill>
                  <a:srgbClr val="001F5F"/>
                </a:solidFill>
                <a:latin typeface="Arial"/>
                <a:cs typeface="Arial"/>
              </a:rPr>
              <a:t>товару</a:t>
            </a:r>
            <a:r>
              <a:rPr sz="2400" spc="-85" dirty="0">
                <a:solidFill>
                  <a:srgbClr val="001F5F"/>
                </a:solidFill>
                <a:latin typeface="Arial"/>
                <a:cs typeface="Arial"/>
              </a:rPr>
              <a:t> </a:t>
            </a:r>
            <a:r>
              <a:rPr sz="2400" dirty="0">
                <a:solidFill>
                  <a:srgbClr val="001F5F"/>
                </a:solidFill>
                <a:latin typeface="Arial"/>
                <a:cs typeface="Arial"/>
              </a:rPr>
              <a:t>або</a:t>
            </a:r>
            <a:r>
              <a:rPr sz="2400" spc="-100" dirty="0">
                <a:solidFill>
                  <a:srgbClr val="001F5F"/>
                </a:solidFill>
                <a:latin typeface="Arial"/>
                <a:cs typeface="Arial"/>
              </a:rPr>
              <a:t> </a:t>
            </a:r>
            <a:r>
              <a:rPr sz="2400" spc="-10" dirty="0">
                <a:solidFill>
                  <a:srgbClr val="001F5F"/>
                </a:solidFill>
                <a:latin typeface="Arial"/>
                <a:cs typeface="Arial"/>
              </a:rPr>
              <a:t>послуги.</a:t>
            </a:r>
            <a:endParaRPr sz="2400">
              <a:latin typeface="Arial"/>
              <a:cs typeface="Arial"/>
            </a:endParaRPr>
          </a:p>
        </p:txBody>
      </p:sp>
      <p:sp>
        <p:nvSpPr>
          <p:cNvPr id="6" name="object 6"/>
          <p:cNvSpPr txBox="1"/>
          <p:nvPr/>
        </p:nvSpPr>
        <p:spPr>
          <a:xfrm>
            <a:off x="434441" y="4992700"/>
            <a:ext cx="4382770" cy="1501775"/>
          </a:xfrm>
          <a:prstGeom prst="rect">
            <a:avLst/>
          </a:prstGeom>
        </p:spPr>
        <p:txBody>
          <a:bodyPr vert="horz" wrap="square" lIns="0" tIns="12700" rIns="0" bIns="0" rtlCol="0">
            <a:spAutoFit/>
          </a:bodyPr>
          <a:lstStyle/>
          <a:p>
            <a:pPr marL="12700">
              <a:lnSpc>
                <a:spcPts val="2630"/>
              </a:lnSpc>
              <a:spcBef>
                <a:spcPts val="100"/>
              </a:spcBef>
            </a:pPr>
            <a:r>
              <a:rPr sz="2400" b="1" i="1" spc="-10" dirty="0">
                <a:solidFill>
                  <a:srgbClr val="FF6600"/>
                </a:solidFill>
                <a:latin typeface="Arial"/>
                <a:cs typeface="Arial"/>
              </a:rPr>
              <a:t>Фокус-групи:</a:t>
            </a:r>
            <a:endParaRPr sz="2400">
              <a:latin typeface="Arial"/>
              <a:cs typeface="Arial"/>
            </a:endParaRPr>
          </a:p>
          <a:p>
            <a:pPr marL="12700">
              <a:lnSpc>
                <a:spcPts val="2930"/>
              </a:lnSpc>
            </a:pPr>
            <a:r>
              <a:rPr sz="2900" spc="-20" dirty="0">
                <a:solidFill>
                  <a:srgbClr val="FF6600"/>
                </a:solidFill>
                <a:latin typeface="MS Gothic"/>
                <a:cs typeface="MS Gothic"/>
              </a:rPr>
              <a:t>✔</a:t>
            </a:r>
            <a:r>
              <a:rPr sz="2400" spc="-20" dirty="0">
                <a:solidFill>
                  <a:srgbClr val="001F5F"/>
                </a:solidFill>
                <a:latin typeface="Arial"/>
                <a:cs typeface="Arial"/>
              </a:rPr>
              <a:t>Міні-</a:t>
            </a:r>
            <a:r>
              <a:rPr sz="2400" dirty="0">
                <a:solidFill>
                  <a:srgbClr val="001F5F"/>
                </a:solidFill>
                <a:latin typeface="Arial"/>
                <a:cs typeface="Arial"/>
              </a:rPr>
              <a:t>групи</a:t>
            </a:r>
            <a:r>
              <a:rPr sz="2400" spc="-50" dirty="0">
                <a:solidFill>
                  <a:srgbClr val="001F5F"/>
                </a:solidFill>
                <a:latin typeface="Arial"/>
                <a:cs typeface="Arial"/>
              </a:rPr>
              <a:t> </a:t>
            </a:r>
            <a:r>
              <a:rPr sz="2400" dirty="0">
                <a:solidFill>
                  <a:srgbClr val="001F5F"/>
                </a:solidFill>
                <a:latin typeface="Arial"/>
                <a:cs typeface="Arial"/>
              </a:rPr>
              <a:t>і</a:t>
            </a:r>
            <a:r>
              <a:rPr sz="2400" spc="-55" dirty="0">
                <a:solidFill>
                  <a:srgbClr val="001F5F"/>
                </a:solidFill>
                <a:latin typeface="Arial"/>
                <a:cs typeface="Arial"/>
              </a:rPr>
              <a:t> </a:t>
            </a:r>
            <a:r>
              <a:rPr sz="2400" dirty="0">
                <a:solidFill>
                  <a:srgbClr val="001F5F"/>
                </a:solidFill>
                <a:latin typeface="Arial"/>
                <a:cs typeface="Arial"/>
              </a:rPr>
              <a:t>розширені</a:t>
            </a:r>
            <a:r>
              <a:rPr sz="2400" spc="-50" dirty="0">
                <a:solidFill>
                  <a:srgbClr val="001F5F"/>
                </a:solidFill>
                <a:latin typeface="Arial"/>
                <a:cs typeface="Arial"/>
              </a:rPr>
              <a:t> </a:t>
            </a:r>
            <a:r>
              <a:rPr sz="2400" spc="-10" dirty="0">
                <a:solidFill>
                  <a:srgbClr val="001F5F"/>
                </a:solidFill>
                <a:latin typeface="Arial"/>
                <a:cs typeface="Arial"/>
              </a:rPr>
              <a:t>групи</a:t>
            </a:r>
            <a:endParaRPr sz="2400">
              <a:latin typeface="Arial"/>
              <a:cs typeface="Arial"/>
            </a:endParaRPr>
          </a:p>
          <a:p>
            <a:pPr marL="12700">
              <a:lnSpc>
                <a:spcPts val="2880"/>
              </a:lnSpc>
            </a:pPr>
            <a:r>
              <a:rPr sz="2900" dirty="0">
                <a:solidFill>
                  <a:srgbClr val="FF6600"/>
                </a:solidFill>
                <a:latin typeface="MS Gothic"/>
                <a:cs typeface="MS Gothic"/>
              </a:rPr>
              <a:t>✔</a:t>
            </a:r>
            <a:r>
              <a:rPr sz="2400" dirty="0">
                <a:solidFill>
                  <a:srgbClr val="001F5F"/>
                </a:solidFill>
                <a:latin typeface="Arial"/>
                <a:cs typeface="Arial"/>
              </a:rPr>
              <a:t>Креативні</a:t>
            </a:r>
            <a:r>
              <a:rPr sz="2400" spc="-145" dirty="0">
                <a:solidFill>
                  <a:srgbClr val="001F5F"/>
                </a:solidFill>
                <a:latin typeface="Arial"/>
                <a:cs typeface="Arial"/>
              </a:rPr>
              <a:t> </a:t>
            </a:r>
            <a:r>
              <a:rPr sz="2400" spc="-10" dirty="0">
                <a:solidFill>
                  <a:srgbClr val="001F5F"/>
                </a:solidFill>
                <a:latin typeface="Arial"/>
                <a:cs typeface="Arial"/>
              </a:rPr>
              <a:t>групи</a:t>
            </a:r>
            <a:endParaRPr sz="2400">
              <a:latin typeface="Arial"/>
              <a:cs typeface="Arial"/>
            </a:endParaRPr>
          </a:p>
          <a:p>
            <a:pPr marL="12700">
              <a:lnSpc>
                <a:spcPts val="3180"/>
              </a:lnSpc>
            </a:pPr>
            <a:r>
              <a:rPr sz="2900" dirty="0">
                <a:solidFill>
                  <a:srgbClr val="FF6600"/>
                </a:solidFill>
                <a:latin typeface="MS Gothic"/>
                <a:cs typeface="MS Gothic"/>
              </a:rPr>
              <a:t>✔</a:t>
            </a:r>
            <a:r>
              <a:rPr sz="2400" dirty="0">
                <a:solidFill>
                  <a:srgbClr val="001F5F"/>
                </a:solidFill>
                <a:latin typeface="Arial"/>
                <a:cs typeface="Arial"/>
              </a:rPr>
              <a:t>"Конфліктні"</a:t>
            </a:r>
            <a:r>
              <a:rPr sz="2400" spc="-165" dirty="0">
                <a:solidFill>
                  <a:srgbClr val="001F5F"/>
                </a:solidFill>
                <a:latin typeface="Arial"/>
                <a:cs typeface="Arial"/>
              </a:rPr>
              <a:t> </a:t>
            </a:r>
            <a:r>
              <a:rPr sz="2400" spc="-10" dirty="0">
                <a:solidFill>
                  <a:srgbClr val="001F5F"/>
                </a:solidFill>
                <a:latin typeface="Arial"/>
                <a:cs typeface="Arial"/>
              </a:rPr>
              <a:t>групи</a:t>
            </a:r>
            <a:endParaRPr sz="240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15874" y="171069"/>
            <a:ext cx="9703435" cy="997585"/>
          </a:xfrm>
          <a:prstGeom prst="rect">
            <a:avLst/>
          </a:prstGeom>
        </p:spPr>
        <p:txBody>
          <a:bodyPr vert="horz" wrap="square" lIns="0" tIns="12700" rIns="0" bIns="0" rtlCol="0">
            <a:spAutoFit/>
          </a:bodyPr>
          <a:lstStyle/>
          <a:p>
            <a:pPr marL="2607945">
              <a:lnSpc>
                <a:spcPct val="100000"/>
              </a:lnSpc>
              <a:spcBef>
                <a:spcPts val="100"/>
              </a:spcBef>
            </a:pPr>
            <a:r>
              <a:rPr sz="2400" b="1" i="1" dirty="0">
                <a:solidFill>
                  <a:srgbClr val="5B0091"/>
                </a:solidFill>
                <a:latin typeface="Arial"/>
                <a:cs typeface="Arial"/>
              </a:rPr>
              <a:t>Витяг зі</a:t>
            </a:r>
            <a:r>
              <a:rPr sz="2400" b="1" i="1" spc="-25" dirty="0">
                <a:solidFill>
                  <a:srgbClr val="5B0091"/>
                </a:solidFill>
                <a:latin typeface="Arial"/>
                <a:cs typeface="Arial"/>
              </a:rPr>
              <a:t> </a:t>
            </a:r>
            <a:r>
              <a:rPr sz="2400" b="1" i="1" dirty="0">
                <a:solidFill>
                  <a:srgbClr val="5B0091"/>
                </a:solidFill>
                <a:latin typeface="Arial"/>
                <a:cs typeface="Arial"/>
              </a:rPr>
              <a:t>звіту</a:t>
            </a:r>
            <a:r>
              <a:rPr sz="2400" b="1" i="1" spc="5" dirty="0">
                <a:solidFill>
                  <a:srgbClr val="5B0091"/>
                </a:solidFill>
                <a:latin typeface="Arial"/>
                <a:cs typeface="Arial"/>
              </a:rPr>
              <a:t> </a:t>
            </a:r>
            <a:r>
              <a:rPr sz="2400" b="1" i="1" dirty="0">
                <a:solidFill>
                  <a:srgbClr val="5B0091"/>
                </a:solidFill>
                <a:latin typeface="Arial"/>
                <a:cs typeface="Arial"/>
              </a:rPr>
              <a:t>про</a:t>
            </a:r>
            <a:r>
              <a:rPr sz="2400" b="1" i="1" spc="-15" dirty="0">
                <a:solidFill>
                  <a:srgbClr val="5B0091"/>
                </a:solidFill>
                <a:latin typeface="Arial"/>
                <a:cs typeface="Arial"/>
              </a:rPr>
              <a:t> </a:t>
            </a:r>
            <a:r>
              <a:rPr sz="2400" b="1" i="1" dirty="0">
                <a:solidFill>
                  <a:srgbClr val="5B0091"/>
                </a:solidFill>
                <a:latin typeface="Arial"/>
                <a:cs typeface="Arial"/>
              </a:rPr>
              <a:t>проведення</a:t>
            </a:r>
            <a:r>
              <a:rPr sz="2400" b="1" i="1" spc="5" dirty="0">
                <a:solidFill>
                  <a:srgbClr val="5B0091"/>
                </a:solidFill>
                <a:latin typeface="Arial"/>
                <a:cs typeface="Arial"/>
              </a:rPr>
              <a:t> </a:t>
            </a:r>
            <a:r>
              <a:rPr sz="2400" b="1" i="1" spc="-20" dirty="0">
                <a:solidFill>
                  <a:srgbClr val="5B0091"/>
                </a:solidFill>
                <a:latin typeface="Arial"/>
                <a:cs typeface="Arial"/>
              </a:rPr>
              <a:t>фокус-</a:t>
            </a:r>
            <a:r>
              <a:rPr sz="2400" b="1" i="1" spc="-10" dirty="0">
                <a:solidFill>
                  <a:srgbClr val="5B0091"/>
                </a:solidFill>
                <a:latin typeface="Arial"/>
                <a:cs typeface="Arial"/>
              </a:rPr>
              <a:t>групи</a:t>
            </a:r>
            <a:endParaRPr sz="2400">
              <a:latin typeface="Arial"/>
              <a:cs typeface="Arial"/>
            </a:endParaRPr>
          </a:p>
          <a:p>
            <a:pPr marL="12700">
              <a:lnSpc>
                <a:spcPct val="100000"/>
              </a:lnSpc>
              <a:spcBef>
                <a:spcPts val="1889"/>
              </a:spcBef>
            </a:pPr>
            <a:r>
              <a:rPr sz="2400" b="1" i="1" spc="-10" dirty="0">
                <a:solidFill>
                  <a:srgbClr val="FF6600"/>
                </a:solidFill>
                <a:latin typeface="Arial"/>
                <a:cs typeface="Arial"/>
              </a:rPr>
              <a:t>Застосування</a:t>
            </a:r>
            <a:r>
              <a:rPr sz="2400" b="1" i="1" spc="-70" dirty="0">
                <a:solidFill>
                  <a:srgbClr val="FF6600"/>
                </a:solidFill>
                <a:latin typeface="Arial"/>
                <a:cs typeface="Arial"/>
              </a:rPr>
              <a:t> </a:t>
            </a:r>
            <a:r>
              <a:rPr sz="2400" b="1" i="1" dirty="0">
                <a:solidFill>
                  <a:srgbClr val="FF6600"/>
                </a:solidFill>
                <a:latin typeface="Arial"/>
                <a:cs typeface="Arial"/>
              </a:rPr>
              <a:t>вітамінних</a:t>
            </a:r>
            <a:r>
              <a:rPr sz="2400" b="1" i="1" spc="-95" dirty="0">
                <a:solidFill>
                  <a:srgbClr val="FF6600"/>
                </a:solidFill>
                <a:latin typeface="Arial"/>
                <a:cs typeface="Arial"/>
              </a:rPr>
              <a:t> </a:t>
            </a:r>
            <a:r>
              <a:rPr sz="2400" b="1" i="1" dirty="0">
                <a:solidFill>
                  <a:srgbClr val="FF6600"/>
                </a:solidFill>
                <a:latin typeface="Arial"/>
                <a:cs typeface="Arial"/>
              </a:rPr>
              <a:t>препаратів,</a:t>
            </a:r>
            <a:r>
              <a:rPr sz="2400" b="1" i="1" spc="-90" dirty="0">
                <a:solidFill>
                  <a:srgbClr val="FF6600"/>
                </a:solidFill>
                <a:latin typeface="Arial"/>
                <a:cs typeface="Arial"/>
              </a:rPr>
              <a:t> </a:t>
            </a:r>
            <a:r>
              <a:rPr sz="2400" b="1" i="1" dirty="0">
                <a:solidFill>
                  <a:srgbClr val="FF6600"/>
                </a:solidFill>
                <a:latin typeface="Arial"/>
                <a:cs typeface="Arial"/>
              </a:rPr>
              <a:t>препарат</a:t>
            </a:r>
            <a:r>
              <a:rPr sz="2400" b="1" i="1" spc="-75" dirty="0">
                <a:solidFill>
                  <a:srgbClr val="FF6600"/>
                </a:solidFill>
                <a:latin typeface="Arial"/>
                <a:cs typeface="Arial"/>
              </a:rPr>
              <a:t> </a:t>
            </a:r>
            <a:r>
              <a:rPr sz="2400" b="1" i="1" spc="-10" dirty="0">
                <a:solidFill>
                  <a:srgbClr val="FF6600"/>
                </a:solidFill>
                <a:latin typeface="Arial"/>
                <a:cs typeface="Arial"/>
              </a:rPr>
              <a:t>«Геровітал»</a:t>
            </a:r>
            <a:endParaRPr sz="2400">
              <a:latin typeface="Arial"/>
              <a:cs typeface="Arial"/>
            </a:endParaRPr>
          </a:p>
        </p:txBody>
      </p:sp>
      <p:sp>
        <p:nvSpPr>
          <p:cNvPr id="3" name="object 3"/>
          <p:cNvSpPr txBox="1">
            <a:spLocks noGrp="1"/>
          </p:cNvSpPr>
          <p:nvPr>
            <p:ph type="title"/>
          </p:nvPr>
        </p:nvSpPr>
        <p:spPr>
          <a:xfrm>
            <a:off x="315874" y="1173861"/>
            <a:ext cx="5281930" cy="834390"/>
          </a:xfrm>
          <a:prstGeom prst="rect">
            <a:avLst/>
          </a:prstGeom>
        </p:spPr>
        <p:txBody>
          <a:bodyPr vert="horz" wrap="square" lIns="0" tIns="13335" rIns="0" bIns="0" rtlCol="0">
            <a:spAutoFit/>
          </a:bodyPr>
          <a:lstStyle/>
          <a:p>
            <a:pPr marL="12700">
              <a:lnSpc>
                <a:spcPts val="3180"/>
              </a:lnSpc>
              <a:spcBef>
                <a:spcPts val="105"/>
              </a:spcBef>
            </a:pPr>
            <a:r>
              <a:rPr sz="2900" b="0" i="0" dirty="0">
                <a:solidFill>
                  <a:srgbClr val="FF6600"/>
                </a:solidFill>
                <a:latin typeface="MS Gothic"/>
                <a:cs typeface="MS Gothic"/>
              </a:rPr>
              <a:t>✔</a:t>
            </a:r>
            <a:r>
              <a:rPr b="0" i="0" dirty="0">
                <a:solidFill>
                  <a:srgbClr val="001F5F"/>
                </a:solidFill>
                <a:latin typeface="Arial"/>
                <a:cs typeface="Arial"/>
              </a:rPr>
              <a:t>ТРИВАЛІСТЬ:</a:t>
            </a:r>
            <a:r>
              <a:rPr b="0" i="0" spc="-50" dirty="0">
                <a:solidFill>
                  <a:srgbClr val="001F5F"/>
                </a:solidFill>
                <a:latin typeface="Arial"/>
                <a:cs typeface="Arial"/>
              </a:rPr>
              <a:t> </a:t>
            </a:r>
            <a:r>
              <a:rPr b="0" i="0" dirty="0">
                <a:solidFill>
                  <a:srgbClr val="001F5F"/>
                </a:solidFill>
                <a:latin typeface="Arial"/>
                <a:cs typeface="Arial"/>
              </a:rPr>
              <a:t>1</a:t>
            </a:r>
            <a:r>
              <a:rPr b="0" i="0" spc="-50" dirty="0">
                <a:solidFill>
                  <a:srgbClr val="001F5F"/>
                </a:solidFill>
                <a:latin typeface="Arial"/>
                <a:cs typeface="Arial"/>
              </a:rPr>
              <a:t> </a:t>
            </a:r>
            <a:r>
              <a:rPr b="0" i="0" dirty="0">
                <a:solidFill>
                  <a:srgbClr val="001F5F"/>
                </a:solidFill>
                <a:latin typeface="Arial"/>
                <a:cs typeface="Arial"/>
              </a:rPr>
              <a:t>година</a:t>
            </a:r>
            <a:r>
              <a:rPr b="0" i="0" spc="-50" dirty="0">
                <a:solidFill>
                  <a:srgbClr val="001F5F"/>
                </a:solidFill>
                <a:latin typeface="Arial"/>
                <a:cs typeface="Arial"/>
              </a:rPr>
              <a:t> </a:t>
            </a:r>
            <a:r>
              <a:rPr b="0" i="0" dirty="0">
                <a:solidFill>
                  <a:srgbClr val="001F5F"/>
                </a:solidFill>
                <a:latin typeface="Arial"/>
                <a:cs typeface="Arial"/>
              </a:rPr>
              <a:t>25</a:t>
            </a:r>
            <a:r>
              <a:rPr b="0" i="0" spc="-50" dirty="0">
                <a:solidFill>
                  <a:srgbClr val="001F5F"/>
                </a:solidFill>
                <a:latin typeface="Arial"/>
                <a:cs typeface="Arial"/>
              </a:rPr>
              <a:t> </a:t>
            </a:r>
            <a:r>
              <a:rPr b="0" i="0" spc="-10" dirty="0">
                <a:solidFill>
                  <a:srgbClr val="001F5F"/>
                </a:solidFill>
                <a:latin typeface="Arial"/>
                <a:cs typeface="Arial"/>
              </a:rPr>
              <a:t>хвилин.</a:t>
            </a:r>
            <a:endParaRPr sz="2900">
              <a:latin typeface="Arial"/>
              <a:cs typeface="Arial"/>
            </a:endParaRPr>
          </a:p>
          <a:p>
            <a:pPr marL="12700">
              <a:lnSpc>
                <a:spcPts val="3180"/>
              </a:lnSpc>
            </a:pPr>
            <a:r>
              <a:rPr sz="2900" b="0" i="0" dirty="0">
                <a:solidFill>
                  <a:srgbClr val="FF6600"/>
                </a:solidFill>
                <a:latin typeface="MS Gothic"/>
                <a:cs typeface="MS Gothic"/>
              </a:rPr>
              <a:t>✔</a:t>
            </a:r>
            <a:r>
              <a:rPr b="0" i="0" dirty="0">
                <a:solidFill>
                  <a:srgbClr val="001F5F"/>
                </a:solidFill>
                <a:latin typeface="Arial"/>
                <a:cs typeface="Arial"/>
              </a:rPr>
              <a:t>КІЛЬКІСТЬ</a:t>
            </a:r>
            <a:r>
              <a:rPr b="0" i="0" spc="-60" dirty="0">
                <a:solidFill>
                  <a:srgbClr val="001F5F"/>
                </a:solidFill>
                <a:latin typeface="Arial"/>
                <a:cs typeface="Arial"/>
              </a:rPr>
              <a:t> </a:t>
            </a:r>
            <a:r>
              <a:rPr b="0" i="0" dirty="0">
                <a:solidFill>
                  <a:srgbClr val="001F5F"/>
                </a:solidFill>
                <a:latin typeface="Arial"/>
                <a:cs typeface="Arial"/>
              </a:rPr>
              <a:t>УЧАСНИКІВ:</a:t>
            </a:r>
            <a:r>
              <a:rPr b="0" i="0" spc="-30" dirty="0">
                <a:solidFill>
                  <a:srgbClr val="001F5F"/>
                </a:solidFill>
                <a:latin typeface="Arial"/>
                <a:cs typeface="Arial"/>
              </a:rPr>
              <a:t> </a:t>
            </a:r>
            <a:r>
              <a:rPr b="0" i="0" dirty="0">
                <a:solidFill>
                  <a:srgbClr val="001F5F"/>
                </a:solidFill>
                <a:latin typeface="Arial"/>
                <a:cs typeface="Arial"/>
              </a:rPr>
              <a:t>8</a:t>
            </a:r>
            <a:r>
              <a:rPr b="0" i="0" spc="-35" dirty="0">
                <a:solidFill>
                  <a:srgbClr val="001F5F"/>
                </a:solidFill>
                <a:latin typeface="Arial"/>
                <a:cs typeface="Arial"/>
              </a:rPr>
              <a:t> </a:t>
            </a:r>
            <a:r>
              <a:rPr b="0" i="0" spc="-10" dirty="0">
                <a:solidFill>
                  <a:srgbClr val="001F5F"/>
                </a:solidFill>
                <a:latin typeface="Arial"/>
                <a:cs typeface="Arial"/>
              </a:rPr>
              <a:t>осіб.</a:t>
            </a:r>
            <a:endParaRPr sz="2900">
              <a:latin typeface="Arial"/>
              <a:cs typeface="Arial"/>
            </a:endParaRPr>
          </a:p>
        </p:txBody>
      </p:sp>
      <p:sp>
        <p:nvSpPr>
          <p:cNvPr id="4" name="object 4"/>
          <p:cNvSpPr txBox="1"/>
          <p:nvPr/>
        </p:nvSpPr>
        <p:spPr>
          <a:xfrm>
            <a:off x="315874" y="1905762"/>
            <a:ext cx="11619865" cy="4792345"/>
          </a:xfrm>
          <a:prstGeom prst="rect">
            <a:avLst/>
          </a:prstGeom>
        </p:spPr>
        <p:txBody>
          <a:bodyPr vert="horz" wrap="square" lIns="0" tIns="13335" rIns="0" bIns="0" rtlCol="0">
            <a:spAutoFit/>
          </a:bodyPr>
          <a:lstStyle/>
          <a:p>
            <a:pPr marL="12700">
              <a:lnSpc>
                <a:spcPts val="3429"/>
              </a:lnSpc>
              <a:spcBef>
                <a:spcPts val="105"/>
              </a:spcBef>
            </a:pPr>
            <a:r>
              <a:rPr sz="2900" dirty="0">
                <a:solidFill>
                  <a:srgbClr val="FF6600"/>
                </a:solidFill>
                <a:latin typeface="MS Gothic"/>
                <a:cs typeface="MS Gothic"/>
              </a:rPr>
              <a:t>✔</a:t>
            </a:r>
            <a:r>
              <a:rPr sz="2400" dirty="0">
                <a:solidFill>
                  <a:srgbClr val="001F5F"/>
                </a:solidFill>
                <a:latin typeface="Arial"/>
                <a:cs typeface="Arial"/>
              </a:rPr>
              <a:t>СКЛАД</a:t>
            </a:r>
            <a:r>
              <a:rPr sz="2400" spc="-40" dirty="0">
                <a:solidFill>
                  <a:srgbClr val="001F5F"/>
                </a:solidFill>
                <a:latin typeface="Arial"/>
                <a:cs typeface="Arial"/>
              </a:rPr>
              <a:t> </a:t>
            </a:r>
            <a:r>
              <a:rPr sz="2400" dirty="0">
                <a:solidFill>
                  <a:srgbClr val="001F5F"/>
                </a:solidFill>
                <a:latin typeface="Arial"/>
                <a:cs typeface="Arial"/>
              </a:rPr>
              <a:t>ГРУПИ:</a:t>
            </a:r>
            <a:r>
              <a:rPr sz="2400" spc="-50" dirty="0">
                <a:solidFill>
                  <a:srgbClr val="001F5F"/>
                </a:solidFill>
                <a:latin typeface="Arial"/>
                <a:cs typeface="Arial"/>
              </a:rPr>
              <a:t> </a:t>
            </a:r>
            <a:r>
              <a:rPr sz="2400" dirty="0">
                <a:solidFill>
                  <a:srgbClr val="001F5F"/>
                </a:solidFill>
                <a:latin typeface="Arial"/>
                <a:cs typeface="Arial"/>
              </a:rPr>
              <a:t>вік:</a:t>
            </a:r>
            <a:r>
              <a:rPr sz="2400" spc="-40" dirty="0">
                <a:solidFill>
                  <a:srgbClr val="001F5F"/>
                </a:solidFill>
                <a:latin typeface="Arial"/>
                <a:cs typeface="Arial"/>
              </a:rPr>
              <a:t> </a:t>
            </a:r>
            <a:r>
              <a:rPr sz="2400" spc="-20" dirty="0">
                <a:solidFill>
                  <a:srgbClr val="001F5F"/>
                </a:solidFill>
                <a:latin typeface="Arial"/>
                <a:cs typeface="Arial"/>
              </a:rPr>
              <a:t>35-</a:t>
            </a:r>
            <a:r>
              <a:rPr sz="2400" dirty="0">
                <a:solidFill>
                  <a:srgbClr val="001F5F"/>
                </a:solidFill>
                <a:latin typeface="Arial"/>
                <a:cs typeface="Arial"/>
              </a:rPr>
              <a:t>45</a:t>
            </a:r>
            <a:r>
              <a:rPr sz="2400" spc="-40" dirty="0">
                <a:solidFill>
                  <a:srgbClr val="001F5F"/>
                </a:solidFill>
                <a:latin typeface="Arial"/>
                <a:cs typeface="Arial"/>
              </a:rPr>
              <a:t> </a:t>
            </a:r>
            <a:r>
              <a:rPr sz="2400" dirty="0">
                <a:solidFill>
                  <a:srgbClr val="001F5F"/>
                </a:solidFill>
                <a:latin typeface="Arial"/>
                <a:cs typeface="Arial"/>
              </a:rPr>
              <a:t>років</a:t>
            </a:r>
            <a:r>
              <a:rPr sz="2400" spc="-35" dirty="0">
                <a:solidFill>
                  <a:srgbClr val="001F5F"/>
                </a:solidFill>
                <a:latin typeface="Arial"/>
                <a:cs typeface="Arial"/>
              </a:rPr>
              <a:t> </a:t>
            </a:r>
            <a:r>
              <a:rPr sz="2400" dirty="0">
                <a:solidFill>
                  <a:srgbClr val="001F5F"/>
                </a:solidFill>
                <a:latin typeface="Arial"/>
                <a:cs typeface="Arial"/>
              </a:rPr>
              <a:t>50%,</a:t>
            </a:r>
            <a:r>
              <a:rPr sz="2400" spc="-40" dirty="0">
                <a:solidFill>
                  <a:srgbClr val="001F5F"/>
                </a:solidFill>
                <a:latin typeface="Arial"/>
                <a:cs typeface="Arial"/>
              </a:rPr>
              <a:t> </a:t>
            </a:r>
            <a:r>
              <a:rPr sz="2400" spc="-20" dirty="0">
                <a:solidFill>
                  <a:srgbClr val="001F5F"/>
                </a:solidFill>
                <a:latin typeface="Arial"/>
                <a:cs typeface="Arial"/>
              </a:rPr>
              <a:t>46-</a:t>
            </a:r>
            <a:r>
              <a:rPr sz="2400" dirty="0">
                <a:solidFill>
                  <a:srgbClr val="001F5F"/>
                </a:solidFill>
                <a:latin typeface="Arial"/>
                <a:cs typeface="Arial"/>
              </a:rPr>
              <a:t>55</a:t>
            </a:r>
            <a:r>
              <a:rPr sz="2400" spc="-35" dirty="0">
                <a:solidFill>
                  <a:srgbClr val="001F5F"/>
                </a:solidFill>
                <a:latin typeface="Arial"/>
                <a:cs typeface="Arial"/>
              </a:rPr>
              <a:t> </a:t>
            </a:r>
            <a:r>
              <a:rPr sz="2400" dirty="0">
                <a:solidFill>
                  <a:srgbClr val="001F5F"/>
                </a:solidFill>
                <a:latin typeface="Arial"/>
                <a:cs typeface="Arial"/>
              </a:rPr>
              <a:t>років</a:t>
            </a:r>
            <a:r>
              <a:rPr sz="2400" spc="-35" dirty="0">
                <a:solidFill>
                  <a:srgbClr val="001F5F"/>
                </a:solidFill>
                <a:latin typeface="Arial"/>
                <a:cs typeface="Arial"/>
              </a:rPr>
              <a:t> </a:t>
            </a:r>
            <a:r>
              <a:rPr sz="2400" spc="-20" dirty="0">
                <a:solidFill>
                  <a:srgbClr val="001F5F"/>
                </a:solidFill>
                <a:latin typeface="Arial"/>
                <a:cs typeface="Arial"/>
              </a:rPr>
              <a:t>50%;</a:t>
            </a:r>
            <a:endParaRPr sz="2400">
              <a:latin typeface="Arial"/>
              <a:cs typeface="Arial"/>
            </a:endParaRPr>
          </a:p>
          <a:p>
            <a:pPr marL="355600">
              <a:lnSpc>
                <a:spcPts val="2830"/>
              </a:lnSpc>
            </a:pPr>
            <a:r>
              <a:rPr sz="2400" dirty="0">
                <a:solidFill>
                  <a:srgbClr val="001F5F"/>
                </a:solidFill>
                <a:latin typeface="Arial"/>
                <a:cs typeface="Arial"/>
              </a:rPr>
              <a:t>пол:</a:t>
            </a:r>
            <a:r>
              <a:rPr sz="2400" spc="-75" dirty="0">
                <a:solidFill>
                  <a:srgbClr val="001F5F"/>
                </a:solidFill>
                <a:latin typeface="Arial"/>
                <a:cs typeface="Arial"/>
              </a:rPr>
              <a:t> </a:t>
            </a:r>
            <a:r>
              <a:rPr sz="2400" dirty="0">
                <a:solidFill>
                  <a:srgbClr val="001F5F"/>
                </a:solidFill>
                <a:latin typeface="Arial"/>
                <a:cs typeface="Arial"/>
              </a:rPr>
              <a:t>50%</a:t>
            </a:r>
            <a:r>
              <a:rPr sz="2400" spc="-80" dirty="0">
                <a:solidFill>
                  <a:srgbClr val="001F5F"/>
                </a:solidFill>
                <a:latin typeface="Arial"/>
                <a:cs typeface="Arial"/>
              </a:rPr>
              <a:t> </a:t>
            </a:r>
            <a:r>
              <a:rPr sz="2400" dirty="0">
                <a:solidFill>
                  <a:srgbClr val="001F5F"/>
                </a:solidFill>
                <a:latin typeface="Arial"/>
                <a:cs typeface="Arial"/>
              </a:rPr>
              <a:t>чоловіків,</a:t>
            </a:r>
            <a:r>
              <a:rPr sz="2400" spc="-60" dirty="0">
                <a:solidFill>
                  <a:srgbClr val="001F5F"/>
                </a:solidFill>
                <a:latin typeface="Arial"/>
                <a:cs typeface="Arial"/>
              </a:rPr>
              <a:t> </a:t>
            </a:r>
            <a:r>
              <a:rPr sz="2400" dirty="0">
                <a:solidFill>
                  <a:srgbClr val="001F5F"/>
                </a:solidFill>
                <a:latin typeface="Arial"/>
                <a:cs typeface="Arial"/>
              </a:rPr>
              <a:t>50%</a:t>
            </a:r>
            <a:r>
              <a:rPr sz="2400" spc="-75" dirty="0">
                <a:solidFill>
                  <a:srgbClr val="001F5F"/>
                </a:solidFill>
                <a:latin typeface="Arial"/>
                <a:cs typeface="Arial"/>
              </a:rPr>
              <a:t> </a:t>
            </a:r>
            <a:r>
              <a:rPr sz="2400" spc="-10" dirty="0">
                <a:solidFill>
                  <a:srgbClr val="001F5F"/>
                </a:solidFill>
                <a:latin typeface="Arial"/>
                <a:cs typeface="Arial"/>
              </a:rPr>
              <a:t>жінок.</a:t>
            </a:r>
            <a:endParaRPr sz="2400">
              <a:latin typeface="Arial"/>
              <a:cs typeface="Arial"/>
            </a:endParaRPr>
          </a:p>
          <a:p>
            <a:pPr marL="12700">
              <a:lnSpc>
                <a:spcPts val="2630"/>
              </a:lnSpc>
              <a:spcBef>
                <a:spcPts val="2460"/>
              </a:spcBef>
            </a:pPr>
            <a:r>
              <a:rPr sz="2400" b="1" i="1" dirty="0">
                <a:solidFill>
                  <a:srgbClr val="FF6600"/>
                </a:solidFill>
                <a:latin typeface="Arial"/>
                <a:cs typeface="Arial"/>
              </a:rPr>
              <a:t>ОСНОВНИЙ</a:t>
            </a:r>
            <a:r>
              <a:rPr sz="2400" b="1" i="1" spc="-60" dirty="0">
                <a:solidFill>
                  <a:srgbClr val="FF6600"/>
                </a:solidFill>
                <a:latin typeface="Arial"/>
                <a:cs typeface="Arial"/>
              </a:rPr>
              <a:t> </a:t>
            </a:r>
            <a:r>
              <a:rPr sz="2400" b="1" i="1" dirty="0">
                <a:solidFill>
                  <a:srgbClr val="FF6600"/>
                </a:solidFill>
                <a:latin typeface="Arial"/>
                <a:cs typeface="Arial"/>
              </a:rPr>
              <a:t>РЕЗУЛЬТАТ</a:t>
            </a:r>
            <a:r>
              <a:rPr sz="2400" b="1" i="1" spc="-65" dirty="0">
                <a:solidFill>
                  <a:srgbClr val="FF6600"/>
                </a:solidFill>
                <a:latin typeface="Arial"/>
                <a:cs typeface="Arial"/>
              </a:rPr>
              <a:t> </a:t>
            </a:r>
            <a:r>
              <a:rPr sz="2400" b="1" i="1" spc="-10" dirty="0">
                <a:solidFill>
                  <a:srgbClr val="FF6600"/>
                </a:solidFill>
                <a:latin typeface="Arial"/>
                <a:cs typeface="Arial"/>
              </a:rPr>
              <a:t>ФОКУС-ГРУПИ</a:t>
            </a:r>
            <a:endParaRPr sz="2400">
              <a:latin typeface="Arial"/>
              <a:cs typeface="Arial"/>
            </a:endParaRPr>
          </a:p>
          <a:p>
            <a:pPr marL="355600" marR="5080" indent="-342900">
              <a:lnSpc>
                <a:spcPts val="2880"/>
              </a:lnSpc>
              <a:spcBef>
                <a:spcPts val="345"/>
              </a:spcBef>
            </a:pPr>
            <a:r>
              <a:rPr sz="2900" dirty="0">
                <a:solidFill>
                  <a:srgbClr val="FF6600"/>
                </a:solidFill>
                <a:latin typeface="MS Gothic"/>
                <a:cs typeface="MS Gothic"/>
              </a:rPr>
              <a:t>✔</a:t>
            </a:r>
            <a:r>
              <a:rPr sz="2400" dirty="0">
                <a:solidFill>
                  <a:srgbClr val="001F5F"/>
                </a:solidFill>
                <a:latin typeface="Arial"/>
                <a:cs typeface="Arial"/>
              </a:rPr>
              <a:t>Вітамінний</a:t>
            </a:r>
            <a:r>
              <a:rPr sz="2400" spc="-90" dirty="0">
                <a:solidFill>
                  <a:srgbClr val="001F5F"/>
                </a:solidFill>
                <a:latin typeface="Arial"/>
                <a:cs typeface="Arial"/>
              </a:rPr>
              <a:t> </a:t>
            </a:r>
            <a:r>
              <a:rPr sz="2400" dirty="0">
                <a:solidFill>
                  <a:srgbClr val="001F5F"/>
                </a:solidFill>
                <a:latin typeface="Arial"/>
                <a:cs typeface="Arial"/>
              </a:rPr>
              <a:t>препарат</a:t>
            </a:r>
            <a:r>
              <a:rPr sz="2400" spc="-90" dirty="0">
                <a:solidFill>
                  <a:srgbClr val="001F5F"/>
                </a:solidFill>
                <a:latin typeface="Arial"/>
                <a:cs typeface="Arial"/>
              </a:rPr>
              <a:t> </a:t>
            </a:r>
            <a:r>
              <a:rPr sz="2400" dirty="0">
                <a:solidFill>
                  <a:srgbClr val="001F5F"/>
                </a:solidFill>
                <a:latin typeface="Arial"/>
                <a:cs typeface="Arial"/>
              </a:rPr>
              <a:t>Геровітал</a:t>
            </a:r>
            <a:r>
              <a:rPr sz="2400" spc="-80" dirty="0">
                <a:solidFill>
                  <a:srgbClr val="001F5F"/>
                </a:solidFill>
                <a:latin typeface="Arial"/>
                <a:cs typeface="Arial"/>
              </a:rPr>
              <a:t> </a:t>
            </a:r>
            <a:r>
              <a:rPr sz="2400" dirty="0">
                <a:solidFill>
                  <a:srgbClr val="001F5F"/>
                </a:solidFill>
                <a:latin typeface="Arial"/>
                <a:cs typeface="Arial"/>
              </a:rPr>
              <a:t>на</a:t>
            </a:r>
            <a:r>
              <a:rPr sz="2400" spc="-110" dirty="0">
                <a:solidFill>
                  <a:srgbClr val="001F5F"/>
                </a:solidFill>
                <a:latin typeface="Arial"/>
                <a:cs typeface="Arial"/>
              </a:rPr>
              <a:t> </a:t>
            </a:r>
            <a:r>
              <a:rPr sz="2400" dirty="0">
                <a:solidFill>
                  <a:srgbClr val="001F5F"/>
                </a:solidFill>
                <a:latin typeface="Arial"/>
                <a:cs typeface="Arial"/>
              </a:rPr>
              <a:t>сьогоднішній</a:t>
            </a:r>
            <a:r>
              <a:rPr sz="2400" spc="-80" dirty="0">
                <a:solidFill>
                  <a:srgbClr val="001F5F"/>
                </a:solidFill>
                <a:latin typeface="Arial"/>
                <a:cs typeface="Arial"/>
              </a:rPr>
              <a:t> </a:t>
            </a:r>
            <a:r>
              <a:rPr sz="2400" dirty="0">
                <a:solidFill>
                  <a:srgbClr val="001F5F"/>
                </a:solidFill>
                <a:latin typeface="Arial"/>
                <a:cs typeface="Arial"/>
              </a:rPr>
              <a:t>день</a:t>
            </a:r>
            <a:r>
              <a:rPr sz="2400" spc="-100" dirty="0">
                <a:solidFill>
                  <a:srgbClr val="001F5F"/>
                </a:solidFill>
                <a:latin typeface="Arial"/>
                <a:cs typeface="Arial"/>
              </a:rPr>
              <a:t> </a:t>
            </a:r>
            <a:r>
              <a:rPr sz="2400" dirty="0">
                <a:solidFill>
                  <a:srgbClr val="001F5F"/>
                </a:solidFill>
                <a:latin typeface="Arial"/>
                <a:cs typeface="Arial"/>
              </a:rPr>
              <a:t>є</a:t>
            </a:r>
            <a:r>
              <a:rPr sz="2400" spc="-105" dirty="0">
                <a:solidFill>
                  <a:srgbClr val="001F5F"/>
                </a:solidFill>
                <a:latin typeface="Arial"/>
                <a:cs typeface="Arial"/>
              </a:rPr>
              <a:t> </a:t>
            </a:r>
            <a:r>
              <a:rPr sz="2400" dirty="0">
                <a:solidFill>
                  <a:srgbClr val="001F5F"/>
                </a:solidFill>
                <a:latin typeface="Arial"/>
                <a:cs typeface="Arial"/>
              </a:rPr>
              <a:t>маловідомим</a:t>
            </a:r>
            <a:r>
              <a:rPr sz="2400" spc="-114" dirty="0">
                <a:solidFill>
                  <a:srgbClr val="001F5F"/>
                </a:solidFill>
                <a:latin typeface="Arial"/>
                <a:cs typeface="Arial"/>
              </a:rPr>
              <a:t> </a:t>
            </a:r>
            <a:r>
              <a:rPr sz="2400" spc="-10" dirty="0">
                <a:solidFill>
                  <a:srgbClr val="001F5F"/>
                </a:solidFill>
                <a:latin typeface="Arial"/>
                <a:cs typeface="Arial"/>
              </a:rPr>
              <a:t>широкому </a:t>
            </a:r>
            <a:r>
              <a:rPr sz="2400" dirty="0">
                <a:solidFill>
                  <a:srgbClr val="001F5F"/>
                </a:solidFill>
                <a:latin typeface="Arial"/>
                <a:cs typeface="Arial"/>
              </a:rPr>
              <a:t>колу</a:t>
            </a:r>
            <a:r>
              <a:rPr sz="2400" spc="-60" dirty="0">
                <a:solidFill>
                  <a:srgbClr val="001F5F"/>
                </a:solidFill>
                <a:latin typeface="Arial"/>
                <a:cs typeface="Arial"/>
              </a:rPr>
              <a:t> </a:t>
            </a:r>
            <a:r>
              <a:rPr sz="2400" spc="-10" dirty="0">
                <a:solidFill>
                  <a:srgbClr val="001F5F"/>
                </a:solidFill>
                <a:latin typeface="Arial"/>
                <a:cs typeface="Arial"/>
              </a:rPr>
              <a:t>споживачів.</a:t>
            </a:r>
            <a:endParaRPr sz="2400">
              <a:latin typeface="Arial"/>
              <a:cs typeface="Arial"/>
            </a:endParaRPr>
          </a:p>
          <a:p>
            <a:pPr marL="355600" marR="10795" indent="-342900">
              <a:lnSpc>
                <a:spcPts val="2880"/>
              </a:lnSpc>
              <a:spcBef>
                <a:spcPts val="5"/>
              </a:spcBef>
            </a:pPr>
            <a:r>
              <a:rPr sz="2900" dirty="0">
                <a:solidFill>
                  <a:srgbClr val="FF6600"/>
                </a:solidFill>
                <a:latin typeface="MS Gothic"/>
                <a:cs typeface="MS Gothic"/>
              </a:rPr>
              <a:t>✔</a:t>
            </a:r>
            <a:r>
              <a:rPr sz="2400" dirty="0">
                <a:solidFill>
                  <a:srgbClr val="001F5F"/>
                </a:solidFill>
                <a:latin typeface="Arial"/>
                <a:cs typeface="Arial"/>
              </a:rPr>
              <a:t>Практично</a:t>
            </a:r>
            <a:r>
              <a:rPr sz="2400" spc="-60" dirty="0">
                <a:solidFill>
                  <a:srgbClr val="001F5F"/>
                </a:solidFill>
                <a:latin typeface="Arial"/>
                <a:cs typeface="Arial"/>
              </a:rPr>
              <a:t> </a:t>
            </a:r>
            <a:r>
              <a:rPr sz="2400" dirty="0">
                <a:solidFill>
                  <a:srgbClr val="001F5F"/>
                </a:solidFill>
                <a:latin typeface="Arial"/>
                <a:cs typeface="Arial"/>
              </a:rPr>
              <a:t>у</a:t>
            </a:r>
            <a:r>
              <a:rPr sz="2400" spc="-65" dirty="0">
                <a:solidFill>
                  <a:srgbClr val="001F5F"/>
                </a:solidFill>
                <a:latin typeface="Arial"/>
                <a:cs typeface="Arial"/>
              </a:rPr>
              <a:t> </a:t>
            </a:r>
            <a:r>
              <a:rPr sz="2400" dirty="0">
                <a:solidFill>
                  <a:srgbClr val="001F5F"/>
                </a:solidFill>
                <a:latin typeface="Arial"/>
                <a:cs typeface="Arial"/>
              </a:rPr>
              <a:t>всіх</a:t>
            </a:r>
            <a:r>
              <a:rPr sz="2400" spc="-55" dirty="0">
                <a:solidFill>
                  <a:srgbClr val="001F5F"/>
                </a:solidFill>
                <a:latin typeface="Arial"/>
                <a:cs typeface="Arial"/>
              </a:rPr>
              <a:t> </a:t>
            </a:r>
            <a:r>
              <a:rPr sz="2400" dirty="0">
                <a:solidFill>
                  <a:srgbClr val="001F5F"/>
                </a:solidFill>
                <a:latin typeface="Arial"/>
                <a:cs typeface="Arial"/>
              </a:rPr>
              <a:t>учасників</a:t>
            </a:r>
            <a:r>
              <a:rPr sz="2400" spc="-60" dirty="0">
                <a:solidFill>
                  <a:srgbClr val="001F5F"/>
                </a:solidFill>
                <a:latin typeface="Arial"/>
                <a:cs typeface="Arial"/>
              </a:rPr>
              <a:t> </a:t>
            </a:r>
            <a:r>
              <a:rPr sz="2400" dirty="0">
                <a:solidFill>
                  <a:srgbClr val="001F5F"/>
                </a:solidFill>
                <a:latin typeface="Arial"/>
                <a:cs typeface="Arial"/>
              </a:rPr>
              <a:t>опитування</a:t>
            </a:r>
            <a:r>
              <a:rPr sz="2400" spc="-55" dirty="0">
                <a:solidFill>
                  <a:srgbClr val="001F5F"/>
                </a:solidFill>
                <a:latin typeface="Arial"/>
                <a:cs typeface="Arial"/>
              </a:rPr>
              <a:t> </a:t>
            </a:r>
            <a:r>
              <a:rPr sz="2400" dirty="0">
                <a:solidFill>
                  <a:srgbClr val="001F5F"/>
                </a:solidFill>
                <a:latin typeface="Arial"/>
                <a:cs typeface="Arial"/>
              </a:rPr>
              <a:t>Геровітал</a:t>
            </a:r>
            <a:r>
              <a:rPr sz="2400" spc="-35" dirty="0">
                <a:solidFill>
                  <a:srgbClr val="001F5F"/>
                </a:solidFill>
                <a:latin typeface="Arial"/>
                <a:cs typeface="Arial"/>
              </a:rPr>
              <a:t> </a:t>
            </a:r>
            <a:r>
              <a:rPr sz="2400" dirty="0">
                <a:solidFill>
                  <a:srgbClr val="001F5F"/>
                </a:solidFill>
                <a:latin typeface="Arial"/>
                <a:cs typeface="Arial"/>
              </a:rPr>
              <a:t>викликав</a:t>
            </a:r>
            <a:r>
              <a:rPr sz="2400" spc="-90" dirty="0">
                <a:solidFill>
                  <a:srgbClr val="001F5F"/>
                </a:solidFill>
                <a:latin typeface="Arial"/>
                <a:cs typeface="Arial"/>
              </a:rPr>
              <a:t> </a:t>
            </a:r>
            <a:r>
              <a:rPr sz="2400" dirty="0">
                <a:solidFill>
                  <a:srgbClr val="001F5F"/>
                </a:solidFill>
                <a:latin typeface="Arial"/>
                <a:cs typeface="Arial"/>
              </a:rPr>
              <a:t>інтерес</a:t>
            </a:r>
            <a:r>
              <a:rPr sz="2400" spc="-50" dirty="0">
                <a:solidFill>
                  <a:srgbClr val="001F5F"/>
                </a:solidFill>
                <a:latin typeface="Arial"/>
                <a:cs typeface="Arial"/>
              </a:rPr>
              <a:t> </a:t>
            </a:r>
            <a:r>
              <a:rPr sz="2400" dirty="0">
                <a:solidFill>
                  <a:srgbClr val="001F5F"/>
                </a:solidFill>
                <a:latin typeface="Arial"/>
                <a:cs typeface="Arial"/>
              </a:rPr>
              <a:t>і</a:t>
            </a:r>
            <a:r>
              <a:rPr sz="2400" spc="-55" dirty="0">
                <a:solidFill>
                  <a:srgbClr val="001F5F"/>
                </a:solidFill>
                <a:latin typeface="Arial"/>
                <a:cs typeface="Arial"/>
              </a:rPr>
              <a:t> </a:t>
            </a:r>
            <a:r>
              <a:rPr sz="2400" spc="-10" dirty="0">
                <a:solidFill>
                  <a:srgbClr val="001F5F"/>
                </a:solidFill>
                <a:latin typeface="Arial"/>
                <a:cs typeface="Arial"/>
              </a:rPr>
              <a:t>виникло </a:t>
            </a:r>
            <a:r>
              <a:rPr sz="2400" dirty="0">
                <a:solidFill>
                  <a:srgbClr val="001F5F"/>
                </a:solidFill>
                <a:latin typeface="Arial"/>
                <a:cs typeface="Arial"/>
              </a:rPr>
              <a:t>бажання</a:t>
            </a:r>
            <a:r>
              <a:rPr sz="2400" spc="-65" dirty="0">
                <a:solidFill>
                  <a:srgbClr val="001F5F"/>
                </a:solidFill>
                <a:latin typeface="Arial"/>
                <a:cs typeface="Arial"/>
              </a:rPr>
              <a:t> </a:t>
            </a:r>
            <a:r>
              <a:rPr sz="2400" dirty="0">
                <a:solidFill>
                  <a:srgbClr val="001F5F"/>
                </a:solidFill>
                <a:latin typeface="Arial"/>
                <a:cs typeface="Arial"/>
              </a:rPr>
              <a:t>його</a:t>
            </a:r>
            <a:r>
              <a:rPr sz="2400" spc="-65" dirty="0">
                <a:solidFill>
                  <a:srgbClr val="001F5F"/>
                </a:solidFill>
                <a:latin typeface="Arial"/>
                <a:cs typeface="Arial"/>
              </a:rPr>
              <a:t> </a:t>
            </a:r>
            <a:r>
              <a:rPr sz="2400" dirty="0">
                <a:solidFill>
                  <a:srgbClr val="001F5F"/>
                </a:solidFill>
                <a:latin typeface="Arial"/>
                <a:cs typeface="Arial"/>
              </a:rPr>
              <a:t>спробувати.</a:t>
            </a:r>
            <a:r>
              <a:rPr sz="2400" spc="-65" dirty="0">
                <a:solidFill>
                  <a:srgbClr val="001F5F"/>
                </a:solidFill>
                <a:latin typeface="Arial"/>
                <a:cs typeface="Arial"/>
              </a:rPr>
              <a:t> </a:t>
            </a:r>
            <a:r>
              <a:rPr sz="2400" dirty="0">
                <a:solidFill>
                  <a:srgbClr val="001F5F"/>
                </a:solidFill>
                <a:latin typeface="Arial"/>
                <a:cs typeface="Arial"/>
              </a:rPr>
              <a:t>Більшість</a:t>
            </a:r>
            <a:r>
              <a:rPr sz="2400" spc="-50" dirty="0">
                <a:solidFill>
                  <a:srgbClr val="001F5F"/>
                </a:solidFill>
                <a:latin typeface="Arial"/>
                <a:cs typeface="Arial"/>
              </a:rPr>
              <a:t> </a:t>
            </a:r>
            <a:r>
              <a:rPr sz="2400" spc="-10" dirty="0">
                <a:solidFill>
                  <a:srgbClr val="001F5F"/>
                </a:solidFill>
                <a:latin typeface="Arial"/>
                <a:cs typeface="Arial"/>
              </a:rPr>
              <a:t>респондентів</a:t>
            </a:r>
            <a:r>
              <a:rPr sz="2400" spc="-40" dirty="0">
                <a:solidFill>
                  <a:srgbClr val="001F5F"/>
                </a:solidFill>
                <a:latin typeface="Arial"/>
                <a:cs typeface="Arial"/>
              </a:rPr>
              <a:t> </a:t>
            </a:r>
            <a:r>
              <a:rPr sz="2400" dirty="0">
                <a:solidFill>
                  <a:srgbClr val="001F5F"/>
                </a:solidFill>
                <a:latin typeface="Arial"/>
                <a:cs typeface="Arial"/>
              </a:rPr>
              <a:t>не</a:t>
            </a:r>
            <a:r>
              <a:rPr sz="2400" spc="-75" dirty="0">
                <a:solidFill>
                  <a:srgbClr val="001F5F"/>
                </a:solidFill>
                <a:latin typeface="Arial"/>
                <a:cs typeface="Arial"/>
              </a:rPr>
              <a:t> </a:t>
            </a:r>
            <a:r>
              <a:rPr sz="2400" dirty="0">
                <a:solidFill>
                  <a:srgbClr val="001F5F"/>
                </a:solidFill>
                <a:latin typeface="Arial"/>
                <a:cs typeface="Arial"/>
              </a:rPr>
              <a:t>стикалися</a:t>
            </a:r>
            <a:r>
              <a:rPr sz="2400" spc="-90" dirty="0">
                <a:solidFill>
                  <a:srgbClr val="001F5F"/>
                </a:solidFill>
                <a:latin typeface="Arial"/>
                <a:cs typeface="Arial"/>
              </a:rPr>
              <a:t> </a:t>
            </a:r>
            <a:r>
              <a:rPr sz="2400" dirty="0">
                <a:solidFill>
                  <a:srgbClr val="001F5F"/>
                </a:solidFill>
                <a:latin typeface="Arial"/>
                <a:cs typeface="Arial"/>
              </a:rPr>
              <a:t>з</a:t>
            </a:r>
            <a:r>
              <a:rPr sz="2400" spc="-70" dirty="0">
                <a:solidFill>
                  <a:srgbClr val="001F5F"/>
                </a:solidFill>
                <a:latin typeface="Arial"/>
                <a:cs typeface="Arial"/>
              </a:rPr>
              <a:t> </a:t>
            </a:r>
            <a:r>
              <a:rPr sz="2400" spc="-10" dirty="0">
                <a:solidFill>
                  <a:srgbClr val="001F5F"/>
                </a:solidFill>
                <a:latin typeface="Arial"/>
                <a:cs typeface="Arial"/>
              </a:rPr>
              <a:t>препаратами </a:t>
            </a:r>
            <a:r>
              <a:rPr sz="2400" dirty="0">
                <a:solidFill>
                  <a:srgbClr val="001F5F"/>
                </a:solidFill>
                <a:latin typeface="Arial"/>
                <a:cs typeface="Arial"/>
              </a:rPr>
              <a:t>аналогічного</a:t>
            </a:r>
            <a:r>
              <a:rPr sz="2400" spc="-60" dirty="0">
                <a:solidFill>
                  <a:srgbClr val="001F5F"/>
                </a:solidFill>
                <a:latin typeface="Arial"/>
                <a:cs typeface="Arial"/>
              </a:rPr>
              <a:t> </a:t>
            </a:r>
            <a:r>
              <a:rPr sz="2400" dirty="0">
                <a:solidFill>
                  <a:srgbClr val="001F5F"/>
                </a:solidFill>
                <a:latin typeface="Arial"/>
                <a:cs typeface="Arial"/>
              </a:rPr>
              <a:t>спектру</a:t>
            </a:r>
            <a:r>
              <a:rPr sz="2400" spc="-100" dirty="0">
                <a:solidFill>
                  <a:srgbClr val="001F5F"/>
                </a:solidFill>
                <a:latin typeface="Arial"/>
                <a:cs typeface="Arial"/>
              </a:rPr>
              <a:t> </a:t>
            </a:r>
            <a:r>
              <a:rPr sz="2400" dirty="0">
                <a:solidFill>
                  <a:srgbClr val="001F5F"/>
                </a:solidFill>
                <a:latin typeface="Arial"/>
                <a:cs typeface="Arial"/>
              </a:rPr>
              <a:t>дії.</a:t>
            </a:r>
            <a:r>
              <a:rPr sz="2400" spc="-70" dirty="0">
                <a:solidFill>
                  <a:srgbClr val="001F5F"/>
                </a:solidFill>
                <a:latin typeface="Arial"/>
                <a:cs typeface="Arial"/>
              </a:rPr>
              <a:t> </a:t>
            </a:r>
            <a:r>
              <a:rPr sz="2400" dirty="0">
                <a:solidFill>
                  <a:srgbClr val="001F5F"/>
                </a:solidFill>
                <a:latin typeface="Arial"/>
                <a:cs typeface="Arial"/>
              </a:rPr>
              <a:t>Була</a:t>
            </a:r>
            <a:r>
              <a:rPr sz="2400" spc="-90" dirty="0">
                <a:solidFill>
                  <a:srgbClr val="001F5F"/>
                </a:solidFill>
                <a:latin typeface="Arial"/>
                <a:cs typeface="Arial"/>
              </a:rPr>
              <a:t> </a:t>
            </a:r>
            <a:r>
              <a:rPr sz="2400" dirty="0">
                <a:solidFill>
                  <a:srgbClr val="001F5F"/>
                </a:solidFill>
                <a:latin typeface="Arial"/>
                <a:cs typeface="Arial"/>
              </a:rPr>
              <a:t>дана</a:t>
            </a:r>
            <a:r>
              <a:rPr sz="2400" spc="-90" dirty="0">
                <a:solidFill>
                  <a:srgbClr val="001F5F"/>
                </a:solidFill>
                <a:latin typeface="Arial"/>
                <a:cs typeface="Arial"/>
              </a:rPr>
              <a:t> </a:t>
            </a:r>
            <a:r>
              <a:rPr sz="2400" dirty="0">
                <a:solidFill>
                  <a:srgbClr val="001F5F"/>
                </a:solidFill>
                <a:latin typeface="Arial"/>
                <a:cs typeface="Arial"/>
              </a:rPr>
              <a:t>висока</a:t>
            </a:r>
            <a:r>
              <a:rPr sz="2400" spc="-90" dirty="0">
                <a:solidFill>
                  <a:srgbClr val="001F5F"/>
                </a:solidFill>
                <a:latin typeface="Arial"/>
                <a:cs typeface="Arial"/>
              </a:rPr>
              <a:t> </a:t>
            </a:r>
            <a:r>
              <a:rPr sz="2400" dirty="0">
                <a:solidFill>
                  <a:srgbClr val="001F5F"/>
                </a:solidFill>
                <a:latin typeface="Arial"/>
                <a:cs typeface="Arial"/>
              </a:rPr>
              <a:t>оцінка</a:t>
            </a:r>
            <a:r>
              <a:rPr sz="2400" spc="-90" dirty="0">
                <a:solidFill>
                  <a:srgbClr val="001F5F"/>
                </a:solidFill>
                <a:latin typeface="Arial"/>
                <a:cs typeface="Arial"/>
              </a:rPr>
              <a:t> </a:t>
            </a:r>
            <a:r>
              <a:rPr sz="2400" dirty="0">
                <a:solidFill>
                  <a:srgbClr val="001F5F"/>
                </a:solidFill>
                <a:latin typeface="Arial"/>
                <a:cs typeface="Arial"/>
              </a:rPr>
              <a:t>вмісту</a:t>
            </a:r>
            <a:r>
              <a:rPr sz="2400" spc="-90" dirty="0">
                <a:solidFill>
                  <a:srgbClr val="001F5F"/>
                </a:solidFill>
                <a:latin typeface="Arial"/>
                <a:cs typeface="Arial"/>
              </a:rPr>
              <a:t> </a:t>
            </a:r>
            <a:r>
              <a:rPr sz="2400" spc="-10" dirty="0">
                <a:solidFill>
                  <a:srgbClr val="001F5F"/>
                </a:solidFill>
                <a:latin typeface="Arial"/>
                <a:cs typeface="Arial"/>
              </a:rPr>
              <a:t>анотації.</a:t>
            </a:r>
            <a:endParaRPr sz="2400">
              <a:latin typeface="Arial"/>
              <a:cs typeface="Arial"/>
            </a:endParaRPr>
          </a:p>
          <a:p>
            <a:pPr marL="355600" marR="1446530" indent="-342900">
              <a:lnSpc>
                <a:spcPts val="2880"/>
              </a:lnSpc>
            </a:pPr>
            <a:r>
              <a:rPr sz="2900" spc="-10" dirty="0">
                <a:solidFill>
                  <a:srgbClr val="FF6600"/>
                </a:solidFill>
                <a:latin typeface="MS Gothic"/>
                <a:cs typeface="MS Gothic"/>
              </a:rPr>
              <a:t>✔</a:t>
            </a:r>
            <a:r>
              <a:rPr sz="2400" spc="-10" dirty="0">
                <a:solidFill>
                  <a:srgbClr val="001F5F"/>
                </a:solidFill>
                <a:latin typeface="Arial"/>
                <a:cs typeface="Arial"/>
              </a:rPr>
              <a:t>Висловлені</a:t>
            </a:r>
            <a:r>
              <a:rPr sz="2400" spc="-75" dirty="0">
                <a:solidFill>
                  <a:srgbClr val="001F5F"/>
                </a:solidFill>
                <a:latin typeface="Arial"/>
                <a:cs typeface="Arial"/>
              </a:rPr>
              <a:t> </a:t>
            </a:r>
            <a:r>
              <a:rPr sz="2400" spc="-10" dirty="0">
                <a:solidFill>
                  <a:srgbClr val="001F5F"/>
                </a:solidFill>
                <a:latin typeface="Arial"/>
                <a:cs typeface="Arial"/>
              </a:rPr>
              <a:t>зауваження</a:t>
            </a:r>
            <a:r>
              <a:rPr sz="2400" spc="-60" dirty="0">
                <a:solidFill>
                  <a:srgbClr val="001F5F"/>
                </a:solidFill>
                <a:latin typeface="Arial"/>
                <a:cs typeface="Arial"/>
              </a:rPr>
              <a:t> </a:t>
            </a:r>
            <a:r>
              <a:rPr sz="2400" dirty="0">
                <a:solidFill>
                  <a:srgbClr val="001F5F"/>
                </a:solidFill>
                <a:latin typeface="Arial"/>
                <a:cs typeface="Arial"/>
              </a:rPr>
              <a:t>стосувалися</a:t>
            </a:r>
            <a:r>
              <a:rPr sz="2400" spc="-70" dirty="0">
                <a:solidFill>
                  <a:srgbClr val="001F5F"/>
                </a:solidFill>
                <a:latin typeface="Arial"/>
                <a:cs typeface="Arial"/>
              </a:rPr>
              <a:t> </a:t>
            </a:r>
            <a:r>
              <a:rPr sz="2400" dirty="0">
                <a:solidFill>
                  <a:srgbClr val="001F5F"/>
                </a:solidFill>
                <a:latin typeface="Arial"/>
                <a:cs typeface="Arial"/>
              </a:rPr>
              <a:t>в</a:t>
            </a:r>
            <a:r>
              <a:rPr sz="2400" spc="-80" dirty="0">
                <a:solidFill>
                  <a:srgbClr val="001F5F"/>
                </a:solidFill>
                <a:latin typeface="Arial"/>
                <a:cs typeface="Arial"/>
              </a:rPr>
              <a:t> </a:t>
            </a:r>
            <a:r>
              <a:rPr sz="2400" dirty="0">
                <a:solidFill>
                  <a:srgbClr val="001F5F"/>
                </a:solidFill>
                <a:latin typeface="Arial"/>
                <a:cs typeface="Arial"/>
              </a:rPr>
              <a:t>основному</a:t>
            </a:r>
            <a:r>
              <a:rPr sz="2400" spc="-55" dirty="0">
                <a:solidFill>
                  <a:srgbClr val="001F5F"/>
                </a:solidFill>
                <a:latin typeface="Arial"/>
                <a:cs typeface="Arial"/>
              </a:rPr>
              <a:t> </a:t>
            </a:r>
            <a:r>
              <a:rPr sz="2400" dirty="0">
                <a:solidFill>
                  <a:srgbClr val="001F5F"/>
                </a:solidFill>
                <a:latin typeface="Arial"/>
                <a:cs typeface="Arial"/>
              </a:rPr>
              <a:t>упаковки</a:t>
            </a:r>
            <a:r>
              <a:rPr sz="2400" spc="-65" dirty="0">
                <a:solidFill>
                  <a:srgbClr val="001F5F"/>
                </a:solidFill>
                <a:latin typeface="Arial"/>
                <a:cs typeface="Arial"/>
              </a:rPr>
              <a:t> </a:t>
            </a:r>
            <a:r>
              <a:rPr sz="2400" dirty="0">
                <a:solidFill>
                  <a:srgbClr val="001F5F"/>
                </a:solidFill>
                <a:latin typeface="Arial"/>
                <a:cs typeface="Arial"/>
              </a:rPr>
              <a:t>і</a:t>
            </a:r>
            <a:r>
              <a:rPr sz="2400" spc="-85" dirty="0">
                <a:solidFill>
                  <a:srgbClr val="001F5F"/>
                </a:solidFill>
                <a:latin typeface="Arial"/>
                <a:cs typeface="Arial"/>
              </a:rPr>
              <a:t> </a:t>
            </a:r>
            <a:r>
              <a:rPr sz="2400" spc="-10" dirty="0">
                <a:solidFill>
                  <a:srgbClr val="001F5F"/>
                </a:solidFill>
                <a:latin typeface="Arial"/>
                <a:cs typeface="Arial"/>
              </a:rPr>
              <a:t>способу вживання.</a:t>
            </a:r>
            <a:endParaRPr sz="2400">
              <a:latin typeface="Arial"/>
              <a:cs typeface="Arial"/>
            </a:endParaRPr>
          </a:p>
          <a:p>
            <a:pPr marL="12700">
              <a:lnSpc>
                <a:spcPts val="2835"/>
              </a:lnSpc>
            </a:pPr>
            <a:r>
              <a:rPr sz="2900" dirty="0">
                <a:solidFill>
                  <a:srgbClr val="FF6600"/>
                </a:solidFill>
                <a:latin typeface="MS Gothic"/>
                <a:cs typeface="MS Gothic"/>
              </a:rPr>
              <a:t>✔</a:t>
            </a:r>
            <a:r>
              <a:rPr sz="2400" dirty="0">
                <a:solidFill>
                  <a:srgbClr val="001F5F"/>
                </a:solidFill>
                <a:latin typeface="Arial"/>
                <a:cs typeface="Arial"/>
              </a:rPr>
              <a:t>Результати</a:t>
            </a:r>
            <a:r>
              <a:rPr sz="2400" spc="-95" dirty="0">
                <a:solidFill>
                  <a:srgbClr val="001F5F"/>
                </a:solidFill>
                <a:latin typeface="Arial"/>
                <a:cs typeface="Arial"/>
              </a:rPr>
              <a:t> </a:t>
            </a:r>
            <a:r>
              <a:rPr sz="2400" spc="-10" dirty="0">
                <a:solidFill>
                  <a:srgbClr val="001F5F"/>
                </a:solidFill>
                <a:latin typeface="Arial"/>
                <a:cs typeface="Arial"/>
              </a:rPr>
              <a:t>дослідження</a:t>
            </a:r>
            <a:r>
              <a:rPr sz="2400" spc="-95" dirty="0">
                <a:solidFill>
                  <a:srgbClr val="001F5F"/>
                </a:solidFill>
                <a:latin typeface="Arial"/>
                <a:cs typeface="Arial"/>
              </a:rPr>
              <a:t> </a:t>
            </a:r>
            <a:r>
              <a:rPr sz="2400" dirty="0">
                <a:solidFill>
                  <a:srgbClr val="001F5F"/>
                </a:solidFill>
                <a:latin typeface="Arial"/>
                <a:cs typeface="Arial"/>
              </a:rPr>
              <a:t>показують,</a:t>
            </a:r>
            <a:r>
              <a:rPr sz="2400" spc="-90" dirty="0">
                <a:solidFill>
                  <a:srgbClr val="001F5F"/>
                </a:solidFill>
                <a:latin typeface="Arial"/>
                <a:cs typeface="Arial"/>
              </a:rPr>
              <a:t> </a:t>
            </a:r>
            <a:r>
              <a:rPr sz="2400" dirty="0">
                <a:solidFill>
                  <a:srgbClr val="001F5F"/>
                </a:solidFill>
                <a:latin typeface="Arial"/>
                <a:cs typeface="Arial"/>
              </a:rPr>
              <a:t>що</a:t>
            </a:r>
            <a:r>
              <a:rPr sz="2400" spc="-105" dirty="0">
                <a:solidFill>
                  <a:srgbClr val="001F5F"/>
                </a:solidFill>
                <a:latin typeface="Arial"/>
                <a:cs typeface="Arial"/>
              </a:rPr>
              <a:t> </a:t>
            </a:r>
            <a:r>
              <a:rPr sz="2400" dirty="0">
                <a:solidFill>
                  <a:srgbClr val="001F5F"/>
                </a:solidFill>
                <a:latin typeface="Arial"/>
                <a:cs typeface="Arial"/>
              </a:rPr>
              <a:t>потенційні</a:t>
            </a:r>
            <a:r>
              <a:rPr sz="2400" spc="-85" dirty="0">
                <a:solidFill>
                  <a:srgbClr val="001F5F"/>
                </a:solidFill>
                <a:latin typeface="Arial"/>
                <a:cs typeface="Arial"/>
              </a:rPr>
              <a:t> </a:t>
            </a:r>
            <a:r>
              <a:rPr sz="2400" dirty="0">
                <a:solidFill>
                  <a:srgbClr val="001F5F"/>
                </a:solidFill>
                <a:latin typeface="Arial"/>
                <a:cs typeface="Arial"/>
              </a:rPr>
              <a:t>споживачі</a:t>
            </a:r>
            <a:r>
              <a:rPr sz="2400" spc="-100" dirty="0">
                <a:solidFill>
                  <a:srgbClr val="001F5F"/>
                </a:solidFill>
                <a:latin typeface="Arial"/>
                <a:cs typeface="Arial"/>
              </a:rPr>
              <a:t> </a:t>
            </a:r>
            <a:r>
              <a:rPr sz="2400" dirty="0">
                <a:solidFill>
                  <a:srgbClr val="001F5F"/>
                </a:solidFill>
                <a:latin typeface="Arial"/>
                <a:cs typeface="Arial"/>
              </a:rPr>
              <a:t>готові</a:t>
            </a:r>
            <a:r>
              <a:rPr sz="2400" spc="-85" dirty="0">
                <a:solidFill>
                  <a:srgbClr val="001F5F"/>
                </a:solidFill>
                <a:latin typeface="Arial"/>
                <a:cs typeface="Arial"/>
              </a:rPr>
              <a:t> </a:t>
            </a:r>
            <a:r>
              <a:rPr sz="2400" spc="-25" dirty="0">
                <a:solidFill>
                  <a:srgbClr val="001F5F"/>
                </a:solidFill>
                <a:latin typeface="Arial"/>
                <a:cs typeface="Arial"/>
              </a:rPr>
              <a:t>до</a:t>
            </a:r>
            <a:endParaRPr sz="2400">
              <a:latin typeface="Arial"/>
              <a:cs typeface="Arial"/>
            </a:endParaRPr>
          </a:p>
          <a:p>
            <a:pPr marL="355600">
              <a:lnSpc>
                <a:spcPts val="2830"/>
              </a:lnSpc>
            </a:pPr>
            <a:r>
              <a:rPr sz="2400" dirty="0">
                <a:solidFill>
                  <a:srgbClr val="001F5F"/>
                </a:solidFill>
                <a:latin typeface="Arial"/>
                <a:cs typeface="Arial"/>
              </a:rPr>
              <a:t>прийняття</a:t>
            </a:r>
            <a:r>
              <a:rPr sz="2400" spc="-95" dirty="0">
                <a:solidFill>
                  <a:srgbClr val="001F5F"/>
                </a:solidFill>
                <a:latin typeface="Arial"/>
                <a:cs typeface="Arial"/>
              </a:rPr>
              <a:t> </a:t>
            </a:r>
            <a:r>
              <a:rPr sz="2400" dirty="0">
                <a:solidFill>
                  <a:srgbClr val="001F5F"/>
                </a:solidFill>
                <a:latin typeface="Arial"/>
                <a:cs typeface="Arial"/>
              </a:rPr>
              <a:t>препарату</a:t>
            </a:r>
            <a:r>
              <a:rPr sz="2400" spc="-70" dirty="0">
                <a:solidFill>
                  <a:srgbClr val="001F5F"/>
                </a:solidFill>
                <a:latin typeface="Arial"/>
                <a:cs typeface="Arial"/>
              </a:rPr>
              <a:t> </a:t>
            </a:r>
            <a:r>
              <a:rPr sz="2400" dirty="0">
                <a:solidFill>
                  <a:srgbClr val="001F5F"/>
                </a:solidFill>
                <a:latin typeface="Arial"/>
                <a:cs typeface="Arial"/>
              </a:rPr>
              <a:t>ГЕРОВІТАЛ,</a:t>
            </a:r>
            <a:r>
              <a:rPr sz="2400" spc="-90" dirty="0">
                <a:solidFill>
                  <a:srgbClr val="001F5F"/>
                </a:solidFill>
                <a:latin typeface="Arial"/>
                <a:cs typeface="Arial"/>
              </a:rPr>
              <a:t> </a:t>
            </a:r>
            <a:r>
              <a:rPr sz="2400" dirty="0">
                <a:solidFill>
                  <a:srgbClr val="001F5F"/>
                </a:solidFill>
                <a:latin typeface="Arial"/>
                <a:cs typeface="Arial"/>
              </a:rPr>
              <a:t>проте</a:t>
            </a:r>
            <a:r>
              <a:rPr sz="2400" spc="-95" dirty="0">
                <a:solidFill>
                  <a:srgbClr val="001F5F"/>
                </a:solidFill>
                <a:latin typeface="Arial"/>
                <a:cs typeface="Arial"/>
              </a:rPr>
              <a:t> </a:t>
            </a:r>
            <a:r>
              <a:rPr sz="2400" dirty="0">
                <a:solidFill>
                  <a:srgbClr val="001F5F"/>
                </a:solidFill>
                <a:latin typeface="Arial"/>
                <a:cs typeface="Arial"/>
              </a:rPr>
              <a:t>потребують</a:t>
            </a:r>
            <a:r>
              <a:rPr sz="2400" spc="-85" dirty="0">
                <a:solidFill>
                  <a:srgbClr val="001F5F"/>
                </a:solidFill>
                <a:latin typeface="Arial"/>
                <a:cs typeface="Arial"/>
              </a:rPr>
              <a:t> </a:t>
            </a:r>
            <a:r>
              <a:rPr sz="2400" dirty="0">
                <a:solidFill>
                  <a:srgbClr val="001F5F"/>
                </a:solidFill>
                <a:latin typeface="Arial"/>
                <a:cs typeface="Arial"/>
              </a:rPr>
              <a:t>роз'яснень</a:t>
            </a:r>
            <a:r>
              <a:rPr sz="2400" spc="-70" dirty="0">
                <a:solidFill>
                  <a:srgbClr val="001F5F"/>
                </a:solidFill>
                <a:latin typeface="Arial"/>
                <a:cs typeface="Arial"/>
              </a:rPr>
              <a:t> </a:t>
            </a:r>
            <a:r>
              <a:rPr sz="2400" spc="-10" dirty="0">
                <a:solidFill>
                  <a:srgbClr val="001F5F"/>
                </a:solidFill>
                <a:latin typeface="Arial"/>
                <a:cs typeface="Arial"/>
              </a:rPr>
              <a:t>(рекламно-</a:t>
            </a:r>
            <a:endParaRPr sz="2400">
              <a:latin typeface="Arial"/>
              <a:cs typeface="Arial"/>
            </a:endParaRPr>
          </a:p>
        </p:txBody>
      </p:sp>
      <p:pic>
        <p:nvPicPr>
          <p:cNvPr id="5" name="object 5"/>
          <p:cNvPicPr/>
          <p:nvPr/>
        </p:nvPicPr>
        <p:blipFill>
          <a:blip r:embed="rId2" cstate="print"/>
          <a:stretch>
            <a:fillRect/>
          </a:stretch>
        </p:blipFill>
        <p:spPr>
          <a:xfrm>
            <a:off x="9334297" y="1212214"/>
            <a:ext cx="2611195" cy="211505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95621" y="154051"/>
            <a:ext cx="3376295" cy="391160"/>
          </a:xfrm>
          <a:prstGeom prst="rect">
            <a:avLst/>
          </a:prstGeom>
        </p:spPr>
        <p:txBody>
          <a:bodyPr vert="horz" wrap="square" lIns="0" tIns="12700" rIns="0" bIns="0" rtlCol="0">
            <a:spAutoFit/>
          </a:bodyPr>
          <a:lstStyle/>
          <a:p>
            <a:pPr marL="12700">
              <a:lnSpc>
                <a:spcPct val="100000"/>
              </a:lnSpc>
              <a:spcBef>
                <a:spcPts val="100"/>
              </a:spcBef>
            </a:pPr>
            <a:r>
              <a:rPr dirty="0"/>
              <a:t>Кількісні</a:t>
            </a:r>
            <a:r>
              <a:rPr spc="-30" dirty="0"/>
              <a:t> </a:t>
            </a:r>
            <a:r>
              <a:rPr spc="-10" dirty="0"/>
              <a:t>дослідження</a:t>
            </a:r>
          </a:p>
        </p:txBody>
      </p:sp>
      <p:sp>
        <p:nvSpPr>
          <p:cNvPr id="3" name="object 3"/>
          <p:cNvSpPr txBox="1"/>
          <p:nvPr/>
        </p:nvSpPr>
        <p:spPr>
          <a:xfrm>
            <a:off x="6819138" y="3801821"/>
            <a:ext cx="5081905" cy="2465070"/>
          </a:xfrm>
          <a:prstGeom prst="rect">
            <a:avLst/>
          </a:prstGeom>
        </p:spPr>
        <p:txBody>
          <a:bodyPr vert="horz" wrap="square" lIns="0" tIns="13335" rIns="0" bIns="0" rtlCol="0">
            <a:spAutoFit/>
          </a:bodyPr>
          <a:lstStyle/>
          <a:p>
            <a:pPr marL="12700">
              <a:lnSpc>
                <a:spcPct val="100000"/>
              </a:lnSpc>
              <a:spcBef>
                <a:spcPts val="105"/>
              </a:spcBef>
            </a:pPr>
            <a:r>
              <a:rPr sz="2000" b="1" i="1" spc="-20" dirty="0">
                <a:solidFill>
                  <a:srgbClr val="FF6600"/>
                </a:solidFill>
                <a:latin typeface="Arial"/>
                <a:cs typeface="Arial"/>
              </a:rPr>
              <a:t>Хол-тест</a:t>
            </a:r>
            <a:endParaRPr sz="2000" dirty="0">
              <a:latin typeface="Arial"/>
              <a:cs typeface="Arial"/>
            </a:endParaRPr>
          </a:p>
          <a:p>
            <a:pPr marL="12700" marR="360680">
              <a:lnSpc>
                <a:spcPct val="100000"/>
              </a:lnSpc>
            </a:pPr>
            <a:r>
              <a:rPr sz="2000" dirty="0">
                <a:solidFill>
                  <a:srgbClr val="001F5F"/>
                </a:solidFill>
                <a:latin typeface="Arial"/>
                <a:cs typeface="Arial"/>
              </a:rPr>
              <a:t>Опитування</a:t>
            </a:r>
            <a:r>
              <a:rPr sz="2000" spc="-55" dirty="0">
                <a:solidFill>
                  <a:srgbClr val="001F5F"/>
                </a:solidFill>
                <a:latin typeface="Arial"/>
                <a:cs typeface="Arial"/>
              </a:rPr>
              <a:t> </a:t>
            </a:r>
            <a:r>
              <a:rPr sz="2000" dirty="0">
                <a:solidFill>
                  <a:srgbClr val="001F5F"/>
                </a:solidFill>
                <a:latin typeface="Arial"/>
                <a:cs typeface="Arial"/>
              </a:rPr>
              <a:t>для</a:t>
            </a:r>
            <a:r>
              <a:rPr sz="2000" spc="-35" dirty="0">
                <a:solidFill>
                  <a:srgbClr val="001F5F"/>
                </a:solidFill>
                <a:latin typeface="Arial"/>
                <a:cs typeface="Arial"/>
              </a:rPr>
              <a:t> </a:t>
            </a:r>
            <a:r>
              <a:rPr sz="2000" dirty="0">
                <a:solidFill>
                  <a:srgbClr val="001F5F"/>
                </a:solidFill>
                <a:latin typeface="Arial"/>
                <a:cs typeface="Arial"/>
              </a:rPr>
              <a:t>уточнення</a:t>
            </a:r>
            <a:r>
              <a:rPr sz="2000" spc="-55" dirty="0">
                <a:solidFill>
                  <a:srgbClr val="001F5F"/>
                </a:solidFill>
                <a:latin typeface="Arial"/>
                <a:cs typeface="Arial"/>
              </a:rPr>
              <a:t> </a:t>
            </a:r>
            <a:r>
              <a:rPr sz="2000" spc="-10" dirty="0">
                <a:solidFill>
                  <a:srgbClr val="001F5F"/>
                </a:solidFill>
                <a:latin typeface="Arial"/>
                <a:cs typeface="Arial"/>
              </a:rPr>
              <a:t>сприйняття </a:t>
            </a:r>
            <a:r>
              <a:rPr sz="2000" dirty="0">
                <a:solidFill>
                  <a:srgbClr val="001F5F"/>
                </a:solidFill>
                <a:latin typeface="Arial"/>
                <a:cs typeface="Arial"/>
              </a:rPr>
              <a:t>властивостей</a:t>
            </a:r>
            <a:r>
              <a:rPr sz="2000" spc="-75" dirty="0">
                <a:solidFill>
                  <a:srgbClr val="001F5F"/>
                </a:solidFill>
                <a:latin typeface="Arial"/>
                <a:cs typeface="Arial"/>
              </a:rPr>
              <a:t> </a:t>
            </a:r>
            <a:r>
              <a:rPr sz="2000" dirty="0">
                <a:solidFill>
                  <a:srgbClr val="001F5F"/>
                </a:solidFill>
                <a:latin typeface="Arial"/>
                <a:cs typeface="Arial"/>
              </a:rPr>
              <a:t>і</a:t>
            </a:r>
            <a:r>
              <a:rPr sz="2000" spc="-15" dirty="0">
                <a:solidFill>
                  <a:srgbClr val="001F5F"/>
                </a:solidFill>
                <a:latin typeface="Arial"/>
                <a:cs typeface="Arial"/>
              </a:rPr>
              <a:t> </a:t>
            </a:r>
            <a:r>
              <a:rPr sz="2000" dirty="0">
                <a:solidFill>
                  <a:srgbClr val="001F5F"/>
                </a:solidFill>
                <a:latin typeface="Arial"/>
                <a:cs typeface="Arial"/>
              </a:rPr>
              <a:t>атрибутів</a:t>
            </a:r>
            <a:r>
              <a:rPr sz="2000" spc="-15" dirty="0">
                <a:solidFill>
                  <a:srgbClr val="001F5F"/>
                </a:solidFill>
                <a:latin typeface="Arial"/>
                <a:cs typeface="Arial"/>
              </a:rPr>
              <a:t> </a:t>
            </a:r>
            <a:r>
              <a:rPr sz="2000" dirty="0">
                <a:solidFill>
                  <a:srgbClr val="001F5F"/>
                </a:solidFill>
                <a:latin typeface="Arial"/>
                <a:cs typeface="Arial"/>
              </a:rPr>
              <a:t>товару</a:t>
            </a:r>
            <a:r>
              <a:rPr sz="2000" spc="-40" dirty="0">
                <a:solidFill>
                  <a:srgbClr val="001F5F"/>
                </a:solidFill>
                <a:latin typeface="Arial"/>
                <a:cs typeface="Arial"/>
              </a:rPr>
              <a:t> </a:t>
            </a:r>
            <a:r>
              <a:rPr sz="2000" spc="-10" dirty="0">
                <a:solidFill>
                  <a:srgbClr val="001F5F"/>
                </a:solidFill>
                <a:latin typeface="Arial"/>
                <a:cs typeface="Arial"/>
              </a:rPr>
              <a:t>(назви, </a:t>
            </a:r>
            <a:r>
              <a:rPr sz="2000" dirty="0">
                <a:solidFill>
                  <a:srgbClr val="001F5F"/>
                </a:solidFill>
                <a:latin typeface="Arial"/>
                <a:cs typeface="Arial"/>
              </a:rPr>
              <a:t>торгової</a:t>
            </a:r>
            <a:r>
              <a:rPr sz="2000" spc="-60" dirty="0">
                <a:solidFill>
                  <a:srgbClr val="001F5F"/>
                </a:solidFill>
                <a:latin typeface="Arial"/>
                <a:cs typeface="Arial"/>
              </a:rPr>
              <a:t> </a:t>
            </a:r>
            <a:r>
              <a:rPr sz="2000" dirty="0">
                <a:solidFill>
                  <a:srgbClr val="001F5F"/>
                </a:solidFill>
                <a:latin typeface="Arial"/>
                <a:cs typeface="Arial"/>
              </a:rPr>
              <a:t>марки,</a:t>
            </a:r>
            <a:r>
              <a:rPr sz="2000" spc="-35" dirty="0">
                <a:solidFill>
                  <a:srgbClr val="001F5F"/>
                </a:solidFill>
                <a:latin typeface="Arial"/>
                <a:cs typeface="Arial"/>
              </a:rPr>
              <a:t> </a:t>
            </a:r>
            <a:r>
              <a:rPr sz="2000" dirty="0">
                <a:solidFill>
                  <a:srgbClr val="001F5F"/>
                </a:solidFill>
                <a:latin typeface="Arial"/>
                <a:cs typeface="Arial"/>
              </a:rPr>
              <a:t>упаковки</a:t>
            </a:r>
            <a:r>
              <a:rPr sz="2000" spc="-35" dirty="0">
                <a:solidFill>
                  <a:srgbClr val="001F5F"/>
                </a:solidFill>
                <a:latin typeface="Arial"/>
                <a:cs typeface="Arial"/>
              </a:rPr>
              <a:t> </a:t>
            </a:r>
            <a:r>
              <a:rPr sz="2000" dirty="0">
                <a:solidFill>
                  <a:srgbClr val="001F5F"/>
                </a:solidFill>
                <a:latin typeface="Arial"/>
                <a:cs typeface="Arial"/>
              </a:rPr>
              <a:t>і</a:t>
            </a:r>
            <a:r>
              <a:rPr sz="2000" spc="-10" dirty="0">
                <a:solidFill>
                  <a:srgbClr val="001F5F"/>
                </a:solidFill>
                <a:latin typeface="Arial"/>
                <a:cs typeface="Arial"/>
              </a:rPr>
              <a:t> </a:t>
            </a:r>
            <a:r>
              <a:rPr sz="2000" dirty="0">
                <a:solidFill>
                  <a:srgbClr val="001F5F"/>
                </a:solidFill>
                <a:latin typeface="Arial"/>
                <a:cs typeface="Arial"/>
              </a:rPr>
              <a:t>т.д.).</a:t>
            </a:r>
            <a:r>
              <a:rPr sz="2000" spc="-30" dirty="0">
                <a:solidFill>
                  <a:srgbClr val="001F5F"/>
                </a:solidFill>
                <a:latin typeface="Arial"/>
                <a:cs typeface="Arial"/>
              </a:rPr>
              <a:t> </a:t>
            </a:r>
            <a:r>
              <a:rPr sz="2000" dirty="0">
                <a:solidFill>
                  <a:srgbClr val="001F5F"/>
                </a:solidFill>
                <a:latin typeface="Arial"/>
                <a:cs typeface="Arial"/>
              </a:rPr>
              <a:t>Під</a:t>
            </a:r>
            <a:r>
              <a:rPr sz="2000" spc="-25" dirty="0">
                <a:solidFill>
                  <a:srgbClr val="001F5F"/>
                </a:solidFill>
                <a:latin typeface="Arial"/>
                <a:cs typeface="Arial"/>
              </a:rPr>
              <a:t> час </a:t>
            </a:r>
            <a:r>
              <a:rPr sz="2000" dirty="0">
                <a:solidFill>
                  <a:srgbClr val="001F5F"/>
                </a:solidFill>
                <a:latin typeface="Arial"/>
                <a:cs typeface="Arial"/>
              </a:rPr>
              <a:t>проведення</a:t>
            </a:r>
            <a:r>
              <a:rPr sz="2000" spc="-35" dirty="0">
                <a:solidFill>
                  <a:srgbClr val="001F5F"/>
                </a:solidFill>
                <a:latin typeface="Arial"/>
                <a:cs typeface="Arial"/>
              </a:rPr>
              <a:t> </a:t>
            </a:r>
            <a:r>
              <a:rPr sz="2000" spc="-10" dirty="0">
                <a:solidFill>
                  <a:srgbClr val="001F5F"/>
                </a:solidFill>
                <a:latin typeface="Arial"/>
                <a:cs typeface="Arial"/>
              </a:rPr>
              <a:t>хол-</a:t>
            </a:r>
            <a:r>
              <a:rPr sz="2000" dirty="0">
                <a:solidFill>
                  <a:srgbClr val="001F5F"/>
                </a:solidFill>
                <a:latin typeface="Arial"/>
                <a:cs typeface="Arial"/>
              </a:rPr>
              <a:t>тесту</a:t>
            </a:r>
            <a:r>
              <a:rPr sz="2000" spc="-45" dirty="0">
                <a:solidFill>
                  <a:srgbClr val="001F5F"/>
                </a:solidFill>
                <a:latin typeface="Arial"/>
                <a:cs typeface="Arial"/>
              </a:rPr>
              <a:t> </a:t>
            </a:r>
            <a:r>
              <a:rPr sz="2000" spc="-10" dirty="0">
                <a:solidFill>
                  <a:srgbClr val="001F5F"/>
                </a:solidFill>
                <a:latin typeface="Arial"/>
                <a:cs typeface="Arial"/>
              </a:rPr>
              <a:t>респондентам</a:t>
            </a:r>
            <a:endParaRPr sz="2000" dirty="0">
              <a:latin typeface="Arial"/>
              <a:cs typeface="Arial"/>
            </a:endParaRPr>
          </a:p>
          <a:p>
            <a:pPr marL="12700" marR="5080">
              <a:lnSpc>
                <a:spcPct val="100000"/>
              </a:lnSpc>
              <a:spcBef>
                <a:spcPts val="5"/>
              </a:spcBef>
            </a:pPr>
            <a:r>
              <a:rPr sz="2000" dirty="0">
                <a:solidFill>
                  <a:srgbClr val="001F5F"/>
                </a:solidFill>
                <a:latin typeface="Arial"/>
                <a:cs typeface="Arial"/>
              </a:rPr>
              <a:t>спочатку</a:t>
            </a:r>
            <a:r>
              <a:rPr sz="2000" spc="-40" dirty="0">
                <a:solidFill>
                  <a:srgbClr val="001F5F"/>
                </a:solidFill>
                <a:latin typeface="Arial"/>
                <a:cs typeface="Arial"/>
              </a:rPr>
              <a:t> </a:t>
            </a:r>
            <a:r>
              <a:rPr sz="2000" dirty="0">
                <a:solidFill>
                  <a:srgbClr val="001F5F"/>
                </a:solidFill>
                <a:latin typeface="Arial"/>
                <a:cs typeface="Arial"/>
              </a:rPr>
              <a:t>надають</a:t>
            </a:r>
            <a:r>
              <a:rPr sz="2000" spc="-35" dirty="0">
                <a:solidFill>
                  <a:srgbClr val="001F5F"/>
                </a:solidFill>
                <a:latin typeface="Arial"/>
                <a:cs typeface="Arial"/>
              </a:rPr>
              <a:t> </a:t>
            </a:r>
            <a:r>
              <a:rPr sz="2000" dirty="0">
                <a:solidFill>
                  <a:srgbClr val="001F5F"/>
                </a:solidFill>
                <a:latin typeface="Arial"/>
                <a:cs typeface="Arial"/>
              </a:rPr>
              <a:t>матеріали</a:t>
            </a:r>
            <a:r>
              <a:rPr sz="2000" spc="-30" dirty="0">
                <a:solidFill>
                  <a:srgbClr val="001F5F"/>
                </a:solidFill>
                <a:latin typeface="Arial"/>
                <a:cs typeface="Arial"/>
              </a:rPr>
              <a:t> </a:t>
            </a:r>
            <a:r>
              <a:rPr sz="2000" dirty="0">
                <a:solidFill>
                  <a:srgbClr val="001F5F"/>
                </a:solidFill>
                <a:latin typeface="Arial"/>
                <a:cs typeface="Arial"/>
              </a:rPr>
              <a:t>тестування,</a:t>
            </a:r>
            <a:r>
              <a:rPr sz="2000" spc="-45" dirty="0">
                <a:solidFill>
                  <a:srgbClr val="001F5F"/>
                </a:solidFill>
                <a:latin typeface="Arial"/>
                <a:cs typeface="Arial"/>
              </a:rPr>
              <a:t> </a:t>
            </a:r>
            <a:r>
              <a:rPr sz="2000" spc="-50" dirty="0">
                <a:solidFill>
                  <a:srgbClr val="001F5F"/>
                </a:solidFill>
                <a:latin typeface="Arial"/>
                <a:cs typeface="Arial"/>
              </a:rPr>
              <a:t>а </a:t>
            </a:r>
            <a:r>
              <a:rPr sz="2000" dirty="0">
                <a:solidFill>
                  <a:srgbClr val="001F5F"/>
                </a:solidFill>
                <a:latin typeface="Arial"/>
                <a:cs typeface="Arial"/>
              </a:rPr>
              <a:t>потім</a:t>
            </a:r>
            <a:r>
              <a:rPr sz="2000" spc="-35" dirty="0">
                <a:solidFill>
                  <a:srgbClr val="001F5F"/>
                </a:solidFill>
                <a:latin typeface="Arial"/>
                <a:cs typeface="Arial"/>
              </a:rPr>
              <a:t> </a:t>
            </a:r>
            <a:r>
              <a:rPr sz="2000" dirty="0">
                <a:solidFill>
                  <a:srgbClr val="001F5F"/>
                </a:solidFill>
                <a:latin typeface="Arial"/>
                <a:cs typeface="Arial"/>
              </a:rPr>
              <a:t>пропонують</a:t>
            </a:r>
            <a:r>
              <a:rPr sz="2000" spc="-20" dirty="0">
                <a:solidFill>
                  <a:srgbClr val="001F5F"/>
                </a:solidFill>
                <a:latin typeface="Arial"/>
                <a:cs typeface="Arial"/>
              </a:rPr>
              <a:t> </a:t>
            </a:r>
            <a:r>
              <a:rPr sz="2000" dirty="0">
                <a:solidFill>
                  <a:srgbClr val="001F5F"/>
                </a:solidFill>
                <a:latin typeface="Arial"/>
                <a:cs typeface="Arial"/>
              </a:rPr>
              <a:t>відповісти</a:t>
            </a:r>
            <a:r>
              <a:rPr sz="2000" spc="-55" dirty="0">
                <a:solidFill>
                  <a:srgbClr val="001F5F"/>
                </a:solidFill>
                <a:latin typeface="Arial"/>
                <a:cs typeface="Arial"/>
              </a:rPr>
              <a:t> </a:t>
            </a:r>
            <a:r>
              <a:rPr sz="2000" dirty="0">
                <a:solidFill>
                  <a:srgbClr val="001F5F"/>
                </a:solidFill>
                <a:latin typeface="Arial"/>
                <a:cs typeface="Arial"/>
              </a:rPr>
              <a:t>на</a:t>
            </a:r>
            <a:r>
              <a:rPr sz="2000" spc="-40" dirty="0">
                <a:solidFill>
                  <a:srgbClr val="001F5F"/>
                </a:solidFill>
                <a:latin typeface="Arial"/>
                <a:cs typeface="Arial"/>
              </a:rPr>
              <a:t> </a:t>
            </a:r>
            <a:r>
              <a:rPr sz="2000" spc="-10" dirty="0">
                <a:solidFill>
                  <a:srgbClr val="001F5F"/>
                </a:solidFill>
                <a:latin typeface="Arial"/>
                <a:cs typeface="Arial"/>
              </a:rPr>
              <a:t>питання спеціальної</a:t>
            </a:r>
            <a:r>
              <a:rPr sz="2000" spc="-60" dirty="0">
                <a:solidFill>
                  <a:srgbClr val="001F5F"/>
                </a:solidFill>
                <a:latin typeface="Arial"/>
                <a:cs typeface="Arial"/>
              </a:rPr>
              <a:t> </a:t>
            </a:r>
            <a:r>
              <a:rPr sz="2000" dirty="0">
                <a:solidFill>
                  <a:srgbClr val="001F5F"/>
                </a:solidFill>
                <a:latin typeface="Arial"/>
                <a:cs typeface="Arial"/>
              </a:rPr>
              <a:t>стандартизованої</a:t>
            </a:r>
            <a:r>
              <a:rPr sz="2000" spc="-75" dirty="0">
                <a:solidFill>
                  <a:srgbClr val="001F5F"/>
                </a:solidFill>
                <a:latin typeface="Arial"/>
                <a:cs typeface="Arial"/>
              </a:rPr>
              <a:t> </a:t>
            </a:r>
            <a:r>
              <a:rPr sz="2000" spc="-10" dirty="0">
                <a:solidFill>
                  <a:srgbClr val="001F5F"/>
                </a:solidFill>
                <a:latin typeface="Arial"/>
                <a:cs typeface="Arial"/>
              </a:rPr>
              <a:t>анкети.</a:t>
            </a:r>
            <a:endParaRPr sz="2000" dirty="0">
              <a:latin typeface="Arial"/>
              <a:cs typeface="Arial"/>
            </a:endParaRPr>
          </a:p>
        </p:txBody>
      </p:sp>
      <p:sp>
        <p:nvSpPr>
          <p:cNvPr id="4" name="object 4"/>
          <p:cNvSpPr txBox="1"/>
          <p:nvPr/>
        </p:nvSpPr>
        <p:spPr>
          <a:xfrm>
            <a:off x="332638" y="674065"/>
            <a:ext cx="5549900" cy="2160270"/>
          </a:xfrm>
          <a:prstGeom prst="rect">
            <a:avLst/>
          </a:prstGeom>
        </p:spPr>
        <p:txBody>
          <a:bodyPr vert="horz" wrap="square" lIns="0" tIns="13335" rIns="0" bIns="0" rtlCol="0">
            <a:spAutoFit/>
          </a:bodyPr>
          <a:lstStyle/>
          <a:p>
            <a:pPr marL="12700" algn="just">
              <a:lnSpc>
                <a:spcPct val="100000"/>
              </a:lnSpc>
              <a:spcBef>
                <a:spcPts val="105"/>
              </a:spcBef>
            </a:pPr>
            <a:r>
              <a:rPr sz="2000" b="1" i="1" dirty="0">
                <a:solidFill>
                  <a:srgbClr val="FF6600"/>
                </a:solidFill>
                <a:latin typeface="Arial"/>
                <a:cs typeface="Arial"/>
              </a:rPr>
              <a:t>Інтерв'ю</a:t>
            </a:r>
            <a:r>
              <a:rPr sz="2000" b="1" i="1" spc="-25" dirty="0">
                <a:solidFill>
                  <a:srgbClr val="FF6600"/>
                </a:solidFill>
                <a:latin typeface="Arial"/>
                <a:cs typeface="Arial"/>
              </a:rPr>
              <a:t> </a:t>
            </a:r>
            <a:r>
              <a:rPr sz="2000" b="1" i="1" dirty="0">
                <a:solidFill>
                  <a:srgbClr val="FF6600"/>
                </a:solidFill>
                <a:latin typeface="Arial"/>
                <a:cs typeface="Arial"/>
              </a:rPr>
              <a:t>на</a:t>
            </a:r>
            <a:r>
              <a:rPr sz="2000" b="1" i="1" spc="-30" dirty="0">
                <a:solidFill>
                  <a:srgbClr val="FF6600"/>
                </a:solidFill>
                <a:latin typeface="Arial"/>
                <a:cs typeface="Arial"/>
              </a:rPr>
              <a:t> </a:t>
            </a:r>
            <a:r>
              <a:rPr sz="2000" b="1" i="1" spc="-20" dirty="0">
                <a:solidFill>
                  <a:srgbClr val="FF6600"/>
                </a:solidFill>
                <a:latin typeface="Arial"/>
                <a:cs typeface="Arial"/>
              </a:rPr>
              <a:t>дому</a:t>
            </a:r>
            <a:endParaRPr sz="2000">
              <a:latin typeface="Arial"/>
              <a:cs typeface="Arial"/>
            </a:endParaRPr>
          </a:p>
          <a:p>
            <a:pPr marL="12700" marR="5080" algn="just">
              <a:lnSpc>
                <a:spcPct val="100000"/>
              </a:lnSpc>
            </a:pPr>
            <a:r>
              <a:rPr sz="2000" dirty="0">
                <a:solidFill>
                  <a:srgbClr val="001F5F"/>
                </a:solidFill>
                <a:latin typeface="Arial"/>
                <a:cs typeface="Arial"/>
              </a:rPr>
              <a:t>Анкетування,</a:t>
            </a:r>
            <a:r>
              <a:rPr sz="2000" spc="-45" dirty="0">
                <a:solidFill>
                  <a:srgbClr val="001F5F"/>
                </a:solidFill>
                <a:latin typeface="Arial"/>
                <a:cs typeface="Arial"/>
              </a:rPr>
              <a:t> </a:t>
            </a:r>
            <a:r>
              <a:rPr sz="2000" dirty="0">
                <a:solidFill>
                  <a:srgbClr val="001F5F"/>
                </a:solidFill>
                <a:latin typeface="Arial"/>
                <a:cs typeface="Arial"/>
              </a:rPr>
              <a:t>яке</a:t>
            </a:r>
            <a:r>
              <a:rPr sz="2000" spc="-20" dirty="0">
                <a:solidFill>
                  <a:srgbClr val="001F5F"/>
                </a:solidFill>
                <a:latin typeface="Arial"/>
                <a:cs typeface="Arial"/>
              </a:rPr>
              <a:t> </a:t>
            </a:r>
            <a:r>
              <a:rPr sz="2000" dirty="0">
                <a:solidFill>
                  <a:srgbClr val="001F5F"/>
                </a:solidFill>
                <a:latin typeface="Arial"/>
                <a:cs typeface="Arial"/>
              </a:rPr>
              <a:t>проводиться</a:t>
            </a:r>
            <a:r>
              <a:rPr sz="2000" spc="-45" dirty="0">
                <a:solidFill>
                  <a:srgbClr val="001F5F"/>
                </a:solidFill>
                <a:latin typeface="Arial"/>
                <a:cs typeface="Arial"/>
              </a:rPr>
              <a:t> </a:t>
            </a:r>
            <a:r>
              <a:rPr sz="2000" dirty="0">
                <a:solidFill>
                  <a:srgbClr val="001F5F"/>
                </a:solidFill>
                <a:latin typeface="Arial"/>
                <a:cs typeface="Arial"/>
              </a:rPr>
              <a:t>в</a:t>
            </a:r>
            <a:r>
              <a:rPr sz="2000" spc="-20" dirty="0">
                <a:solidFill>
                  <a:srgbClr val="001F5F"/>
                </a:solidFill>
                <a:latin typeface="Arial"/>
                <a:cs typeface="Arial"/>
              </a:rPr>
              <a:t> </a:t>
            </a:r>
            <a:r>
              <a:rPr sz="2000" spc="-10" dirty="0">
                <a:solidFill>
                  <a:srgbClr val="001F5F"/>
                </a:solidFill>
                <a:latin typeface="Arial"/>
                <a:cs typeface="Arial"/>
              </a:rPr>
              <a:t>максимально </a:t>
            </a:r>
            <a:r>
              <a:rPr sz="2000" dirty="0">
                <a:solidFill>
                  <a:srgbClr val="001F5F"/>
                </a:solidFill>
                <a:latin typeface="Arial"/>
                <a:cs typeface="Arial"/>
              </a:rPr>
              <a:t>комфортних</a:t>
            </a:r>
            <a:r>
              <a:rPr sz="2000" spc="-40" dirty="0">
                <a:solidFill>
                  <a:srgbClr val="001F5F"/>
                </a:solidFill>
                <a:latin typeface="Arial"/>
                <a:cs typeface="Arial"/>
              </a:rPr>
              <a:t> </a:t>
            </a:r>
            <a:r>
              <a:rPr sz="2000" dirty="0">
                <a:solidFill>
                  <a:srgbClr val="001F5F"/>
                </a:solidFill>
                <a:latin typeface="Arial"/>
                <a:cs typeface="Arial"/>
              </a:rPr>
              <a:t>для</a:t>
            </a:r>
            <a:r>
              <a:rPr sz="2000" spc="-20" dirty="0">
                <a:solidFill>
                  <a:srgbClr val="001F5F"/>
                </a:solidFill>
                <a:latin typeface="Arial"/>
                <a:cs typeface="Arial"/>
              </a:rPr>
              <a:t> </a:t>
            </a:r>
            <a:r>
              <a:rPr sz="2000" dirty="0">
                <a:solidFill>
                  <a:srgbClr val="001F5F"/>
                </a:solidFill>
                <a:latin typeface="Arial"/>
                <a:cs typeface="Arial"/>
              </a:rPr>
              <a:t>респондента</a:t>
            </a:r>
            <a:r>
              <a:rPr sz="2000" spc="-40" dirty="0">
                <a:solidFill>
                  <a:srgbClr val="001F5F"/>
                </a:solidFill>
                <a:latin typeface="Arial"/>
                <a:cs typeface="Arial"/>
              </a:rPr>
              <a:t> </a:t>
            </a:r>
            <a:r>
              <a:rPr sz="2000" dirty="0">
                <a:solidFill>
                  <a:srgbClr val="001F5F"/>
                </a:solidFill>
                <a:latin typeface="Arial"/>
                <a:cs typeface="Arial"/>
              </a:rPr>
              <a:t>умовах.</a:t>
            </a:r>
            <a:r>
              <a:rPr sz="2000" spc="-85" dirty="0">
                <a:solidFill>
                  <a:srgbClr val="001F5F"/>
                </a:solidFill>
                <a:latin typeface="Arial"/>
                <a:cs typeface="Arial"/>
              </a:rPr>
              <a:t> </a:t>
            </a:r>
            <a:r>
              <a:rPr sz="2000" dirty="0">
                <a:solidFill>
                  <a:srgbClr val="001F5F"/>
                </a:solidFill>
                <a:latin typeface="Arial"/>
                <a:cs typeface="Arial"/>
              </a:rPr>
              <a:t>Цей</a:t>
            </a:r>
            <a:r>
              <a:rPr sz="2000" spc="-25" dirty="0">
                <a:solidFill>
                  <a:srgbClr val="001F5F"/>
                </a:solidFill>
                <a:latin typeface="Arial"/>
                <a:cs typeface="Arial"/>
              </a:rPr>
              <a:t> тип </a:t>
            </a:r>
            <a:r>
              <a:rPr sz="2000" dirty="0">
                <a:solidFill>
                  <a:srgbClr val="001F5F"/>
                </a:solidFill>
                <a:latin typeface="Arial"/>
                <a:cs typeface="Arial"/>
              </a:rPr>
              <a:t>інтерв'ю</a:t>
            </a:r>
            <a:r>
              <a:rPr sz="2000" spc="-40" dirty="0">
                <a:solidFill>
                  <a:srgbClr val="001F5F"/>
                </a:solidFill>
                <a:latin typeface="Arial"/>
                <a:cs typeface="Arial"/>
              </a:rPr>
              <a:t> </a:t>
            </a:r>
            <a:r>
              <a:rPr sz="2000" dirty="0">
                <a:solidFill>
                  <a:srgbClr val="001F5F"/>
                </a:solidFill>
                <a:latin typeface="Arial"/>
                <a:cs typeface="Arial"/>
              </a:rPr>
              <a:t>використовується</a:t>
            </a:r>
            <a:r>
              <a:rPr sz="2000" spc="-75" dirty="0">
                <a:solidFill>
                  <a:srgbClr val="001F5F"/>
                </a:solidFill>
                <a:latin typeface="Arial"/>
                <a:cs typeface="Arial"/>
              </a:rPr>
              <a:t> </a:t>
            </a:r>
            <a:r>
              <a:rPr sz="2000" dirty="0">
                <a:solidFill>
                  <a:srgbClr val="001F5F"/>
                </a:solidFill>
                <a:latin typeface="Arial"/>
                <a:cs typeface="Arial"/>
              </a:rPr>
              <a:t>переважно</a:t>
            </a:r>
            <a:r>
              <a:rPr sz="2000" spc="-55" dirty="0">
                <a:solidFill>
                  <a:srgbClr val="001F5F"/>
                </a:solidFill>
                <a:latin typeface="Arial"/>
                <a:cs typeface="Arial"/>
              </a:rPr>
              <a:t> </a:t>
            </a:r>
            <a:r>
              <a:rPr sz="2000" dirty="0">
                <a:solidFill>
                  <a:srgbClr val="001F5F"/>
                </a:solidFill>
                <a:latin typeface="Arial"/>
                <a:cs typeface="Arial"/>
              </a:rPr>
              <a:t>в</a:t>
            </a:r>
            <a:r>
              <a:rPr sz="2000" spc="-40" dirty="0">
                <a:solidFill>
                  <a:srgbClr val="001F5F"/>
                </a:solidFill>
                <a:latin typeface="Arial"/>
                <a:cs typeface="Arial"/>
              </a:rPr>
              <a:t> </a:t>
            </a:r>
            <a:r>
              <a:rPr sz="2000" spc="-25" dirty="0">
                <a:solidFill>
                  <a:srgbClr val="001F5F"/>
                </a:solidFill>
                <a:latin typeface="Arial"/>
                <a:cs typeface="Arial"/>
              </a:rPr>
              <a:t>тих</a:t>
            </a:r>
            <a:endParaRPr sz="2000">
              <a:latin typeface="Arial"/>
              <a:cs typeface="Arial"/>
            </a:endParaRPr>
          </a:p>
          <a:p>
            <a:pPr marL="12700" marR="688975">
              <a:lnSpc>
                <a:spcPct val="100000"/>
              </a:lnSpc>
            </a:pPr>
            <a:r>
              <a:rPr sz="2000" dirty="0">
                <a:solidFill>
                  <a:srgbClr val="001F5F"/>
                </a:solidFill>
                <a:latin typeface="Arial"/>
                <a:cs typeface="Arial"/>
              </a:rPr>
              <a:t>випадках,</a:t>
            </a:r>
            <a:r>
              <a:rPr sz="2000" spc="-40" dirty="0">
                <a:solidFill>
                  <a:srgbClr val="001F5F"/>
                </a:solidFill>
                <a:latin typeface="Arial"/>
                <a:cs typeface="Arial"/>
              </a:rPr>
              <a:t> </a:t>
            </a:r>
            <a:r>
              <a:rPr sz="2000" dirty="0">
                <a:solidFill>
                  <a:srgbClr val="001F5F"/>
                </a:solidFill>
                <a:latin typeface="Arial"/>
                <a:cs typeface="Arial"/>
              </a:rPr>
              <a:t>коли</a:t>
            </a:r>
            <a:r>
              <a:rPr sz="2000" spc="-35" dirty="0">
                <a:solidFill>
                  <a:srgbClr val="001F5F"/>
                </a:solidFill>
                <a:latin typeface="Arial"/>
                <a:cs typeface="Arial"/>
              </a:rPr>
              <a:t> </a:t>
            </a:r>
            <a:r>
              <a:rPr sz="2000" dirty="0">
                <a:solidFill>
                  <a:srgbClr val="001F5F"/>
                </a:solidFill>
                <a:latin typeface="Arial"/>
                <a:cs typeface="Arial"/>
              </a:rPr>
              <a:t>ми</a:t>
            </a:r>
            <a:r>
              <a:rPr sz="2000" spc="-35" dirty="0">
                <a:solidFill>
                  <a:srgbClr val="001F5F"/>
                </a:solidFill>
                <a:latin typeface="Arial"/>
                <a:cs typeface="Arial"/>
              </a:rPr>
              <a:t> </a:t>
            </a:r>
            <a:r>
              <a:rPr sz="2000" dirty="0">
                <a:solidFill>
                  <a:srgbClr val="001F5F"/>
                </a:solidFill>
                <a:latin typeface="Arial"/>
                <a:cs typeface="Arial"/>
              </a:rPr>
              <a:t>вивчаємо</a:t>
            </a:r>
            <a:r>
              <a:rPr sz="2000" spc="-35" dirty="0">
                <a:solidFill>
                  <a:srgbClr val="001F5F"/>
                </a:solidFill>
                <a:latin typeface="Arial"/>
                <a:cs typeface="Arial"/>
              </a:rPr>
              <a:t> </a:t>
            </a:r>
            <a:r>
              <a:rPr sz="2000" spc="-10" dirty="0">
                <a:solidFill>
                  <a:srgbClr val="001F5F"/>
                </a:solidFill>
                <a:latin typeface="Arial"/>
                <a:cs typeface="Arial"/>
              </a:rPr>
              <a:t>споживання </a:t>
            </a:r>
            <a:r>
              <a:rPr sz="2000" dirty="0">
                <a:solidFill>
                  <a:srgbClr val="001F5F"/>
                </a:solidFill>
                <a:latin typeface="Arial"/>
                <a:cs typeface="Arial"/>
              </a:rPr>
              <a:t>(приготування,</a:t>
            </a:r>
            <a:r>
              <a:rPr sz="2000" spc="-65" dirty="0">
                <a:solidFill>
                  <a:srgbClr val="001F5F"/>
                </a:solidFill>
                <a:latin typeface="Arial"/>
                <a:cs typeface="Arial"/>
              </a:rPr>
              <a:t> </a:t>
            </a:r>
            <a:r>
              <a:rPr sz="2000" dirty="0">
                <a:solidFill>
                  <a:srgbClr val="001F5F"/>
                </a:solidFill>
                <a:latin typeface="Arial"/>
                <a:cs typeface="Arial"/>
              </a:rPr>
              <a:t>зберігання)</a:t>
            </a:r>
            <a:r>
              <a:rPr sz="2000" spc="-65" dirty="0">
                <a:solidFill>
                  <a:srgbClr val="001F5F"/>
                </a:solidFill>
                <a:latin typeface="Arial"/>
                <a:cs typeface="Arial"/>
              </a:rPr>
              <a:t> </a:t>
            </a:r>
            <a:r>
              <a:rPr sz="2000" dirty="0">
                <a:solidFill>
                  <a:srgbClr val="001F5F"/>
                </a:solidFill>
                <a:latin typeface="Arial"/>
                <a:cs typeface="Arial"/>
              </a:rPr>
              <a:t>продуктів</a:t>
            </a:r>
            <a:r>
              <a:rPr sz="2000" spc="-30" dirty="0">
                <a:solidFill>
                  <a:srgbClr val="001F5F"/>
                </a:solidFill>
                <a:latin typeface="Arial"/>
                <a:cs typeface="Arial"/>
              </a:rPr>
              <a:t> </a:t>
            </a:r>
            <a:r>
              <a:rPr sz="2000" spc="-50" dirty="0">
                <a:solidFill>
                  <a:srgbClr val="001F5F"/>
                </a:solidFill>
                <a:latin typeface="Arial"/>
                <a:cs typeface="Arial"/>
              </a:rPr>
              <a:t>в </a:t>
            </a:r>
            <a:r>
              <a:rPr sz="2000" dirty="0">
                <a:solidFill>
                  <a:srgbClr val="001F5F"/>
                </a:solidFill>
                <a:latin typeface="Arial"/>
                <a:cs typeface="Arial"/>
              </a:rPr>
              <a:t>природних</a:t>
            </a:r>
            <a:r>
              <a:rPr sz="2000" spc="-45" dirty="0">
                <a:solidFill>
                  <a:srgbClr val="001F5F"/>
                </a:solidFill>
                <a:latin typeface="Arial"/>
                <a:cs typeface="Arial"/>
              </a:rPr>
              <a:t> </a:t>
            </a:r>
            <a:r>
              <a:rPr sz="2000" dirty="0">
                <a:solidFill>
                  <a:srgbClr val="001F5F"/>
                </a:solidFill>
                <a:latin typeface="Arial"/>
                <a:cs typeface="Arial"/>
              </a:rPr>
              <a:t>домашніх</a:t>
            </a:r>
            <a:r>
              <a:rPr sz="2000" spc="-55" dirty="0">
                <a:solidFill>
                  <a:srgbClr val="001F5F"/>
                </a:solidFill>
                <a:latin typeface="Arial"/>
                <a:cs typeface="Arial"/>
              </a:rPr>
              <a:t> </a:t>
            </a:r>
            <a:r>
              <a:rPr sz="2000" spc="-10" dirty="0">
                <a:solidFill>
                  <a:srgbClr val="001F5F"/>
                </a:solidFill>
                <a:latin typeface="Arial"/>
                <a:cs typeface="Arial"/>
              </a:rPr>
              <a:t>умовах.</a:t>
            </a:r>
            <a:endParaRPr sz="2000">
              <a:latin typeface="Arial"/>
              <a:cs typeface="Arial"/>
            </a:endParaRPr>
          </a:p>
        </p:txBody>
      </p:sp>
      <p:sp>
        <p:nvSpPr>
          <p:cNvPr id="5" name="object 5"/>
          <p:cNvSpPr txBox="1"/>
          <p:nvPr/>
        </p:nvSpPr>
        <p:spPr>
          <a:xfrm>
            <a:off x="6819138" y="615822"/>
            <a:ext cx="4890770" cy="1550670"/>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FF6600"/>
                </a:solidFill>
                <a:latin typeface="Arial"/>
                <a:cs typeface="Arial"/>
              </a:rPr>
              <a:t>Інтерв'ю</a:t>
            </a:r>
            <a:r>
              <a:rPr sz="2000" b="1" spc="-30" dirty="0">
                <a:solidFill>
                  <a:srgbClr val="FF6600"/>
                </a:solidFill>
                <a:latin typeface="Arial"/>
                <a:cs typeface="Arial"/>
              </a:rPr>
              <a:t> </a:t>
            </a:r>
            <a:r>
              <a:rPr sz="2000" b="1" dirty="0">
                <a:solidFill>
                  <a:srgbClr val="FF6600"/>
                </a:solidFill>
                <a:latin typeface="Arial"/>
                <a:cs typeface="Arial"/>
              </a:rPr>
              <a:t>на</a:t>
            </a:r>
            <a:r>
              <a:rPr sz="2000" b="1" spc="-30" dirty="0">
                <a:solidFill>
                  <a:srgbClr val="FF6600"/>
                </a:solidFill>
                <a:latin typeface="Arial"/>
                <a:cs typeface="Arial"/>
              </a:rPr>
              <a:t> </a:t>
            </a:r>
            <a:r>
              <a:rPr sz="2000" b="1" spc="-10" dirty="0">
                <a:solidFill>
                  <a:srgbClr val="FF6600"/>
                </a:solidFill>
                <a:latin typeface="Arial"/>
                <a:cs typeface="Arial"/>
              </a:rPr>
              <a:t>вулиці</a:t>
            </a:r>
            <a:endParaRPr sz="2000">
              <a:latin typeface="Arial"/>
              <a:cs typeface="Arial"/>
            </a:endParaRPr>
          </a:p>
          <a:p>
            <a:pPr marL="12700" marR="5080">
              <a:lnSpc>
                <a:spcPct val="100000"/>
              </a:lnSpc>
            </a:pPr>
            <a:r>
              <a:rPr sz="2000" dirty="0">
                <a:solidFill>
                  <a:srgbClr val="001F5F"/>
                </a:solidFill>
                <a:latin typeface="Arial"/>
                <a:cs typeface="Arial"/>
              </a:rPr>
              <a:t>Даний</a:t>
            </a:r>
            <a:r>
              <a:rPr sz="2000" spc="-60" dirty="0">
                <a:solidFill>
                  <a:srgbClr val="001F5F"/>
                </a:solidFill>
                <a:latin typeface="Arial"/>
                <a:cs typeface="Arial"/>
              </a:rPr>
              <a:t> </a:t>
            </a:r>
            <a:r>
              <a:rPr sz="2000" dirty="0">
                <a:solidFill>
                  <a:srgbClr val="001F5F"/>
                </a:solidFill>
                <a:latin typeface="Arial"/>
                <a:cs typeface="Arial"/>
              </a:rPr>
              <a:t>спосіб</a:t>
            </a:r>
            <a:r>
              <a:rPr sz="2000" spc="-35" dirty="0">
                <a:solidFill>
                  <a:srgbClr val="001F5F"/>
                </a:solidFill>
                <a:latin typeface="Arial"/>
                <a:cs typeface="Arial"/>
              </a:rPr>
              <a:t> </a:t>
            </a:r>
            <a:r>
              <a:rPr sz="2000" dirty="0">
                <a:solidFill>
                  <a:srgbClr val="001F5F"/>
                </a:solidFill>
                <a:latin typeface="Arial"/>
                <a:cs typeface="Arial"/>
              </a:rPr>
              <a:t>опитування</a:t>
            </a:r>
            <a:r>
              <a:rPr sz="2000" spc="-30" dirty="0">
                <a:solidFill>
                  <a:srgbClr val="001F5F"/>
                </a:solidFill>
                <a:latin typeface="Arial"/>
                <a:cs typeface="Arial"/>
              </a:rPr>
              <a:t> </a:t>
            </a:r>
            <a:r>
              <a:rPr sz="2000" dirty="0">
                <a:solidFill>
                  <a:srgbClr val="001F5F"/>
                </a:solidFill>
                <a:latin typeface="Arial"/>
                <a:cs typeface="Arial"/>
              </a:rPr>
              <a:t>підходить</a:t>
            </a:r>
            <a:r>
              <a:rPr sz="2000" spc="-35" dirty="0">
                <a:solidFill>
                  <a:srgbClr val="001F5F"/>
                </a:solidFill>
                <a:latin typeface="Arial"/>
                <a:cs typeface="Arial"/>
              </a:rPr>
              <a:t> </a:t>
            </a:r>
            <a:r>
              <a:rPr sz="2000" spc="-25" dirty="0">
                <a:solidFill>
                  <a:srgbClr val="001F5F"/>
                </a:solidFill>
                <a:latin typeface="Arial"/>
                <a:cs typeface="Arial"/>
              </a:rPr>
              <a:t>для </a:t>
            </a:r>
            <a:r>
              <a:rPr sz="2000" dirty="0">
                <a:solidFill>
                  <a:srgbClr val="001F5F"/>
                </a:solidFill>
                <a:latin typeface="Arial"/>
                <a:cs typeface="Arial"/>
              </a:rPr>
              <a:t>вирішення</a:t>
            </a:r>
            <a:r>
              <a:rPr sz="2000" spc="-55" dirty="0">
                <a:solidFill>
                  <a:srgbClr val="001F5F"/>
                </a:solidFill>
                <a:latin typeface="Arial"/>
                <a:cs typeface="Arial"/>
              </a:rPr>
              <a:t> </a:t>
            </a:r>
            <a:r>
              <a:rPr sz="2000" dirty="0">
                <a:solidFill>
                  <a:srgbClr val="001F5F"/>
                </a:solidFill>
                <a:latin typeface="Arial"/>
                <a:cs typeface="Arial"/>
              </a:rPr>
              <a:t>більшості</a:t>
            </a:r>
            <a:r>
              <a:rPr sz="2000" spc="-25" dirty="0">
                <a:solidFill>
                  <a:srgbClr val="001F5F"/>
                </a:solidFill>
                <a:latin typeface="Arial"/>
                <a:cs typeface="Arial"/>
              </a:rPr>
              <a:t> </a:t>
            </a:r>
            <a:r>
              <a:rPr sz="2000" dirty="0">
                <a:solidFill>
                  <a:srgbClr val="001F5F"/>
                </a:solidFill>
                <a:latin typeface="Arial"/>
                <a:cs typeface="Arial"/>
              </a:rPr>
              <a:t>завдань,</a:t>
            </a:r>
            <a:r>
              <a:rPr sz="2000" spc="-60" dirty="0">
                <a:solidFill>
                  <a:srgbClr val="001F5F"/>
                </a:solidFill>
                <a:latin typeface="Arial"/>
                <a:cs typeface="Arial"/>
              </a:rPr>
              <a:t> </a:t>
            </a:r>
            <a:r>
              <a:rPr sz="2000" spc="-10" dirty="0">
                <a:solidFill>
                  <a:srgbClr val="001F5F"/>
                </a:solidFill>
                <a:latin typeface="Arial"/>
                <a:cs typeface="Arial"/>
              </a:rPr>
              <a:t>пов'язаних </a:t>
            </a:r>
            <a:r>
              <a:rPr sz="2000" dirty="0">
                <a:solidFill>
                  <a:srgbClr val="001F5F"/>
                </a:solidFill>
                <a:latin typeface="Arial"/>
                <a:cs typeface="Arial"/>
              </a:rPr>
              <a:t>з </a:t>
            </a:r>
            <a:r>
              <a:rPr sz="2000" spc="-10" dirty="0">
                <a:solidFill>
                  <a:srgbClr val="001F5F"/>
                </a:solidFill>
                <a:latin typeface="Arial"/>
                <a:cs typeface="Arial"/>
              </a:rPr>
              <a:t>експрес-</a:t>
            </a:r>
            <a:r>
              <a:rPr sz="2000" dirty="0">
                <a:solidFill>
                  <a:srgbClr val="001F5F"/>
                </a:solidFill>
                <a:latin typeface="Arial"/>
                <a:cs typeface="Arial"/>
              </a:rPr>
              <a:t>вимірами</a:t>
            </a:r>
            <a:r>
              <a:rPr sz="2000" spc="-45" dirty="0">
                <a:solidFill>
                  <a:srgbClr val="001F5F"/>
                </a:solidFill>
                <a:latin typeface="Arial"/>
                <a:cs typeface="Arial"/>
              </a:rPr>
              <a:t> </a:t>
            </a:r>
            <a:r>
              <a:rPr sz="2000" dirty="0">
                <a:solidFill>
                  <a:srgbClr val="001F5F"/>
                </a:solidFill>
                <a:latin typeface="Arial"/>
                <a:cs typeface="Arial"/>
              </a:rPr>
              <a:t>кількісних</a:t>
            </a:r>
            <a:r>
              <a:rPr sz="2000" spc="-15" dirty="0">
                <a:solidFill>
                  <a:srgbClr val="001F5F"/>
                </a:solidFill>
                <a:latin typeface="Arial"/>
                <a:cs typeface="Arial"/>
              </a:rPr>
              <a:t> </a:t>
            </a:r>
            <a:r>
              <a:rPr sz="2000" spc="-10" dirty="0">
                <a:solidFill>
                  <a:srgbClr val="001F5F"/>
                </a:solidFill>
                <a:latin typeface="Arial"/>
                <a:cs typeface="Arial"/>
              </a:rPr>
              <a:t>показників </a:t>
            </a:r>
            <a:r>
              <a:rPr sz="2000" dirty="0">
                <a:solidFill>
                  <a:srgbClr val="001F5F"/>
                </a:solidFill>
                <a:latin typeface="Arial"/>
                <a:cs typeface="Arial"/>
              </a:rPr>
              <a:t>в</a:t>
            </a:r>
            <a:r>
              <a:rPr sz="2000" spc="-25" dirty="0">
                <a:solidFill>
                  <a:srgbClr val="001F5F"/>
                </a:solidFill>
                <a:latin typeface="Arial"/>
                <a:cs typeface="Arial"/>
              </a:rPr>
              <a:t> </a:t>
            </a:r>
            <a:r>
              <a:rPr sz="2000" dirty="0">
                <a:solidFill>
                  <a:srgbClr val="001F5F"/>
                </a:solidFill>
                <a:latin typeface="Arial"/>
                <a:cs typeface="Arial"/>
              </a:rPr>
              <a:t>рамках</a:t>
            </a:r>
            <a:r>
              <a:rPr sz="2000" spc="-25" dirty="0">
                <a:solidFill>
                  <a:srgbClr val="001F5F"/>
                </a:solidFill>
                <a:latin typeface="Arial"/>
                <a:cs typeface="Arial"/>
              </a:rPr>
              <a:t> </a:t>
            </a:r>
            <a:r>
              <a:rPr sz="2000" dirty="0">
                <a:solidFill>
                  <a:srgbClr val="001F5F"/>
                </a:solidFill>
                <a:latin typeface="Arial"/>
                <a:cs typeface="Arial"/>
              </a:rPr>
              <a:t>певної</a:t>
            </a:r>
            <a:r>
              <a:rPr sz="2000" spc="-20" dirty="0">
                <a:solidFill>
                  <a:srgbClr val="001F5F"/>
                </a:solidFill>
                <a:latin typeface="Arial"/>
                <a:cs typeface="Arial"/>
              </a:rPr>
              <a:t> </a:t>
            </a:r>
            <a:r>
              <a:rPr sz="2000" spc="-10" dirty="0">
                <a:solidFill>
                  <a:srgbClr val="001F5F"/>
                </a:solidFill>
                <a:latin typeface="Arial"/>
                <a:cs typeface="Arial"/>
              </a:rPr>
              <a:t>галузі.</a:t>
            </a:r>
            <a:endParaRPr sz="2000">
              <a:latin typeface="Arial"/>
              <a:cs typeface="Arial"/>
            </a:endParaRPr>
          </a:p>
        </p:txBody>
      </p:sp>
      <p:sp>
        <p:nvSpPr>
          <p:cNvPr id="6" name="object 6"/>
          <p:cNvSpPr txBox="1"/>
          <p:nvPr/>
        </p:nvSpPr>
        <p:spPr>
          <a:xfrm>
            <a:off x="332638" y="3801821"/>
            <a:ext cx="6137275" cy="1550670"/>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FF6600"/>
                </a:solidFill>
                <a:latin typeface="Arial"/>
                <a:cs typeface="Arial"/>
              </a:rPr>
              <a:t>Інтерв'ю</a:t>
            </a:r>
            <a:r>
              <a:rPr sz="2000" b="1" spc="-25" dirty="0">
                <a:solidFill>
                  <a:srgbClr val="FF6600"/>
                </a:solidFill>
                <a:latin typeface="Arial"/>
                <a:cs typeface="Arial"/>
              </a:rPr>
              <a:t> </a:t>
            </a:r>
            <a:r>
              <a:rPr sz="2000" b="1" dirty="0">
                <a:solidFill>
                  <a:srgbClr val="FF6600"/>
                </a:solidFill>
                <a:latin typeface="Arial"/>
                <a:cs typeface="Arial"/>
              </a:rPr>
              <a:t>в</a:t>
            </a:r>
            <a:r>
              <a:rPr sz="2000" b="1" spc="-50" dirty="0">
                <a:solidFill>
                  <a:srgbClr val="FF6600"/>
                </a:solidFill>
                <a:latin typeface="Arial"/>
                <a:cs typeface="Arial"/>
              </a:rPr>
              <a:t> </a:t>
            </a:r>
            <a:r>
              <a:rPr sz="2000" b="1" dirty="0">
                <a:solidFill>
                  <a:srgbClr val="FF6600"/>
                </a:solidFill>
                <a:latin typeface="Arial"/>
                <a:cs typeface="Arial"/>
              </a:rPr>
              <a:t>точках</a:t>
            </a:r>
            <a:r>
              <a:rPr sz="2000" b="1" spc="-20" dirty="0">
                <a:solidFill>
                  <a:srgbClr val="FF6600"/>
                </a:solidFill>
                <a:latin typeface="Arial"/>
                <a:cs typeface="Arial"/>
              </a:rPr>
              <a:t> </a:t>
            </a:r>
            <a:r>
              <a:rPr sz="2000" b="1" spc="-10" dirty="0">
                <a:solidFill>
                  <a:srgbClr val="FF6600"/>
                </a:solidFill>
                <a:latin typeface="Arial"/>
                <a:cs typeface="Arial"/>
              </a:rPr>
              <a:t>продажів</a:t>
            </a:r>
            <a:endParaRPr sz="2000">
              <a:latin typeface="Arial"/>
              <a:cs typeface="Arial"/>
            </a:endParaRPr>
          </a:p>
          <a:p>
            <a:pPr marL="12700" marR="749935">
              <a:lnSpc>
                <a:spcPct val="100000"/>
              </a:lnSpc>
            </a:pPr>
            <a:r>
              <a:rPr sz="2000" dirty="0">
                <a:solidFill>
                  <a:srgbClr val="001F5F"/>
                </a:solidFill>
                <a:latin typeface="Arial"/>
                <a:cs typeface="Arial"/>
              </a:rPr>
              <a:t>Цей</a:t>
            </a:r>
            <a:r>
              <a:rPr sz="2000" spc="-50" dirty="0">
                <a:solidFill>
                  <a:srgbClr val="001F5F"/>
                </a:solidFill>
                <a:latin typeface="Arial"/>
                <a:cs typeface="Arial"/>
              </a:rPr>
              <a:t> </a:t>
            </a:r>
            <a:r>
              <a:rPr sz="2000" dirty="0">
                <a:solidFill>
                  <a:srgbClr val="001F5F"/>
                </a:solidFill>
                <a:latin typeface="Arial"/>
                <a:cs typeface="Arial"/>
              </a:rPr>
              <a:t>метод</a:t>
            </a:r>
            <a:r>
              <a:rPr sz="2000" spc="-40" dirty="0">
                <a:solidFill>
                  <a:srgbClr val="001F5F"/>
                </a:solidFill>
                <a:latin typeface="Arial"/>
                <a:cs typeface="Arial"/>
              </a:rPr>
              <a:t> </a:t>
            </a:r>
            <a:r>
              <a:rPr sz="2000" dirty="0">
                <a:solidFill>
                  <a:srgbClr val="001F5F"/>
                </a:solidFill>
                <a:latin typeface="Arial"/>
                <a:cs typeface="Arial"/>
              </a:rPr>
              <a:t>опитування</a:t>
            </a:r>
            <a:r>
              <a:rPr sz="2000" spc="-45" dirty="0">
                <a:solidFill>
                  <a:srgbClr val="001F5F"/>
                </a:solidFill>
                <a:latin typeface="Arial"/>
                <a:cs typeface="Arial"/>
              </a:rPr>
              <a:t> </a:t>
            </a:r>
            <a:r>
              <a:rPr sz="2000" dirty="0">
                <a:solidFill>
                  <a:srgbClr val="001F5F"/>
                </a:solidFill>
                <a:latin typeface="Arial"/>
                <a:cs typeface="Arial"/>
              </a:rPr>
              <a:t>використовується</a:t>
            </a:r>
            <a:r>
              <a:rPr sz="2000" spc="-75" dirty="0">
                <a:solidFill>
                  <a:srgbClr val="001F5F"/>
                </a:solidFill>
                <a:latin typeface="Arial"/>
                <a:cs typeface="Arial"/>
              </a:rPr>
              <a:t> </a:t>
            </a:r>
            <a:r>
              <a:rPr sz="2000" spc="-25" dirty="0">
                <a:solidFill>
                  <a:srgbClr val="001F5F"/>
                </a:solidFill>
                <a:latin typeface="Arial"/>
                <a:cs typeface="Arial"/>
              </a:rPr>
              <a:t>для </a:t>
            </a:r>
            <a:r>
              <a:rPr sz="2000" dirty="0">
                <a:solidFill>
                  <a:srgbClr val="001F5F"/>
                </a:solidFill>
                <a:latin typeface="Arial"/>
                <a:cs typeface="Arial"/>
              </a:rPr>
              <a:t>вивчення</a:t>
            </a:r>
            <a:r>
              <a:rPr sz="2000" spc="-75" dirty="0">
                <a:solidFill>
                  <a:srgbClr val="001F5F"/>
                </a:solidFill>
                <a:latin typeface="Arial"/>
                <a:cs typeface="Arial"/>
              </a:rPr>
              <a:t> </a:t>
            </a:r>
            <a:r>
              <a:rPr sz="2000" dirty="0">
                <a:solidFill>
                  <a:srgbClr val="001F5F"/>
                </a:solidFill>
                <a:latin typeface="Arial"/>
                <a:cs typeface="Arial"/>
              </a:rPr>
              <a:t>купівельної</a:t>
            </a:r>
            <a:r>
              <a:rPr sz="2000" spc="-55" dirty="0">
                <a:solidFill>
                  <a:srgbClr val="001F5F"/>
                </a:solidFill>
                <a:latin typeface="Arial"/>
                <a:cs typeface="Arial"/>
              </a:rPr>
              <a:t> </a:t>
            </a:r>
            <a:r>
              <a:rPr sz="2000" dirty="0">
                <a:solidFill>
                  <a:srgbClr val="001F5F"/>
                </a:solidFill>
                <a:latin typeface="Arial"/>
                <a:cs typeface="Arial"/>
              </a:rPr>
              <a:t>поведінки,</a:t>
            </a:r>
            <a:r>
              <a:rPr sz="2000" spc="-60" dirty="0">
                <a:solidFill>
                  <a:srgbClr val="001F5F"/>
                </a:solidFill>
                <a:latin typeface="Arial"/>
                <a:cs typeface="Arial"/>
              </a:rPr>
              <a:t> </a:t>
            </a:r>
            <a:r>
              <a:rPr sz="2000" spc="-10" dirty="0">
                <a:solidFill>
                  <a:srgbClr val="001F5F"/>
                </a:solidFill>
                <a:latin typeface="Arial"/>
                <a:cs typeface="Arial"/>
              </a:rPr>
              <a:t>механізмів</a:t>
            </a:r>
            <a:endParaRPr sz="2000">
              <a:latin typeface="Arial"/>
              <a:cs typeface="Arial"/>
            </a:endParaRPr>
          </a:p>
          <a:p>
            <a:pPr marL="12700" marR="5080">
              <a:lnSpc>
                <a:spcPct val="100000"/>
              </a:lnSpc>
            </a:pPr>
            <a:r>
              <a:rPr sz="2000" dirty="0">
                <a:solidFill>
                  <a:srgbClr val="001F5F"/>
                </a:solidFill>
                <a:latin typeface="Arial"/>
                <a:cs typeface="Arial"/>
              </a:rPr>
              <a:t>прийняття</a:t>
            </a:r>
            <a:r>
              <a:rPr sz="2000" spc="-40" dirty="0">
                <a:solidFill>
                  <a:srgbClr val="001F5F"/>
                </a:solidFill>
                <a:latin typeface="Arial"/>
                <a:cs typeface="Arial"/>
              </a:rPr>
              <a:t> </a:t>
            </a:r>
            <a:r>
              <a:rPr sz="2000" dirty="0">
                <a:solidFill>
                  <a:srgbClr val="001F5F"/>
                </a:solidFill>
                <a:latin typeface="Arial"/>
                <a:cs typeface="Arial"/>
              </a:rPr>
              <a:t>рішення</a:t>
            </a:r>
            <a:r>
              <a:rPr sz="2000" spc="-55" dirty="0">
                <a:solidFill>
                  <a:srgbClr val="001F5F"/>
                </a:solidFill>
                <a:latin typeface="Arial"/>
                <a:cs typeface="Arial"/>
              </a:rPr>
              <a:t> </a:t>
            </a:r>
            <a:r>
              <a:rPr sz="2000" dirty="0">
                <a:solidFill>
                  <a:srgbClr val="001F5F"/>
                </a:solidFill>
                <a:latin typeface="Arial"/>
                <a:cs typeface="Arial"/>
              </a:rPr>
              <a:t>про</a:t>
            </a:r>
            <a:r>
              <a:rPr sz="2000" spc="-30" dirty="0">
                <a:solidFill>
                  <a:srgbClr val="001F5F"/>
                </a:solidFill>
                <a:latin typeface="Arial"/>
                <a:cs typeface="Arial"/>
              </a:rPr>
              <a:t> </a:t>
            </a:r>
            <a:r>
              <a:rPr sz="2000" dirty="0">
                <a:solidFill>
                  <a:srgbClr val="001F5F"/>
                </a:solidFill>
                <a:latin typeface="Arial"/>
                <a:cs typeface="Arial"/>
              </a:rPr>
              <a:t>покупку.</a:t>
            </a:r>
            <a:r>
              <a:rPr sz="2000" spc="-50" dirty="0">
                <a:solidFill>
                  <a:srgbClr val="001F5F"/>
                </a:solidFill>
                <a:latin typeface="Arial"/>
                <a:cs typeface="Arial"/>
              </a:rPr>
              <a:t> </a:t>
            </a:r>
            <a:r>
              <a:rPr sz="2000" dirty="0">
                <a:solidFill>
                  <a:srgbClr val="001F5F"/>
                </a:solidFill>
                <a:latin typeface="Arial"/>
                <a:cs typeface="Arial"/>
              </a:rPr>
              <a:t>Інтерв'ю</a:t>
            </a:r>
            <a:r>
              <a:rPr sz="2000" spc="-65" dirty="0">
                <a:solidFill>
                  <a:srgbClr val="001F5F"/>
                </a:solidFill>
                <a:latin typeface="Arial"/>
                <a:cs typeface="Arial"/>
              </a:rPr>
              <a:t> </a:t>
            </a:r>
            <a:r>
              <a:rPr sz="2000" spc="-10" dirty="0">
                <a:solidFill>
                  <a:srgbClr val="001F5F"/>
                </a:solidFill>
                <a:latin typeface="Arial"/>
                <a:cs typeface="Arial"/>
              </a:rPr>
              <a:t>проходять </a:t>
            </a:r>
            <a:r>
              <a:rPr sz="2000" dirty="0">
                <a:solidFill>
                  <a:srgbClr val="001F5F"/>
                </a:solidFill>
                <a:latin typeface="Arial"/>
                <a:cs typeface="Arial"/>
              </a:rPr>
              <a:t>безпосередньо</a:t>
            </a:r>
            <a:r>
              <a:rPr sz="2000" spc="-50" dirty="0">
                <a:solidFill>
                  <a:srgbClr val="001F5F"/>
                </a:solidFill>
                <a:latin typeface="Arial"/>
                <a:cs typeface="Arial"/>
              </a:rPr>
              <a:t> </a:t>
            </a:r>
            <a:r>
              <a:rPr sz="2000" dirty="0">
                <a:solidFill>
                  <a:srgbClr val="001F5F"/>
                </a:solidFill>
                <a:latin typeface="Arial"/>
                <a:cs typeface="Arial"/>
              </a:rPr>
              <a:t>у</a:t>
            </a:r>
            <a:r>
              <a:rPr sz="2000" spc="-25" dirty="0">
                <a:solidFill>
                  <a:srgbClr val="001F5F"/>
                </a:solidFill>
                <a:latin typeface="Arial"/>
                <a:cs typeface="Arial"/>
              </a:rPr>
              <a:t> </a:t>
            </a:r>
            <a:r>
              <a:rPr sz="2000" dirty="0">
                <a:solidFill>
                  <a:srgbClr val="001F5F"/>
                </a:solidFill>
                <a:latin typeface="Arial"/>
                <a:cs typeface="Arial"/>
              </a:rPr>
              <a:t>полки</a:t>
            </a:r>
            <a:r>
              <a:rPr sz="2000" spc="-20" dirty="0">
                <a:solidFill>
                  <a:srgbClr val="001F5F"/>
                </a:solidFill>
                <a:latin typeface="Arial"/>
                <a:cs typeface="Arial"/>
              </a:rPr>
              <a:t> </a:t>
            </a:r>
            <a:r>
              <a:rPr sz="2000" dirty="0">
                <a:solidFill>
                  <a:srgbClr val="001F5F"/>
                </a:solidFill>
                <a:latin typeface="Arial"/>
                <a:cs typeface="Arial"/>
              </a:rPr>
              <a:t>з</a:t>
            </a:r>
            <a:r>
              <a:rPr sz="2000" spc="-25" dirty="0">
                <a:solidFill>
                  <a:srgbClr val="001F5F"/>
                </a:solidFill>
                <a:latin typeface="Arial"/>
                <a:cs typeface="Arial"/>
              </a:rPr>
              <a:t> </a:t>
            </a:r>
            <a:r>
              <a:rPr sz="2000" dirty="0">
                <a:solidFill>
                  <a:srgbClr val="001F5F"/>
                </a:solidFill>
                <a:latin typeface="Arial"/>
                <a:cs typeface="Arial"/>
              </a:rPr>
              <a:t>цікавлять</a:t>
            </a:r>
            <a:r>
              <a:rPr sz="2000" spc="-35" dirty="0">
                <a:solidFill>
                  <a:srgbClr val="001F5F"/>
                </a:solidFill>
                <a:latin typeface="Arial"/>
                <a:cs typeface="Arial"/>
              </a:rPr>
              <a:t> </a:t>
            </a:r>
            <a:r>
              <a:rPr sz="2000" dirty="0">
                <a:solidFill>
                  <a:srgbClr val="001F5F"/>
                </a:solidFill>
                <a:latin typeface="Arial"/>
                <a:cs typeface="Arial"/>
              </a:rPr>
              <a:t>нас</a:t>
            </a:r>
            <a:r>
              <a:rPr sz="2000" spc="-25" dirty="0">
                <a:solidFill>
                  <a:srgbClr val="001F5F"/>
                </a:solidFill>
                <a:latin typeface="Arial"/>
                <a:cs typeface="Arial"/>
              </a:rPr>
              <a:t> </a:t>
            </a:r>
            <a:r>
              <a:rPr sz="2000" spc="-10" dirty="0">
                <a:solidFill>
                  <a:srgbClr val="001F5F"/>
                </a:solidFill>
                <a:latin typeface="Arial"/>
                <a:cs typeface="Arial"/>
              </a:rPr>
              <a:t>товаром.</a:t>
            </a:r>
            <a:endParaRPr sz="2000">
              <a:latin typeface="Arial"/>
              <a:cs typeface="Arial"/>
            </a:endParaRPr>
          </a:p>
        </p:txBody>
      </p:sp>
      <p:pic>
        <p:nvPicPr>
          <p:cNvPr id="7" name="object 7"/>
          <p:cNvPicPr/>
          <p:nvPr/>
        </p:nvPicPr>
        <p:blipFill>
          <a:blip r:embed="rId2" cstate="print"/>
          <a:stretch>
            <a:fillRect/>
          </a:stretch>
        </p:blipFill>
        <p:spPr>
          <a:xfrm>
            <a:off x="9093200" y="2221483"/>
            <a:ext cx="2441575" cy="183121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64972" y="343027"/>
            <a:ext cx="11741150" cy="5814695"/>
          </a:xfrm>
          <a:prstGeom prst="rect">
            <a:avLst/>
          </a:prstGeom>
        </p:spPr>
        <p:txBody>
          <a:bodyPr vert="horz" wrap="square" lIns="0" tIns="14605" rIns="0" bIns="0" rtlCol="0">
            <a:spAutoFit/>
          </a:bodyPr>
          <a:lstStyle/>
          <a:p>
            <a:pPr marL="12700" marR="4954905">
              <a:lnSpc>
                <a:spcPct val="99500"/>
              </a:lnSpc>
              <a:spcBef>
                <a:spcPts val="115"/>
              </a:spcBef>
            </a:pPr>
            <a:r>
              <a:rPr sz="2400" b="1" i="1" dirty="0">
                <a:solidFill>
                  <a:srgbClr val="FF6600"/>
                </a:solidFill>
                <a:latin typeface="Arial"/>
                <a:cs typeface="Arial"/>
              </a:rPr>
              <a:t>CAPI</a:t>
            </a:r>
            <a:r>
              <a:rPr sz="2400" b="1" i="1" spc="-95" dirty="0">
                <a:solidFill>
                  <a:srgbClr val="FF6600"/>
                </a:solidFill>
                <a:latin typeface="Arial"/>
                <a:cs typeface="Arial"/>
              </a:rPr>
              <a:t> </a:t>
            </a:r>
            <a:r>
              <a:rPr sz="2400" spc="-20" dirty="0">
                <a:solidFill>
                  <a:srgbClr val="001F5F"/>
                </a:solidFill>
                <a:latin typeface="Arial"/>
                <a:cs typeface="Arial"/>
              </a:rPr>
              <a:t>(Computer-</a:t>
            </a:r>
            <a:r>
              <a:rPr sz="2400" dirty="0">
                <a:solidFill>
                  <a:srgbClr val="001F5F"/>
                </a:solidFill>
                <a:latin typeface="Arial"/>
                <a:cs typeface="Arial"/>
              </a:rPr>
              <a:t>Assisted</a:t>
            </a:r>
            <a:r>
              <a:rPr sz="2400" spc="-90" dirty="0">
                <a:solidFill>
                  <a:srgbClr val="001F5F"/>
                </a:solidFill>
                <a:latin typeface="Arial"/>
                <a:cs typeface="Arial"/>
              </a:rPr>
              <a:t> </a:t>
            </a:r>
            <a:r>
              <a:rPr sz="2400" dirty="0">
                <a:solidFill>
                  <a:srgbClr val="001F5F"/>
                </a:solidFill>
                <a:latin typeface="Arial"/>
                <a:cs typeface="Arial"/>
              </a:rPr>
              <a:t>Personal</a:t>
            </a:r>
            <a:r>
              <a:rPr sz="2400" spc="-85" dirty="0">
                <a:solidFill>
                  <a:srgbClr val="001F5F"/>
                </a:solidFill>
                <a:latin typeface="Arial"/>
                <a:cs typeface="Arial"/>
              </a:rPr>
              <a:t> </a:t>
            </a:r>
            <a:r>
              <a:rPr sz="2400" dirty="0">
                <a:solidFill>
                  <a:srgbClr val="001F5F"/>
                </a:solidFill>
                <a:latin typeface="Arial"/>
                <a:cs typeface="Arial"/>
              </a:rPr>
              <a:t>Interviewing</a:t>
            </a:r>
            <a:r>
              <a:rPr sz="2400" spc="-65" dirty="0">
                <a:solidFill>
                  <a:srgbClr val="001F5F"/>
                </a:solidFill>
                <a:latin typeface="Arial"/>
                <a:cs typeface="Arial"/>
              </a:rPr>
              <a:t> </a:t>
            </a:r>
            <a:r>
              <a:rPr sz="2400" spc="-50" dirty="0">
                <a:solidFill>
                  <a:srgbClr val="001F5F"/>
                </a:solidFill>
                <a:latin typeface="Arial"/>
                <a:cs typeface="Arial"/>
              </a:rPr>
              <a:t>– </a:t>
            </a:r>
            <a:r>
              <a:rPr sz="2400" dirty="0">
                <a:solidFill>
                  <a:srgbClr val="001F5F"/>
                </a:solidFill>
                <a:latin typeface="Arial"/>
                <a:cs typeface="Arial"/>
              </a:rPr>
              <a:t>особисте</a:t>
            </a:r>
            <a:r>
              <a:rPr sz="2400" spc="-85" dirty="0">
                <a:solidFill>
                  <a:srgbClr val="001F5F"/>
                </a:solidFill>
                <a:latin typeface="Arial"/>
                <a:cs typeface="Arial"/>
              </a:rPr>
              <a:t> </a:t>
            </a:r>
            <a:r>
              <a:rPr sz="2400" dirty="0">
                <a:solidFill>
                  <a:srgbClr val="001F5F"/>
                </a:solidFill>
                <a:latin typeface="Arial"/>
                <a:cs typeface="Arial"/>
              </a:rPr>
              <a:t>інтерв'ю</a:t>
            </a:r>
            <a:r>
              <a:rPr sz="2400" spc="-50" dirty="0">
                <a:solidFill>
                  <a:srgbClr val="001F5F"/>
                </a:solidFill>
                <a:latin typeface="Arial"/>
                <a:cs typeface="Arial"/>
              </a:rPr>
              <a:t> </a:t>
            </a:r>
            <a:r>
              <a:rPr sz="2400" dirty="0">
                <a:solidFill>
                  <a:srgbClr val="001F5F"/>
                </a:solidFill>
                <a:latin typeface="Arial"/>
                <a:cs typeface="Arial"/>
              </a:rPr>
              <a:t>з</a:t>
            </a:r>
            <a:r>
              <a:rPr sz="2400" spc="-75" dirty="0">
                <a:solidFill>
                  <a:srgbClr val="001F5F"/>
                </a:solidFill>
                <a:latin typeface="Arial"/>
                <a:cs typeface="Arial"/>
              </a:rPr>
              <a:t> </a:t>
            </a:r>
            <a:r>
              <a:rPr sz="2400" spc="-10" dirty="0">
                <a:solidFill>
                  <a:srgbClr val="001F5F"/>
                </a:solidFill>
                <a:latin typeface="Arial"/>
                <a:cs typeface="Arial"/>
              </a:rPr>
              <a:t>допомогоюкомп'ютера) </a:t>
            </a:r>
            <a:r>
              <a:rPr sz="2400" dirty="0">
                <a:solidFill>
                  <a:srgbClr val="001F5F"/>
                </a:solidFill>
                <a:latin typeface="Arial"/>
                <a:cs typeface="Arial"/>
              </a:rPr>
              <a:t>Опитування</a:t>
            </a:r>
            <a:r>
              <a:rPr sz="2400" spc="-35" dirty="0">
                <a:solidFill>
                  <a:srgbClr val="001F5F"/>
                </a:solidFill>
                <a:latin typeface="Arial"/>
                <a:cs typeface="Arial"/>
              </a:rPr>
              <a:t> </a:t>
            </a:r>
            <a:r>
              <a:rPr sz="2400" dirty="0">
                <a:solidFill>
                  <a:srgbClr val="001F5F"/>
                </a:solidFill>
                <a:latin typeface="Arial"/>
                <a:cs typeface="Arial"/>
              </a:rPr>
              <a:t>за</a:t>
            </a:r>
            <a:r>
              <a:rPr sz="2400" spc="-35" dirty="0">
                <a:solidFill>
                  <a:srgbClr val="001F5F"/>
                </a:solidFill>
                <a:latin typeface="Arial"/>
                <a:cs typeface="Arial"/>
              </a:rPr>
              <a:t> </a:t>
            </a:r>
            <a:r>
              <a:rPr sz="2400" dirty="0">
                <a:solidFill>
                  <a:srgbClr val="001F5F"/>
                </a:solidFill>
                <a:latin typeface="Arial"/>
                <a:cs typeface="Arial"/>
              </a:rPr>
              <a:t>анкетами</a:t>
            </a:r>
            <a:r>
              <a:rPr sz="2400" spc="-20" dirty="0">
                <a:solidFill>
                  <a:srgbClr val="001F5F"/>
                </a:solidFill>
                <a:latin typeface="Arial"/>
                <a:cs typeface="Arial"/>
              </a:rPr>
              <a:t> </a:t>
            </a:r>
            <a:r>
              <a:rPr sz="2400" dirty="0">
                <a:solidFill>
                  <a:srgbClr val="001F5F"/>
                </a:solidFill>
                <a:latin typeface="Arial"/>
                <a:cs typeface="Arial"/>
              </a:rPr>
              <a:t>зі</a:t>
            </a:r>
            <a:r>
              <a:rPr sz="2400" spc="-20" dirty="0">
                <a:solidFill>
                  <a:srgbClr val="001F5F"/>
                </a:solidFill>
                <a:latin typeface="Arial"/>
                <a:cs typeface="Arial"/>
              </a:rPr>
              <a:t> </a:t>
            </a:r>
            <a:r>
              <a:rPr sz="2400" dirty="0">
                <a:solidFill>
                  <a:srgbClr val="001F5F"/>
                </a:solidFill>
                <a:latin typeface="Arial"/>
                <a:cs typeface="Arial"/>
              </a:rPr>
              <a:t>складною</a:t>
            </a:r>
            <a:r>
              <a:rPr sz="2400" spc="-35" dirty="0">
                <a:solidFill>
                  <a:srgbClr val="001F5F"/>
                </a:solidFill>
                <a:latin typeface="Arial"/>
                <a:cs typeface="Arial"/>
              </a:rPr>
              <a:t> </a:t>
            </a:r>
            <a:r>
              <a:rPr sz="2400" spc="-10" dirty="0">
                <a:solidFill>
                  <a:srgbClr val="001F5F"/>
                </a:solidFill>
                <a:latin typeface="Arial"/>
                <a:cs typeface="Arial"/>
              </a:rPr>
              <a:t>логікою </a:t>
            </a:r>
            <a:r>
              <a:rPr sz="2400" dirty="0">
                <a:solidFill>
                  <a:srgbClr val="001F5F"/>
                </a:solidFill>
                <a:latin typeface="Arial"/>
                <a:cs typeface="Arial"/>
              </a:rPr>
              <a:t>(структурою),</a:t>
            </a:r>
            <a:r>
              <a:rPr sz="2400" spc="-140" dirty="0">
                <a:solidFill>
                  <a:srgbClr val="001F5F"/>
                </a:solidFill>
                <a:latin typeface="Arial"/>
                <a:cs typeface="Arial"/>
              </a:rPr>
              <a:t> </a:t>
            </a:r>
            <a:r>
              <a:rPr sz="2400" dirty="0">
                <a:solidFill>
                  <a:srgbClr val="001F5F"/>
                </a:solidFill>
                <a:latin typeface="Arial"/>
                <a:cs typeface="Arial"/>
              </a:rPr>
              <a:t>наприклад,</a:t>
            </a:r>
            <a:r>
              <a:rPr sz="2400" spc="-120" dirty="0">
                <a:solidFill>
                  <a:srgbClr val="001F5F"/>
                </a:solidFill>
                <a:latin typeface="Arial"/>
                <a:cs typeface="Arial"/>
              </a:rPr>
              <a:t> </a:t>
            </a:r>
            <a:r>
              <a:rPr sz="2400" dirty="0">
                <a:solidFill>
                  <a:srgbClr val="001F5F"/>
                </a:solidFill>
                <a:latin typeface="Arial"/>
                <a:cs typeface="Arial"/>
              </a:rPr>
              <a:t>цінові</a:t>
            </a:r>
            <a:r>
              <a:rPr sz="2400" spc="-120" dirty="0">
                <a:solidFill>
                  <a:srgbClr val="001F5F"/>
                </a:solidFill>
                <a:latin typeface="Arial"/>
                <a:cs typeface="Arial"/>
              </a:rPr>
              <a:t> </a:t>
            </a:r>
            <a:r>
              <a:rPr sz="2400" spc="-10" dirty="0">
                <a:solidFill>
                  <a:srgbClr val="001F5F"/>
                </a:solidFill>
                <a:latin typeface="Arial"/>
                <a:cs typeface="Arial"/>
              </a:rPr>
              <a:t>дослідження, багаторівневі</a:t>
            </a:r>
            <a:r>
              <a:rPr sz="2400" spc="-80" dirty="0">
                <a:solidFill>
                  <a:srgbClr val="001F5F"/>
                </a:solidFill>
                <a:latin typeface="Arial"/>
                <a:cs typeface="Arial"/>
              </a:rPr>
              <a:t> </a:t>
            </a:r>
            <a:r>
              <a:rPr sz="2400" dirty="0">
                <a:solidFill>
                  <a:srgbClr val="001F5F"/>
                </a:solidFill>
                <a:latin typeface="Arial"/>
                <a:cs typeface="Arial"/>
              </a:rPr>
              <a:t>тестування.</a:t>
            </a:r>
            <a:r>
              <a:rPr sz="2400" spc="-85" dirty="0">
                <a:solidFill>
                  <a:srgbClr val="001F5F"/>
                </a:solidFill>
                <a:latin typeface="Arial"/>
                <a:cs typeface="Arial"/>
              </a:rPr>
              <a:t> </a:t>
            </a:r>
            <a:r>
              <a:rPr sz="2400" dirty="0">
                <a:solidFill>
                  <a:srgbClr val="001F5F"/>
                </a:solidFill>
                <a:latin typeface="Arial"/>
                <a:cs typeface="Arial"/>
              </a:rPr>
              <a:t>Метод</a:t>
            </a:r>
            <a:r>
              <a:rPr sz="2400" spc="-105" dirty="0">
                <a:solidFill>
                  <a:srgbClr val="001F5F"/>
                </a:solidFill>
                <a:latin typeface="Arial"/>
                <a:cs typeface="Arial"/>
              </a:rPr>
              <a:t> </a:t>
            </a:r>
            <a:r>
              <a:rPr sz="2400" spc="-10" dirty="0">
                <a:solidFill>
                  <a:srgbClr val="001F5F"/>
                </a:solidFill>
                <a:latin typeface="Arial"/>
                <a:cs typeface="Arial"/>
              </a:rPr>
              <a:t>істотно </a:t>
            </a:r>
            <a:r>
              <a:rPr sz="2400" dirty="0">
                <a:solidFill>
                  <a:srgbClr val="001F5F"/>
                </a:solidFill>
                <a:latin typeface="Arial"/>
                <a:cs typeface="Arial"/>
              </a:rPr>
              <a:t>заощаджує</a:t>
            </a:r>
            <a:r>
              <a:rPr sz="2400" spc="-75" dirty="0">
                <a:solidFill>
                  <a:srgbClr val="001F5F"/>
                </a:solidFill>
                <a:latin typeface="Arial"/>
                <a:cs typeface="Arial"/>
              </a:rPr>
              <a:t> </a:t>
            </a:r>
            <a:r>
              <a:rPr sz="2400" dirty="0">
                <a:solidFill>
                  <a:srgbClr val="001F5F"/>
                </a:solidFill>
                <a:latin typeface="Arial"/>
                <a:cs typeface="Arial"/>
              </a:rPr>
              <a:t>час</a:t>
            </a:r>
            <a:r>
              <a:rPr sz="2400" spc="-60" dirty="0">
                <a:solidFill>
                  <a:srgbClr val="001F5F"/>
                </a:solidFill>
                <a:latin typeface="Arial"/>
                <a:cs typeface="Arial"/>
              </a:rPr>
              <a:t> </a:t>
            </a:r>
            <a:r>
              <a:rPr sz="2400" dirty="0">
                <a:solidFill>
                  <a:srgbClr val="001F5F"/>
                </a:solidFill>
                <a:latin typeface="Arial"/>
                <a:cs typeface="Arial"/>
              </a:rPr>
              <a:t>проведення</a:t>
            </a:r>
            <a:r>
              <a:rPr sz="2400" spc="-45" dirty="0">
                <a:solidFill>
                  <a:srgbClr val="001F5F"/>
                </a:solidFill>
                <a:latin typeface="Arial"/>
                <a:cs typeface="Arial"/>
              </a:rPr>
              <a:t> </a:t>
            </a:r>
            <a:r>
              <a:rPr sz="2400" spc="-10" dirty="0">
                <a:solidFill>
                  <a:srgbClr val="001F5F"/>
                </a:solidFill>
                <a:latin typeface="Arial"/>
                <a:cs typeface="Arial"/>
              </a:rPr>
              <a:t>дослідження.</a:t>
            </a:r>
            <a:endParaRPr sz="2400" dirty="0">
              <a:latin typeface="Arial"/>
              <a:cs typeface="Arial"/>
            </a:endParaRPr>
          </a:p>
          <a:p>
            <a:pPr>
              <a:lnSpc>
                <a:spcPct val="100000"/>
              </a:lnSpc>
              <a:spcBef>
                <a:spcPts val="2560"/>
              </a:spcBef>
            </a:pPr>
            <a:endParaRPr sz="2400" dirty="0">
              <a:latin typeface="Arial"/>
              <a:cs typeface="Arial"/>
            </a:endParaRPr>
          </a:p>
          <a:p>
            <a:pPr marL="4669790">
              <a:lnSpc>
                <a:spcPct val="100000"/>
              </a:lnSpc>
            </a:pPr>
            <a:r>
              <a:rPr sz="2400" b="1" i="1" dirty="0">
                <a:solidFill>
                  <a:srgbClr val="FF6600"/>
                </a:solidFill>
                <a:latin typeface="Arial"/>
                <a:cs typeface="Arial"/>
              </a:rPr>
              <a:t>CATI</a:t>
            </a:r>
            <a:r>
              <a:rPr sz="2400" b="1" i="1" spc="-85" dirty="0">
                <a:solidFill>
                  <a:srgbClr val="FF6600"/>
                </a:solidFill>
                <a:latin typeface="Arial"/>
                <a:cs typeface="Arial"/>
              </a:rPr>
              <a:t> </a:t>
            </a:r>
            <a:r>
              <a:rPr sz="2400" dirty="0">
                <a:solidFill>
                  <a:srgbClr val="001F5F"/>
                </a:solidFill>
                <a:latin typeface="Arial"/>
                <a:cs typeface="Arial"/>
              </a:rPr>
              <a:t>(Computer</a:t>
            </a:r>
            <a:r>
              <a:rPr sz="2400" spc="-75" dirty="0">
                <a:solidFill>
                  <a:srgbClr val="001F5F"/>
                </a:solidFill>
                <a:latin typeface="Arial"/>
                <a:cs typeface="Arial"/>
              </a:rPr>
              <a:t> </a:t>
            </a:r>
            <a:r>
              <a:rPr sz="2400" dirty="0">
                <a:solidFill>
                  <a:srgbClr val="001F5F"/>
                </a:solidFill>
                <a:latin typeface="Arial"/>
                <a:cs typeface="Arial"/>
              </a:rPr>
              <a:t>Assisted</a:t>
            </a:r>
            <a:r>
              <a:rPr sz="2400" spc="-85" dirty="0">
                <a:solidFill>
                  <a:srgbClr val="001F5F"/>
                </a:solidFill>
                <a:latin typeface="Arial"/>
                <a:cs typeface="Arial"/>
              </a:rPr>
              <a:t> </a:t>
            </a:r>
            <a:r>
              <a:rPr sz="2400" dirty="0">
                <a:solidFill>
                  <a:srgbClr val="001F5F"/>
                </a:solidFill>
                <a:latin typeface="Arial"/>
                <a:cs typeface="Arial"/>
              </a:rPr>
              <a:t>Telephone</a:t>
            </a:r>
            <a:r>
              <a:rPr sz="2400" spc="-55" dirty="0">
                <a:solidFill>
                  <a:srgbClr val="001F5F"/>
                </a:solidFill>
                <a:latin typeface="Arial"/>
                <a:cs typeface="Arial"/>
              </a:rPr>
              <a:t> </a:t>
            </a:r>
            <a:r>
              <a:rPr sz="2400" dirty="0">
                <a:solidFill>
                  <a:srgbClr val="001F5F"/>
                </a:solidFill>
                <a:latin typeface="Arial"/>
                <a:cs typeface="Arial"/>
              </a:rPr>
              <a:t>Interview</a:t>
            </a:r>
            <a:r>
              <a:rPr sz="2400" spc="-65" dirty="0">
                <a:solidFill>
                  <a:srgbClr val="001F5F"/>
                </a:solidFill>
                <a:latin typeface="Arial"/>
                <a:cs typeface="Arial"/>
              </a:rPr>
              <a:t> </a:t>
            </a:r>
            <a:r>
              <a:rPr sz="2400" spc="-50" dirty="0">
                <a:solidFill>
                  <a:srgbClr val="001F5F"/>
                </a:solidFill>
                <a:latin typeface="Arial"/>
                <a:cs typeface="Arial"/>
              </a:rPr>
              <a:t>–</a:t>
            </a:r>
            <a:endParaRPr sz="2400" dirty="0">
              <a:latin typeface="Arial"/>
              <a:cs typeface="Arial"/>
            </a:endParaRPr>
          </a:p>
          <a:p>
            <a:pPr marL="4669790">
              <a:lnSpc>
                <a:spcPct val="100000"/>
              </a:lnSpc>
            </a:pPr>
            <a:r>
              <a:rPr sz="2400" dirty="0">
                <a:solidFill>
                  <a:srgbClr val="001F5F"/>
                </a:solidFill>
                <a:latin typeface="Arial"/>
                <a:cs typeface="Arial"/>
              </a:rPr>
              <a:t>телефонне</a:t>
            </a:r>
            <a:r>
              <a:rPr sz="2400" spc="-95" dirty="0">
                <a:solidFill>
                  <a:srgbClr val="001F5F"/>
                </a:solidFill>
                <a:latin typeface="Arial"/>
                <a:cs typeface="Arial"/>
              </a:rPr>
              <a:t> </a:t>
            </a:r>
            <a:r>
              <a:rPr sz="2400" dirty="0">
                <a:solidFill>
                  <a:srgbClr val="001F5F"/>
                </a:solidFill>
                <a:latin typeface="Arial"/>
                <a:cs typeface="Arial"/>
              </a:rPr>
              <a:t>інтерв'ю</a:t>
            </a:r>
            <a:r>
              <a:rPr sz="2400" spc="-85" dirty="0">
                <a:solidFill>
                  <a:srgbClr val="001F5F"/>
                </a:solidFill>
                <a:latin typeface="Arial"/>
                <a:cs typeface="Arial"/>
              </a:rPr>
              <a:t> </a:t>
            </a:r>
            <a:r>
              <a:rPr sz="2400" dirty="0">
                <a:solidFill>
                  <a:srgbClr val="001F5F"/>
                </a:solidFill>
                <a:latin typeface="Arial"/>
                <a:cs typeface="Arial"/>
              </a:rPr>
              <a:t>з</a:t>
            </a:r>
            <a:r>
              <a:rPr sz="2400" spc="-114" dirty="0">
                <a:solidFill>
                  <a:srgbClr val="001F5F"/>
                </a:solidFill>
                <a:latin typeface="Arial"/>
                <a:cs typeface="Arial"/>
              </a:rPr>
              <a:t> </a:t>
            </a:r>
            <a:r>
              <a:rPr sz="2400" dirty="0">
                <a:solidFill>
                  <a:srgbClr val="001F5F"/>
                </a:solidFill>
                <a:latin typeface="Arial"/>
                <a:cs typeface="Arial"/>
              </a:rPr>
              <a:t>допомогою</a:t>
            </a:r>
            <a:r>
              <a:rPr sz="2400" spc="-95" dirty="0">
                <a:solidFill>
                  <a:srgbClr val="001F5F"/>
                </a:solidFill>
                <a:latin typeface="Arial"/>
                <a:cs typeface="Arial"/>
              </a:rPr>
              <a:t> </a:t>
            </a:r>
            <a:r>
              <a:rPr sz="2400" spc="-10" dirty="0">
                <a:solidFill>
                  <a:srgbClr val="001F5F"/>
                </a:solidFill>
                <a:latin typeface="Arial"/>
                <a:cs typeface="Arial"/>
              </a:rPr>
              <a:t>комп'ютера)</a:t>
            </a:r>
            <a:endParaRPr sz="2400" dirty="0">
              <a:latin typeface="Arial"/>
              <a:cs typeface="Arial"/>
            </a:endParaRPr>
          </a:p>
          <a:p>
            <a:pPr marL="4669790">
              <a:lnSpc>
                <a:spcPct val="100000"/>
              </a:lnSpc>
            </a:pPr>
            <a:r>
              <a:rPr sz="2400" spc="-10" dirty="0">
                <a:solidFill>
                  <a:srgbClr val="001F5F"/>
                </a:solidFill>
                <a:latin typeface="Arial"/>
                <a:cs typeface="Arial"/>
              </a:rPr>
              <a:t>Найекономічніший</a:t>
            </a:r>
            <a:r>
              <a:rPr sz="2400" spc="-70" dirty="0">
                <a:solidFill>
                  <a:srgbClr val="001F5F"/>
                </a:solidFill>
                <a:latin typeface="Arial"/>
                <a:cs typeface="Arial"/>
              </a:rPr>
              <a:t> </a:t>
            </a:r>
            <a:r>
              <a:rPr sz="2400" dirty="0">
                <a:solidFill>
                  <a:srgbClr val="001F5F"/>
                </a:solidFill>
                <a:latin typeface="Arial"/>
                <a:cs typeface="Arial"/>
              </a:rPr>
              <a:t>метод</a:t>
            </a:r>
            <a:r>
              <a:rPr sz="2400" spc="-95" dirty="0">
                <a:solidFill>
                  <a:srgbClr val="001F5F"/>
                </a:solidFill>
                <a:latin typeface="Arial"/>
                <a:cs typeface="Arial"/>
              </a:rPr>
              <a:t> </a:t>
            </a:r>
            <a:r>
              <a:rPr sz="2400" spc="-10" dirty="0">
                <a:solidFill>
                  <a:srgbClr val="001F5F"/>
                </a:solidFill>
                <a:latin typeface="Arial"/>
                <a:cs typeface="Arial"/>
              </a:rPr>
              <a:t>збору</a:t>
            </a:r>
            <a:endParaRPr sz="2400" dirty="0">
              <a:latin typeface="Arial"/>
              <a:cs typeface="Arial"/>
            </a:endParaRPr>
          </a:p>
          <a:p>
            <a:pPr marL="4669790" marR="1165860">
              <a:lnSpc>
                <a:spcPct val="100000"/>
              </a:lnSpc>
            </a:pPr>
            <a:r>
              <a:rPr sz="2400" dirty="0">
                <a:solidFill>
                  <a:srgbClr val="001F5F"/>
                </a:solidFill>
                <a:latin typeface="Arial"/>
                <a:cs typeface="Arial"/>
              </a:rPr>
              <a:t>даних.</a:t>
            </a:r>
            <a:r>
              <a:rPr sz="2400" spc="-65" dirty="0">
                <a:solidFill>
                  <a:srgbClr val="001F5F"/>
                </a:solidFill>
                <a:latin typeface="Arial"/>
                <a:cs typeface="Arial"/>
              </a:rPr>
              <a:t> </a:t>
            </a:r>
            <a:r>
              <a:rPr sz="2400" spc="-10" dirty="0">
                <a:solidFill>
                  <a:srgbClr val="001F5F"/>
                </a:solidFill>
                <a:latin typeface="Arial"/>
                <a:cs typeface="Arial"/>
              </a:rPr>
              <a:t>Формалізовані</a:t>
            </a:r>
            <a:r>
              <a:rPr sz="2400" spc="-25" dirty="0">
                <a:solidFill>
                  <a:srgbClr val="001F5F"/>
                </a:solidFill>
                <a:latin typeface="Arial"/>
                <a:cs typeface="Arial"/>
              </a:rPr>
              <a:t> </a:t>
            </a:r>
            <a:r>
              <a:rPr sz="2400" dirty="0">
                <a:solidFill>
                  <a:srgbClr val="001F5F"/>
                </a:solidFill>
                <a:latin typeface="Arial"/>
                <a:cs typeface="Arial"/>
              </a:rPr>
              <a:t>питання</a:t>
            </a:r>
            <a:r>
              <a:rPr sz="2400" spc="-60" dirty="0">
                <a:solidFill>
                  <a:srgbClr val="001F5F"/>
                </a:solidFill>
                <a:latin typeface="Arial"/>
                <a:cs typeface="Arial"/>
              </a:rPr>
              <a:t> </a:t>
            </a:r>
            <a:r>
              <a:rPr sz="2400" spc="-10" dirty="0">
                <a:solidFill>
                  <a:srgbClr val="001F5F"/>
                </a:solidFill>
                <a:latin typeface="Arial"/>
                <a:cs typeface="Arial"/>
              </a:rPr>
              <a:t>задаються </a:t>
            </a:r>
            <a:r>
              <a:rPr sz="2400" dirty="0">
                <a:solidFill>
                  <a:srgbClr val="001F5F"/>
                </a:solidFill>
                <a:latin typeface="Arial"/>
                <a:cs typeface="Arial"/>
              </a:rPr>
              <a:t>респондентам</a:t>
            </a:r>
            <a:r>
              <a:rPr sz="2400" spc="-85" dirty="0">
                <a:solidFill>
                  <a:srgbClr val="001F5F"/>
                </a:solidFill>
                <a:latin typeface="Arial"/>
                <a:cs typeface="Arial"/>
              </a:rPr>
              <a:t> </a:t>
            </a:r>
            <a:r>
              <a:rPr sz="2400" dirty="0">
                <a:solidFill>
                  <a:srgbClr val="001F5F"/>
                </a:solidFill>
                <a:latin typeface="Arial"/>
                <a:cs typeface="Arial"/>
              </a:rPr>
              <a:t>по</a:t>
            </a:r>
            <a:r>
              <a:rPr sz="2400" spc="-120" dirty="0">
                <a:solidFill>
                  <a:srgbClr val="001F5F"/>
                </a:solidFill>
                <a:latin typeface="Arial"/>
                <a:cs typeface="Arial"/>
              </a:rPr>
              <a:t> </a:t>
            </a:r>
            <a:r>
              <a:rPr sz="2400" dirty="0">
                <a:solidFill>
                  <a:srgbClr val="001F5F"/>
                </a:solidFill>
                <a:latin typeface="Arial"/>
                <a:cs typeface="Arial"/>
              </a:rPr>
              <a:t>телефону.</a:t>
            </a:r>
            <a:r>
              <a:rPr sz="2400" spc="-120" dirty="0">
                <a:solidFill>
                  <a:srgbClr val="001F5F"/>
                </a:solidFill>
                <a:latin typeface="Arial"/>
                <a:cs typeface="Arial"/>
              </a:rPr>
              <a:t> </a:t>
            </a:r>
            <a:r>
              <a:rPr sz="2400" spc="-10" dirty="0">
                <a:solidFill>
                  <a:srgbClr val="001F5F"/>
                </a:solidFill>
                <a:latin typeface="Arial"/>
                <a:cs typeface="Arial"/>
              </a:rPr>
              <a:t>Тривалість</a:t>
            </a:r>
            <a:endParaRPr sz="2400" dirty="0">
              <a:latin typeface="Arial"/>
              <a:cs typeface="Arial"/>
            </a:endParaRPr>
          </a:p>
          <a:p>
            <a:pPr marL="4669790">
              <a:lnSpc>
                <a:spcPct val="100000"/>
              </a:lnSpc>
              <a:spcBef>
                <a:spcPts val="5"/>
              </a:spcBef>
            </a:pPr>
            <a:r>
              <a:rPr sz="2400" spc="-10" dirty="0">
                <a:solidFill>
                  <a:srgbClr val="001F5F"/>
                </a:solidFill>
                <a:latin typeface="Arial"/>
                <a:cs typeface="Arial"/>
              </a:rPr>
              <a:t>телефонного</a:t>
            </a:r>
            <a:r>
              <a:rPr sz="2400" spc="-70" dirty="0">
                <a:solidFill>
                  <a:srgbClr val="001F5F"/>
                </a:solidFill>
                <a:latin typeface="Arial"/>
                <a:cs typeface="Arial"/>
              </a:rPr>
              <a:t> </a:t>
            </a:r>
            <a:r>
              <a:rPr sz="2400" dirty="0">
                <a:solidFill>
                  <a:srgbClr val="001F5F"/>
                </a:solidFill>
                <a:latin typeface="Arial"/>
                <a:cs typeface="Arial"/>
              </a:rPr>
              <a:t>інтерв'ю</a:t>
            </a:r>
            <a:r>
              <a:rPr sz="2400" spc="-55" dirty="0">
                <a:solidFill>
                  <a:srgbClr val="001F5F"/>
                </a:solidFill>
                <a:latin typeface="Arial"/>
                <a:cs typeface="Arial"/>
              </a:rPr>
              <a:t> </a:t>
            </a:r>
            <a:r>
              <a:rPr sz="2400" dirty="0">
                <a:solidFill>
                  <a:srgbClr val="001F5F"/>
                </a:solidFill>
                <a:latin typeface="Arial"/>
                <a:cs typeface="Arial"/>
              </a:rPr>
              <a:t>обмежена</a:t>
            </a:r>
            <a:r>
              <a:rPr sz="2400" spc="-55" dirty="0">
                <a:solidFill>
                  <a:srgbClr val="001F5F"/>
                </a:solidFill>
                <a:latin typeface="Arial"/>
                <a:cs typeface="Arial"/>
              </a:rPr>
              <a:t> </a:t>
            </a:r>
            <a:r>
              <a:rPr sz="2400" dirty="0">
                <a:solidFill>
                  <a:srgbClr val="001F5F"/>
                </a:solidFill>
                <a:latin typeface="Arial"/>
                <a:cs typeface="Arial"/>
              </a:rPr>
              <a:t>-</a:t>
            </a:r>
            <a:r>
              <a:rPr sz="2400" spc="-75" dirty="0">
                <a:solidFill>
                  <a:srgbClr val="001F5F"/>
                </a:solidFill>
                <a:latin typeface="Arial"/>
                <a:cs typeface="Arial"/>
              </a:rPr>
              <a:t> </a:t>
            </a:r>
            <a:r>
              <a:rPr sz="2400" spc="-10" dirty="0">
                <a:solidFill>
                  <a:srgbClr val="001F5F"/>
                </a:solidFill>
                <a:latin typeface="Arial"/>
                <a:cs typeface="Arial"/>
              </a:rPr>
              <a:t>респонденти,</a:t>
            </a:r>
            <a:endParaRPr sz="2400" dirty="0">
              <a:latin typeface="Arial"/>
              <a:cs typeface="Arial"/>
            </a:endParaRPr>
          </a:p>
          <a:p>
            <a:pPr marL="4669790" marR="5080">
              <a:lnSpc>
                <a:spcPct val="100000"/>
              </a:lnSpc>
            </a:pPr>
            <a:r>
              <a:rPr sz="2400" dirty="0">
                <a:solidFill>
                  <a:srgbClr val="001F5F"/>
                </a:solidFill>
                <a:latin typeface="Arial"/>
                <a:cs typeface="Arial"/>
              </a:rPr>
              <a:t>як</a:t>
            </a:r>
            <a:r>
              <a:rPr sz="2400" spc="-65" dirty="0">
                <a:solidFill>
                  <a:srgbClr val="001F5F"/>
                </a:solidFill>
                <a:latin typeface="Arial"/>
                <a:cs typeface="Arial"/>
              </a:rPr>
              <a:t> </a:t>
            </a:r>
            <a:r>
              <a:rPr sz="2400" dirty="0">
                <a:solidFill>
                  <a:srgbClr val="001F5F"/>
                </a:solidFill>
                <a:latin typeface="Arial"/>
                <a:cs typeface="Arial"/>
              </a:rPr>
              <a:t>правило,</a:t>
            </a:r>
            <a:r>
              <a:rPr sz="2400" spc="-50" dirty="0">
                <a:solidFill>
                  <a:srgbClr val="001F5F"/>
                </a:solidFill>
                <a:latin typeface="Arial"/>
                <a:cs typeface="Arial"/>
              </a:rPr>
              <a:t> </a:t>
            </a:r>
            <a:r>
              <a:rPr sz="2400" dirty="0">
                <a:solidFill>
                  <a:srgbClr val="001F5F"/>
                </a:solidFill>
                <a:latin typeface="Arial"/>
                <a:cs typeface="Arial"/>
              </a:rPr>
              <a:t>не</a:t>
            </a:r>
            <a:r>
              <a:rPr sz="2400" spc="-60" dirty="0">
                <a:solidFill>
                  <a:srgbClr val="001F5F"/>
                </a:solidFill>
                <a:latin typeface="Arial"/>
                <a:cs typeface="Arial"/>
              </a:rPr>
              <a:t> </a:t>
            </a:r>
            <a:r>
              <a:rPr sz="2400" dirty="0">
                <a:solidFill>
                  <a:srgbClr val="001F5F"/>
                </a:solidFill>
                <a:latin typeface="Arial"/>
                <a:cs typeface="Arial"/>
              </a:rPr>
              <a:t>готові</a:t>
            </a:r>
            <a:r>
              <a:rPr sz="2400" spc="-55" dirty="0">
                <a:solidFill>
                  <a:srgbClr val="001F5F"/>
                </a:solidFill>
                <a:latin typeface="Arial"/>
                <a:cs typeface="Arial"/>
              </a:rPr>
              <a:t> </a:t>
            </a:r>
            <a:r>
              <a:rPr sz="2400" dirty="0">
                <a:solidFill>
                  <a:srgbClr val="001F5F"/>
                </a:solidFill>
                <a:latin typeface="Arial"/>
                <a:cs typeface="Arial"/>
              </a:rPr>
              <a:t>спілкуватися</a:t>
            </a:r>
            <a:r>
              <a:rPr sz="2400" spc="-60" dirty="0">
                <a:solidFill>
                  <a:srgbClr val="001F5F"/>
                </a:solidFill>
                <a:latin typeface="Arial"/>
                <a:cs typeface="Arial"/>
              </a:rPr>
              <a:t> </a:t>
            </a:r>
            <a:r>
              <a:rPr sz="2400" dirty="0">
                <a:solidFill>
                  <a:srgbClr val="001F5F"/>
                </a:solidFill>
                <a:latin typeface="Arial"/>
                <a:cs typeface="Arial"/>
              </a:rPr>
              <a:t>з</a:t>
            </a:r>
            <a:r>
              <a:rPr sz="2400" spc="-60" dirty="0">
                <a:solidFill>
                  <a:srgbClr val="001F5F"/>
                </a:solidFill>
                <a:latin typeface="Arial"/>
                <a:cs typeface="Arial"/>
              </a:rPr>
              <a:t> </a:t>
            </a:r>
            <a:r>
              <a:rPr sz="2400" spc="-10" dirty="0">
                <a:solidFill>
                  <a:srgbClr val="001F5F"/>
                </a:solidFill>
                <a:latin typeface="Arial"/>
                <a:cs typeface="Arial"/>
              </a:rPr>
              <a:t>інтерв'юером </a:t>
            </a:r>
            <a:r>
              <a:rPr sz="2400" dirty="0">
                <a:solidFill>
                  <a:srgbClr val="001F5F"/>
                </a:solidFill>
                <a:latin typeface="Arial"/>
                <a:cs typeface="Arial"/>
              </a:rPr>
              <a:t>по</a:t>
            </a:r>
            <a:r>
              <a:rPr sz="2400" spc="-45" dirty="0">
                <a:solidFill>
                  <a:srgbClr val="001F5F"/>
                </a:solidFill>
                <a:latin typeface="Arial"/>
                <a:cs typeface="Arial"/>
              </a:rPr>
              <a:t> </a:t>
            </a:r>
            <a:r>
              <a:rPr sz="2400" dirty="0">
                <a:solidFill>
                  <a:srgbClr val="001F5F"/>
                </a:solidFill>
                <a:latin typeface="Arial"/>
                <a:cs typeface="Arial"/>
              </a:rPr>
              <a:t>телефону</a:t>
            </a:r>
            <a:r>
              <a:rPr sz="2400" spc="-30" dirty="0">
                <a:solidFill>
                  <a:srgbClr val="001F5F"/>
                </a:solidFill>
                <a:latin typeface="Arial"/>
                <a:cs typeface="Arial"/>
              </a:rPr>
              <a:t> </a:t>
            </a:r>
            <a:r>
              <a:rPr sz="2400" dirty="0">
                <a:solidFill>
                  <a:srgbClr val="001F5F"/>
                </a:solidFill>
                <a:latin typeface="Arial"/>
                <a:cs typeface="Arial"/>
              </a:rPr>
              <a:t>більше</a:t>
            </a:r>
            <a:r>
              <a:rPr sz="2400" spc="-45" dirty="0">
                <a:solidFill>
                  <a:srgbClr val="001F5F"/>
                </a:solidFill>
                <a:latin typeface="Arial"/>
                <a:cs typeface="Arial"/>
              </a:rPr>
              <a:t> </a:t>
            </a:r>
            <a:r>
              <a:rPr sz="2400" dirty="0">
                <a:solidFill>
                  <a:srgbClr val="001F5F"/>
                </a:solidFill>
                <a:latin typeface="Arial"/>
                <a:cs typeface="Arial"/>
              </a:rPr>
              <a:t>10</a:t>
            </a:r>
            <a:r>
              <a:rPr sz="2400" spc="-30" dirty="0">
                <a:solidFill>
                  <a:srgbClr val="001F5F"/>
                </a:solidFill>
                <a:latin typeface="Arial"/>
                <a:cs typeface="Arial"/>
              </a:rPr>
              <a:t> </a:t>
            </a:r>
            <a:r>
              <a:rPr sz="2400" spc="-10" dirty="0">
                <a:solidFill>
                  <a:srgbClr val="001F5F"/>
                </a:solidFill>
                <a:latin typeface="Arial"/>
                <a:cs typeface="Arial"/>
              </a:rPr>
              <a:t>хвилин.</a:t>
            </a:r>
            <a:endParaRPr sz="2400" dirty="0">
              <a:latin typeface="Arial"/>
              <a:cs typeface="Arial"/>
            </a:endParaRPr>
          </a:p>
        </p:txBody>
      </p:sp>
      <p:pic>
        <p:nvPicPr>
          <p:cNvPr id="3" name="object 3"/>
          <p:cNvPicPr/>
          <p:nvPr/>
        </p:nvPicPr>
        <p:blipFill>
          <a:blip r:embed="rId2" cstate="print"/>
          <a:stretch>
            <a:fillRect/>
          </a:stretch>
        </p:blipFill>
        <p:spPr>
          <a:xfrm>
            <a:off x="7419975" y="317500"/>
            <a:ext cx="4054221" cy="2459609"/>
          </a:xfrm>
          <a:prstGeom prst="rect">
            <a:avLst/>
          </a:prstGeom>
        </p:spPr>
      </p:pic>
      <p:pic>
        <p:nvPicPr>
          <p:cNvPr id="4" name="object 4"/>
          <p:cNvPicPr/>
          <p:nvPr/>
        </p:nvPicPr>
        <p:blipFill>
          <a:blip r:embed="rId3" cstate="print"/>
          <a:stretch>
            <a:fillRect/>
          </a:stretch>
        </p:blipFill>
        <p:spPr>
          <a:xfrm>
            <a:off x="754264" y="3027265"/>
            <a:ext cx="3691590" cy="298896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07151" y="1589623"/>
            <a:ext cx="2260036" cy="3271002"/>
          </a:xfrm>
          <a:prstGeom prst="rect">
            <a:avLst/>
          </a:prstGeom>
        </p:spPr>
      </p:pic>
      <p:sp>
        <p:nvSpPr>
          <p:cNvPr id="3" name="object 3"/>
          <p:cNvSpPr txBox="1"/>
          <p:nvPr/>
        </p:nvSpPr>
        <p:spPr>
          <a:xfrm>
            <a:off x="6277102" y="4521834"/>
            <a:ext cx="5588635" cy="1854835"/>
          </a:xfrm>
          <a:prstGeom prst="rect">
            <a:avLst/>
          </a:prstGeom>
        </p:spPr>
        <p:txBody>
          <a:bodyPr vert="horz" wrap="square" lIns="0" tIns="12700" rIns="0" bIns="0" rtlCol="0">
            <a:spAutoFit/>
          </a:bodyPr>
          <a:lstStyle/>
          <a:p>
            <a:pPr marL="12700">
              <a:lnSpc>
                <a:spcPct val="100000"/>
              </a:lnSpc>
              <a:spcBef>
                <a:spcPts val="100"/>
              </a:spcBef>
            </a:pPr>
            <a:r>
              <a:rPr sz="2400" b="1" i="1" dirty="0">
                <a:solidFill>
                  <a:srgbClr val="FF6600"/>
                </a:solidFill>
                <a:latin typeface="Arial"/>
                <a:cs typeface="Arial"/>
              </a:rPr>
              <a:t>Споживчі</a:t>
            </a:r>
            <a:r>
              <a:rPr sz="2400" b="1" i="1" spc="-25" dirty="0">
                <a:solidFill>
                  <a:srgbClr val="FF6600"/>
                </a:solidFill>
                <a:latin typeface="Arial"/>
                <a:cs typeface="Arial"/>
              </a:rPr>
              <a:t> </a:t>
            </a:r>
            <a:r>
              <a:rPr sz="2400" b="1" i="1" spc="-10" dirty="0">
                <a:solidFill>
                  <a:srgbClr val="FF6600"/>
                </a:solidFill>
                <a:latin typeface="Arial"/>
                <a:cs typeface="Arial"/>
              </a:rPr>
              <a:t>щоденники</a:t>
            </a:r>
            <a:endParaRPr sz="2400">
              <a:latin typeface="Arial"/>
              <a:cs typeface="Arial"/>
            </a:endParaRPr>
          </a:p>
          <a:p>
            <a:pPr marL="12700" marR="5080">
              <a:lnSpc>
                <a:spcPct val="100000"/>
              </a:lnSpc>
            </a:pPr>
            <a:r>
              <a:rPr sz="2400" dirty="0">
                <a:solidFill>
                  <a:srgbClr val="001F5F"/>
                </a:solidFill>
                <a:latin typeface="Arial"/>
                <a:cs typeface="Arial"/>
              </a:rPr>
              <a:t>Метод</a:t>
            </a:r>
            <a:r>
              <a:rPr sz="2400" spc="-35" dirty="0">
                <a:solidFill>
                  <a:srgbClr val="001F5F"/>
                </a:solidFill>
                <a:latin typeface="Arial"/>
                <a:cs typeface="Arial"/>
              </a:rPr>
              <a:t> </a:t>
            </a:r>
            <a:r>
              <a:rPr sz="2400" dirty="0">
                <a:solidFill>
                  <a:srgbClr val="001F5F"/>
                </a:solidFill>
                <a:latin typeface="Arial"/>
                <a:cs typeface="Arial"/>
              </a:rPr>
              <a:t>кількісного</a:t>
            </a:r>
            <a:r>
              <a:rPr sz="2400" spc="-20" dirty="0">
                <a:solidFill>
                  <a:srgbClr val="001F5F"/>
                </a:solidFill>
                <a:latin typeface="Arial"/>
                <a:cs typeface="Arial"/>
              </a:rPr>
              <a:t> </a:t>
            </a:r>
            <a:r>
              <a:rPr sz="2400" dirty="0">
                <a:solidFill>
                  <a:srgbClr val="001F5F"/>
                </a:solidFill>
                <a:latin typeface="Arial"/>
                <a:cs typeface="Arial"/>
              </a:rPr>
              <a:t>збору</a:t>
            </a:r>
            <a:r>
              <a:rPr sz="2400" spc="-35" dirty="0">
                <a:solidFill>
                  <a:srgbClr val="001F5F"/>
                </a:solidFill>
                <a:latin typeface="Arial"/>
                <a:cs typeface="Arial"/>
              </a:rPr>
              <a:t> </a:t>
            </a:r>
            <a:r>
              <a:rPr sz="2400" dirty="0">
                <a:solidFill>
                  <a:srgbClr val="001F5F"/>
                </a:solidFill>
                <a:latin typeface="Arial"/>
                <a:cs typeface="Arial"/>
              </a:rPr>
              <a:t>даних,</a:t>
            </a:r>
            <a:r>
              <a:rPr sz="2400" spc="-20" dirty="0">
                <a:solidFill>
                  <a:srgbClr val="001F5F"/>
                </a:solidFill>
                <a:latin typeface="Arial"/>
                <a:cs typeface="Arial"/>
              </a:rPr>
              <a:t> </a:t>
            </a:r>
            <a:r>
              <a:rPr sz="2400" dirty="0">
                <a:solidFill>
                  <a:srgbClr val="001F5F"/>
                </a:solidFill>
                <a:latin typeface="Arial"/>
                <a:cs typeface="Arial"/>
              </a:rPr>
              <a:t>в</a:t>
            </a:r>
            <a:r>
              <a:rPr sz="2400" spc="-40" dirty="0">
                <a:solidFill>
                  <a:srgbClr val="001F5F"/>
                </a:solidFill>
                <a:latin typeface="Arial"/>
                <a:cs typeface="Arial"/>
              </a:rPr>
              <a:t> </a:t>
            </a:r>
            <a:r>
              <a:rPr sz="2400" spc="-10" dirty="0">
                <a:solidFill>
                  <a:srgbClr val="001F5F"/>
                </a:solidFill>
                <a:latin typeface="Arial"/>
                <a:cs typeface="Arial"/>
              </a:rPr>
              <a:t>якому </a:t>
            </a:r>
            <a:r>
              <a:rPr sz="2400" dirty="0">
                <a:solidFill>
                  <a:srgbClr val="001F5F"/>
                </a:solidFill>
                <a:latin typeface="Arial"/>
                <a:cs typeface="Arial"/>
              </a:rPr>
              <a:t>респонденти</a:t>
            </a:r>
            <a:r>
              <a:rPr sz="2400" spc="-95" dirty="0">
                <a:solidFill>
                  <a:srgbClr val="001F5F"/>
                </a:solidFill>
                <a:latin typeface="Arial"/>
                <a:cs typeface="Arial"/>
              </a:rPr>
              <a:t> </a:t>
            </a:r>
            <a:r>
              <a:rPr sz="2400" dirty="0">
                <a:solidFill>
                  <a:srgbClr val="001F5F"/>
                </a:solidFill>
                <a:latin typeface="Arial"/>
                <a:cs typeface="Arial"/>
              </a:rPr>
              <a:t>фіксують</a:t>
            </a:r>
            <a:r>
              <a:rPr sz="2400" spc="-120" dirty="0">
                <a:solidFill>
                  <a:srgbClr val="001F5F"/>
                </a:solidFill>
                <a:latin typeface="Arial"/>
                <a:cs typeface="Arial"/>
              </a:rPr>
              <a:t> </a:t>
            </a:r>
            <a:r>
              <a:rPr sz="2400" dirty="0">
                <a:solidFill>
                  <a:srgbClr val="001F5F"/>
                </a:solidFill>
                <a:latin typeface="Arial"/>
                <a:cs typeface="Arial"/>
              </a:rPr>
              <a:t>інформацію</a:t>
            </a:r>
            <a:r>
              <a:rPr sz="2400" spc="-100" dirty="0">
                <a:solidFill>
                  <a:srgbClr val="001F5F"/>
                </a:solidFill>
                <a:latin typeface="Arial"/>
                <a:cs typeface="Arial"/>
              </a:rPr>
              <a:t> </a:t>
            </a:r>
            <a:r>
              <a:rPr sz="2400" spc="-50" dirty="0">
                <a:solidFill>
                  <a:srgbClr val="001F5F"/>
                </a:solidFill>
                <a:latin typeface="Arial"/>
                <a:cs typeface="Arial"/>
              </a:rPr>
              <a:t>в </a:t>
            </a:r>
            <a:r>
              <a:rPr sz="2400" dirty="0">
                <a:solidFill>
                  <a:srgbClr val="001F5F"/>
                </a:solidFill>
                <a:latin typeface="Arial"/>
                <a:cs typeface="Arial"/>
              </a:rPr>
              <a:t>спеціально</a:t>
            </a:r>
            <a:r>
              <a:rPr sz="2400" spc="-155" dirty="0">
                <a:solidFill>
                  <a:srgbClr val="001F5F"/>
                </a:solidFill>
                <a:latin typeface="Arial"/>
                <a:cs typeface="Arial"/>
              </a:rPr>
              <a:t> </a:t>
            </a:r>
            <a:r>
              <a:rPr sz="2400" dirty="0">
                <a:solidFill>
                  <a:srgbClr val="001F5F"/>
                </a:solidFill>
                <a:latin typeface="Arial"/>
                <a:cs typeface="Arial"/>
              </a:rPr>
              <a:t>розробленому</a:t>
            </a:r>
            <a:r>
              <a:rPr sz="2400" spc="-165" dirty="0">
                <a:solidFill>
                  <a:srgbClr val="001F5F"/>
                </a:solidFill>
                <a:latin typeface="Arial"/>
                <a:cs typeface="Arial"/>
              </a:rPr>
              <a:t> </a:t>
            </a:r>
            <a:r>
              <a:rPr sz="2400" spc="-10" dirty="0">
                <a:solidFill>
                  <a:srgbClr val="001F5F"/>
                </a:solidFill>
                <a:latin typeface="Arial"/>
                <a:cs typeface="Arial"/>
              </a:rPr>
              <a:t>щоденнику, </a:t>
            </a:r>
            <a:r>
              <a:rPr sz="2400" dirty="0">
                <a:solidFill>
                  <a:srgbClr val="001F5F"/>
                </a:solidFill>
                <a:latin typeface="Arial"/>
                <a:cs typeface="Arial"/>
              </a:rPr>
              <a:t>який</a:t>
            </a:r>
            <a:r>
              <a:rPr sz="2400" spc="-60" dirty="0">
                <a:solidFill>
                  <a:srgbClr val="001F5F"/>
                </a:solidFill>
                <a:latin typeface="Arial"/>
                <a:cs typeface="Arial"/>
              </a:rPr>
              <a:t> </a:t>
            </a:r>
            <a:r>
              <a:rPr sz="2400" dirty="0">
                <a:solidFill>
                  <a:srgbClr val="001F5F"/>
                </a:solidFill>
                <a:latin typeface="Arial"/>
                <a:cs typeface="Arial"/>
              </a:rPr>
              <a:t>кодується</a:t>
            </a:r>
            <a:r>
              <a:rPr sz="2400" spc="-50" dirty="0">
                <a:solidFill>
                  <a:srgbClr val="001F5F"/>
                </a:solidFill>
                <a:latin typeface="Arial"/>
                <a:cs typeface="Arial"/>
              </a:rPr>
              <a:t> </a:t>
            </a:r>
            <a:r>
              <a:rPr sz="2400" dirty="0">
                <a:solidFill>
                  <a:srgbClr val="001F5F"/>
                </a:solidFill>
                <a:latin typeface="Arial"/>
                <a:cs typeface="Arial"/>
              </a:rPr>
              <a:t>і</a:t>
            </a:r>
            <a:r>
              <a:rPr sz="2400" spc="-45" dirty="0">
                <a:solidFill>
                  <a:srgbClr val="001F5F"/>
                </a:solidFill>
                <a:latin typeface="Arial"/>
                <a:cs typeface="Arial"/>
              </a:rPr>
              <a:t> </a:t>
            </a:r>
            <a:r>
              <a:rPr sz="2400" spc="-10" dirty="0">
                <a:solidFill>
                  <a:srgbClr val="001F5F"/>
                </a:solidFill>
                <a:latin typeface="Arial"/>
                <a:cs typeface="Arial"/>
              </a:rPr>
              <a:t>аналізується</a:t>
            </a:r>
            <a:endParaRPr sz="2400">
              <a:latin typeface="Arial"/>
              <a:cs typeface="Arial"/>
            </a:endParaRPr>
          </a:p>
        </p:txBody>
      </p:sp>
      <p:sp>
        <p:nvSpPr>
          <p:cNvPr id="4" name="object 4"/>
          <p:cNvSpPr txBox="1">
            <a:spLocks noGrp="1"/>
          </p:cNvSpPr>
          <p:nvPr>
            <p:ph type="title"/>
          </p:nvPr>
        </p:nvSpPr>
        <p:spPr>
          <a:xfrm>
            <a:off x="586841" y="488645"/>
            <a:ext cx="5242560" cy="1489075"/>
          </a:xfrm>
          <a:prstGeom prst="rect">
            <a:avLst/>
          </a:prstGeom>
        </p:spPr>
        <p:txBody>
          <a:bodyPr vert="horz" wrap="square" lIns="0" tIns="12700" rIns="0" bIns="0" rtlCol="0">
            <a:spAutoFit/>
          </a:bodyPr>
          <a:lstStyle/>
          <a:p>
            <a:pPr marL="12700" marR="5080">
              <a:lnSpc>
                <a:spcPct val="100000"/>
              </a:lnSpc>
              <a:spcBef>
                <a:spcPts val="100"/>
              </a:spcBef>
            </a:pPr>
            <a:r>
              <a:rPr dirty="0">
                <a:solidFill>
                  <a:srgbClr val="FF6600"/>
                </a:solidFill>
              </a:rPr>
              <a:t>CSAQ</a:t>
            </a:r>
            <a:r>
              <a:rPr spc="-55" dirty="0">
                <a:solidFill>
                  <a:srgbClr val="FF6600"/>
                </a:solidFill>
              </a:rPr>
              <a:t> </a:t>
            </a:r>
            <a:r>
              <a:rPr b="0" i="0" dirty="0">
                <a:solidFill>
                  <a:srgbClr val="001F5F"/>
                </a:solidFill>
                <a:latin typeface="Arial"/>
                <a:cs typeface="Arial"/>
              </a:rPr>
              <a:t>(a</a:t>
            </a:r>
            <a:r>
              <a:rPr b="0" i="0" spc="-55" dirty="0">
                <a:solidFill>
                  <a:srgbClr val="001F5F"/>
                </a:solidFill>
                <a:latin typeface="Arial"/>
                <a:cs typeface="Arial"/>
              </a:rPr>
              <a:t> </a:t>
            </a:r>
            <a:r>
              <a:rPr b="0" i="0" dirty="0">
                <a:solidFill>
                  <a:srgbClr val="001F5F"/>
                </a:solidFill>
                <a:latin typeface="Arial"/>
                <a:cs typeface="Arial"/>
              </a:rPr>
              <a:t>Computer</a:t>
            </a:r>
            <a:r>
              <a:rPr b="0" i="0" spc="-50" dirty="0">
                <a:solidFill>
                  <a:srgbClr val="001F5F"/>
                </a:solidFill>
                <a:latin typeface="Arial"/>
                <a:cs typeface="Arial"/>
              </a:rPr>
              <a:t> </a:t>
            </a:r>
            <a:r>
              <a:rPr b="0" i="0" dirty="0">
                <a:solidFill>
                  <a:srgbClr val="001F5F"/>
                </a:solidFill>
                <a:latin typeface="Arial"/>
                <a:cs typeface="Arial"/>
              </a:rPr>
              <a:t>Assisted</a:t>
            </a:r>
            <a:r>
              <a:rPr b="0" i="0" spc="-45" dirty="0">
                <a:solidFill>
                  <a:srgbClr val="001F5F"/>
                </a:solidFill>
                <a:latin typeface="Arial"/>
                <a:cs typeface="Arial"/>
              </a:rPr>
              <a:t> </a:t>
            </a:r>
            <a:r>
              <a:rPr b="0" i="0" spc="-10" dirty="0">
                <a:solidFill>
                  <a:srgbClr val="001F5F"/>
                </a:solidFill>
                <a:latin typeface="Arial"/>
                <a:cs typeface="Arial"/>
              </a:rPr>
              <a:t>Self- Administered</a:t>
            </a:r>
            <a:r>
              <a:rPr b="0" i="0" spc="-60" dirty="0">
                <a:solidFill>
                  <a:srgbClr val="001F5F"/>
                </a:solidFill>
                <a:latin typeface="Arial"/>
                <a:cs typeface="Arial"/>
              </a:rPr>
              <a:t> </a:t>
            </a:r>
            <a:r>
              <a:rPr b="0" i="0" spc="-10" dirty="0">
                <a:solidFill>
                  <a:srgbClr val="001F5F"/>
                </a:solidFill>
                <a:latin typeface="Arial"/>
                <a:cs typeface="Arial"/>
              </a:rPr>
              <a:t>Questionnaire</a:t>
            </a:r>
            <a:r>
              <a:rPr b="0" i="0" spc="-50" dirty="0">
                <a:solidFill>
                  <a:srgbClr val="001F5F"/>
                </a:solidFill>
                <a:latin typeface="Arial"/>
                <a:cs typeface="Arial"/>
              </a:rPr>
              <a:t> – </a:t>
            </a:r>
            <a:r>
              <a:rPr b="0" i="0" dirty="0">
                <a:solidFill>
                  <a:srgbClr val="001F5F"/>
                </a:solidFill>
                <a:latin typeface="Arial"/>
                <a:cs typeface="Arial"/>
              </a:rPr>
              <a:t>заповнення</a:t>
            </a:r>
            <a:r>
              <a:rPr b="0" i="0" spc="-90" dirty="0">
                <a:solidFill>
                  <a:srgbClr val="001F5F"/>
                </a:solidFill>
                <a:latin typeface="Arial"/>
                <a:cs typeface="Arial"/>
              </a:rPr>
              <a:t> </a:t>
            </a:r>
            <a:r>
              <a:rPr b="0" i="0" dirty="0">
                <a:solidFill>
                  <a:srgbClr val="001F5F"/>
                </a:solidFill>
                <a:latin typeface="Arial"/>
                <a:cs typeface="Arial"/>
              </a:rPr>
              <a:t>анкети</a:t>
            </a:r>
            <a:r>
              <a:rPr b="0" i="0" spc="-110" dirty="0">
                <a:solidFill>
                  <a:srgbClr val="001F5F"/>
                </a:solidFill>
                <a:latin typeface="Arial"/>
                <a:cs typeface="Arial"/>
              </a:rPr>
              <a:t> </a:t>
            </a:r>
            <a:r>
              <a:rPr b="0" i="0" spc="-10" dirty="0">
                <a:solidFill>
                  <a:srgbClr val="001F5F"/>
                </a:solidFill>
                <a:latin typeface="Arial"/>
                <a:cs typeface="Arial"/>
              </a:rPr>
              <a:t>респондентом</a:t>
            </a:r>
            <a:r>
              <a:rPr b="0" i="0" spc="-85" dirty="0">
                <a:solidFill>
                  <a:srgbClr val="001F5F"/>
                </a:solidFill>
                <a:latin typeface="Arial"/>
                <a:cs typeface="Arial"/>
              </a:rPr>
              <a:t> </a:t>
            </a:r>
            <a:r>
              <a:rPr b="0" i="0" spc="-25" dirty="0">
                <a:solidFill>
                  <a:srgbClr val="001F5F"/>
                </a:solidFill>
                <a:latin typeface="Arial"/>
                <a:cs typeface="Arial"/>
              </a:rPr>
              <a:t>на </a:t>
            </a:r>
            <a:r>
              <a:rPr b="0" i="0" spc="-10" dirty="0">
                <a:solidFill>
                  <a:srgbClr val="001F5F"/>
                </a:solidFill>
                <a:latin typeface="Arial"/>
                <a:cs typeface="Arial"/>
              </a:rPr>
              <a:t>комп'ютері)</a:t>
            </a:r>
          </a:p>
        </p:txBody>
      </p:sp>
      <p:sp>
        <p:nvSpPr>
          <p:cNvPr id="5" name="object 5"/>
          <p:cNvSpPr txBox="1">
            <a:spLocks noGrp="1"/>
          </p:cNvSpPr>
          <p:nvPr>
            <p:ph type="body" idx="1"/>
          </p:nvPr>
        </p:nvSpPr>
        <p:spPr>
          <a:prstGeom prst="rect">
            <a:avLst/>
          </a:prstGeom>
        </p:spPr>
        <p:txBody>
          <a:bodyPr vert="horz" wrap="square" lIns="0" tIns="15240" rIns="0" bIns="0" rtlCol="0">
            <a:spAutoFit/>
          </a:bodyPr>
          <a:lstStyle/>
          <a:p>
            <a:pPr marL="12700" marR="5080">
              <a:lnSpc>
                <a:spcPct val="99200"/>
              </a:lnSpc>
              <a:spcBef>
                <a:spcPts val="120"/>
              </a:spcBef>
            </a:pPr>
            <a:r>
              <a:rPr b="1" i="1" dirty="0">
                <a:solidFill>
                  <a:srgbClr val="FF6600"/>
                </a:solidFill>
                <a:latin typeface="Arial"/>
                <a:cs typeface="Arial"/>
              </a:rPr>
              <a:t>CASIIP</a:t>
            </a:r>
            <a:r>
              <a:rPr b="1" i="1" spc="-85" dirty="0">
                <a:solidFill>
                  <a:srgbClr val="FF6600"/>
                </a:solidFill>
                <a:latin typeface="Arial"/>
                <a:cs typeface="Arial"/>
              </a:rPr>
              <a:t> </a:t>
            </a:r>
            <a:r>
              <a:rPr dirty="0"/>
              <a:t>(Computer</a:t>
            </a:r>
            <a:r>
              <a:rPr spc="-80" dirty="0"/>
              <a:t> </a:t>
            </a:r>
            <a:r>
              <a:rPr dirty="0"/>
              <a:t>Assisted</a:t>
            </a:r>
            <a:r>
              <a:rPr spc="-85" dirty="0"/>
              <a:t> </a:t>
            </a:r>
            <a:r>
              <a:rPr dirty="0"/>
              <a:t>Self</a:t>
            </a:r>
            <a:r>
              <a:rPr spc="-70" dirty="0"/>
              <a:t> </a:t>
            </a:r>
            <a:r>
              <a:rPr spc="-50" dirty="0"/>
              <a:t>– </a:t>
            </a:r>
            <a:r>
              <a:rPr spc="-10" dirty="0"/>
              <a:t>Administered</a:t>
            </a:r>
            <a:r>
              <a:rPr spc="-40" dirty="0"/>
              <a:t> </a:t>
            </a:r>
            <a:r>
              <a:rPr dirty="0"/>
              <a:t>Interview</a:t>
            </a:r>
            <a:r>
              <a:rPr spc="-70" dirty="0"/>
              <a:t> </a:t>
            </a:r>
            <a:r>
              <a:rPr dirty="0"/>
              <a:t>With</a:t>
            </a:r>
            <a:r>
              <a:rPr spc="-70" dirty="0"/>
              <a:t> </a:t>
            </a:r>
            <a:r>
              <a:rPr dirty="0"/>
              <a:t>an</a:t>
            </a:r>
            <a:r>
              <a:rPr spc="-55" dirty="0"/>
              <a:t> </a:t>
            </a:r>
            <a:r>
              <a:rPr spc="-10" dirty="0"/>
              <a:t>Interviewer </a:t>
            </a:r>
            <a:r>
              <a:rPr dirty="0"/>
              <a:t>Present-</a:t>
            </a:r>
            <a:r>
              <a:rPr spc="-90" dirty="0"/>
              <a:t> </a:t>
            </a:r>
            <a:r>
              <a:rPr dirty="0"/>
              <a:t>інтерв'ю</a:t>
            </a:r>
            <a:r>
              <a:rPr spc="-70" dirty="0"/>
              <a:t> </a:t>
            </a:r>
            <a:r>
              <a:rPr dirty="0"/>
              <a:t>за</a:t>
            </a:r>
            <a:r>
              <a:rPr spc="-85" dirty="0"/>
              <a:t> </a:t>
            </a:r>
            <a:r>
              <a:rPr spc="-10" dirty="0"/>
              <a:t>допомогою </a:t>
            </a:r>
            <a:r>
              <a:rPr dirty="0"/>
              <a:t>комп'ютера</a:t>
            </a:r>
            <a:r>
              <a:rPr spc="-60" dirty="0"/>
              <a:t> </a:t>
            </a:r>
            <a:r>
              <a:rPr dirty="0"/>
              <a:t>в</a:t>
            </a:r>
            <a:r>
              <a:rPr spc="-80" dirty="0"/>
              <a:t> </a:t>
            </a:r>
            <a:r>
              <a:rPr dirty="0"/>
              <a:t>присутності</a:t>
            </a:r>
            <a:r>
              <a:rPr spc="-55" dirty="0"/>
              <a:t> </a:t>
            </a:r>
            <a:r>
              <a:rPr spc="-10" dirty="0"/>
              <a:t>інтерв'юера)</a:t>
            </a:r>
          </a:p>
        </p:txBody>
      </p:sp>
      <p:sp>
        <p:nvSpPr>
          <p:cNvPr id="6" name="object 6"/>
          <p:cNvSpPr txBox="1"/>
          <p:nvPr/>
        </p:nvSpPr>
        <p:spPr>
          <a:xfrm>
            <a:off x="387807" y="4521834"/>
            <a:ext cx="4072254" cy="148018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001F5F"/>
                </a:solidFill>
                <a:latin typeface="Arial"/>
                <a:cs typeface="Arial"/>
              </a:rPr>
              <a:t>Традиційні</a:t>
            </a:r>
            <a:r>
              <a:rPr sz="2400" spc="-140" dirty="0">
                <a:solidFill>
                  <a:srgbClr val="001F5F"/>
                </a:solidFill>
                <a:latin typeface="Arial"/>
                <a:cs typeface="Arial"/>
              </a:rPr>
              <a:t> </a:t>
            </a:r>
            <a:r>
              <a:rPr sz="2400" spc="-10" dirty="0">
                <a:solidFill>
                  <a:srgbClr val="001F5F"/>
                </a:solidFill>
                <a:latin typeface="Arial"/>
                <a:cs typeface="Arial"/>
              </a:rPr>
              <a:t>інтерв'ю</a:t>
            </a:r>
            <a:endParaRPr sz="2400">
              <a:latin typeface="Arial"/>
              <a:cs typeface="Arial"/>
            </a:endParaRPr>
          </a:p>
          <a:p>
            <a:pPr marL="12700" marR="5080">
              <a:lnSpc>
                <a:spcPct val="98800"/>
              </a:lnSpc>
              <a:spcBef>
                <a:spcPts val="35"/>
              </a:spcBef>
            </a:pPr>
            <a:r>
              <a:rPr sz="2400" dirty="0">
                <a:solidFill>
                  <a:srgbClr val="001F5F"/>
                </a:solidFill>
                <a:latin typeface="Arial"/>
                <a:cs typeface="Arial"/>
              </a:rPr>
              <a:t>отримали</a:t>
            </a:r>
            <a:r>
              <a:rPr sz="2400" spc="-35" dirty="0">
                <a:solidFill>
                  <a:srgbClr val="001F5F"/>
                </a:solidFill>
                <a:latin typeface="Arial"/>
                <a:cs typeface="Arial"/>
              </a:rPr>
              <a:t> </a:t>
            </a:r>
            <a:r>
              <a:rPr sz="2400" dirty="0">
                <a:solidFill>
                  <a:srgbClr val="001F5F"/>
                </a:solidFill>
                <a:latin typeface="Arial"/>
                <a:cs typeface="Arial"/>
              </a:rPr>
              <a:t>назву</a:t>
            </a:r>
            <a:r>
              <a:rPr sz="2400" spc="-20" dirty="0">
                <a:solidFill>
                  <a:srgbClr val="001F5F"/>
                </a:solidFill>
                <a:latin typeface="Arial"/>
                <a:cs typeface="Arial"/>
              </a:rPr>
              <a:t> </a:t>
            </a:r>
            <a:r>
              <a:rPr sz="2400" b="1" i="1" dirty="0">
                <a:solidFill>
                  <a:srgbClr val="FF6600"/>
                </a:solidFill>
                <a:latin typeface="Arial"/>
                <a:cs typeface="Arial"/>
              </a:rPr>
              <a:t>PAPI</a:t>
            </a:r>
            <a:r>
              <a:rPr sz="2400" b="1" i="1" spc="-10" dirty="0">
                <a:solidFill>
                  <a:srgbClr val="FF6600"/>
                </a:solidFill>
                <a:latin typeface="Arial"/>
                <a:cs typeface="Arial"/>
              </a:rPr>
              <a:t> </a:t>
            </a:r>
            <a:r>
              <a:rPr sz="2400" spc="-10" dirty="0">
                <a:solidFill>
                  <a:srgbClr val="001F5F"/>
                </a:solidFill>
                <a:latin typeface="Arial"/>
                <a:cs typeface="Arial"/>
              </a:rPr>
              <a:t>(Paper </a:t>
            </a:r>
            <a:r>
              <a:rPr sz="2400" dirty="0">
                <a:solidFill>
                  <a:srgbClr val="001F5F"/>
                </a:solidFill>
                <a:latin typeface="Arial"/>
                <a:cs typeface="Arial"/>
              </a:rPr>
              <a:t>and</a:t>
            </a:r>
            <a:r>
              <a:rPr sz="2400" spc="-60" dirty="0">
                <a:solidFill>
                  <a:srgbClr val="001F5F"/>
                </a:solidFill>
                <a:latin typeface="Arial"/>
                <a:cs typeface="Arial"/>
              </a:rPr>
              <a:t> </a:t>
            </a:r>
            <a:r>
              <a:rPr sz="2400" dirty="0">
                <a:solidFill>
                  <a:srgbClr val="001F5F"/>
                </a:solidFill>
                <a:latin typeface="Arial"/>
                <a:cs typeface="Arial"/>
              </a:rPr>
              <a:t>Pen</a:t>
            </a:r>
            <a:r>
              <a:rPr sz="2400" spc="-60" dirty="0">
                <a:solidFill>
                  <a:srgbClr val="001F5F"/>
                </a:solidFill>
                <a:latin typeface="Arial"/>
                <a:cs typeface="Arial"/>
              </a:rPr>
              <a:t> </a:t>
            </a:r>
            <a:r>
              <a:rPr sz="2400" dirty="0">
                <a:solidFill>
                  <a:srgbClr val="001F5F"/>
                </a:solidFill>
                <a:latin typeface="Arial"/>
                <a:cs typeface="Arial"/>
              </a:rPr>
              <a:t>Interview</a:t>
            </a:r>
            <a:r>
              <a:rPr sz="2400" spc="-55" dirty="0">
                <a:solidFill>
                  <a:srgbClr val="001F5F"/>
                </a:solidFill>
                <a:latin typeface="Arial"/>
                <a:cs typeface="Arial"/>
              </a:rPr>
              <a:t> </a:t>
            </a:r>
            <a:r>
              <a:rPr sz="2400" dirty="0">
                <a:solidFill>
                  <a:srgbClr val="001F5F"/>
                </a:solidFill>
                <a:latin typeface="Arial"/>
                <a:cs typeface="Arial"/>
              </a:rPr>
              <a:t>–</a:t>
            </a:r>
            <a:r>
              <a:rPr sz="2400" spc="-65" dirty="0">
                <a:solidFill>
                  <a:srgbClr val="001F5F"/>
                </a:solidFill>
                <a:latin typeface="Arial"/>
                <a:cs typeface="Arial"/>
              </a:rPr>
              <a:t> </a:t>
            </a:r>
            <a:r>
              <a:rPr sz="2400" spc="-10" dirty="0">
                <a:solidFill>
                  <a:srgbClr val="001F5F"/>
                </a:solidFill>
                <a:latin typeface="Arial"/>
                <a:cs typeface="Arial"/>
              </a:rPr>
              <a:t>інтерв'ю </a:t>
            </a:r>
            <a:r>
              <a:rPr sz="2400" dirty="0">
                <a:solidFill>
                  <a:srgbClr val="001F5F"/>
                </a:solidFill>
                <a:latin typeface="Arial"/>
                <a:cs typeface="Arial"/>
              </a:rPr>
              <a:t>з</a:t>
            </a:r>
            <a:r>
              <a:rPr sz="2400" spc="-45" dirty="0">
                <a:solidFill>
                  <a:srgbClr val="001F5F"/>
                </a:solidFill>
                <a:latin typeface="Arial"/>
                <a:cs typeface="Arial"/>
              </a:rPr>
              <a:t> </a:t>
            </a:r>
            <a:r>
              <a:rPr sz="2400" dirty="0">
                <a:solidFill>
                  <a:srgbClr val="001F5F"/>
                </a:solidFill>
                <a:latin typeface="Arial"/>
                <a:cs typeface="Arial"/>
              </a:rPr>
              <a:t>олівцем</a:t>
            </a:r>
            <a:r>
              <a:rPr sz="2400" spc="-35" dirty="0">
                <a:solidFill>
                  <a:srgbClr val="001F5F"/>
                </a:solidFill>
                <a:latin typeface="Arial"/>
                <a:cs typeface="Arial"/>
              </a:rPr>
              <a:t> </a:t>
            </a:r>
            <a:r>
              <a:rPr sz="2400" dirty="0">
                <a:solidFill>
                  <a:srgbClr val="001F5F"/>
                </a:solidFill>
                <a:latin typeface="Arial"/>
                <a:cs typeface="Arial"/>
              </a:rPr>
              <a:t>і</a:t>
            </a:r>
            <a:r>
              <a:rPr sz="2400" spc="-40" dirty="0">
                <a:solidFill>
                  <a:srgbClr val="001F5F"/>
                </a:solidFill>
                <a:latin typeface="Arial"/>
                <a:cs typeface="Arial"/>
              </a:rPr>
              <a:t> </a:t>
            </a:r>
            <a:r>
              <a:rPr sz="2400" spc="-10" dirty="0">
                <a:solidFill>
                  <a:srgbClr val="001F5F"/>
                </a:solidFill>
                <a:latin typeface="Arial"/>
                <a:cs typeface="Arial"/>
              </a:rPr>
              <a:t>папером)</a:t>
            </a:r>
            <a:endParaRPr sz="2400">
              <a:latin typeface="Arial"/>
              <a:cs typeface="Arial"/>
            </a:endParaRPr>
          </a:p>
        </p:txBody>
      </p:sp>
      <p:pic>
        <p:nvPicPr>
          <p:cNvPr id="7" name="object 7"/>
          <p:cNvPicPr/>
          <p:nvPr/>
        </p:nvPicPr>
        <p:blipFill>
          <a:blip r:embed="rId3" cstate="print"/>
          <a:stretch>
            <a:fillRect/>
          </a:stretch>
        </p:blipFill>
        <p:spPr>
          <a:xfrm>
            <a:off x="7250683" y="0"/>
            <a:ext cx="3162300" cy="277596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145161"/>
            <a:ext cx="11809730" cy="6328410"/>
          </a:xfrm>
          <a:prstGeom prst="rect">
            <a:avLst/>
          </a:prstGeom>
        </p:spPr>
        <p:txBody>
          <a:bodyPr vert="horz" wrap="square" lIns="0" tIns="55244" rIns="0" bIns="0" rtlCol="0">
            <a:spAutoFit/>
          </a:bodyPr>
          <a:lstStyle/>
          <a:p>
            <a:pPr marL="3877945">
              <a:lnSpc>
                <a:spcPct val="100000"/>
              </a:lnSpc>
              <a:spcBef>
                <a:spcPts val="434"/>
              </a:spcBef>
            </a:pPr>
            <a:r>
              <a:rPr sz="2400" b="1" i="1" dirty="0">
                <a:solidFill>
                  <a:srgbClr val="5B0091"/>
                </a:solidFill>
                <a:latin typeface="Arial"/>
                <a:cs typeface="Arial"/>
              </a:rPr>
              <a:t>Комплексні</a:t>
            </a:r>
            <a:r>
              <a:rPr sz="2400" b="1" i="1" spc="-30" dirty="0">
                <a:solidFill>
                  <a:srgbClr val="5B0091"/>
                </a:solidFill>
                <a:latin typeface="Arial"/>
                <a:cs typeface="Arial"/>
              </a:rPr>
              <a:t> </a:t>
            </a:r>
            <a:r>
              <a:rPr sz="2400" b="1" i="1" dirty="0">
                <a:solidFill>
                  <a:srgbClr val="5B0091"/>
                </a:solidFill>
                <a:latin typeface="Arial"/>
                <a:cs typeface="Arial"/>
              </a:rPr>
              <a:t>кількісні</a:t>
            </a:r>
            <a:r>
              <a:rPr sz="2400" b="1" i="1" spc="-50" dirty="0">
                <a:solidFill>
                  <a:srgbClr val="5B0091"/>
                </a:solidFill>
                <a:latin typeface="Arial"/>
                <a:cs typeface="Arial"/>
              </a:rPr>
              <a:t> </a:t>
            </a:r>
            <a:r>
              <a:rPr sz="2400" b="1" i="1" spc="-10" dirty="0">
                <a:solidFill>
                  <a:srgbClr val="5B0091"/>
                </a:solidFill>
                <a:latin typeface="Arial"/>
                <a:cs typeface="Arial"/>
              </a:rPr>
              <a:t>дослідження</a:t>
            </a:r>
            <a:endParaRPr sz="2400">
              <a:latin typeface="Arial"/>
              <a:cs typeface="Arial"/>
            </a:endParaRPr>
          </a:p>
          <a:p>
            <a:pPr marL="12700">
              <a:lnSpc>
                <a:spcPct val="100000"/>
              </a:lnSpc>
              <a:spcBef>
                <a:spcPts val="335"/>
              </a:spcBef>
            </a:pPr>
            <a:r>
              <a:rPr sz="2400" b="1" i="1" dirty="0">
                <a:solidFill>
                  <a:srgbClr val="FF6600"/>
                </a:solidFill>
                <a:latin typeface="Arial"/>
                <a:cs typeface="Arial"/>
              </a:rPr>
              <a:t>Message</a:t>
            </a:r>
            <a:r>
              <a:rPr sz="2400" b="1" i="1" spc="-110" dirty="0">
                <a:solidFill>
                  <a:srgbClr val="FF6600"/>
                </a:solidFill>
                <a:latin typeface="Arial"/>
                <a:cs typeface="Arial"/>
              </a:rPr>
              <a:t> </a:t>
            </a:r>
            <a:r>
              <a:rPr sz="2400" b="1" i="1" spc="-10" dirty="0">
                <a:solidFill>
                  <a:srgbClr val="FF6600"/>
                </a:solidFill>
                <a:latin typeface="Arial"/>
                <a:cs typeface="Arial"/>
              </a:rPr>
              <a:t>Recall</a:t>
            </a:r>
            <a:endParaRPr sz="2400">
              <a:latin typeface="Arial"/>
              <a:cs typeface="Arial"/>
            </a:endParaRPr>
          </a:p>
          <a:p>
            <a:pPr marL="12700" marR="3202305">
              <a:lnSpc>
                <a:spcPct val="100000"/>
              </a:lnSpc>
            </a:pPr>
            <a:r>
              <a:rPr sz="2400" dirty="0">
                <a:solidFill>
                  <a:srgbClr val="001F5F"/>
                </a:solidFill>
                <a:latin typeface="Arial"/>
                <a:cs typeface="Arial"/>
              </a:rPr>
              <a:t>методика,</a:t>
            </a:r>
            <a:r>
              <a:rPr sz="2400" spc="-95" dirty="0">
                <a:solidFill>
                  <a:srgbClr val="001F5F"/>
                </a:solidFill>
                <a:latin typeface="Arial"/>
                <a:cs typeface="Arial"/>
              </a:rPr>
              <a:t> </a:t>
            </a:r>
            <a:r>
              <a:rPr sz="2400" dirty="0">
                <a:solidFill>
                  <a:srgbClr val="001F5F"/>
                </a:solidFill>
                <a:latin typeface="Arial"/>
                <a:cs typeface="Arial"/>
              </a:rPr>
              <a:t>що</a:t>
            </a:r>
            <a:r>
              <a:rPr sz="2400" spc="-80" dirty="0">
                <a:solidFill>
                  <a:srgbClr val="001F5F"/>
                </a:solidFill>
                <a:latin typeface="Arial"/>
                <a:cs typeface="Arial"/>
              </a:rPr>
              <a:t> </a:t>
            </a:r>
            <a:r>
              <a:rPr sz="2400" dirty="0">
                <a:solidFill>
                  <a:srgbClr val="001F5F"/>
                </a:solidFill>
                <a:latin typeface="Arial"/>
                <a:cs typeface="Arial"/>
              </a:rPr>
              <a:t>дозволяє</a:t>
            </a:r>
            <a:r>
              <a:rPr sz="2400" spc="-80" dirty="0">
                <a:solidFill>
                  <a:srgbClr val="001F5F"/>
                </a:solidFill>
                <a:latin typeface="Arial"/>
                <a:cs typeface="Arial"/>
              </a:rPr>
              <a:t> </a:t>
            </a:r>
            <a:r>
              <a:rPr sz="2400" dirty="0">
                <a:solidFill>
                  <a:srgbClr val="001F5F"/>
                </a:solidFill>
                <a:latin typeface="Arial"/>
                <a:cs typeface="Arial"/>
              </a:rPr>
              <a:t>зрозуміти,</a:t>
            </a:r>
            <a:r>
              <a:rPr sz="2400" spc="-90" dirty="0">
                <a:solidFill>
                  <a:srgbClr val="001F5F"/>
                </a:solidFill>
                <a:latin typeface="Arial"/>
                <a:cs typeface="Arial"/>
              </a:rPr>
              <a:t> </a:t>
            </a:r>
            <a:r>
              <a:rPr sz="2400" dirty="0">
                <a:solidFill>
                  <a:srgbClr val="001F5F"/>
                </a:solidFill>
                <a:latin typeface="Arial"/>
                <a:cs typeface="Arial"/>
              </a:rPr>
              <a:t>як</a:t>
            </a:r>
            <a:r>
              <a:rPr sz="2400" spc="-85" dirty="0">
                <a:solidFill>
                  <a:srgbClr val="001F5F"/>
                </a:solidFill>
                <a:latin typeface="Arial"/>
                <a:cs typeface="Arial"/>
              </a:rPr>
              <a:t> </a:t>
            </a:r>
            <a:r>
              <a:rPr sz="2400" dirty="0">
                <a:solidFill>
                  <a:srgbClr val="001F5F"/>
                </a:solidFill>
                <a:latin typeface="Arial"/>
                <a:cs typeface="Arial"/>
              </a:rPr>
              <a:t>сприймається</a:t>
            </a:r>
            <a:r>
              <a:rPr sz="2400" spc="-90" dirty="0">
                <a:solidFill>
                  <a:srgbClr val="001F5F"/>
                </a:solidFill>
                <a:latin typeface="Arial"/>
                <a:cs typeface="Arial"/>
              </a:rPr>
              <a:t> </a:t>
            </a:r>
            <a:r>
              <a:rPr sz="2400" spc="-10" dirty="0">
                <a:solidFill>
                  <a:srgbClr val="001F5F"/>
                </a:solidFill>
                <a:latin typeface="Arial"/>
                <a:cs typeface="Arial"/>
              </a:rPr>
              <a:t>ключове </a:t>
            </a:r>
            <a:r>
              <a:rPr sz="2400" dirty="0">
                <a:solidFill>
                  <a:srgbClr val="001F5F"/>
                </a:solidFill>
                <a:latin typeface="Arial"/>
                <a:cs typeface="Arial"/>
              </a:rPr>
              <a:t>повідомлення</a:t>
            </a:r>
            <a:r>
              <a:rPr sz="2400" spc="-100" dirty="0">
                <a:solidFill>
                  <a:srgbClr val="001F5F"/>
                </a:solidFill>
                <a:latin typeface="Arial"/>
                <a:cs typeface="Arial"/>
              </a:rPr>
              <a:t> </a:t>
            </a:r>
            <a:r>
              <a:rPr sz="2400" dirty="0">
                <a:solidFill>
                  <a:srgbClr val="001F5F"/>
                </a:solidFill>
                <a:latin typeface="Arial"/>
                <a:cs typeface="Arial"/>
              </a:rPr>
              <a:t>препарату</a:t>
            </a:r>
            <a:r>
              <a:rPr sz="2400" spc="-95" dirty="0">
                <a:solidFill>
                  <a:srgbClr val="001F5F"/>
                </a:solidFill>
                <a:latin typeface="Arial"/>
                <a:cs typeface="Arial"/>
              </a:rPr>
              <a:t> </a:t>
            </a:r>
            <a:r>
              <a:rPr sz="2400" spc="-10" dirty="0">
                <a:solidFill>
                  <a:srgbClr val="001F5F"/>
                </a:solidFill>
                <a:latin typeface="Arial"/>
                <a:cs typeface="Arial"/>
              </a:rPr>
              <a:t>лікарем</a:t>
            </a:r>
            <a:endParaRPr sz="2400">
              <a:latin typeface="Arial"/>
              <a:cs typeface="Arial"/>
            </a:endParaRPr>
          </a:p>
          <a:p>
            <a:pPr marL="12700">
              <a:lnSpc>
                <a:spcPts val="2630"/>
              </a:lnSpc>
              <a:spcBef>
                <a:spcPts val="5"/>
              </a:spcBef>
            </a:pPr>
            <a:r>
              <a:rPr sz="2400" b="1" i="1" dirty="0">
                <a:solidFill>
                  <a:srgbClr val="FF6600"/>
                </a:solidFill>
                <a:latin typeface="Arial"/>
                <a:cs typeface="Arial"/>
              </a:rPr>
              <a:t>Нарпямки</a:t>
            </a:r>
            <a:r>
              <a:rPr sz="2400" b="1" i="1" spc="-60" dirty="0">
                <a:solidFill>
                  <a:srgbClr val="FF6600"/>
                </a:solidFill>
                <a:latin typeface="Arial"/>
                <a:cs typeface="Arial"/>
              </a:rPr>
              <a:t> </a:t>
            </a:r>
            <a:r>
              <a:rPr sz="2400" b="1" i="1" spc="-10" dirty="0">
                <a:solidFill>
                  <a:srgbClr val="FF6600"/>
                </a:solidFill>
                <a:latin typeface="Arial"/>
                <a:cs typeface="Arial"/>
              </a:rPr>
              <a:t>дослідження</a:t>
            </a:r>
            <a:endParaRPr sz="2400">
              <a:latin typeface="Arial"/>
              <a:cs typeface="Arial"/>
            </a:endParaRPr>
          </a:p>
          <a:p>
            <a:pPr marL="355600" marR="3699510" indent="-342900">
              <a:lnSpc>
                <a:spcPts val="2880"/>
              </a:lnSpc>
              <a:spcBef>
                <a:spcPts val="345"/>
              </a:spcBef>
            </a:pPr>
            <a:r>
              <a:rPr sz="2900" dirty="0">
                <a:solidFill>
                  <a:srgbClr val="FF6600"/>
                </a:solidFill>
                <a:latin typeface="MS Gothic"/>
                <a:cs typeface="MS Gothic"/>
              </a:rPr>
              <a:t>✔</a:t>
            </a:r>
            <a:r>
              <a:rPr sz="2400" dirty="0">
                <a:solidFill>
                  <a:srgbClr val="001F5F"/>
                </a:solidFill>
                <a:latin typeface="Arial"/>
                <a:cs typeface="Arial"/>
              </a:rPr>
              <a:t>Знання</a:t>
            </a:r>
            <a:r>
              <a:rPr sz="2400" spc="-100" dirty="0">
                <a:solidFill>
                  <a:srgbClr val="001F5F"/>
                </a:solidFill>
                <a:latin typeface="Arial"/>
                <a:cs typeface="Arial"/>
              </a:rPr>
              <a:t> </a:t>
            </a:r>
            <a:r>
              <a:rPr sz="2400" dirty="0">
                <a:solidFill>
                  <a:srgbClr val="001F5F"/>
                </a:solidFill>
                <a:latin typeface="Arial"/>
                <a:cs typeface="Arial"/>
              </a:rPr>
              <a:t>цільовою</a:t>
            </a:r>
            <a:r>
              <a:rPr sz="2400" spc="-90" dirty="0">
                <a:solidFill>
                  <a:srgbClr val="001F5F"/>
                </a:solidFill>
                <a:latin typeface="Arial"/>
                <a:cs typeface="Arial"/>
              </a:rPr>
              <a:t> </a:t>
            </a:r>
            <a:r>
              <a:rPr sz="2400" dirty="0">
                <a:solidFill>
                  <a:srgbClr val="001F5F"/>
                </a:solidFill>
                <a:latin typeface="Arial"/>
                <a:cs typeface="Arial"/>
              </a:rPr>
              <a:t>аудиторією</a:t>
            </a:r>
            <a:r>
              <a:rPr sz="2400" spc="-100" dirty="0">
                <a:solidFill>
                  <a:srgbClr val="001F5F"/>
                </a:solidFill>
                <a:latin typeface="Arial"/>
                <a:cs typeface="Arial"/>
              </a:rPr>
              <a:t> </a:t>
            </a:r>
            <a:r>
              <a:rPr sz="2400" dirty="0">
                <a:solidFill>
                  <a:srgbClr val="001F5F"/>
                </a:solidFill>
                <a:latin typeface="Arial"/>
                <a:cs typeface="Arial"/>
              </a:rPr>
              <a:t>ключового</a:t>
            </a:r>
            <a:r>
              <a:rPr sz="2400" spc="-110" dirty="0">
                <a:solidFill>
                  <a:srgbClr val="001F5F"/>
                </a:solidFill>
                <a:latin typeface="Arial"/>
                <a:cs typeface="Arial"/>
              </a:rPr>
              <a:t> </a:t>
            </a:r>
            <a:r>
              <a:rPr sz="2400" spc="-10" dirty="0">
                <a:solidFill>
                  <a:srgbClr val="001F5F"/>
                </a:solidFill>
                <a:latin typeface="Arial"/>
                <a:cs typeface="Arial"/>
              </a:rPr>
              <a:t>повідомлення препарату</a:t>
            </a:r>
            <a:endParaRPr sz="2400">
              <a:latin typeface="Arial"/>
              <a:cs typeface="Arial"/>
            </a:endParaRPr>
          </a:p>
          <a:p>
            <a:pPr marL="355600" marR="3628390" indent="-342900">
              <a:lnSpc>
                <a:spcPts val="2880"/>
              </a:lnSpc>
            </a:pPr>
            <a:r>
              <a:rPr sz="2900" spc="-10" dirty="0">
                <a:solidFill>
                  <a:srgbClr val="FF6600"/>
                </a:solidFill>
                <a:latin typeface="MS Gothic"/>
                <a:cs typeface="MS Gothic"/>
              </a:rPr>
              <a:t>✔</a:t>
            </a:r>
            <a:r>
              <a:rPr sz="2400" spc="-10" dirty="0">
                <a:solidFill>
                  <a:srgbClr val="001F5F"/>
                </a:solidFill>
                <a:latin typeface="Arial"/>
                <a:cs typeface="Arial"/>
              </a:rPr>
              <a:t>Диференціація</a:t>
            </a:r>
            <a:r>
              <a:rPr sz="2400" spc="-90" dirty="0">
                <a:solidFill>
                  <a:srgbClr val="001F5F"/>
                </a:solidFill>
                <a:latin typeface="Arial"/>
                <a:cs typeface="Arial"/>
              </a:rPr>
              <a:t> </a:t>
            </a:r>
            <a:r>
              <a:rPr sz="2400" dirty="0">
                <a:solidFill>
                  <a:srgbClr val="001F5F"/>
                </a:solidFill>
                <a:latin typeface="Arial"/>
                <a:cs typeface="Arial"/>
              </a:rPr>
              <a:t>ключового</a:t>
            </a:r>
            <a:r>
              <a:rPr sz="2400" spc="-105" dirty="0">
                <a:solidFill>
                  <a:srgbClr val="001F5F"/>
                </a:solidFill>
                <a:latin typeface="Arial"/>
                <a:cs typeface="Arial"/>
              </a:rPr>
              <a:t> </a:t>
            </a:r>
            <a:r>
              <a:rPr sz="2400" spc="-10" dirty="0">
                <a:solidFill>
                  <a:srgbClr val="001F5F"/>
                </a:solidFill>
                <a:latin typeface="Arial"/>
                <a:cs typeface="Arial"/>
              </a:rPr>
              <a:t>повідомлення</a:t>
            </a:r>
            <a:r>
              <a:rPr sz="2400" spc="-90" dirty="0">
                <a:solidFill>
                  <a:srgbClr val="001F5F"/>
                </a:solidFill>
                <a:latin typeface="Arial"/>
                <a:cs typeface="Arial"/>
              </a:rPr>
              <a:t> </a:t>
            </a:r>
            <a:r>
              <a:rPr sz="2400" dirty="0">
                <a:solidFill>
                  <a:srgbClr val="001F5F"/>
                </a:solidFill>
                <a:latin typeface="Arial"/>
                <a:cs typeface="Arial"/>
              </a:rPr>
              <a:t>препарату</a:t>
            </a:r>
            <a:r>
              <a:rPr sz="2400" spc="-80" dirty="0">
                <a:solidFill>
                  <a:srgbClr val="001F5F"/>
                </a:solidFill>
                <a:latin typeface="Arial"/>
                <a:cs typeface="Arial"/>
              </a:rPr>
              <a:t> </a:t>
            </a:r>
            <a:r>
              <a:rPr sz="2400" spc="-25" dirty="0">
                <a:solidFill>
                  <a:srgbClr val="001F5F"/>
                </a:solidFill>
                <a:latin typeface="Arial"/>
                <a:cs typeface="Arial"/>
              </a:rPr>
              <a:t>від </a:t>
            </a:r>
            <a:r>
              <a:rPr sz="2400" dirty="0">
                <a:solidFill>
                  <a:srgbClr val="001F5F"/>
                </a:solidFill>
                <a:latin typeface="Arial"/>
                <a:cs typeface="Arial"/>
              </a:rPr>
              <a:t>препаратів</a:t>
            </a:r>
            <a:r>
              <a:rPr sz="2400" spc="-145" dirty="0">
                <a:solidFill>
                  <a:srgbClr val="001F5F"/>
                </a:solidFill>
                <a:latin typeface="Arial"/>
                <a:cs typeface="Arial"/>
              </a:rPr>
              <a:t> </a:t>
            </a:r>
            <a:r>
              <a:rPr sz="2400" spc="-10" dirty="0">
                <a:solidFill>
                  <a:srgbClr val="001F5F"/>
                </a:solidFill>
                <a:latin typeface="Arial"/>
                <a:cs typeface="Arial"/>
              </a:rPr>
              <a:t>конкурентів</a:t>
            </a:r>
            <a:endParaRPr sz="2400">
              <a:latin typeface="Arial"/>
              <a:cs typeface="Arial"/>
            </a:endParaRPr>
          </a:p>
          <a:p>
            <a:pPr>
              <a:lnSpc>
                <a:spcPct val="100000"/>
              </a:lnSpc>
              <a:spcBef>
                <a:spcPts val="10"/>
              </a:spcBef>
            </a:pPr>
            <a:endParaRPr sz="2400">
              <a:latin typeface="Arial"/>
              <a:cs typeface="Arial"/>
            </a:endParaRPr>
          </a:p>
          <a:p>
            <a:pPr marL="3433445">
              <a:lnSpc>
                <a:spcPct val="100000"/>
              </a:lnSpc>
            </a:pPr>
            <a:r>
              <a:rPr sz="2400" b="1" i="1" spc="-10" dirty="0">
                <a:solidFill>
                  <a:srgbClr val="FF6600"/>
                </a:solidFill>
                <a:latin typeface="Arial"/>
                <a:cs typeface="Arial"/>
              </a:rPr>
              <a:t>PriceTest</a:t>
            </a:r>
            <a:endParaRPr sz="2400">
              <a:latin typeface="Arial"/>
              <a:cs typeface="Arial"/>
            </a:endParaRPr>
          </a:p>
          <a:p>
            <a:pPr marL="3433445">
              <a:lnSpc>
                <a:spcPct val="100000"/>
              </a:lnSpc>
              <a:spcBef>
                <a:spcPts val="5"/>
              </a:spcBef>
            </a:pPr>
            <a:r>
              <a:rPr sz="2400" dirty="0">
                <a:solidFill>
                  <a:srgbClr val="001F5F"/>
                </a:solidFill>
                <a:latin typeface="Arial"/>
                <a:cs typeface="Arial"/>
              </a:rPr>
              <a:t>комплекс</a:t>
            </a:r>
            <a:r>
              <a:rPr sz="2400" spc="-40" dirty="0">
                <a:solidFill>
                  <a:srgbClr val="001F5F"/>
                </a:solidFill>
                <a:latin typeface="Arial"/>
                <a:cs typeface="Arial"/>
              </a:rPr>
              <a:t> </a:t>
            </a:r>
            <a:r>
              <a:rPr sz="2400" dirty="0">
                <a:solidFill>
                  <a:srgbClr val="001F5F"/>
                </a:solidFill>
                <a:latin typeface="Arial"/>
                <a:cs typeface="Arial"/>
              </a:rPr>
              <a:t>методик,</a:t>
            </a:r>
            <a:r>
              <a:rPr sz="2400" spc="-55" dirty="0">
                <a:solidFill>
                  <a:srgbClr val="001F5F"/>
                </a:solidFill>
                <a:latin typeface="Arial"/>
                <a:cs typeface="Arial"/>
              </a:rPr>
              <a:t> </a:t>
            </a:r>
            <a:r>
              <a:rPr sz="2400" dirty="0">
                <a:solidFill>
                  <a:srgbClr val="001F5F"/>
                </a:solidFill>
                <a:latin typeface="Arial"/>
                <a:cs typeface="Arial"/>
              </a:rPr>
              <a:t>що</a:t>
            </a:r>
            <a:r>
              <a:rPr sz="2400" spc="-35" dirty="0">
                <a:solidFill>
                  <a:srgbClr val="001F5F"/>
                </a:solidFill>
                <a:latin typeface="Arial"/>
                <a:cs typeface="Arial"/>
              </a:rPr>
              <a:t> </a:t>
            </a:r>
            <a:r>
              <a:rPr sz="2400" dirty="0">
                <a:solidFill>
                  <a:srgbClr val="001F5F"/>
                </a:solidFill>
                <a:latin typeface="Arial"/>
                <a:cs typeface="Arial"/>
              </a:rPr>
              <a:t>дозволяє</a:t>
            </a:r>
            <a:r>
              <a:rPr sz="2400" spc="-35" dirty="0">
                <a:solidFill>
                  <a:srgbClr val="001F5F"/>
                </a:solidFill>
                <a:latin typeface="Arial"/>
                <a:cs typeface="Arial"/>
              </a:rPr>
              <a:t> </a:t>
            </a:r>
            <a:r>
              <a:rPr sz="2400" dirty="0">
                <a:solidFill>
                  <a:srgbClr val="001F5F"/>
                </a:solidFill>
                <a:latin typeface="Arial"/>
                <a:cs typeface="Arial"/>
              </a:rPr>
              <a:t>з'ясувати</a:t>
            </a:r>
            <a:r>
              <a:rPr sz="2400" spc="-25" dirty="0">
                <a:solidFill>
                  <a:srgbClr val="001F5F"/>
                </a:solidFill>
                <a:latin typeface="Arial"/>
                <a:cs typeface="Arial"/>
              </a:rPr>
              <a:t> </a:t>
            </a:r>
            <a:r>
              <a:rPr sz="2400" dirty="0">
                <a:solidFill>
                  <a:srgbClr val="001F5F"/>
                </a:solidFill>
                <a:latin typeface="Arial"/>
                <a:cs typeface="Arial"/>
              </a:rPr>
              <a:t>оптимальну</a:t>
            </a:r>
            <a:r>
              <a:rPr sz="2400" spc="-25" dirty="0">
                <a:solidFill>
                  <a:srgbClr val="001F5F"/>
                </a:solidFill>
                <a:latin typeface="Arial"/>
                <a:cs typeface="Arial"/>
              </a:rPr>
              <a:t> </a:t>
            </a:r>
            <a:r>
              <a:rPr sz="2400" spc="-20" dirty="0">
                <a:solidFill>
                  <a:srgbClr val="001F5F"/>
                </a:solidFill>
                <a:latin typeface="Arial"/>
                <a:cs typeface="Arial"/>
              </a:rPr>
              <a:t>ціну</a:t>
            </a:r>
            <a:endParaRPr sz="2400">
              <a:latin typeface="Arial"/>
              <a:cs typeface="Arial"/>
            </a:endParaRPr>
          </a:p>
          <a:p>
            <a:pPr marL="3433445">
              <a:lnSpc>
                <a:spcPct val="100000"/>
              </a:lnSpc>
            </a:pPr>
            <a:r>
              <a:rPr sz="2400" dirty="0">
                <a:solidFill>
                  <a:srgbClr val="001F5F"/>
                </a:solidFill>
                <a:latin typeface="Arial"/>
                <a:cs typeface="Arial"/>
              </a:rPr>
              <a:t>на</a:t>
            </a:r>
            <a:r>
              <a:rPr sz="2400" spc="-90" dirty="0">
                <a:solidFill>
                  <a:srgbClr val="001F5F"/>
                </a:solidFill>
                <a:latin typeface="Arial"/>
                <a:cs typeface="Arial"/>
              </a:rPr>
              <a:t> </a:t>
            </a:r>
            <a:r>
              <a:rPr sz="2400" dirty="0">
                <a:solidFill>
                  <a:srgbClr val="001F5F"/>
                </a:solidFill>
                <a:latin typeface="Arial"/>
                <a:cs typeface="Arial"/>
              </a:rPr>
              <a:t>препарат,</a:t>
            </a:r>
            <a:r>
              <a:rPr sz="2400" spc="-60" dirty="0">
                <a:solidFill>
                  <a:srgbClr val="001F5F"/>
                </a:solidFill>
                <a:latin typeface="Arial"/>
                <a:cs typeface="Arial"/>
              </a:rPr>
              <a:t> </a:t>
            </a:r>
            <a:r>
              <a:rPr sz="2400" dirty="0">
                <a:solidFill>
                  <a:srgbClr val="001F5F"/>
                </a:solidFill>
                <a:latin typeface="Arial"/>
                <a:cs typeface="Arial"/>
              </a:rPr>
              <a:t>оцінити</a:t>
            </a:r>
            <a:r>
              <a:rPr sz="2400" spc="-80" dirty="0">
                <a:solidFill>
                  <a:srgbClr val="001F5F"/>
                </a:solidFill>
                <a:latin typeface="Arial"/>
                <a:cs typeface="Arial"/>
              </a:rPr>
              <a:t> </a:t>
            </a:r>
            <a:r>
              <a:rPr sz="2400" spc="-10" dirty="0">
                <a:solidFill>
                  <a:srgbClr val="001F5F"/>
                </a:solidFill>
                <a:latin typeface="Arial"/>
                <a:cs typeface="Arial"/>
              </a:rPr>
              <a:t>еластичність</a:t>
            </a:r>
            <a:endParaRPr sz="2400">
              <a:latin typeface="Arial"/>
              <a:cs typeface="Arial"/>
            </a:endParaRPr>
          </a:p>
          <a:p>
            <a:pPr marL="3433445">
              <a:lnSpc>
                <a:spcPts val="2630"/>
              </a:lnSpc>
            </a:pPr>
            <a:r>
              <a:rPr sz="2400" b="1" i="1" dirty="0">
                <a:solidFill>
                  <a:srgbClr val="FF6600"/>
                </a:solidFill>
                <a:latin typeface="Arial"/>
                <a:cs typeface="Arial"/>
              </a:rPr>
              <a:t>Нарпямки</a:t>
            </a:r>
            <a:r>
              <a:rPr sz="2400" b="1" i="1" spc="-60" dirty="0">
                <a:solidFill>
                  <a:srgbClr val="FF6600"/>
                </a:solidFill>
                <a:latin typeface="Arial"/>
                <a:cs typeface="Arial"/>
              </a:rPr>
              <a:t> </a:t>
            </a:r>
            <a:r>
              <a:rPr sz="2400" b="1" i="1" spc="-10" dirty="0">
                <a:solidFill>
                  <a:srgbClr val="FF6600"/>
                </a:solidFill>
                <a:latin typeface="Arial"/>
                <a:cs typeface="Arial"/>
              </a:rPr>
              <a:t>дослідження</a:t>
            </a:r>
            <a:endParaRPr sz="2400">
              <a:latin typeface="Arial"/>
              <a:cs typeface="Arial"/>
            </a:endParaRPr>
          </a:p>
          <a:p>
            <a:pPr marL="3433445">
              <a:lnSpc>
                <a:spcPts val="2930"/>
              </a:lnSpc>
            </a:pPr>
            <a:r>
              <a:rPr sz="2900" dirty="0">
                <a:solidFill>
                  <a:srgbClr val="FF6600"/>
                </a:solidFill>
                <a:latin typeface="MS Gothic"/>
                <a:cs typeface="MS Gothic"/>
              </a:rPr>
              <a:t>✔</a:t>
            </a:r>
            <a:r>
              <a:rPr sz="2400" dirty="0">
                <a:solidFill>
                  <a:srgbClr val="001F5F"/>
                </a:solidFill>
                <a:latin typeface="Arial"/>
                <a:cs typeface="Arial"/>
              </a:rPr>
              <a:t>Формування</a:t>
            </a:r>
            <a:r>
              <a:rPr sz="2400" spc="-65" dirty="0">
                <a:solidFill>
                  <a:srgbClr val="001F5F"/>
                </a:solidFill>
                <a:latin typeface="Arial"/>
                <a:cs typeface="Arial"/>
              </a:rPr>
              <a:t> </a:t>
            </a:r>
            <a:r>
              <a:rPr sz="2400" dirty="0">
                <a:solidFill>
                  <a:srgbClr val="001F5F"/>
                </a:solidFill>
                <a:latin typeface="Arial"/>
                <a:cs typeface="Arial"/>
              </a:rPr>
              <a:t>уявлень</a:t>
            </a:r>
            <a:r>
              <a:rPr sz="2400" spc="-75" dirty="0">
                <a:solidFill>
                  <a:srgbClr val="001F5F"/>
                </a:solidFill>
                <a:latin typeface="Arial"/>
                <a:cs typeface="Arial"/>
              </a:rPr>
              <a:t> </a:t>
            </a:r>
            <a:r>
              <a:rPr sz="2400" dirty="0">
                <a:solidFill>
                  <a:srgbClr val="001F5F"/>
                </a:solidFill>
                <a:latin typeface="Arial"/>
                <a:cs typeface="Arial"/>
              </a:rPr>
              <a:t>про</a:t>
            </a:r>
            <a:r>
              <a:rPr sz="2400" spc="-65" dirty="0">
                <a:solidFill>
                  <a:srgbClr val="001F5F"/>
                </a:solidFill>
                <a:latin typeface="Arial"/>
                <a:cs typeface="Arial"/>
              </a:rPr>
              <a:t> </a:t>
            </a:r>
            <a:r>
              <a:rPr sz="2400" dirty="0">
                <a:solidFill>
                  <a:srgbClr val="001F5F"/>
                </a:solidFill>
                <a:latin typeface="Arial"/>
                <a:cs typeface="Arial"/>
              </a:rPr>
              <a:t>цінову</a:t>
            </a:r>
            <a:r>
              <a:rPr sz="2400" spc="-75" dirty="0">
                <a:solidFill>
                  <a:srgbClr val="001F5F"/>
                </a:solidFill>
                <a:latin typeface="Arial"/>
                <a:cs typeface="Arial"/>
              </a:rPr>
              <a:t> </a:t>
            </a:r>
            <a:r>
              <a:rPr sz="2400" dirty="0">
                <a:solidFill>
                  <a:srgbClr val="001F5F"/>
                </a:solidFill>
                <a:latin typeface="Arial"/>
                <a:cs typeface="Arial"/>
              </a:rPr>
              <a:t>еластичність</a:t>
            </a:r>
            <a:r>
              <a:rPr sz="2400" spc="-75" dirty="0">
                <a:solidFill>
                  <a:srgbClr val="001F5F"/>
                </a:solidFill>
                <a:latin typeface="Arial"/>
                <a:cs typeface="Arial"/>
              </a:rPr>
              <a:t> </a:t>
            </a:r>
            <a:r>
              <a:rPr sz="2400" spc="-10" dirty="0">
                <a:solidFill>
                  <a:srgbClr val="001F5F"/>
                </a:solidFill>
                <a:latin typeface="Arial"/>
                <a:cs typeface="Arial"/>
              </a:rPr>
              <a:t>попиту</a:t>
            </a:r>
            <a:endParaRPr sz="2400">
              <a:latin typeface="Arial"/>
              <a:cs typeface="Arial"/>
            </a:endParaRPr>
          </a:p>
          <a:p>
            <a:pPr marL="3776345" marR="372110" indent="-342900">
              <a:lnSpc>
                <a:spcPts val="2880"/>
              </a:lnSpc>
              <a:spcBef>
                <a:spcPts val="295"/>
              </a:spcBef>
            </a:pPr>
            <a:r>
              <a:rPr sz="2900" dirty="0">
                <a:solidFill>
                  <a:srgbClr val="FF6600"/>
                </a:solidFill>
                <a:latin typeface="MS Gothic"/>
                <a:cs typeface="MS Gothic"/>
              </a:rPr>
              <a:t>✔</a:t>
            </a:r>
            <a:r>
              <a:rPr sz="2400" dirty="0">
                <a:solidFill>
                  <a:srgbClr val="001F5F"/>
                </a:solidFill>
                <a:latin typeface="Arial"/>
                <a:cs typeface="Arial"/>
              </a:rPr>
              <a:t>Розуміння</a:t>
            </a:r>
            <a:r>
              <a:rPr sz="2400" spc="-75" dirty="0">
                <a:solidFill>
                  <a:srgbClr val="001F5F"/>
                </a:solidFill>
                <a:latin typeface="Arial"/>
                <a:cs typeface="Arial"/>
              </a:rPr>
              <a:t> </a:t>
            </a:r>
            <a:r>
              <a:rPr sz="2400" dirty="0">
                <a:solidFill>
                  <a:srgbClr val="001F5F"/>
                </a:solidFill>
                <a:latin typeface="Arial"/>
                <a:cs typeface="Arial"/>
              </a:rPr>
              <a:t>оптимального</a:t>
            </a:r>
            <a:r>
              <a:rPr sz="2400" spc="-75" dirty="0">
                <a:solidFill>
                  <a:srgbClr val="001F5F"/>
                </a:solidFill>
                <a:latin typeface="Arial"/>
                <a:cs typeface="Arial"/>
              </a:rPr>
              <a:t> </a:t>
            </a:r>
            <a:r>
              <a:rPr sz="2400" dirty="0">
                <a:solidFill>
                  <a:srgbClr val="001F5F"/>
                </a:solidFill>
                <a:latin typeface="Arial"/>
                <a:cs typeface="Arial"/>
              </a:rPr>
              <a:t>рівня</a:t>
            </a:r>
            <a:r>
              <a:rPr sz="2400" spc="-65" dirty="0">
                <a:solidFill>
                  <a:srgbClr val="001F5F"/>
                </a:solidFill>
                <a:latin typeface="Arial"/>
                <a:cs typeface="Arial"/>
              </a:rPr>
              <a:t> </a:t>
            </a:r>
            <a:r>
              <a:rPr sz="2400" dirty="0">
                <a:solidFill>
                  <a:srgbClr val="001F5F"/>
                </a:solidFill>
                <a:latin typeface="Arial"/>
                <a:cs typeface="Arial"/>
              </a:rPr>
              <a:t>ціни</a:t>
            </a:r>
            <a:r>
              <a:rPr sz="2400" spc="-85" dirty="0">
                <a:solidFill>
                  <a:srgbClr val="001F5F"/>
                </a:solidFill>
                <a:latin typeface="Arial"/>
                <a:cs typeface="Arial"/>
              </a:rPr>
              <a:t> </a:t>
            </a:r>
            <a:r>
              <a:rPr sz="2400" dirty="0">
                <a:solidFill>
                  <a:srgbClr val="001F5F"/>
                </a:solidFill>
                <a:latin typeface="Arial"/>
                <a:cs typeface="Arial"/>
              </a:rPr>
              <a:t>препарату</a:t>
            </a:r>
            <a:r>
              <a:rPr sz="2400" spc="-50" dirty="0">
                <a:solidFill>
                  <a:srgbClr val="001F5F"/>
                </a:solidFill>
                <a:latin typeface="Arial"/>
                <a:cs typeface="Arial"/>
              </a:rPr>
              <a:t> </a:t>
            </a:r>
            <a:r>
              <a:rPr sz="2400" dirty="0">
                <a:solidFill>
                  <a:srgbClr val="001F5F"/>
                </a:solidFill>
                <a:latin typeface="Arial"/>
                <a:cs typeface="Arial"/>
              </a:rPr>
              <a:t>з</a:t>
            </a:r>
            <a:r>
              <a:rPr sz="2400" spc="-80" dirty="0">
                <a:solidFill>
                  <a:srgbClr val="001F5F"/>
                </a:solidFill>
                <a:latin typeface="Arial"/>
                <a:cs typeface="Arial"/>
              </a:rPr>
              <a:t> </a:t>
            </a:r>
            <a:r>
              <a:rPr sz="2400" spc="-10" dirty="0">
                <a:solidFill>
                  <a:srgbClr val="001F5F"/>
                </a:solidFill>
                <a:latin typeface="Arial"/>
                <a:cs typeface="Arial"/>
              </a:rPr>
              <a:t>точки </a:t>
            </a:r>
            <a:r>
              <a:rPr sz="2400" dirty="0">
                <a:solidFill>
                  <a:srgbClr val="001F5F"/>
                </a:solidFill>
                <a:latin typeface="Arial"/>
                <a:cs typeface="Arial"/>
              </a:rPr>
              <a:t>зору</a:t>
            </a:r>
            <a:r>
              <a:rPr sz="2400" spc="-75" dirty="0">
                <a:solidFill>
                  <a:srgbClr val="001F5F"/>
                </a:solidFill>
                <a:latin typeface="Arial"/>
                <a:cs typeface="Arial"/>
              </a:rPr>
              <a:t> </a:t>
            </a:r>
            <a:r>
              <a:rPr sz="2400" dirty="0">
                <a:solidFill>
                  <a:srgbClr val="001F5F"/>
                </a:solidFill>
                <a:latin typeface="Arial"/>
                <a:cs typeface="Arial"/>
              </a:rPr>
              <a:t>цільової</a:t>
            </a:r>
            <a:r>
              <a:rPr sz="2400" spc="-70" dirty="0">
                <a:solidFill>
                  <a:srgbClr val="001F5F"/>
                </a:solidFill>
                <a:latin typeface="Arial"/>
                <a:cs typeface="Arial"/>
              </a:rPr>
              <a:t> </a:t>
            </a:r>
            <a:r>
              <a:rPr sz="2400" spc="-10" dirty="0">
                <a:solidFill>
                  <a:srgbClr val="001F5F"/>
                </a:solidFill>
                <a:latin typeface="Arial"/>
                <a:cs typeface="Arial"/>
              </a:rPr>
              <a:t>аудиторії</a:t>
            </a:r>
            <a:endParaRPr sz="2400">
              <a:latin typeface="Arial"/>
              <a:cs typeface="Arial"/>
            </a:endParaRPr>
          </a:p>
        </p:txBody>
      </p:sp>
      <p:pic>
        <p:nvPicPr>
          <p:cNvPr id="3" name="object 3"/>
          <p:cNvPicPr/>
          <p:nvPr/>
        </p:nvPicPr>
        <p:blipFill>
          <a:blip r:embed="rId2" cstate="print"/>
          <a:stretch>
            <a:fillRect/>
          </a:stretch>
        </p:blipFill>
        <p:spPr>
          <a:xfrm>
            <a:off x="9174733" y="1403222"/>
            <a:ext cx="2362200" cy="2286000"/>
          </a:xfrm>
          <a:prstGeom prst="rect">
            <a:avLst/>
          </a:prstGeom>
        </p:spPr>
      </p:pic>
      <p:pic>
        <p:nvPicPr>
          <p:cNvPr id="4" name="object 4"/>
          <p:cNvPicPr/>
          <p:nvPr/>
        </p:nvPicPr>
        <p:blipFill>
          <a:blip r:embed="rId3" cstate="print"/>
          <a:stretch>
            <a:fillRect/>
          </a:stretch>
        </p:blipFill>
        <p:spPr>
          <a:xfrm>
            <a:off x="183883" y="3860622"/>
            <a:ext cx="3052826" cy="244983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008491" y="2742929"/>
            <a:ext cx="3183508" cy="3994622"/>
          </a:xfrm>
          <a:prstGeom prst="rect">
            <a:avLst/>
          </a:prstGeom>
        </p:spPr>
      </p:pic>
      <p:sp>
        <p:nvSpPr>
          <p:cNvPr id="3" name="object 3"/>
          <p:cNvSpPr txBox="1"/>
          <p:nvPr/>
        </p:nvSpPr>
        <p:spPr>
          <a:xfrm>
            <a:off x="315874" y="247015"/>
            <a:ext cx="11384915" cy="5160010"/>
          </a:xfrm>
          <a:prstGeom prst="rect">
            <a:avLst/>
          </a:prstGeom>
        </p:spPr>
        <p:txBody>
          <a:bodyPr vert="horz" wrap="square" lIns="0" tIns="12700" rIns="0" bIns="0" rtlCol="0">
            <a:spAutoFit/>
          </a:bodyPr>
          <a:lstStyle/>
          <a:p>
            <a:pPr marL="12700">
              <a:lnSpc>
                <a:spcPct val="100000"/>
              </a:lnSpc>
              <a:spcBef>
                <a:spcPts val="100"/>
              </a:spcBef>
            </a:pPr>
            <a:r>
              <a:rPr sz="2400" b="1" i="1" spc="-10" dirty="0">
                <a:solidFill>
                  <a:srgbClr val="FF6600"/>
                </a:solidFill>
                <a:latin typeface="Arial"/>
                <a:cs typeface="Arial"/>
              </a:rPr>
              <a:t>ReConTest</a:t>
            </a:r>
            <a:endParaRPr sz="2400">
              <a:latin typeface="Arial"/>
              <a:cs typeface="Arial"/>
            </a:endParaRPr>
          </a:p>
          <a:p>
            <a:pPr marL="12700" marR="5080">
              <a:lnSpc>
                <a:spcPct val="100000"/>
              </a:lnSpc>
            </a:pPr>
            <a:r>
              <a:rPr sz="2400" dirty="0">
                <a:solidFill>
                  <a:srgbClr val="001F5F"/>
                </a:solidFill>
                <a:latin typeface="Arial"/>
                <a:cs typeface="Arial"/>
              </a:rPr>
              <a:t>методика,</a:t>
            </a:r>
            <a:r>
              <a:rPr sz="2400" spc="-100" dirty="0">
                <a:solidFill>
                  <a:srgbClr val="001F5F"/>
                </a:solidFill>
                <a:latin typeface="Arial"/>
                <a:cs typeface="Arial"/>
              </a:rPr>
              <a:t> </a:t>
            </a:r>
            <a:r>
              <a:rPr sz="2400" dirty="0">
                <a:solidFill>
                  <a:srgbClr val="001F5F"/>
                </a:solidFill>
                <a:latin typeface="Arial"/>
                <a:cs typeface="Arial"/>
              </a:rPr>
              <a:t>що</a:t>
            </a:r>
            <a:r>
              <a:rPr sz="2400" spc="-80" dirty="0">
                <a:solidFill>
                  <a:srgbClr val="001F5F"/>
                </a:solidFill>
                <a:latin typeface="Arial"/>
                <a:cs typeface="Arial"/>
              </a:rPr>
              <a:t> </a:t>
            </a:r>
            <a:r>
              <a:rPr sz="2400" dirty="0">
                <a:solidFill>
                  <a:srgbClr val="001F5F"/>
                </a:solidFill>
                <a:latin typeface="Arial"/>
                <a:cs typeface="Arial"/>
              </a:rPr>
              <a:t>дозволяє</a:t>
            </a:r>
            <a:r>
              <a:rPr sz="2400" spc="-85" dirty="0">
                <a:solidFill>
                  <a:srgbClr val="001F5F"/>
                </a:solidFill>
                <a:latin typeface="Arial"/>
                <a:cs typeface="Arial"/>
              </a:rPr>
              <a:t> </a:t>
            </a:r>
            <a:r>
              <a:rPr sz="2400" dirty="0">
                <a:solidFill>
                  <a:srgbClr val="001F5F"/>
                </a:solidFill>
                <a:latin typeface="Arial"/>
                <a:cs typeface="Arial"/>
              </a:rPr>
              <a:t>з'ясувати</a:t>
            </a:r>
            <a:r>
              <a:rPr sz="2400" spc="-90" dirty="0">
                <a:solidFill>
                  <a:srgbClr val="001F5F"/>
                </a:solidFill>
                <a:latin typeface="Arial"/>
                <a:cs typeface="Arial"/>
              </a:rPr>
              <a:t> </a:t>
            </a:r>
            <a:r>
              <a:rPr sz="2400" dirty="0">
                <a:solidFill>
                  <a:srgbClr val="001F5F"/>
                </a:solidFill>
                <a:latin typeface="Arial"/>
                <a:cs typeface="Arial"/>
              </a:rPr>
              <a:t>портрет</a:t>
            </a:r>
            <a:r>
              <a:rPr sz="2400" spc="-75" dirty="0">
                <a:solidFill>
                  <a:srgbClr val="001F5F"/>
                </a:solidFill>
                <a:latin typeface="Arial"/>
                <a:cs typeface="Arial"/>
              </a:rPr>
              <a:t> </a:t>
            </a:r>
            <a:r>
              <a:rPr sz="2400" dirty="0">
                <a:solidFill>
                  <a:srgbClr val="001F5F"/>
                </a:solidFill>
                <a:latin typeface="Arial"/>
                <a:cs typeface="Arial"/>
              </a:rPr>
              <a:t>споживача</a:t>
            </a:r>
            <a:r>
              <a:rPr sz="2400" spc="-80" dirty="0">
                <a:solidFill>
                  <a:srgbClr val="001F5F"/>
                </a:solidFill>
                <a:latin typeface="Arial"/>
                <a:cs typeface="Arial"/>
              </a:rPr>
              <a:t> </a:t>
            </a:r>
            <a:r>
              <a:rPr sz="2400" dirty="0">
                <a:solidFill>
                  <a:srgbClr val="001F5F"/>
                </a:solidFill>
                <a:latin typeface="Arial"/>
                <a:cs typeface="Arial"/>
              </a:rPr>
              <a:t>цільової</a:t>
            </a:r>
            <a:r>
              <a:rPr sz="2400" spc="-80" dirty="0">
                <a:solidFill>
                  <a:srgbClr val="001F5F"/>
                </a:solidFill>
                <a:latin typeface="Arial"/>
                <a:cs typeface="Arial"/>
              </a:rPr>
              <a:t> </a:t>
            </a:r>
            <a:r>
              <a:rPr sz="2400" dirty="0">
                <a:solidFill>
                  <a:srgbClr val="001F5F"/>
                </a:solidFill>
                <a:latin typeface="Arial"/>
                <a:cs typeface="Arial"/>
              </a:rPr>
              <a:t>групи</a:t>
            </a:r>
            <a:r>
              <a:rPr sz="2400" spc="-80" dirty="0">
                <a:solidFill>
                  <a:srgbClr val="001F5F"/>
                </a:solidFill>
                <a:latin typeface="Arial"/>
                <a:cs typeface="Arial"/>
              </a:rPr>
              <a:t> </a:t>
            </a:r>
            <a:r>
              <a:rPr sz="2400" spc="-10" dirty="0">
                <a:solidFill>
                  <a:srgbClr val="001F5F"/>
                </a:solidFill>
                <a:latin typeface="Arial"/>
                <a:cs typeface="Arial"/>
              </a:rPr>
              <a:t>препаратів, </a:t>
            </a:r>
            <a:r>
              <a:rPr sz="2400" dirty="0">
                <a:solidFill>
                  <a:srgbClr val="001F5F"/>
                </a:solidFill>
                <a:latin typeface="Arial"/>
                <a:cs typeface="Arial"/>
              </a:rPr>
              <a:t>виявити</a:t>
            </a:r>
            <a:r>
              <a:rPr sz="2400" spc="-40" dirty="0">
                <a:solidFill>
                  <a:srgbClr val="001F5F"/>
                </a:solidFill>
                <a:latin typeface="Arial"/>
                <a:cs typeface="Arial"/>
              </a:rPr>
              <a:t> </a:t>
            </a:r>
            <a:r>
              <a:rPr sz="2400" dirty="0">
                <a:solidFill>
                  <a:srgbClr val="001F5F"/>
                </a:solidFill>
                <a:latin typeface="Arial"/>
                <a:cs typeface="Arial"/>
              </a:rPr>
              <a:t>найбільш</a:t>
            </a:r>
            <a:r>
              <a:rPr sz="2400" spc="-35" dirty="0">
                <a:solidFill>
                  <a:srgbClr val="001F5F"/>
                </a:solidFill>
                <a:latin typeface="Arial"/>
                <a:cs typeface="Arial"/>
              </a:rPr>
              <a:t> </a:t>
            </a:r>
            <a:r>
              <a:rPr sz="2400" dirty="0">
                <a:solidFill>
                  <a:srgbClr val="001F5F"/>
                </a:solidFill>
                <a:latin typeface="Arial"/>
                <a:cs typeface="Arial"/>
              </a:rPr>
              <a:t>значущі</a:t>
            </a:r>
            <a:r>
              <a:rPr sz="2400" spc="-25" dirty="0">
                <a:solidFill>
                  <a:srgbClr val="001F5F"/>
                </a:solidFill>
                <a:latin typeface="Arial"/>
                <a:cs typeface="Arial"/>
              </a:rPr>
              <a:t> </a:t>
            </a:r>
            <a:r>
              <a:rPr sz="2400" dirty="0">
                <a:solidFill>
                  <a:srgbClr val="001F5F"/>
                </a:solidFill>
                <a:latin typeface="Arial"/>
                <a:cs typeface="Arial"/>
              </a:rPr>
              <a:t>канали</a:t>
            </a:r>
            <a:r>
              <a:rPr sz="2400" spc="-25" dirty="0">
                <a:solidFill>
                  <a:srgbClr val="001F5F"/>
                </a:solidFill>
                <a:latin typeface="Arial"/>
                <a:cs typeface="Arial"/>
              </a:rPr>
              <a:t> </a:t>
            </a:r>
            <a:r>
              <a:rPr sz="2400" dirty="0">
                <a:solidFill>
                  <a:srgbClr val="001F5F"/>
                </a:solidFill>
                <a:latin typeface="Arial"/>
                <a:cs typeface="Arial"/>
              </a:rPr>
              <a:t>та</a:t>
            </a:r>
            <a:r>
              <a:rPr sz="2400" spc="-40" dirty="0">
                <a:solidFill>
                  <a:srgbClr val="001F5F"/>
                </a:solidFill>
                <a:latin typeface="Arial"/>
                <a:cs typeface="Arial"/>
              </a:rPr>
              <a:t> </a:t>
            </a:r>
            <a:r>
              <a:rPr sz="2400" dirty="0">
                <a:solidFill>
                  <a:srgbClr val="001F5F"/>
                </a:solidFill>
                <a:latin typeface="Arial"/>
                <a:cs typeface="Arial"/>
              </a:rPr>
              <a:t>фактори</a:t>
            </a:r>
            <a:r>
              <a:rPr sz="2400" spc="-35" dirty="0">
                <a:solidFill>
                  <a:srgbClr val="001F5F"/>
                </a:solidFill>
                <a:latin typeface="Arial"/>
                <a:cs typeface="Arial"/>
              </a:rPr>
              <a:t> </a:t>
            </a:r>
            <a:r>
              <a:rPr sz="2400" dirty="0">
                <a:solidFill>
                  <a:srgbClr val="001F5F"/>
                </a:solidFill>
                <a:latin typeface="Arial"/>
                <a:cs typeface="Arial"/>
              </a:rPr>
              <a:t>впливу</a:t>
            </a:r>
            <a:r>
              <a:rPr sz="2400" spc="-35" dirty="0">
                <a:solidFill>
                  <a:srgbClr val="001F5F"/>
                </a:solidFill>
                <a:latin typeface="Arial"/>
                <a:cs typeface="Arial"/>
              </a:rPr>
              <a:t> </a:t>
            </a:r>
            <a:r>
              <a:rPr sz="2400" dirty="0">
                <a:solidFill>
                  <a:srgbClr val="001F5F"/>
                </a:solidFill>
                <a:latin typeface="Arial"/>
                <a:cs typeface="Arial"/>
              </a:rPr>
              <a:t>на</a:t>
            </a:r>
            <a:r>
              <a:rPr sz="2400" spc="-35" dirty="0">
                <a:solidFill>
                  <a:srgbClr val="001F5F"/>
                </a:solidFill>
                <a:latin typeface="Arial"/>
                <a:cs typeface="Arial"/>
              </a:rPr>
              <a:t> </a:t>
            </a:r>
            <a:r>
              <a:rPr sz="2400" dirty="0">
                <a:solidFill>
                  <a:srgbClr val="001F5F"/>
                </a:solidFill>
                <a:latin typeface="Arial"/>
                <a:cs typeface="Arial"/>
              </a:rPr>
              <a:t>прийняття</a:t>
            </a:r>
            <a:r>
              <a:rPr sz="2400" spc="-35" dirty="0">
                <a:solidFill>
                  <a:srgbClr val="001F5F"/>
                </a:solidFill>
                <a:latin typeface="Arial"/>
                <a:cs typeface="Arial"/>
              </a:rPr>
              <a:t> </a:t>
            </a:r>
            <a:r>
              <a:rPr sz="2400" dirty="0">
                <a:solidFill>
                  <a:srgbClr val="001F5F"/>
                </a:solidFill>
                <a:latin typeface="Arial"/>
                <a:cs typeface="Arial"/>
              </a:rPr>
              <a:t>рішення</a:t>
            </a:r>
            <a:r>
              <a:rPr sz="2400" spc="5" dirty="0">
                <a:solidFill>
                  <a:srgbClr val="001F5F"/>
                </a:solidFill>
                <a:latin typeface="Arial"/>
                <a:cs typeface="Arial"/>
              </a:rPr>
              <a:t> </a:t>
            </a:r>
            <a:r>
              <a:rPr sz="2400" spc="-25" dirty="0">
                <a:solidFill>
                  <a:srgbClr val="001F5F"/>
                </a:solidFill>
                <a:latin typeface="Arial"/>
                <a:cs typeface="Arial"/>
              </a:rPr>
              <a:t>про </a:t>
            </a:r>
            <a:r>
              <a:rPr sz="2400" dirty="0">
                <a:solidFill>
                  <a:srgbClr val="001F5F"/>
                </a:solidFill>
                <a:latin typeface="Arial"/>
                <a:cs typeface="Arial"/>
              </a:rPr>
              <a:t>покупку,</a:t>
            </a:r>
            <a:r>
              <a:rPr sz="2400" spc="-75" dirty="0">
                <a:solidFill>
                  <a:srgbClr val="001F5F"/>
                </a:solidFill>
                <a:latin typeface="Arial"/>
                <a:cs typeface="Arial"/>
              </a:rPr>
              <a:t> </a:t>
            </a:r>
            <a:r>
              <a:rPr sz="2400" dirty="0">
                <a:solidFill>
                  <a:srgbClr val="001F5F"/>
                </a:solidFill>
                <a:latin typeface="Arial"/>
                <a:cs typeface="Arial"/>
              </a:rPr>
              <a:t>частку</a:t>
            </a:r>
            <a:r>
              <a:rPr sz="2400" spc="-85" dirty="0">
                <a:solidFill>
                  <a:srgbClr val="001F5F"/>
                </a:solidFill>
                <a:latin typeface="Arial"/>
                <a:cs typeface="Arial"/>
              </a:rPr>
              <a:t> </a:t>
            </a:r>
            <a:r>
              <a:rPr sz="2400" dirty="0">
                <a:solidFill>
                  <a:srgbClr val="001F5F"/>
                </a:solidFill>
                <a:latin typeface="Arial"/>
                <a:cs typeface="Arial"/>
              </a:rPr>
              <a:t>спонтанних</a:t>
            </a:r>
            <a:r>
              <a:rPr sz="2400" spc="-80" dirty="0">
                <a:solidFill>
                  <a:srgbClr val="001F5F"/>
                </a:solidFill>
                <a:latin typeface="Arial"/>
                <a:cs typeface="Arial"/>
              </a:rPr>
              <a:t> </a:t>
            </a:r>
            <a:r>
              <a:rPr sz="2400" dirty="0">
                <a:solidFill>
                  <a:srgbClr val="001F5F"/>
                </a:solidFill>
                <a:latin typeface="Arial"/>
                <a:cs typeface="Arial"/>
              </a:rPr>
              <a:t>покупок</a:t>
            </a:r>
            <a:r>
              <a:rPr sz="2400" spc="-70" dirty="0">
                <a:solidFill>
                  <a:srgbClr val="001F5F"/>
                </a:solidFill>
                <a:latin typeface="Arial"/>
                <a:cs typeface="Arial"/>
              </a:rPr>
              <a:t> </a:t>
            </a:r>
            <a:r>
              <a:rPr sz="2400" dirty="0">
                <a:solidFill>
                  <a:srgbClr val="001F5F"/>
                </a:solidFill>
                <a:latin typeface="Arial"/>
                <a:cs typeface="Arial"/>
              </a:rPr>
              <a:t>в</a:t>
            </a:r>
            <a:r>
              <a:rPr sz="2400" spc="-80" dirty="0">
                <a:solidFill>
                  <a:srgbClr val="001F5F"/>
                </a:solidFill>
                <a:latin typeface="Arial"/>
                <a:cs typeface="Arial"/>
              </a:rPr>
              <a:t> </a:t>
            </a:r>
            <a:r>
              <a:rPr sz="2400" dirty="0">
                <a:solidFill>
                  <a:srgbClr val="001F5F"/>
                </a:solidFill>
                <a:latin typeface="Arial"/>
                <a:cs typeface="Arial"/>
              </a:rPr>
              <a:t>їх</a:t>
            </a:r>
            <a:r>
              <a:rPr sz="2400" spc="-80" dirty="0">
                <a:solidFill>
                  <a:srgbClr val="001F5F"/>
                </a:solidFill>
                <a:latin typeface="Arial"/>
                <a:cs typeface="Arial"/>
              </a:rPr>
              <a:t> </a:t>
            </a:r>
            <a:r>
              <a:rPr sz="2400" dirty="0">
                <a:solidFill>
                  <a:srgbClr val="001F5F"/>
                </a:solidFill>
                <a:latin typeface="Arial"/>
                <a:cs typeface="Arial"/>
              </a:rPr>
              <a:t>загальній</a:t>
            </a:r>
            <a:r>
              <a:rPr sz="2400" spc="-75" dirty="0">
                <a:solidFill>
                  <a:srgbClr val="001F5F"/>
                </a:solidFill>
                <a:latin typeface="Arial"/>
                <a:cs typeface="Arial"/>
              </a:rPr>
              <a:t> </a:t>
            </a:r>
            <a:r>
              <a:rPr sz="2400" dirty="0">
                <a:solidFill>
                  <a:srgbClr val="001F5F"/>
                </a:solidFill>
                <a:latin typeface="Arial"/>
                <a:cs typeface="Arial"/>
              </a:rPr>
              <a:t>кількості,</a:t>
            </a:r>
            <a:r>
              <a:rPr sz="2400" spc="-80" dirty="0">
                <a:solidFill>
                  <a:srgbClr val="001F5F"/>
                </a:solidFill>
                <a:latin typeface="Arial"/>
                <a:cs typeface="Arial"/>
              </a:rPr>
              <a:t> </a:t>
            </a:r>
            <a:r>
              <a:rPr sz="2400" dirty="0">
                <a:solidFill>
                  <a:srgbClr val="001F5F"/>
                </a:solidFill>
                <a:latin typeface="Arial"/>
                <a:cs typeface="Arial"/>
              </a:rPr>
              <a:t>роль</a:t>
            </a:r>
            <a:r>
              <a:rPr sz="2400" spc="-75" dirty="0">
                <a:solidFill>
                  <a:srgbClr val="001F5F"/>
                </a:solidFill>
                <a:latin typeface="Arial"/>
                <a:cs typeface="Arial"/>
              </a:rPr>
              <a:t> </a:t>
            </a:r>
            <a:r>
              <a:rPr sz="2400" dirty="0">
                <a:solidFill>
                  <a:srgbClr val="001F5F"/>
                </a:solidFill>
                <a:latin typeface="Arial"/>
                <a:cs typeface="Arial"/>
              </a:rPr>
              <a:t>фармацевта</a:t>
            </a:r>
            <a:r>
              <a:rPr sz="2400" spc="-75" dirty="0">
                <a:solidFill>
                  <a:srgbClr val="001F5F"/>
                </a:solidFill>
                <a:latin typeface="Arial"/>
                <a:cs typeface="Arial"/>
              </a:rPr>
              <a:t> </a:t>
            </a:r>
            <a:r>
              <a:rPr sz="2400" spc="-50" dirty="0">
                <a:solidFill>
                  <a:srgbClr val="001F5F"/>
                </a:solidFill>
                <a:latin typeface="Arial"/>
                <a:cs typeface="Arial"/>
              </a:rPr>
              <a:t>і </a:t>
            </a:r>
            <a:r>
              <a:rPr sz="2400" dirty="0">
                <a:solidFill>
                  <a:srgbClr val="001F5F"/>
                </a:solidFill>
                <a:latin typeface="Arial"/>
                <a:cs typeface="Arial"/>
              </a:rPr>
              <a:t>лікаря</a:t>
            </a:r>
            <a:r>
              <a:rPr sz="2400" spc="-70" dirty="0">
                <a:solidFill>
                  <a:srgbClr val="001F5F"/>
                </a:solidFill>
                <a:latin typeface="Arial"/>
                <a:cs typeface="Arial"/>
              </a:rPr>
              <a:t> </a:t>
            </a:r>
            <a:r>
              <a:rPr sz="2400" dirty="0">
                <a:solidFill>
                  <a:srgbClr val="001F5F"/>
                </a:solidFill>
                <a:latin typeface="Arial"/>
                <a:cs typeface="Arial"/>
              </a:rPr>
              <a:t>в</a:t>
            </a:r>
            <a:r>
              <a:rPr sz="2400" spc="-70" dirty="0">
                <a:solidFill>
                  <a:srgbClr val="001F5F"/>
                </a:solidFill>
                <a:latin typeface="Arial"/>
                <a:cs typeface="Arial"/>
              </a:rPr>
              <a:t> </a:t>
            </a:r>
            <a:r>
              <a:rPr sz="2400" dirty="0">
                <a:solidFill>
                  <a:srgbClr val="001F5F"/>
                </a:solidFill>
                <a:latin typeface="Arial"/>
                <a:cs typeface="Arial"/>
              </a:rPr>
              <a:t>процесі</a:t>
            </a:r>
            <a:r>
              <a:rPr sz="2400" spc="-65" dirty="0">
                <a:solidFill>
                  <a:srgbClr val="001F5F"/>
                </a:solidFill>
                <a:latin typeface="Arial"/>
                <a:cs typeface="Arial"/>
              </a:rPr>
              <a:t> </a:t>
            </a:r>
            <a:r>
              <a:rPr sz="2400" dirty="0">
                <a:solidFill>
                  <a:srgbClr val="001F5F"/>
                </a:solidFill>
                <a:latin typeface="Arial"/>
                <a:cs typeface="Arial"/>
              </a:rPr>
              <a:t>покупки</a:t>
            </a:r>
            <a:r>
              <a:rPr sz="2400" spc="-60" dirty="0">
                <a:solidFill>
                  <a:srgbClr val="001F5F"/>
                </a:solidFill>
                <a:latin typeface="Arial"/>
                <a:cs typeface="Arial"/>
              </a:rPr>
              <a:t> </a:t>
            </a:r>
            <a:r>
              <a:rPr sz="2400" dirty="0">
                <a:solidFill>
                  <a:srgbClr val="001F5F"/>
                </a:solidFill>
                <a:latin typeface="Arial"/>
                <a:cs typeface="Arial"/>
              </a:rPr>
              <a:t>препаратів,</a:t>
            </a:r>
            <a:r>
              <a:rPr sz="2400" spc="-45" dirty="0">
                <a:solidFill>
                  <a:srgbClr val="001F5F"/>
                </a:solidFill>
                <a:latin typeface="Arial"/>
                <a:cs typeface="Arial"/>
              </a:rPr>
              <a:t> </a:t>
            </a:r>
            <a:r>
              <a:rPr sz="2400" dirty="0">
                <a:solidFill>
                  <a:srgbClr val="001F5F"/>
                </a:solidFill>
                <a:latin typeface="Arial"/>
                <a:cs typeface="Arial"/>
              </a:rPr>
              <a:t>а</a:t>
            </a:r>
            <a:r>
              <a:rPr sz="2400" spc="-65" dirty="0">
                <a:solidFill>
                  <a:srgbClr val="001F5F"/>
                </a:solidFill>
                <a:latin typeface="Arial"/>
                <a:cs typeface="Arial"/>
              </a:rPr>
              <a:t> </a:t>
            </a:r>
            <a:r>
              <a:rPr sz="2400" dirty="0">
                <a:solidFill>
                  <a:srgbClr val="001F5F"/>
                </a:solidFill>
                <a:latin typeface="Arial"/>
                <a:cs typeface="Arial"/>
              </a:rPr>
              <a:t>також</a:t>
            </a:r>
            <a:r>
              <a:rPr sz="2400" spc="-85" dirty="0">
                <a:solidFill>
                  <a:srgbClr val="001F5F"/>
                </a:solidFill>
                <a:latin typeface="Arial"/>
                <a:cs typeface="Arial"/>
              </a:rPr>
              <a:t> </a:t>
            </a:r>
            <a:r>
              <a:rPr sz="2400" dirty="0">
                <a:solidFill>
                  <a:srgbClr val="001F5F"/>
                </a:solidFill>
                <a:latin typeface="Arial"/>
                <a:cs typeface="Arial"/>
              </a:rPr>
              <a:t>причини</a:t>
            </a:r>
            <a:r>
              <a:rPr sz="2400" spc="-75" dirty="0">
                <a:solidFill>
                  <a:srgbClr val="001F5F"/>
                </a:solidFill>
                <a:latin typeface="Arial"/>
                <a:cs typeface="Arial"/>
              </a:rPr>
              <a:t> </a:t>
            </a:r>
            <a:r>
              <a:rPr sz="2400" dirty="0">
                <a:solidFill>
                  <a:srgbClr val="001F5F"/>
                </a:solidFill>
                <a:latin typeface="Arial"/>
                <a:cs typeface="Arial"/>
              </a:rPr>
              <a:t>перемикання</a:t>
            </a:r>
            <a:r>
              <a:rPr sz="2400" spc="-65" dirty="0">
                <a:solidFill>
                  <a:srgbClr val="001F5F"/>
                </a:solidFill>
                <a:latin typeface="Arial"/>
                <a:cs typeface="Arial"/>
              </a:rPr>
              <a:t> </a:t>
            </a:r>
            <a:r>
              <a:rPr sz="2400" dirty="0">
                <a:solidFill>
                  <a:srgbClr val="001F5F"/>
                </a:solidFill>
                <a:latin typeface="Arial"/>
                <a:cs typeface="Arial"/>
              </a:rPr>
              <a:t>на</a:t>
            </a:r>
            <a:r>
              <a:rPr sz="2400" spc="-75" dirty="0">
                <a:solidFill>
                  <a:srgbClr val="001F5F"/>
                </a:solidFill>
                <a:latin typeface="Arial"/>
                <a:cs typeface="Arial"/>
              </a:rPr>
              <a:t> </a:t>
            </a:r>
            <a:r>
              <a:rPr sz="2400" spc="-20" dirty="0">
                <a:solidFill>
                  <a:srgbClr val="001F5F"/>
                </a:solidFill>
                <a:latin typeface="Arial"/>
                <a:cs typeface="Arial"/>
              </a:rPr>
              <a:t>інші</a:t>
            </a:r>
            <a:endParaRPr sz="2400">
              <a:latin typeface="Arial"/>
              <a:cs typeface="Arial"/>
            </a:endParaRPr>
          </a:p>
          <a:p>
            <a:pPr marL="12700">
              <a:lnSpc>
                <a:spcPct val="100000"/>
              </a:lnSpc>
              <a:spcBef>
                <a:spcPts val="5"/>
              </a:spcBef>
            </a:pPr>
            <a:r>
              <a:rPr sz="2400" spc="-10" dirty="0">
                <a:solidFill>
                  <a:srgbClr val="001F5F"/>
                </a:solidFill>
                <a:latin typeface="Arial"/>
                <a:cs typeface="Arial"/>
              </a:rPr>
              <a:t>препарати</a:t>
            </a:r>
            <a:endParaRPr sz="2400">
              <a:latin typeface="Arial"/>
              <a:cs typeface="Arial"/>
            </a:endParaRPr>
          </a:p>
          <a:p>
            <a:pPr>
              <a:lnSpc>
                <a:spcPct val="100000"/>
              </a:lnSpc>
              <a:spcBef>
                <a:spcPts val="120"/>
              </a:spcBef>
            </a:pPr>
            <a:endParaRPr sz="2400">
              <a:latin typeface="Arial"/>
              <a:cs typeface="Arial"/>
            </a:endParaRPr>
          </a:p>
          <a:p>
            <a:pPr marL="12700">
              <a:lnSpc>
                <a:spcPts val="2630"/>
              </a:lnSpc>
            </a:pPr>
            <a:r>
              <a:rPr sz="2400" b="1" i="1" dirty="0">
                <a:solidFill>
                  <a:srgbClr val="FF6600"/>
                </a:solidFill>
                <a:latin typeface="Arial"/>
                <a:cs typeface="Arial"/>
              </a:rPr>
              <a:t>Нарпямки</a:t>
            </a:r>
            <a:r>
              <a:rPr sz="2400" b="1" i="1" spc="-60" dirty="0">
                <a:solidFill>
                  <a:srgbClr val="FF6600"/>
                </a:solidFill>
                <a:latin typeface="Arial"/>
                <a:cs typeface="Arial"/>
              </a:rPr>
              <a:t> </a:t>
            </a:r>
            <a:r>
              <a:rPr sz="2400" b="1" i="1" spc="-10" dirty="0">
                <a:solidFill>
                  <a:srgbClr val="FF6600"/>
                </a:solidFill>
                <a:latin typeface="Arial"/>
                <a:cs typeface="Arial"/>
              </a:rPr>
              <a:t>дослідження</a:t>
            </a:r>
            <a:endParaRPr sz="2400">
              <a:latin typeface="Arial"/>
              <a:cs typeface="Arial"/>
            </a:endParaRPr>
          </a:p>
          <a:p>
            <a:pPr marL="12700">
              <a:lnSpc>
                <a:spcPts val="2930"/>
              </a:lnSpc>
            </a:pPr>
            <a:r>
              <a:rPr sz="2900" dirty="0">
                <a:solidFill>
                  <a:srgbClr val="FF6600"/>
                </a:solidFill>
                <a:latin typeface="MS Gothic"/>
                <a:cs typeface="MS Gothic"/>
              </a:rPr>
              <a:t>✔</a:t>
            </a:r>
            <a:r>
              <a:rPr sz="2400" dirty="0">
                <a:solidFill>
                  <a:srgbClr val="001F5F"/>
                </a:solidFill>
                <a:latin typeface="Arial"/>
                <a:cs typeface="Arial"/>
              </a:rPr>
              <a:t>Портрет</a:t>
            </a:r>
            <a:r>
              <a:rPr sz="2400" spc="-80" dirty="0">
                <a:solidFill>
                  <a:srgbClr val="001F5F"/>
                </a:solidFill>
                <a:latin typeface="Arial"/>
                <a:cs typeface="Arial"/>
              </a:rPr>
              <a:t> </a:t>
            </a:r>
            <a:r>
              <a:rPr sz="2400" dirty="0">
                <a:solidFill>
                  <a:srgbClr val="001F5F"/>
                </a:solidFill>
                <a:latin typeface="Arial"/>
                <a:cs typeface="Arial"/>
              </a:rPr>
              <a:t>споживача</a:t>
            </a:r>
            <a:r>
              <a:rPr sz="2400" spc="-85" dirty="0">
                <a:solidFill>
                  <a:srgbClr val="001F5F"/>
                </a:solidFill>
                <a:latin typeface="Arial"/>
                <a:cs typeface="Arial"/>
              </a:rPr>
              <a:t> </a:t>
            </a:r>
            <a:r>
              <a:rPr sz="2400" dirty="0">
                <a:solidFill>
                  <a:srgbClr val="001F5F"/>
                </a:solidFill>
                <a:latin typeface="Arial"/>
                <a:cs typeface="Arial"/>
              </a:rPr>
              <a:t>цільової</a:t>
            </a:r>
            <a:r>
              <a:rPr sz="2400" spc="-80" dirty="0">
                <a:solidFill>
                  <a:srgbClr val="001F5F"/>
                </a:solidFill>
                <a:latin typeface="Arial"/>
                <a:cs typeface="Arial"/>
              </a:rPr>
              <a:t> </a:t>
            </a:r>
            <a:r>
              <a:rPr sz="2400" dirty="0">
                <a:solidFill>
                  <a:srgbClr val="001F5F"/>
                </a:solidFill>
                <a:latin typeface="Arial"/>
                <a:cs typeface="Arial"/>
              </a:rPr>
              <a:t>групи</a:t>
            </a:r>
            <a:r>
              <a:rPr sz="2400" spc="-80" dirty="0">
                <a:solidFill>
                  <a:srgbClr val="001F5F"/>
                </a:solidFill>
                <a:latin typeface="Arial"/>
                <a:cs typeface="Arial"/>
              </a:rPr>
              <a:t> </a:t>
            </a:r>
            <a:r>
              <a:rPr sz="2400" spc="-10" dirty="0">
                <a:solidFill>
                  <a:srgbClr val="001F5F"/>
                </a:solidFill>
                <a:latin typeface="Arial"/>
                <a:cs typeface="Arial"/>
              </a:rPr>
              <a:t>препаратів</a:t>
            </a:r>
            <a:endParaRPr sz="2400">
              <a:latin typeface="Arial"/>
              <a:cs typeface="Arial"/>
            </a:endParaRPr>
          </a:p>
          <a:p>
            <a:pPr marL="12700">
              <a:lnSpc>
                <a:spcPts val="2880"/>
              </a:lnSpc>
            </a:pPr>
            <a:r>
              <a:rPr sz="2900" dirty="0">
                <a:solidFill>
                  <a:srgbClr val="FF6600"/>
                </a:solidFill>
                <a:latin typeface="MS Gothic"/>
                <a:cs typeface="MS Gothic"/>
              </a:rPr>
              <a:t>✔</a:t>
            </a:r>
            <a:r>
              <a:rPr sz="2400" dirty="0">
                <a:solidFill>
                  <a:srgbClr val="001F5F"/>
                </a:solidFill>
                <a:latin typeface="Arial"/>
                <a:cs typeface="Arial"/>
              </a:rPr>
              <a:t>Джерела</a:t>
            </a:r>
            <a:r>
              <a:rPr sz="2400" spc="-85" dirty="0">
                <a:solidFill>
                  <a:srgbClr val="001F5F"/>
                </a:solidFill>
                <a:latin typeface="Arial"/>
                <a:cs typeface="Arial"/>
              </a:rPr>
              <a:t> </a:t>
            </a:r>
            <a:r>
              <a:rPr sz="2400" dirty="0">
                <a:solidFill>
                  <a:srgbClr val="001F5F"/>
                </a:solidFill>
                <a:latin typeface="Arial"/>
                <a:cs typeface="Arial"/>
              </a:rPr>
              <a:t>інформації</a:t>
            </a:r>
            <a:r>
              <a:rPr sz="2400" spc="-70" dirty="0">
                <a:solidFill>
                  <a:srgbClr val="001F5F"/>
                </a:solidFill>
                <a:latin typeface="Arial"/>
                <a:cs typeface="Arial"/>
              </a:rPr>
              <a:t> </a:t>
            </a:r>
            <a:r>
              <a:rPr sz="2400" dirty="0">
                <a:solidFill>
                  <a:srgbClr val="001F5F"/>
                </a:solidFill>
                <a:latin typeface="Arial"/>
                <a:cs typeface="Arial"/>
              </a:rPr>
              <a:t>про</a:t>
            </a:r>
            <a:r>
              <a:rPr sz="2400" spc="-85" dirty="0">
                <a:solidFill>
                  <a:srgbClr val="001F5F"/>
                </a:solidFill>
                <a:latin typeface="Arial"/>
                <a:cs typeface="Arial"/>
              </a:rPr>
              <a:t> </a:t>
            </a:r>
            <a:r>
              <a:rPr sz="2400" spc="-10" dirty="0">
                <a:solidFill>
                  <a:srgbClr val="001F5F"/>
                </a:solidFill>
                <a:latin typeface="Arial"/>
                <a:cs typeface="Arial"/>
              </a:rPr>
              <a:t>препарати</a:t>
            </a:r>
            <a:endParaRPr sz="2400">
              <a:latin typeface="Arial"/>
              <a:cs typeface="Arial"/>
            </a:endParaRPr>
          </a:p>
          <a:p>
            <a:pPr marL="12700">
              <a:lnSpc>
                <a:spcPts val="2880"/>
              </a:lnSpc>
            </a:pPr>
            <a:r>
              <a:rPr sz="2900" dirty="0">
                <a:solidFill>
                  <a:srgbClr val="FF6600"/>
                </a:solidFill>
                <a:latin typeface="MS Gothic"/>
                <a:cs typeface="MS Gothic"/>
              </a:rPr>
              <a:t>✔</a:t>
            </a:r>
            <a:r>
              <a:rPr sz="2400" dirty="0">
                <a:solidFill>
                  <a:srgbClr val="001F5F"/>
                </a:solidFill>
                <a:latin typeface="Arial"/>
                <a:cs typeface="Arial"/>
              </a:rPr>
              <a:t>Фактори,</a:t>
            </a:r>
            <a:r>
              <a:rPr sz="2400" spc="-65" dirty="0">
                <a:solidFill>
                  <a:srgbClr val="001F5F"/>
                </a:solidFill>
                <a:latin typeface="Arial"/>
                <a:cs typeface="Arial"/>
              </a:rPr>
              <a:t> </a:t>
            </a:r>
            <a:r>
              <a:rPr sz="2400" dirty="0">
                <a:solidFill>
                  <a:srgbClr val="001F5F"/>
                </a:solidFill>
                <a:latin typeface="Arial"/>
                <a:cs typeface="Arial"/>
              </a:rPr>
              <a:t>що</a:t>
            </a:r>
            <a:r>
              <a:rPr sz="2400" spc="-50" dirty="0">
                <a:solidFill>
                  <a:srgbClr val="001F5F"/>
                </a:solidFill>
                <a:latin typeface="Arial"/>
                <a:cs typeface="Arial"/>
              </a:rPr>
              <a:t> </a:t>
            </a:r>
            <a:r>
              <a:rPr sz="2400" dirty="0">
                <a:solidFill>
                  <a:srgbClr val="001F5F"/>
                </a:solidFill>
                <a:latin typeface="Arial"/>
                <a:cs typeface="Arial"/>
              </a:rPr>
              <a:t>впливають</a:t>
            </a:r>
            <a:r>
              <a:rPr sz="2400" spc="-55" dirty="0">
                <a:solidFill>
                  <a:srgbClr val="001F5F"/>
                </a:solidFill>
                <a:latin typeface="Arial"/>
                <a:cs typeface="Arial"/>
              </a:rPr>
              <a:t> </a:t>
            </a:r>
            <a:r>
              <a:rPr sz="2400" dirty="0">
                <a:solidFill>
                  <a:srgbClr val="001F5F"/>
                </a:solidFill>
                <a:latin typeface="Arial"/>
                <a:cs typeface="Arial"/>
              </a:rPr>
              <a:t>на</a:t>
            </a:r>
            <a:r>
              <a:rPr sz="2400" spc="-55" dirty="0">
                <a:solidFill>
                  <a:srgbClr val="001F5F"/>
                </a:solidFill>
                <a:latin typeface="Arial"/>
                <a:cs typeface="Arial"/>
              </a:rPr>
              <a:t> </a:t>
            </a:r>
            <a:r>
              <a:rPr sz="2400" dirty="0">
                <a:solidFill>
                  <a:srgbClr val="001F5F"/>
                </a:solidFill>
                <a:latin typeface="Arial"/>
                <a:cs typeface="Arial"/>
              </a:rPr>
              <a:t>прийняття</a:t>
            </a:r>
            <a:r>
              <a:rPr sz="2400" spc="-45" dirty="0">
                <a:solidFill>
                  <a:srgbClr val="001F5F"/>
                </a:solidFill>
                <a:latin typeface="Arial"/>
                <a:cs typeface="Arial"/>
              </a:rPr>
              <a:t> </a:t>
            </a:r>
            <a:r>
              <a:rPr sz="2400" dirty="0">
                <a:solidFill>
                  <a:srgbClr val="001F5F"/>
                </a:solidFill>
                <a:latin typeface="Arial"/>
                <a:cs typeface="Arial"/>
              </a:rPr>
              <a:t>рішення</a:t>
            </a:r>
            <a:r>
              <a:rPr sz="2400" spc="-35" dirty="0">
                <a:solidFill>
                  <a:srgbClr val="001F5F"/>
                </a:solidFill>
                <a:latin typeface="Arial"/>
                <a:cs typeface="Arial"/>
              </a:rPr>
              <a:t> </a:t>
            </a:r>
            <a:r>
              <a:rPr sz="2400" dirty="0">
                <a:solidFill>
                  <a:srgbClr val="001F5F"/>
                </a:solidFill>
                <a:latin typeface="Arial"/>
                <a:cs typeface="Arial"/>
              </a:rPr>
              <a:t>про</a:t>
            </a:r>
            <a:r>
              <a:rPr sz="2400" spc="-35" dirty="0">
                <a:solidFill>
                  <a:srgbClr val="001F5F"/>
                </a:solidFill>
                <a:latin typeface="Arial"/>
                <a:cs typeface="Arial"/>
              </a:rPr>
              <a:t> </a:t>
            </a:r>
            <a:r>
              <a:rPr sz="2400" spc="-10" dirty="0">
                <a:solidFill>
                  <a:srgbClr val="001F5F"/>
                </a:solidFill>
                <a:latin typeface="Arial"/>
                <a:cs typeface="Arial"/>
              </a:rPr>
              <a:t>покупку</a:t>
            </a:r>
            <a:endParaRPr sz="2400">
              <a:latin typeface="Arial"/>
              <a:cs typeface="Arial"/>
            </a:endParaRPr>
          </a:p>
          <a:p>
            <a:pPr marL="12700">
              <a:lnSpc>
                <a:spcPts val="3130"/>
              </a:lnSpc>
            </a:pPr>
            <a:r>
              <a:rPr sz="2900" dirty="0">
                <a:solidFill>
                  <a:srgbClr val="FF6600"/>
                </a:solidFill>
                <a:latin typeface="MS Gothic"/>
                <a:cs typeface="MS Gothic"/>
              </a:rPr>
              <a:t>✔</a:t>
            </a:r>
            <a:r>
              <a:rPr sz="2400" dirty="0">
                <a:solidFill>
                  <a:srgbClr val="001F5F"/>
                </a:solidFill>
                <a:latin typeface="Arial"/>
                <a:cs typeface="Arial"/>
              </a:rPr>
              <a:t>Роль</a:t>
            </a:r>
            <a:r>
              <a:rPr sz="2400" spc="-65" dirty="0">
                <a:solidFill>
                  <a:srgbClr val="001F5F"/>
                </a:solidFill>
                <a:latin typeface="Arial"/>
                <a:cs typeface="Arial"/>
              </a:rPr>
              <a:t> </a:t>
            </a:r>
            <a:r>
              <a:rPr sz="2400" spc="-10" dirty="0">
                <a:solidFill>
                  <a:srgbClr val="001F5F"/>
                </a:solidFill>
                <a:latin typeface="Arial"/>
                <a:cs typeface="Arial"/>
              </a:rPr>
              <a:t>фармацевта</a:t>
            </a:r>
            <a:r>
              <a:rPr sz="2400" spc="-65" dirty="0">
                <a:solidFill>
                  <a:srgbClr val="001F5F"/>
                </a:solidFill>
                <a:latin typeface="Arial"/>
                <a:cs typeface="Arial"/>
              </a:rPr>
              <a:t> </a:t>
            </a:r>
            <a:r>
              <a:rPr sz="2400" dirty="0">
                <a:solidFill>
                  <a:srgbClr val="001F5F"/>
                </a:solidFill>
                <a:latin typeface="Arial"/>
                <a:cs typeface="Arial"/>
              </a:rPr>
              <a:t>в</a:t>
            </a:r>
            <a:r>
              <a:rPr sz="2400" spc="-70" dirty="0">
                <a:solidFill>
                  <a:srgbClr val="001F5F"/>
                </a:solidFill>
                <a:latin typeface="Arial"/>
                <a:cs typeface="Arial"/>
              </a:rPr>
              <a:t> </a:t>
            </a:r>
            <a:r>
              <a:rPr sz="2400" dirty="0">
                <a:solidFill>
                  <a:srgbClr val="001F5F"/>
                </a:solidFill>
                <a:latin typeface="Arial"/>
                <a:cs typeface="Arial"/>
              </a:rPr>
              <a:t>процесі</a:t>
            </a:r>
            <a:r>
              <a:rPr sz="2400" spc="-50" dirty="0">
                <a:solidFill>
                  <a:srgbClr val="001F5F"/>
                </a:solidFill>
                <a:latin typeface="Arial"/>
                <a:cs typeface="Arial"/>
              </a:rPr>
              <a:t> </a:t>
            </a:r>
            <a:r>
              <a:rPr sz="2400" dirty="0">
                <a:solidFill>
                  <a:srgbClr val="001F5F"/>
                </a:solidFill>
                <a:latin typeface="Arial"/>
                <a:cs typeface="Arial"/>
              </a:rPr>
              <a:t>прийняття</a:t>
            </a:r>
            <a:r>
              <a:rPr sz="2400" spc="-60" dirty="0">
                <a:solidFill>
                  <a:srgbClr val="001F5F"/>
                </a:solidFill>
                <a:latin typeface="Arial"/>
                <a:cs typeface="Arial"/>
              </a:rPr>
              <a:t> </a:t>
            </a:r>
            <a:r>
              <a:rPr sz="2400" dirty="0">
                <a:solidFill>
                  <a:srgbClr val="001F5F"/>
                </a:solidFill>
                <a:latin typeface="Arial"/>
                <a:cs typeface="Arial"/>
              </a:rPr>
              <a:t>рішення</a:t>
            </a:r>
            <a:r>
              <a:rPr sz="2400" spc="-40" dirty="0">
                <a:solidFill>
                  <a:srgbClr val="001F5F"/>
                </a:solidFill>
                <a:latin typeface="Arial"/>
                <a:cs typeface="Arial"/>
              </a:rPr>
              <a:t> </a:t>
            </a:r>
            <a:r>
              <a:rPr sz="2400" spc="-25" dirty="0">
                <a:solidFill>
                  <a:srgbClr val="001F5F"/>
                </a:solidFill>
                <a:latin typeface="Arial"/>
                <a:cs typeface="Arial"/>
              </a:rPr>
              <a:t>про</a:t>
            </a:r>
            <a:endParaRPr sz="2400">
              <a:latin typeface="Arial"/>
              <a:cs typeface="Arial"/>
            </a:endParaRPr>
          </a:p>
          <a:p>
            <a:pPr marL="12700">
              <a:lnSpc>
                <a:spcPts val="2580"/>
              </a:lnSpc>
            </a:pPr>
            <a:r>
              <a:rPr sz="2400" dirty="0">
                <a:solidFill>
                  <a:srgbClr val="001F5F"/>
                </a:solidFill>
                <a:latin typeface="Arial"/>
                <a:cs typeface="Arial"/>
              </a:rPr>
              <a:t>покупку</a:t>
            </a:r>
            <a:r>
              <a:rPr sz="2400" spc="-90" dirty="0">
                <a:solidFill>
                  <a:srgbClr val="001F5F"/>
                </a:solidFill>
                <a:latin typeface="Arial"/>
                <a:cs typeface="Arial"/>
              </a:rPr>
              <a:t> </a:t>
            </a:r>
            <a:r>
              <a:rPr sz="2400" dirty="0">
                <a:solidFill>
                  <a:srgbClr val="001F5F"/>
                </a:solidFill>
                <a:latin typeface="Arial"/>
                <a:cs typeface="Arial"/>
              </a:rPr>
              <a:t>препарату</a:t>
            </a:r>
            <a:r>
              <a:rPr sz="2400" spc="-60" dirty="0">
                <a:solidFill>
                  <a:srgbClr val="001F5F"/>
                </a:solidFill>
                <a:latin typeface="Arial"/>
                <a:cs typeface="Arial"/>
              </a:rPr>
              <a:t> </a:t>
            </a:r>
            <a:r>
              <a:rPr sz="2400" dirty="0">
                <a:solidFill>
                  <a:srgbClr val="001F5F"/>
                </a:solidFill>
                <a:latin typeface="Arial"/>
                <a:cs typeface="Arial"/>
              </a:rPr>
              <a:t>(рекомендації,</a:t>
            </a:r>
            <a:r>
              <a:rPr sz="2400" spc="-65" dirty="0">
                <a:solidFill>
                  <a:srgbClr val="001F5F"/>
                </a:solidFill>
                <a:latin typeface="Arial"/>
                <a:cs typeface="Arial"/>
              </a:rPr>
              <a:t> </a:t>
            </a:r>
            <a:r>
              <a:rPr sz="2400" dirty="0">
                <a:solidFill>
                  <a:srgbClr val="001F5F"/>
                </a:solidFill>
                <a:latin typeface="Arial"/>
                <a:cs typeface="Arial"/>
              </a:rPr>
              <a:t>перемикання,</a:t>
            </a:r>
            <a:r>
              <a:rPr sz="2400" spc="-75" dirty="0">
                <a:solidFill>
                  <a:srgbClr val="001F5F"/>
                </a:solidFill>
                <a:latin typeface="Arial"/>
                <a:cs typeface="Arial"/>
              </a:rPr>
              <a:t> </a:t>
            </a:r>
            <a:r>
              <a:rPr sz="2400" dirty="0">
                <a:solidFill>
                  <a:srgbClr val="001F5F"/>
                </a:solidFill>
                <a:latin typeface="Arial"/>
                <a:cs typeface="Arial"/>
              </a:rPr>
              <a:t>допродажу</a:t>
            </a:r>
            <a:r>
              <a:rPr sz="2400" spc="-80" dirty="0">
                <a:solidFill>
                  <a:srgbClr val="001F5F"/>
                </a:solidFill>
                <a:latin typeface="Arial"/>
                <a:cs typeface="Arial"/>
              </a:rPr>
              <a:t> </a:t>
            </a:r>
            <a:r>
              <a:rPr sz="2400" dirty="0">
                <a:solidFill>
                  <a:srgbClr val="001F5F"/>
                </a:solidFill>
                <a:latin typeface="Arial"/>
                <a:cs typeface="Arial"/>
              </a:rPr>
              <a:t>і</a:t>
            </a:r>
            <a:r>
              <a:rPr sz="2400" spc="-80" dirty="0">
                <a:solidFill>
                  <a:srgbClr val="001F5F"/>
                </a:solidFill>
                <a:latin typeface="Arial"/>
                <a:cs typeface="Arial"/>
              </a:rPr>
              <a:t> </a:t>
            </a:r>
            <a:r>
              <a:rPr sz="2400" spc="-10" dirty="0">
                <a:solidFill>
                  <a:srgbClr val="001F5F"/>
                </a:solidFill>
                <a:latin typeface="Arial"/>
                <a:cs typeface="Arial"/>
              </a:rPr>
              <a:t>т.д.)</a:t>
            </a:r>
            <a:endParaRPr sz="2400">
              <a:latin typeface="Arial"/>
              <a:cs typeface="Arial"/>
            </a:endParaRPr>
          </a:p>
          <a:p>
            <a:pPr marL="12700">
              <a:lnSpc>
                <a:spcPts val="3229"/>
              </a:lnSpc>
            </a:pPr>
            <a:r>
              <a:rPr sz="2900" dirty="0">
                <a:solidFill>
                  <a:srgbClr val="FF6600"/>
                </a:solidFill>
                <a:latin typeface="MS Gothic"/>
                <a:cs typeface="MS Gothic"/>
              </a:rPr>
              <a:t>✔</a:t>
            </a:r>
            <a:r>
              <a:rPr sz="2400" dirty="0">
                <a:solidFill>
                  <a:srgbClr val="001F5F"/>
                </a:solidFill>
                <a:latin typeface="Arial"/>
                <a:cs typeface="Arial"/>
              </a:rPr>
              <a:t>Причини</a:t>
            </a:r>
            <a:r>
              <a:rPr sz="2400" spc="-90" dirty="0">
                <a:solidFill>
                  <a:srgbClr val="001F5F"/>
                </a:solidFill>
                <a:latin typeface="Arial"/>
                <a:cs typeface="Arial"/>
              </a:rPr>
              <a:t> </a:t>
            </a:r>
            <a:r>
              <a:rPr sz="2400" dirty="0">
                <a:solidFill>
                  <a:srgbClr val="001F5F"/>
                </a:solidFill>
                <a:latin typeface="Arial"/>
                <a:cs typeface="Arial"/>
              </a:rPr>
              <a:t>перемикання</a:t>
            </a:r>
            <a:r>
              <a:rPr sz="2400" spc="-60" dirty="0">
                <a:solidFill>
                  <a:srgbClr val="001F5F"/>
                </a:solidFill>
                <a:latin typeface="Arial"/>
                <a:cs typeface="Arial"/>
              </a:rPr>
              <a:t> </a:t>
            </a:r>
            <a:r>
              <a:rPr sz="2400" dirty="0">
                <a:solidFill>
                  <a:srgbClr val="001F5F"/>
                </a:solidFill>
                <a:latin typeface="Arial"/>
                <a:cs typeface="Arial"/>
              </a:rPr>
              <a:t>на</a:t>
            </a:r>
            <a:r>
              <a:rPr sz="2400" spc="-70" dirty="0">
                <a:solidFill>
                  <a:srgbClr val="001F5F"/>
                </a:solidFill>
                <a:latin typeface="Arial"/>
                <a:cs typeface="Arial"/>
              </a:rPr>
              <a:t> </a:t>
            </a:r>
            <a:r>
              <a:rPr sz="2400" dirty="0">
                <a:solidFill>
                  <a:srgbClr val="001F5F"/>
                </a:solidFill>
                <a:latin typeface="Arial"/>
                <a:cs typeface="Arial"/>
              </a:rPr>
              <a:t>інші</a:t>
            </a:r>
            <a:r>
              <a:rPr sz="2400" spc="-40" dirty="0">
                <a:solidFill>
                  <a:srgbClr val="001F5F"/>
                </a:solidFill>
                <a:latin typeface="Arial"/>
                <a:cs typeface="Arial"/>
              </a:rPr>
              <a:t> </a:t>
            </a:r>
            <a:r>
              <a:rPr sz="2400" spc="-10" dirty="0">
                <a:solidFill>
                  <a:srgbClr val="001F5F"/>
                </a:solidFill>
                <a:latin typeface="Arial"/>
                <a:cs typeface="Arial"/>
              </a:rPr>
              <a:t>препарати</a:t>
            </a:r>
            <a:endParaRPr sz="2400">
              <a:latin typeface="Arial"/>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34441" y="331723"/>
            <a:ext cx="10804525" cy="4428490"/>
          </a:xfrm>
          <a:prstGeom prst="rect">
            <a:avLst/>
          </a:prstGeom>
        </p:spPr>
        <p:txBody>
          <a:bodyPr vert="horz" wrap="square" lIns="0" tIns="12700" rIns="0" bIns="0" rtlCol="0">
            <a:spAutoFit/>
          </a:bodyPr>
          <a:lstStyle/>
          <a:p>
            <a:pPr marL="12700">
              <a:lnSpc>
                <a:spcPct val="100000"/>
              </a:lnSpc>
              <a:spcBef>
                <a:spcPts val="100"/>
              </a:spcBef>
            </a:pPr>
            <a:r>
              <a:rPr sz="2400" b="1" i="1" spc="-10" dirty="0">
                <a:solidFill>
                  <a:srgbClr val="FF6600"/>
                </a:solidFill>
                <a:latin typeface="Arial"/>
                <a:cs typeface="Arial"/>
              </a:rPr>
              <a:t>BrandHealth</a:t>
            </a:r>
            <a:endParaRPr sz="2400">
              <a:latin typeface="Arial"/>
              <a:cs typeface="Arial"/>
            </a:endParaRPr>
          </a:p>
          <a:p>
            <a:pPr marL="12700" marR="5080">
              <a:lnSpc>
                <a:spcPct val="100000"/>
              </a:lnSpc>
            </a:pPr>
            <a:r>
              <a:rPr sz="2400" dirty="0">
                <a:solidFill>
                  <a:srgbClr val="001F5F"/>
                </a:solidFill>
                <a:latin typeface="Arial"/>
                <a:cs typeface="Arial"/>
              </a:rPr>
              <a:t>методика,</a:t>
            </a:r>
            <a:r>
              <a:rPr sz="2400" spc="-105" dirty="0">
                <a:solidFill>
                  <a:srgbClr val="001F5F"/>
                </a:solidFill>
                <a:latin typeface="Arial"/>
                <a:cs typeface="Arial"/>
              </a:rPr>
              <a:t> </a:t>
            </a:r>
            <a:r>
              <a:rPr sz="2400" dirty="0">
                <a:solidFill>
                  <a:srgbClr val="001F5F"/>
                </a:solidFill>
                <a:latin typeface="Arial"/>
                <a:cs typeface="Arial"/>
              </a:rPr>
              <a:t>що</a:t>
            </a:r>
            <a:r>
              <a:rPr sz="2400" spc="-80" dirty="0">
                <a:solidFill>
                  <a:srgbClr val="001F5F"/>
                </a:solidFill>
                <a:latin typeface="Arial"/>
                <a:cs typeface="Arial"/>
              </a:rPr>
              <a:t> </a:t>
            </a:r>
            <a:r>
              <a:rPr sz="2400" dirty="0">
                <a:solidFill>
                  <a:srgbClr val="001F5F"/>
                </a:solidFill>
                <a:latin typeface="Arial"/>
                <a:cs typeface="Arial"/>
              </a:rPr>
              <a:t>дозволяє</a:t>
            </a:r>
            <a:r>
              <a:rPr sz="2400" spc="-85" dirty="0">
                <a:solidFill>
                  <a:srgbClr val="001F5F"/>
                </a:solidFill>
                <a:latin typeface="Arial"/>
                <a:cs typeface="Arial"/>
              </a:rPr>
              <a:t> </a:t>
            </a:r>
            <a:r>
              <a:rPr sz="2400" dirty="0">
                <a:solidFill>
                  <a:srgbClr val="001F5F"/>
                </a:solidFill>
                <a:latin typeface="Arial"/>
                <a:cs typeface="Arial"/>
              </a:rPr>
              <a:t>зондувати</a:t>
            </a:r>
            <a:r>
              <a:rPr sz="2400" spc="-80" dirty="0">
                <a:solidFill>
                  <a:srgbClr val="001F5F"/>
                </a:solidFill>
                <a:latin typeface="Arial"/>
                <a:cs typeface="Arial"/>
              </a:rPr>
              <a:t> </a:t>
            </a:r>
            <a:r>
              <a:rPr sz="2400" dirty="0">
                <a:solidFill>
                  <a:srgbClr val="001F5F"/>
                </a:solidFill>
                <a:latin typeface="Arial"/>
                <a:cs typeface="Arial"/>
              </a:rPr>
              <a:t>основні</a:t>
            </a:r>
            <a:r>
              <a:rPr sz="2400" spc="-75" dirty="0">
                <a:solidFill>
                  <a:srgbClr val="001F5F"/>
                </a:solidFill>
                <a:latin typeface="Arial"/>
                <a:cs typeface="Arial"/>
              </a:rPr>
              <a:t> </a:t>
            </a:r>
            <a:r>
              <a:rPr sz="2400" dirty="0">
                <a:solidFill>
                  <a:srgbClr val="001F5F"/>
                </a:solidFill>
                <a:latin typeface="Arial"/>
                <a:cs typeface="Arial"/>
              </a:rPr>
              <a:t>маркетингові</a:t>
            </a:r>
            <a:r>
              <a:rPr sz="2400" spc="-80" dirty="0">
                <a:solidFill>
                  <a:srgbClr val="001F5F"/>
                </a:solidFill>
                <a:latin typeface="Arial"/>
                <a:cs typeface="Arial"/>
              </a:rPr>
              <a:t> </a:t>
            </a:r>
            <a:r>
              <a:rPr sz="2400" dirty="0">
                <a:solidFill>
                  <a:srgbClr val="001F5F"/>
                </a:solidFill>
                <a:latin typeface="Arial"/>
                <a:cs typeface="Arial"/>
              </a:rPr>
              <a:t>показники</a:t>
            </a:r>
            <a:r>
              <a:rPr sz="2400" spc="-85" dirty="0">
                <a:solidFill>
                  <a:srgbClr val="001F5F"/>
                </a:solidFill>
                <a:latin typeface="Arial"/>
                <a:cs typeface="Arial"/>
              </a:rPr>
              <a:t> </a:t>
            </a:r>
            <a:r>
              <a:rPr sz="2400" spc="-10" dirty="0">
                <a:solidFill>
                  <a:srgbClr val="001F5F"/>
                </a:solidFill>
                <a:latin typeface="Arial"/>
                <a:cs typeface="Arial"/>
              </a:rPr>
              <a:t>продукту </a:t>
            </a:r>
            <a:r>
              <a:rPr sz="2400" dirty="0">
                <a:solidFill>
                  <a:srgbClr val="001F5F"/>
                </a:solidFill>
                <a:latin typeface="Arial"/>
                <a:cs typeface="Arial"/>
              </a:rPr>
              <a:t>і</a:t>
            </a:r>
            <a:r>
              <a:rPr sz="2400" spc="-35" dirty="0">
                <a:solidFill>
                  <a:srgbClr val="001F5F"/>
                </a:solidFill>
                <a:latin typeface="Arial"/>
                <a:cs typeface="Arial"/>
              </a:rPr>
              <a:t> </a:t>
            </a:r>
            <a:r>
              <a:rPr sz="2400" dirty="0">
                <a:solidFill>
                  <a:srgbClr val="001F5F"/>
                </a:solidFill>
                <a:latin typeface="Arial"/>
                <a:cs typeface="Arial"/>
              </a:rPr>
              <a:t>визначити,</a:t>
            </a:r>
            <a:r>
              <a:rPr sz="2400" spc="-60" dirty="0">
                <a:solidFill>
                  <a:srgbClr val="001F5F"/>
                </a:solidFill>
                <a:latin typeface="Arial"/>
                <a:cs typeface="Arial"/>
              </a:rPr>
              <a:t> </a:t>
            </a:r>
            <a:r>
              <a:rPr sz="2400" dirty="0">
                <a:solidFill>
                  <a:srgbClr val="001F5F"/>
                </a:solidFill>
                <a:latin typeface="Arial"/>
                <a:cs typeface="Arial"/>
              </a:rPr>
              <a:t>наскільки</a:t>
            </a:r>
            <a:r>
              <a:rPr sz="2400" spc="-35" dirty="0">
                <a:solidFill>
                  <a:srgbClr val="001F5F"/>
                </a:solidFill>
                <a:latin typeface="Arial"/>
                <a:cs typeface="Arial"/>
              </a:rPr>
              <a:t> </a:t>
            </a:r>
            <a:r>
              <a:rPr sz="2400" dirty="0">
                <a:solidFill>
                  <a:srgbClr val="001F5F"/>
                </a:solidFill>
                <a:latin typeface="Arial"/>
                <a:cs typeface="Arial"/>
              </a:rPr>
              <a:t>бренд</a:t>
            </a:r>
            <a:r>
              <a:rPr sz="2400" spc="-45" dirty="0">
                <a:solidFill>
                  <a:srgbClr val="001F5F"/>
                </a:solidFill>
                <a:latin typeface="Arial"/>
                <a:cs typeface="Arial"/>
              </a:rPr>
              <a:t> </a:t>
            </a:r>
            <a:r>
              <a:rPr sz="2400" dirty="0">
                <a:solidFill>
                  <a:srgbClr val="001F5F"/>
                </a:solidFill>
                <a:latin typeface="Arial"/>
                <a:cs typeface="Arial"/>
              </a:rPr>
              <a:t>«здоровий»,</a:t>
            </a:r>
            <a:r>
              <a:rPr sz="2400" spc="-35" dirty="0">
                <a:solidFill>
                  <a:srgbClr val="001F5F"/>
                </a:solidFill>
                <a:latin typeface="Arial"/>
                <a:cs typeface="Arial"/>
              </a:rPr>
              <a:t> </a:t>
            </a:r>
            <a:r>
              <a:rPr sz="2400" dirty="0">
                <a:solidFill>
                  <a:srgbClr val="001F5F"/>
                </a:solidFill>
                <a:latin typeface="Arial"/>
                <a:cs typeface="Arial"/>
              </a:rPr>
              <a:t>«як</a:t>
            </a:r>
            <a:r>
              <a:rPr sz="2400" spc="-45" dirty="0">
                <a:solidFill>
                  <a:srgbClr val="001F5F"/>
                </a:solidFill>
                <a:latin typeface="Arial"/>
                <a:cs typeface="Arial"/>
              </a:rPr>
              <a:t> </a:t>
            </a:r>
            <a:r>
              <a:rPr sz="2400" dirty="0">
                <a:solidFill>
                  <a:srgbClr val="001F5F"/>
                </a:solidFill>
                <a:latin typeface="Arial"/>
                <a:cs typeface="Arial"/>
              </a:rPr>
              <a:t>почувається</a:t>
            </a:r>
            <a:r>
              <a:rPr sz="2400" spc="-35" dirty="0">
                <a:solidFill>
                  <a:srgbClr val="001F5F"/>
                </a:solidFill>
                <a:latin typeface="Arial"/>
                <a:cs typeface="Arial"/>
              </a:rPr>
              <a:t> </a:t>
            </a:r>
            <a:r>
              <a:rPr sz="2400" dirty="0">
                <a:solidFill>
                  <a:srgbClr val="001F5F"/>
                </a:solidFill>
                <a:latin typeface="Arial"/>
                <a:cs typeface="Arial"/>
              </a:rPr>
              <a:t>на</a:t>
            </a:r>
            <a:r>
              <a:rPr sz="2400" spc="-45" dirty="0">
                <a:solidFill>
                  <a:srgbClr val="001F5F"/>
                </a:solidFill>
                <a:latin typeface="Arial"/>
                <a:cs typeface="Arial"/>
              </a:rPr>
              <a:t> </a:t>
            </a:r>
            <a:r>
              <a:rPr sz="2400" spc="-10" dirty="0">
                <a:solidFill>
                  <a:srgbClr val="001F5F"/>
                </a:solidFill>
                <a:latin typeface="Arial"/>
                <a:cs typeface="Arial"/>
              </a:rPr>
              <a:t>ринку»</a:t>
            </a:r>
            <a:endParaRPr sz="2400">
              <a:latin typeface="Arial"/>
              <a:cs typeface="Arial"/>
            </a:endParaRPr>
          </a:p>
          <a:p>
            <a:pPr>
              <a:lnSpc>
                <a:spcPct val="100000"/>
              </a:lnSpc>
              <a:spcBef>
                <a:spcPts val="120"/>
              </a:spcBef>
            </a:pPr>
            <a:endParaRPr sz="2400">
              <a:latin typeface="Arial"/>
              <a:cs typeface="Arial"/>
            </a:endParaRPr>
          </a:p>
          <a:p>
            <a:pPr marL="12700">
              <a:lnSpc>
                <a:spcPts val="2630"/>
              </a:lnSpc>
            </a:pPr>
            <a:r>
              <a:rPr sz="2400" b="1" i="1" dirty="0">
                <a:solidFill>
                  <a:srgbClr val="FF6600"/>
                </a:solidFill>
                <a:latin typeface="Arial"/>
                <a:cs typeface="Arial"/>
              </a:rPr>
              <a:t>Нарпямки</a:t>
            </a:r>
            <a:r>
              <a:rPr sz="2400" b="1" i="1" spc="-60" dirty="0">
                <a:solidFill>
                  <a:srgbClr val="FF6600"/>
                </a:solidFill>
                <a:latin typeface="Arial"/>
                <a:cs typeface="Arial"/>
              </a:rPr>
              <a:t> </a:t>
            </a:r>
            <a:r>
              <a:rPr sz="2400" b="1" i="1" spc="-10" dirty="0">
                <a:solidFill>
                  <a:srgbClr val="FF6600"/>
                </a:solidFill>
                <a:latin typeface="Arial"/>
                <a:cs typeface="Arial"/>
              </a:rPr>
              <a:t>дослідження</a:t>
            </a:r>
            <a:endParaRPr sz="2400">
              <a:latin typeface="Arial"/>
              <a:cs typeface="Arial"/>
            </a:endParaRPr>
          </a:p>
          <a:p>
            <a:pPr marL="12700">
              <a:lnSpc>
                <a:spcPts val="2930"/>
              </a:lnSpc>
            </a:pPr>
            <a:r>
              <a:rPr sz="2900" dirty="0">
                <a:solidFill>
                  <a:srgbClr val="FF6600"/>
                </a:solidFill>
                <a:latin typeface="MS Gothic"/>
                <a:cs typeface="MS Gothic"/>
              </a:rPr>
              <a:t>✔</a:t>
            </a:r>
            <a:r>
              <a:rPr sz="2400" dirty="0">
                <a:solidFill>
                  <a:srgbClr val="001F5F"/>
                </a:solidFill>
                <a:latin typeface="Arial"/>
                <a:cs typeface="Arial"/>
              </a:rPr>
              <a:t>Потенціал</a:t>
            </a:r>
            <a:r>
              <a:rPr sz="2400" spc="-90" dirty="0">
                <a:solidFill>
                  <a:srgbClr val="001F5F"/>
                </a:solidFill>
                <a:latin typeface="Arial"/>
                <a:cs typeface="Arial"/>
              </a:rPr>
              <a:t> </a:t>
            </a:r>
            <a:r>
              <a:rPr sz="2400" dirty="0">
                <a:solidFill>
                  <a:srgbClr val="001F5F"/>
                </a:solidFill>
                <a:latin typeface="Arial"/>
                <a:cs typeface="Arial"/>
              </a:rPr>
              <a:t>бренду,</a:t>
            </a:r>
            <a:r>
              <a:rPr sz="2400" spc="-75" dirty="0">
                <a:solidFill>
                  <a:srgbClr val="001F5F"/>
                </a:solidFill>
                <a:latin typeface="Arial"/>
                <a:cs typeface="Arial"/>
              </a:rPr>
              <a:t> </a:t>
            </a:r>
            <a:r>
              <a:rPr sz="2400" dirty="0">
                <a:solidFill>
                  <a:srgbClr val="001F5F"/>
                </a:solidFill>
                <a:latin typeface="Arial"/>
                <a:cs typeface="Arial"/>
              </a:rPr>
              <a:t>рівень</a:t>
            </a:r>
            <a:r>
              <a:rPr sz="2400" spc="-65" dirty="0">
                <a:solidFill>
                  <a:srgbClr val="001F5F"/>
                </a:solidFill>
                <a:latin typeface="Arial"/>
                <a:cs typeface="Arial"/>
              </a:rPr>
              <a:t> </a:t>
            </a:r>
            <a:r>
              <a:rPr sz="2400" dirty="0">
                <a:solidFill>
                  <a:srgbClr val="001F5F"/>
                </a:solidFill>
                <a:latin typeface="Arial"/>
                <a:cs typeface="Arial"/>
              </a:rPr>
              <a:t>знання</a:t>
            </a:r>
            <a:r>
              <a:rPr sz="2400" spc="-75" dirty="0">
                <a:solidFill>
                  <a:srgbClr val="001F5F"/>
                </a:solidFill>
                <a:latin typeface="Arial"/>
                <a:cs typeface="Arial"/>
              </a:rPr>
              <a:t> </a:t>
            </a:r>
            <a:r>
              <a:rPr sz="2400" dirty="0">
                <a:solidFill>
                  <a:srgbClr val="001F5F"/>
                </a:solidFill>
                <a:latin typeface="Arial"/>
                <a:cs typeface="Arial"/>
              </a:rPr>
              <a:t>і</a:t>
            </a:r>
            <a:r>
              <a:rPr sz="2400" spc="-80" dirty="0">
                <a:solidFill>
                  <a:srgbClr val="001F5F"/>
                </a:solidFill>
                <a:latin typeface="Arial"/>
                <a:cs typeface="Arial"/>
              </a:rPr>
              <a:t> </a:t>
            </a:r>
            <a:r>
              <a:rPr sz="2400" spc="-10" dirty="0">
                <a:solidFill>
                  <a:srgbClr val="001F5F"/>
                </a:solidFill>
                <a:latin typeface="Arial"/>
                <a:cs typeface="Arial"/>
              </a:rPr>
              <a:t>призначення</a:t>
            </a:r>
            <a:endParaRPr sz="2400">
              <a:latin typeface="Arial"/>
              <a:cs typeface="Arial"/>
            </a:endParaRPr>
          </a:p>
          <a:p>
            <a:pPr marL="12700">
              <a:lnSpc>
                <a:spcPts val="2880"/>
              </a:lnSpc>
            </a:pPr>
            <a:r>
              <a:rPr sz="2900" dirty="0">
                <a:solidFill>
                  <a:srgbClr val="FF6600"/>
                </a:solidFill>
                <a:latin typeface="MS Gothic"/>
                <a:cs typeface="MS Gothic"/>
              </a:rPr>
              <a:t>✔</a:t>
            </a:r>
            <a:r>
              <a:rPr sz="2400" dirty="0">
                <a:solidFill>
                  <a:srgbClr val="001F5F"/>
                </a:solidFill>
                <a:latin typeface="Arial"/>
                <a:cs typeface="Arial"/>
              </a:rPr>
              <a:t>Сприйняття</a:t>
            </a:r>
            <a:r>
              <a:rPr sz="2400" spc="-60" dirty="0">
                <a:solidFill>
                  <a:srgbClr val="001F5F"/>
                </a:solidFill>
                <a:latin typeface="Arial"/>
                <a:cs typeface="Arial"/>
              </a:rPr>
              <a:t> </a:t>
            </a:r>
            <a:r>
              <a:rPr sz="2400" dirty="0">
                <a:solidFill>
                  <a:srgbClr val="001F5F"/>
                </a:solidFill>
                <a:latin typeface="Arial"/>
                <a:cs typeface="Arial"/>
              </a:rPr>
              <a:t>бренду</a:t>
            </a:r>
            <a:r>
              <a:rPr sz="2400" spc="-55" dirty="0">
                <a:solidFill>
                  <a:srgbClr val="001F5F"/>
                </a:solidFill>
                <a:latin typeface="Arial"/>
                <a:cs typeface="Arial"/>
              </a:rPr>
              <a:t> </a:t>
            </a:r>
            <a:r>
              <a:rPr sz="2400" dirty="0">
                <a:solidFill>
                  <a:srgbClr val="001F5F"/>
                </a:solidFill>
                <a:latin typeface="Arial"/>
                <a:cs typeface="Arial"/>
              </a:rPr>
              <a:t>і</a:t>
            </a:r>
            <a:r>
              <a:rPr sz="2400" spc="-60" dirty="0">
                <a:solidFill>
                  <a:srgbClr val="001F5F"/>
                </a:solidFill>
                <a:latin typeface="Arial"/>
                <a:cs typeface="Arial"/>
              </a:rPr>
              <a:t> </a:t>
            </a:r>
            <a:r>
              <a:rPr sz="2400" dirty="0">
                <a:solidFill>
                  <a:srgbClr val="001F5F"/>
                </a:solidFill>
                <a:latin typeface="Arial"/>
                <a:cs typeface="Arial"/>
              </a:rPr>
              <a:t>його</a:t>
            </a:r>
            <a:r>
              <a:rPr sz="2400" spc="-55" dirty="0">
                <a:solidFill>
                  <a:srgbClr val="001F5F"/>
                </a:solidFill>
                <a:latin typeface="Arial"/>
                <a:cs typeface="Arial"/>
              </a:rPr>
              <a:t> </a:t>
            </a:r>
            <a:r>
              <a:rPr sz="2400" spc="-10" dirty="0">
                <a:solidFill>
                  <a:srgbClr val="001F5F"/>
                </a:solidFill>
                <a:latin typeface="Arial"/>
                <a:cs typeface="Arial"/>
              </a:rPr>
              <a:t>конкурентів</a:t>
            </a:r>
            <a:endParaRPr sz="2400">
              <a:latin typeface="Arial"/>
              <a:cs typeface="Arial"/>
            </a:endParaRPr>
          </a:p>
          <a:p>
            <a:pPr marL="12700">
              <a:lnSpc>
                <a:spcPts val="2880"/>
              </a:lnSpc>
            </a:pPr>
            <a:r>
              <a:rPr sz="2900" spc="-10" dirty="0">
                <a:solidFill>
                  <a:srgbClr val="FF6600"/>
                </a:solidFill>
                <a:latin typeface="MS Gothic"/>
                <a:cs typeface="MS Gothic"/>
              </a:rPr>
              <a:t>✔</a:t>
            </a:r>
            <a:r>
              <a:rPr sz="2400" spc="-10" dirty="0">
                <a:solidFill>
                  <a:srgbClr val="001F5F"/>
                </a:solidFill>
                <a:latin typeface="Arial"/>
                <a:cs typeface="Arial"/>
              </a:rPr>
              <a:t>задоволеність</a:t>
            </a:r>
            <a:r>
              <a:rPr sz="2400" spc="-60" dirty="0">
                <a:solidFill>
                  <a:srgbClr val="001F5F"/>
                </a:solidFill>
                <a:latin typeface="Arial"/>
                <a:cs typeface="Arial"/>
              </a:rPr>
              <a:t> </a:t>
            </a:r>
            <a:r>
              <a:rPr sz="2400" spc="-10" dirty="0">
                <a:solidFill>
                  <a:srgbClr val="001F5F"/>
                </a:solidFill>
                <a:latin typeface="Arial"/>
                <a:cs typeface="Arial"/>
              </a:rPr>
              <a:t>брендом</a:t>
            </a:r>
            <a:endParaRPr sz="2400">
              <a:latin typeface="Arial"/>
              <a:cs typeface="Arial"/>
            </a:endParaRPr>
          </a:p>
          <a:p>
            <a:pPr marL="12700">
              <a:lnSpc>
                <a:spcPts val="2880"/>
              </a:lnSpc>
            </a:pPr>
            <a:r>
              <a:rPr sz="2900" spc="-10" dirty="0">
                <a:solidFill>
                  <a:srgbClr val="FF6600"/>
                </a:solidFill>
                <a:latin typeface="MS Gothic"/>
                <a:cs typeface="MS Gothic"/>
              </a:rPr>
              <a:t>✔</a:t>
            </a:r>
            <a:r>
              <a:rPr sz="2400" spc="-10" dirty="0">
                <a:solidFill>
                  <a:srgbClr val="001F5F"/>
                </a:solidFill>
                <a:latin typeface="Arial"/>
                <a:cs typeface="Arial"/>
              </a:rPr>
              <a:t>Диференціація</a:t>
            </a:r>
            <a:r>
              <a:rPr sz="2400" spc="-35" dirty="0">
                <a:solidFill>
                  <a:srgbClr val="001F5F"/>
                </a:solidFill>
                <a:latin typeface="Arial"/>
                <a:cs typeface="Arial"/>
              </a:rPr>
              <a:t> </a:t>
            </a:r>
            <a:r>
              <a:rPr sz="2400" dirty="0">
                <a:solidFill>
                  <a:srgbClr val="001F5F"/>
                </a:solidFill>
                <a:latin typeface="Arial"/>
                <a:cs typeface="Arial"/>
              </a:rPr>
              <a:t>продукту</a:t>
            </a:r>
            <a:r>
              <a:rPr sz="2400" spc="-50" dirty="0">
                <a:solidFill>
                  <a:srgbClr val="001F5F"/>
                </a:solidFill>
                <a:latin typeface="Arial"/>
                <a:cs typeface="Arial"/>
              </a:rPr>
              <a:t> </a:t>
            </a:r>
            <a:r>
              <a:rPr sz="2400" dirty="0">
                <a:solidFill>
                  <a:srgbClr val="001F5F"/>
                </a:solidFill>
                <a:latin typeface="Arial"/>
                <a:cs typeface="Arial"/>
              </a:rPr>
              <a:t>за</a:t>
            </a:r>
            <a:r>
              <a:rPr sz="2400" spc="-55" dirty="0">
                <a:solidFill>
                  <a:srgbClr val="001F5F"/>
                </a:solidFill>
                <a:latin typeface="Arial"/>
                <a:cs typeface="Arial"/>
              </a:rPr>
              <a:t> </a:t>
            </a:r>
            <a:r>
              <a:rPr sz="2400" dirty="0">
                <a:solidFill>
                  <a:srgbClr val="001F5F"/>
                </a:solidFill>
                <a:latin typeface="Arial"/>
                <a:cs typeface="Arial"/>
              </a:rPr>
              <a:t>ключовими</a:t>
            </a:r>
            <a:r>
              <a:rPr sz="2400" spc="-75" dirty="0">
                <a:solidFill>
                  <a:srgbClr val="001F5F"/>
                </a:solidFill>
                <a:latin typeface="Arial"/>
                <a:cs typeface="Arial"/>
              </a:rPr>
              <a:t> </a:t>
            </a:r>
            <a:r>
              <a:rPr sz="2400" spc="-10" dirty="0">
                <a:solidFill>
                  <a:srgbClr val="001F5F"/>
                </a:solidFill>
                <a:latin typeface="Arial"/>
                <a:cs typeface="Arial"/>
              </a:rPr>
              <a:t>характеристиками</a:t>
            </a:r>
            <a:endParaRPr sz="2400">
              <a:latin typeface="Arial"/>
              <a:cs typeface="Arial"/>
            </a:endParaRPr>
          </a:p>
          <a:p>
            <a:pPr marL="12700">
              <a:lnSpc>
                <a:spcPts val="2880"/>
              </a:lnSpc>
            </a:pPr>
            <a:r>
              <a:rPr sz="2900" dirty="0">
                <a:solidFill>
                  <a:srgbClr val="FF6600"/>
                </a:solidFill>
                <a:latin typeface="MS Gothic"/>
                <a:cs typeface="MS Gothic"/>
              </a:rPr>
              <a:t>✔</a:t>
            </a:r>
            <a:r>
              <a:rPr sz="2400" dirty="0">
                <a:solidFill>
                  <a:srgbClr val="001F5F"/>
                </a:solidFill>
                <a:latin typeface="Arial"/>
                <a:cs typeface="Arial"/>
              </a:rPr>
              <a:t>Відповідність</a:t>
            </a:r>
            <a:r>
              <a:rPr sz="2400" spc="-60" dirty="0">
                <a:solidFill>
                  <a:srgbClr val="001F5F"/>
                </a:solidFill>
                <a:latin typeface="Arial"/>
                <a:cs typeface="Arial"/>
              </a:rPr>
              <a:t> </a:t>
            </a:r>
            <a:r>
              <a:rPr sz="2400" dirty="0">
                <a:solidFill>
                  <a:srgbClr val="001F5F"/>
                </a:solidFill>
                <a:latin typeface="Arial"/>
                <a:cs typeface="Arial"/>
              </a:rPr>
              <a:t>/</a:t>
            </a:r>
            <a:r>
              <a:rPr sz="2400" spc="-90" dirty="0">
                <a:solidFill>
                  <a:srgbClr val="001F5F"/>
                </a:solidFill>
                <a:latin typeface="Arial"/>
                <a:cs typeface="Arial"/>
              </a:rPr>
              <a:t> </a:t>
            </a:r>
            <a:r>
              <a:rPr sz="2400" dirty="0">
                <a:solidFill>
                  <a:srgbClr val="001F5F"/>
                </a:solidFill>
                <a:latin typeface="Arial"/>
                <a:cs typeface="Arial"/>
              </a:rPr>
              <a:t>невідповідність</a:t>
            </a:r>
            <a:r>
              <a:rPr sz="2400" spc="-55" dirty="0">
                <a:solidFill>
                  <a:srgbClr val="001F5F"/>
                </a:solidFill>
                <a:latin typeface="Arial"/>
                <a:cs typeface="Arial"/>
              </a:rPr>
              <a:t> </a:t>
            </a:r>
            <a:r>
              <a:rPr sz="2400" dirty="0">
                <a:solidFill>
                  <a:srgbClr val="001F5F"/>
                </a:solidFill>
                <a:latin typeface="Arial"/>
                <a:cs typeface="Arial"/>
              </a:rPr>
              <a:t>сприйняття</a:t>
            </a:r>
            <a:r>
              <a:rPr sz="2400" spc="-70" dirty="0">
                <a:solidFill>
                  <a:srgbClr val="001F5F"/>
                </a:solidFill>
                <a:latin typeface="Arial"/>
                <a:cs typeface="Arial"/>
              </a:rPr>
              <a:t> </a:t>
            </a:r>
            <a:r>
              <a:rPr sz="2400" dirty="0">
                <a:solidFill>
                  <a:srgbClr val="001F5F"/>
                </a:solidFill>
                <a:latin typeface="Arial"/>
                <a:cs typeface="Arial"/>
              </a:rPr>
              <a:t>бренду</a:t>
            </a:r>
            <a:r>
              <a:rPr sz="2400" spc="-75" dirty="0">
                <a:solidFill>
                  <a:srgbClr val="001F5F"/>
                </a:solidFill>
                <a:latin typeface="Arial"/>
                <a:cs typeface="Arial"/>
              </a:rPr>
              <a:t> </a:t>
            </a:r>
            <a:r>
              <a:rPr sz="2400" dirty="0">
                <a:solidFill>
                  <a:srgbClr val="001F5F"/>
                </a:solidFill>
                <a:latin typeface="Arial"/>
                <a:cs typeface="Arial"/>
              </a:rPr>
              <a:t>його</a:t>
            </a:r>
            <a:r>
              <a:rPr sz="2400" spc="-80" dirty="0">
                <a:solidFill>
                  <a:srgbClr val="001F5F"/>
                </a:solidFill>
                <a:latin typeface="Arial"/>
                <a:cs typeface="Arial"/>
              </a:rPr>
              <a:t> </a:t>
            </a:r>
            <a:r>
              <a:rPr sz="2400" spc="-10" dirty="0">
                <a:solidFill>
                  <a:srgbClr val="001F5F"/>
                </a:solidFill>
                <a:latin typeface="Arial"/>
                <a:cs typeface="Arial"/>
              </a:rPr>
              <a:t>позиціонуванню</a:t>
            </a:r>
            <a:endParaRPr sz="2400">
              <a:latin typeface="Arial"/>
              <a:cs typeface="Arial"/>
            </a:endParaRPr>
          </a:p>
          <a:p>
            <a:pPr marL="12700">
              <a:lnSpc>
                <a:spcPts val="2880"/>
              </a:lnSpc>
            </a:pPr>
            <a:r>
              <a:rPr sz="2900" dirty="0">
                <a:solidFill>
                  <a:srgbClr val="FF6600"/>
                </a:solidFill>
                <a:latin typeface="MS Gothic"/>
                <a:cs typeface="MS Gothic"/>
              </a:rPr>
              <a:t>✔</a:t>
            </a:r>
            <a:r>
              <a:rPr sz="2400" dirty="0">
                <a:solidFill>
                  <a:srgbClr val="001F5F"/>
                </a:solidFill>
                <a:latin typeface="Arial"/>
                <a:cs typeface="Arial"/>
              </a:rPr>
              <a:t>Рівень</a:t>
            </a:r>
            <a:r>
              <a:rPr sz="2400" spc="-45" dirty="0">
                <a:solidFill>
                  <a:srgbClr val="001F5F"/>
                </a:solidFill>
                <a:latin typeface="Arial"/>
                <a:cs typeface="Arial"/>
              </a:rPr>
              <a:t> </a:t>
            </a:r>
            <a:r>
              <a:rPr sz="2400" spc="-10" dirty="0">
                <a:solidFill>
                  <a:srgbClr val="001F5F"/>
                </a:solidFill>
                <a:latin typeface="Arial"/>
                <a:cs typeface="Arial"/>
              </a:rPr>
              <a:t>лояльності</a:t>
            </a:r>
            <a:r>
              <a:rPr sz="2400" spc="-60" dirty="0">
                <a:solidFill>
                  <a:srgbClr val="001F5F"/>
                </a:solidFill>
                <a:latin typeface="Arial"/>
                <a:cs typeface="Arial"/>
              </a:rPr>
              <a:t> </a:t>
            </a:r>
            <a:r>
              <a:rPr sz="2400" dirty="0">
                <a:solidFill>
                  <a:srgbClr val="001F5F"/>
                </a:solidFill>
                <a:latin typeface="Arial"/>
                <a:cs typeface="Arial"/>
              </a:rPr>
              <a:t>до</a:t>
            </a:r>
            <a:r>
              <a:rPr sz="2400" spc="-60" dirty="0">
                <a:solidFill>
                  <a:srgbClr val="001F5F"/>
                </a:solidFill>
                <a:latin typeface="Arial"/>
                <a:cs typeface="Arial"/>
              </a:rPr>
              <a:t> </a:t>
            </a:r>
            <a:r>
              <a:rPr sz="2400" spc="-10" dirty="0">
                <a:solidFill>
                  <a:srgbClr val="001F5F"/>
                </a:solidFill>
                <a:latin typeface="Arial"/>
                <a:cs typeface="Arial"/>
              </a:rPr>
              <a:t>бренду</a:t>
            </a:r>
            <a:endParaRPr sz="2400">
              <a:latin typeface="Arial"/>
              <a:cs typeface="Arial"/>
            </a:endParaRPr>
          </a:p>
          <a:p>
            <a:pPr marL="12700">
              <a:lnSpc>
                <a:spcPts val="3180"/>
              </a:lnSpc>
            </a:pPr>
            <a:r>
              <a:rPr sz="2900" dirty="0">
                <a:solidFill>
                  <a:srgbClr val="FF6600"/>
                </a:solidFill>
                <a:latin typeface="MS Gothic"/>
                <a:cs typeface="MS Gothic"/>
              </a:rPr>
              <a:t>✔</a:t>
            </a:r>
            <a:r>
              <a:rPr sz="2400" dirty="0">
                <a:solidFill>
                  <a:srgbClr val="001F5F"/>
                </a:solidFill>
                <a:latin typeface="Arial"/>
                <a:cs typeface="Arial"/>
              </a:rPr>
              <a:t>вартість</a:t>
            </a:r>
            <a:r>
              <a:rPr sz="2400" spc="-100" dirty="0">
                <a:solidFill>
                  <a:srgbClr val="001F5F"/>
                </a:solidFill>
                <a:latin typeface="Arial"/>
                <a:cs typeface="Arial"/>
              </a:rPr>
              <a:t> </a:t>
            </a:r>
            <a:r>
              <a:rPr sz="2400" spc="-10" dirty="0">
                <a:solidFill>
                  <a:srgbClr val="001F5F"/>
                </a:solidFill>
                <a:latin typeface="Arial"/>
                <a:cs typeface="Arial"/>
              </a:rPr>
              <a:t>бренду</a:t>
            </a:r>
            <a:endParaRPr sz="2400">
              <a:latin typeface="Arial"/>
              <a:cs typeface="Arial"/>
            </a:endParaRPr>
          </a:p>
        </p:txBody>
      </p:sp>
      <p:pic>
        <p:nvPicPr>
          <p:cNvPr id="3" name="object 3"/>
          <p:cNvPicPr/>
          <p:nvPr/>
        </p:nvPicPr>
        <p:blipFill>
          <a:blip r:embed="rId2" cstate="print"/>
          <a:stretch>
            <a:fillRect/>
          </a:stretch>
        </p:blipFill>
        <p:spPr>
          <a:xfrm>
            <a:off x="8232775" y="4000500"/>
            <a:ext cx="2857500" cy="28575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85343" y="1026668"/>
            <a:ext cx="8007984" cy="3335020"/>
          </a:xfrm>
          <a:prstGeom prst="rect">
            <a:avLst/>
          </a:prstGeom>
        </p:spPr>
        <p:txBody>
          <a:bodyPr vert="horz" wrap="square" lIns="0" tIns="63500" rIns="0" bIns="0" rtlCol="0">
            <a:spAutoFit/>
          </a:bodyPr>
          <a:lstStyle/>
          <a:p>
            <a:pPr marL="241300" marR="163195" indent="-228600">
              <a:lnSpc>
                <a:spcPct val="88600"/>
              </a:lnSpc>
              <a:spcBef>
                <a:spcPts val="500"/>
              </a:spcBef>
            </a:pPr>
            <a:r>
              <a:rPr sz="2900" dirty="0">
                <a:solidFill>
                  <a:srgbClr val="FF6600"/>
                </a:solidFill>
                <a:latin typeface="MS Gothic"/>
                <a:cs typeface="MS Gothic"/>
              </a:rPr>
              <a:t>✔</a:t>
            </a:r>
            <a:r>
              <a:rPr sz="2400" dirty="0">
                <a:solidFill>
                  <a:srgbClr val="001F5F"/>
                </a:solidFill>
                <a:latin typeface="Arial"/>
                <a:cs typeface="Arial"/>
              </a:rPr>
              <a:t>Online</a:t>
            </a:r>
            <a:r>
              <a:rPr sz="2400" spc="-100" dirty="0">
                <a:solidFill>
                  <a:srgbClr val="001F5F"/>
                </a:solidFill>
                <a:latin typeface="Arial"/>
                <a:cs typeface="Arial"/>
              </a:rPr>
              <a:t> </a:t>
            </a:r>
            <a:r>
              <a:rPr sz="2400" dirty="0">
                <a:solidFill>
                  <a:srgbClr val="001F5F"/>
                </a:solidFill>
                <a:latin typeface="Arial"/>
                <a:cs typeface="Arial"/>
              </a:rPr>
              <a:t>маркетингові</a:t>
            </a:r>
            <a:r>
              <a:rPr sz="2400" spc="-95" dirty="0">
                <a:solidFill>
                  <a:srgbClr val="001F5F"/>
                </a:solidFill>
                <a:latin typeface="Arial"/>
                <a:cs typeface="Arial"/>
              </a:rPr>
              <a:t> </a:t>
            </a:r>
            <a:r>
              <a:rPr sz="2400" dirty="0">
                <a:solidFill>
                  <a:srgbClr val="001F5F"/>
                </a:solidFill>
                <a:latin typeface="Arial"/>
                <a:cs typeface="Arial"/>
              </a:rPr>
              <a:t>та</a:t>
            </a:r>
            <a:r>
              <a:rPr sz="2400" spc="-95" dirty="0">
                <a:solidFill>
                  <a:srgbClr val="001F5F"/>
                </a:solidFill>
                <a:latin typeface="Arial"/>
                <a:cs typeface="Arial"/>
              </a:rPr>
              <a:t> </a:t>
            </a:r>
            <a:r>
              <a:rPr sz="2400" dirty="0">
                <a:solidFill>
                  <a:srgbClr val="001F5F"/>
                </a:solidFill>
                <a:latin typeface="Arial"/>
                <a:cs typeface="Arial"/>
              </a:rPr>
              <a:t>соціологічні</a:t>
            </a:r>
            <a:r>
              <a:rPr sz="2400" spc="-80" dirty="0">
                <a:solidFill>
                  <a:srgbClr val="001F5F"/>
                </a:solidFill>
                <a:latin typeface="Arial"/>
                <a:cs typeface="Arial"/>
              </a:rPr>
              <a:t> </a:t>
            </a:r>
            <a:r>
              <a:rPr sz="2400" spc="-10" dirty="0">
                <a:solidFill>
                  <a:srgbClr val="001F5F"/>
                </a:solidFill>
                <a:latin typeface="Arial"/>
                <a:cs typeface="Arial"/>
              </a:rPr>
              <a:t>дослідження </a:t>
            </a:r>
            <a:r>
              <a:rPr sz="2400" dirty="0">
                <a:solidFill>
                  <a:srgbClr val="001F5F"/>
                </a:solidFill>
                <a:latin typeface="Arial"/>
                <a:cs typeface="Arial"/>
              </a:rPr>
              <a:t>проводяться</a:t>
            </a:r>
            <a:r>
              <a:rPr sz="2400" spc="-40" dirty="0">
                <a:solidFill>
                  <a:srgbClr val="001F5F"/>
                </a:solidFill>
                <a:latin typeface="Arial"/>
                <a:cs typeface="Arial"/>
              </a:rPr>
              <a:t> </a:t>
            </a:r>
            <a:r>
              <a:rPr sz="2400" dirty="0">
                <a:solidFill>
                  <a:srgbClr val="001F5F"/>
                </a:solidFill>
                <a:latin typeface="Arial"/>
                <a:cs typeface="Arial"/>
              </a:rPr>
              <a:t>у</a:t>
            </a:r>
            <a:r>
              <a:rPr sz="2400" spc="-45" dirty="0">
                <a:solidFill>
                  <a:srgbClr val="001F5F"/>
                </a:solidFill>
                <a:latin typeface="Arial"/>
                <a:cs typeface="Arial"/>
              </a:rPr>
              <a:t> </a:t>
            </a:r>
            <a:r>
              <a:rPr sz="2400" dirty="0">
                <a:solidFill>
                  <a:srgbClr val="001F5F"/>
                </a:solidFill>
                <a:latin typeface="Arial"/>
                <a:cs typeface="Arial"/>
              </a:rPr>
              <a:t>випадках,</a:t>
            </a:r>
            <a:r>
              <a:rPr sz="2400" spc="-45" dirty="0">
                <a:solidFill>
                  <a:srgbClr val="001F5F"/>
                </a:solidFill>
                <a:latin typeface="Arial"/>
                <a:cs typeface="Arial"/>
              </a:rPr>
              <a:t> </a:t>
            </a:r>
            <a:r>
              <a:rPr sz="2400" dirty="0">
                <a:solidFill>
                  <a:srgbClr val="001F5F"/>
                </a:solidFill>
                <a:latin typeface="Arial"/>
                <a:cs typeface="Arial"/>
              </a:rPr>
              <a:t>коли</a:t>
            </a:r>
            <a:r>
              <a:rPr sz="2400" spc="-65" dirty="0">
                <a:solidFill>
                  <a:srgbClr val="001F5F"/>
                </a:solidFill>
                <a:latin typeface="Arial"/>
                <a:cs typeface="Arial"/>
              </a:rPr>
              <a:t> </a:t>
            </a:r>
            <a:r>
              <a:rPr sz="2400" dirty="0">
                <a:solidFill>
                  <a:srgbClr val="001F5F"/>
                </a:solidFill>
                <a:latin typeface="Arial"/>
                <a:cs typeface="Arial"/>
              </a:rPr>
              <a:t>необхідно</a:t>
            </a:r>
            <a:r>
              <a:rPr sz="2400" spc="-15" dirty="0">
                <a:solidFill>
                  <a:srgbClr val="001F5F"/>
                </a:solidFill>
                <a:latin typeface="Arial"/>
                <a:cs typeface="Arial"/>
              </a:rPr>
              <a:t> </a:t>
            </a:r>
            <a:r>
              <a:rPr sz="2400" spc="-10" dirty="0">
                <a:solidFill>
                  <a:srgbClr val="001F5F"/>
                </a:solidFill>
                <a:latin typeface="Arial"/>
                <a:cs typeface="Arial"/>
              </a:rPr>
              <a:t>провести дослідження</a:t>
            </a:r>
            <a:r>
              <a:rPr sz="2400" spc="-70" dirty="0">
                <a:solidFill>
                  <a:srgbClr val="001F5F"/>
                </a:solidFill>
                <a:latin typeface="Arial"/>
                <a:cs typeface="Arial"/>
              </a:rPr>
              <a:t> </a:t>
            </a:r>
            <a:r>
              <a:rPr sz="2400" dirty="0">
                <a:solidFill>
                  <a:srgbClr val="001F5F"/>
                </a:solidFill>
                <a:latin typeface="Arial"/>
                <a:cs typeface="Arial"/>
              </a:rPr>
              <a:t>з</a:t>
            </a:r>
            <a:r>
              <a:rPr sz="2400" spc="-70" dirty="0">
                <a:solidFill>
                  <a:srgbClr val="001F5F"/>
                </a:solidFill>
                <a:latin typeface="Arial"/>
                <a:cs typeface="Arial"/>
              </a:rPr>
              <a:t> </a:t>
            </a:r>
            <a:r>
              <a:rPr sz="2400" dirty="0">
                <a:solidFill>
                  <a:srgbClr val="001F5F"/>
                </a:solidFill>
                <a:latin typeface="Arial"/>
                <a:cs typeface="Arial"/>
              </a:rPr>
              <a:t>високою</a:t>
            </a:r>
            <a:r>
              <a:rPr sz="2400" spc="-70" dirty="0">
                <a:solidFill>
                  <a:srgbClr val="001F5F"/>
                </a:solidFill>
                <a:latin typeface="Arial"/>
                <a:cs typeface="Arial"/>
              </a:rPr>
              <a:t> </a:t>
            </a:r>
            <a:r>
              <a:rPr sz="2400" dirty="0">
                <a:solidFill>
                  <a:srgbClr val="001F5F"/>
                </a:solidFill>
                <a:latin typeface="Arial"/>
                <a:cs typeface="Arial"/>
              </a:rPr>
              <a:t>швидкістю</a:t>
            </a:r>
            <a:r>
              <a:rPr sz="2400" spc="-65" dirty="0">
                <a:solidFill>
                  <a:srgbClr val="001F5F"/>
                </a:solidFill>
                <a:latin typeface="Arial"/>
                <a:cs typeface="Arial"/>
              </a:rPr>
              <a:t> </a:t>
            </a:r>
            <a:r>
              <a:rPr sz="2400" dirty="0">
                <a:solidFill>
                  <a:srgbClr val="001F5F"/>
                </a:solidFill>
                <a:latin typeface="Arial"/>
                <a:cs typeface="Arial"/>
              </a:rPr>
              <a:t>при</a:t>
            </a:r>
            <a:r>
              <a:rPr sz="2400" spc="-70" dirty="0">
                <a:solidFill>
                  <a:srgbClr val="001F5F"/>
                </a:solidFill>
                <a:latin typeface="Arial"/>
                <a:cs typeface="Arial"/>
              </a:rPr>
              <a:t> </a:t>
            </a:r>
            <a:r>
              <a:rPr sz="2400" spc="-10" dirty="0">
                <a:solidFill>
                  <a:srgbClr val="001F5F"/>
                </a:solidFill>
                <a:latin typeface="Arial"/>
                <a:cs typeface="Arial"/>
              </a:rPr>
              <a:t>мінімальних </a:t>
            </a:r>
            <a:r>
              <a:rPr sz="2400" dirty="0">
                <a:solidFill>
                  <a:srgbClr val="001F5F"/>
                </a:solidFill>
                <a:latin typeface="Arial"/>
                <a:cs typeface="Arial"/>
              </a:rPr>
              <a:t>витратах,</a:t>
            </a:r>
            <a:r>
              <a:rPr sz="2400" spc="-35" dirty="0">
                <a:solidFill>
                  <a:srgbClr val="001F5F"/>
                </a:solidFill>
                <a:latin typeface="Arial"/>
                <a:cs typeface="Arial"/>
              </a:rPr>
              <a:t> </a:t>
            </a:r>
            <a:r>
              <a:rPr sz="2400" dirty="0">
                <a:solidFill>
                  <a:srgbClr val="001F5F"/>
                </a:solidFill>
                <a:latin typeface="Arial"/>
                <a:cs typeface="Arial"/>
              </a:rPr>
              <a:t>у</a:t>
            </a:r>
            <a:r>
              <a:rPr sz="2400" spc="-45" dirty="0">
                <a:solidFill>
                  <a:srgbClr val="001F5F"/>
                </a:solidFill>
                <a:latin typeface="Arial"/>
                <a:cs typeface="Arial"/>
              </a:rPr>
              <a:t> </a:t>
            </a:r>
            <a:r>
              <a:rPr sz="2400" dirty="0">
                <a:solidFill>
                  <a:srgbClr val="001F5F"/>
                </a:solidFill>
                <a:latin typeface="Arial"/>
                <a:cs typeface="Arial"/>
              </a:rPr>
              <a:t>випадках</a:t>
            </a:r>
            <a:r>
              <a:rPr sz="2400" spc="-50" dirty="0">
                <a:solidFill>
                  <a:srgbClr val="001F5F"/>
                </a:solidFill>
                <a:latin typeface="Arial"/>
                <a:cs typeface="Arial"/>
              </a:rPr>
              <a:t> </a:t>
            </a:r>
            <a:r>
              <a:rPr sz="2400" dirty="0">
                <a:solidFill>
                  <a:srgbClr val="001F5F"/>
                </a:solidFill>
                <a:latin typeface="Arial"/>
                <a:cs typeface="Arial"/>
              </a:rPr>
              <a:t>важкої</a:t>
            </a:r>
            <a:r>
              <a:rPr sz="2400" spc="-50" dirty="0">
                <a:solidFill>
                  <a:srgbClr val="001F5F"/>
                </a:solidFill>
                <a:latin typeface="Arial"/>
                <a:cs typeface="Arial"/>
              </a:rPr>
              <a:t> </a:t>
            </a:r>
            <a:r>
              <a:rPr sz="2400" dirty="0">
                <a:solidFill>
                  <a:srgbClr val="001F5F"/>
                </a:solidFill>
                <a:latin typeface="Arial"/>
                <a:cs typeface="Arial"/>
              </a:rPr>
              <a:t>досяжності</a:t>
            </a:r>
            <a:r>
              <a:rPr sz="2400" spc="-35" dirty="0">
                <a:solidFill>
                  <a:srgbClr val="001F5F"/>
                </a:solidFill>
                <a:latin typeface="Arial"/>
                <a:cs typeface="Arial"/>
              </a:rPr>
              <a:t> </a:t>
            </a:r>
            <a:r>
              <a:rPr sz="2400" spc="-10" dirty="0">
                <a:solidFill>
                  <a:srgbClr val="001F5F"/>
                </a:solidFill>
                <a:latin typeface="Arial"/>
                <a:cs typeface="Arial"/>
              </a:rPr>
              <a:t>респондентів </a:t>
            </a:r>
            <a:r>
              <a:rPr sz="2400" dirty="0">
                <a:solidFill>
                  <a:srgbClr val="001F5F"/>
                </a:solidFill>
                <a:latin typeface="Arial"/>
                <a:cs typeface="Arial"/>
              </a:rPr>
              <a:t>іншими</a:t>
            </a:r>
            <a:r>
              <a:rPr sz="2400" spc="-45" dirty="0">
                <a:solidFill>
                  <a:srgbClr val="001F5F"/>
                </a:solidFill>
                <a:latin typeface="Arial"/>
                <a:cs typeface="Arial"/>
              </a:rPr>
              <a:t> </a:t>
            </a:r>
            <a:r>
              <a:rPr sz="2400" dirty="0">
                <a:solidFill>
                  <a:srgbClr val="001F5F"/>
                </a:solidFill>
                <a:latin typeface="Arial"/>
                <a:cs typeface="Arial"/>
              </a:rPr>
              <a:t>способами,</a:t>
            </a:r>
            <a:r>
              <a:rPr sz="2400" spc="-40" dirty="0">
                <a:solidFill>
                  <a:srgbClr val="001F5F"/>
                </a:solidFill>
                <a:latin typeface="Arial"/>
                <a:cs typeface="Arial"/>
              </a:rPr>
              <a:t> </a:t>
            </a:r>
            <a:r>
              <a:rPr sz="2400" dirty="0">
                <a:solidFill>
                  <a:srgbClr val="001F5F"/>
                </a:solidFill>
                <a:latin typeface="Arial"/>
                <a:cs typeface="Arial"/>
              </a:rPr>
              <a:t>а</a:t>
            </a:r>
            <a:r>
              <a:rPr sz="2400" spc="-50" dirty="0">
                <a:solidFill>
                  <a:srgbClr val="001F5F"/>
                </a:solidFill>
                <a:latin typeface="Arial"/>
                <a:cs typeface="Arial"/>
              </a:rPr>
              <a:t> </a:t>
            </a:r>
            <a:r>
              <a:rPr sz="2400" dirty="0">
                <a:solidFill>
                  <a:srgbClr val="001F5F"/>
                </a:solidFill>
                <a:latin typeface="Arial"/>
                <a:cs typeface="Arial"/>
              </a:rPr>
              <a:t>також</a:t>
            </a:r>
            <a:r>
              <a:rPr sz="2400" spc="-60" dirty="0">
                <a:solidFill>
                  <a:srgbClr val="001F5F"/>
                </a:solidFill>
                <a:latin typeface="Arial"/>
                <a:cs typeface="Arial"/>
              </a:rPr>
              <a:t> </a:t>
            </a:r>
            <a:r>
              <a:rPr sz="2400" dirty="0">
                <a:solidFill>
                  <a:srgbClr val="001F5F"/>
                </a:solidFill>
                <a:latin typeface="Arial"/>
                <a:cs typeface="Arial"/>
              </a:rPr>
              <a:t>в</a:t>
            </a:r>
            <a:r>
              <a:rPr sz="2400" spc="-45" dirty="0">
                <a:solidFill>
                  <a:srgbClr val="001F5F"/>
                </a:solidFill>
                <a:latin typeface="Arial"/>
                <a:cs typeface="Arial"/>
              </a:rPr>
              <a:t> </a:t>
            </a:r>
            <a:r>
              <a:rPr sz="2400" dirty="0">
                <a:solidFill>
                  <a:srgbClr val="001F5F"/>
                </a:solidFill>
                <a:latin typeface="Arial"/>
                <a:cs typeface="Arial"/>
              </a:rPr>
              <a:t>ряді</a:t>
            </a:r>
            <a:r>
              <a:rPr sz="2400" spc="-45" dirty="0">
                <a:solidFill>
                  <a:srgbClr val="001F5F"/>
                </a:solidFill>
                <a:latin typeface="Arial"/>
                <a:cs typeface="Arial"/>
              </a:rPr>
              <a:t> </a:t>
            </a:r>
            <a:r>
              <a:rPr sz="2400" dirty="0">
                <a:solidFill>
                  <a:srgbClr val="001F5F"/>
                </a:solidFill>
                <a:latin typeface="Arial"/>
                <a:cs typeface="Arial"/>
              </a:rPr>
              <a:t>інших</a:t>
            </a:r>
            <a:r>
              <a:rPr sz="2400" spc="-40" dirty="0">
                <a:solidFill>
                  <a:srgbClr val="001F5F"/>
                </a:solidFill>
                <a:latin typeface="Arial"/>
                <a:cs typeface="Arial"/>
              </a:rPr>
              <a:t> </a:t>
            </a:r>
            <a:r>
              <a:rPr sz="2400" spc="-10" dirty="0">
                <a:solidFill>
                  <a:srgbClr val="001F5F"/>
                </a:solidFill>
                <a:latin typeface="Arial"/>
                <a:cs typeface="Arial"/>
              </a:rPr>
              <a:t>випадків.</a:t>
            </a:r>
            <a:endParaRPr sz="2400">
              <a:latin typeface="Arial"/>
              <a:cs typeface="Arial"/>
            </a:endParaRPr>
          </a:p>
          <a:p>
            <a:pPr>
              <a:lnSpc>
                <a:spcPct val="100000"/>
              </a:lnSpc>
              <a:spcBef>
                <a:spcPts val="1120"/>
              </a:spcBef>
            </a:pPr>
            <a:endParaRPr sz="2400">
              <a:latin typeface="Arial"/>
              <a:cs typeface="Arial"/>
            </a:endParaRPr>
          </a:p>
          <a:p>
            <a:pPr marL="12700">
              <a:lnSpc>
                <a:spcPts val="3285"/>
              </a:lnSpc>
            </a:pPr>
            <a:r>
              <a:rPr sz="2900" dirty="0">
                <a:solidFill>
                  <a:srgbClr val="FF6600"/>
                </a:solidFill>
                <a:latin typeface="MS Gothic"/>
                <a:cs typeface="MS Gothic"/>
              </a:rPr>
              <a:t>✔</a:t>
            </a:r>
            <a:r>
              <a:rPr sz="2400" dirty="0">
                <a:solidFill>
                  <a:srgbClr val="001F5F"/>
                </a:solidFill>
                <a:latin typeface="Arial"/>
                <a:cs typeface="Arial"/>
              </a:rPr>
              <a:t>Особливістю</a:t>
            </a:r>
            <a:r>
              <a:rPr sz="2400" spc="-120" dirty="0">
                <a:solidFill>
                  <a:srgbClr val="001F5F"/>
                </a:solidFill>
                <a:latin typeface="Arial"/>
                <a:cs typeface="Arial"/>
              </a:rPr>
              <a:t> </a:t>
            </a:r>
            <a:r>
              <a:rPr sz="2400" dirty="0">
                <a:solidFill>
                  <a:srgbClr val="001F5F"/>
                </a:solidFill>
                <a:latin typeface="Arial"/>
                <a:cs typeface="Arial"/>
              </a:rPr>
              <a:t>online</a:t>
            </a:r>
            <a:r>
              <a:rPr sz="2400" spc="-65" dirty="0">
                <a:solidFill>
                  <a:srgbClr val="001F5F"/>
                </a:solidFill>
                <a:latin typeface="Arial"/>
                <a:cs typeface="Arial"/>
              </a:rPr>
              <a:t> </a:t>
            </a:r>
            <a:r>
              <a:rPr sz="2400" dirty="0">
                <a:solidFill>
                  <a:srgbClr val="001F5F"/>
                </a:solidFill>
                <a:latin typeface="Arial"/>
                <a:cs typeface="Arial"/>
              </a:rPr>
              <a:t>кількісних</a:t>
            </a:r>
            <a:r>
              <a:rPr sz="2400" spc="-114" dirty="0">
                <a:solidFill>
                  <a:srgbClr val="001F5F"/>
                </a:solidFill>
                <a:latin typeface="Arial"/>
                <a:cs typeface="Arial"/>
              </a:rPr>
              <a:t> </a:t>
            </a:r>
            <a:r>
              <a:rPr sz="2400" spc="-10" dirty="0">
                <a:solidFill>
                  <a:srgbClr val="001F5F"/>
                </a:solidFill>
                <a:latin typeface="Arial"/>
                <a:cs typeface="Arial"/>
              </a:rPr>
              <a:t>маркетингових</a:t>
            </a:r>
            <a:endParaRPr sz="2400">
              <a:latin typeface="Arial"/>
              <a:cs typeface="Arial"/>
            </a:endParaRPr>
          </a:p>
          <a:p>
            <a:pPr marL="241300" marR="5080">
              <a:lnSpc>
                <a:spcPts val="2520"/>
              </a:lnSpc>
              <a:spcBef>
                <a:spcPts val="190"/>
              </a:spcBef>
            </a:pPr>
            <a:r>
              <a:rPr sz="2400" dirty="0">
                <a:solidFill>
                  <a:srgbClr val="001F5F"/>
                </a:solidFill>
                <a:latin typeface="Arial"/>
                <a:cs typeface="Arial"/>
              </a:rPr>
              <a:t>досліджень</a:t>
            </a:r>
            <a:r>
              <a:rPr sz="2400" spc="-85" dirty="0">
                <a:solidFill>
                  <a:srgbClr val="001F5F"/>
                </a:solidFill>
                <a:latin typeface="Arial"/>
                <a:cs typeface="Arial"/>
              </a:rPr>
              <a:t> </a:t>
            </a:r>
            <a:r>
              <a:rPr sz="2400" dirty="0">
                <a:solidFill>
                  <a:srgbClr val="001F5F"/>
                </a:solidFill>
                <a:latin typeface="Arial"/>
                <a:cs typeface="Arial"/>
              </a:rPr>
              <a:t>є</a:t>
            </a:r>
            <a:r>
              <a:rPr sz="2400" spc="-70" dirty="0">
                <a:solidFill>
                  <a:srgbClr val="001F5F"/>
                </a:solidFill>
                <a:latin typeface="Arial"/>
                <a:cs typeface="Arial"/>
              </a:rPr>
              <a:t> </a:t>
            </a:r>
            <a:r>
              <a:rPr sz="2400" dirty="0">
                <a:solidFill>
                  <a:srgbClr val="001F5F"/>
                </a:solidFill>
                <a:latin typeface="Arial"/>
                <a:cs typeface="Arial"/>
              </a:rPr>
              <a:t>менша</a:t>
            </a:r>
            <a:r>
              <a:rPr sz="2400" spc="-55" dirty="0">
                <a:solidFill>
                  <a:srgbClr val="001F5F"/>
                </a:solidFill>
                <a:latin typeface="Arial"/>
                <a:cs typeface="Arial"/>
              </a:rPr>
              <a:t> </a:t>
            </a:r>
            <a:r>
              <a:rPr sz="2400" dirty="0">
                <a:solidFill>
                  <a:srgbClr val="001F5F"/>
                </a:solidFill>
                <a:latin typeface="Arial"/>
                <a:cs typeface="Arial"/>
              </a:rPr>
              <a:t>тривалість,</a:t>
            </a:r>
            <a:r>
              <a:rPr sz="2400" spc="-65" dirty="0">
                <a:solidFill>
                  <a:srgbClr val="001F5F"/>
                </a:solidFill>
                <a:latin typeface="Arial"/>
                <a:cs typeface="Arial"/>
              </a:rPr>
              <a:t> </a:t>
            </a:r>
            <a:r>
              <a:rPr sz="2400" dirty="0">
                <a:solidFill>
                  <a:srgbClr val="001F5F"/>
                </a:solidFill>
                <a:latin typeface="Arial"/>
                <a:cs typeface="Arial"/>
              </a:rPr>
              <a:t>ніж</a:t>
            </a:r>
            <a:r>
              <a:rPr sz="2400" spc="-75" dirty="0">
                <a:solidFill>
                  <a:srgbClr val="001F5F"/>
                </a:solidFill>
                <a:latin typeface="Arial"/>
                <a:cs typeface="Arial"/>
              </a:rPr>
              <a:t> </a:t>
            </a:r>
            <a:r>
              <a:rPr sz="2400" dirty="0">
                <a:solidFill>
                  <a:srgbClr val="001F5F"/>
                </a:solidFill>
                <a:latin typeface="Arial"/>
                <a:cs typeface="Arial"/>
              </a:rPr>
              <a:t>в</a:t>
            </a:r>
            <a:r>
              <a:rPr sz="2400" spc="-70" dirty="0">
                <a:solidFill>
                  <a:srgbClr val="001F5F"/>
                </a:solidFill>
                <a:latin typeface="Arial"/>
                <a:cs typeface="Arial"/>
              </a:rPr>
              <a:t> </a:t>
            </a:r>
            <a:r>
              <a:rPr sz="2400" dirty="0">
                <a:solidFill>
                  <a:srgbClr val="001F5F"/>
                </a:solidFill>
                <a:latin typeface="Arial"/>
                <a:cs typeface="Arial"/>
              </a:rPr>
              <a:t>разі</a:t>
            </a:r>
            <a:r>
              <a:rPr sz="2400" spc="-65" dirty="0">
                <a:solidFill>
                  <a:srgbClr val="001F5F"/>
                </a:solidFill>
                <a:latin typeface="Arial"/>
                <a:cs typeface="Arial"/>
              </a:rPr>
              <a:t> </a:t>
            </a:r>
            <a:r>
              <a:rPr sz="2400" spc="-10" dirty="0">
                <a:solidFill>
                  <a:srgbClr val="001F5F"/>
                </a:solidFill>
                <a:latin typeface="Arial"/>
                <a:cs typeface="Arial"/>
              </a:rPr>
              <a:t>проведення </a:t>
            </a:r>
            <a:r>
              <a:rPr sz="2400" dirty="0">
                <a:solidFill>
                  <a:srgbClr val="001F5F"/>
                </a:solidFill>
                <a:latin typeface="Arial"/>
                <a:cs typeface="Arial"/>
              </a:rPr>
              <a:t>особистого</a:t>
            </a:r>
            <a:r>
              <a:rPr sz="2400" spc="-135" dirty="0">
                <a:solidFill>
                  <a:srgbClr val="001F5F"/>
                </a:solidFill>
                <a:latin typeface="Arial"/>
                <a:cs typeface="Arial"/>
              </a:rPr>
              <a:t> </a:t>
            </a:r>
            <a:r>
              <a:rPr sz="2400" spc="-10" dirty="0">
                <a:solidFill>
                  <a:srgbClr val="001F5F"/>
                </a:solidFill>
                <a:latin typeface="Arial"/>
                <a:cs typeface="Arial"/>
              </a:rPr>
              <a:t>інтерв'ю.</a:t>
            </a:r>
            <a:endParaRPr sz="2400">
              <a:latin typeface="Arial"/>
              <a:cs typeface="Arial"/>
            </a:endParaRPr>
          </a:p>
        </p:txBody>
      </p:sp>
      <p:sp>
        <p:nvSpPr>
          <p:cNvPr id="3" name="object 3"/>
          <p:cNvSpPr txBox="1">
            <a:spLocks noGrp="1"/>
          </p:cNvSpPr>
          <p:nvPr>
            <p:ph type="title"/>
          </p:nvPr>
        </p:nvSpPr>
        <p:spPr>
          <a:prstGeom prst="rect">
            <a:avLst/>
          </a:prstGeom>
        </p:spPr>
        <p:txBody>
          <a:bodyPr vert="horz" wrap="square" lIns="0" tIns="212343" rIns="0" bIns="0" rtlCol="0">
            <a:spAutoFit/>
          </a:bodyPr>
          <a:lstStyle/>
          <a:p>
            <a:pPr marL="4429125">
              <a:lnSpc>
                <a:spcPct val="100000"/>
              </a:lnSpc>
              <a:spcBef>
                <a:spcPts val="100"/>
              </a:spcBef>
            </a:pPr>
            <a:r>
              <a:rPr dirty="0"/>
              <a:t>Online</a:t>
            </a:r>
            <a:r>
              <a:rPr spc="-40" dirty="0"/>
              <a:t> </a:t>
            </a:r>
            <a:r>
              <a:rPr spc="-10" dirty="0"/>
              <a:t>опитування</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26377" y="1476310"/>
            <a:ext cx="4443095" cy="2767330"/>
            <a:chOff x="126377" y="1476310"/>
            <a:chExt cx="4443095" cy="2767330"/>
          </a:xfrm>
        </p:grpSpPr>
        <p:pic>
          <p:nvPicPr>
            <p:cNvPr id="3" name="object 3"/>
            <p:cNvPicPr/>
            <p:nvPr/>
          </p:nvPicPr>
          <p:blipFill>
            <a:blip r:embed="rId2" cstate="print"/>
            <a:stretch>
              <a:fillRect/>
            </a:stretch>
          </p:blipFill>
          <p:spPr>
            <a:xfrm>
              <a:off x="1254253" y="1476310"/>
              <a:ext cx="3314745" cy="2374329"/>
            </a:xfrm>
            <a:prstGeom prst="rect">
              <a:avLst/>
            </a:prstGeom>
          </p:spPr>
        </p:pic>
        <p:pic>
          <p:nvPicPr>
            <p:cNvPr id="4" name="object 4"/>
            <p:cNvPicPr/>
            <p:nvPr/>
          </p:nvPicPr>
          <p:blipFill>
            <a:blip r:embed="rId3" cstate="print"/>
            <a:stretch>
              <a:fillRect/>
            </a:stretch>
          </p:blipFill>
          <p:spPr>
            <a:xfrm>
              <a:off x="126377" y="3874249"/>
              <a:ext cx="2821686" cy="369328"/>
            </a:xfrm>
            <a:prstGeom prst="rect">
              <a:avLst/>
            </a:prstGeom>
          </p:spPr>
        </p:pic>
      </p:grpSp>
      <p:sp>
        <p:nvSpPr>
          <p:cNvPr id="5" name="object 5"/>
          <p:cNvSpPr txBox="1">
            <a:spLocks noGrp="1"/>
          </p:cNvSpPr>
          <p:nvPr>
            <p:ph type="title"/>
          </p:nvPr>
        </p:nvSpPr>
        <p:spPr>
          <a:prstGeom prst="rect">
            <a:avLst/>
          </a:prstGeom>
        </p:spPr>
        <p:txBody>
          <a:bodyPr vert="horz" wrap="square" lIns="0" tIns="12065" rIns="0" bIns="0" rtlCol="0">
            <a:spAutoFit/>
          </a:bodyPr>
          <a:lstStyle/>
          <a:p>
            <a:pPr marL="12700" marR="5080">
              <a:lnSpc>
                <a:spcPct val="100000"/>
              </a:lnSpc>
              <a:spcBef>
                <a:spcPts val="95"/>
              </a:spcBef>
            </a:pPr>
            <a:r>
              <a:rPr sz="2800" spc="-10" dirty="0">
                <a:solidFill>
                  <a:srgbClr val="EC7C30"/>
                </a:solidFill>
                <a:latin typeface="Calibri"/>
                <a:cs typeface="Calibri"/>
              </a:rPr>
              <a:t>Найважливіші</a:t>
            </a:r>
            <a:r>
              <a:rPr sz="2800" spc="-70" dirty="0">
                <a:solidFill>
                  <a:srgbClr val="EC7C30"/>
                </a:solidFill>
                <a:latin typeface="Calibri"/>
                <a:cs typeface="Calibri"/>
              </a:rPr>
              <a:t> </a:t>
            </a:r>
            <a:r>
              <a:rPr sz="2800" dirty="0">
                <a:solidFill>
                  <a:srgbClr val="EC7C30"/>
                </a:solidFill>
                <a:latin typeface="Calibri"/>
                <a:cs typeface="Calibri"/>
              </a:rPr>
              <a:t>фактори</a:t>
            </a:r>
            <a:r>
              <a:rPr sz="2800" spc="-90" dirty="0">
                <a:solidFill>
                  <a:srgbClr val="EC7C30"/>
                </a:solidFill>
                <a:latin typeface="Calibri"/>
                <a:cs typeface="Calibri"/>
              </a:rPr>
              <a:t> </a:t>
            </a:r>
            <a:r>
              <a:rPr sz="2800" dirty="0">
                <a:solidFill>
                  <a:srgbClr val="EC7C30"/>
                </a:solidFill>
                <a:latin typeface="Calibri"/>
                <a:cs typeface="Calibri"/>
              </a:rPr>
              <a:t>при</a:t>
            </a:r>
            <a:r>
              <a:rPr sz="2800" spc="-75" dirty="0">
                <a:solidFill>
                  <a:srgbClr val="EC7C30"/>
                </a:solidFill>
                <a:latin typeface="Calibri"/>
                <a:cs typeface="Calibri"/>
              </a:rPr>
              <a:t> </a:t>
            </a:r>
            <a:r>
              <a:rPr sz="2800" dirty="0">
                <a:solidFill>
                  <a:srgbClr val="EC7C30"/>
                </a:solidFill>
                <a:latin typeface="Calibri"/>
                <a:cs typeface="Calibri"/>
              </a:rPr>
              <a:t>виборі</a:t>
            </a:r>
            <a:r>
              <a:rPr sz="2800" spc="-70" dirty="0">
                <a:solidFill>
                  <a:srgbClr val="EC7C30"/>
                </a:solidFill>
                <a:latin typeface="Calibri"/>
                <a:cs typeface="Calibri"/>
              </a:rPr>
              <a:t> </a:t>
            </a:r>
            <a:r>
              <a:rPr sz="2800" dirty="0">
                <a:solidFill>
                  <a:srgbClr val="EC7C30"/>
                </a:solidFill>
                <a:latin typeface="Calibri"/>
                <a:cs typeface="Calibri"/>
              </a:rPr>
              <a:t>місця</a:t>
            </a:r>
            <a:r>
              <a:rPr sz="2800" spc="-60" dirty="0">
                <a:solidFill>
                  <a:srgbClr val="EC7C30"/>
                </a:solidFill>
                <a:latin typeface="Calibri"/>
                <a:cs typeface="Calibri"/>
              </a:rPr>
              <a:t> </a:t>
            </a:r>
            <a:r>
              <a:rPr sz="2800" spc="-10" dirty="0">
                <a:solidFill>
                  <a:srgbClr val="EC7C30"/>
                </a:solidFill>
                <a:latin typeface="Calibri"/>
                <a:cs typeface="Calibri"/>
              </a:rPr>
              <a:t>придбання</a:t>
            </a:r>
            <a:r>
              <a:rPr sz="2800" spc="-75" dirty="0">
                <a:solidFill>
                  <a:srgbClr val="EC7C30"/>
                </a:solidFill>
                <a:latin typeface="Calibri"/>
                <a:cs typeface="Calibri"/>
              </a:rPr>
              <a:t> </a:t>
            </a:r>
            <a:r>
              <a:rPr sz="2800" spc="-10" dirty="0">
                <a:solidFill>
                  <a:srgbClr val="EC7C30"/>
                </a:solidFill>
                <a:latin typeface="Calibri"/>
                <a:cs typeface="Calibri"/>
              </a:rPr>
              <a:t>лікарських препаратів</a:t>
            </a:r>
            <a:endParaRPr sz="2800">
              <a:latin typeface="Calibri"/>
              <a:cs typeface="Calibri"/>
            </a:endParaRPr>
          </a:p>
        </p:txBody>
      </p:sp>
      <p:pic>
        <p:nvPicPr>
          <p:cNvPr id="6" name="object 6"/>
          <p:cNvPicPr/>
          <p:nvPr/>
        </p:nvPicPr>
        <p:blipFill>
          <a:blip r:embed="rId4" cstate="print"/>
          <a:stretch>
            <a:fillRect/>
          </a:stretch>
        </p:blipFill>
        <p:spPr>
          <a:xfrm>
            <a:off x="5970679" y="1534865"/>
            <a:ext cx="5743390" cy="1915404"/>
          </a:xfrm>
          <a:prstGeom prst="rect">
            <a:avLst/>
          </a:prstGeom>
        </p:spPr>
      </p:pic>
      <p:pic>
        <p:nvPicPr>
          <p:cNvPr id="7" name="object 7"/>
          <p:cNvPicPr/>
          <p:nvPr/>
        </p:nvPicPr>
        <p:blipFill>
          <a:blip r:embed="rId5" cstate="print"/>
          <a:stretch>
            <a:fillRect/>
          </a:stretch>
        </p:blipFill>
        <p:spPr>
          <a:xfrm>
            <a:off x="245908" y="4411932"/>
            <a:ext cx="5065829" cy="2114797"/>
          </a:xfrm>
          <a:prstGeom prst="rect">
            <a:avLst/>
          </a:prstGeom>
        </p:spPr>
      </p:pic>
      <p:sp>
        <p:nvSpPr>
          <p:cNvPr id="8" name="object 8"/>
          <p:cNvSpPr txBox="1"/>
          <p:nvPr/>
        </p:nvSpPr>
        <p:spPr>
          <a:xfrm>
            <a:off x="8949817" y="927595"/>
            <a:ext cx="2849880" cy="369570"/>
          </a:xfrm>
          <a:prstGeom prst="rect">
            <a:avLst/>
          </a:prstGeom>
          <a:solidFill>
            <a:srgbClr val="5B9BD4"/>
          </a:solidFill>
        </p:spPr>
        <p:txBody>
          <a:bodyPr vert="horz" wrap="square" lIns="0" tIns="30480" rIns="0" bIns="0" rtlCol="0">
            <a:spAutoFit/>
          </a:bodyPr>
          <a:lstStyle/>
          <a:p>
            <a:pPr marL="92075">
              <a:lnSpc>
                <a:spcPct val="100000"/>
              </a:lnSpc>
              <a:spcBef>
                <a:spcPts val="240"/>
              </a:spcBef>
            </a:pPr>
            <a:r>
              <a:rPr sz="1800" b="1" dirty="0">
                <a:solidFill>
                  <a:srgbClr val="FFFFFF"/>
                </a:solidFill>
                <a:latin typeface="Calibri"/>
                <a:cs typeface="Calibri"/>
              </a:rPr>
              <a:t>Мотиви</a:t>
            </a:r>
            <a:r>
              <a:rPr sz="1800" b="1" spc="-55" dirty="0">
                <a:solidFill>
                  <a:srgbClr val="FFFFFF"/>
                </a:solidFill>
                <a:latin typeface="Calibri"/>
                <a:cs typeface="Calibri"/>
              </a:rPr>
              <a:t> </a:t>
            </a:r>
            <a:r>
              <a:rPr sz="1800" b="1" dirty="0">
                <a:solidFill>
                  <a:srgbClr val="FFFFFF"/>
                </a:solidFill>
                <a:latin typeface="Calibri"/>
                <a:cs typeface="Calibri"/>
              </a:rPr>
              <a:t>відвідання</a:t>
            </a:r>
            <a:r>
              <a:rPr sz="1800" b="1" spc="-35" dirty="0">
                <a:solidFill>
                  <a:srgbClr val="FFFFFF"/>
                </a:solidFill>
                <a:latin typeface="Calibri"/>
                <a:cs typeface="Calibri"/>
              </a:rPr>
              <a:t> </a:t>
            </a:r>
            <a:r>
              <a:rPr sz="1800" b="1" spc="-10" dirty="0">
                <a:solidFill>
                  <a:srgbClr val="FFFFFF"/>
                </a:solidFill>
                <a:latin typeface="Calibri"/>
                <a:cs typeface="Calibri"/>
              </a:rPr>
              <a:t>аптеки</a:t>
            </a:r>
            <a:endParaRPr sz="1800">
              <a:latin typeface="Calibri"/>
              <a:cs typeface="Calibri"/>
            </a:endParaRPr>
          </a:p>
        </p:txBody>
      </p:sp>
      <p:sp>
        <p:nvSpPr>
          <p:cNvPr id="9" name="object 9"/>
          <p:cNvSpPr/>
          <p:nvPr/>
        </p:nvSpPr>
        <p:spPr>
          <a:xfrm>
            <a:off x="8998839" y="3660889"/>
            <a:ext cx="2820670" cy="369570"/>
          </a:xfrm>
          <a:custGeom>
            <a:avLst/>
            <a:gdLst/>
            <a:ahLst/>
            <a:cxnLst/>
            <a:rect l="l" t="t" r="r" b="b"/>
            <a:pathLst>
              <a:path w="2820670" h="369570">
                <a:moveTo>
                  <a:pt x="2820416" y="0"/>
                </a:moveTo>
                <a:lnTo>
                  <a:pt x="0" y="0"/>
                </a:lnTo>
                <a:lnTo>
                  <a:pt x="0" y="369328"/>
                </a:lnTo>
                <a:lnTo>
                  <a:pt x="2820416" y="369328"/>
                </a:lnTo>
                <a:lnTo>
                  <a:pt x="2820416" y="0"/>
                </a:lnTo>
                <a:close/>
              </a:path>
            </a:pathLst>
          </a:custGeom>
          <a:solidFill>
            <a:srgbClr val="5B9BD4"/>
          </a:solidFill>
        </p:spPr>
        <p:txBody>
          <a:bodyPr wrap="square" lIns="0" tIns="0" rIns="0" bIns="0" rtlCol="0"/>
          <a:lstStyle/>
          <a:p>
            <a:endParaRPr/>
          </a:p>
        </p:txBody>
      </p:sp>
      <p:sp>
        <p:nvSpPr>
          <p:cNvPr id="10" name="object 10"/>
          <p:cNvSpPr txBox="1"/>
          <p:nvPr/>
        </p:nvSpPr>
        <p:spPr>
          <a:xfrm>
            <a:off x="9078848" y="3679697"/>
            <a:ext cx="26416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Calibri"/>
                <a:cs typeface="Calibri"/>
              </a:rPr>
              <a:t>Частота</a:t>
            </a:r>
            <a:r>
              <a:rPr sz="1800" b="1" spc="-55" dirty="0">
                <a:solidFill>
                  <a:srgbClr val="FFFFFF"/>
                </a:solidFill>
                <a:latin typeface="Calibri"/>
                <a:cs typeface="Calibri"/>
              </a:rPr>
              <a:t> </a:t>
            </a:r>
            <a:r>
              <a:rPr sz="1800" b="1" dirty="0">
                <a:solidFill>
                  <a:srgbClr val="FFFFFF"/>
                </a:solidFill>
                <a:latin typeface="Calibri"/>
                <a:cs typeface="Calibri"/>
              </a:rPr>
              <a:t>відвідання</a:t>
            </a:r>
            <a:r>
              <a:rPr sz="1800" b="1" spc="-35" dirty="0">
                <a:solidFill>
                  <a:srgbClr val="FFFFFF"/>
                </a:solidFill>
                <a:latin typeface="Calibri"/>
                <a:cs typeface="Calibri"/>
              </a:rPr>
              <a:t> </a:t>
            </a:r>
            <a:r>
              <a:rPr sz="1800" b="1" spc="-10" dirty="0">
                <a:solidFill>
                  <a:srgbClr val="FFFFFF"/>
                </a:solidFill>
                <a:latin typeface="Calibri"/>
                <a:cs typeface="Calibri"/>
              </a:rPr>
              <a:t>аптеки</a:t>
            </a:r>
            <a:endParaRPr sz="1800">
              <a:latin typeface="Calibri"/>
              <a:cs typeface="Calibri"/>
            </a:endParaRPr>
          </a:p>
        </p:txBody>
      </p:sp>
      <p:pic>
        <p:nvPicPr>
          <p:cNvPr id="11" name="object 11"/>
          <p:cNvPicPr/>
          <p:nvPr/>
        </p:nvPicPr>
        <p:blipFill>
          <a:blip r:embed="rId6" cstate="print"/>
          <a:stretch>
            <a:fillRect/>
          </a:stretch>
        </p:blipFill>
        <p:spPr>
          <a:xfrm>
            <a:off x="149428" y="1019289"/>
            <a:ext cx="3404870" cy="369328"/>
          </a:xfrm>
          <a:prstGeom prst="rect">
            <a:avLst/>
          </a:prstGeom>
        </p:spPr>
      </p:pic>
      <p:sp>
        <p:nvSpPr>
          <p:cNvPr id="12" name="object 12"/>
          <p:cNvSpPr txBox="1"/>
          <p:nvPr/>
        </p:nvSpPr>
        <p:spPr>
          <a:xfrm>
            <a:off x="149428" y="1019289"/>
            <a:ext cx="3404870" cy="369570"/>
          </a:xfrm>
          <a:prstGeom prst="rect">
            <a:avLst/>
          </a:prstGeom>
          <a:ln w="9525">
            <a:solidFill>
              <a:srgbClr val="5B9BD4"/>
            </a:solidFill>
          </a:ln>
        </p:spPr>
        <p:txBody>
          <a:bodyPr vert="horz" wrap="square" lIns="0" tIns="30480" rIns="0" bIns="0" rtlCol="0">
            <a:spAutoFit/>
          </a:bodyPr>
          <a:lstStyle/>
          <a:p>
            <a:pPr marL="90805">
              <a:lnSpc>
                <a:spcPct val="100000"/>
              </a:lnSpc>
              <a:spcBef>
                <a:spcPts val="240"/>
              </a:spcBef>
            </a:pPr>
            <a:r>
              <a:rPr sz="1800" b="1" dirty="0">
                <a:solidFill>
                  <a:srgbClr val="FFFFFF"/>
                </a:solidFill>
                <a:latin typeface="Calibri"/>
                <a:cs typeface="Calibri"/>
              </a:rPr>
              <a:t>За</a:t>
            </a:r>
            <a:r>
              <a:rPr sz="1800" b="1" spc="-5" dirty="0">
                <a:solidFill>
                  <a:srgbClr val="FFFFFF"/>
                </a:solidFill>
                <a:latin typeface="Calibri"/>
                <a:cs typeface="Calibri"/>
              </a:rPr>
              <a:t> </a:t>
            </a:r>
            <a:r>
              <a:rPr sz="1800" b="1" dirty="0">
                <a:solidFill>
                  <a:srgbClr val="FFFFFF"/>
                </a:solidFill>
                <a:latin typeface="Calibri"/>
                <a:cs typeface="Calibri"/>
              </a:rPr>
              <a:t>місцем</a:t>
            </a:r>
            <a:r>
              <a:rPr sz="1800" b="1" spc="-15" dirty="0">
                <a:solidFill>
                  <a:srgbClr val="FFFFFF"/>
                </a:solidFill>
                <a:latin typeface="Calibri"/>
                <a:cs typeface="Calibri"/>
              </a:rPr>
              <a:t> </a:t>
            </a:r>
            <a:r>
              <a:rPr sz="1800" b="1" spc="-10" dirty="0">
                <a:solidFill>
                  <a:srgbClr val="FFFFFF"/>
                </a:solidFill>
                <a:latin typeface="Calibri"/>
                <a:cs typeface="Calibri"/>
              </a:rPr>
              <a:t>розташування</a:t>
            </a:r>
            <a:r>
              <a:rPr sz="1800" b="1" spc="-5" dirty="0">
                <a:solidFill>
                  <a:srgbClr val="FFFFFF"/>
                </a:solidFill>
                <a:latin typeface="Calibri"/>
                <a:cs typeface="Calibri"/>
              </a:rPr>
              <a:t> </a:t>
            </a:r>
            <a:r>
              <a:rPr sz="1800" b="1" spc="-10" dirty="0">
                <a:solidFill>
                  <a:srgbClr val="FFFFFF"/>
                </a:solidFill>
                <a:latin typeface="Calibri"/>
                <a:cs typeface="Calibri"/>
              </a:rPr>
              <a:t>аптеки</a:t>
            </a:r>
            <a:endParaRPr sz="1800">
              <a:latin typeface="Calibri"/>
              <a:cs typeface="Calibri"/>
            </a:endParaRPr>
          </a:p>
        </p:txBody>
      </p:sp>
      <p:sp>
        <p:nvSpPr>
          <p:cNvPr id="13" name="object 13"/>
          <p:cNvSpPr txBox="1"/>
          <p:nvPr/>
        </p:nvSpPr>
        <p:spPr>
          <a:xfrm>
            <a:off x="126377" y="3874249"/>
            <a:ext cx="2821940" cy="369570"/>
          </a:xfrm>
          <a:prstGeom prst="rect">
            <a:avLst/>
          </a:prstGeom>
          <a:ln w="9525">
            <a:solidFill>
              <a:srgbClr val="5B9BD4"/>
            </a:solidFill>
          </a:ln>
        </p:spPr>
        <p:txBody>
          <a:bodyPr vert="horz" wrap="square" lIns="0" tIns="31115" rIns="0" bIns="0" rtlCol="0">
            <a:spAutoFit/>
          </a:bodyPr>
          <a:lstStyle/>
          <a:p>
            <a:pPr marL="91440">
              <a:lnSpc>
                <a:spcPct val="100000"/>
              </a:lnSpc>
              <a:spcBef>
                <a:spcPts val="245"/>
              </a:spcBef>
            </a:pPr>
            <a:r>
              <a:rPr sz="1800" b="1" dirty="0">
                <a:solidFill>
                  <a:srgbClr val="FFFFFF"/>
                </a:solidFill>
                <a:latin typeface="Calibri"/>
                <a:cs typeface="Calibri"/>
              </a:rPr>
              <a:t>За</a:t>
            </a:r>
            <a:r>
              <a:rPr sz="1800" b="1" spc="-40" dirty="0">
                <a:solidFill>
                  <a:srgbClr val="FFFFFF"/>
                </a:solidFill>
                <a:latin typeface="Calibri"/>
                <a:cs typeface="Calibri"/>
              </a:rPr>
              <a:t> </a:t>
            </a:r>
            <a:r>
              <a:rPr sz="1800" b="1" dirty="0">
                <a:solidFill>
                  <a:srgbClr val="FFFFFF"/>
                </a:solidFill>
                <a:latin typeface="Calibri"/>
                <a:cs typeface="Calibri"/>
              </a:rPr>
              <a:t>особливостями</a:t>
            </a:r>
            <a:r>
              <a:rPr sz="1800" b="1" spc="-60" dirty="0">
                <a:solidFill>
                  <a:srgbClr val="FFFFFF"/>
                </a:solidFill>
                <a:latin typeface="Calibri"/>
                <a:cs typeface="Calibri"/>
              </a:rPr>
              <a:t> </a:t>
            </a:r>
            <a:r>
              <a:rPr sz="1800" b="1" spc="-10" dirty="0">
                <a:solidFill>
                  <a:srgbClr val="FFFFFF"/>
                </a:solidFill>
                <a:latin typeface="Calibri"/>
                <a:cs typeface="Calibri"/>
              </a:rPr>
              <a:t>сервісу</a:t>
            </a:r>
            <a:endParaRPr sz="1800">
              <a:latin typeface="Calibri"/>
              <a:cs typeface="Calibri"/>
            </a:endParaRPr>
          </a:p>
        </p:txBody>
      </p:sp>
      <p:pic>
        <p:nvPicPr>
          <p:cNvPr id="14" name="object 14"/>
          <p:cNvPicPr/>
          <p:nvPr/>
        </p:nvPicPr>
        <p:blipFill>
          <a:blip r:embed="rId7" cstate="print"/>
          <a:stretch>
            <a:fillRect/>
          </a:stretch>
        </p:blipFill>
        <p:spPr>
          <a:xfrm>
            <a:off x="6502400" y="3962400"/>
            <a:ext cx="5486400" cy="27432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958594" y="1447927"/>
          <a:ext cx="8611868" cy="5187315"/>
        </p:xfrm>
        <a:graphic>
          <a:graphicData uri="http://schemas.openxmlformats.org/drawingml/2006/table">
            <a:tbl>
              <a:tblPr firstRow="1" bandRow="1">
                <a:tableStyleId>{2D5ABB26-0587-4C30-8999-92F81FD0307C}</a:tableStyleId>
              </a:tblPr>
              <a:tblGrid>
                <a:gridCol w="808355">
                  <a:extLst>
                    <a:ext uri="{9D8B030D-6E8A-4147-A177-3AD203B41FA5}">
                      <a16:colId xmlns:a16="http://schemas.microsoft.com/office/drawing/2014/main" val="20000"/>
                    </a:ext>
                  </a:extLst>
                </a:gridCol>
                <a:gridCol w="6649084">
                  <a:extLst>
                    <a:ext uri="{9D8B030D-6E8A-4147-A177-3AD203B41FA5}">
                      <a16:colId xmlns:a16="http://schemas.microsoft.com/office/drawing/2014/main" val="20001"/>
                    </a:ext>
                  </a:extLst>
                </a:gridCol>
                <a:gridCol w="1154429">
                  <a:extLst>
                    <a:ext uri="{9D8B030D-6E8A-4147-A177-3AD203B41FA5}">
                      <a16:colId xmlns:a16="http://schemas.microsoft.com/office/drawing/2014/main" val="20002"/>
                    </a:ext>
                  </a:extLst>
                </a:gridCol>
              </a:tblGrid>
              <a:tr h="370205">
                <a:tc>
                  <a:txBody>
                    <a:bodyPr/>
                    <a:lstStyle/>
                    <a:p>
                      <a:pPr marL="68580">
                        <a:lnSpc>
                          <a:spcPct val="100000"/>
                        </a:lnSpc>
                        <a:spcBef>
                          <a:spcPts val="80"/>
                        </a:spcBef>
                      </a:pPr>
                      <a:r>
                        <a:rPr sz="2000" b="1" spc="-50" dirty="0">
                          <a:solidFill>
                            <a:srgbClr val="FFFFFF"/>
                          </a:solidFill>
                          <a:latin typeface="Times New Roman"/>
                          <a:cs typeface="Times New Roman"/>
                        </a:rPr>
                        <a:t>№</a:t>
                      </a:r>
                      <a:endParaRPr sz="2000">
                        <a:latin typeface="Times New Roman"/>
                        <a:cs typeface="Times New Roman"/>
                      </a:endParaRPr>
                    </a:p>
                  </a:txBody>
                  <a:tcPr marL="0" marR="0" marT="101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68580">
                        <a:lnSpc>
                          <a:spcPct val="100000"/>
                        </a:lnSpc>
                        <a:spcBef>
                          <a:spcPts val="80"/>
                        </a:spcBef>
                      </a:pPr>
                      <a:r>
                        <a:rPr sz="2000" b="1" dirty="0">
                          <a:solidFill>
                            <a:srgbClr val="FFFFFF"/>
                          </a:solidFill>
                          <a:latin typeface="Times New Roman"/>
                          <a:cs typeface="Times New Roman"/>
                        </a:rPr>
                        <a:t>Показник</a:t>
                      </a:r>
                      <a:r>
                        <a:rPr sz="2000" b="1" spc="-90" dirty="0">
                          <a:solidFill>
                            <a:srgbClr val="FFFFFF"/>
                          </a:solidFill>
                          <a:latin typeface="Times New Roman"/>
                          <a:cs typeface="Times New Roman"/>
                        </a:rPr>
                        <a:t> </a:t>
                      </a:r>
                      <a:r>
                        <a:rPr sz="2000" b="1" spc="-10" dirty="0">
                          <a:solidFill>
                            <a:srgbClr val="FFFFFF"/>
                          </a:solidFill>
                          <a:latin typeface="Times New Roman"/>
                          <a:cs typeface="Times New Roman"/>
                        </a:rPr>
                        <a:t>лояльності</a:t>
                      </a:r>
                      <a:endParaRPr sz="2000">
                        <a:latin typeface="Times New Roman"/>
                        <a:cs typeface="Times New Roman"/>
                      </a:endParaRPr>
                    </a:p>
                  </a:txBody>
                  <a:tcPr marL="0" marR="0" marT="101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69850">
                        <a:lnSpc>
                          <a:spcPct val="100000"/>
                        </a:lnSpc>
                        <a:spcBef>
                          <a:spcPts val="235"/>
                        </a:spcBef>
                      </a:pPr>
                      <a:r>
                        <a:rPr sz="2000" b="1" spc="-20" dirty="0">
                          <a:solidFill>
                            <a:srgbClr val="FFFFFF"/>
                          </a:solidFill>
                          <a:latin typeface="Times New Roman"/>
                          <a:cs typeface="Times New Roman"/>
                        </a:rPr>
                        <a:t>Ранг</a:t>
                      </a:r>
                      <a:endParaRPr sz="2000">
                        <a:latin typeface="Times New Roman"/>
                        <a:cs typeface="Times New Roman"/>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extLst>
                  <a:ext uri="{0D108BD9-81ED-4DB2-BD59-A6C34878D82A}">
                    <a16:rowId xmlns:a16="http://schemas.microsoft.com/office/drawing/2014/main" val="10000"/>
                  </a:ext>
                </a:extLst>
              </a:tr>
              <a:tr h="370840">
                <a:tc>
                  <a:txBody>
                    <a:bodyPr/>
                    <a:lstStyle/>
                    <a:p>
                      <a:pPr marL="68580">
                        <a:lnSpc>
                          <a:spcPct val="100000"/>
                        </a:lnSpc>
                        <a:spcBef>
                          <a:spcPts val="240"/>
                        </a:spcBef>
                      </a:pPr>
                      <a:r>
                        <a:rPr sz="2000" spc="-50" dirty="0">
                          <a:latin typeface="Times New Roman"/>
                          <a:cs typeface="Times New Roman"/>
                        </a:rPr>
                        <a:t>1</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EEE"/>
                    </a:solidFill>
                  </a:tcPr>
                </a:tc>
                <a:tc>
                  <a:txBody>
                    <a:bodyPr/>
                    <a:lstStyle/>
                    <a:p>
                      <a:pPr marL="68580">
                        <a:lnSpc>
                          <a:spcPct val="100000"/>
                        </a:lnSpc>
                        <a:spcBef>
                          <a:spcPts val="80"/>
                        </a:spcBef>
                      </a:pPr>
                      <a:r>
                        <a:rPr sz="2000" dirty="0">
                          <a:latin typeface="Times New Roman"/>
                          <a:cs typeface="Times New Roman"/>
                        </a:rPr>
                        <a:t>Зручність</a:t>
                      </a:r>
                      <a:r>
                        <a:rPr sz="2000" spc="-60" dirty="0">
                          <a:latin typeface="Times New Roman"/>
                          <a:cs typeface="Times New Roman"/>
                        </a:rPr>
                        <a:t> </a:t>
                      </a:r>
                      <a:r>
                        <a:rPr sz="2000" spc="-10" dirty="0">
                          <a:latin typeface="Times New Roman"/>
                          <a:cs typeface="Times New Roman"/>
                        </a:rPr>
                        <a:t>розташування</a:t>
                      </a:r>
                      <a:endParaRPr sz="2000">
                        <a:latin typeface="Times New Roman"/>
                        <a:cs typeface="Times New Roman"/>
                      </a:endParaRPr>
                    </a:p>
                  </a:txBody>
                  <a:tcPr marL="0" marR="0" marT="101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EEE"/>
                    </a:solidFill>
                  </a:tcPr>
                </a:tc>
                <a:tc>
                  <a:txBody>
                    <a:bodyPr/>
                    <a:lstStyle/>
                    <a:p>
                      <a:pPr marL="635" algn="ctr">
                        <a:lnSpc>
                          <a:spcPct val="100000"/>
                        </a:lnSpc>
                        <a:spcBef>
                          <a:spcPts val="240"/>
                        </a:spcBef>
                      </a:pPr>
                      <a:r>
                        <a:rPr sz="2000" spc="-50" dirty="0">
                          <a:latin typeface="Times New Roman"/>
                          <a:cs typeface="Times New Roman"/>
                        </a:rPr>
                        <a:t>1</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EEE"/>
                    </a:solidFill>
                  </a:tcPr>
                </a:tc>
                <a:extLst>
                  <a:ext uri="{0D108BD9-81ED-4DB2-BD59-A6C34878D82A}">
                    <a16:rowId xmlns:a16="http://schemas.microsoft.com/office/drawing/2014/main" val="10001"/>
                  </a:ext>
                </a:extLst>
              </a:tr>
              <a:tr h="370205">
                <a:tc>
                  <a:txBody>
                    <a:bodyPr/>
                    <a:lstStyle/>
                    <a:p>
                      <a:pPr marL="68580">
                        <a:lnSpc>
                          <a:spcPct val="100000"/>
                        </a:lnSpc>
                        <a:spcBef>
                          <a:spcPts val="240"/>
                        </a:spcBef>
                      </a:pPr>
                      <a:r>
                        <a:rPr sz="2000" spc="-50" dirty="0">
                          <a:latin typeface="Times New Roman"/>
                          <a:cs typeface="Times New Roman"/>
                        </a:rPr>
                        <a:t>2</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8580">
                        <a:lnSpc>
                          <a:spcPct val="100000"/>
                        </a:lnSpc>
                        <a:spcBef>
                          <a:spcPts val="80"/>
                        </a:spcBef>
                      </a:pPr>
                      <a:r>
                        <a:rPr sz="2000" dirty="0">
                          <a:latin typeface="Times New Roman"/>
                          <a:cs typeface="Times New Roman"/>
                        </a:rPr>
                        <a:t>Широкий</a:t>
                      </a:r>
                      <a:r>
                        <a:rPr sz="2000" spc="-45" dirty="0">
                          <a:latin typeface="Times New Roman"/>
                          <a:cs typeface="Times New Roman"/>
                        </a:rPr>
                        <a:t> </a:t>
                      </a:r>
                      <a:r>
                        <a:rPr sz="2000" spc="-10" dirty="0">
                          <a:latin typeface="Times New Roman"/>
                          <a:cs typeface="Times New Roman"/>
                        </a:rPr>
                        <a:t>асортимент</a:t>
                      </a:r>
                      <a:endParaRPr sz="2000">
                        <a:latin typeface="Times New Roman"/>
                        <a:cs typeface="Times New Roman"/>
                      </a:endParaRPr>
                    </a:p>
                  </a:txBody>
                  <a:tcPr marL="0" marR="0" marT="101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35" algn="ctr">
                        <a:lnSpc>
                          <a:spcPct val="100000"/>
                        </a:lnSpc>
                        <a:spcBef>
                          <a:spcPts val="240"/>
                        </a:spcBef>
                      </a:pPr>
                      <a:r>
                        <a:rPr sz="2000" spc="-50" dirty="0">
                          <a:latin typeface="Times New Roman"/>
                          <a:cs typeface="Times New Roman"/>
                        </a:rPr>
                        <a:t>2</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extLst>
                  <a:ext uri="{0D108BD9-81ED-4DB2-BD59-A6C34878D82A}">
                    <a16:rowId xmlns:a16="http://schemas.microsoft.com/office/drawing/2014/main" val="10002"/>
                  </a:ext>
                </a:extLst>
              </a:tr>
              <a:tr h="370205">
                <a:tc>
                  <a:txBody>
                    <a:bodyPr/>
                    <a:lstStyle/>
                    <a:p>
                      <a:pPr marL="68580">
                        <a:lnSpc>
                          <a:spcPct val="100000"/>
                        </a:lnSpc>
                        <a:spcBef>
                          <a:spcPts val="240"/>
                        </a:spcBef>
                      </a:pPr>
                      <a:r>
                        <a:rPr sz="2000" spc="-50" dirty="0">
                          <a:latin typeface="Times New Roman"/>
                          <a:cs typeface="Times New Roman"/>
                        </a:rPr>
                        <a:t>3</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8580">
                        <a:lnSpc>
                          <a:spcPct val="100000"/>
                        </a:lnSpc>
                        <a:spcBef>
                          <a:spcPts val="80"/>
                        </a:spcBef>
                      </a:pPr>
                      <a:r>
                        <a:rPr sz="2000" dirty="0">
                          <a:latin typeface="Times New Roman"/>
                          <a:cs typeface="Times New Roman"/>
                        </a:rPr>
                        <a:t>Консультування</a:t>
                      </a:r>
                      <a:r>
                        <a:rPr sz="2000" spc="-45" dirty="0">
                          <a:latin typeface="Times New Roman"/>
                          <a:cs typeface="Times New Roman"/>
                        </a:rPr>
                        <a:t> </a:t>
                      </a:r>
                      <a:r>
                        <a:rPr sz="2000" dirty="0">
                          <a:latin typeface="Times New Roman"/>
                          <a:cs typeface="Times New Roman"/>
                        </a:rPr>
                        <a:t>при</a:t>
                      </a:r>
                      <a:r>
                        <a:rPr sz="2000" spc="-50" dirty="0">
                          <a:latin typeface="Times New Roman"/>
                          <a:cs typeface="Times New Roman"/>
                        </a:rPr>
                        <a:t> </a:t>
                      </a:r>
                      <a:r>
                        <a:rPr sz="2000" spc="-10" dirty="0">
                          <a:latin typeface="Times New Roman"/>
                          <a:cs typeface="Times New Roman"/>
                        </a:rPr>
                        <a:t>продажу</a:t>
                      </a:r>
                      <a:endParaRPr sz="2000">
                        <a:latin typeface="Times New Roman"/>
                        <a:cs typeface="Times New Roman"/>
                      </a:endParaRPr>
                    </a:p>
                  </a:txBody>
                  <a:tcPr marL="0" marR="0" marT="101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35" algn="ctr">
                        <a:lnSpc>
                          <a:spcPct val="100000"/>
                        </a:lnSpc>
                        <a:spcBef>
                          <a:spcPts val="240"/>
                        </a:spcBef>
                      </a:pPr>
                      <a:r>
                        <a:rPr sz="2000" spc="-50" dirty="0">
                          <a:latin typeface="Times New Roman"/>
                          <a:cs typeface="Times New Roman"/>
                        </a:rPr>
                        <a:t>3</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extLst>
                  <a:ext uri="{0D108BD9-81ED-4DB2-BD59-A6C34878D82A}">
                    <a16:rowId xmlns:a16="http://schemas.microsoft.com/office/drawing/2014/main" val="10003"/>
                  </a:ext>
                </a:extLst>
              </a:tr>
              <a:tr h="370205">
                <a:tc>
                  <a:txBody>
                    <a:bodyPr/>
                    <a:lstStyle/>
                    <a:p>
                      <a:pPr marL="68580">
                        <a:lnSpc>
                          <a:spcPct val="100000"/>
                        </a:lnSpc>
                        <a:spcBef>
                          <a:spcPts val="240"/>
                        </a:spcBef>
                      </a:pPr>
                      <a:r>
                        <a:rPr sz="2000" spc="-50" dirty="0">
                          <a:latin typeface="Times New Roman"/>
                          <a:cs typeface="Times New Roman"/>
                        </a:rPr>
                        <a:t>4</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8580">
                        <a:lnSpc>
                          <a:spcPct val="100000"/>
                        </a:lnSpc>
                        <a:spcBef>
                          <a:spcPts val="80"/>
                        </a:spcBef>
                      </a:pPr>
                      <a:r>
                        <a:rPr sz="2000" dirty="0">
                          <a:latin typeface="Times New Roman"/>
                          <a:cs typeface="Times New Roman"/>
                        </a:rPr>
                        <a:t>Наявність</a:t>
                      </a:r>
                      <a:r>
                        <a:rPr sz="2000" spc="-30" dirty="0">
                          <a:latin typeface="Times New Roman"/>
                          <a:cs typeface="Times New Roman"/>
                        </a:rPr>
                        <a:t> </a:t>
                      </a:r>
                      <a:r>
                        <a:rPr sz="2000" spc="-10" dirty="0">
                          <a:latin typeface="Times New Roman"/>
                          <a:cs typeface="Times New Roman"/>
                        </a:rPr>
                        <a:t>знижок</a:t>
                      </a:r>
                      <a:endParaRPr sz="2000">
                        <a:latin typeface="Times New Roman"/>
                        <a:cs typeface="Times New Roman"/>
                      </a:endParaRPr>
                    </a:p>
                  </a:txBody>
                  <a:tcPr marL="0" marR="0" marT="101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35" algn="ctr">
                        <a:lnSpc>
                          <a:spcPct val="100000"/>
                        </a:lnSpc>
                        <a:spcBef>
                          <a:spcPts val="240"/>
                        </a:spcBef>
                      </a:pPr>
                      <a:r>
                        <a:rPr sz="2000" spc="-50" dirty="0">
                          <a:latin typeface="Times New Roman"/>
                          <a:cs typeface="Times New Roman"/>
                        </a:rPr>
                        <a:t>4</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extLst>
                  <a:ext uri="{0D108BD9-81ED-4DB2-BD59-A6C34878D82A}">
                    <a16:rowId xmlns:a16="http://schemas.microsoft.com/office/drawing/2014/main" val="10004"/>
                  </a:ext>
                </a:extLst>
              </a:tr>
              <a:tr h="370840">
                <a:tc>
                  <a:txBody>
                    <a:bodyPr/>
                    <a:lstStyle/>
                    <a:p>
                      <a:pPr marL="68580">
                        <a:lnSpc>
                          <a:spcPct val="100000"/>
                        </a:lnSpc>
                        <a:spcBef>
                          <a:spcPts val="240"/>
                        </a:spcBef>
                      </a:pPr>
                      <a:r>
                        <a:rPr sz="2000" spc="-50" dirty="0">
                          <a:latin typeface="Times New Roman"/>
                          <a:cs typeface="Times New Roman"/>
                        </a:rPr>
                        <a:t>5</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8580">
                        <a:lnSpc>
                          <a:spcPct val="100000"/>
                        </a:lnSpc>
                        <a:spcBef>
                          <a:spcPts val="85"/>
                        </a:spcBef>
                      </a:pPr>
                      <a:r>
                        <a:rPr sz="2000" dirty="0">
                          <a:latin typeface="Times New Roman"/>
                          <a:cs typeface="Times New Roman"/>
                        </a:rPr>
                        <a:t>Прийнятні</a:t>
                      </a:r>
                      <a:r>
                        <a:rPr sz="2000" spc="-95" dirty="0">
                          <a:latin typeface="Times New Roman"/>
                          <a:cs typeface="Times New Roman"/>
                        </a:rPr>
                        <a:t> </a:t>
                      </a:r>
                      <a:r>
                        <a:rPr sz="2000" spc="-20" dirty="0">
                          <a:latin typeface="Times New Roman"/>
                          <a:cs typeface="Times New Roman"/>
                        </a:rPr>
                        <a:t>ціни</a:t>
                      </a:r>
                      <a:endParaRPr sz="2000">
                        <a:latin typeface="Times New Roman"/>
                        <a:cs typeface="Times New Roman"/>
                      </a:endParaRPr>
                    </a:p>
                  </a:txBody>
                  <a:tcPr marL="0" marR="0" marT="107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35" algn="ctr">
                        <a:lnSpc>
                          <a:spcPct val="100000"/>
                        </a:lnSpc>
                        <a:spcBef>
                          <a:spcPts val="240"/>
                        </a:spcBef>
                      </a:pPr>
                      <a:r>
                        <a:rPr sz="2000" spc="-50" dirty="0">
                          <a:latin typeface="Times New Roman"/>
                          <a:cs typeface="Times New Roman"/>
                        </a:rPr>
                        <a:t>5</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extLst>
                  <a:ext uri="{0D108BD9-81ED-4DB2-BD59-A6C34878D82A}">
                    <a16:rowId xmlns:a16="http://schemas.microsoft.com/office/drawing/2014/main" val="10005"/>
                  </a:ext>
                </a:extLst>
              </a:tr>
              <a:tr h="370840">
                <a:tc>
                  <a:txBody>
                    <a:bodyPr/>
                    <a:lstStyle/>
                    <a:p>
                      <a:pPr marL="68580">
                        <a:lnSpc>
                          <a:spcPct val="100000"/>
                        </a:lnSpc>
                        <a:spcBef>
                          <a:spcPts val="240"/>
                        </a:spcBef>
                      </a:pPr>
                      <a:r>
                        <a:rPr sz="2000" spc="-50" dirty="0">
                          <a:latin typeface="Times New Roman"/>
                          <a:cs typeface="Times New Roman"/>
                        </a:rPr>
                        <a:t>6</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8580">
                        <a:lnSpc>
                          <a:spcPct val="100000"/>
                        </a:lnSpc>
                        <a:spcBef>
                          <a:spcPts val="85"/>
                        </a:spcBef>
                      </a:pPr>
                      <a:r>
                        <a:rPr sz="2000" dirty="0">
                          <a:latin typeface="Times New Roman"/>
                          <a:cs typeface="Times New Roman"/>
                        </a:rPr>
                        <a:t>Висока</a:t>
                      </a:r>
                      <a:r>
                        <a:rPr sz="2000" spc="-35" dirty="0">
                          <a:latin typeface="Times New Roman"/>
                          <a:cs typeface="Times New Roman"/>
                        </a:rPr>
                        <a:t> </a:t>
                      </a:r>
                      <a:r>
                        <a:rPr sz="2000" dirty="0">
                          <a:latin typeface="Times New Roman"/>
                          <a:cs typeface="Times New Roman"/>
                        </a:rPr>
                        <a:t>кваліфікація</a:t>
                      </a:r>
                      <a:r>
                        <a:rPr sz="2000" spc="-25" dirty="0">
                          <a:latin typeface="Times New Roman"/>
                          <a:cs typeface="Times New Roman"/>
                        </a:rPr>
                        <a:t> </a:t>
                      </a:r>
                      <a:r>
                        <a:rPr sz="2000" spc="-10" dirty="0">
                          <a:latin typeface="Times New Roman"/>
                          <a:cs typeface="Times New Roman"/>
                        </a:rPr>
                        <a:t>персоналу</a:t>
                      </a:r>
                      <a:endParaRPr sz="2000">
                        <a:latin typeface="Times New Roman"/>
                        <a:cs typeface="Times New Roman"/>
                      </a:endParaRPr>
                    </a:p>
                  </a:txBody>
                  <a:tcPr marL="0" marR="0" marT="107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35" algn="ctr">
                        <a:lnSpc>
                          <a:spcPct val="100000"/>
                        </a:lnSpc>
                        <a:spcBef>
                          <a:spcPts val="240"/>
                        </a:spcBef>
                      </a:pPr>
                      <a:r>
                        <a:rPr sz="2000" spc="-50" dirty="0">
                          <a:latin typeface="Times New Roman"/>
                          <a:cs typeface="Times New Roman"/>
                        </a:rPr>
                        <a:t>6</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extLst>
                  <a:ext uri="{0D108BD9-81ED-4DB2-BD59-A6C34878D82A}">
                    <a16:rowId xmlns:a16="http://schemas.microsoft.com/office/drawing/2014/main" val="10006"/>
                  </a:ext>
                </a:extLst>
              </a:tr>
              <a:tr h="370840">
                <a:tc>
                  <a:txBody>
                    <a:bodyPr/>
                    <a:lstStyle/>
                    <a:p>
                      <a:pPr marL="68580">
                        <a:lnSpc>
                          <a:spcPct val="100000"/>
                        </a:lnSpc>
                        <a:spcBef>
                          <a:spcPts val="240"/>
                        </a:spcBef>
                      </a:pPr>
                      <a:r>
                        <a:rPr sz="2000" spc="-50" dirty="0">
                          <a:latin typeface="Times New Roman"/>
                          <a:cs typeface="Times New Roman"/>
                        </a:rPr>
                        <a:t>7</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8580">
                        <a:lnSpc>
                          <a:spcPct val="100000"/>
                        </a:lnSpc>
                        <a:spcBef>
                          <a:spcPts val="85"/>
                        </a:spcBef>
                      </a:pPr>
                      <a:r>
                        <a:rPr sz="2000" dirty="0">
                          <a:latin typeface="Times New Roman"/>
                          <a:cs typeface="Times New Roman"/>
                        </a:rPr>
                        <a:t>Належність</a:t>
                      </a:r>
                      <a:r>
                        <a:rPr sz="2000" spc="-30" dirty="0">
                          <a:latin typeface="Times New Roman"/>
                          <a:cs typeface="Times New Roman"/>
                        </a:rPr>
                        <a:t> </a:t>
                      </a:r>
                      <a:r>
                        <a:rPr sz="2000" dirty="0">
                          <a:latin typeface="Times New Roman"/>
                          <a:cs typeface="Times New Roman"/>
                        </a:rPr>
                        <a:t>до</a:t>
                      </a:r>
                      <a:r>
                        <a:rPr sz="2000" spc="-40" dirty="0">
                          <a:latin typeface="Times New Roman"/>
                          <a:cs typeface="Times New Roman"/>
                        </a:rPr>
                        <a:t> </a:t>
                      </a:r>
                      <a:r>
                        <a:rPr sz="2000" dirty="0">
                          <a:latin typeface="Times New Roman"/>
                          <a:cs typeface="Times New Roman"/>
                        </a:rPr>
                        <a:t>певної</a:t>
                      </a:r>
                      <a:r>
                        <a:rPr sz="2000" spc="-35" dirty="0">
                          <a:latin typeface="Times New Roman"/>
                          <a:cs typeface="Times New Roman"/>
                        </a:rPr>
                        <a:t> </a:t>
                      </a:r>
                      <a:r>
                        <a:rPr sz="2000" dirty="0">
                          <a:latin typeface="Times New Roman"/>
                          <a:cs typeface="Times New Roman"/>
                        </a:rPr>
                        <a:t>аптечної</a:t>
                      </a:r>
                      <a:r>
                        <a:rPr sz="2000" spc="-40" dirty="0">
                          <a:latin typeface="Times New Roman"/>
                          <a:cs typeface="Times New Roman"/>
                        </a:rPr>
                        <a:t> </a:t>
                      </a:r>
                      <a:r>
                        <a:rPr sz="2000" spc="-10" dirty="0">
                          <a:latin typeface="Times New Roman"/>
                          <a:cs typeface="Times New Roman"/>
                        </a:rPr>
                        <a:t>мережі</a:t>
                      </a:r>
                      <a:endParaRPr sz="2000">
                        <a:latin typeface="Times New Roman"/>
                        <a:cs typeface="Times New Roman"/>
                      </a:endParaRPr>
                    </a:p>
                  </a:txBody>
                  <a:tcPr marL="0" marR="0" marT="107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35" algn="ctr">
                        <a:lnSpc>
                          <a:spcPct val="100000"/>
                        </a:lnSpc>
                        <a:spcBef>
                          <a:spcPts val="240"/>
                        </a:spcBef>
                      </a:pPr>
                      <a:r>
                        <a:rPr sz="2000" spc="-50" dirty="0">
                          <a:latin typeface="Times New Roman"/>
                          <a:cs typeface="Times New Roman"/>
                        </a:rPr>
                        <a:t>7</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extLst>
                  <a:ext uri="{0D108BD9-81ED-4DB2-BD59-A6C34878D82A}">
                    <a16:rowId xmlns:a16="http://schemas.microsoft.com/office/drawing/2014/main" val="10007"/>
                  </a:ext>
                </a:extLst>
              </a:tr>
              <a:tr h="370205">
                <a:tc>
                  <a:txBody>
                    <a:bodyPr/>
                    <a:lstStyle/>
                    <a:p>
                      <a:pPr marL="68580">
                        <a:lnSpc>
                          <a:spcPct val="100000"/>
                        </a:lnSpc>
                        <a:spcBef>
                          <a:spcPts val="240"/>
                        </a:spcBef>
                      </a:pPr>
                      <a:r>
                        <a:rPr sz="2000" spc="-50" dirty="0">
                          <a:latin typeface="Times New Roman"/>
                          <a:cs typeface="Times New Roman"/>
                        </a:rPr>
                        <a:t>8</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8580">
                        <a:lnSpc>
                          <a:spcPct val="100000"/>
                        </a:lnSpc>
                        <a:spcBef>
                          <a:spcPts val="85"/>
                        </a:spcBef>
                      </a:pPr>
                      <a:r>
                        <a:rPr sz="2000" dirty="0">
                          <a:latin typeface="Times New Roman"/>
                          <a:cs typeface="Times New Roman"/>
                        </a:rPr>
                        <a:t>Висока</a:t>
                      </a:r>
                      <a:r>
                        <a:rPr sz="2000" spc="-30" dirty="0">
                          <a:latin typeface="Times New Roman"/>
                          <a:cs typeface="Times New Roman"/>
                        </a:rPr>
                        <a:t> </a:t>
                      </a:r>
                      <a:r>
                        <a:rPr sz="2000" dirty="0">
                          <a:latin typeface="Times New Roman"/>
                          <a:cs typeface="Times New Roman"/>
                        </a:rPr>
                        <a:t>культура</a:t>
                      </a:r>
                      <a:r>
                        <a:rPr sz="2000" spc="-20" dirty="0">
                          <a:latin typeface="Times New Roman"/>
                          <a:cs typeface="Times New Roman"/>
                        </a:rPr>
                        <a:t> </a:t>
                      </a:r>
                      <a:r>
                        <a:rPr sz="2000" spc="-10" dirty="0">
                          <a:latin typeface="Times New Roman"/>
                          <a:cs typeface="Times New Roman"/>
                        </a:rPr>
                        <a:t>обслуговування</a:t>
                      </a:r>
                      <a:endParaRPr sz="2000">
                        <a:latin typeface="Times New Roman"/>
                        <a:cs typeface="Times New Roman"/>
                      </a:endParaRPr>
                    </a:p>
                  </a:txBody>
                  <a:tcPr marL="0" marR="0" marT="107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35" algn="ctr">
                        <a:lnSpc>
                          <a:spcPct val="100000"/>
                        </a:lnSpc>
                        <a:spcBef>
                          <a:spcPts val="240"/>
                        </a:spcBef>
                      </a:pPr>
                      <a:r>
                        <a:rPr sz="2000" spc="-50" dirty="0">
                          <a:latin typeface="Times New Roman"/>
                          <a:cs typeface="Times New Roman"/>
                        </a:rPr>
                        <a:t>8</a:t>
                      </a:r>
                      <a:endParaRPr sz="2000">
                        <a:latin typeface="Times New Roman"/>
                        <a:cs typeface="Times New Roman"/>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extLst>
                  <a:ext uri="{0D108BD9-81ED-4DB2-BD59-A6C34878D82A}">
                    <a16:rowId xmlns:a16="http://schemas.microsoft.com/office/drawing/2014/main" val="10008"/>
                  </a:ext>
                </a:extLst>
              </a:tr>
              <a:tr h="370840">
                <a:tc>
                  <a:txBody>
                    <a:bodyPr/>
                    <a:lstStyle/>
                    <a:p>
                      <a:pPr marL="68580">
                        <a:lnSpc>
                          <a:spcPct val="100000"/>
                        </a:lnSpc>
                        <a:spcBef>
                          <a:spcPts val="245"/>
                        </a:spcBef>
                      </a:pPr>
                      <a:r>
                        <a:rPr sz="2000" spc="-50" dirty="0">
                          <a:latin typeface="Times New Roman"/>
                          <a:cs typeface="Times New Roman"/>
                        </a:rPr>
                        <a:t>9</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8580">
                        <a:lnSpc>
                          <a:spcPct val="100000"/>
                        </a:lnSpc>
                        <a:spcBef>
                          <a:spcPts val="85"/>
                        </a:spcBef>
                      </a:pPr>
                      <a:r>
                        <a:rPr sz="2000" dirty="0">
                          <a:latin typeface="Times New Roman"/>
                          <a:cs typeface="Times New Roman"/>
                        </a:rPr>
                        <a:t>Впевненість</a:t>
                      </a:r>
                      <a:r>
                        <a:rPr sz="2000" spc="-10" dirty="0">
                          <a:latin typeface="Times New Roman"/>
                          <a:cs typeface="Times New Roman"/>
                        </a:rPr>
                        <a:t> </a:t>
                      </a:r>
                      <a:r>
                        <a:rPr sz="2000" dirty="0">
                          <a:latin typeface="Times New Roman"/>
                          <a:cs typeface="Times New Roman"/>
                        </a:rPr>
                        <a:t>в</a:t>
                      </a:r>
                      <a:r>
                        <a:rPr sz="2000" spc="-25" dirty="0">
                          <a:latin typeface="Times New Roman"/>
                          <a:cs typeface="Times New Roman"/>
                        </a:rPr>
                        <a:t> </a:t>
                      </a:r>
                      <a:r>
                        <a:rPr sz="2000" dirty="0">
                          <a:latin typeface="Times New Roman"/>
                          <a:cs typeface="Times New Roman"/>
                        </a:rPr>
                        <a:t>тому,</a:t>
                      </a:r>
                      <a:r>
                        <a:rPr sz="2000" spc="-40" dirty="0">
                          <a:latin typeface="Times New Roman"/>
                          <a:cs typeface="Times New Roman"/>
                        </a:rPr>
                        <a:t> </a:t>
                      </a:r>
                      <a:r>
                        <a:rPr sz="2000" dirty="0">
                          <a:latin typeface="Times New Roman"/>
                          <a:cs typeface="Times New Roman"/>
                        </a:rPr>
                        <a:t>що</a:t>
                      </a:r>
                      <a:r>
                        <a:rPr sz="2000" spc="-45" dirty="0">
                          <a:latin typeface="Times New Roman"/>
                          <a:cs typeface="Times New Roman"/>
                        </a:rPr>
                        <a:t> </a:t>
                      </a:r>
                      <a:r>
                        <a:rPr sz="2000" dirty="0">
                          <a:latin typeface="Times New Roman"/>
                          <a:cs typeface="Times New Roman"/>
                        </a:rPr>
                        <a:t>препарати</a:t>
                      </a:r>
                      <a:r>
                        <a:rPr sz="2000" spc="-30" dirty="0">
                          <a:latin typeface="Times New Roman"/>
                          <a:cs typeface="Times New Roman"/>
                        </a:rPr>
                        <a:t> </a:t>
                      </a:r>
                      <a:r>
                        <a:rPr sz="2000" dirty="0">
                          <a:latin typeface="Times New Roman"/>
                          <a:cs typeface="Times New Roman"/>
                        </a:rPr>
                        <a:t>не</a:t>
                      </a:r>
                      <a:r>
                        <a:rPr sz="2000" spc="-25" dirty="0">
                          <a:latin typeface="Times New Roman"/>
                          <a:cs typeface="Times New Roman"/>
                        </a:rPr>
                        <a:t> </a:t>
                      </a:r>
                      <a:r>
                        <a:rPr sz="2000" spc="-10" dirty="0">
                          <a:latin typeface="Times New Roman"/>
                          <a:cs typeface="Times New Roman"/>
                        </a:rPr>
                        <a:t>фальсифіковані</a:t>
                      </a:r>
                      <a:endParaRPr sz="2000">
                        <a:latin typeface="Times New Roman"/>
                        <a:cs typeface="Times New Roman"/>
                      </a:endParaRPr>
                    </a:p>
                  </a:txBody>
                  <a:tcPr marL="0" marR="0" marT="107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35" algn="ctr">
                        <a:lnSpc>
                          <a:spcPct val="100000"/>
                        </a:lnSpc>
                        <a:spcBef>
                          <a:spcPts val="245"/>
                        </a:spcBef>
                      </a:pPr>
                      <a:r>
                        <a:rPr sz="2000" spc="-50" dirty="0">
                          <a:latin typeface="Times New Roman"/>
                          <a:cs typeface="Times New Roman"/>
                        </a:rPr>
                        <a:t>9</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extLst>
                  <a:ext uri="{0D108BD9-81ED-4DB2-BD59-A6C34878D82A}">
                    <a16:rowId xmlns:a16="http://schemas.microsoft.com/office/drawing/2014/main" val="10009"/>
                  </a:ext>
                </a:extLst>
              </a:tr>
              <a:tr h="370205">
                <a:tc>
                  <a:txBody>
                    <a:bodyPr/>
                    <a:lstStyle/>
                    <a:p>
                      <a:pPr marL="68580">
                        <a:lnSpc>
                          <a:spcPct val="100000"/>
                        </a:lnSpc>
                        <a:spcBef>
                          <a:spcPts val="245"/>
                        </a:spcBef>
                      </a:pPr>
                      <a:r>
                        <a:rPr sz="2000" spc="-25" dirty="0">
                          <a:latin typeface="Times New Roman"/>
                          <a:cs typeface="Times New Roman"/>
                        </a:rPr>
                        <a:t>10</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8580">
                        <a:lnSpc>
                          <a:spcPct val="100000"/>
                        </a:lnSpc>
                        <a:spcBef>
                          <a:spcPts val="85"/>
                        </a:spcBef>
                      </a:pPr>
                      <a:r>
                        <a:rPr sz="2000" dirty="0">
                          <a:latin typeface="Times New Roman"/>
                          <a:cs typeface="Times New Roman"/>
                        </a:rPr>
                        <a:t>Впевненість</a:t>
                      </a:r>
                      <a:r>
                        <a:rPr sz="2000" spc="-15" dirty="0">
                          <a:latin typeface="Times New Roman"/>
                          <a:cs typeface="Times New Roman"/>
                        </a:rPr>
                        <a:t> </a:t>
                      </a:r>
                      <a:r>
                        <a:rPr sz="2000" dirty="0">
                          <a:latin typeface="Times New Roman"/>
                          <a:cs typeface="Times New Roman"/>
                        </a:rPr>
                        <a:t>в</a:t>
                      </a:r>
                      <a:r>
                        <a:rPr sz="2000" spc="-30" dirty="0">
                          <a:latin typeface="Times New Roman"/>
                          <a:cs typeface="Times New Roman"/>
                        </a:rPr>
                        <a:t> </a:t>
                      </a:r>
                      <a:r>
                        <a:rPr sz="2000" dirty="0">
                          <a:latin typeface="Times New Roman"/>
                          <a:cs typeface="Times New Roman"/>
                        </a:rPr>
                        <a:t>якості</a:t>
                      </a:r>
                      <a:r>
                        <a:rPr sz="2000" spc="-45" dirty="0">
                          <a:latin typeface="Times New Roman"/>
                          <a:cs typeface="Times New Roman"/>
                        </a:rPr>
                        <a:t> </a:t>
                      </a:r>
                      <a:r>
                        <a:rPr sz="2000" spc="-10" dirty="0">
                          <a:latin typeface="Times New Roman"/>
                          <a:cs typeface="Times New Roman"/>
                        </a:rPr>
                        <a:t>препаратів</a:t>
                      </a:r>
                      <a:endParaRPr sz="2000">
                        <a:latin typeface="Times New Roman"/>
                        <a:cs typeface="Times New Roman"/>
                      </a:endParaRPr>
                    </a:p>
                  </a:txBody>
                  <a:tcPr marL="0" marR="0" marT="107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R="441325" algn="r">
                        <a:lnSpc>
                          <a:spcPct val="100000"/>
                        </a:lnSpc>
                        <a:spcBef>
                          <a:spcPts val="245"/>
                        </a:spcBef>
                      </a:pPr>
                      <a:r>
                        <a:rPr sz="2000" spc="-25" dirty="0">
                          <a:latin typeface="Times New Roman"/>
                          <a:cs typeface="Times New Roman"/>
                        </a:rPr>
                        <a:t>10</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extLst>
                  <a:ext uri="{0D108BD9-81ED-4DB2-BD59-A6C34878D82A}">
                    <a16:rowId xmlns:a16="http://schemas.microsoft.com/office/drawing/2014/main" val="10010"/>
                  </a:ext>
                </a:extLst>
              </a:tr>
              <a:tr h="370205">
                <a:tc>
                  <a:txBody>
                    <a:bodyPr/>
                    <a:lstStyle/>
                    <a:p>
                      <a:pPr marL="68580">
                        <a:lnSpc>
                          <a:spcPct val="100000"/>
                        </a:lnSpc>
                        <a:spcBef>
                          <a:spcPts val="245"/>
                        </a:spcBef>
                      </a:pPr>
                      <a:r>
                        <a:rPr sz="2000" spc="-25" dirty="0">
                          <a:latin typeface="Times New Roman"/>
                          <a:cs typeface="Times New Roman"/>
                        </a:rPr>
                        <a:t>11</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8580">
                        <a:lnSpc>
                          <a:spcPct val="100000"/>
                        </a:lnSpc>
                        <a:spcBef>
                          <a:spcPts val="85"/>
                        </a:spcBef>
                      </a:pPr>
                      <a:r>
                        <a:rPr sz="2000" dirty="0">
                          <a:latin typeface="Times New Roman"/>
                          <a:cs typeface="Times New Roman"/>
                        </a:rPr>
                        <a:t>Оформлення</a:t>
                      </a:r>
                      <a:r>
                        <a:rPr sz="2000" spc="-70" dirty="0">
                          <a:latin typeface="Times New Roman"/>
                          <a:cs typeface="Times New Roman"/>
                        </a:rPr>
                        <a:t> </a:t>
                      </a:r>
                      <a:r>
                        <a:rPr sz="2000" spc="-10" dirty="0">
                          <a:latin typeface="Times New Roman"/>
                          <a:cs typeface="Times New Roman"/>
                        </a:rPr>
                        <a:t>вітрин</a:t>
                      </a:r>
                      <a:endParaRPr sz="2000">
                        <a:latin typeface="Times New Roman"/>
                        <a:cs typeface="Times New Roman"/>
                      </a:endParaRPr>
                    </a:p>
                  </a:txBody>
                  <a:tcPr marL="0" marR="0" marT="107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R="441325" algn="r">
                        <a:lnSpc>
                          <a:spcPct val="100000"/>
                        </a:lnSpc>
                        <a:spcBef>
                          <a:spcPts val="245"/>
                        </a:spcBef>
                      </a:pPr>
                      <a:r>
                        <a:rPr sz="2000" spc="-25" dirty="0">
                          <a:latin typeface="Times New Roman"/>
                          <a:cs typeface="Times New Roman"/>
                        </a:rPr>
                        <a:t>11</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extLst>
                  <a:ext uri="{0D108BD9-81ED-4DB2-BD59-A6C34878D82A}">
                    <a16:rowId xmlns:a16="http://schemas.microsoft.com/office/drawing/2014/main" val="10011"/>
                  </a:ext>
                </a:extLst>
              </a:tr>
              <a:tr h="370840">
                <a:tc>
                  <a:txBody>
                    <a:bodyPr/>
                    <a:lstStyle/>
                    <a:p>
                      <a:pPr marL="68580">
                        <a:lnSpc>
                          <a:spcPct val="100000"/>
                        </a:lnSpc>
                        <a:spcBef>
                          <a:spcPts val="245"/>
                        </a:spcBef>
                      </a:pPr>
                      <a:r>
                        <a:rPr sz="2000" spc="-25" dirty="0">
                          <a:latin typeface="Times New Roman"/>
                          <a:cs typeface="Times New Roman"/>
                        </a:rPr>
                        <a:t>12</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L="68580">
                        <a:lnSpc>
                          <a:spcPct val="100000"/>
                        </a:lnSpc>
                        <a:spcBef>
                          <a:spcPts val="85"/>
                        </a:spcBef>
                      </a:pPr>
                      <a:r>
                        <a:rPr sz="2000" dirty="0">
                          <a:latin typeface="Times New Roman"/>
                          <a:cs typeface="Times New Roman"/>
                        </a:rPr>
                        <a:t>Наявність</a:t>
                      </a:r>
                      <a:r>
                        <a:rPr sz="2000" spc="-50" dirty="0">
                          <a:latin typeface="Times New Roman"/>
                          <a:cs typeface="Times New Roman"/>
                        </a:rPr>
                        <a:t> </a:t>
                      </a:r>
                      <a:r>
                        <a:rPr sz="2000" dirty="0">
                          <a:latin typeface="Times New Roman"/>
                          <a:cs typeface="Times New Roman"/>
                        </a:rPr>
                        <a:t>дисконтної</a:t>
                      </a:r>
                      <a:r>
                        <a:rPr sz="2000" spc="-45" dirty="0">
                          <a:latin typeface="Times New Roman"/>
                          <a:cs typeface="Times New Roman"/>
                        </a:rPr>
                        <a:t> </a:t>
                      </a:r>
                      <a:r>
                        <a:rPr sz="2000" spc="-10" dirty="0">
                          <a:latin typeface="Times New Roman"/>
                          <a:cs typeface="Times New Roman"/>
                        </a:rPr>
                        <a:t>карти</a:t>
                      </a:r>
                      <a:endParaRPr sz="2000">
                        <a:latin typeface="Times New Roman"/>
                        <a:cs typeface="Times New Roman"/>
                      </a:endParaRPr>
                    </a:p>
                  </a:txBody>
                  <a:tcPr marL="0" marR="0" marT="107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tc>
                  <a:txBody>
                    <a:bodyPr/>
                    <a:lstStyle/>
                    <a:p>
                      <a:pPr marR="441325" algn="r">
                        <a:lnSpc>
                          <a:spcPct val="100000"/>
                        </a:lnSpc>
                        <a:spcBef>
                          <a:spcPts val="245"/>
                        </a:spcBef>
                      </a:pPr>
                      <a:r>
                        <a:rPr sz="2000" spc="-25" dirty="0">
                          <a:latin typeface="Times New Roman"/>
                          <a:cs typeface="Times New Roman"/>
                        </a:rPr>
                        <a:t>12</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EF7"/>
                    </a:solidFill>
                  </a:tcPr>
                </a:tc>
                <a:extLst>
                  <a:ext uri="{0D108BD9-81ED-4DB2-BD59-A6C34878D82A}">
                    <a16:rowId xmlns:a16="http://schemas.microsoft.com/office/drawing/2014/main" val="10012"/>
                  </a:ext>
                </a:extLst>
              </a:tr>
              <a:tr h="370840">
                <a:tc>
                  <a:txBody>
                    <a:bodyPr/>
                    <a:lstStyle/>
                    <a:p>
                      <a:pPr marL="68580">
                        <a:lnSpc>
                          <a:spcPct val="100000"/>
                        </a:lnSpc>
                        <a:spcBef>
                          <a:spcPts val="245"/>
                        </a:spcBef>
                      </a:pPr>
                      <a:r>
                        <a:rPr sz="2000" spc="-25" dirty="0">
                          <a:latin typeface="Times New Roman"/>
                          <a:cs typeface="Times New Roman"/>
                        </a:rPr>
                        <a:t>13</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L="68580">
                        <a:lnSpc>
                          <a:spcPct val="100000"/>
                        </a:lnSpc>
                        <a:spcBef>
                          <a:spcPts val="90"/>
                        </a:spcBef>
                      </a:pPr>
                      <a:r>
                        <a:rPr sz="2000" dirty="0">
                          <a:latin typeface="Times New Roman"/>
                          <a:cs typeface="Times New Roman"/>
                        </a:rPr>
                        <a:t>Відсутність</a:t>
                      </a:r>
                      <a:r>
                        <a:rPr sz="2000" spc="-45" dirty="0">
                          <a:latin typeface="Times New Roman"/>
                          <a:cs typeface="Times New Roman"/>
                        </a:rPr>
                        <a:t> </a:t>
                      </a:r>
                      <a:r>
                        <a:rPr sz="2000" spc="-20" dirty="0">
                          <a:latin typeface="Times New Roman"/>
                          <a:cs typeface="Times New Roman"/>
                        </a:rPr>
                        <a:t>черг</a:t>
                      </a:r>
                      <a:endParaRPr sz="2000">
                        <a:latin typeface="Times New Roman"/>
                        <a:cs typeface="Times New Roman"/>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tc>
                  <a:txBody>
                    <a:bodyPr/>
                    <a:lstStyle/>
                    <a:p>
                      <a:pPr marR="441325" algn="r">
                        <a:lnSpc>
                          <a:spcPct val="100000"/>
                        </a:lnSpc>
                        <a:spcBef>
                          <a:spcPts val="245"/>
                        </a:spcBef>
                      </a:pPr>
                      <a:r>
                        <a:rPr sz="2000" spc="-25" dirty="0">
                          <a:latin typeface="Times New Roman"/>
                          <a:cs typeface="Times New Roman"/>
                        </a:rPr>
                        <a:t>13</a:t>
                      </a:r>
                      <a:endParaRPr sz="2000">
                        <a:latin typeface="Times New Roman"/>
                        <a:cs typeface="Times New Roman"/>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EEE"/>
                    </a:solidFill>
                  </a:tcPr>
                </a:tc>
                <a:extLst>
                  <a:ext uri="{0D108BD9-81ED-4DB2-BD59-A6C34878D82A}">
                    <a16:rowId xmlns:a16="http://schemas.microsoft.com/office/drawing/2014/main" val="10013"/>
                  </a:ext>
                </a:extLst>
              </a:tr>
            </a:tbl>
          </a:graphicData>
        </a:graphic>
      </p:graphicFrame>
      <p:sp>
        <p:nvSpPr>
          <p:cNvPr id="3" name="object 3"/>
          <p:cNvSpPr txBox="1">
            <a:spLocks noGrp="1"/>
          </p:cNvSpPr>
          <p:nvPr>
            <p:ph type="title"/>
          </p:nvPr>
        </p:nvSpPr>
        <p:spPr>
          <a:xfrm>
            <a:off x="603605" y="195148"/>
            <a:ext cx="10696575" cy="1123315"/>
          </a:xfrm>
          <a:prstGeom prst="rect">
            <a:avLst/>
          </a:prstGeom>
        </p:spPr>
        <p:txBody>
          <a:bodyPr vert="horz" wrap="square" lIns="0" tIns="12700" rIns="0" bIns="0" rtlCol="0">
            <a:spAutoFit/>
          </a:bodyPr>
          <a:lstStyle/>
          <a:p>
            <a:pPr marL="2303145" marR="5080" indent="-2291080">
              <a:lnSpc>
                <a:spcPct val="100000"/>
              </a:lnSpc>
              <a:spcBef>
                <a:spcPts val="100"/>
              </a:spcBef>
            </a:pPr>
            <a:r>
              <a:rPr sz="3600" i="0" dirty="0">
                <a:solidFill>
                  <a:srgbClr val="FF6600"/>
                </a:solidFill>
                <a:latin typeface="Times New Roman"/>
                <a:cs typeface="Times New Roman"/>
              </a:rPr>
              <a:t>Вагомість</a:t>
            </a:r>
            <a:r>
              <a:rPr sz="3600" i="0" spc="-25" dirty="0">
                <a:solidFill>
                  <a:srgbClr val="FF6600"/>
                </a:solidFill>
                <a:latin typeface="Times New Roman"/>
                <a:cs typeface="Times New Roman"/>
              </a:rPr>
              <a:t> </a:t>
            </a:r>
            <a:r>
              <a:rPr sz="3600" i="0" dirty="0">
                <a:solidFill>
                  <a:srgbClr val="FF6600"/>
                </a:solidFill>
                <a:latin typeface="Times New Roman"/>
                <a:cs typeface="Times New Roman"/>
              </a:rPr>
              <a:t>факторів,</a:t>
            </a:r>
            <a:r>
              <a:rPr sz="3600" i="0" spc="-50" dirty="0">
                <a:solidFill>
                  <a:srgbClr val="FF6600"/>
                </a:solidFill>
                <a:latin typeface="Times New Roman"/>
                <a:cs typeface="Times New Roman"/>
              </a:rPr>
              <a:t> </a:t>
            </a:r>
            <a:r>
              <a:rPr sz="3600" i="0" dirty="0">
                <a:solidFill>
                  <a:srgbClr val="FF6600"/>
                </a:solidFill>
                <a:latin typeface="Times New Roman"/>
                <a:cs typeface="Times New Roman"/>
              </a:rPr>
              <a:t>що</a:t>
            </a:r>
            <a:r>
              <a:rPr sz="3600" i="0" spc="-35" dirty="0">
                <a:solidFill>
                  <a:srgbClr val="FF6600"/>
                </a:solidFill>
                <a:latin typeface="Times New Roman"/>
                <a:cs typeface="Times New Roman"/>
              </a:rPr>
              <a:t> </a:t>
            </a:r>
            <a:r>
              <a:rPr sz="3600" i="0" dirty="0">
                <a:solidFill>
                  <a:srgbClr val="FF6600"/>
                </a:solidFill>
                <a:latin typeface="Times New Roman"/>
                <a:cs typeface="Times New Roman"/>
              </a:rPr>
              <a:t>впливають</a:t>
            </a:r>
            <a:r>
              <a:rPr sz="3600" i="0" spc="-30" dirty="0">
                <a:solidFill>
                  <a:srgbClr val="FF6600"/>
                </a:solidFill>
                <a:latin typeface="Times New Roman"/>
                <a:cs typeface="Times New Roman"/>
              </a:rPr>
              <a:t> </a:t>
            </a:r>
            <a:r>
              <a:rPr sz="3600" i="0" dirty="0">
                <a:solidFill>
                  <a:srgbClr val="FF6600"/>
                </a:solidFill>
                <a:latin typeface="Times New Roman"/>
                <a:cs typeface="Times New Roman"/>
              </a:rPr>
              <a:t>на</a:t>
            </a:r>
            <a:r>
              <a:rPr sz="3600" i="0" spc="-30" dirty="0">
                <a:solidFill>
                  <a:srgbClr val="FF6600"/>
                </a:solidFill>
                <a:latin typeface="Times New Roman"/>
                <a:cs typeface="Times New Roman"/>
              </a:rPr>
              <a:t> </a:t>
            </a:r>
            <a:r>
              <a:rPr sz="3600" i="0" spc="-10" dirty="0">
                <a:solidFill>
                  <a:srgbClr val="FF6600"/>
                </a:solidFill>
                <a:latin typeface="Times New Roman"/>
                <a:cs typeface="Times New Roman"/>
              </a:rPr>
              <a:t>формування </a:t>
            </a:r>
            <a:r>
              <a:rPr sz="3600" i="0" dirty="0">
                <a:solidFill>
                  <a:srgbClr val="FF6600"/>
                </a:solidFill>
                <a:latin typeface="Times New Roman"/>
                <a:cs typeface="Times New Roman"/>
              </a:rPr>
              <a:t>лояльності</a:t>
            </a:r>
            <a:r>
              <a:rPr sz="3600" i="0" spc="-35" dirty="0">
                <a:solidFill>
                  <a:srgbClr val="FF6600"/>
                </a:solidFill>
                <a:latin typeface="Times New Roman"/>
                <a:cs typeface="Times New Roman"/>
              </a:rPr>
              <a:t> </a:t>
            </a:r>
            <a:r>
              <a:rPr sz="3600" i="0" dirty="0">
                <a:solidFill>
                  <a:srgbClr val="FF6600"/>
                </a:solidFill>
                <a:latin typeface="Times New Roman"/>
                <a:cs typeface="Times New Roman"/>
              </a:rPr>
              <a:t>клієнта</a:t>
            </a:r>
            <a:r>
              <a:rPr sz="3600" i="0" spc="-50" dirty="0">
                <a:solidFill>
                  <a:srgbClr val="FF6600"/>
                </a:solidFill>
                <a:latin typeface="Times New Roman"/>
                <a:cs typeface="Times New Roman"/>
              </a:rPr>
              <a:t> </a:t>
            </a:r>
            <a:r>
              <a:rPr sz="3600" i="0" dirty="0">
                <a:solidFill>
                  <a:srgbClr val="FF6600"/>
                </a:solidFill>
                <a:latin typeface="Times New Roman"/>
                <a:cs typeface="Times New Roman"/>
              </a:rPr>
              <a:t>до</a:t>
            </a:r>
            <a:r>
              <a:rPr sz="3600" i="0" spc="-45" dirty="0">
                <a:solidFill>
                  <a:srgbClr val="FF6600"/>
                </a:solidFill>
                <a:latin typeface="Times New Roman"/>
                <a:cs typeface="Times New Roman"/>
              </a:rPr>
              <a:t> </a:t>
            </a:r>
            <a:r>
              <a:rPr sz="3600" i="0" spc="-10" dirty="0">
                <a:solidFill>
                  <a:srgbClr val="FF6600"/>
                </a:solidFill>
                <a:latin typeface="Times New Roman"/>
                <a:cs typeface="Times New Roman"/>
              </a:rPr>
              <a:t>аптеки</a:t>
            </a:r>
            <a:endParaRPr sz="3600">
              <a:latin typeface="Times New Roman"/>
              <a:cs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2074" y="684098"/>
            <a:ext cx="3615054" cy="543560"/>
          </a:xfrm>
          <a:prstGeom prst="rect">
            <a:avLst/>
          </a:prstGeom>
        </p:spPr>
        <p:txBody>
          <a:bodyPr vert="horz" wrap="square" lIns="0" tIns="12065" rIns="0" bIns="0" rtlCol="0">
            <a:spAutoFit/>
          </a:bodyPr>
          <a:lstStyle/>
          <a:p>
            <a:pPr marL="12700">
              <a:lnSpc>
                <a:spcPct val="100000"/>
              </a:lnSpc>
              <a:spcBef>
                <a:spcPts val="95"/>
              </a:spcBef>
            </a:pPr>
            <a:r>
              <a:rPr sz="3400" b="0" i="0" spc="-40" dirty="0">
                <a:solidFill>
                  <a:srgbClr val="FF6600"/>
                </a:solidFill>
                <a:latin typeface="MS Gothic"/>
                <a:cs typeface="MS Gothic"/>
              </a:rPr>
              <a:t>✔</a:t>
            </a:r>
            <a:r>
              <a:rPr sz="3400" b="0" i="0" spc="-1070" dirty="0">
                <a:solidFill>
                  <a:srgbClr val="FF6600"/>
                </a:solidFill>
                <a:latin typeface="MS Gothic"/>
                <a:cs typeface="MS Gothic"/>
              </a:rPr>
              <a:t> </a:t>
            </a:r>
            <a:r>
              <a:rPr b="0" i="0" dirty="0">
                <a:solidFill>
                  <a:srgbClr val="001F5F"/>
                </a:solidFill>
                <a:latin typeface="Arial"/>
                <a:cs typeface="Arial"/>
              </a:rPr>
              <a:t>інформаційний</a:t>
            </a:r>
            <a:r>
              <a:rPr b="0" i="0" spc="-90" dirty="0">
                <a:solidFill>
                  <a:srgbClr val="001F5F"/>
                </a:solidFill>
                <a:latin typeface="Arial"/>
                <a:cs typeface="Arial"/>
              </a:rPr>
              <a:t> </a:t>
            </a:r>
            <a:r>
              <a:rPr b="0" i="0" spc="-10" dirty="0">
                <a:solidFill>
                  <a:srgbClr val="001F5F"/>
                </a:solidFill>
                <a:latin typeface="Arial"/>
                <a:cs typeface="Arial"/>
              </a:rPr>
              <a:t>метод</a:t>
            </a:r>
            <a:endParaRPr sz="3400">
              <a:latin typeface="Arial"/>
              <a:cs typeface="Arial"/>
            </a:endParaRPr>
          </a:p>
        </p:txBody>
      </p:sp>
      <p:sp>
        <p:nvSpPr>
          <p:cNvPr id="3" name="object 3"/>
          <p:cNvSpPr txBox="1"/>
          <p:nvPr/>
        </p:nvSpPr>
        <p:spPr>
          <a:xfrm>
            <a:off x="392074" y="1219326"/>
            <a:ext cx="4502150" cy="3280410"/>
          </a:xfrm>
          <a:prstGeom prst="rect">
            <a:avLst/>
          </a:prstGeom>
        </p:spPr>
        <p:txBody>
          <a:bodyPr vert="horz" wrap="square" lIns="0" tIns="13335" rIns="0" bIns="0" rtlCol="0">
            <a:spAutoFit/>
          </a:bodyPr>
          <a:lstStyle/>
          <a:p>
            <a:pPr marL="12700" algn="just">
              <a:lnSpc>
                <a:spcPct val="100000"/>
              </a:lnSpc>
              <a:spcBef>
                <a:spcPts val="105"/>
              </a:spcBef>
            </a:pPr>
            <a:r>
              <a:rPr sz="2900" dirty="0">
                <a:solidFill>
                  <a:srgbClr val="FF6600"/>
                </a:solidFill>
                <a:latin typeface="MS Gothic"/>
                <a:cs typeface="MS Gothic"/>
              </a:rPr>
              <a:t>✔</a:t>
            </a:r>
            <a:r>
              <a:rPr sz="2900" spc="-790" dirty="0">
                <a:solidFill>
                  <a:srgbClr val="FF6600"/>
                </a:solidFill>
                <a:latin typeface="MS Gothic"/>
                <a:cs typeface="MS Gothic"/>
              </a:rPr>
              <a:t> </a:t>
            </a:r>
            <a:r>
              <a:rPr sz="2400" dirty="0">
                <a:solidFill>
                  <a:srgbClr val="001F5F"/>
                </a:solidFill>
                <a:latin typeface="Arial"/>
                <a:cs typeface="Arial"/>
              </a:rPr>
              <a:t>емоційний </a:t>
            </a:r>
            <a:r>
              <a:rPr sz="2400" spc="-10" dirty="0">
                <a:solidFill>
                  <a:srgbClr val="001F5F"/>
                </a:solidFill>
                <a:latin typeface="Arial"/>
                <a:cs typeface="Arial"/>
              </a:rPr>
              <a:t>метод</a:t>
            </a:r>
            <a:endParaRPr sz="2400">
              <a:latin typeface="Arial"/>
              <a:cs typeface="Arial"/>
            </a:endParaRPr>
          </a:p>
          <a:p>
            <a:pPr marL="12700" algn="just">
              <a:lnSpc>
                <a:spcPct val="100000"/>
              </a:lnSpc>
              <a:spcBef>
                <a:spcPts val="105"/>
              </a:spcBef>
            </a:pPr>
            <a:r>
              <a:rPr sz="2900" dirty="0">
                <a:solidFill>
                  <a:srgbClr val="FF6600"/>
                </a:solidFill>
                <a:latin typeface="MS Gothic"/>
                <a:cs typeface="MS Gothic"/>
              </a:rPr>
              <a:t>✔</a:t>
            </a:r>
            <a:r>
              <a:rPr sz="2900" spc="-790" dirty="0">
                <a:solidFill>
                  <a:srgbClr val="FF6600"/>
                </a:solidFill>
                <a:latin typeface="MS Gothic"/>
                <a:cs typeface="MS Gothic"/>
              </a:rPr>
              <a:t> </a:t>
            </a:r>
            <a:r>
              <a:rPr sz="2400" dirty="0">
                <a:solidFill>
                  <a:srgbClr val="001F5F"/>
                </a:solidFill>
                <a:latin typeface="Arial"/>
                <a:cs typeface="Arial"/>
              </a:rPr>
              <a:t>патріотичний</a:t>
            </a:r>
            <a:r>
              <a:rPr sz="2400" spc="-165" dirty="0">
                <a:solidFill>
                  <a:srgbClr val="001F5F"/>
                </a:solidFill>
                <a:latin typeface="Arial"/>
                <a:cs typeface="Arial"/>
              </a:rPr>
              <a:t> </a:t>
            </a:r>
            <a:r>
              <a:rPr sz="2400" spc="-10" dirty="0">
                <a:solidFill>
                  <a:srgbClr val="001F5F"/>
                </a:solidFill>
                <a:latin typeface="Arial"/>
                <a:cs typeface="Arial"/>
              </a:rPr>
              <a:t>метод</a:t>
            </a:r>
            <a:endParaRPr sz="2400">
              <a:latin typeface="Arial"/>
              <a:cs typeface="Arial"/>
            </a:endParaRPr>
          </a:p>
          <a:p>
            <a:pPr marL="241300" marR="109855" indent="-228600" algn="just">
              <a:lnSpc>
                <a:spcPct val="87200"/>
              </a:lnSpc>
              <a:spcBef>
                <a:spcPts val="640"/>
              </a:spcBef>
            </a:pPr>
            <a:r>
              <a:rPr sz="2900" dirty="0">
                <a:solidFill>
                  <a:srgbClr val="FF6600"/>
                </a:solidFill>
                <a:latin typeface="MS Gothic"/>
                <a:cs typeface="MS Gothic"/>
              </a:rPr>
              <a:t>✔</a:t>
            </a:r>
            <a:r>
              <a:rPr sz="2900" spc="-795" dirty="0">
                <a:solidFill>
                  <a:srgbClr val="FF6600"/>
                </a:solidFill>
                <a:latin typeface="MS Gothic"/>
                <a:cs typeface="MS Gothic"/>
              </a:rPr>
              <a:t> </a:t>
            </a:r>
            <a:r>
              <a:rPr sz="2400" spc="-5" dirty="0">
                <a:solidFill>
                  <a:srgbClr val="001F5F"/>
                </a:solidFill>
                <a:latin typeface="Arial"/>
                <a:cs typeface="Arial"/>
              </a:rPr>
              <a:t>мето</a:t>
            </a:r>
            <a:r>
              <a:rPr sz="2400" dirty="0">
                <a:solidFill>
                  <a:srgbClr val="001F5F"/>
                </a:solidFill>
                <a:latin typeface="Arial"/>
                <a:cs typeface="Arial"/>
              </a:rPr>
              <a:t>д</a:t>
            </a:r>
            <a:r>
              <a:rPr sz="2400" spc="-5" dirty="0">
                <a:solidFill>
                  <a:srgbClr val="001F5F"/>
                </a:solidFill>
                <a:latin typeface="Arial"/>
                <a:cs typeface="Arial"/>
              </a:rPr>
              <a:t> </a:t>
            </a:r>
            <a:r>
              <a:rPr sz="2400" spc="-10" dirty="0">
                <a:solidFill>
                  <a:srgbClr val="001F5F"/>
                </a:solidFill>
                <a:latin typeface="Arial"/>
                <a:cs typeface="Arial"/>
              </a:rPr>
              <a:t>пробудження</a:t>
            </a:r>
            <a:r>
              <a:rPr sz="2400" spc="5" dirty="0">
                <a:solidFill>
                  <a:srgbClr val="001F5F"/>
                </a:solidFill>
                <a:latin typeface="Arial"/>
                <a:cs typeface="Arial"/>
              </a:rPr>
              <a:t> </a:t>
            </a:r>
            <a:r>
              <a:rPr sz="2400" dirty="0">
                <a:solidFill>
                  <a:srgbClr val="001F5F"/>
                </a:solidFill>
                <a:latin typeface="Arial"/>
                <a:cs typeface="Arial"/>
              </a:rPr>
              <a:t>стра</a:t>
            </a:r>
            <a:r>
              <a:rPr sz="2400" spc="-20" dirty="0">
                <a:solidFill>
                  <a:srgbClr val="001F5F"/>
                </a:solidFill>
                <a:latin typeface="Arial"/>
                <a:cs typeface="Arial"/>
              </a:rPr>
              <a:t>х</a:t>
            </a:r>
            <a:r>
              <a:rPr sz="2400" dirty="0">
                <a:solidFill>
                  <a:srgbClr val="001F5F"/>
                </a:solidFill>
                <a:latin typeface="Arial"/>
                <a:cs typeface="Arial"/>
              </a:rPr>
              <a:t>у </a:t>
            </a:r>
            <a:r>
              <a:rPr sz="2400" spc="-20" dirty="0">
                <a:solidFill>
                  <a:srgbClr val="001F5F"/>
                </a:solidFill>
                <a:latin typeface="Arial"/>
                <a:cs typeface="Arial"/>
              </a:rPr>
              <a:t>(заборонено</a:t>
            </a:r>
            <a:r>
              <a:rPr sz="2400" spc="20" dirty="0">
                <a:solidFill>
                  <a:srgbClr val="001F5F"/>
                </a:solidFill>
                <a:latin typeface="Arial"/>
                <a:cs typeface="Arial"/>
              </a:rPr>
              <a:t> </a:t>
            </a:r>
            <a:r>
              <a:rPr sz="2400" spc="-15" dirty="0">
                <a:solidFill>
                  <a:srgbClr val="001F5F"/>
                </a:solidFill>
                <a:latin typeface="Arial"/>
                <a:cs typeface="Arial"/>
              </a:rPr>
              <a:t>звстосовувати</a:t>
            </a:r>
            <a:r>
              <a:rPr sz="2400" spc="-10" dirty="0">
                <a:solidFill>
                  <a:srgbClr val="001F5F"/>
                </a:solidFill>
                <a:latin typeface="Arial"/>
                <a:cs typeface="Arial"/>
              </a:rPr>
              <a:t> </a:t>
            </a:r>
            <a:r>
              <a:rPr sz="2400" spc="-15" dirty="0">
                <a:solidFill>
                  <a:srgbClr val="001F5F"/>
                </a:solidFill>
                <a:latin typeface="Arial"/>
                <a:cs typeface="Arial"/>
              </a:rPr>
              <a:t>в</a:t>
            </a:r>
            <a:r>
              <a:rPr sz="2400" spc="-10" dirty="0">
                <a:solidFill>
                  <a:srgbClr val="001F5F"/>
                </a:solidFill>
                <a:latin typeface="Arial"/>
                <a:cs typeface="Arial"/>
              </a:rPr>
              <a:t> </a:t>
            </a:r>
            <a:r>
              <a:rPr sz="2400" spc="-15" dirty="0">
                <a:solidFill>
                  <a:srgbClr val="001F5F"/>
                </a:solidFill>
                <a:latin typeface="Arial"/>
                <a:cs typeface="Arial"/>
              </a:rPr>
              <a:t>рекламі</a:t>
            </a:r>
            <a:r>
              <a:rPr sz="2400" dirty="0">
                <a:solidFill>
                  <a:srgbClr val="001F5F"/>
                </a:solidFill>
                <a:latin typeface="Arial"/>
                <a:cs typeface="Arial"/>
              </a:rPr>
              <a:t> ЛЗ).</a:t>
            </a:r>
            <a:endParaRPr sz="2400">
              <a:latin typeface="Arial"/>
              <a:cs typeface="Arial"/>
            </a:endParaRPr>
          </a:p>
          <a:p>
            <a:pPr marL="241300" marR="5080" indent="-228600" algn="just">
              <a:lnSpc>
                <a:spcPct val="84600"/>
              </a:lnSpc>
              <a:spcBef>
                <a:spcPts val="819"/>
              </a:spcBef>
            </a:pPr>
            <a:r>
              <a:rPr sz="2900" dirty="0">
                <a:solidFill>
                  <a:srgbClr val="FF6600"/>
                </a:solidFill>
                <a:latin typeface="MS Gothic"/>
                <a:cs typeface="MS Gothic"/>
              </a:rPr>
              <a:t>✔</a:t>
            </a:r>
            <a:r>
              <a:rPr sz="2900" spc="-795" dirty="0">
                <a:solidFill>
                  <a:srgbClr val="FF6600"/>
                </a:solidFill>
                <a:latin typeface="MS Gothic"/>
                <a:cs typeface="MS Gothic"/>
              </a:rPr>
              <a:t> </a:t>
            </a:r>
            <a:r>
              <a:rPr sz="2400" spc="-15" dirty="0">
                <a:solidFill>
                  <a:srgbClr val="001F5F"/>
                </a:solidFill>
                <a:latin typeface="Arial"/>
                <a:cs typeface="Arial"/>
              </a:rPr>
              <a:t>метод</a:t>
            </a:r>
            <a:r>
              <a:rPr sz="2400" spc="-5" dirty="0">
                <a:solidFill>
                  <a:srgbClr val="001F5F"/>
                </a:solidFill>
                <a:latin typeface="Arial"/>
                <a:cs typeface="Arial"/>
              </a:rPr>
              <a:t> </a:t>
            </a:r>
            <a:r>
              <a:rPr sz="2400" spc="-15" dirty="0">
                <a:solidFill>
                  <a:srgbClr val="001F5F"/>
                </a:solidFill>
                <a:latin typeface="Arial"/>
                <a:cs typeface="Arial"/>
              </a:rPr>
              <a:t>створення</a:t>
            </a:r>
            <a:r>
              <a:rPr sz="2400" spc="15" dirty="0">
                <a:solidFill>
                  <a:srgbClr val="001F5F"/>
                </a:solidFill>
                <a:latin typeface="Arial"/>
                <a:cs typeface="Arial"/>
              </a:rPr>
              <a:t> </a:t>
            </a:r>
            <a:r>
              <a:rPr sz="2400" spc="-20" dirty="0">
                <a:solidFill>
                  <a:srgbClr val="001F5F"/>
                </a:solidFill>
                <a:latin typeface="Arial"/>
                <a:cs typeface="Arial"/>
              </a:rPr>
              <a:t>досягнень,</a:t>
            </a:r>
            <a:r>
              <a:rPr sz="2400" dirty="0">
                <a:solidFill>
                  <a:srgbClr val="001F5F"/>
                </a:solidFill>
                <a:latin typeface="Arial"/>
                <a:cs typeface="Arial"/>
              </a:rPr>
              <a:t> </a:t>
            </a:r>
            <a:r>
              <a:rPr sz="2400" spc="-15" dirty="0">
                <a:solidFill>
                  <a:srgbClr val="001F5F"/>
                </a:solidFill>
                <a:latin typeface="Arial"/>
                <a:cs typeface="Arial"/>
              </a:rPr>
              <a:t>сітуаціі</a:t>
            </a:r>
            <a:r>
              <a:rPr sz="2400" spc="5" dirty="0">
                <a:solidFill>
                  <a:srgbClr val="001F5F"/>
                </a:solidFill>
                <a:latin typeface="Arial"/>
                <a:cs typeface="Arial"/>
              </a:rPr>
              <a:t> </a:t>
            </a:r>
            <a:r>
              <a:rPr sz="2400" spc="-15" dirty="0">
                <a:solidFill>
                  <a:srgbClr val="001F5F"/>
                </a:solidFill>
                <a:latin typeface="Arial"/>
                <a:cs typeface="Arial"/>
              </a:rPr>
              <a:t>успіху</a:t>
            </a:r>
            <a:endParaRPr sz="2400">
              <a:latin typeface="Arial"/>
              <a:cs typeface="Arial"/>
            </a:endParaRPr>
          </a:p>
          <a:p>
            <a:pPr marL="12700" algn="just">
              <a:lnSpc>
                <a:spcPct val="100000"/>
              </a:lnSpc>
              <a:spcBef>
                <a:spcPts val="204"/>
              </a:spcBef>
            </a:pPr>
            <a:r>
              <a:rPr sz="2900" dirty="0">
                <a:solidFill>
                  <a:srgbClr val="FF6600"/>
                </a:solidFill>
                <a:latin typeface="MS Gothic"/>
                <a:cs typeface="MS Gothic"/>
              </a:rPr>
              <a:t>✔</a:t>
            </a:r>
            <a:r>
              <a:rPr sz="2400" dirty="0">
                <a:solidFill>
                  <a:srgbClr val="001F5F"/>
                </a:solidFill>
                <a:latin typeface="Arial"/>
                <a:cs typeface="Arial"/>
              </a:rPr>
              <a:t>гумористичний</a:t>
            </a:r>
            <a:r>
              <a:rPr sz="2400" spc="-25" dirty="0">
                <a:solidFill>
                  <a:srgbClr val="001F5F"/>
                </a:solidFill>
                <a:latin typeface="Arial"/>
                <a:cs typeface="Arial"/>
              </a:rPr>
              <a:t> </a:t>
            </a:r>
            <a:r>
              <a:rPr sz="2400" spc="-10" dirty="0">
                <a:solidFill>
                  <a:srgbClr val="001F5F"/>
                </a:solidFill>
                <a:latin typeface="Arial"/>
                <a:cs typeface="Arial"/>
              </a:rPr>
              <a:t>метод</a:t>
            </a:r>
            <a:endParaRPr sz="2400">
              <a:latin typeface="Arial"/>
              <a:cs typeface="Arial"/>
            </a:endParaRPr>
          </a:p>
        </p:txBody>
      </p:sp>
      <p:sp>
        <p:nvSpPr>
          <p:cNvPr id="4" name="object 4"/>
          <p:cNvSpPr txBox="1"/>
          <p:nvPr/>
        </p:nvSpPr>
        <p:spPr>
          <a:xfrm>
            <a:off x="3856735" y="155270"/>
            <a:ext cx="4738370" cy="391795"/>
          </a:xfrm>
          <a:prstGeom prst="rect">
            <a:avLst/>
          </a:prstGeom>
        </p:spPr>
        <p:txBody>
          <a:bodyPr vert="horz" wrap="square" lIns="0" tIns="12700" rIns="0" bIns="0" rtlCol="0">
            <a:spAutoFit/>
          </a:bodyPr>
          <a:lstStyle/>
          <a:p>
            <a:pPr marL="12700">
              <a:lnSpc>
                <a:spcPct val="100000"/>
              </a:lnSpc>
              <a:spcBef>
                <a:spcPts val="100"/>
              </a:spcBef>
            </a:pPr>
            <a:r>
              <a:rPr sz="2400" b="1" i="1" dirty="0">
                <a:solidFill>
                  <a:srgbClr val="FF6600"/>
                </a:solidFill>
                <a:latin typeface="Arial"/>
                <a:cs typeface="Arial"/>
              </a:rPr>
              <a:t>Методи</a:t>
            </a:r>
            <a:r>
              <a:rPr sz="2400" b="1" i="1" spc="-15" dirty="0">
                <a:solidFill>
                  <a:srgbClr val="FF6600"/>
                </a:solidFill>
                <a:latin typeface="Arial"/>
                <a:cs typeface="Arial"/>
              </a:rPr>
              <a:t> </a:t>
            </a:r>
            <a:r>
              <a:rPr sz="2400" b="1" i="1" dirty="0">
                <a:solidFill>
                  <a:srgbClr val="FF6600"/>
                </a:solidFill>
                <a:latin typeface="Arial"/>
                <a:cs typeface="Arial"/>
              </a:rPr>
              <a:t>впливу</a:t>
            </a:r>
            <a:r>
              <a:rPr sz="2400" b="1" i="1" spc="-50" dirty="0">
                <a:solidFill>
                  <a:srgbClr val="FF6600"/>
                </a:solidFill>
                <a:latin typeface="Arial"/>
                <a:cs typeface="Arial"/>
              </a:rPr>
              <a:t> </a:t>
            </a:r>
            <a:r>
              <a:rPr sz="2400" b="1" i="1" dirty="0">
                <a:solidFill>
                  <a:srgbClr val="FF6600"/>
                </a:solidFill>
                <a:latin typeface="Arial"/>
                <a:cs typeface="Arial"/>
              </a:rPr>
              <a:t>на</a:t>
            </a:r>
            <a:r>
              <a:rPr sz="2400" b="1" i="1" spc="-35" dirty="0">
                <a:solidFill>
                  <a:srgbClr val="FF6600"/>
                </a:solidFill>
                <a:latin typeface="Arial"/>
                <a:cs typeface="Arial"/>
              </a:rPr>
              <a:t> </a:t>
            </a:r>
            <a:r>
              <a:rPr sz="2400" b="1" i="1" spc="-10" dirty="0">
                <a:solidFill>
                  <a:srgbClr val="FF6600"/>
                </a:solidFill>
                <a:latin typeface="Arial"/>
                <a:cs typeface="Arial"/>
              </a:rPr>
              <a:t>споживачів</a:t>
            </a:r>
            <a:endParaRPr sz="2400">
              <a:latin typeface="Arial"/>
              <a:cs typeface="Arial"/>
            </a:endParaRPr>
          </a:p>
        </p:txBody>
      </p:sp>
      <p:pic>
        <p:nvPicPr>
          <p:cNvPr id="5" name="object 5"/>
          <p:cNvPicPr/>
          <p:nvPr/>
        </p:nvPicPr>
        <p:blipFill>
          <a:blip r:embed="rId2" cstate="print"/>
          <a:stretch>
            <a:fillRect/>
          </a:stretch>
        </p:blipFill>
        <p:spPr>
          <a:xfrm>
            <a:off x="5428615" y="2761614"/>
            <a:ext cx="6019800" cy="347662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76808" y="1049274"/>
            <a:ext cx="2887980" cy="887094"/>
          </a:xfrm>
          <a:prstGeom prst="rect">
            <a:avLst/>
          </a:prstGeom>
        </p:spPr>
        <p:txBody>
          <a:bodyPr vert="horz" wrap="square" lIns="0" tIns="13335" rIns="0" bIns="0" rtlCol="0">
            <a:spAutoFit/>
          </a:bodyPr>
          <a:lstStyle/>
          <a:p>
            <a:pPr marL="12700">
              <a:lnSpc>
                <a:spcPts val="3390"/>
              </a:lnSpc>
              <a:spcBef>
                <a:spcPts val="105"/>
              </a:spcBef>
            </a:pPr>
            <a:r>
              <a:rPr sz="2900" b="0" i="0" spc="-10" dirty="0">
                <a:solidFill>
                  <a:srgbClr val="FF6600"/>
                </a:solidFill>
                <a:latin typeface="MS Gothic"/>
                <a:cs typeface="MS Gothic"/>
              </a:rPr>
              <a:t>✔</a:t>
            </a:r>
            <a:r>
              <a:rPr b="0" i="0" spc="-10" dirty="0">
                <a:solidFill>
                  <a:srgbClr val="001F5F"/>
                </a:solidFill>
                <a:latin typeface="Arial"/>
                <a:cs typeface="Arial"/>
              </a:rPr>
              <a:t>Висловлювання</a:t>
            </a:r>
            <a:endParaRPr sz="2900">
              <a:latin typeface="Arial"/>
              <a:cs typeface="Arial"/>
            </a:endParaRPr>
          </a:p>
          <a:p>
            <a:pPr marL="12700">
              <a:lnSpc>
                <a:spcPts val="3390"/>
              </a:lnSpc>
            </a:pPr>
            <a:r>
              <a:rPr sz="2900" b="0" i="0" dirty="0">
                <a:solidFill>
                  <a:srgbClr val="FF6600"/>
                </a:solidFill>
                <a:latin typeface="MS Gothic"/>
                <a:cs typeface="MS Gothic"/>
              </a:rPr>
              <a:t>✔</a:t>
            </a:r>
            <a:r>
              <a:rPr b="0" i="0" dirty="0">
                <a:solidFill>
                  <a:srgbClr val="001F5F"/>
                </a:solidFill>
                <a:latin typeface="Arial"/>
                <a:cs typeface="Arial"/>
              </a:rPr>
              <a:t>Підбір</a:t>
            </a:r>
            <a:r>
              <a:rPr b="0" i="0" spc="-80" dirty="0">
                <a:solidFill>
                  <a:srgbClr val="001F5F"/>
                </a:solidFill>
                <a:latin typeface="Arial"/>
                <a:cs typeface="Arial"/>
              </a:rPr>
              <a:t> </a:t>
            </a:r>
            <a:r>
              <a:rPr b="0" i="0" spc="-10" dirty="0">
                <a:solidFill>
                  <a:srgbClr val="001F5F"/>
                </a:solidFill>
                <a:latin typeface="Arial"/>
                <a:cs typeface="Arial"/>
              </a:rPr>
              <a:t>інформації</a:t>
            </a:r>
            <a:endParaRPr sz="2900">
              <a:latin typeface="Arial"/>
              <a:cs typeface="Arial"/>
            </a:endParaRPr>
          </a:p>
        </p:txBody>
      </p:sp>
      <p:sp>
        <p:nvSpPr>
          <p:cNvPr id="3" name="object 3"/>
          <p:cNvSpPr txBox="1"/>
          <p:nvPr/>
        </p:nvSpPr>
        <p:spPr>
          <a:xfrm>
            <a:off x="476808" y="1888947"/>
            <a:ext cx="4773930" cy="4834255"/>
          </a:xfrm>
          <a:prstGeom prst="rect">
            <a:avLst/>
          </a:prstGeom>
        </p:spPr>
        <p:txBody>
          <a:bodyPr vert="horz" wrap="square" lIns="0" tIns="13335" rIns="0" bIns="0" rtlCol="0">
            <a:spAutoFit/>
          </a:bodyPr>
          <a:lstStyle/>
          <a:p>
            <a:pPr marL="12700">
              <a:lnSpc>
                <a:spcPts val="3410"/>
              </a:lnSpc>
              <a:spcBef>
                <a:spcPts val="105"/>
              </a:spcBef>
            </a:pPr>
            <a:r>
              <a:rPr sz="2900" spc="-10" dirty="0">
                <a:solidFill>
                  <a:srgbClr val="FF6600"/>
                </a:solidFill>
                <a:latin typeface="MS Gothic"/>
                <a:cs typeface="MS Gothic"/>
              </a:rPr>
              <a:t>✔</a:t>
            </a:r>
            <a:r>
              <a:rPr sz="2400" spc="-10" dirty="0">
                <a:solidFill>
                  <a:srgbClr val="001F5F"/>
                </a:solidFill>
                <a:latin typeface="Arial"/>
                <a:cs typeface="Arial"/>
              </a:rPr>
              <a:t>Слогани</a:t>
            </a:r>
            <a:endParaRPr sz="2400">
              <a:latin typeface="Arial"/>
              <a:cs typeface="Arial"/>
            </a:endParaRPr>
          </a:p>
          <a:p>
            <a:pPr marL="241300" marR="5080" indent="-228600">
              <a:lnSpc>
                <a:spcPct val="76100"/>
              </a:lnSpc>
              <a:spcBef>
                <a:spcPts val="760"/>
              </a:spcBef>
            </a:pPr>
            <a:r>
              <a:rPr sz="2900" dirty="0">
                <a:solidFill>
                  <a:srgbClr val="FF6600"/>
                </a:solidFill>
                <a:latin typeface="MS Gothic"/>
                <a:cs typeface="MS Gothic"/>
              </a:rPr>
              <a:t>✔</a:t>
            </a:r>
            <a:r>
              <a:rPr sz="2400" dirty="0">
                <a:solidFill>
                  <a:srgbClr val="001F5F"/>
                </a:solidFill>
                <a:latin typeface="Arial"/>
                <a:cs typeface="Arial"/>
              </a:rPr>
              <a:t>Концентрація</a:t>
            </a:r>
            <a:r>
              <a:rPr sz="2400" spc="-80" dirty="0">
                <a:solidFill>
                  <a:srgbClr val="001F5F"/>
                </a:solidFill>
                <a:latin typeface="Arial"/>
                <a:cs typeface="Arial"/>
              </a:rPr>
              <a:t> </a:t>
            </a:r>
            <a:r>
              <a:rPr sz="2400" dirty="0">
                <a:solidFill>
                  <a:srgbClr val="001F5F"/>
                </a:solidFill>
                <a:latin typeface="Arial"/>
                <a:cs typeface="Arial"/>
              </a:rPr>
              <a:t>на</a:t>
            </a:r>
            <a:r>
              <a:rPr sz="2400" spc="-100" dirty="0">
                <a:solidFill>
                  <a:srgbClr val="001F5F"/>
                </a:solidFill>
                <a:latin typeface="Arial"/>
                <a:cs typeface="Arial"/>
              </a:rPr>
              <a:t> </a:t>
            </a:r>
            <a:r>
              <a:rPr sz="2400" spc="-10" dirty="0">
                <a:solidFill>
                  <a:srgbClr val="001F5F"/>
                </a:solidFill>
                <a:latin typeface="Arial"/>
                <a:cs typeface="Arial"/>
              </a:rPr>
              <a:t>особливостях товару</a:t>
            </a:r>
            <a:endParaRPr sz="2400">
              <a:latin typeface="Arial"/>
              <a:cs typeface="Arial"/>
            </a:endParaRPr>
          </a:p>
          <a:p>
            <a:pPr marL="12700">
              <a:lnSpc>
                <a:spcPts val="3320"/>
              </a:lnSpc>
            </a:pPr>
            <a:r>
              <a:rPr sz="2900" dirty="0">
                <a:solidFill>
                  <a:srgbClr val="FF6600"/>
                </a:solidFill>
                <a:latin typeface="MS Gothic"/>
                <a:cs typeface="MS Gothic"/>
              </a:rPr>
              <a:t>✔</a:t>
            </a:r>
            <a:r>
              <a:rPr sz="2400" dirty="0">
                <a:solidFill>
                  <a:srgbClr val="001F5F"/>
                </a:solidFill>
                <a:latin typeface="Arial"/>
                <a:cs typeface="Arial"/>
              </a:rPr>
              <a:t>Додаткове</a:t>
            </a:r>
            <a:r>
              <a:rPr sz="2400" spc="-40" dirty="0">
                <a:solidFill>
                  <a:srgbClr val="001F5F"/>
                </a:solidFill>
                <a:latin typeface="Arial"/>
                <a:cs typeface="Arial"/>
              </a:rPr>
              <a:t> </a:t>
            </a:r>
            <a:r>
              <a:rPr sz="2400" spc="-10" dirty="0">
                <a:solidFill>
                  <a:srgbClr val="001F5F"/>
                </a:solidFill>
                <a:latin typeface="Arial"/>
                <a:cs typeface="Arial"/>
              </a:rPr>
              <a:t>свідоцтво</a:t>
            </a:r>
            <a:endParaRPr sz="2400">
              <a:latin typeface="Arial"/>
              <a:cs typeface="Arial"/>
            </a:endParaRPr>
          </a:p>
          <a:p>
            <a:pPr marL="12700">
              <a:lnSpc>
                <a:spcPts val="3304"/>
              </a:lnSpc>
            </a:pPr>
            <a:r>
              <a:rPr sz="2900" spc="-10" dirty="0">
                <a:solidFill>
                  <a:srgbClr val="FF6600"/>
                </a:solidFill>
                <a:latin typeface="MS Gothic"/>
                <a:cs typeface="MS Gothic"/>
              </a:rPr>
              <a:t>✔</a:t>
            </a:r>
            <a:r>
              <a:rPr sz="2400" spc="-10" dirty="0">
                <a:solidFill>
                  <a:srgbClr val="001F5F"/>
                </a:solidFill>
                <a:latin typeface="Arial"/>
                <a:cs typeface="Arial"/>
              </a:rPr>
              <a:t>Використання</a:t>
            </a:r>
            <a:r>
              <a:rPr sz="2400" spc="-45" dirty="0">
                <a:solidFill>
                  <a:srgbClr val="001F5F"/>
                </a:solidFill>
                <a:latin typeface="Arial"/>
                <a:cs typeface="Arial"/>
              </a:rPr>
              <a:t> </a:t>
            </a:r>
            <a:r>
              <a:rPr sz="2400" spc="-10" dirty="0">
                <a:solidFill>
                  <a:srgbClr val="001F5F"/>
                </a:solidFill>
                <a:latin typeface="Arial"/>
                <a:cs typeface="Arial"/>
              </a:rPr>
              <a:t>авторитету</a:t>
            </a:r>
            <a:endParaRPr sz="2400">
              <a:latin typeface="Arial"/>
              <a:cs typeface="Arial"/>
            </a:endParaRPr>
          </a:p>
          <a:p>
            <a:pPr marL="12700">
              <a:lnSpc>
                <a:spcPts val="3300"/>
              </a:lnSpc>
            </a:pPr>
            <a:r>
              <a:rPr sz="2900" spc="-10" dirty="0">
                <a:solidFill>
                  <a:srgbClr val="FF6600"/>
                </a:solidFill>
                <a:latin typeface="MS Gothic"/>
                <a:cs typeface="MS Gothic"/>
              </a:rPr>
              <a:t>✔</a:t>
            </a:r>
            <a:r>
              <a:rPr sz="2400" spc="-10" dirty="0">
                <a:solidFill>
                  <a:srgbClr val="001F5F"/>
                </a:solidFill>
                <a:latin typeface="Arial"/>
                <a:cs typeface="Arial"/>
              </a:rPr>
              <a:t>Контраст</a:t>
            </a:r>
            <a:endParaRPr sz="2400">
              <a:latin typeface="Arial"/>
              <a:cs typeface="Arial"/>
            </a:endParaRPr>
          </a:p>
          <a:p>
            <a:pPr marL="12700">
              <a:lnSpc>
                <a:spcPts val="3310"/>
              </a:lnSpc>
            </a:pPr>
            <a:r>
              <a:rPr sz="2900" spc="-10" dirty="0">
                <a:solidFill>
                  <a:srgbClr val="FF6600"/>
                </a:solidFill>
                <a:latin typeface="MS Gothic"/>
                <a:cs typeface="MS Gothic"/>
              </a:rPr>
              <a:t>✔</a:t>
            </a:r>
            <a:r>
              <a:rPr sz="2400" spc="-10" dirty="0">
                <a:solidFill>
                  <a:srgbClr val="001F5F"/>
                </a:solidFill>
                <a:latin typeface="Arial"/>
                <a:cs typeface="Arial"/>
              </a:rPr>
              <a:t>Порівняння</a:t>
            </a:r>
            <a:endParaRPr sz="2400">
              <a:latin typeface="Arial"/>
              <a:cs typeface="Arial"/>
            </a:endParaRPr>
          </a:p>
          <a:p>
            <a:pPr marL="12700">
              <a:lnSpc>
                <a:spcPts val="3325"/>
              </a:lnSpc>
            </a:pPr>
            <a:r>
              <a:rPr sz="2900" dirty="0">
                <a:solidFill>
                  <a:srgbClr val="FF6600"/>
                </a:solidFill>
                <a:latin typeface="MS Gothic"/>
                <a:cs typeface="MS Gothic"/>
              </a:rPr>
              <a:t>✔</a:t>
            </a:r>
            <a:r>
              <a:rPr sz="2400" dirty="0">
                <a:solidFill>
                  <a:srgbClr val="001F5F"/>
                </a:solidFill>
                <a:latin typeface="Arial"/>
                <a:cs typeface="Arial"/>
              </a:rPr>
              <a:t>Сприйняття</a:t>
            </a:r>
            <a:r>
              <a:rPr sz="2400" spc="-55" dirty="0">
                <a:solidFill>
                  <a:srgbClr val="001F5F"/>
                </a:solidFill>
                <a:latin typeface="Arial"/>
                <a:cs typeface="Arial"/>
              </a:rPr>
              <a:t> </a:t>
            </a:r>
            <a:r>
              <a:rPr sz="2400" dirty="0">
                <a:solidFill>
                  <a:srgbClr val="001F5F"/>
                </a:solidFill>
                <a:latin typeface="Arial"/>
                <a:cs typeface="Arial"/>
              </a:rPr>
              <a:t>як</a:t>
            </a:r>
            <a:r>
              <a:rPr sz="2400" spc="-60" dirty="0">
                <a:solidFill>
                  <a:srgbClr val="001F5F"/>
                </a:solidFill>
                <a:latin typeface="Arial"/>
                <a:cs typeface="Arial"/>
              </a:rPr>
              <a:t> </a:t>
            </a:r>
            <a:r>
              <a:rPr sz="2400" spc="-10" dirty="0">
                <a:solidFill>
                  <a:srgbClr val="001F5F"/>
                </a:solidFill>
                <a:latin typeface="Arial"/>
                <a:cs typeface="Arial"/>
              </a:rPr>
              <a:t>«своїх»</a:t>
            </a:r>
            <a:endParaRPr sz="2400">
              <a:latin typeface="Arial"/>
              <a:cs typeface="Arial"/>
            </a:endParaRPr>
          </a:p>
          <a:p>
            <a:pPr marL="241300" marR="61594" indent="-228600">
              <a:lnSpc>
                <a:spcPct val="76100"/>
              </a:lnSpc>
              <a:spcBef>
                <a:spcPts val="760"/>
              </a:spcBef>
            </a:pPr>
            <a:r>
              <a:rPr sz="2900" dirty="0">
                <a:solidFill>
                  <a:srgbClr val="FF6600"/>
                </a:solidFill>
                <a:latin typeface="MS Gothic"/>
                <a:cs typeface="MS Gothic"/>
              </a:rPr>
              <a:t>✔</a:t>
            </a:r>
            <a:r>
              <a:rPr sz="2400" dirty="0">
                <a:solidFill>
                  <a:srgbClr val="001F5F"/>
                </a:solidFill>
                <a:latin typeface="Arial"/>
                <a:cs typeface="Arial"/>
              </a:rPr>
              <a:t>Акцент</a:t>
            </a:r>
            <a:r>
              <a:rPr sz="2400" spc="-60" dirty="0">
                <a:solidFill>
                  <a:srgbClr val="001F5F"/>
                </a:solidFill>
                <a:latin typeface="Arial"/>
                <a:cs typeface="Arial"/>
              </a:rPr>
              <a:t> </a:t>
            </a:r>
            <a:r>
              <a:rPr sz="2400" dirty="0">
                <a:solidFill>
                  <a:srgbClr val="001F5F"/>
                </a:solidFill>
                <a:latin typeface="Arial"/>
                <a:cs typeface="Arial"/>
              </a:rPr>
              <a:t>на</a:t>
            </a:r>
            <a:r>
              <a:rPr sz="2400" spc="-55" dirty="0">
                <a:solidFill>
                  <a:srgbClr val="001F5F"/>
                </a:solidFill>
                <a:latin typeface="Arial"/>
                <a:cs typeface="Arial"/>
              </a:rPr>
              <a:t> </a:t>
            </a:r>
            <a:r>
              <a:rPr sz="2400" dirty="0">
                <a:solidFill>
                  <a:srgbClr val="001F5F"/>
                </a:solidFill>
                <a:latin typeface="Arial"/>
                <a:cs typeface="Arial"/>
              </a:rPr>
              <a:t>простоті</a:t>
            </a:r>
            <a:r>
              <a:rPr sz="2400" spc="-50" dirty="0">
                <a:solidFill>
                  <a:srgbClr val="001F5F"/>
                </a:solidFill>
                <a:latin typeface="Arial"/>
                <a:cs typeface="Arial"/>
              </a:rPr>
              <a:t> </a:t>
            </a:r>
            <a:r>
              <a:rPr sz="2400" dirty="0">
                <a:solidFill>
                  <a:srgbClr val="001F5F"/>
                </a:solidFill>
                <a:latin typeface="Arial"/>
                <a:cs typeface="Arial"/>
              </a:rPr>
              <a:t>і</a:t>
            </a:r>
            <a:r>
              <a:rPr sz="2400" spc="-55" dirty="0">
                <a:solidFill>
                  <a:srgbClr val="001F5F"/>
                </a:solidFill>
                <a:latin typeface="Arial"/>
                <a:cs typeface="Arial"/>
              </a:rPr>
              <a:t> </a:t>
            </a:r>
            <a:r>
              <a:rPr sz="2400" spc="-10" dirty="0">
                <a:solidFill>
                  <a:srgbClr val="001F5F"/>
                </a:solidFill>
                <a:latin typeface="Arial"/>
                <a:cs typeface="Arial"/>
              </a:rPr>
              <a:t>швидкості </a:t>
            </a:r>
            <a:r>
              <a:rPr sz="2400" dirty="0">
                <a:solidFill>
                  <a:srgbClr val="001F5F"/>
                </a:solidFill>
                <a:latin typeface="Arial"/>
                <a:cs typeface="Arial"/>
              </a:rPr>
              <a:t>отримання</a:t>
            </a:r>
            <a:r>
              <a:rPr sz="2400" spc="-55" dirty="0">
                <a:solidFill>
                  <a:srgbClr val="001F5F"/>
                </a:solidFill>
                <a:latin typeface="Arial"/>
                <a:cs typeface="Arial"/>
              </a:rPr>
              <a:t> </a:t>
            </a:r>
            <a:r>
              <a:rPr sz="2400" spc="-10" dirty="0">
                <a:solidFill>
                  <a:srgbClr val="001F5F"/>
                </a:solidFill>
                <a:latin typeface="Arial"/>
                <a:cs typeface="Arial"/>
              </a:rPr>
              <a:t>ефекту</a:t>
            </a:r>
            <a:endParaRPr sz="2400">
              <a:latin typeface="Arial"/>
              <a:cs typeface="Arial"/>
            </a:endParaRPr>
          </a:p>
          <a:p>
            <a:pPr marL="12700">
              <a:lnSpc>
                <a:spcPts val="3329"/>
              </a:lnSpc>
            </a:pPr>
            <a:r>
              <a:rPr sz="2900" spc="-10" dirty="0">
                <a:solidFill>
                  <a:srgbClr val="FF6600"/>
                </a:solidFill>
                <a:latin typeface="MS Gothic"/>
                <a:cs typeface="MS Gothic"/>
              </a:rPr>
              <a:t>✔</a:t>
            </a:r>
            <a:r>
              <a:rPr sz="2400" spc="-10" dirty="0">
                <a:solidFill>
                  <a:srgbClr val="001F5F"/>
                </a:solidFill>
                <a:latin typeface="Arial"/>
                <a:cs typeface="Arial"/>
              </a:rPr>
              <a:t>Превентивні</a:t>
            </a:r>
            <a:r>
              <a:rPr sz="2400" spc="-60" dirty="0">
                <a:solidFill>
                  <a:srgbClr val="001F5F"/>
                </a:solidFill>
                <a:latin typeface="Arial"/>
                <a:cs typeface="Arial"/>
              </a:rPr>
              <a:t> </a:t>
            </a:r>
            <a:r>
              <a:rPr sz="2400" spc="-10" dirty="0">
                <a:solidFill>
                  <a:srgbClr val="001F5F"/>
                </a:solidFill>
                <a:latin typeface="Arial"/>
                <a:cs typeface="Arial"/>
              </a:rPr>
              <a:t>відповіді</a:t>
            </a:r>
            <a:endParaRPr sz="2400">
              <a:latin typeface="Arial"/>
              <a:cs typeface="Arial"/>
            </a:endParaRPr>
          </a:p>
          <a:p>
            <a:pPr marL="12700">
              <a:lnSpc>
                <a:spcPts val="3410"/>
              </a:lnSpc>
            </a:pPr>
            <a:r>
              <a:rPr sz="2900" spc="-10" dirty="0">
                <a:solidFill>
                  <a:srgbClr val="FF6600"/>
                </a:solidFill>
                <a:latin typeface="MS Gothic"/>
                <a:cs typeface="MS Gothic"/>
              </a:rPr>
              <a:t>✔</a:t>
            </a:r>
            <a:r>
              <a:rPr sz="2400" spc="-10" dirty="0">
                <a:solidFill>
                  <a:srgbClr val="001F5F"/>
                </a:solidFill>
                <a:latin typeface="Arial"/>
                <a:cs typeface="Arial"/>
              </a:rPr>
              <a:t>Псевдопояснення</a:t>
            </a:r>
            <a:endParaRPr sz="2400">
              <a:latin typeface="Arial"/>
              <a:cs typeface="Arial"/>
            </a:endParaRPr>
          </a:p>
        </p:txBody>
      </p:sp>
      <p:sp>
        <p:nvSpPr>
          <p:cNvPr id="4" name="object 4"/>
          <p:cNvSpPr txBox="1"/>
          <p:nvPr/>
        </p:nvSpPr>
        <p:spPr>
          <a:xfrm>
            <a:off x="2614676" y="190880"/>
            <a:ext cx="7235190" cy="878840"/>
          </a:xfrm>
          <a:prstGeom prst="rect">
            <a:avLst/>
          </a:prstGeom>
        </p:spPr>
        <p:txBody>
          <a:bodyPr vert="horz" wrap="square" lIns="0" tIns="12065" rIns="0" bIns="0" rtlCol="0">
            <a:spAutoFit/>
          </a:bodyPr>
          <a:lstStyle/>
          <a:p>
            <a:pPr marL="615950" marR="5080" indent="-603885">
              <a:lnSpc>
                <a:spcPct val="100000"/>
              </a:lnSpc>
              <a:spcBef>
                <a:spcPts val="95"/>
              </a:spcBef>
            </a:pPr>
            <a:r>
              <a:rPr sz="2800" b="1" i="1" dirty="0">
                <a:solidFill>
                  <a:srgbClr val="FF6600"/>
                </a:solidFill>
                <a:latin typeface="Arial"/>
                <a:cs typeface="Arial"/>
              </a:rPr>
              <a:t>Окремі</a:t>
            </a:r>
            <a:r>
              <a:rPr sz="2800" b="1" i="1" spc="-110" dirty="0">
                <a:solidFill>
                  <a:srgbClr val="FF6600"/>
                </a:solidFill>
                <a:latin typeface="Arial"/>
                <a:cs typeface="Arial"/>
              </a:rPr>
              <a:t> </a:t>
            </a:r>
            <a:r>
              <a:rPr sz="2800" b="1" i="1" dirty="0">
                <a:solidFill>
                  <a:srgbClr val="FF6600"/>
                </a:solidFill>
                <a:latin typeface="Arial"/>
                <a:cs typeface="Arial"/>
              </a:rPr>
              <a:t>прийоми,</a:t>
            </a:r>
            <a:r>
              <a:rPr sz="2800" b="1" i="1" spc="-90" dirty="0">
                <a:solidFill>
                  <a:srgbClr val="FF6600"/>
                </a:solidFill>
                <a:latin typeface="Arial"/>
                <a:cs typeface="Arial"/>
              </a:rPr>
              <a:t> </a:t>
            </a:r>
            <a:r>
              <a:rPr sz="2800" b="1" i="1" dirty="0">
                <a:solidFill>
                  <a:srgbClr val="FF6600"/>
                </a:solidFill>
                <a:latin typeface="Arial"/>
                <a:cs typeface="Arial"/>
              </a:rPr>
              <a:t>які</a:t>
            </a:r>
            <a:r>
              <a:rPr sz="2800" b="1" i="1" spc="-114" dirty="0">
                <a:solidFill>
                  <a:srgbClr val="FF6600"/>
                </a:solidFill>
                <a:latin typeface="Arial"/>
                <a:cs typeface="Arial"/>
              </a:rPr>
              <a:t> </a:t>
            </a:r>
            <a:r>
              <a:rPr sz="2800" b="1" i="1" dirty="0">
                <a:solidFill>
                  <a:srgbClr val="FF6600"/>
                </a:solidFill>
                <a:latin typeface="Arial"/>
                <a:cs typeface="Arial"/>
              </a:rPr>
              <a:t>застосовують</a:t>
            </a:r>
            <a:r>
              <a:rPr sz="2800" b="1" i="1" spc="-105" dirty="0">
                <a:solidFill>
                  <a:srgbClr val="FF6600"/>
                </a:solidFill>
                <a:latin typeface="Arial"/>
                <a:cs typeface="Arial"/>
              </a:rPr>
              <a:t> </a:t>
            </a:r>
            <a:r>
              <a:rPr sz="2800" b="1" i="1" spc="-25" dirty="0">
                <a:solidFill>
                  <a:srgbClr val="FF6600"/>
                </a:solidFill>
                <a:latin typeface="Arial"/>
                <a:cs typeface="Arial"/>
              </a:rPr>
              <a:t>для </a:t>
            </a:r>
            <a:r>
              <a:rPr sz="2800" b="1" i="1" dirty="0">
                <a:solidFill>
                  <a:srgbClr val="FF6600"/>
                </a:solidFill>
                <a:latin typeface="Arial"/>
                <a:cs typeface="Arial"/>
              </a:rPr>
              <a:t>здійснення</a:t>
            </a:r>
            <a:r>
              <a:rPr sz="2800" b="1" i="1" spc="-105" dirty="0">
                <a:solidFill>
                  <a:srgbClr val="FF6600"/>
                </a:solidFill>
                <a:latin typeface="Arial"/>
                <a:cs typeface="Arial"/>
              </a:rPr>
              <a:t> </a:t>
            </a:r>
            <a:r>
              <a:rPr sz="2800" b="1" i="1" dirty="0">
                <a:solidFill>
                  <a:srgbClr val="FF6600"/>
                </a:solidFill>
                <a:latin typeface="Arial"/>
                <a:cs typeface="Arial"/>
              </a:rPr>
              <a:t>впливу</a:t>
            </a:r>
            <a:r>
              <a:rPr sz="2800" b="1" i="1" spc="-100" dirty="0">
                <a:solidFill>
                  <a:srgbClr val="FF6600"/>
                </a:solidFill>
                <a:latin typeface="Arial"/>
                <a:cs typeface="Arial"/>
              </a:rPr>
              <a:t> </a:t>
            </a:r>
            <a:r>
              <a:rPr sz="2800" b="1" i="1" dirty="0">
                <a:solidFill>
                  <a:srgbClr val="FF6600"/>
                </a:solidFill>
                <a:latin typeface="Arial"/>
                <a:cs typeface="Arial"/>
              </a:rPr>
              <a:t>на</a:t>
            </a:r>
            <a:r>
              <a:rPr sz="2800" b="1" i="1" spc="-100" dirty="0">
                <a:solidFill>
                  <a:srgbClr val="FF6600"/>
                </a:solidFill>
                <a:latin typeface="Arial"/>
                <a:cs typeface="Arial"/>
              </a:rPr>
              <a:t> </a:t>
            </a:r>
            <a:r>
              <a:rPr sz="2800" b="1" i="1" spc="-10" dirty="0">
                <a:solidFill>
                  <a:srgbClr val="FF6600"/>
                </a:solidFill>
                <a:latin typeface="Arial"/>
                <a:cs typeface="Arial"/>
              </a:rPr>
              <a:t>споживачів</a:t>
            </a:r>
            <a:endParaRPr sz="2800">
              <a:latin typeface="Arial"/>
              <a:cs typeface="Arial"/>
            </a:endParaRPr>
          </a:p>
        </p:txBody>
      </p:sp>
      <p:sp>
        <p:nvSpPr>
          <p:cNvPr id="5" name="object 5"/>
          <p:cNvSpPr txBox="1"/>
          <p:nvPr/>
        </p:nvSpPr>
        <p:spPr>
          <a:xfrm>
            <a:off x="8431530" y="1155953"/>
            <a:ext cx="2675890" cy="932815"/>
          </a:xfrm>
          <a:prstGeom prst="rect">
            <a:avLst/>
          </a:prstGeom>
        </p:spPr>
        <p:txBody>
          <a:bodyPr vert="horz" wrap="square" lIns="0" tIns="12700" rIns="0" bIns="0" rtlCol="0">
            <a:spAutoFit/>
          </a:bodyPr>
          <a:lstStyle/>
          <a:p>
            <a:pPr marL="12700">
              <a:lnSpc>
                <a:spcPts val="2150"/>
              </a:lnSpc>
              <a:spcBef>
                <a:spcPts val="100"/>
              </a:spcBef>
            </a:pPr>
            <a:r>
              <a:rPr sz="1800" b="1" dirty="0">
                <a:latin typeface="Calibri"/>
                <a:cs typeface="Calibri"/>
              </a:rPr>
              <a:t>Візин</a:t>
            </a:r>
            <a:r>
              <a:rPr sz="1800" dirty="0">
                <a:latin typeface="Calibri"/>
                <a:cs typeface="Calibri"/>
              </a:rPr>
              <a:t>,</a:t>
            </a:r>
            <a:r>
              <a:rPr sz="1800" spc="-35" dirty="0">
                <a:latin typeface="Calibri"/>
                <a:cs typeface="Calibri"/>
              </a:rPr>
              <a:t> </a:t>
            </a:r>
            <a:r>
              <a:rPr sz="1800" dirty="0">
                <a:latin typeface="Calibri"/>
                <a:cs typeface="Calibri"/>
              </a:rPr>
              <a:t>очні</a:t>
            </a:r>
            <a:r>
              <a:rPr sz="1800" spc="-15" dirty="0">
                <a:latin typeface="Calibri"/>
                <a:cs typeface="Calibri"/>
              </a:rPr>
              <a:t> </a:t>
            </a:r>
            <a:r>
              <a:rPr sz="1800" dirty="0">
                <a:latin typeface="Calibri"/>
                <a:cs typeface="Calibri"/>
              </a:rPr>
              <a:t>краплі</a:t>
            </a:r>
            <a:r>
              <a:rPr sz="1800" spc="-30" dirty="0">
                <a:latin typeface="Calibri"/>
                <a:cs typeface="Calibri"/>
              </a:rPr>
              <a:t> </a:t>
            </a:r>
            <a:r>
              <a:rPr sz="1800" spc="-50" dirty="0">
                <a:latin typeface="Calibri"/>
                <a:cs typeface="Calibri"/>
              </a:rPr>
              <a:t>:</a:t>
            </a:r>
            <a:endParaRPr sz="1800">
              <a:latin typeface="Calibri"/>
              <a:cs typeface="Calibri"/>
            </a:endParaRPr>
          </a:p>
          <a:p>
            <a:pPr marL="12700">
              <a:lnSpc>
                <a:spcPts val="2130"/>
              </a:lnSpc>
            </a:pPr>
            <a:r>
              <a:rPr sz="1800" dirty="0">
                <a:latin typeface="Calibri"/>
                <a:cs typeface="Calibri"/>
              </a:rPr>
              <a:t>Рекламний</a:t>
            </a:r>
            <a:r>
              <a:rPr sz="1800" spc="-50" dirty="0">
                <a:latin typeface="Calibri"/>
                <a:cs typeface="Calibri"/>
              </a:rPr>
              <a:t> </a:t>
            </a:r>
            <a:r>
              <a:rPr sz="1800" dirty="0">
                <a:latin typeface="Calibri"/>
                <a:cs typeface="Calibri"/>
              </a:rPr>
              <a:t>слоган</a:t>
            </a:r>
            <a:r>
              <a:rPr sz="1800" spc="-50" dirty="0">
                <a:latin typeface="Calibri"/>
                <a:cs typeface="Calibri"/>
              </a:rPr>
              <a:t> :</a:t>
            </a:r>
            <a:endParaRPr sz="1800">
              <a:latin typeface="Calibri"/>
              <a:cs typeface="Calibri"/>
            </a:endParaRPr>
          </a:p>
          <a:p>
            <a:pPr marL="64135">
              <a:lnSpc>
                <a:spcPts val="2865"/>
              </a:lnSpc>
            </a:pPr>
            <a:r>
              <a:rPr sz="2400" b="1" spc="-10" dirty="0">
                <a:solidFill>
                  <a:srgbClr val="FF6600"/>
                </a:solidFill>
                <a:latin typeface="Calibri"/>
                <a:cs typeface="Calibri"/>
              </a:rPr>
              <a:t>Спілкуйтеся</a:t>
            </a:r>
            <a:r>
              <a:rPr sz="2400" b="1" spc="-30" dirty="0">
                <a:solidFill>
                  <a:srgbClr val="FF6600"/>
                </a:solidFill>
                <a:latin typeface="Calibri"/>
                <a:cs typeface="Calibri"/>
              </a:rPr>
              <a:t> </a:t>
            </a:r>
            <a:r>
              <a:rPr sz="2400" b="1" spc="-10" dirty="0">
                <a:solidFill>
                  <a:srgbClr val="FF6600"/>
                </a:solidFill>
                <a:latin typeface="Calibri"/>
                <a:cs typeface="Calibri"/>
              </a:rPr>
              <a:t>очима!</a:t>
            </a:r>
            <a:endParaRPr sz="2400">
              <a:latin typeface="Calibri"/>
              <a:cs typeface="Calibri"/>
            </a:endParaRPr>
          </a:p>
        </p:txBody>
      </p:sp>
      <p:sp>
        <p:nvSpPr>
          <p:cNvPr id="6" name="object 6"/>
          <p:cNvSpPr txBox="1"/>
          <p:nvPr/>
        </p:nvSpPr>
        <p:spPr>
          <a:xfrm>
            <a:off x="8014843" y="5303011"/>
            <a:ext cx="3788410" cy="993140"/>
          </a:xfrm>
          <a:prstGeom prst="rect">
            <a:avLst/>
          </a:prstGeom>
        </p:spPr>
        <p:txBody>
          <a:bodyPr vert="horz" wrap="square" lIns="0" tIns="9525" rIns="0" bIns="0" rtlCol="0">
            <a:spAutoFit/>
          </a:bodyPr>
          <a:lstStyle/>
          <a:p>
            <a:pPr marL="12700" marR="522605">
              <a:lnSpc>
                <a:spcPct val="101099"/>
              </a:lnSpc>
              <a:spcBef>
                <a:spcPts val="75"/>
              </a:spcBef>
            </a:pPr>
            <a:r>
              <a:rPr sz="1800" dirty="0">
                <a:latin typeface="Calibri"/>
                <a:cs typeface="Calibri"/>
              </a:rPr>
              <a:t>Кардиологічний</a:t>
            </a:r>
            <a:r>
              <a:rPr sz="1800" spc="-85" dirty="0">
                <a:latin typeface="Calibri"/>
                <a:cs typeface="Calibri"/>
              </a:rPr>
              <a:t> </a:t>
            </a:r>
            <a:r>
              <a:rPr sz="1800" dirty="0">
                <a:latin typeface="Calibri"/>
                <a:cs typeface="Calibri"/>
              </a:rPr>
              <a:t>препарат</a:t>
            </a:r>
            <a:r>
              <a:rPr sz="1800" spc="-90" dirty="0">
                <a:latin typeface="Calibri"/>
                <a:cs typeface="Calibri"/>
              </a:rPr>
              <a:t> </a:t>
            </a:r>
            <a:r>
              <a:rPr sz="1800" spc="-10" dirty="0">
                <a:latin typeface="Calibri"/>
                <a:cs typeface="Calibri"/>
              </a:rPr>
              <a:t>Кратал </a:t>
            </a:r>
            <a:r>
              <a:rPr sz="1800" dirty="0">
                <a:latin typeface="Calibri"/>
                <a:cs typeface="Calibri"/>
              </a:rPr>
              <a:t>Рекламний</a:t>
            </a:r>
            <a:r>
              <a:rPr sz="1800" spc="-50" dirty="0">
                <a:latin typeface="Calibri"/>
                <a:cs typeface="Calibri"/>
              </a:rPr>
              <a:t> </a:t>
            </a:r>
            <a:r>
              <a:rPr sz="1800" spc="-10" dirty="0">
                <a:latin typeface="Calibri"/>
                <a:cs typeface="Calibri"/>
              </a:rPr>
              <a:t>слоган:</a:t>
            </a:r>
            <a:endParaRPr sz="1800">
              <a:latin typeface="Calibri"/>
              <a:cs typeface="Calibri"/>
            </a:endParaRPr>
          </a:p>
          <a:p>
            <a:pPr marL="12700">
              <a:lnSpc>
                <a:spcPts val="3270"/>
              </a:lnSpc>
            </a:pPr>
            <a:r>
              <a:rPr sz="2800" b="1" dirty="0">
                <a:solidFill>
                  <a:srgbClr val="FF6600"/>
                </a:solidFill>
                <a:latin typeface="Calibri"/>
                <a:cs typeface="Calibri"/>
              </a:rPr>
              <a:t>Забудь,</a:t>
            </a:r>
            <a:r>
              <a:rPr sz="2800" b="1" spc="-40" dirty="0">
                <a:solidFill>
                  <a:srgbClr val="FF6600"/>
                </a:solidFill>
                <a:latin typeface="Calibri"/>
                <a:cs typeface="Calibri"/>
              </a:rPr>
              <a:t> </a:t>
            </a:r>
            <a:r>
              <a:rPr sz="2800" b="1" dirty="0">
                <a:solidFill>
                  <a:srgbClr val="FF6600"/>
                </a:solidFill>
                <a:latin typeface="Calibri"/>
                <a:cs typeface="Calibri"/>
              </a:rPr>
              <a:t>де</a:t>
            </a:r>
            <a:r>
              <a:rPr sz="2800" b="1" spc="-60" dirty="0">
                <a:solidFill>
                  <a:srgbClr val="FF6600"/>
                </a:solidFill>
                <a:latin typeface="Calibri"/>
                <a:cs typeface="Calibri"/>
              </a:rPr>
              <a:t> </a:t>
            </a:r>
            <a:r>
              <a:rPr sz="2800" b="1" dirty="0">
                <a:solidFill>
                  <a:srgbClr val="FF6600"/>
                </a:solidFill>
                <a:latin typeface="Calibri"/>
                <a:cs typeface="Calibri"/>
              </a:rPr>
              <a:t>в</a:t>
            </a:r>
            <a:r>
              <a:rPr sz="2800" b="1" spc="-40" dirty="0">
                <a:solidFill>
                  <a:srgbClr val="FF6600"/>
                </a:solidFill>
                <a:latin typeface="Calibri"/>
                <a:cs typeface="Calibri"/>
              </a:rPr>
              <a:t> </a:t>
            </a:r>
            <a:r>
              <a:rPr sz="2800" b="1" dirty="0">
                <a:solidFill>
                  <a:srgbClr val="FF6600"/>
                </a:solidFill>
                <a:latin typeface="Calibri"/>
                <a:cs typeface="Calibri"/>
              </a:rPr>
              <a:t>тебе</a:t>
            </a:r>
            <a:r>
              <a:rPr sz="2800" b="1" spc="-50" dirty="0">
                <a:solidFill>
                  <a:srgbClr val="FF6600"/>
                </a:solidFill>
                <a:latin typeface="Calibri"/>
                <a:cs typeface="Calibri"/>
              </a:rPr>
              <a:t> </a:t>
            </a:r>
            <a:r>
              <a:rPr sz="2800" b="1" spc="-10" dirty="0">
                <a:solidFill>
                  <a:srgbClr val="FF6600"/>
                </a:solidFill>
                <a:latin typeface="Calibri"/>
                <a:cs typeface="Calibri"/>
              </a:rPr>
              <a:t>серце!</a:t>
            </a:r>
            <a:endParaRPr sz="2800">
              <a:latin typeface="Calibri"/>
              <a:cs typeface="Calibri"/>
            </a:endParaRPr>
          </a:p>
        </p:txBody>
      </p:sp>
      <p:sp>
        <p:nvSpPr>
          <p:cNvPr id="7" name="object 7"/>
          <p:cNvSpPr txBox="1"/>
          <p:nvPr/>
        </p:nvSpPr>
        <p:spPr>
          <a:xfrm>
            <a:off x="5718428" y="2920949"/>
            <a:ext cx="2827655" cy="157607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Контрактубекс,</a:t>
            </a:r>
            <a:r>
              <a:rPr sz="1800" spc="-50" dirty="0">
                <a:latin typeface="Calibri"/>
                <a:cs typeface="Calibri"/>
              </a:rPr>
              <a:t> </a:t>
            </a:r>
            <a:r>
              <a:rPr sz="1800" dirty="0">
                <a:latin typeface="Calibri"/>
                <a:cs typeface="Calibri"/>
              </a:rPr>
              <a:t>гель</a:t>
            </a:r>
            <a:r>
              <a:rPr sz="1800" spc="-65" dirty="0">
                <a:latin typeface="Calibri"/>
                <a:cs typeface="Calibri"/>
              </a:rPr>
              <a:t> </a:t>
            </a:r>
            <a:r>
              <a:rPr sz="1800" spc="-25" dirty="0">
                <a:latin typeface="Calibri"/>
                <a:cs typeface="Calibri"/>
              </a:rPr>
              <a:t>для</a:t>
            </a:r>
            <a:endParaRPr sz="1800">
              <a:latin typeface="Calibri"/>
              <a:cs typeface="Calibri"/>
            </a:endParaRPr>
          </a:p>
          <a:p>
            <a:pPr marL="12700" marR="909319">
              <a:lnSpc>
                <a:spcPct val="100000"/>
              </a:lnSpc>
            </a:pPr>
            <a:r>
              <a:rPr sz="1800" dirty="0">
                <a:latin typeface="Calibri"/>
                <a:cs typeface="Calibri"/>
              </a:rPr>
              <a:t>лікування</a:t>
            </a:r>
            <a:r>
              <a:rPr sz="1800" spc="-65" dirty="0">
                <a:latin typeface="Calibri"/>
                <a:cs typeface="Calibri"/>
              </a:rPr>
              <a:t> </a:t>
            </a:r>
            <a:r>
              <a:rPr sz="1800" spc="-10" dirty="0">
                <a:latin typeface="Calibri"/>
                <a:cs typeface="Calibri"/>
              </a:rPr>
              <a:t>рубців </a:t>
            </a:r>
            <a:r>
              <a:rPr sz="1800" dirty="0">
                <a:latin typeface="Calibri"/>
                <a:cs typeface="Calibri"/>
              </a:rPr>
              <a:t>Рекламний</a:t>
            </a:r>
            <a:r>
              <a:rPr sz="1800" spc="-50" dirty="0">
                <a:latin typeface="Calibri"/>
                <a:cs typeface="Calibri"/>
              </a:rPr>
              <a:t> </a:t>
            </a:r>
            <a:r>
              <a:rPr sz="1800" dirty="0">
                <a:latin typeface="Calibri"/>
                <a:cs typeface="Calibri"/>
              </a:rPr>
              <a:t>слоган</a:t>
            </a:r>
            <a:r>
              <a:rPr sz="1800" spc="-50" dirty="0">
                <a:latin typeface="Calibri"/>
                <a:cs typeface="Calibri"/>
              </a:rPr>
              <a:t> :</a:t>
            </a:r>
            <a:endParaRPr sz="1800">
              <a:latin typeface="Calibri"/>
              <a:cs typeface="Calibri"/>
            </a:endParaRPr>
          </a:p>
          <a:p>
            <a:pPr marL="12700" marR="5080">
              <a:lnSpc>
                <a:spcPts val="2880"/>
              </a:lnSpc>
              <a:spcBef>
                <a:spcPts val="60"/>
              </a:spcBef>
            </a:pPr>
            <a:r>
              <a:rPr sz="2400" b="1" dirty="0">
                <a:solidFill>
                  <a:srgbClr val="FF6600"/>
                </a:solidFill>
                <a:latin typeface="Calibri"/>
                <a:cs typeface="Calibri"/>
              </a:rPr>
              <a:t>Гладка</a:t>
            </a:r>
            <a:r>
              <a:rPr sz="2400" b="1" spc="-70" dirty="0">
                <a:solidFill>
                  <a:srgbClr val="FF6600"/>
                </a:solidFill>
                <a:latin typeface="Calibri"/>
                <a:cs typeface="Calibri"/>
              </a:rPr>
              <a:t> </a:t>
            </a:r>
            <a:r>
              <a:rPr sz="2400" b="1" dirty="0">
                <a:solidFill>
                  <a:srgbClr val="FF6600"/>
                </a:solidFill>
                <a:latin typeface="Calibri"/>
                <a:cs typeface="Calibri"/>
              </a:rPr>
              <a:t>шкіра</a:t>
            </a:r>
            <a:r>
              <a:rPr sz="2400" b="1" spc="-70" dirty="0">
                <a:solidFill>
                  <a:srgbClr val="FF6600"/>
                </a:solidFill>
                <a:latin typeface="Calibri"/>
                <a:cs typeface="Calibri"/>
              </a:rPr>
              <a:t> </a:t>
            </a:r>
            <a:r>
              <a:rPr sz="2400" b="1" spc="-10" dirty="0">
                <a:solidFill>
                  <a:srgbClr val="FF6600"/>
                </a:solidFill>
                <a:latin typeface="Calibri"/>
                <a:cs typeface="Calibri"/>
              </a:rPr>
              <a:t>замість рубця!</a:t>
            </a:r>
            <a:endParaRPr sz="2400">
              <a:latin typeface="Calibri"/>
              <a:cs typeface="Calibri"/>
            </a:endParaRPr>
          </a:p>
        </p:txBody>
      </p:sp>
      <p:pic>
        <p:nvPicPr>
          <p:cNvPr id="8" name="object 8"/>
          <p:cNvPicPr/>
          <p:nvPr/>
        </p:nvPicPr>
        <p:blipFill>
          <a:blip r:embed="rId2" cstate="print"/>
          <a:stretch>
            <a:fillRect/>
          </a:stretch>
        </p:blipFill>
        <p:spPr>
          <a:xfrm>
            <a:off x="6789208" y="1219200"/>
            <a:ext cx="1576831" cy="1625600"/>
          </a:xfrm>
          <a:prstGeom prst="rect">
            <a:avLst/>
          </a:prstGeom>
        </p:spPr>
      </p:pic>
      <p:pic>
        <p:nvPicPr>
          <p:cNvPr id="9" name="object 9"/>
          <p:cNvPicPr/>
          <p:nvPr/>
        </p:nvPicPr>
        <p:blipFill>
          <a:blip r:embed="rId3" cstate="print"/>
          <a:stretch>
            <a:fillRect/>
          </a:stretch>
        </p:blipFill>
        <p:spPr>
          <a:xfrm>
            <a:off x="155575" y="0"/>
            <a:ext cx="1562100" cy="990600"/>
          </a:xfrm>
          <a:prstGeom prst="rect">
            <a:avLst/>
          </a:prstGeom>
        </p:spPr>
      </p:pic>
      <p:pic>
        <p:nvPicPr>
          <p:cNvPr id="10" name="object 10"/>
          <p:cNvPicPr/>
          <p:nvPr/>
        </p:nvPicPr>
        <p:blipFill>
          <a:blip r:embed="rId4" cstate="print"/>
          <a:stretch>
            <a:fillRect/>
          </a:stretch>
        </p:blipFill>
        <p:spPr>
          <a:xfrm>
            <a:off x="6451600" y="4558665"/>
            <a:ext cx="1365250" cy="1902841"/>
          </a:xfrm>
          <a:prstGeom prst="rect">
            <a:avLst/>
          </a:prstGeom>
        </p:spPr>
      </p:pic>
      <p:pic>
        <p:nvPicPr>
          <p:cNvPr id="11" name="object 11"/>
          <p:cNvPicPr/>
          <p:nvPr/>
        </p:nvPicPr>
        <p:blipFill>
          <a:blip r:embed="rId5" cstate="print"/>
          <a:stretch>
            <a:fillRect/>
          </a:stretch>
        </p:blipFill>
        <p:spPr>
          <a:xfrm>
            <a:off x="8631428" y="2641600"/>
            <a:ext cx="3560572" cy="220472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15544" y="84836"/>
            <a:ext cx="9903460" cy="1013460"/>
          </a:xfrm>
          <a:prstGeom prst="rect">
            <a:avLst/>
          </a:prstGeom>
        </p:spPr>
        <p:txBody>
          <a:bodyPr vert="horz" wrap="square" lIns="0" tIns="12700" rIns="0" bIns="0" rtlCol="0">
            <a:spAutoFit/>
          </a:bodyPr>
          <a:lstStyle/>
          <a:p>
            <a:pPr marL="12700" marR="5080" indent="2884170">
              <a:lnSpc>
                <a:spcPct val="135000"/>
              </a:lnSpc>
              <a:spcBef>
                <a:spcPts val="100"/>
              </a:spcBef>
            </a:pPr>
            <a:r>
              <a:rPr sz="2400" b="1" i="1" dirty="0">
                <a:solidFill>
                  <a:srgbClr val="5B0091"/>
                </a:solidFill>
                <a:latin typeface="Arial"/>
                <a:cs typeface="Arial"/>
              </a:rPr>
              <a:t>Сучасні</a:t>
            </a:r>
            <a:r>
              <a:rPr sz="2400" b="1" i="1" spc="-45" dirty="0">
                <a:solidFill>
                  <a:srgbClr val="5B0091"/>
                </a:solidFill>
                <a:latin typeface="Arial"/>
                <a:cs typeface="Arial"/>
              </a:rPr>
              <a:t> </a:t>
            </a:r>
            <a:r>
              <a:rPr sz="2400" b="1" i="1" dirty="0">
                <a:solidFill>
                  <a:srgbClr val="5B0091"/>
                </a:solidFill>
                <a:latin typeface="Arial"/>
                <a:cs typeface="Arial"/>
              </a:rPr>
              <a:t>технологій</a:t>
            </a:r>
            <a:r>
              <a:rPr sz="2400" b="1" i="1" spc="-65" dirty="0">
                <a:solidFill>
                  <a:srgbClr val="5B0091"/>
                </a:solidFill>
                <a:latin typeface="Arial"/>
                <a:cs typeface="Arial"/>
              </a:rPr>
              <a:t> </a:t>
            </a:r>
            <a:r>
              <a:rPr sz="2400" b="1" i="1" dirty="0">
                <a:solidFill>
                  <a:srgbClr val="5B0091"/>
                </a:solidFill>
                <a:latin typeface="Arial"/>
                <a:cs typeface="Arial"/>
              </a:rPr>
              <a:t>впливу</a:t>
            </a:r>
            <a:r>
              <a:rPr sz="2400" b="1" i="1" spc="-65" dirty="0">
                <a:solidFill>
                  <a:srgbClr val="5B0091"/>
                </a:solidFill>
                <a:latin typeface="Arial"/>
                <a:cs typeface="Arial"/>
              </a:rPr>
              <a:t> </a:t>
            </a:r>
            <a:r>
              <a:rPr sz="2400" b="1" i="1" dirty="0">
                <a:solidFill>
                  <a:srgbClr val="5B0091"/>
                </a:solidFill>
                <a:latin typeface="Arial"/>
                <a:cs typeface="Arial"/>
              </a:rPr>
              <a:t>на</a:t>
            </a:r>
            <a:r>
              <a:rPr sz="2400" b="1" i="1" spc="-45" dirty="0">
                <a:solidFill>
                  <a:srgbClr val="5B0091"/>
                </a:solidFill>
                <a:latin typeface="Arial"/>
                <a:cs typeface="Arial"/>
              </a:rPr>
              <a:t> </a:t>
            </a:r>
            <a:r>
              <a:rPr sz="2400" b="1" i="1" dirty="0">
                <a:solidFill>
                  <a:srgbClr val="5B0091"/>
                </a:solidFill>
                <a:latin typeface="Arial"/>
                <a:cs typeface="Arial"/>
              </a:rPr>
              <a:t>споживачів</a:t>
            </a:r>
            <a:r>
              <a:rPr sz="2400" b="1" i="1" spc="-70" dirty="0">
                <a:solidFill>
                  <a:srgbClr val="5B0091"/>
                </a:solidFill>
                <a:latin typeface="Arial"/>
                <a:cs typeface="Arial"/>
              </a:rPr>
              <a:t> </a:t>
            </a:r>
            <a:r>
              <a:rPr sz="2400" b="1" i="1" spc="-25" dirty="0">
                <a:solidFill>
                  <a:srgbClr val="5B0091"/>
                </a:solidFill>
                <a:latin typeface="Arial"/>
                <a:cs typeface="Arial"/>
              </a:rPr>
              <a:t>ЛЗ </a:t>
            </a:r>
            <a:r>
              <a:rPr sz="2400" b="1" i="1" spc="-10" dirty="0">
                <a:solidFill>
                  <a:srgbClr val="FF6600"/>
                </a:solidFill>
                <a:latin typeface="Arial"/>
                <a:cs typeface="Arial"/>
              </a:rPr>
              <a:t>Контекстна</a:t>
            </a:r>
            <a:r>
              <a:rPr sz="2400" b="1" i="1" spc="-105" dirty="0">
                <a:solidFill>
                  <a:srgbClr val="FF6600"/>
                </a:solidFill>
                <a:latin typeface="Arial"/>
                <a:cs typeface="Arial"/>
              </a:rPr>
              <a:t> </a:t>
            </a:r>
            <a:r>
              <a:rPr sz="2400" b="1" i="1" spc="-10" dirty="0">
                <a:solidFill>
                  <a:srgbClr val="FF6600"/>
                </a:solidFill>
                <a:latin typeface="Arial"/>
                <a:cs typeface="Arial"/>
              </a:rPr>
              <a:t>реклама</a:t>
            </a:r>
            <a:endParaRPr sz="2400">
              <a:latin typeface="Arial"/>
              <a:cs typeface="Arial"/>
            </a:endParaRPr>
          </a:p>
        </p:txBody>
      </p:sp>
      <p:sp>
        <p:nvSpPr>
          <p:cNvPr id="3" name="object 3"/>
          <p:cNvSpPr txBox="1">
            <a:spLocks noGrp="1"/>
          </p:cNvSpPr>
          <p:nvPr>
            <p:ph type="title"/>
          </p:nvPr>
        </p:nvSpPr>
        <p:spPr>
          <a:xfrm>
            <a:off x="415544" y="1081532"/>
            <a:ext cx="4330065" cy="907415"/>
          </a:xfrm>
          <a:prstGeom prst="rect">
            <a:avLst/>
          </a:prstGeom>
        </p:spPr>
        <p:txBody>
          <a:bodyPr vert="horz" wrap="square" lIns="0" tIns="13335" rIns="0" bIns="0" rtlCol="0">
            <a:spAutoFit/>
          </a:bodyPr>
          <a:lstStyle/>
          <a:p>
            <a:pPr marL="12700">
              <a:lnSpc>
                <a:spcPts val="3470"/>
              </a:lnSpc>
              <a:spcBef>
                <a:spcPts val="105"/>
              </a:spcBef>
            </a:pPr>
            <a:r>
              <a:rPr sz="2900" b="0" i="0" dirty="0">
                <a:solidFill>
                  <a:srgbClr val="FF6600"/>
                </a:solidFill>
                <a:latin typeface="MS Gothic"/>
                <a:cs typeface="MS Gothic"/>
              </a:rPr>
              <a:t>✔</a:t>
            </a:r>
            <a:r>
              <a:rPr b="0" i="0" dirty="0">
                <a:solidFill>
                  <a:srgbClr val="001F5F"/>
                </a:solidFill>
                <a:latin typeface="Arial"/>
                <a:cs typeface="Arial"/>
              </a:rPr>
              <a:t>Медійна</a:t>
            </a:r>
            <a:r>
              <a:rPr b="0" i="0" spc="-125" dirty="0">
                <a:solidFill>
                  <a:srgbClr val="001F5F"/>
                </a:solidFill>
                <a:latin typeface="Arial"/>
                <a:cs typeface="Arial"/>
              </a:rPr>
              <a:t> </a:t>
            </a:r>
            <a:r>
              <a:rPr b="0" i="0" dirty="0">
                <a:solidFill>
                  <a:srgbClr val="001F5F"/>
                </a:solidFill>
                <a:latin typeface="Arial"/>
                <a:cs typeface="Arial"/>
              </a:rPr>
              <a:t>реклама</a:t>
            </a:r>
            <a:r>
              <a:rPr b="0" i="0" spc="-120" dirty="0">
                <a:solidFill>
                  <a:srgbClr val="001F5F"/>
                </a:solidFill>
                <a:latin typeface="Arial"/>
                <a:cs typeface="Arial"/>
              </a:rPr>
              <a:t> </a:t>
            </a:r>
            <a:r>
              <a:rPr b="0" i="0" spc="-10" dirty="0">
                <a:solidFill>
                  <a:srgbClr val="001F5F"/>
                </a:solidFill>
                <a:latin typeface="Arial"/>
                <a:cs typeface="Arial"/>
              </a:rPr>
              <a:t>(банерна)</a:t>
            </a:r>
            <a:endParaRPr sz="2900">
              <a:latin typeface="Arial"/>
              <a:cs typeface="Arial"/>
            </a:endParaRPr>
          </a:p>
          <a:p>
            <a:pPr marL="12700">
              <a:lnSpc>
                <a:spcPts val="3470"/>
              </a:lnSpc>
            </a:pPr>
            <a:r>
              <a:rPr sz="2900" b="0" i="0" spc="-20" dirty="0">
                <a:solidFill>
                  <a:srgbClr val="FF6600"/>
                </a:solidFill>
                <a:latin typeface="MS Gothic"/>
                <a:cs typeface="MS Gothic"/>
              </a:rPr>
              <a:t>✔</a:t>
            </a:r>
            <a:r>
              <a:rPr b="0" i="0" spc="-20" dirty="0">
                <a:solidFill>
                  <a:srgbClr val="001F5F"/>
                </a:solidFill>
                <a:latin typeface="Arial"/>
                <a:cs typeface="Arial"/>
              </a:rPr>
              <a:t>Push-</a:t>
            </a:r>
            <a:r>
              <a:rPr b="0" i="0" spc="-10" dirty="0">
                <a:solidFill>
                  <a:srgbClr val="001F5F"/>
                </a:solidFill>
                <a:latin typeface="Arial"/>
                <a:cs typeface="Arial"/>
              </a:rPr>
              <a:t>повідомлення</a:t>
            </a:r>
            <a:endParaRPr sz="2900">
              <a:latin typeface="Arial"/>
              <a:cs typeface="Arial"/>
            </a:endParaRPr>
          </a:p>
        </p:txBody>
      </p:sp>
      <p:sp>
        <p:nvSpPr>
          <p:cNvPr id="4" name="object 4"/>
          <p:cNvSpPr txBox="1"/>
          <p:nvPr/>
        </p:nvSpPr>
        <p:spPr>
          <a:xfrm>
            <a:off x="415544" y="1959610"/>
            <a:ext cx="10816590" cy="4419600"/>
          </a:xfrm>
          <a:prstGeom prst="rect">
            <a:avLst/>
          </a:prstGeom>
        </p:spPr>
        <p:txBody>
          <a:bodyPr vert="horz" wrap="square" lIns="0" tIns="13335" rIns="0" bIns="0" rtlCol="0">
            <a:spAutoFit/>
          </a:bodyPr>
          <a:lstStyle/>
          <a:p>
            <a:pPr marL="12700">
              <a:lnSpc>
                <a:spcPts val="3470"/>
              </a:lnSpc>
              <a:spcBef>
                <a:spcPts val="105"/>
              </a:spcBef>
            </a:pPr>
            <a:r>
              <a:rPr sz="2900" spc="-20" dirty="0">
                <a:solidFill>
                  <a:srgbClr val="FF6600"/>
                </a:solidFill>
                <a:latin typeface="MS Gothic"/>
                <a:cs typeface="MS Gothic"/>
              </a:rPr>
              <a:t>✔</a:t>
            </a:r>
            <a:r>
              <a:rPr sz="2400" spc="-20" dirty="0">
                <a:solidFill>
                  <a:srgbClr val="001F5F"/>
                </a:solidFill>
                <a:latin typeface="Arial"/>
                <a:cs typeface="Arial"/>
              </a:rPr>
              <a:t>Online-</a:t>
            </a:r>
            <a:r>
              <a:rPr sz="2400" dirty="0">
                <a:solidFill>
                  <a:srgbClr val="001F5F"/>
                </a:solidFill>
                <a:latin typeface="Arial"/>
                <a:cs typeface="Arial"/>
              </a:rPr>
              <a:t>розсилки</a:t>
            </a:r>
            <a:r>
              <a:rPr sz="2400" spc="-50" dirty="0">
                <a:solidFill>
                  <a:srgbClr val="001F5F"/>
                </a:solidFill>
                <a:latin typeface="Arial"/>
                <a:cs typeface="Arial"/>
              </a:rPr>
              <a:t> </a:t>
            </a:r>
            <a:r>
              <a:rPr sz="2400" spc="-10" dirty="0">
                <a:solidFill>
                  <a:srgbClr val="001F5F"/>
                </a:solidFill>
                <a:latin typeface="Arial"/>
                <a:cs typeface="Arial"/>
              </a:rPr>
              <a:t>пропозицій</a:t>
            </a:r>
            <a:endParaRPr sz="2400">
              <a:latin typeface="Arial"/>
              <a:cs typeface="Arial"/>
            </a:endParaRPr>
          </a:p>
          <a:p>
            <a:pPr marL="12700">
              <a:lnSpc>
                <a:spcPts val="3470"/>
              </a:lnSpc>
            </a:pPr>
            <a:r>
              <a:rPr sz="2900" spc="-10" dirty="0">
                <a:solidFill>
                  <a:srgbClr val="FF6600"/>
                </a:solidFill>
                <a:latin typeface="MS Gothic"/>
                <a:cs typeface="MS Gothic"/>
              </a:rPr>
              <a:t>✔</a:t>
            </a:r>
            <a:r>
              <a:rPr sz="2400" spc="-10" dirty="0">
                <a:solidFill>
                  <a:srgbClr val="001F5F"/>
                </a:solidFill>
                <a:latin typeface="Arial"/>
                <a:cs typeface="Arial"/>
              </a:rPr>
              <a:t>SMS-розсилки</a:t>
            </a:r>
            <a:endParaRPr sz="2400">
              <a:latin typeface="Arial"/>
              <a:cs typeface="Arial"/>
            </a:endParaRPr>
          </a:p>
          <a:p>
            <a:pPr marL="12700">
              <a:lnSpc>
                <a:spcPct val="100000"/>
              </a:lnSpc>
              <a:spcBef>
                <a:spcPts val="475"/>
              </a:spcBef>
            </a:pPr>
            <a:r>
              <a:rPr sz="2400" b="1" i="1" dirty="0">
                <a:solidFill>
                  <a:srgbClr val="FF6600"/>
                </a:solidFill>
                <a:latin typeface="Arial"/>
                <a:cs typeface="Arial"/>
              </a:rPr>
              <a:t>Переваги</a:t>
            </a:r>
            <a:r>
              <a:rPr sz="2400" b="1" i="1" spc="45" dirty="0">
                <a:solidFill>
                  <a:srgbClr val="FF6600"/>
                </a:solidFill>
                <a:latin typeface="Arial"/>
                <a:cs typeface="Arial"/>
              </a:rPr>
              <a:t> </a:t>
            </a:r>
            <a:r>
              <a:rPr sz="2400" b="1" i="1" spc="-25" dirty="0">
                <a:solidFill>
                  <a:srgbClr val="FF6600"/>
                </a:solidFill>
                <a:latin typeface="Arial"/>
                <a:cs typeface="Arial"/>
              </a:rPr>
              <a:t>іетернет-</a:t>
            </a:r>
            <a:r>
              <a:rPr sz="2400" b="1" i="1" spc="-10" dirty="0">
                <a:solidFill>
                  <a:srgbClr val="FF6600"/>
                </a:solidFill>
                <a:latin typeface="Arial"/>
                <a:cs typeface="Arial"/>
              </a:rPr>
              <a:t>реклами</a:t>
            </a:r>
            <a:endParaRPr sz="2400">
              <a:latin typeface="Arial"/>
              <a:cs typeface="Arial"/>
            </a:endParaRPr>
          </a:p>
          <a:p>
            <a:pPr marL="355600" indent="-342900">
              <a:lnSpc>
                <a:spcPct val="100000"/>
              </a:lnSpc>
              <a:spcBef>
                <a:spcPts val="80"/>
              </a:spcBef>
            </a:pPr>
            <a:r>
              <a:rPr sz="2900" spc="-10" dirty="0">
                <a:solidFill>
                  <a:srgbClr val="FF6600"/>
                </a:solidFill>
                <a:latin typeface="MS Gothic"/>
                <a:cs typeface="MS Gothic"/>
              </a:rPr>
              <a:t>✔</a:t>
            </a:r>
            <a:r>
              <a:rPr sz="2400" spc="-10" dirty="0">
                <a:solidFill>
                  <a:srgbClr val="001F5F"/>
                </a:solidFill>
                <a:latin typeface="Arial"/>
                <a:cs typeface="Arial"/>
              </a:rPr>
              <a:t>Персоналізація,</a:t>
            </a:r>
            <a:r>
              <a:rPr sz="2400" spc="-50" dirty="0">
                <a:solidFill>
                  <a:srgbClr val="001F5F"/>
                </a:solidFill>
                <a:latin typeface="Arial"/>
                <a:cs typeface="Arial"/>
              </a:rPr>
              <a:t> </a:t>
            </a:r>
            <a:r>
              <a:rPr sz="2400" spc="-10" dirty="0">
                <a:solidFill>
                  <a:srgbClr val="001F5F"/>
                </a:solidFill>
                <a:latin typeface="Arial"/>
                <a:cs typeface="Arial"/>
              </a:rPr>
              <a:t>інтерактивність,</a:t>
            </a:r>
            <a:r>
              <a:rPr sz="2400" spc="-60" dirty="0">
                <a:solidFill>
                  <a:srgbClr val="001F5F"/>
                </a:solidFill>
                <a:latin typeface="Arial"/>
                <a:cs typeface="Arial"/>
              </a:rPr>
              <a:t> </a:t>
            </a:r>
            <a:r>
              <a:rPr sz="2400" dirty="0">
                <a:solidFill>
                  <a:srgbClr val="001F5F"/>
                </a:solidFill>
                <a:latin typeface="Arial"/>
                <a:cs typeface="Arial"/>
              </a:rPr>
              <a:t>повнота</a:t>
            </a:r>
            <a:r>
              <a:rPr sz="2400" spc="-50" dirty="0">
                <a:solidFill>
                  <a:srgbClr val="001F5F"/>
                </a:solidFill>
                <a:latin typeface="Arial"/>
                <a:cs typeface="Arial"/>
              </a:rPr>
              <a:t> </a:t>
            </a:r>
            <a:r>
              <a:rPr sz="2400" dirty="0">
                <a:solidFill>
                  <a:srgbClr val="001F5F"/>
                </a:solidFill>
                <a:latin typeface="Arial"/>
                <a:cs typeface="Arial"/>
              </a:rPr>
              <a:t>фокусувань</a:t>
            </a:r>
            <a:r>
              <a:rPr sz="2400" spc="-70" dirty="0">
                <a:solidFill>
                  <a:srgbClr val="001F5F"/>
                </a:solidFill>
                <a:latin typeface="Arial"/>
                <a:cs typeface="Arial"/>
              </a:rPr>
              <a:t> </a:t>
            </a:r>
            <a:r>
              <a:rPr sz="2400" dirty="0">
                <a:solidFill>
                  <a:srgbClr val="001F5F"/>
                </a:solidFill>
                <a:latin typeface="Arial"/>
                <a:cs typeface="Arial"/>
              </a:rPr>
              <a:t>поряд</a:t>
            </a:r>
            <a:r>
              <a:rPr sz="2400" spc="-75" dirty="0">
                <a:solidFill>
                  <a:srgbClr val="001F5F"/>
                </a:solidFill>
                <a:latin typeface="Arial"/>
                <a:cs typeface="Arial"/>
              </a:rPr>
              <a:t> </a:t>
            </a:r>
            <a:r>
              <a:rPr sz="2400" dirty="0">
                <a:solidFill>
                  <a:srgbClr val="001F5F"/>
                </a:solidFill>
                <a:latin typeface="Arial"/>
                <a:cs typeface="Arial"/>
              </a:rPr>
              <a:t>з</a:t>
            </a:r>
            <a:r>
              <a:rPr sz="2400" spc="-65" dirty="0">
                <a:solidFill>
                  <a:srgbClr val="001F5F"/>
                </a:solidFill>
                <a:latin typeface="Arial"/>
                <a:cs typeface="Arial"/>
              </a:rPr>
              <a:t> </a:t>
            </a:r>
            <a:r>
              <a:rPr sz="2400" spc="-10" dirty="0">
                <a:solidFill>
                  <a:srgbClr val="001F5F"/>
                </a:solidFill>
                <a:latin typeface="Arial"/>
                <a:cs typeface="Arial"/>
              </a:rPr>
              <a:t>невисокою</a:t>
            </a:r>
            <a:endParaRPr sz="2400">
              <a:latin typeface="Arial"/>
              <a:cs typeface="Arial"/>
            </a:endParaRPr>
          </a:p>
          <a:p>
            <a:pPr marL="355600" marR="5080">
              <a:lnSpc>
                <a:spcPts val="3460"/>
              </a:lnSpc>
              <a:spcBef>
                <a:spcPts val="110"/>
              </a:spcBef>
            </a:pPr>
            <a:r>
              <a:rPr sz="2400" dirty="0">
                <a:solidFill>
                  <a:srgbClr val="001F5F"/>
                </a:solidFill>
                <a:latin typeface="Arial"/>
                <a:cs typeface="Arial"/>
              </a:rPr>
              <a:t>вартістю</a:t>
            </a:r>
            <a:r>
              <a:rPr sz="2400" spc="-55" dirty="0">
                <a:solidFill>
                  <a:srgbClr val="001F5F"/>
                </a:solidFill>
                <a:latin typeface="Arial"/>
                <a:cs typeface="Arial"/>
              </a:rPr>
              <a:t> </a:t>
            </a:r>
            <a:r>
              <a:rPr sz="2400" dirty="0">
                <a:solidFill>
                  <a:srgbClr val="001F5F"/>
                </a:solidFill>
                <a:latin typeface="Arial"/>
                <a:cs typeface="Arial"/>
              </a:rPr>
              <a:t>в</a:t>
            </a:r>
            <a:r>
              <a:rPr sz="2400" spc="-65" dirty="0">
                <a:solidFill>
                  <a:srgbClr val="001F5F"/>
                </a:solidFill>
                <a:latin typeface="Arial"/>
                <a:cs typeface="Arial"/>
              </a:rPr>
              <a:t> </a:t>
            </a:r>
            <a:r>
              <a:rPr sz="2400" dirty="0">
                <a:solidFill>
                  <a:srgbClr val="001F5F"/>
                </a:solidFill>
                <a:latin typeface="Arial"/>
                <a:cs typeface="Arial"/>
              </a:rPr>
              <a:t>порівнянні</a:t>
            </a:r>
            <a:r>
              <a:rPr sz="2400" spc="-20" dirty="0">
                <a:solidFill>
                  <a:srgbClr val="001F5F"/>
                </a:solidFill>
                <a:latin typeface="Arial"/>
                <a:cs typeface="Arial"/>
              </a:rPr>
              <a:t> </a:t>
            </a:r>
            <a:r>
              <a:rPr sz="2400" dirty="0">
                <a:solidFill>
                  <a:srgbClr val="001F5F"/>
                </a:solidFill>
                <a:latin typeface="Arial"/>
                <a:cs typeface="Arial"/>
              </a:rPr>
              <a:t>з</a:t>
            </a:r>
            <a:r>
              <a:rPr sz="2400" spc="-60" dirty="0">
                <a:solidFill>
                  <a:srgbClr val="001F5F"/>
                </a:solidFill>
                <a:latin typeface="Arial"/>
                <a:cs typeface="Arial"/>
              </a:rPr>
              <a:t> </a:t>
            </a:r>
            <a:r>
              <a:rPr sz="2400" dirty="0">
                <a:solidFill>
                  <a:srgbClr val="001F5F"/>
                </a:solidFill>
                <a:latin typeface="Arial"/>
                <a:cs typeface="Arial"/>
              </a:rPr>
              <a:t>іншими</a:t>
            </a:r>
            <a:r>
              <a:rPr sz="2400" spc="-60" dirty="0">
                <a:solidFill>
                  <a:srgbClr val="001F5F"/>
                </a:solidFill>
                <a:latin typeface="Arial"/>
                <a:cs typeface="Arial"/>
              </a:rPr>
              <a:t> </a:t>
            </a:r>
            <a:r>
              <a:rPr sz="2400" dirty="0">
                <a:solidFill>
                  <a:srgbClr val="001F5F"/>
                </a:solidFill>
                <a:latin typeface="Arial"/>
                <a:cs typeface="Arial"/>
              </a:rPr>
              <a:t>видами</a:t>
            </a:r>
            <a:r>
              <a:rPr sz="2400" spc="-70" dirty="0">
                <a:solidFill>
                  <a:srgbClr val="001F5F"/>
                </a:solidFill>
                <a:latin typeface="Arial"/>
                <a:cs typeface="Arial"/>
              </a:rPr>
              <a:t> </a:t>
            </a:r>
            <a:r>
              <a:rPr sz="2400" dirty="0">
                <a:solidFill>
                  <a:srgbClr val="001F5F"/>
                </a:solidFill>
                <a:latin typeface="Arial"/>
                <a:cs typeface="Arial"/>
              </a:rPr>
              <a:t>рекламних</a:t>
            </a:r>
            <a:r>
              <a:rPr sz="2400" spc="-75" dirty="0">
                <a:solidFill>
                  <a:srgbClr val="001F5F"/>
                </a:solidFill>
                <a:latin typeface="Arial"/>
                <a:cs typeface="Arial"/>
              </a:rPr>
              <a:t> </a:t>
            </a:r>
            <a:r>
              <a:rPr sz="2400" dirty="0">
                <a:solidFill>
                  <a:srgbClr val="001F5F"/>
                </a:solidFill>
                <a:latin typeface="Arial"/>
                <a:cs typeface="Arial"/>
              </a:rPr>
              <a:t>носіїв</a:t>
            </a:r>
            <a:r>
              <a:rPr sz="2400" spc="-40" dirty="0">
                <a:solidFill>
                  <a:srgbClr val="001F5F"/>
                </a:solidFill>
                <a:latin typeface="Arial"/>
                <a:cs typeface="Arial"/>
              </a:rPr>
              <a:t> </a:t>
            </a:r>
            <a:r>
              <a:rPr sz="2400" dirty="0">
                <a:solidFill>
                  <a:srgbClr val="001F5F"/>
                </a:solidFill>
                <a:latin typeface="Arial"/>
                <a:cs typeface="Arial"/>
              </a:rPr>
              <a:t>роблять</a:t>
            </a:r>
            <a:r>
              <a:rPr sz="2400" spc="-55" dirty="0">
                <a:solidFill>
                  <a:srgbClr val="001F5F"/>
                </a:solidFill>
                <a:latin typeface="Arial"/>
                <a:cs typeface="Arial"/>
              </a:rPr>
              <a:t> </a:t>
            </a:r>
            <a:r>
              <a:rPr sz="2400" spc="-10" dirty="0">
                <a:solidFill>
                  <a:srgbClr val="001F5F"/>
                </a:solidFill>
                <a:latin typeface="Arial"/>
                <a:cs typeface="Arial"/>
              </a:rPr>
              <a:t>медійну </a:t>
            </a:r>
            <a:r>
              <a:rPr sz="2400" dirty="0">
                <a:solidFill>
                  <a:srgbClr val="001F5F"/>
                </a:solidFill>
                <a:latin typeface="Arial"/>
                <a:cs typeface="Arial"/>
              </a:rPr>
              <a:t>рекламу</a:t>
            </a:r>
            <a:r>
              <a:rPr sz="2400" spc="-75" dirty="0">
                <a:solidFill>
                  <a:srgbClr val="001F5F"/>
                </a:solidFill>
                <a:latin typeface="Arial"/>
                <a:cs typeface="Arial"/>
              </a:rPr>
              <a:t> </a:t>
            </a:r>
            <a:r>
              <a:rPr sz="2400" dirty="0">
                <a:solidFill>
                  <a:srgbClr val="001F5F"/>
                </a:solidFill>
                <a:latin typeface="Arial"/>
                <a:cs typeface="Arial"/>
              </a:rPr>
              <a:t>в</a:t>
            </a:r>
            <a:r>
              <a:rPr sz="2400" spc="-70" dirty="0">
                <a:solidFill>
                  <a:srgbClr val="001F5F"/>
                </a:solidFill>
                <a:latin typeface="Arial"/>
                <a:cs typeface="Arial"/>
              </a:rPr>
              <a:t> </a:t>
            </a:r>
            <a:r>
              <a:rPr sz="2400" dirty="0">
                <a:solidFill>
                  <a:srgbClr val="001F5F"/>
                </a:solidFill>
                <a:latin typeface="Arial"/>
                <a:cs typeface="Arial"/>
              </a:rPr>
              <a:t>Інтернет</a:t>
            </a:r>
            <a:r>
              <a:rPr sz="2400" spc="-60" dirty="0">
                <a:solidFill>
                  <a:srgbClr val="001F5F"/>
                </a:solidFill>
                <a:latin typeface="Arial"/>
                <a:cs typeface="Arial"/>
              </a:rPr>
              <a:t> </a:t>
            </a:r>
            <a:r>
              <a:rPr sz="2400" spc="-10" dirty="0">
                <a:solidFill>
                  <a:srgbClr val="001F5F"/>
                </a:solidFill>
                <a:latin typeface="Arial"/>
                <a:cs typeface="Arial"/>
              </a:rPr>
              <a:t>найефективнішою.</a:t>
            </a:r>
            <a:endParaRPr sz="2400">
              <a:latin typeface="Arial"/>
              <a:cs typeface="Arial"/>
            </a:endParaRPr>
          </a:p>
          <a:p>
            <a:pPr marL="12700">
              <a:lnSpc>
                <a:spcPts val="3340"/>
              </a:lnSpc>
            </a:pPr>
            <a:r>
              <a:rPr sz="2900" dirty="0">
                <a:solidFill>
                  <a:srgbClr val="FF6600"/>
                </a:solidFill>
                <a:latin typeface="MS Gothic"/>
                <a:cs typeface="MS Gothic"/>
              </a:rPr>
              <a:t>✔</a:t>
            </a:r>
            <a:r>
              <a:rPr sz="2400" dirty="0">
                <a:solidFill>
                  <a:srgbClr val="001F5F"/>
                </a:solidFill>
                <a:latin typeface="Arial"/>
                <a:cs typeface="Arial"/>
              </a:rPr>
              <a:t>Інтерактивність,</a:t>
            </a:r>
            <a:r>
              <a:rPr sz="2400" spc="-85" dirty="0">
                <a:solidFill>
                  <a:srgbClr val="001F5F"/>
                </a:solidFill>
                <a:latin typeface="Arial"/>
                <a:cs typeface="Arial"/>
              </a:rPr>
              <a:t> </a:t>
            </a:r>
            <a:r>
              <a:rPr sz="2400" spc="-10" dirty="0">
                <a:solidFill>
                  <a:srgbClr val="001F5F"/>
                </a:solidFill>
                <a:latin typeface="Arial"/>
                <a:cs typeface="Arial"/>
              </a:rPr>
              <a:t>персоналізація,</a:t>
            </a:r>
            <a:r>
              <a:rPr sz="2400" spc="-65" dirty="0">
                <a:solidFill>
                  <a:srgbClr val="001F5F"/>
                </a:solidFill>
                <a:latin typeface="Arial"/>
                <a:cs typeface="Arial"/>
              </a:rPr>
              <a:t> </a:t>
            </a:r>
            <a:r>
              <a:rPr sz="2400" dirty="0">
                <a:solidFill>
                  <a:srgbClr val="001F5F"/>
                </a:solidFill>
                <a:latin typeface="Arial"/>
                <a:cs typeface="Arial"/>
              </a:rPr>
              <a:t>повнота</a:t>
            </a:r>
            <a:r>
              <a:rPr sz="2400" spc="-60" dirty="0">
                <a:solidFill>
                  <a:srgbClr val="001F5F"/>
                </a:solidFill>
                <a:latin typeface="Arial"/>
                <a:cs typeface="Arial"/>
              </a:rPr>
              <a:t> </a:t>
            </a:r>
            <a:r>
              <a:rPr sz="2400" dirty="0">
                <a:solidFill>
                  <a:srgbClr val="001F5F"/>
                </a:solidFill>
                <a:latin typeface="Arial"/>
                <a:cs typeface="Arial"/>
              </a:rPr>
              <a:t>фокусувань,</a:t>
            </a:r>
            <a:r>
              <a:rPr sz="2400" spc="-85" dirty="0">
                <a:solidFill>
                  <a:srgbClr val="001F5F"/>
                </a:solidFill>
                <a:latin typeface="Arial"/>
                <a:cs typeface="Arial"/>
              </a:rPr>
              <a:t> </a:t>
            </a:r>
            <a:r>
              <a:rPr sz="2400" dirty="0">
                <a:solidFill>
                  <a:srgbClr val="001F5F"/>
                </a:solidFill>
                <a:latin typeface="Arial"/>
                <a:cs typeface="Arial"/>
              </a:rPr>
              <a:t>і</a:t>
            </a:r>
            <a:r>
              <a:rPr sz="2400" spc="-90" dirty="0">
                <a:solidFill>
                  <a:srgbClr val="001F5F"/>
                </a:solidFill>
                <a:latin typeface="Arial"/>
                <a:cs typeface="Arial"/>
              </a:rPr>
              <a:t> </a:t>
            </a:r>
            <a:r>
              <a:rPr sz="2400" dirty="0">
                <a:solidFill>
                  <a:srgbClr val="001F5F"/>
                </a:solidFill>
                <a:latin typeface="Arial"/>
                <a:cs typeface="Arial"/>
              </a:rPr>
              <a:t>разом</a:t>
            </a:r>
            <a:r>
              <a:rPr sz="2400" spc="-80" dirty="0">
                <a:solidFill>
                  <a:srgbClr val="001F5F"/>
                </a:solidFill>
                <a:latin typeface="Arial"/>
                <a:cs typeface="Arial"/>
              </a:rPr>
              <a:t> </a:t>
            </a:r>
            <a:r>
              <a:rPr sz="2400" dirty="0">
                <a:solidFill>
                  <a:srgbClr val="001F5F"/>
                </a:solidFill>
                <a:latin typeface="Arial"/>
                <a:cs typeface="Arial"/>
              </a:rPr>
              <a:t>з</a:t>
            </a:r>
            <a:r>
              <a:rPr sz="2400" spc="-95" dirty="0">
                <a:solidFill>
                  <a:srgbClr val="001F5F"/>
                </a:solidFill>
                <a:latin typeface="Arial"/>
                <a:cs typeface="Arial"/>
              </a:rPr>
              <a:t> </a:t>
            </a:r>
            <a:r>
              <a:rPr sz="2400" spc="-10" dirty="0">
                <a:solidFill>
                  <a:srgbClr val="001F5F"/>
                </a:solidFill>
                <a:latin typeface="Arial"/>
                <a:cs typeface="Arial"/>
              </a:rPr>
              <a:t>нижча</a:t>
            </a:r>
            <a:endParaRPr sz="2400">
              <a:latin typeface="Arial"/>
              <a:cs typeface="Arial"/>
            </a:endParaRPr>
          </a:p>
          <a:p>
            <a:pPr marL="355600">
              <a:lnSpc>
                <a:spcPct val="100000"/>
              </a:lnSpc>
              <a:spcBef>
                <a:spcPts val="475"/>
              </a:spcBef>
            </a:pPr>
            <a:r>
              <a:rPr sz="2400" dirty="0">
                <a:solidFill>
                  <a:srgbClr val="001F5F"/>
                </a:solidFill>
                <a:latin typeface="Arial"/>
                <a:cs typeface="Arial"/>
              </a:rPr>
              <a:t>тим</a:t>
            </a:r>
            <a:r>
              <a:rPr sz="2400" spc="-45" dirty="0">
                <a:solidFill>
                  <a:srgbClr val="001F5F"/>
                </a:solidFill>
                <a:latin typeface="Arial"/>
                <a:cs typeface="Arial"/>
              </a:rPr>
              <a:t> </a:t>
            </a:r>
            <a:r>
              <a:rPr sz="2400" dirty="0">
                <a:solidFill>
                  <a:srgbClr val="001F5F"/>
                </a:solidFill>
                <a:latin typeface="Arial"/>
                <a:cs typeface="Arial"/>
              </a:rPr>
              <a:t>вартість,</a:t>
            </a:r>
            <a:r>
              <a:rPr sz="2400" spc="-35" dirty="0">
                <a:solidFill>
                  <a:srgbClr val="001F5F"/>
                </a:solidFill>
                <a:latin typeface="Arial"/>
                <a:cs typeface="Arial"/>
              </a:rPr>
              <a:t> </a:t>
            </a:r>
            <a:r>
              <a:rPr sz="2400" dirty="0">
                <a:solidFill>
                  <a:srgbClr val="001F5F"/>
                </a:solidFill>
                <a:latin typeface="Arial"/>
                <a:cs typeface="Arial"/>
              </a:rPr>
              <a:t>в</a:t>
            </a:r>
            <a:r>
              <a:rPr sz="2400" spc="-40" dirty="0">
                <a:solidFill>
                  <a:srgbClr val="001F5F"/>
                </a:solidFill>
                <a:latin typeface="Arial"/>
                <a:cs typeface="Arial"/>
              </a:rPr>
              <a:t> </a:t>
            </a:r>
            <a:r>
              <a:rPr sz="2400" dirty="0">
                <a:solidFill>
                  <a:srgbClr val="001F5F"/>
                </a:solidFill>
                <a:latin typeface="Arial"/>
                <a:cs typeface="Arial"/>
              </a:rPr>
              <a:t>порівнянні</a:t>
            </a:r>
            <a:r>
              <a:rPr sz="2400" spc="5" dirty="0">
                <a:solidFill>
                  <a:srgbClr val="001F5F"/>
                </a:solidFill>
                <a:latin typeface="Arial"/>
                <a:cs typeface="Arial"/>
              </a:rPr>
              <a:t> </a:t>
            </a:r>
            <a:r>
              <a:rPr sz="2400" dirty="0">
                <a:solidFill>
                  <a:srgbClr val="001F5F"/>
                </a:solidFill>
                <a:latin typeface="Arial"/>
                <a:cs typeface="Arial"/>
              </a:rPr>
              <a:t>з</a:t>
            </a:r>
            <a:r>
              <a:rPr sz="2400" spc="-35" dirty="0">
                <a:solidFill>
                  <a:srgbClr val="001F5F"/>
                </a:solidFill>
                <a:latin typeface="Arial"/>
                <a:cs typeface="Arial"/>
              </a:rPr>
              <a:t> </a:t>
            </a:r>
            <a:r>
              <a:rPr sz="2400" dirty="0">
                <a:solidFill>
                  <a:srgbClr val="001F5F"/>
                </a:solidFill>
                <a:latin typeface="Arial"/>
                <a:cs typeface="Arial"/>
              </a:rPr>
              <a:t>іншими</a:t>
            </a:r>
            <a:r>
              <a:rPr sz="2400" spc="-30" dirty="0">
                <a:solidFill>
                  <a:srgbClr val="001F5F"/>
                </a:solidFill>
                <a:latin typeface="Arial"/>
                <a:cs typeface="Arial"/>
              </a:rPr>
              <a:t> </a:t>
            </a:r>
            <a:r>
              <a:rPr sz="2400" dirty="0">
                <a:solidFill>
                  <a:srgbClr val="001F5F"/>
                </a:solidFill>
                <a:latin typeface="Arial"/>
                <a:cs typeface="Arial"/>
              </a:rPr>
              <a:t>видами</a:t>
            </a:r>
            <a:r>
              <a:rPr sz="2400" spc="-50" dirty="0">
                <a:solidFill>
                  <a:srgbClr val="001F5F"/>
                </a:solidFill>
                <a:latin typeface="Arial"/>
                <a:cs typeface="Arial"/>
              </a:rPr>
              <a:t> </a:t>
            </a:r>
            <a:r>
              <a:rPr sz="2400" dirty="0">
                <a:solidFill>
                  <a:srgbClr val="001F5F"/>
                </a:solidFill>
                <a:latin typeface="Arial"/>
                <a:cs typeface="Arial"/>
              </a:rPr>
              <a:t>носіїв</a:t>
            </a:r>
            <a:r>
              <a:rPr sz="2400" spc="-5" dirty="0">
                <a:solidFill>
                  <a:srgbClr val="001F5F"/>
                </a:solidFill>
                <a:latin typeface="Arial"/>
                <a:cs typeface="Arial"/>
              </a:rPr>
              <a:t> </a:t>
            </a:r>
            <a:r>
              <a:rPr sz="2400" dirty="0">
                <a:solidFill>
                  <a:srgbClr val="001F5F"/>
                </a:solidFill>
                <a:latin typeface="Arial"/>
                <a:cs typeface="Arial"/>
              </a:rPr>
              <a:t>реклами</a:t>
            </a:r>
            <a:r>
              <a:rPr sz="2400" spc="-45" dirty="0">
                <a:solidFill>
                  <a:srgbClr val="001F5F"/>
                </a:solidFill>
                <a:latin typeface="Arial"/>
                <a:cs typeface="Arial"/>
              </a:rPr>
              <a:t> </a:t>
            </a:r>
            <a:r>
              <a:rPr sz="2400" spc="-10" dirty="0">
                <a:solidFill>
                  <a:srgbClr val="001F5F"/>
                </a:solidFill>
                <a:latin typeface="Arial"/>
                <a:cs typeface="Arial"/>
              </a:rPr>
              <a:t>зробили</a:t>
            </a:r>
            <a:endParaRPr sz="2400">
              <a:latin typeface="Arial"/>
              <a:cs typeface="Arial"/>
            </a:endParaRPr>
          </a:p>
          <a:p>
            <a:pPr marL="355600">
              <a:lnSpc>
                <a:spcPct val="100000"/>
              </a:lnSpc>
              <a:spcBef>
                <a:spcPts val="575"/>
              </a:spcBef>
            </a:pPr>
            <a:r>
              <a:rPr sz="2400" dirty="0">
                <a:solidFill>
                  <a:srgbClr val="001F5F"/>
                </a:solidFill>
                <a:latin typeface="Arial"/>
                <a:cs typeface="Arial"/>
              </a:rPr>
              <a:t>медійну</a:t>
            </a:r>
            <a:r>
              <a:rPr sz="2400" spc="-75" dirty="0">
                <a:solidFill>
                  <a:srgbClr val="001F5F"/>
                </a:solidFill>
                <a:latin typeface="Arial"/>
                <a:cs typeface="Arial"/>
              </a:rPr>
              <a:t> </a:t>
            </a:r>
            <a:r>
              <a:rPr sz="2400" dirty="0">
                <a:solidFill>
                  <a:srgbClr val="001F5F"/>
                </a:solidFill>
                <a:latin typeface="Arial"/>
                <a:cs typeface="Arial"/>
              </a:rPr>
              <a:t>рекламу</a:t>
            </a:r>
            <a:r>
              <a:rPr sz="2400" spc="-65" dirty="0">
                <a:solidFill>
                  <a:srgbClr val="001F5F"/>
                </a:solidFill>
                <a:latin typeface="Arial"/>
                <a:cs typeface="Arial"/>
              </a:rPr>
              <a:t> </a:t>
            </a:r>
            <a:r>
              <a:rPr sz="2400" spc="-10" dirty="0">
                <a:solidFill>
                  <a:srgbClr val="001F5F"/>
                </a:solidFill>
                <a:latin typeface="Arial"/>
                <a:cs typeface="Arial"/>
              </a:rPr>
              <a:t>найефективнішою</a:t>
            </a:r>
            <a:r>
              <a:rPr sz="2400" spc="-50" dirty="0">
                <a:solidFill>
                  <a:srgbClr val="001F5F"/>
                </a:solidFill>
                <a:latin typeface="Arial"/>
                <a:cs typeface="Arial"/>
              </a:rPr>
              <a:t> </a:t>
            </a:r>
            <a:r>
              <a:rPr sz="2400" dirty="0">
                <a:solidFill>
                  <a:srgbClr val="001F5F"/>
                </a:solidFill>
                <a:latin typeface="Arial"/>
                <a:cs typeface="Arial"/>
              </a:rPr>
              <a:t>в</a:t>
            </a:r>
            <a:r>
              <a:rPr sz="2400" spc="-75" dirty="0">
                <a:solidFill>
                  <a:srgbClr val="001F5F"/>
                </a:solidFill>
                <a:latin typeface="Arial"/>
                <a:cs typeface="Arial"/>
              </a:rPr>
              <a:t> </a:t>
            </a:r>
            <a:r>
              <a:rPr sz="2400" spc="-10" dirty="0">
                <a:solidFill>
                  <a:srgbClr val="001F5F"/>
                </a:solidFill>
                <a:latin typeface="Arial"/>
                <a:cs typeface="Arial"/>
              </a:rPr>
              <a:t>Інтернет.</a:t>
            </a:r>
            <a:endParaRPr sz="2400">
              <a:latin typeface="Arial"/>
              <a:cs typeface="Arial"/>
            </a:endParaRPr>
          </a:p>
          <a:p>
            <a:pPr marL="12700">
              <a:lnSpc>
                <a:spcPct val="100000"/>
              </a:lnSpc>
              <a:spcBef>
                <a:spcPts val="80"/>
              </a:spcBef>
            </a:pPr>
            <a:r>
              <a:rPr sz="2900" dirty="0">
                <a:solidFill>
                  <a:srgbClr val="FF6600"/>
                </a:solidFill>
                <a:latin typeface="MS Gothic"/>
                <a:cs typeface="MS Gothic"/>
              </a:rPr>
              <a:t>✔</a:t>
            </a:r>
            <a:r>
              <a:rPr sz="2400" dirty="0">
                <a:solidFill>
                  <a:srgbClr val="001F5F"/>
                </a:solidFill>
                <a:latin typeface="Arial"/>
                <a:cs typeface="Arial"/>
              </a:rPr>
              <a:t>Можливість</a:t>
            </a:r>
            <a:r>
              <a:rPr sz="2400" spc="-55" dirty="0">
                <a:solidFill>
                  <a:srgbClr val="001F5F"/>
                </a:solidFill>
                <a:latin typeface="Arial"/>
                <a:cs typeface="Arial"/>
              </a:rPr>
              <a:t> </a:t>
            </a:r>
            <a:r>
              <a:rPr sz="2400" dirty="0">
                <a:solidFill>
                  <a:srgbClr val="001F5F"/>
                </a:solidFill>
                <a:latin typeface="Arial"/>
                <a:cs typeface="Arial"/>
              </a:rPr>
              <a:t>збору</a:t>
            </a:r>
            <a:r>
              <a:rPr sz="2400" spc="-60" dirty="0">
                <a:solidFill>
                  <a:srgbClr val="001F5F"/>
                </a:solidFill>
                <a:latin typeface="Arial"/>
                <a:cs typeface="Arial"/>
              </a:rPr>
              <a:t> </a:t>
            </a:r>
            <a:r>
              <a:rPr sz="2400" dirty="0">
                <a:solidFill>
                  <a:srgbClr val="001F5F"/>
                </a:solidFill>
                <a:latin typeface="Arial"/>
                <a:cs typeface="Arial"/>
              </a:rPr>
              <a:t>статистики</a:t>
            </a:r>
            <a:r>
              <a:rPr sz="2400" spc="-70" dirty="0">
                <a:solidFill>
                  <a:srgbClr val="001F5F"/>
                </a:solidFill>
                <a:latin typeface="Arial"/>
                <a:cs typeface="Arial"/>
              </a:rPr>
              <a:t> </a:t>
            </a:r>
            <a:r>
              <a:rPr sz="2400" dirty="0">
                <a:solidFill>
                  <a:srgbClr val="001F5F"/>
                </a:solidFill>
                <a:latin typeface="Arial"/>
                <a:cs typeface="Arial"/>
              </a:rPr>
              <a:t>з</a:t>
            </a:r>
            <a:r>
              <a:rPr sz="2400" spc="-65" dirty="0">
                <a:solidFill>
                  <a:srgbClr val="001F5F"/>
                </a:solidFill>
                <a:latin typeface="Arial"/>
                <a:cs typeface="Arial"/>
              </a:rPr>
              <a:t> </a:t>
            </a:r>
            <a:r>
              <a:rPr sz="2400" dirty="0">
                <a:solidFill>
                  <a:srgbClr val="001F5F"/>
                </a:solidFill>
                <a:latin typeface="Arial"/>
                <a:cs typeface="Arial"/>
              </a:rPr>
              <a:t>подальшим</a:t>
            </a:r>
            <a:r>
              <a:rPr sz="2400" spc="-45" dirty="0">
                <a:solidFill>
                  <a:srgbClr val="001F5F"/>
                </a:solidFill>
                <a:latin typeface="Arial"/>
                <a:cs typeface="Arial"/>
              </a:rPr>
              <a:t> </a:t>
            </a:r>
            <a:r>
              <a:rPr sz="2400" dirty="0">
                <a:solidFill>
                  <a:srgbClr val="001F5F"/>
                </a:solidFill>
                <a:latin typeface="Arial"/>
                <a:cs typeface="Arial"/>
              </a:rPr>
              <a:t>її</a:t>
            </a:r>
            <a:r>
              <a:rPr sz="2400" spc="-50" dirty="0">
                <a:solidFill>
                  <a:srgbClr val="001F5F"/>
                </a:solidFill>
                <a:latin typeface="Arial"/>
                <a:cs typeface="Arial"/>
              </a:rPr>
              <a:t> </a:t>
            </a:r>
            <a:r>
              <a:rPr sz="2400" spc="-10" dirty="0">
                <a:solidFill>
                  <a:srgbClr val="001F5F"/>
                </a:solidFill>
                <a:latin typeface="Arial"/>
                <a:cs typeface="Arial"/>
              </a:rPr>
              <a:t>аналізом</a:t>
            </a:r>
            <a:endParaRPr sz="240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45054" y="725169"/>
            <a:ext cx="6436360" cy="1122680"/>
          </a:xfrm>
          <a:prstGeom prst="rect">
            <a:avLst/>
          </a:prstGeom>
        </p:spPr>
        <p:txBody>
          <a:bodyPr vert="horz" wrap="square" lIns="0" tIns="133985" rIns="0" bIns="0" rtlCol="0">
            <a:spAutoFit/>
          </a:bodyPr>
          <a:lstStyle/>
          <a:p>
            <a:pPr marL="662305" marR="5080" indent="-649605">
              <a:lnSpc>
                <a:spcPct val="80000"/>
              </a:lnSpc>
              <a:spcBef>
                <a:spcPts val="1055"/>
              </a:spcBef>
            </a:pPr>
            <a:r>
              <a:rPr sz="4000" dirty="0">
                <a:solidFill>
                  <a:srgbClr val="FF6600"/>
                </a:solidFill>
                <a:latin typeface="Calibri"/>
                <a:cs typeface="Calibri"/>
              </a:rPr>
              <a:t>Споживачі</a:t>
            </a:r>
            <a:r>
              <a:rPr sz="4000" spc="-190" dirty="0">
                <a:solidFill>
                  <a:srgbClr val="FF6600"/>
                </a:solidFill>
                <a:latin typeface="Calibri"/>
                <a:cs typeface="Calibri"/>
              </a:rPr>
              <a:t> </a:t>
            </a:r>
            <a:r>
              <a:rPr sz="4000" spc="-10" dirty="0">
                <a:solidFill>
                  <a:srgbClr val="FF6600"/>
                </a:solidFill>
                <a:latin typeface="Calibri"/>
                <a:cs typeface="Calibri"/>
              </a:rPr>
              <a:t>фармацевтичної </a:t>
            </a:r>
            <a:r>
              <a:rPr sz="4000" dirty="0">
                <a:solidFill>
                  <a:srgbClr val="FF6600"/>
                </a:solidFill>
                <a:latin typeface="Calibri"/>
                <a:cs typeface="Calibri"/>
              </a:rPr>
              <a:t>продуцкії</a:t>
            </a:r>
            <a:r>
              <a:rPr sz="4000" spc="-114" dirty="0">
                <a:solidFill>
                  <a:srgbClr val="FF6600"/>
                </a:solidFill>
                <a:latin typeface="Calibri"/>
                <a:cs typeface="Calibri"/>
              </a:rPr>
              <a:t> </a:t>
            </a:r>
            <a:r>
              <a:rPr sz="4000" dirty="0">
                <a:solidFill>
                  <a:srgbClr val="FF6600"/>
                </a:solidFill>
                <a:latin typeface="Calibri"/>
                <a:cs typeface="Calibri"/>
              </a:rPr>
              <a:t>на</a:t>
            </a:r>
            <a:r>
              <a:rPr sz="4000" spc="-120" dirty="0">
                <a:solidFill>
                  <a:srgbClr val="FF6600"/>
                </a:solidFill>
                <a:latin typeface="Calibri"/>
                <a:cs typeface="Calibri"/>
              </a:rPr>
              <a:t> </a:t>
            </a:r>
            <a:r>
              <a:rPr sz="4000" dirty="0">
                <a:solidFill>
                  <a:srgbClr val="FF6600"/>
                </a:solidFill>
                <a:latin typeface="Calibri"/>
                <a:cs typeface="Calibri"/>
              </a:rPr>
              <a:t>ринку</a:t>
            </a:r>
            <a:r>
              <a:rPr sz="4000" spc="-110" dirty="0">
                <a:solidFill>
                  <a:srgbClr val="FF6600"/>
                </a:solidFill>
                <a:latin typeface="Calibri"/>
                <a:cs typeface="Calibri"/>
              </a:rPr>
              <a:t> </a:t>
            </a:r>
            <a:r>
              <a:rPr sz="4000" spc="-25" dirty="0">
                <a:solidFill>
                  <a:srgbClr val="FF6600"/>
                </a:solidFill>
                <a:latin typeface="Calibri"/>
                <a:cs typeface="Calibri"/>
              </a:rPr>
              <a:t>В2B</a:t>
            </a:r>
            <a:endParaRPr sz="4000">
              <a:latin typeface="Calibri"/>
              <a:cs typeface="Calibri"/>
            </a:endParaRPr>
          </a:p>
        </p:txBody>
      </p:sp>
      <p:pic>
        <p:nvPicPr>
          <p:cNvPr id="3" name="object 3"/>
          <p:cNvPicPr/>
          <p:nvPr/>
        </p:nvPicPr>
        <p:blipFill>
          <a:blip r:embed="rId2" cstate="print"/>
          <a:stretch>
            <a:fillRect/>
          </a:stretch>
        </p:blipFill>
        <p:spPr>
          <a:xfrm>
            <a:off x="3760978" y="2245867"/>
            <a:ext cx="4953000" cy="3019424"/>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03605" y="151003"/>
            <a:ext cx="11137265" cy="6391910"/>
          </a:xfrm>
          <a:prstGeom prst="rect">
            <a:avLst/>
          </a:prstGeom>
        </p:spPr>
        <p:txBody>
          <a:bodyPr vert="horz" wrap="square" lIns="0" tIns="12700" rIns="0" bIns="0" rtlCol="0">
            <a:spAutoFit/>
          </a:bodyPr>
          <a:lstStyle/>
          <a:p>
            <a:pPr marR="140335" algn="ctr">
              <a:lnSpc>
                <a:spcPct val="100000"/>
              </a:lnSpc>
              <a:spcBef>
                <a:spcPts val="100"/>
              </a:spcBef>
            </a:pPr>
            <a:r>
              <a:rPr sz="2400" b="1" i="1" dirty="0">
                <a:solidFill>
                  <a:srgbClr val="5B0091"/>
                </a:solidFill>
                <a:latin typeface="Arial"/>
                <a:cs typeface="Arial"/>
              </a:rPr>
              <a:t>Дослідження</a:t>
            </a:r>
            <a:r>
              <a:rPr sz="2400" b="1" i="1" spc="-35" dirty="0">
                <a:solidFill>
                  <a:srgbClr val="5B0091"/>
                </a:solidFill>
                <a:latin typeface="Arial"/>
                <a:cs typeface="Arial"/>
              </a:rPr>
              <a:t> </a:t>
            </a:r>
            <a:r>
              <a:rPr sz="2400" b="1" i="1" dirty="0">
                <a:solidFill>
                  <a:srgbClr val="5B0091"/>
                </a:solidFill>
                <a:latin typeface="Arial"/>
                <a:cs typeface="Arial"/>
              </a:rPr>
              <a:t>на</a:t>
            </a:r>
            <a:r>
              <a:rPr sz="2400" b="1" i="1" spc="-50" dirty="0">
                <a:solidFill>
                  <a:srgbClr val="5B0091"/>
                </a:solidFill>
                <a:latin typeface="Arial"/>
                <a:cs typeface="Arial"/>
              </a:rPr>
              <a:t> </a:t>
            </a:r>
            <a:r>
              <a:rPr sz="2400" b="1" i="1" dirty="0">
                <a:solidFill>
                  <a:srgbClr val="5B0091"/>
                </a:solidFill>
                <a:latin typeface="Arial"/>
                <a:cs typeface="Arial"/>
              </a:rPr>
              <a:t>ринку</a:t>
            </a:r>
            <a:r>
              <a:rPr sz="2400" b="1" i="1" spc="-50" dirty="0">
                <a:solidFill>
                  <a:srgbClr val="5B0091"/>
                </a:solidFill>
                <a:latin typeface="Arial"/>
                <a:cs typeface="Arial"/>
              </a:rPr>
              <a:t> </a:t>
            </a:r>
            <a:r>
              <a:rPr sz="2400" b="1" i="1" spc="-25" dirty="0">
                <a:solidFill>
                  <a:srgbClr val="5B0091"/>
                </a:solidFill>
                <a:latin typeface="Arial"/>
                <a:cs typeface="Arial"/>
              </a:rPr>
              <a:t>B2B</a:t>
            </a:r>
            <a:endParaRPr sz="2400">
              <a:latin typeface="Arial"/>
              <a:cs typeface="Arial"/>
            </a:endParaRPr>
          </a:p>
          <a:p>
            <a:pPr marL="12700" marR="1355725">
              <a:lnSpc>
                <a:spcPct val="98800"/>
              </a:lnSpc>
              <a:spcBef>
                <a:spcPts val="2000"/>
              </a:spcBef>
            </a:pPr>
            <a:r>
              <a:rPr sz="2400" dirty="0">
                <a:solidFill>
                  <a:srgbClr val="001F5F"/>
                </a:solidFill>
                <a:latin typeface="Arial"/>
                <a:cs typeface="Arial"/>
              </a:rPr>
              <a:t>Опитування</a:t>
            </a:r>
            <a:r>
              <a:rPr sz="2400" spc="-85" dirty="0">
                <a:solidFill>
                  <a:srgbClr val="001F5F"/>
                </a:solidFill>
                <a:latin typeface="Arial"/>
                <a:cs typeface="Arial"/>
              </a:rPr>
              <a:t> </a:t>
            </a:r>
            <a:r>
              <a:rPr sz="2400" dirty="0">
                <a:solidFill>
                  <a:srgbClr val="001F5F"/>
                </a:solidFill>
                <a:latin typeface="Arial"/>
                <a:cs typeface="Arial"/>
              </a:rPr>
              <a:t>проводяться</a:t>
            </a:r>
            <a:r>
              <a:rPr sz="2400" spc="-65" dirty="0">
                <a:solidFill>
                  <a:srgbClr val="001F5F"/>
                </a:solidFill>
                <a:latin typeface="Arial"/>
                <a:cs typeface="Arial"/>
              </a:rPr>
              <a:t> </a:t>
            </a:r>
            <a:r>
              <a:rPr sz="2400" dirty="0">
                <a:solidFill>
                  <a:srgbClr val="001F5F"/>
                </a:solidFill>
                <a:latin typeface="Arial"/>
                <a:cs typeface="Arial"/>
              </a:rPr>
              <a:t>на</a:t>
            </a:r>
            <a:r>
              <a:rPr sz="2400" spc="-75" dirty="0">
                <a:solidFill>
                  <a:srgbClr val="001F5F"/>
                </a:solidFill>
                <a:latin typeface="Arial"/>
                <a:cs typeface="Arial"/>
              </a:rPr>
              <a:t> </a:t>
            </a:r>
            <a:r>
              <a:rPr sz="2400" dirty="0">
                <a:solidFill>
                  <a:srgbClr val="001F5F"/>
                </a:solidFill>
                <a:latin typeface="Arial"/>
                <a:cs typeface="Arial"/>
              </a:rPr>
              <a:t>підприємствах</a:t>
            </a:r>
            <a:r>
              <a:rPr sz="2400" spc="-65" dirty="0">
                <a:solidFill>
                  <a:srgbClr val="001F5F"/>
                </a:solidFill>
                <a:latin typeface="Arial"/>
                <a:cs typeface="Arial"/>
              </a:rPr>
              <a:t> </a:t>
            </a:r>
            <a:r>
              <a:rPr sz="2400" dirty="0">
                <a:solidFill>
                  <a:srgbClr val="001F5F"/>
                </a:solidFill>
                <a:latin typeface="Arial"/>
                <a:cs typeface="Arial"/>
              </a:rPr>
              <a:t>і</a:t>
            </a:r>
            <a:r>
              <a:rPr sz="2400" spc="-75" dirty="0">
                <a:solidFill>
                  <a:srgbClr val="001F5F"/>
                </a:solidFill>
                <a:latin typeface="Arial"/>
                <a:cs typeface="Arial"/>
              </a:rPr>
              <a:t> </a:t>
            </a:r>
            <a:r>
              <a:rPr sz="2400" dirty="0">
                <a:solidFill>
                  <a:srgbClr val="001F5F"/>
                </a:solidFill>
                <a:latin typeface="Arial"/>
                <a:cs typeface="Arial"/>
              </a:rPr>
              <a:t>можуть</a:t>
            </a:r>
            <a:r>
              <a:rPr sz="2400" spc="-75" dirty="0">
                <a:solidFill>
                  <a:srgbClr val="001F5F"/>
                </a:solidFill>
                <a:latin typeface="Arial"/>
                <a:cs typeface="Arial"/>
              </a:rPr>
              <a:t> </a:t>
            </a:r>
            <a:r>
              <a:rPr sz="2400" spc="-10" dirty="0">
                <a:solidFill>
                  <a:srgbClr val="001F5F"/>
                </a:solidFill>
                <a:latin typeface="Arial"/>
                <a:cs typeface="Arial"/>
              </a:rPr>
              <a:t>репрезентувати </a:t>
            </a:r>
            <a:r>
              <a:rPr sz="2400" dirty="0">
                <a:solidFill>
                  <a:srgbClr val="001F5F"/>
                </a:solidFill>
                <a:latin typeface="Arial"/>
                <a:cs typeface="Arial"/>
              </a:rPr>
              <a:t>підприємства</a:t>
            </a:r>
            <a:r>
              <a:rPr sz="2400" spc="-60" dirty="0">
                <a:solidFill>
                  <a:srgbClr val="001F5F"/>
                </a:solidFill>
                <a:latin typeface="Arial"/>
                <a:cs typeface="Arial"/>
              </a:rPr>
              <a:t> </a:t>
            </a:r>
            <a:r>
              <a:rPr sz="2400" dirty="0">
                <a:solidFill>
                  <a:srgbClr val="001F5F"/>
                </a:solidFill>
                <a:latin typeface="Arial"/>
                <a:cs typeface="Arial"/>
              </a:rPr>
              <a:t>за</a:t>
            </a:r>
            <a:r>
              <a:rPr sz="2400" spc="-60" dirty="0">
                <a:solidFill>
                  <a:srgbClr val="001F5F"/>
                </a:solidFill>
                <a:latin typeface="Arial"/>
                <a:cs typeface="Arial"/>
              </a:rPr>
              <a:t> </a:t>
            </a:r>
            <a:r>
              <a:rPr sz="2400" dirty="0">
                <a:solidFill>
                  <a:srgbClr val="001F5F"/>
                </a:solidFill>
                <a:latin typeface="Arial"/>
                <a:cs typeface="Arial"/>
              </a:rPr>
              <a:t>чисельністю</a:t>
            </a:r>
            <a:r>
              <a:rPr sz="2400" spc="-65" dirty="0">
                <a:solidFill>
                  <a:srgbClr val="001F5F"/>
                </a:solidFill>
                <a:latin typeface="Arial"/>
                <a:cs typeface="Arial"/>
              </a:rPr>
              <a:t> </a:t>
            </a:r>
            <a:r>
              <a:rPr sz="2400" dirty="0">
                <a:solidFill>
                  <a:srgbClr val="001F5F"/>
                </a:solidFill>
                <a:latin typeface="Arial"/>
                <a:cs typeface="Arial"/>
              </a:rPr>
              <a:t>(малі,</a:t>
            </a:r>
            <a:r>
              <a:rPr sz="2400" spc="-85" dirty="0">
                <a:solidFill>
                  <a:srgbClr val="001F5F"/>
                </a:solidFill>
                <a:latin typeface="Arial"/>
                <a:cs typeface="Arial"/>
              </a:rPr>
              <a:t> </a:t>
            </a:r>
            <a:r>
              <a:rPr sz="2400" dirty="0">
                <a:solidFill>
                  <a:srgbClr val="001F5F"/>
                </a:solidFill>
                <a:latin typeface="Arial"/>
                <a:cs typeface="Arial"/>
              </a:rPr>
              <a:t>середній,</a:t>
            </a:r>
            <a:r>
              <a:rPr sz="2400" spc="-60" dirty="0">
                <a:solidFill>
                  <a:srgbClr val="001F5F"/>
                </a:solidFill>
                <a:latin typeface="Arial"/>
                <a:cs typeface="Arial"/>
              </a:rPr>
              <a:t> </a:t>
            </a:r>
            <a:r>
              <a:rPr sz="2400" dirty="0">
                <a:solidFill>
                  <a:srgbClr val="001F5F"/>
                </a:solidFill>
                <a:latin typeface="Arial"/>
                <a:cs typeface="Arial"/>
              </a:rPr>
              <a:t>великі),</a:t>
            </a:r>
            <a:r>
              <a:rPr sz="2400" spc="-75" dirty="0">
                <a:solidFill>
                  <a:srgbClr val="001F5F"/>
                </a:solidFill>
                <a:latin typeface="Arial"/>
                <a:cs typeface="Arial"/>
              </a:rPr>
              <a:t> </a:t>
            </a:r>
            <a:r>
              <a:rPr sz="2400" dirty="0">
                <a:solidFill>
                  <a:srgbClr val="001F5F"/>
                </a:solidFill>
                <a:latin typeface="Arial"/>
                <a:cs typeface="Arial"/>
              </a:rPr>
              <a:t>їх</a:t>
            </a:r>
            <a:r>
              <a:rPr sz="2400" spc="-50" dirty="0">
                <a:solidFill>
                  <a:srgbClr val="001F5F"/>
                </a:solidFill>
                <a:latin typeface="Arial"/>
                <a:cs typeface="Arial"/>
              </a:rPr>
              <a:t> </a:t>
            </a:r>
            <a:r>
              <a:rPr sz="2400" spc="-10" dirty="0">
                <a:solidFill>
                  <a:srgbClr val="001F5F"/>
                </a:solidFill>
                <a:latin typeface="Arial"/>
                <a:cs typeface="Arial"/>
              </a:rPr>
              <a:t>розподілу, </a:t>
            </a:r>
            <a:r>
              <a:rPr sz="2400" dirty="0">
                <a:solidFill>
                  <a:srgbClr val="001F5F"/>
                </a:solidFill>
                <a:latin typeface="Arial"/>
                <a:cs typeface="Arial"/>
              </a:rPr>
              <a:t>згідно</a:t>
            </a:r>
            <a:r>
              <a:rPr sz="2400" spc="-75" dirty="0">
                <a:solidFill>
                  <a:srgbClr val="001F5F"/>
                </a:solidFill>
                <a:latin typeface="Arial"/>
                <a:cs typeface="Arial"/>
              </a:rPr>
              <a:t> </a:t>
            </a:r>
            <a:r>
              <a:rPr sz="2400" dirty="0">
                <a:solidFill>
                  <a:srgbClr val="001F5F"/>
                </a:solidFill>
                <a:latin typeface="Arial"/>
                <a:cs typeface="Arial"/>
              </a:rPr>
              <a:t>даних</a:t>
            </a:r>
            <a:r>
              <a:rPr sz="2400" spc="-85" dirty="0">
                <a:solidFill>
                  <a:srgbClr val="001F5F"/>
                </a:solidFill>
                <a:latin typeface="Arial"/>
                <a:cs typeface="Arial"/>
              </a:rPr>
              <a:t> </a:t>
            </a:r>
            <a:r>
              <a:rPr sz="2400" dirty="0">
                <a:solidFill>
                  <a:srgbClr val="001F5F"/>
                </a:solidFill>
                <a:latin typeface="Arial"/>
                <a:cs typeface="Arial"/>
              </a:rPr>
              <a:t>держстатистики,</a:t>
            </a:r>
            <a:r>
              <a:rPr sz="2400" spc="-105" dirty="0">
                <a:solidFill>
                  <a:srgbClr val="001F5F"/>
                </a:solidFill>
                <a:latin typeface="Arial"/>
                <a:cs typeface="Arial"/>
              </a:rPr>
              <a:t> </a:t>
            </a:r>
            <a:r>
              <a:rPr sz="2400" dirty="0">
                <a:solidFill>
                  <a:srgbClr val="001F5F"/>
                </a:solidFill>
                <a:latin typeface="Arial"/>
                <a:cs typeface="Arial"/>
              </a:rPr>
              <a:t>по</a:t>
            </a:r>
            <a:r>
              <a:rPr sz="2400" spc="-75" dirty="0">
                <a:solidFill>
                  <a:srgbClr val="001F5F"/>
                </a:solidFill>
                <a:latin typeface="Arial"/>
                <a:cs typeface="Arial"/>
              </a:rPr>
              <a:t> </a:t>
            </a:r>
            <a:r>
              <a:rPr sz="2400" dirty="0">
                <a:solidFill>
                  <a:srgbClr val="001F5F"/>
                </a:solidFill>
                <a:latin typeface="Arial"/>
                <a:cs typeface="Arial"/>
              </a:rPr>
              <a:t>індустріях,</a:t>
            </a:r>
            <a:r>
              <a:rPr sz="2400" spc="-45" dirty="0">
                <a:solidFill>
                  <a:srgbClr val="001F5F"/>
                </a:solidFill>
                <a:latin typeface="Arial"/>
                <a:cs typeface="Arial"/>
              </a:rPr>
              <a:t> </a:t>
            </a:r>
            <a:r>
              <a:rPr sz="2400" dirty="0">
                <a:solidFill>
                  <a:srgbClr val="001F5F"/>
                </a:solidFill>
                <a:latin typeface="Arial"/>
                <a:cs typeface="Arial"/>
              </a:rPr>
              <a:t>регіонах</a:t>
            </a:r>
            <a:r>
              <a:rPr sz="2400" spc="-50" dirty="0">
                <a:solidFill>
                  <a:srgbClr val="001F5F"/>
                </a:solidFill>
                <a:latin typeface="Arial"/>
                <a:cs typeface="Arial"/>
              </a:rPr>
              <a:t> </a:t>
            </a:r>
            <a:r>
              <a:rPr sz="2400" spc="-10" dirty="0">
                <a:solidFill>
                  <a:srgbClr val="001F5F"/>
                </a:solidFill>
                <a:latin typeface="Arial"/>
                <a:cs typeface="Arial"/>
              </a:rPr>
              <a:t>тощо.</a:t>
            </a:r>
            <a:endParaRPr sz="2400">
              <a:latin typeface="Arial"/>
              <a:cs typeface="Arial"/>
            </a:endParaRPr>
          </a:p>
          <a:p>
            <a:pPr marL="833755">
              <a:lnSpc>
                <a:spcPct val="100000"/>
              </a:lnSpc>
              <a:spcBef>
                <a:spcPts val="2100"/>
              </a:spcBef>
            </a:pPr>
            <a:r>
              <a:rPr sz="2400" spc="-10" dirty="0">
                <a:solidFill>
                  <a:srgbClr val="001F5F"/>
                </a:solidFill>
                <a:latin typeface="Arial"/>
                <a:cs typeface="Arial"/>
              </a:rPr>
              <a:t>Застосовані</a:t>
            </a:r>
            <a:r>
              <a:rPr sz="2400" spc="-60" dirty="0">
                <a:solidFill>
                  <a:srgbClr val="001F5F"/>
                </a:solidFill>
                <a:latin typeface="Arial"/>
                <a:cs typeface="Arial"/>
              </a:rPr>
              <a:t> </a:t>
            </a:r>
            <a:r>
              <a:rPr sz="2400" dirty="0">
                <a:solidFill>
                  <a:srgbClr val="001F5F"/>
                </a:solidFill>
                <a:latin typeface="Arial"/>
                <a:cs typeface="Arial"/>
              </a:rPr>
              <a:t>наступні</a:t>
            </a:r>
            <a:r>
              <a:rPr sz="2400" spc="-70" dirty="0">
                <a:solidFill>
                  <a:srgbClr val="001F5F"/>
                </a:solidFill>
                <a:latin typeface="Arial"/>
                <a:cs typeface="Arial"/>
              </a:rPr>
              <a:t> </a:t>
            </a:r>
            <a:r>
              <a:rPr sz="2400" dirty="0">
                <a:solidFill>
                  <a:srgbClr val="001F5F"/>
                </a:solidFill>
                <a:latin typeface="Arial"/>
                <a:cs typeface="Arial"/>
              </a:rPr>
              <a:t>методи</a:t>
            </a:r>
            <a:r>
              <a:rPr sz="2400" spc="-75" dirty="0">
                <a:solidFill>
                  <a:srgbClr val="001F5F"/>
                </a:solidFill>
                <a:latin typeface="Arial"/>
                <a:cs typeface="Arial"/>
              </a:rPr>
              <a:t> </a:t>
            </a:r>
            <a:r>
              <a:rPr sz="2400" dirty="0">
                <a:solidFill>
                  <a:srgbClr val="001F5F"/>
                </a:solidFill>
                <a:latin typeface="Arial"/>
                <a:cs typeface="Arial"/>
              </a:rPr>
              <a:t>збору</a:t>
            </a:r>
            <a:r>
              <a:rPr sz="2400" spc="-85" dirty="0">
                <a:solidFill>
                  <a:srgbClr val="001F5F"/>
                </a:solidFill>
                <a:latin typeface="Arial"/>
                <a:cs typeface="Arial"/>
              </a:rPr>
              <a:t> </a:t>
            </a:r>
            <a:r>
              <a:rPr sz="2400" spc="-10" dirty="0">
                <a:solidFill>
                  <a:srgbClr val="001F5F"/>
                </a:solidFill>
                <a:latin typeface="Arial"/>
                <a:cs typeface="Arial"/>
              </a:rPr>
              <a:t>інформації:</a:t>
            </a:r>
            <a:endParaRPr sz="2400">
              <a:latin typeface="Arial"/>
              <a:cs typeface="Arial"/>
            </a:endParaRPr>
          </a:p>
          <a:p>
            <a:pPr marL="1062355" marR="780415" indent="-228600">
              <a:lnSpc>
                <a:spcPts val="2810"/>
              </a:lnSpc>
              <a:spcBef>
                <a:spcPts val="1145"/>
              </a:spcBef>
            </a:pPr>
            <a:r>
              <a:rPr sz="2900" dirty="0">
                <a:solidFill>
                  <a:srgbClr val="FF6600"/>
                </a:solidFill>
                <a:latin typeface="MS Gothic"/>
                <a:cs typeface="MS Gothic"/>
              </a:rPr>
              <a:t>✔</a:t>
            </a:r>
            <a:r>
              <a:rPr sz="2400" dirty="0">
                <a:solidFill>
                  <a:srgbClr val="001F5F"/>
                </a:solidFill>
                <a:latin typeface="Arial"/>
                <a:cs typeface="Arial"/>
              </a:rPr>
              <a:t>телефонне</a:t>
            </a:r>
            <a:r>
              <a:rPr sz="2400" spc="-75" dirty="0">
                <a:solidFill>
                  <a:srgbClr val="001F5F"/>
                </a:solidFill>
                <a:latin typeface="Arial"/>
                <a:cs typeface="Arial"/>
              </a:rPr>
              <a:t> </a:t>
            </a:r>
            <a:r>
              <a:rPr sz="2400" dirty="0">
                <a:solidFill>
                  <a:srgbClr val="001F5F"/>
                </a:solidFill>
                <a:latin typeface="Arial"/>
                <a:cs typeface="Arial"/>
              </a:rPr>
              <a:t>опитування</a:t>
            </a:r>
            <a:r>
              <a:rPr sz="2400" spc="-60" dirty="0">
                <a:solidFill>
                  <a:srgbClr val="001F5F"/>
                </a:solidFill>
                <a:latin typeface="Arial"/>
                <a:cs typeface="Arial"/>
              </a:rPr>
              <a:t> </a:t>
            </a:r>
            <a:r>
              <a:rPr sz="2400" dirty="0">
                <a:solidFill>
                  <a:srgbClr val="001F5F"/>
                </a:solidFill>
                <a:latin typeface="Arial"/>
                <a:cs typeface="Arial"/>
              </a:rPr>
              <a:t>-</a:t>
            </a:r>
            <a:r>
              <a:rPr sz="2400" spc="-85" dirty="0">
                <a:solidFill>
                  <a:srgbClr val="001F5F"/>
                </a:solidFill>
                <a:latin typeface="Arial"/>
                <a:cs typeface="Arial"/>
              </a:rPr>
              <a:t> </a:t>
            </a:r>
            <a:r>
              <a:rPr sz="2400" spc="-10" dirty="0">
                <a:solidFill>
                  <a:srgbClr val="001F5F"/>
                </a:solidFill>
                <a:latin typeface="Arial"/>
                <a:cs typeface="Arial"/>
              </a:rPr>
              <a:t>рекомендований,</a:t>
            </a:r>
            <a:r>
              <a:rPr sz="2400" spc="-75" dirty="0">
                <a:solidFill>
                  <a:srgbClr val="001F5F"/>
                </a:solidFill>
                <a:latin typeface="Arial"/>
                <a:cs typeface="Arial"/>
              </a:rPr>
              <a:t> </a:t>
            </a:r>
            <a:r>
              <a:rPr sz="2400" dirty="0">
                <a:solidFill>
                  <a:srgbClr val="001F5F"/>
                </a:solidFill>
                <a:latin typeface="Arial"/>
                <a:cs typeface="Arial"/>
              </a:rPr>
              <a:t>коли</a:t>
            </a:r>
            <a:r>
              <a:rPr sz="2400" spc="-100" dirty="0">
                <a:solidFill>
                  <a:srgbClr val="001F5F"/>
                </a:solidFill>
                <a:latin typeface="Arial"/>
                <a:cs typeface="Arial"/>
              </a:rPr>
              <a:t> </a:t>
            </a:r>
            <a:r>
              <a:rPr sz="2400" spc="-10" dirty="0">
                <a:solidFill>
                  <a:srgbClr val="001F5F"/>
                </a:solidFill>
                <a:latin typeface="Arial"/>
                <a:cs typeface="Arial"/>
              </a:rPr>
              <a:t>передбачається </a:t>
            </a:r>
            <a:r>
              <a:rPr sz="2400" dirty="0">
                <a:solidFill>
                  <a:srgbClr val="001F5F"/>
                </a:solidFill>
                <a:latin typeface="Arial"/>
                <a:cs typeface="Arial"/>
              </a:rPr>
              <a:t>інтерв'ю</a:t>
            </a:r>
            <a:r>
              <a:rPr sz="2400" spc="-15" dirty="0">
                <a:solidFill>
                  <a:srgbClr val="001F5F"/>
                </a:solidFill>
                <a:latin typeface="Arial"/>
                <a:cs typeface="Arial"/>
              </a:rPr>
              <a:t> </a:t>
            </a:r>
            <a:r>
              <a:rPr sz="2400" dirty="0">
                <a:solidFill>
                  <a:srgbClr val="001F5F"/>
                </a:solidFill>
                <a:latin typeface="Arial"/>
                <a:cs typeface="Arial"/>
              </a:rPr>
              <a:t>в</a:t>
            </a:r>
            <a:r>
              <a:rPr sz="2400" spc="-50" dirty="0">
                <a:solidFill>
                  <a:srgbClr val="001F5F"/>
                </a:solidFill>
                <a:latin typeface="Arial"/>
                <a:cs typeface="Arial"/>
              </a:rPr>
              <a:t> </a:t>
            </a:r>
            <a:r>
              <a:rPr sz="2400" dirty="0">
                <a:solidFill>
                  <a:srgbClr val="001F5F"/>
                </a:solidFill>
                <a:latin typeface="Arial"/>
                <a:cs typeface="Arial"/>
              </a:rPr>
              <a:t>межах</a:t>
            </a:r>
            <a:r>
              <a:rPr sz="2400" spc="-50" dirty="0">
                <a:solidFill>
                  <a:srgbClr val="001F5F"/>
                </a:solidFill>
                <a:latin typeface="Arial"/>
                <a:cs typeface="Arial"/>
              </a:rPr>
              <a:t> </a:t>
            </a:r>
            <a:r>
              <a:rPr sz="2400" dirty="0">
                <a:solidFill>
                  <a:srgbClr val="001F5F"/>
                </a:solidFill>
                <a:latin typeface="Arial"/>
                <a:cs typeface="Arial"/>
              </a:rPr>
              <a:t>10</a:t>
            </a:r>
            <a:r>
              <a:rPr sz="2400" spc="-25" dirty="0">
                <a:solidFill>
                  <a:srgbClr val="001F5F"/>
                </a:solidFill>
                <a:latin typeface="Arial"/>
                <a:cs typeface="Arial"/>
              </a:rPr>
              <a:t> </a:t>
            </a:r>
            <a:r>
              <a:rPr sz="2400" dirty="0">
                <a:solidFill>
                  <a:srgbClr val="001F5F"/>
                </a:solidFill>
                <a:latin typeface="Arial"/>
                <a:cs typeface="Arial"/>
              </a:rPr>
              <a:t>-</a:t>
            </a:r>
            <a:r>
              <a:rPr sz="2400" spc="-40" dirty="0">
                <a:solidFill>
                  <a:srgbClr val="001F5F"/>
                </a:solidFill>
                <a:latin typeface="Arial"/>
                <a:cs typeface="Arial"/>
              </a:rPr>
              <a:t> </a:t>
            </a:r>
            <a:r>
              <a:rPr sz="2400" dirty="0">
                <a:solidFill>
                  <a:srgbClr val="001F5F"/>
                </a:solidFill>
                <a:latin typeface="Arial"/>
                <a:cs typeface="Arial"/>
              </a:rPr>
              <a:t>15</a:t>
            </a:r>
            <a:r>
              <a:rPr sz="2400" spc="-45" dirty="0">
                <a:solidFill>
                  <a:srgbClr val="001F5F"/>
                </a:solidFill>
                <a:latin typeface="Arial"/>
                <a:cs typeface="Arial"/>
              </a:rPr>
              <a:t> </a:t>
            </a:r>
            <a:r>
              <a:rPr sz="2400" spc="-10" dirty="0">
                <a:solidFill>
                  <a:srgbClr val="001F5F"/>
                </a:solidFill>
                <a:latin typeface="Arial"/>
                <a:cs typeface="Arial"/>
              </a:rPr>
              <a:t>хвилин;</a:t>
            </a:r>
            <a:endParaRPr sz="2400">
              <a:latin typeface="Arial"/>
              <a:cs typeface="Arial"/>
            </a:endParaRPr>
          </a:p>
          <a:p>
            <a:pPr marL="1062355" marR="836294" indent="-228600">
              <a:lnSpc>
                <a:spcPts val="2880"/>
              </a:lnSpc>
              <a:spcBef>
                <a:spcPts val="1085"/>
              </a:spcBef>
            </a:pPr>
            <a:r>
              <a:rPr sz="2900" dirty="0">
                <a:solidFill>
                  <a:srgbClr val="FF6600"/>
                </a:solidFill>
                <a:latin typeface="MS Gothic"/>
                <a:cs typeface="MS Gothic"/>
              </a:rPr>
              <a:t>✔</a:t>
            </a:r>
            <a:r>
              <a:rPr sz="2400" dirty="0">
                <a:solidFill>
                  <a:srgbClr val="001F5F"/>
                </a:solidFill>
                <a:latin typeface="Arial"/>
                <a:cs typeface="Arial"/>
              </a:rPr>
              <a:t>особисте</a:t>
            </a:r>
            <a:r>
              <a:rPr sz="2400" spc="-75" dirty="0">
                <a:solidFill>
                  <a:srgbClr val="001F5F"/>
                </a:solidFill>
                <a:latin typeface="Arial"/>
                <a:cs typeface="Arial"/>
              </a:rPr>
              <a:t> </a:t>
            </a:r>
            <a:r>
              <a:rPr sz="2400" dirty="0">
                <a:solidFill>
                  <a:srgbClr val="001F5F"/>
                </a:solidFill>
                <a:latin typeface="Arial"/>
                <a:cs typeface="Arial"/>
              </a:rPr>
              <a:t>інтерв'ю</a:t>
            </a:r>
            <a:r>
              <a:rPr sz="2400" spc="-50" dirty="0">
                <a:solidFill>
                  <a:srgbClr val="001F5F"/>
                </a:solidFill>
                <a:latin typeface="Arial"/>
                <a:cs typeface="Arial"/>
              </a:rPr>
              <a:t> </a:t>
            </a:r>
            <a:r>
              <a:rPr sz="2400" dirty="0">
                <a:solidFill>
                  <a:srgbClr val="001F5F"/>
                </a:solidFill>
                <a:latin typeface="Arial"/>
                <a:cs typeface="Arial"/>
              </a:rPr>
              <a:t>з</a:t>
            </a:r>
            <a:r>
              <a:rPr sz="2400" spc="-70" dirty="0">
                <a:solidFill>
                  <a:srgbClr val="001F5F"/>
                </a:solidFill>
                <a:latin typeface="Arial"/>
                <a:cs typeface="Arial"/>
              </a:rPr>
              <a:t> </a:t>
            </a:r>
            <a:r>
              <a:rPr sz="2400" spc="-10" dirty="0">
                <a:solidFill>
                  <a:srgbClr val="001F5F"/>
                </a:solidFill>
                <a:latin typeface="Arial"/>
                <a:cs typeface="Arial"/>
              </a:rPr>
              <a:t>попередньою</a:t>
            </a:r>
            <a:r>
              <a:rPr sz="2400" spc="-45" dirty="0">
                <a:solidFill>
                  <a:srgbClr val="001F5F"/>
                </a:solidFill>
                <a:latin typeface="Arial"/>
                <a:cs typeface="Arial"/>
              </a:rPr>
              <a:t> </a:t>
            </a:r>
            <a:r>
              <a:rPr sz="2400" spc="-10" dirty="0">
                <a:solidFill>
                  <a:srgbClr val="001F5F"/>
                </a:solidFill>
                <a:latin typeface="Arial"/>
                <a:cs typeface="Arial"/>
              </a:rPr>
              <a:t>домовленістю</a:t>
            </a:r>
            <a:r>
              <a:rPr sz="2400" spc="-55" dirty="0">
                <a:solidFill>
                  <a:srgbClr val="001F5F"/>
                </a:solidFill>
                <a:latin typeface="Arial"/>
                <a:cs typeface="Arial"/>
              </a:rPr>
              <a:t> </a:t>
            </a:r>
            <a:r>
              <a:rPr sz="2400" dirty="0">
                <a:solidFill>
                  <a:srgbClr val="001F5F"/>
                </a:solidFill>
                <a:latin typeface="Arial"/>
                <a:cs typeface="Arial"/>
              </a:rPr>
              <a:t>про</a:t>
            </a:r>
            <a:r>
              <a:rPr sz="2400" spc="-65" dirty="0">
                <a:solidFill>
                  <a:srgbClr val="001F5F"/>
                </a:solidFill>
                <a:latin typeface="Arial"/>
                <a:cs typeface="Arial"/>
              </a:rPr>
              <a:t> </a:t>
            </a:r>
            <a:r>
              <a:rPr sz="2400" dirty="0">
                <a:solidFill>
                  <a:srgbClr val="001F5F"/>
                </a:solidFill>
                <a:latin typeface="Arial"/>
                <a:cs typeface="Arial"/>
              </a:rPr>
              <a:t>зустріч,</a:t>
            </a:r>
            <a:r>
              <a:rPr sz="2400" spc="-70" dirty="0">
                <a:solidFill>
                  <a:srgbClr val="001F5F"/>
                </a:solidFill>
                <a:latin typeface="Arial"/>
                <a:cs typeface="Arial"/>
              </a:rPr>
              <a:t> </a:t>
            </a:r>
            <a:r>
              <a:rPr sz="2400" spc="-25" dirty="0">
                <a:solidFill>
                  <a:srgbClr val="001F5F"/>
                </a:solidFill>
                <a:latin typeface="Arial"/>
                <a:cs typeface="Arial"/>
              </a:rPr>
              <a:t>що </a:t>
            </a:r>
            <a:r>
              <a:rPr sz="2400" dirty="0">
                <a:solidFill>
                  <a:srgbClr val="001F5F"/>
                </a:solidFill>
                <a:latin typeface="Arial"/>
                <a:cs typeface="Arial"/>
              </a:rPr>
              <a:t>підкреслює</a:t>
            </a:r>
            <a:r>
              <a:rPr sz="2400" spc="-110" dirty="0">
                <a:solidFill>
                  <a:srgbClr val="001F5F"/>
                </a:solidFill>
                <a:latin typeface="Arial"/>
                <a:cs typeface="Arial"/>
              </a:rPr>
              <a:t> </a:t>
            </a:r>
            <a:r>
              <a:rPr sz="2400" dirty="0">
                <a:solidFill>
                  <a:srgbClr val="001F5F"/>
                </a:solidFill>
                <a:latin typeface="Arial"/>
                <a:cs typeface="Arial"/>
              </a:rPr>
              <a:t>статус</a:t>
            </a:r>
            <a:r>
              <a:rPr sz="2400" spc="-100" dirty="0">
                <a:solidFill>
                  <a:srgbClr val="001F5F"/>
                </a:solidFill>
                <a:latin typeface="Arial"/>
                <a:cs typeface="Arial"/>
              </a:rPr>
              <a:t> </a:t>
            </a:r>
            <a:r>
              <a:rPr sz="2400" dirty="0">
                <a:solidFill>
                  <a:srgbClr val="001F5F"/>
                </a:solidFill>
                <a:latin typeface="Arial"/>
                <a:cs typeface="Arial"/>
              </a:rPr>
              <a:t>респондента,</a:t>
            </a:r>
            <a:r>
              <a:rPr sz="2400" spc="-85" dirty="0">
                <a:solidFill>
                  <a:srgbClr val="001F5F"/>
                </a:solidFill>
                <a:latin typeface="Arial"/>
                <a:cs typeface="Arial"/>
              </a:rPr>
              <a:t> </a:t>
            </a:r>
            <a:r>
              <a:rPr sz="2400" dirty="0">
                <a:solidFill>
                  <a:srgbClr val="001F5F"/>
                </a:solidFill>
                <a:latin typeface="Arial"/>
                <a:cs typeface="Arial"/>
              </a:rPr>
              <a:t>забезпечує</a:t>
            </a:r>
            <a:r>
              <a:rPr sz="2400" spc="-110" dirty="0">
                <a:solidFill>
                  <a:srgbClr val="001F5F"/>
                </a:solidFill>
                <a:latin typeface="Arial"/>
                <a:cs typeface="Arial"/>
              </a:rPr>
              <a:t> </a:t>
            </a:r>
            <a:r>
              <a:rPr sz="2400" dirty="0">
                <a:solidFill>
                  <a:srgbClr val="001F5F"/>
                </a:solidFill>
                <a:latin typeface="Arial"/>
                <a:cs typeface="Arial"/>
              </a:rPr>
              <a:t>високу</a:t>
            </a:r>
            <a:r>
              <a:rPr sz="2400" spc="-110" dirty="0">
                <a:solidFill>
                  <a:srgbClr val="001F5F"/>
                </a:solidFill>
                <a:latin typeface="Arial"/>
                <a:cs typeface="Arial"/>
              </a:rPr>
              <a:t> </a:t>
            </a:r>
            <a:r>
              <a:rPr sz="2400" spc="-10" dirty="0">
                <a:solidFill>
                  <a:srgbClr val="001F5F"/>
                </a:solidFill>
                <a:latin typeface="Arial"/>
                <a:cs typeface="Arial"/>
              </a:rPr>
              <a:t>ступінь</a:t>
            </a:r>
            <a:endParaRPr sz="2400">
              <a:latin typeface="Arial"/>
              <a:cs typeface="Arial"/>
            </a:endParaRPr>
          </a:p>
          <a:p>
            <a:pPr marL="1062355">
              <a:lnSpc>
                <a:spcPts val="2750"/>
              </a:lnSpc>
            </a:pPr>
            <a:r>
              <a:rPr sz="2400" dirty="0">
                <a:solidFill>
                  <a:srgbClr val="001F5F"/>
                </a:solidFill>
                <a:latin typeface="Arial"/>
                <a:cs typeface="Arial"/>
              </a:rPr>
              <a:t>концентрації</a:t>
            </a:r>
            <a:r>
              <a:rPr sz="2400" spc="-85" dirty="0">
                <a:solidFill>
                  <a:srgbClr val="001F5F"/>
                </a:solidFill>
                <a:latin typeface="Arial"/>
                <a:cs typeface="Arial"/>
              </a:rPr>
              <a:t> </a:t>
            </a:r>
            <a:r>
              <a:rPr sz="2400" dirty="0">
                <a:solidFill>
                  <a:srgbClr val="001F5F"/>
                </a:solidFill>
                <a:latin typeface="Arial"/>
                <a:cs typeface="Arial"/>
              </a:rPr>
              <a:t>на</a:t>
            </a:r>
            <a:r>
              <a:rPr sz="2400" spc="-85" dirty="0">
                <a:solidFill>
                  <a:srgbClr val="001F5F"/>
                </a:solidFill>
                <a:latin typeface="Arial"/>
                <a:cs typeface="Arial"/>
              </a:rPr>
              <a:t> </a:t>
            </a:r>
            <a:r>
              <a:rPr sz="2400" dirty="0">
                <a:solidFill>
                  <a:srgbClr val="001F5F"/>
                </a:solidFill>
                <a:latin typeface="Arial"/>
                <a:cs typeface="Arial"/>
              </a:rPr>
              <a:t>проведеному</a:t>
            </a:r>
            <a:r>
              <a:rPr sz="2400" spc="-55" dirty="0">
                <a:solidFill>
                  <a:srgbClr val="001F5F"/>
                </a:solidFill>
                <a:latin typeface="Arial"/>
                <a:cs typeface="Arial"/>
              </a:rPr>
              <a:t> </a:t>
            </a:r>
            <a:r>
              <a:rPr sz="2400" dirty="0">
                <a:solidFill>
                  <a:srgbClr val="001F5F"/>
                </a:solidFill>
                <a:latin typeface="Arial"/>
                <a:cs typeface="Arial"/>
              </a:rPr>
              <a:t>дослідженні;</a:t>
            </a:r>
            <a:r>
              <a:rPr sz="2400" spc="-75" dirty="0">
                <a:solidFill>
                  <a:srgbClr val="001F5F"/>
                </a:solidFill>
                <a:latin typeface="Arial"/>
                <a:cs typeface="Arial"/>
              </a:rPr>
              <a:t> </a:t>
            </a:r>
            <a:r>
              <a:rPr sz="2400" dirty="0">
                <a:solidFill>
                  <a:srgbClr val="001F5F"/>
                </a:solidFill>
                <a:latin typeface="Arial"/>
                <a:cs typeface="Arial"/>
              </a:rPr>
              <a:t>крім</a:t>
            </a:r>
            <a:r>
              <a:rPr sz="2400" spc="-75" dirty="0">
                <a:solidFill>
                  <a:srgbClr val="001F5F"/>
                </a:solidFill>
                <a:latin typeface="Arial"/>
                <a:cs typeface="Arial"/>
              </a:rPr>
              <a:t> </a:t>
            </a:r>
            <a:r>
              <a:rPr sz="2400" dirty="0">
                <a:solidFill>
                  <a:srgbClr val="001F5F"/>
                </a:solidFill>
                <a:latin typeface="Arial"/>
                <a:cs typeface="Arial"/>
              </a:rPr>
              <a:t>того</a:t>
            </a:r>
            <a:r>
              <a:rPr sz="2400" spc="-85" dirty="0">
                <a:solidFill>
                  <a:srgbClr val="001F5F"/>
                </a:solidFill>
                <a:latin typeface="Arial"/>
                <a:cs typeface="Arial"/>
              </a:rPr>
              <a:t> </a:t>
            </a:r>
            <a:r>
              <a:rPr sz="2400" dirty="0">
                <a:solidFill>
                  <a:srgbClr val="001F5F"/>
                </a:solidFill>
                <a:latin typeface="Arial"/>
                <a:cs typeface="Arial"/>
              </a:rPr>
              <a:t>обстановка</a:t>
            </a:r>
            <a:r>
              <a:rPr sz="2400" spc="-70" dirty="0">
                <a:solidFill>
                  <a:srgbClr val="001F5F"/>
                </a:solidFill>
                <a:latin typeface="Arial"/>
                <a:cs typeface="Arial"/>
              </a:rPr>
              <a:t> </a:t>
            </a:r>
            <a:r>
              <a:rPr sz="2400" spc="-10" dirty="0">
                <a:solidFill>
                  <a:srgbClr val="001F5F"/>
                </a:solidFill>
                <a:latin typeface="Arial"/>
                <a:cs typeface="Arial"/>
              </a:rPr>
              <a:t>такого</a:t>
            </a:r>
            <a:endParaRPr sz="2400">
              <a:latin typeface="Arial"/>
              <a:cs typeface="Arial"/>
            </a:endParaRPr>
          </a:p>
          <a:p>
            <a:pPr marL="1062355">
              <a:lnSpc>
                <a:spcPts val="2845"/>
              </a:lnSpc>
            </a:pPr>
            <a:r>
              <a:rPr sz="2400" dirty="0">
                <a:solidFill>
                  <a:srgbClr val="001F5F"/>
                </a:solidFill>
                <a:latin typeface="Arial"/>
                <a:cs typeface="Arial"/>
              </a:rPr>
              <a:t>інтерв'ю</a:t>
            </a:r>
            <a:r>
              <a:rPr sz="2400" spc="-55" dirty="0">
                <a:solidFill>
                  <a:srgbClr val="001F5F"/>
                </a:solidFill>
                <a:latin typeface="Arial"/>
                <a:cs typeface="Arial"/>
              </a:rPr>
              <a:t> </a:t>
            </a:r>
            <a:r>
              <a:rPr sz="2400" dirty="0">
                <a:solidFill>
                  <a:srgbClr val="001F5F"/>
                </a:solidFill>
                <a:latin typeface="Arial"/>
                <a:cs typeface="Arial"/>
              </a:rPr>
              <a:t>зазвичай</a:t>
            </a:r>
            <a:r>
              <a:rPr sz="2400" spc="-85" dirty="0">
                <a:solidFill>
                  <a:srgbClr val="001F5F"/>
                </a:solidFill>
                <a:latin typeface="Arial"/>
                <a:cs typeface="Arial"/>
              </a:rPr>
              <a:t> </a:t>
            </a:r>
            <a:r>
              <a:rPr sz="2400" spc="-10" dirty="0">
                <a:solidFill>
                  <a:srgbClr val="001F5F"/>
                </a:solidFill>
                <a:latin typeface="Arial"/>
                <a:cs typeface="Arial"/>
              </a:rPr>
              <a:t>налаштовує</a:t>
            </a:r>
            <a:r>
              <a:rPr sz="2400" spc="-60" dirty="0">
                <a:solidFill>
                  <a:srgbClr val="001F5F"/>
                </a:solidFill>
                <a:latin typeface="Arial"/>
                <a:cs typeface="Arial"/>
              </a:rPr>
              <a:t> </a:t>
            </a:r>
            <a:r>
              <a:rPr sz="2400" dirty="0">
                <a:solidFill>
                  <a:srgbClr val="001F5F"/>
                </a:solidFill>
                <a:latin typeface="Arial"/>
                <a:cs typeface="Arial"/>
              </a:rPr>
              <a:t>на</a:t>
            </a:r>
            <a:r>
              <a:rPr sz="2400" spc="-80" dirty="0">
                <a:solidFill>
                  <a:srgbClr val="001F5F"/>
                </a:solidFill>
                <a:latin typeface="Arial"/>
                <a:cs typeface="Arial"/>
              </a:rPr>
              <a:t> </a:t>
            </a:r>
            <a:r>
              <a:rPr sz="2400" dirty="0">
                <a:solidFill>
                  <a:srgbClr val="001F5F"/>
                </a:solidFill>
                <a:latin typeface="Arial"/>
                <a:cs typeface="Arial"/>
              </a:rPr>
              <a:t>серйозний</a:t>
            </a:r>
            <a:r>
              <a:rPr sz="2400" spc="-75" dirty="0">
                <a:solidFill>
                  <a:srgbClr val="001F5F"/>
                </a:solidFill>
                <a:latin typeface="Arial"/>
                <a:cs typeface="Arial"/>
              </a:rPr>
              <a:t> </a:t>
            </a:r>
            <a:r>
              <a:rPr sz="2400" dirty="0">
                <a:solidFill>
                  <a:srgbClr val="001F5F"/>
                </a:solidFill>
                <a:latin typeface="Arial"/>
                <a:cs typeface="Arial"/>
              </a:rPr>
              <a:t>грунтовна</a:t>
            </a:r>
            <a:r>
              <a:rPr sz="2400" spc="-65" dirty="0">
                <a:solidFill>
                  <a:srgbClr val="001F5F"/>
                </a:solidFill>
                <a:latin typeface="Arial"/>
                <a:cs typeface="Arial"/>
              </a:rPr>
              <a:t> </a:t>
            </a:r>
            <a:r>
              <a:rPr sz="2400" spc="-10" dirty="0">
                <a:solidFill>
                  <a:srgbClr val="001F5F"/>
                </a:solidFill>
                <a:latin typeface="Arial"/>
                <a:cs typeface="Arial"/>
              </a:rPr>
              <a:t>розмова;</a:t>
            </a:r>
            <a:endParaRPr sz="2400">
              <a:latin typeface="Arial"/>
              <a:cs typeface="Arial"/>
            </a:endParaRPr>
          </a:p>
          <a:p>
            <a:pPr marL="1062355" marR="659130" indent="-228600">
              <a:lnSpc>
                <a:spcPct val="98100"/>
              </a:lnSpc>
              <a:spcBef>
                <a:spcPts val="645"/>
              </a:spcBef>
            </a:pPr>
            <a:r>
              <a:rPr sz="2900" dirty="0">
                <a:solidFill>
                  <a:srgbClr val="FF6600"/>
                </a:solidFill>
                <a:latin typeface="MS Gothic"/>
                <a:cs typeface="MS Gothic"/>
              </a:rPr>
              <a:t>✔</a:t>
            </a:r>
            <a:r>
              <a:rPr sz="2400" dirty="0">
                <a:solidFill>
                  <a:srgbClr val="001F5F"/>
                </a:solidFill>
                <a:latin typeface="Arial"/>
                <a:cs typeface="Arial"/>
              </a:rPr>
              <a:t>опитування</a:t>
            </a:r>
            <a:r>
              <a:rPr sz="2400" spc="-40" dirty="0">
                <a:solidFill>
                  <a:srgbClr val="001F5F"/>
                </a:solidFill>
                <a:latin typeface="Arial"/>
                <a:cs typeface="Arial"/>
              </a:rPr>
              <a:t> </a:t>
            </a:r>
            <a:r>
              <a:rPr sz="2400" spc="-20" dirty="0">
                <a:solidFill>
                  <a:srgbClr val="001F5F"/>
                </a:solidFill>
                <a:latin typeface="Arial"/>
                <a:cs typeface="Arial"/>
              </a:rPr>
              <a:t>он-</a:t>
            </a:r>
            <a:r>
              <a:rPr sz="2400" dirty="0">
                <a:solidFill>
                  <a:srgbClr val="001F5F"/>
                </a:solidFill>
                <a:latin typeface="Arial"/>
                <a:cs typeface="Arial"/>
              </a:rPr>
              <a:t>лайн</a:t>
            </a:r>
            <a:r>
              <a:rPr sz="2400" spc="-50" dirty="0">
                <a:solidFill>
                  <a:srgbClr val="001F5F"/>
                </a:solidFill>
                <a:latin typeface="Arial"/>
                <a:cs typeface="Arial"/>
              </a:rPr>
              <a:t> </a:t>
            </a:r>
            <a:r>
              <a:rPr sz="2400" dirty="0">
                <a:solidFill>
                  <a:srgbClr val="001F5F"/>
                </a:solidFill>
                <a:latin typeface="Arial"/>
                <a:cs typeface="Arial"/>
              </a:rPr>
              <a:t>проводиться</a:t>
            </a:r>
            <a:r>
              <a:rPr sz="2400" spc="-55" dirty="0">
                <a:solidFill>
                  <a:srgbClr val="001F5F"/>
                </a:solidFill>
                <a:latin typeface="Arial"/>
                <a:cs typeface="Arial"/>
              </a:rPr>
              <a:t> </a:t>
            </a:r>
            <a:r>
              <a:rPr sz="2400" dirty="0">
                <a:solidFill>
                  <a:srgbClr val="001F5F"/>
                </a:solidFill>
                <a:latin typeface="Arial"/>
                <a:cs typeface="Arial"/>
              </a:rPr>
              <a:t>в</a:t>
            </a:r>
            <a:r>
              <a:rPr sz="2400" spc="-45" dirty="0">
                <a:solidFill>
                  <a:srgbClr val="001F5F"/>
                </a:solidFill>
                <a:latin typeface="Arial"/>
                <a:cs typeface="Arial"/>
              </a:rPr>
              <a:t> </a:t>
            </a:r>
            <a:r>
              <a:rPr sz="2400" dirty="0">
                <a:solidFill>
                  <a:srgbClr val="001F5F"/>
                </a:solidFill>
                <a:latin typeface="Arial"/>
                <a:cs typeface="Arial"/>
              </a:rPr>
              <a:t>разі,</a:t>
            </a:r>
            <a:r>
              <a:rPr sz="2400" spc="-40" dirty="0">
                <a:solidFill>
                  <a:srgbClr val="001F5F"/>
                </a:solidFill>
                <a:latin typeface="Arial"/>
                <a:cs typeface="Arial"/>
              </a:rPr>
              <a:t> </a:t>
            </a:r>
            <a:r>
              <a:rPr sz="2400" dirty="0">
                <a:solidFill>
                  <a:srgbClr val="001F5F"/>
                </a:solidFill>
                <a:latin typeface="Arial"/>
                <a:cs typeface="Arial"/>
              </a:rPr>
              <a:t>якщо</a:t>
            </a:r>
            <a:r>
              <a:rPr sz="2400" spc="-45" dirty="0">
                <a:solidFill>
                  <a:srgbClr val="001F5F"/>
                </a:solidFill>
                <a:latin typeface="Arial"/>
                <a:cs typeface="Arial"/>
              </a:rPr>
              <a:t> </a:t>
            </a:r>
            <a:r>
              <a:rPr sz="2400" dirty="0">
                <a:solidFill>
                  <a:srgbClr val="001F5F"/>
                </a:solidFill>
                <a:latin typeface="Arial"/>
                <a:cs typeface="Arial"/>
              </a:rPr>
              <a:t>в</a:t>
            </a:r>
            <a:r>
              <a:rPr sz="2400" spc="-55" dirty="0">
                <a:solidFill>
                  <a:srgbClr val="001F5F"/>
                </a:solidFill>
                <a:latin typeface="Arial"/>
                <a:cs typeface="Arial"/>
              </a:rPr>
              <a:t> </a:t>
            </a:r>
            <a:r>
              <a:rPr sz="2400" spc="-10" dirty="0">
                <a:solidFill>
                  <a:srgbClr val="001F5F"/>
                </a:solidFill>
                <a:latin typeface="Arial"/>
                <a:cs typeface="Arial"/>
              </a:rPr>
              <a:t>розпорядженні </a:t>
            </a:r>
            <a:r>
              <a:rPr sz="2400" dirty="0">
                <a:solidFill>
                  <a:srgbClr val="001F5F"/>
                </a:solidFill>
                <a:latin typeface="Arial"/>
                <a:cs typeface="Arial"/>
              </a:rPr>
              <a:t>дослідника</a:t>
            </a:r>
            <a:r>
              <a:rPr sz="2400" spc="-75" dirty="0">
                <a:solidFill>
                  <a:srgbClr val="001F5F"/>
                </a:solidFill>
                <a:latin typeface="Arial"/>
                <a:cs typeface="Arial"/>
              </a:rPr>
              <a:t> </a:t>
            </a:r>
            <a:r>
              <a:rPr sz="2400" dirty="0">
                <a:solidFill>
                  <a:srgbClr val="001F5F"/>
                </a:solidFill>
                <a:latin typeface="Arial"/>
                <a:cs typeface="Arial"/>
              </a:rPr>
              <a:t>є</a:t>
            </a:r>
            <a:r>
              <a:rPr sz="2400" spc="-60" dirty="0">
                <a:solidFill>
                  <a:srgbClr val="001F5F"/>
                </a:solidFill>
                <a:latin typeface="Arial"/>
                <a:cs typeface="Arial"/>
              </a:rPr>
              <a:t> </a:t>
            </a:r>
            <a:r>
              <a:rPr sz="2400" dirty="0">
                <a:solidFill>
                  <a:srgbClr val="001F5F"/>
                </a:solidFill>
                <a:latin typeface="Arial"/>
                <a:cs typeface="Arial"/>
              </a:rPr>
              <a:t>електронні</a:t>
            </a:r>
            <a:r>
              <a:rPr sz="2400" spc="-60" dirty="0">
                <a:solidFill>
                  <a:srgbClr val="001F5F"/>
                </a:solidFill>
                <a:latin typeface="Arial"/>
                <a:cs typeface="Arial"/>
              </a:rPr>
              <a:t> </a:t>
            </a:r>
            <a:r>
              <a:rPr sz="2400" dirty="0">
                <a:solidFill>
                  <a:srgbClr val="001F5F"/>
                </a:solidFill>
                <a:latin typeface="Arial"/>
                <a:cs typeface="Arial"/>
              </a:rPr>
              <a:t>адреси</a:t>
            </a:r>
            <a:r>
              <a:rPr sz="2400" spc="-60" dirty="0">
                <a:solidFill>
                  <a:srgbClr val="001F5F"/>
                </a:solidFill>
                <a:latin typeface="Arial"/>
                <a:cs typeface="Arial"/>
              </a:rPr>
              <a:t> </a:t>
            </a:r>
            <a:r>
              <a:rPr sz="2400" dirty="0">
                <a:solidFill>
                  <a:srgbClr val="001F5F"/>
                </a:solidFill>
                <a:latin typeface="Arial"/>
                <a:cs typeface="Arial"/>
              </a:rPr>
              <a:t>потенційних</a:t>
            </a:r>
            <a:r>
              <a:rPr sz="2400" spc="-65" dirty="0">
                <a:solidFill>
                  <a:srgbClr val="001F5F"/>
                </a:solidFill>
                <a:latin typeface="Arial"/>
                <a:cs typeface="Arial"/>
              </a:rPr>
              <a:t> </a:t>
            </a:r>
            <a:r>
              <a:rPr sz="2400" dirty="0">
                <a:solidFill>
                  <a:srgbClr val="001F5F"/>
                </a:solidFill>
                <a:latin typeface="Arial"/>
                <a:cs typeface="Arial"/>
              </a:rPr>
              <a:t>респондентів,</a:t>
            </a:r>
            <a:r>
              <a:rPr sz="2400" spc="-35" dirty="0">
                <a:solidFill>
                  <a:srgbClr val="001F5F"/>
                </a:solidFill>
                <a:latin typeface="Arial"/>
                <a:cs typeface="Arial"/>
              </a:rPr>
              <a:t> </a:t>
            </a:r>
            <a:r>
              <a:rPr sz="2400" dirty="0">
                <a:solidFill>
                  <a:srgbClr val="001F5F"/>
                </a:solidFill>
                <a:latin typeface="Arial"/>
                <a:cs typeface="Arial"/>
              </a:rPr>
              <a:t>по</a:t>
            </a:r>
            <a:r>
              <a:rPr sz="2400" spc="-70" dirty="0">
                <a:solidFill>
                  <a:srgbClr val="001F5F"/>
                </a:solidFill>
                <a:latin typeface="Arial"/>
                <a:cs typeface="Arial"/>
              </a:rPr>
              <a:t> </a:t>
            </a:r>
            <a:r>
              <a:rPr sz="2400" spc="-20" dirty="0">
                <a:solidFill>
                  <a:srgbClr val="001F5F"/>
                </a:solidFill>
                <a:latin typeface="Arial"/>
                <a:cs typeface="Arial"/>
              </a:rPr>
              <a:t>якій </a:t>
            </a:r>
            <a:r>
              <a:rPr sz="2400" spc="-10" dirty="0">
                <a:solidFill>
                  <a:srgbClr val="001F5F"/>
                </a:solidFill>
                <a:latin typeface="Arial"/>
                <a:cs typeface="Arial"/>
              </a:rPr>
              <a:t>розсилається</a:t>
            </a:r>
            <a:r>
              <a:rPr sz="2400" spc="-90" dirty="0">
                <a:solidFill>
                  <a:srgbClr val="001F5F"/>
                </a:solidFill>
                <a:latin typeface="Arial"/>
                <a:cs typeface="Arial"/>
              </a:rPr>
              <a:t> </a:t>
            </a:r>
            <a:r>
              <a:rPr sz="2400" dirty="0">
                <a:solidFill>
                  <a:srgbClr val="001F5F"/>
                </a:solidFill>
                <a:latin typeface="Arial"/>
                <a:cs typeface="Arial"/>
              </a:rPr>
              <a:t>запрошення</a:t>
            </a:r>
            <a:r>
              <a:rPr sz="2400" spc="-65" dirty="0">
                <a:solidFill>
                  <a:srgbClr val="001F5F"/>
                </a:solidFill>
                <a:latin typeface="Arial"/>
                <a:cs typeface="Arial"/>
              </a:rPr>
              <a:t> </a:t>
            </a:r>
            <a:r>
              <a:rPr sz="2400" dirty="0">
                <a:solidFill>
                  <a:srgbClr val="001F5F"/>
                </a:solidFill>
                <a:latin typeface="Arial"/>
                <a:cs typeface="Arial"/>
              </a:rPr>
              <a:t>до</a:t>
            </a:r>
            <a:r>
              <a:rPr sz="2400" spc="-90" dirty="0">
                <a:solidFill>
                  <a:srgbClr val="001F5F"/>
                </a:solidFill>
                <a:latin typeface="Arial"/>
                <a:cs typeface="Arial"/>
              </a:rPr>
              <a:t> </a:t>
            </a:r>
            <a:r>
              <a:rPr sz="2400" dirty="0">
                <a:solidFill>
                  <a:srgbClr val="001F5F"/>
                </a:solidFill>
                <a:latin typeface="Arial"/>
                <a:cs typeface="Arial"/>
              </a:rPr>
              <a:t>участі</a:t>
            </a:r>
            <a:r>
              <a:rPr sz="2400" spc="-85" dirty="0">
                <a:solidFill>
                  <a:srgbClr val="001F5F"/>
                </a:solidFill>
                <a:latin typeface="Arial"/>
                <a:cs typeface="Arial"/>
              </a:rPr>
              <a:t> </a:t>
            </a:r>
            <a:r>
              <a:rPr sz="2400" dirty="0">
                <a:solidFill>
                  <a:srgbClr val="001F5F"/>
                </a:solidFill>
                <a:latin typeface="Arial"/>
                <a:cs typeface="Arial"/>
              </a:rPr>
              <a:t>в</a:t>
            </a:r>
            <a:r>
              <a:rPr sz="2400" spc="-95" dirty="0">
                <a:solidFill>
                  <a:srgbClr val="001F5F"/>
                </a:solidFill>
                <a:latin typeface="Arial"/>
                <a:cs typeface="Arial"/>
              </a:rPr>
              <a:t> </a:t>
            </a:r>
            <a:r>
              <a:rPr sz="2400" dirty="0">
                <a:solidFill>
                  <a:srgbClr val="001F5F"/>
                </a:solidFill>
                <a:latin typeface="Arial"/>
                <a:cs typeface="Arial"/>
              </a:rPr>
              <a:t>опитуванні</a:t>
            </a:r>
            <a:r>
              <a:rPr sz="2400" spc="-75" dirty="0">
                <a:solidFill>
                  <a:srgbClr val="001F5F"/>
                </a:solidFill>
                <a:latin typeface="Arial"/>
                <a:cs typeface="Arial"/>
              </a:rPr>
              <a:t> </a:t>
            </a:r>
            <a:r>
              <a:rPr sz="2400" dirty="0">
                <a:solidFill>
                  <a:srgbClr val="001F5F"/>
                </a:solidFill>
                <a:latin typeface="Arial"/>
                <a:cs typeface="Arial"/>
              </a:rPr>
              <a:t>та</a:t>
            </a:r>
            <a:r>
              <a:rPr sz="2400" spc="-85" dirty="0">
                <a:solidFill>
                  <a:srgbClr val="001F5F"/>
                </a:solidFill>
                <a:latin typeface="Arial"/>
                <a:cs typeface="Arial"/>
              </a:rPr>
              <a:t> </a:t>
            </a:r>
            <a:r>
              <a:rPr sz="2400" dirty="0">
                <a:solidFill>
                  <a:srgbClr val="001F5F"/>
                </a:solidFill>
                <a:latin typeface="Arial"/>
                <a:cs typeface="Arial"/>
              </a:rPr>
              <a:t>посилання</a:t>
            </a:r>
            <a:r>
              <a:rPr sz="2400" spc="-75" dirty="0">
                <a:solidFill>
                  <a:srgbClr val="001F5F"/>
                </a:solidFill>
                <a:latin typeface="Arial"/>
                <a:cs typeface="Arial"/>
              </a:rPr>
              <a:t> </a:t>
            </a:r>
            <a:r>
              <a:rPr sz="2400" spc="-25" dirty="0">
                <a:solidFill>
                  <a:srgbClr val="001F5F"/>
                </a:solidFill>
                <a:latin typeface="Arial"/>
                <a:cs typeface="Arial"/>
              </a:rPr>
              <a:t>на </a:t>
            </a:r>
            <a:r>
              <a:rPr sz="2400" spc="-10" dirty="0">
                <a:solidFill>
                  <a:srgbClr val="001F5F"/>
                </a:solidFill>
                <a:latin typeface="Arial"/>
                <a:cs typeface="Arial"/>
              </a:rPr>
              <a:t>анкету.</a:t>
            </a:r>
            <a:endParaRPr sz="2400">
              <a:latin typeface="Arial"/>
              <a:cs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56294" y="2118588"/>
            <a:ext cx="5189438" cy="2813420"/>
          </a:xfrm>
          <a:prstGeom prst="rect">
            <a:avLst/>
          </a:prstGeom>
        </p:spPr>
      </p:pic>
      <p:sp>
        <p:nvSpPr>
          <p:cNvPr id="3" name="object 3"/>
          <p:cNvSpPr txBox="1">
            <a:spLocks noGrp="1"/>
          </p:cNvSpPr>
          <p:nvPr>
            <p:ph type="title"/>
          </p:nvPr>
        </p:nvSpPr>
        <p:spPr>
          <a:xfrm>
            <a:off x="1233322" y="194894"/>
            <a:ext cx="9565005" cy="452120"/>
          </a:xfrm>
          <a:prstGeom prst="rect">
            <a:avLst/>
          </a:prstGeom>
        </p:spPr>
        <p:txBody>
          <a:bodyPr vert="horz" wrap="square" lIns="0" tIns="12065" rIns="0" bIns="0" rtlCol="0">
            <a:spAutoFit/>
          </a:bodyPr>
          <a:lstStyle/>
          <a:p>
            <a:pPr marL="12700">
              <a:lnSpc>
                <a:spcPct val="100000"/>
              </a:lnSpc>
              <a:spcBef>
                <a:spcPts val="95"/>
              </a:spcBef>
            </a:pPr>
            <a:r>
              <a:rPr sz="2800" dirty="0"/>
              <a:t>Принципи</a:t>
            </a:r>
            <a:r>
              <a:rPr sz="2800" spc="-100" dirty="0"/>
              <a:t> </a:t>
            </a:r>
            <a:r>
              <a:rPr sz="2800" dirty="0"/>
              <a:t>сегментації</a:t>
            </a:r>
            <a:r>
              <a:rPr sz="2800" spc="-100" dirty="0"/>
              <a:t> </a:t>
            </a:r>
            <a:r>
              <a:rPr sz="2800" dirty="0"/>
              <a:t>ринку</a:t>
            </a:r>
            <a:r>
              <a:rPr sz="2800" spc="-105" dirty="0"/>
              <a:t> </a:t>
            </a:r>
            <a:r>
              <a:rPr sz="2800" spc="-20" dirty="0"/>
              <a:t>організацій-</a:t>
            </a:r>
            <a:r>
              <a:rPr sz="2800" spc="-10" dirty="0"/>
              <a:t>споживачів</a:t>
            </a:r>
            <a:endParaRPr sz="2800"/>
          </a:p>
        </p:txBody>
      </p:sp>
      <p:sp>
        <p:nvSpPr>
          <p:cNvPr id="4" name="object 4"/>
          <p:cNvSpPr txBox="1"/>
          <p:nvPr/>
        </p:nvSpPr>
        <p:spPr>
          <a:xfrm>
            <a:off x="423329" y="999108"/>
            <a:ext cx="3996054" cy="1323975"/>
          </a:xfrm>
          <a:prstGeom prst="rect">
            <a:avLst/>
          </a:prstGeom>
          <a:ln w="28575">
            <a:solidFill>
              <a:srgbClr val="FF6600"/>
            </a:solidFill>
          </a:ln>
        </p:spPr>
        <p:txBody>
          <a:bodyPr vert="horz" wrap="square" lIns="0" tIns="38735" rIns="0" bIns="0" rtlCol="0">
            <a:spAutoFit/>
          </a:bodyPr>
          <a:lstStyle/>
          <a:p>
            <a:pPr marL="221615" marR="213360" indent="-1270" algn="ctr">
              <a:lnSpc>
                <a:spcPct val="100000"/>
              </a:lnSpc>
              <a:spcBef>
                <a:spcPts val="305"/>
              </a:spcBef>
              <a:tabLst>
                <a:tab pos="1746885" algn="l"/>
              </a:tabLst>
            </a:pPr>
            <a:r>
              <a:rPr sz="2000" dirty="0">
                <a:solidFill>
                  <a:srgbClr val="001F5F"/>
                </a:solidFill>
                <a:latin typeface="Arial"/>
                <a:cs typeface="Arial"/>
              </a:rPr>
              <a:t>за</a:t>
            </a:r>
            <a:r>
              <a:rPr sz="2000" spc="-15" dirty="0">
                <a:solidFill>
                  <a:srgbClr val="001F5F"/>
                </a:solidFill>
                <a:latin typeface="Arial"/>
                <a:cs typeface="Arial"/>
              </a:rPr>
              <a:t> </a:t>
            </a:r>
            <a:r>
              <a:rPr sz="2000" dirty="0">
                <a:solidFill>
                  <a:srgbClr val="001F5F"/>
                </a:solidFill>
                <a:latin typeface="Arial"/>
                <a:cs typeface="Arial"/>
              </a:rPr>
              <a:t>видом</a:t>
            </a:r>
            <a:r>
              <a:rPr sz="2000" spc="-30" dirty="0">
                <a:solidFill>
                  <a:srgbClr val="001F5F"/>
                </a:solidFill>
                <a:latin typeface="Arial"/>
                <a:cs typeface="Arial"/>
              </a:rPr>
              <a:t> </a:t>
            </a:r>
            <a:r>
              <a:rPr sz="2000" spc="-10" dirty="0">
                <a:solidFill>
                  <a:srgbClr val="001F5F"/>
                </a:solidFill>
                <a:latin typeface="Arial"/>
                <a:cs typeface="Arial"/>
              </a:rPr>
              <a:t>організацій- </a:t>
            </a:r>
            <a:r>
              <a:rPr sz="2000" dirty="0">
                <a:solidFill>
                  <a:srgbClr val="001F5F"/>
                </a:solidFill>
                <a:latin typeface="Arial"/>
                <a:cs typeface="Arial"/>
              </a:rPr>
              <a:t>споживачів</a:t>
            </a:r>
            <a:r>
              <a:rPr sz="2000" spc="-70" dirty="0">
                <a:solidFill>
                  <a:srgbClr val="001F5F"/>
                </a:solidFill>
                <a:latin typeface="Arial"/>
                <a:cs typeface="Arial"/>
              </a:rPr>
              <a:t> </a:t>
            </a:r>
            <a:r>
              <a:rPr sz="2000" dirty="0">
                <a:solidFill>
                  <a:srgbClr val="001F5F"/>
                </a:solidFill>
                <a:latin typeface="Arial"/>
                <a:cs typeface="Arial"/>
              </a:rPr>
              <a:t>(лікарні,</a:t>
            </a:r>
            <a:r>
              <a:rPr sz="2000" spc="-45" dirty="0">
                <a:solidFill>
                  <a:srgbClr val="001F5F"/>
                </a:solidFill>
                <a:latin typeface="Arial"/>
                <a:cs typeface="Arial"/>
              </a:rPr>
              <a:t> </a:t>
            </a:r>
            <a:r>
              <a:rPr sz="2000" spc="-10" dirty="0">
                <a:solidFill>
                  <a:srgbClr val="001F5F"/>
                </a:solidFill>
                <a:latin typeface="Arial"/>
                <a:cs typeface="Arial"/>
              </a:rPr>
              <a:t>санаторії, диспансери</a:t>
            </a:r>
            <a:r>
              <a:rPr sz="2000" dirty="0">
                <a:solidFill>
                  <a:srgbClr val="001F5F"/>
                </a:solidFill>
                <a:latin typeface="Arial"/>
                <a:cs typeface="Arial"/>
              </a:rPr>
              <a:t>	</a:t>
            </a:r>
            <a:r>
              <a:rPr sz="2000" spc="-20" dirty="0">
                <a:solidFill>
                  <a:srgbClr val="001F5F"/>
                </a:solidFill>
                <a:latin typeface="Arial"/>
                <a:cs typeface="Arial"/>
              </a:rPr>
              <a:t>тощо)</a:t>
            </a:r>
            <a:endParaRPr sz="2000">
              <a:latin typeface="Arial"/>
              <a:cs typeface="Arial"/>
            </a:endParaRPr>
          </a:p>
        </p:txBody>
      </p:sp>
      <p:sp>
        <p:nvSpPr>
          <p:cNvPr id="5" name="object 5"/>
          <p:cNvSpPr txBox="1"/>
          <p:nvPr/>
        </p:nvSpPr>
        <p:spPr>
          <a:xfrm>
            <a:off x="7399908" y="5010213"/>
            <a:ext cx="4241800" cy="1631314"/>
          </a:xfrm>
          <a:prstGeom prst="rect">
            <a:avLst/>
          </a:prstGeom>
          <a:ln w="28575">
            <a:solidFill>
              <a:srgbClr val="FF6600"/>
            </a:solidFill>
          </a:ln>
        </p:spPr>
        <p:txBody>
          <a:bodyPr vert="horz" wrap="square" lIns="0" tIns="40005" rIns="0" bIns="0" rtlCol="0">
            <a:spAutoFit/>
          </a:bodyPr>
          <a:lstStyle/>
          <a:p>
            <a:pPr marL="908050" marR="533400" indent="-365760">
              <a:lnSpc>
                <a:spcPct val="100000"/>
              </a:lnSpc>
              <a:spcBef>
                <a:spcPts val="315"/>
              </a:spcBef>
            </a:pPr>
            <a:r>
              <a:rPr sz="2000" dirty="0">
                <a:solidFill>
                  <a:srgbClr val="001F5F"/>
                </a:solidFill>
                <a:latin typeface="Arial"/>
                <a:cs typeface="Arial"/>
              </a:rPr>
              <a:t>за</a:t>
            </a:r>
            <a:r>
              <a:rPr sz="2000" spc="-15" dirty="0">
                <a:solidFill>
                  <a:srgbClr val="001F5F"/>
                </a:solidFill>
                <a:latin typeface="Arial"/>
                <a:cs typeface="Arial"/>
              </a:rPr>
              <a:t> </a:t>
            </a:r>
            <a:r>
              <a:rPr sz="2000" dirty="0">
                <a:solidFill>
                  <a:srgbClr val="001F5F"/>
                </a:solidFill>
                <a:latin typeface="Arial"/>
                <a:cs typeface="Arial"/>
              </a:rPr>
              <a:t>вагомістю</a:t>
            </a:r>
            <a:r>
              <a:rPr sz="2000" spc="-50" dirty="0">
                <a:solidFill>
                  <a:srgbClr val="001F5F"/>
                </a:solidFill>
                <a:latin typeface="Arial"/>
                <a:cs typeface="Arial"/>
              </a:rPr>
              <a:t> </a:t>
            </a:r>
            <a:r>
              <a:rPr sz="2000" dirty="0">
                <a:solidFill>
                  <a:srgbClr val="001F5F"/>
                </a:solidFill>
                <a:latin typeface="Arial"/>
                <a:cs typeface="Arial"/>
              </a:rPr>
              <a:t>(сегменти,</a:t>
            </a:r>
            <a:r>
              <a:rPr sz="2000" spc="-55" dirty="0">
                <a:solidFill>
                  <a:srgbClr val="001F5F"/>
                </a:solidFill>
                <a:latin typeface="Arial"/>
                <a:cs typeface="Arial"/>
              </a:rPr>
              <a:t> </a:t>
            </a:r>
            <a:r>
              <a:rPr sz="2000" spc="-25" dirty="0">
                <a:solidFill>
                  <a:srgbClr val="001F5F"/>
                </a:solidFill>
                <a:latin typeface="Arial"/>
                <a:cs typeface="Arial"/>
              </a:rPr>
              <a:t>де </a:t>
            </a:r>
            <a:r>
              <a:rPr sz="2000" dirty="0">
                <a:solidFill>
                  <a:srgbClr val="001F5F"/>
                </a:solidFill>
                <a:latin typeface="Arial"/>
                <a:cs typeface="Arial"/>
              </a:rPr>
              <a:t>здійснюються</a:t>
            </a:r>
            <a:r>
              <a:rPr sz="2000" spc="-60" dirty="0">
                <a:solidFill>
                  <a:srgbClr val="001F5F"/>
                </a:solidFill>
                <a:latin typeface="Arial"/>
                <a:cs typeface="Arial"/>
              </a:rPr>
              <a:t> </a:t>
            </a:r>
            <a:r>
              <a:rPr sz="2000" spc="-10" dirty="0">
                <a:solidFill>
                  <a:srgbClr val="001F5F"/>
                </a:solidFill>
                <a:latin typeface="Arial"/>
                <a:cs typeface="Arial"/>
              </a:rPr>
              <a:t>великі</a:t>
            </a:r>
            <a:endParaRPr sz="2000">
              <a:latin typeface="Arial"/>
              <a:cs typeface="Arial"/>
            </a:endParaRPr>
          </a:p>
          <a:p>
            <a:pPr marL="318135" marR="132715" indent="-175260">
              <a:lnSpc>
                <a:spcPct val="100000"/>
              </a:lnSpc>
            </a:pPr>
            <a:r>
              <a:rPr sz="2000" dirty="0">
                <a:solidFill>
                  <a:srgbClr val="001F5F"/>
                </a:solidFill>
                <a:latin typeface="Arial"/>
                <a:cs typeface="Arial"/>
              </a:rPr>
              <a:t>торговельні</a:t>
            </a:r>
            <a:r>
              <a:rPr sz="2000" spc="-60" dirty="0">
                <a:solidFill>
                  <a:srgbClr val="001F5F"/>
                </a:solidFill>
                <a:latin typeface="Arial"/>
                <a:cs typeface="Arial"/>
              </a:rPr>
              <a:t> </a:t>
            </a:r>
            <a:r>
              <a:rPr sz="2000" dirty="0">
                <a:solidFill>
                  <a:srgbClr val="001F5F"/>
                </a:solidFill>
                <a:latin typeface="Arial"/>
                <a:cs typeface="Arial"/>
              </a:rPr>
              <a:t>операції,</a:t>
            </a:r>
            <a:r>
              <a:rPr sz="2000" spc="-25" dirty="0">
                <a:solidFill>
                  <a:srgbClr val="001F5F"/>
                </a:solidFill>
                <a:latin typeface="Arial"/>
                <a:cs typeface="Arial"/>
              </a:rPr>
              <a:t> </a:t>
            </a:r>
            <a:r>
              <a:rPr sz="2000" dirty="0">
                <a:solidFill>
                  <a:srgbClr val="001F5F"/>
                </a:solidFill>
                <a:latin typeface="Arial"/>
                <a:cs typeface="Arial"/>
              </a:rPr>
              <a:t>і</a:t>
            </a:r>
            <a:r>
              <a:rPr sz="2000" spc="-15" dirty="0">
                <a:solidFill>
                  <a:srgbClr val="001F5F"/>
                </a:solidFill>
                <a:latin typeface="Arial"/>
                <a:cs typeface="Arial"/>
              </a:rPr>
              <a:t> </a:t>
            </a:r>
            <a:r>
              <a:rPr sz="2000" dirty="0">
                <a:solidFill>
                  <a:srgbClr val="001F5F"/>
                </a:solidFill>
                <a:latin typeface="Arial"/>
                <a:cs typeface="Arial"/>
              </a:rPr>
              <a:t>сегменти</a:t>
            </a:r>
            <a:r>
              <a:rPr sz="2000" spc="-65" dirty="0">
                <a:solidFill>
                  <a:srgbClr val="001F5F"/>
                </a:solidFill>
                <a:latin typeface="Arial"/>
                <a:cs typeface="Arial"/>
              </a:rPr>
              <a:t> </a:t>
            </a:r>
            <a:r>
              <a:rPr sz="2000" spc="-50" dirty="0">
                <a:solidFill>
                  <a:srgbClr val="001F5F"/>
                </a:solidFill>
                <a:latin typeface="Arial"/>
                <a:cs typeface="Arial"/>
              </a:rPr>
              <a:t>з </a:t>
            </a:r>
            <a:r>
              <a:rPr sz="2000" dirty="0">
                <a:solidFill>
                  <a:srgbClr val="001F5F"/>
                </a:solidFill>
                <a:latin typeface="Arial"/>
                <a:cs typeface="Arial"/>
              </a:rPr>
              <a:t>дрібними</a:t>
            </a:r>
            <a:r>
              <a:rPr sz="2000" spc="-50" dirty="0">
                <a:solidFill>
                  <a:srgbClr val="001F5F"/>
                </a:solidFill>
                <a:latin typeface="Arial"/>
                <a:cs typeface="Arial"/>
              </a:rPr>
              <a:t> </a:t>
            </a:r>
            <a:r>
              <a:rPr sz="2000" dirty="0">
                <a:solidFill>
                  <a:srgbClr val="001F5F"/>
                </a:solidFill>
                <a:latin typeface="Arial"/>
                <a:cs typeface="Arial"/>
              </a:rPr>
              <a:t>й</a:t>
            </a:r>
            <a:r>
              <a:rPr sz="2000" spc="-25" dirty="0">
                <a:solidFill>
                  <a:srgbClr val="001F5F"/>
                </a:solidFill>
                <a:latin typeface="Arial"/>
                <a:cs typeface="Arial"/>
              </a:rPr>
              <a:t> </a:t>
            </a:r>
            <a:r>
              <a:rPr sz="2000" dirty="0">
                <a:solidFill>
                  <a:srgbClr val="001F5F"/>
                </a:solidFill>
                <a:latin typeface="Arial"/>
                <a:cs typeface="Arial"/>
              </a:rPr>
              <a:t>навіть</a:t>
            </a:r>
            <a:r>
              <a:rPr sz="2000" spc="-30" dirty="0">
                <a:solidFill>
                  <a:srgbClr val="001F5F"/>
                </a:solidFill>
                <a:latin typeface="Arial"/>
                <a:cs typeface="Arial"/>
              </a:rPr>
              <a:t> </a:t>
            </a:r>
            <a:r>
              <a:rPr sz="2000" spc="-10" dirty="0">
                <a:solidFill>
                  <a:srgbClr val="001F5F"/>
                </a:solidFill>
                <a:latin typeface="Arial"/>
                <a:cs typeface="Arial"/>
              </a:rPr>
              <a:t>одиничними </a:t>
            </a:r>
            <a:r>
              <a:rPr sz="2000" dirty="0">
                <a:solidFill>
                  <a:srgbClr val="001F5F"/>
                </a:solidFill>
                <a:latin typeface="Arial"/>
                <a:cs typeface="Arial"/>
              </a:rPr>
              <a:t>покупкамилікарських</a:t>
            </a:r>
            <a:r>
              <a:rPr sz="2000" spc="-110" dirty="0">
                <a:solidFill>
                  <a:srgbClr val="001F5F"/>
                </a:solidFill>
                <a:latin typeface="Arial"/>
                <a:cs typeface="Arial"/>
              </a:rPr>
              <a:t> </a:t>
            </a:r>
            <a:r>
              <a:rPr sz="2000" spc="-10" dirty="0">
                <a:solidFill>
                  <a:srgbClr val="001F5F"/>
                </a:solidFill>
                <a:latin typeface="Arial"/>
                <a:cs typeface="Arial"/>
              </a:rPr>
              <a:t>засобів)</a:t>
            </a:r>
            <a:endParaRPr sz="2000">
              <a:latin typeface="Arial"/>
              <a:cs typeface="Arial"/>
            </a:endParaRPr>
          </a:p>
        </p:txBody>
      </p:sp>
      <p:sp>
        <p:nvSpPr>
          <p:cNvPr id="6" name="object 6"/>
          <p:cNvSpPr txBox="1"/>
          <p:nvPr/>
        </p:nvSpPr>
        <p:spPr>
          <a:xfrm>
            <a:off x="7277354" y="996657"/>
            <a:ext cx="3996054" cy="1016000"/>
          </a:xfrm>
          <a:prstGeom prst="rect">
            <a:avLst/>
          </a:prstGeom>
          <a:ln w="28575">
            <a:solidFill>
              <a:srgbClr val="FF6600"/>
            </a:solidFill>
          </a:ln>
        </p:spPr>
        <p:txBody>
          <a:bodyPr vert="horz" wrap="square" lIns="0" tIns="38735" rIns="0" bIns="0" rtlCol="0">
            <a:spAutoFit/>
          </a:bodyPr>
          <a:lstStyle/>
          <a:p>
            <a:pPr marL="99060" marR="90805" algn="ctr">
              <a:lnSpc>
                <a:spcPct val="100000"/>
              </a:lnSpc>
              <a:spcBef>
                <a:spcPts val="305"/>
              </a:spcBef>
            </a:pPr>
            <a:r>
              <a:rPr sz="2000" dirty="0">
                <a:solidFill>
                  <a:srgbClr val="001F5F"/>
                </a:solidFill>
                <a:latin typeface="Arial"/>
                <a:cs typeface="Arial"/>
              </a:rPr>
              <a:t>за</a:t>
            </a:r>
            <a:r>
              <a:rPr sz="2000" spc="-5" dirty="0">
                <a:solidFill>
                  <a:srgbClr val="001F5F"/>
                </a:solidFill>
                <a:latin typeface="Arial"/>
                <a:cs typeface="Arial"/>
              </a:rPr>
              <a:t> </a:t>
            </a:r>
            <a:r>
              <a:rPr sz="2000" spc="-10" dirty="0">
                <a:solidFill>
                  <a:srgbClr val="001F5F"/>
                </a:solidFill>
                <a:latin typeface="Arial"/>
                <a:cs typeface="Arial"/>
              </a:rPr>
              <a:t>спеціалізацією (кардіологічні, психоневрологічні, </a:t>
            </a:r>
            <a:r>
              <a:rPr sz="2000" dirty="0">
                <a:solidFill>
                  <a:srgbClr val="001F5F"/>
                </a:solidFill>
                <a:latin typeface="Arial"/>
                <a:cs typeface="Arial"/>
              </a:rPr>
              <a:t>туберкульозні</a:t>
            </a:r>
            <a:r>
              <a:rPr sz="2000" spc="-80" dirty="0">
                <a:solidFill>
                  <a:srgbClr val="001F5F"/>
                </a:solidFill>
                <a:latin typeface="Arial"/>
                <a:cs typeface="Arial"/>
              </a:rPr>
              <a:t> </a:t>
            </a:r>
            <a:r>
              <a:rPr sz="2000" spc="-20" dirty="0">
                <a:solidFill>
                  <a:srgbClr val="001F5F"/>
                </a:solidFill>
                <a:latin typeface="Arial"/>
                <a:cs typeface="Arial"/>
              </a:rPr>
              <a:t>тощо)</a:t>
            </a:r>
            <a:endParaRPr sz="2000">
              <a:latin typeface="Arial"/>
              <a:cs typeface="Arial"/>
            </a:endParaRPr>
          </a:p>
        </p:txBody>
      </p:sp>
      <p:sp>
        <p:nvSpPr>
          <p:cNvPr id="7" name="object 7"/>
          <p:cNvSpPr txBox="1"/>
          <p:nvPr/>
        </p:nvSpPr>
        <p:spPr>
          <a:xfrm>
            <a:off x="236499" y="5010162"/>
            <a:ext cx="4182745" cy="1323975"/>
          </a:xfrm>
          <a:prstGeom prst="rect">
            <a:avLst/>
          </a:prstGeom>
          <a:ln w="28575">
            <a:solidFill>
              <a:srgbClr val="FF6600"/>
            </a:solidFill>
          </a:ln>
        </p:spPr>
        <p:txBody>
          <a:bodyPr vert="horz" wrap="square" lIns="0" tIns="40005" rIns="0" bIns="0" rtlCol="0">
            <a:spAutoFit/>
          </a:bodyPr>
          <a:lstStyle/>
          <a:p>
            <a:pPr marL="182880" marR="176530" indent="-635" algn="ctr">
              <a:lnSpc>
                <a:spcPct val="100000"/>
              </a:lnSpc>
              <a:spcBef>
                <a:spcPts val="315"/>
              </a:spcBef>
            </a:pPr>
            <a:r>
              <a:rPr sz="2000" dirty="0">
                <a:solidFill>
                  <a:srgbClr val="001F5F"/>
                </a:solidFill>
                <a:latin typeface="Arial"/>
                <a:cs typeface="Arial"/>
              </a:rPr>
              <a:t>за</a:t>
            </a:r>
            <a:r>
              <a:rPr sz="2000" spc="-15" dirty="0">
                <a:solidFill>
                  <a:srgbClr val="001F5F"/>
                </a:solidFill>
                <a:latin typeface="Arial"/>
                <a:cs typeface="Arial"/>
              </a:rPr>
              <a:t> </a:t>
            </a:r>
            <a:r>
              <a:rPr sz="2000" dirty="0">
                <a:solidFill>
                  <a:srgbClr val="001F5F"/>
                </a:solidFill>
                <a:latin typeface="Arial"/>
                <a:cs typeface="Arial"/>
              </a:rPr>
              <a:t>формою</a:t>
            </a:r>
            <a:r>
              <a:rPr sz="2000" spc="-20" dirty="0">
                <a:solidFill>
                  <a:srgbClr val="001F5F"/>
                </a:solidFill>
                <a:latin typeface="Arial"/>
                <a:cs typeface="Arial"/>
              </a:rPr>
              <a:t> </a:t>
            </a:r>
            <a:r>
              <a:rPr sz="2000" spc="-10" dirty="0">
                <a:solidFill>
                  <a:srgbClr val="001F5F"/>
                </a:solidFill>
                <a:latin typeface="Arial"/>
                <a:cs typeface="Arial"/>
              </a:rPr>
              <a:t>власності </a:t>
            </a:r>
            <a:r>
              <a:rPr sz="2000" dirty="0">
                <a:solidFill>
                  <a:srgbClr val="001F5F"/>
                </a:solidFill>
                <a:latin typeface="Arial"/>
                <a:cs typeface="Arial"/>
              </a:rPr>
              <a:t>(ураховують</a:t>
            </a:r>
            <a:r>
              <a:rPr sz="2000" spc="-40" dirty="0">
                <a:solidFill>
                  <a:srgbClr val="001F5F"/>
                </a:solidFill>
                <a:latin typeface="Arial"/>
                <a:cs typeface="Arial"/>
              </a:rPr>
              <a:t> </a:t>
            </a:r>
            <a:r>
              <a:rPr sz="2000" dirty="0">
                <a:solidFill>
                  <a:srgbClr val="001F5F"/>
                </a:solidFill>
                <a:latin typeface="Arial"/>
                <a:cs typeface="Arial"/>
              </a:rPr>
              <a:t>специфіку</a:t>
            </a:r>
            <a:r>
              <a:rPr sz="2000" spc="-5" dirty="0">
                <a:solidFill>
                  <a:srgbClr val="001F5F"/>
                </a:solidFill>
                <a:latin typeface="Arial"/>
                <a:cs typeface="Arial"/>
              </a:rPr>
              <a:t> </a:t>
            </a:r>
            <a:r>
              <a:rPr sz="2000" dirty="0">
                <a:solidFill>
                  <a:srgbClr val="001F5F"/>
                </a:solidFill>
                <a:latin typeface="Arial"/>
                <a:cs typeface="Arial"/>
              </a:rPr>
              <a:t>роботи</a:t>
            </a:r>
            <a:r>
              <a:rPr sz="2000" spc="-40" dirty="0">
                <a:solidFill>
                  <a:srgbClr val="001F5F"/>
                </a:solidFill>
                <a:latin typeface="Arial"/>
                <a:cs typeface="Arial"/>
              </a:rPr>
              <a:t> </a:t>
            </a:r>
            <a:r>
              <a:rPr sz="2000" spc="-50" dirty="0">
                <a:solidFill>
                  <a:srgbClr val="001F5F"/>
                </a:solidFill>
                <a:latin typeface="Arial"/>
                <a:cs typeface="Arial"/>
              </a:rPr>
              <a:t>з </a:t>
            </a:r>
            <a:r>
              <a:rPr sz="2000" dirty="0">
                <a:solidFill>
                  <a:srgbClr val="001F5F"/>
                </a:solidFill>
                <a:latin typeface="Arial"/>
                <a:cs typeface="Arial"/>
              </a:rPr>
              <a:t>державними</a:t>
            </a:r>
            <a:r>
              <a:rPr sz="2000" spc="-75" dirty="0">
                <a:solidFill>
                  <a:srgbClr val="001F5F"/>
                </a:solidFill>
                <a:latin typeface="Arial"/>
                <a:cs typeface="Arial"/>
              </a:rPr>
              <a:t> </a:t>
            </a:r>
            <a:r>
              <a:rPr sz="2000" dirty="0">
                <a:solidFill>
                  <a:srgbClr val="001F5F"/>
                </a:solidFill>
                <a:latin typeface="Arial"/>
                <a:cs typeface="Arial"/>
              </a:rPr>
              <a:t>і</a:t>
            </a:r>
            <a:r>
              <a:rPr sz="2000" spc="-20" dirty="0">
                <a:solidFill>
                  <a:srgbClr val="001F5F"/>
                </a:solidFill>
                <a:latin typeface="Arial"/>
                <a:cs typeface="Arial"/>
              </a:rPr>
              <a:t> </a:t>
            </a:r>
            <a:r>
              <a:rPr sz="2000" spc="-10" dirty="0">
                <a:solidFill>
                  <a:srgbClr val="001F5F"/>
                </a:solidFill>
                <a:latin typeface="Arial"/>
                <a:cs typeface="Arial"/>
              </a:rPr>
              <a:t>недержавними закладами)</a:t>
            </a:r>
            <a:endParaRPr sz="2000">
              <a:latin typeface="Arial"/>
              <a:cs typeface="Arial"/>
            </a:endParaRPr>
          </a:p>
        </p:txBody>
      </p:sp>
      <p:sp>
        <p:nvSpPr>
          <p:cNvPr id="8" name="object 8"/>
          <p:cNvSpPr txBox="1"/>
          <p:nvPr/>
        </p:nvSpPr>
        <p:spPr>
          <a:xfrm>
            <a:off x="11721845" y="6485331"/>
            <a:ext cx="153035" cy="299720"/>
          </a:xfrm>
          <a:prstGeom prst="rect">
            <a:avLst/>
          </a:prstGeom>
        </p:spPr>
        <p:txBody>
          <a:bodyPr vert="horz" wrap="square" lIns="0" tIns="12700" rIns="0" bIns="0" rtlCol="0">
            <a:spAutoFit/>
          </a:bodyPr>
          <a:lstStyle/>
          <a:p>
            <a:pPr marL="12700">
              <a:lnSpc>
                <a:spcPct val="100000"/>
              </a:lnSpc>
              <a:spcBef>
                <a:spcPts val="100"/>
              </a:spcBef>
            </a:pPr>
            <a:r>
              <a:rPr sz="1800" b="1" i="1" spc="-50" dirty="0">
                <a:solidFill>
                  <a:srgbClr val="385522"/>
                </a:solidFill>
                <a:latin typeface="Arial"/>
                <a:cs typeface="Arial"/>
              </a:rPr>
              <a:t>5</a:t>
            </a:r>
            <a:endParaRPr sz="1800">
              <a:latin typeface="Arial"/>
              <a:cs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720342" y="2717672"/>
            <a:ext cx="8706485" cy="1201420"/>
          </a:xfrm>
          <a:prstGeom prst="rect">
            <a:avLst/>
          </a:prstGeom>
        </p:spPr>
        <p:txBody>
          <a:bodyPr vert="horz" wrap="square" lIns="0" tIns="12700" rIns="0" bIns="0" rtlCol="0">
            <a:spAutoFit/>
          </a:bodyPr>
          <a:lstStyle/>
          <a:p>
            <a:pPr marL="164465" indent="-161925">
              <a:lnSpc>
                <a:spcPts val="2620"/>
              </a:lnSpc>
              <a:spcBef>
                <a:spcPts val="100"/>
              </a:spcBef>
              <a:buSzPct val="93750"/>
              <a:buChar char="•"/>
              <a:tabLst>
                <a:tab pos="164465" algn="l"/>
              </a:tabLst>
            </a:pPr>
            <a:r>
              <a:rPr sz="2400" dirty="0">
                <a:latin typeface="Calibri"/>
                <a:cs typeface="Calibri"/>
              </a:rPr>
              <a:t>частоти</a:t>
            </a:r>
            <a:r>
              <a:rPr sz="2400" spc="-60" dirty="0">
                <a:latin typeface="Calibri"/>
                <a:cs typeface="Calibri"/>
              </a:rPr>
              <a:t> </a:t>
            </a:r>
            <a:r>
              <a:rPr sz="2400" dirty="0">
                <a:latin typeface="Calibri"/>
                <a:cs typeface="Calibri"/>
              </a:rPr>
              <a:t>придбання</a:t>
            </a:r>
            <a:r>
              <a:rPr sz="2400" spc="-35" dirty="0">
                <a:latin typeface="Calibri"/>
                <a:cs typeface="Calibri"/>
              </a:rPr>
              <a:t> </a:t>
            </a:r>
            <a:r>
              <a:rPr sz="2400" spc="-10" dirty="0">
                <a:latin typeface="Calibri"/>
                <a:cs typeface="Calibri"/>
              </a:rPr>
              <a:t>товару</a:t>
            </a:r>
            <a:endParaRPr sz="2400">
              <a:latin typeface="Calibri"/>
              <a:cs typeface="Calibri"/>
            </a:endParaRPr>
          </a:p>
          <a:p>
            <a:pPr marL="164465" indent="-161925">
              <a:lnSpc>
                <a:spcPts val="2425"/>
              </a:lnSpc>
              <a:buSzPct val="93750"/>
              <a:buChar char="•"/>
              <a:tabLst>
                <a:tab pos="164465" algn="l"/>
              </a:tabLst>
            </a:pPr>
            <a:r>
              <a:rPr sz="2400" dirty="0">
                <a:latin typeface="Calibri"/>
                <a:cs typeface="Calibri"/>
              </a:rPr>
              <a:t>вартості</a:t>
            </a:r>
            <a:r>
              <a:rPr sz="2400" spc="-20" dirty="0">
                <a:latin typeface="Calibri"/>
                <a:cs typeface="Calibri"/>
              </a:rPr>
              <a:t> </a:t>
            </a:r>
            <a:r>
              <a:rPr sz="2400" spc="-10" dirty="0">
                <a:latin typeface="Calibri"/>
                <a:cs typeface="Calibri"/>
              </a:rPr>
              <a:t>покупки</a:t>
            </a:r>
            <a:endParaRPr sz="2400">
              <a:latin typeface="Calibri"/>
              <a:cs typeface="Calibri"/>
            </a:endParaRPr>
          </a:p>
          <a:p>
            <a:pPr marL="138430" indent="-136525">
              <a:lnSpc>
                <a:spcPts val="2005"/>
              </a:lnSpc>
              <a:buSzPct val="92500"/>
              <a:buFont typeface="Calibri"/>
              <a:buChar char="•"/>
              <a:tabLst>
                <a:tab pos="138430" algn="l"/>
              </a:tabLst>
            </a:pPr>
            <a:r>
              <a:rPr sz="2000" b="1" dirty="0">
                <a:latin typeface="Calibri"/>
                <a:cs typeface="Calibri"/>
              </a:rPr>
              <a:t>Купівельна</a:t>
            </a:r>
            <a:r>
              <a:rPr sz="2000" b="1" spc="-55" dirty="0">
                <a:latin typeface="Calibri"/>
                <a:cs typeface="Calibri"/>
              </a:rPr>
              <a:t> </a:t>
            </a:r>
            <a:r>
              <a:rPr sz="2000" b="1" dirty="0">
                <a:latin typeface="Calibri"/>
                <a:cs typeface="Calibri"/>
              </a:rPr>
              <a:t>поведінка</a:t>
            </a:r>
            <a:r>
              <a:rPr sz="2000" b="1" spc="-40" dirty="0">
                <a:latin typeface="Calibri"/>
                <a:cs typeface="Calibri"/>
              </a:rPr>
              <a:t> </a:t>
            </a:r>
            <a:r>
              <a:rPr sz="2000" b="1" spc="-10" dirty="0">
                <a:latin typeface="Calibri"/>
                <a:cs typeface="Calibri"/>
              </a:rPr>
              <a:t>організації-</a:t>
            </a:r>
            <a:r>
              <a:rPr sz="2000" b="1" dirty="0">
                <a:latin typeface="Calibri"/>
                <a:cs typeface="Calibri"/>
              </a:rPr>
              <a:t>споживача</a:t>
            </a:r>
            <a:r>
              <a:rPr sz="2000" b="1" spc="-50" dirty="0">
                <a:latin typeface="Calibri"/>
                <a:cs typeface="Calibri"/>
              </a:rPr>
              <a:t> </a:t>
            </a:r>
            <a:r>
              <a:rPr sz="2000" b="1" dirty="0">
                <a:latin typeface="Calibri"/>
                <a:cs typeface="Calibri"/>
              </a:rPr>
              <a:t>залежить</a:t>
            </a:r>
            <a:r>
              <a:rPr sz="2000" b="1" spc="-20" dirty="0">
                <a:latin typeface="Calibri"/>
                <a:cs typeface="Calibri"/>
              </a:rPr>
              <a:t> від:</a:t>
            </a:r>
            <a:endParaRPr sz="2000">
              <a:latin typeface="Calibri"/>
              <a:cs typeface="Calibri"/>
            </a:endParaRPr>
          </a:p>
          <a:p>
            <a:pPr marL="138430" indent="-136525">
              <a:lnSpc>
                <a:spcPts val="2205"/>
              </a:lnSpc>
              <a:buSzPct val="92500"/>
              <a:buChar char="•"/>
              <a:tabLst>
                <a:tab pos="138430" algn="l"/>
              </a:tabLst>
            </a:pPr>
            <a:r>
              <a:rPr sz="2000" dirty="0">
                <a:latin typeface="Calibri"/>
                <a:cs typeface="Calibri"/>
              </a:rPr>
              <a:t>ступеня</a:t>
            </a:r>
            <a:r>
              <a:rPr sz="2000" spc="-75" dirty="0">
                <a:latin typeface="Calibri"/>
                <a:cs typeface="Calibri"/>
              </a:rPr>
              <a:t> </a:t>
            </a:r>
            <a:r>
              <a:rPr sz="2000" dirty="0">
                <a:latin typeface="Calibri"/>
                <a:cs typeface="Calibri"/>
              </a:rPr>
              <a:t>ризику</a:t>
            </a:r>
            <a:r>
              <a:rPr sz="1600" dirty="0">
                <a:latin typeface="Calibri"/>
                <a:cs typeface="Calibri"/>
              </a:rPr>
              <a:t>,</a:t>
            </a:r>
            <a:r>
              <a:rPr sz="1600" spc="-60" dirty="0">
                <a:latin typeface="Calibri"/>
                <a:cs typeface="Calibri"/>
              </a:rPr>
              <a:t> </a:t>
            </a:r>
            <a:r>
              <a:rPr sz="1600" dirty="0">
                <a:latin typeface="Calibri"/>
                <a:cs typeface="Calibri"/>
              </a:rPr>
              <a:t>яким</a:t>
            </a:r>
            <a:r>
              <a:rPr sz="1600" spc="-45" dirty="0">
                <a:latin typeface="Calibri"/>
                <a:cs typeface="Calibri"/>
              </a:rPr>
              <a:t> </a:t>
            </a:r>
            <a:r>
              <a:rPr sz="1600" dirty="0">
                <a:latin typeface="Calibri"/>
                <a:cs typeface="Calibri"/>
              </a:rPr>
              <a:t>супроводжується</a:t>
            </a:r>
            <a:r>
              <a:rPr sz="1600" spc="10" dirty="0">
                <a:latin typeface="Calibri"/>
                <a:cs typeface="Calibri"/>
              </a:rPr>
              <a:t> </a:t>
            </a:r>
            <a:r>
              <a:rPr sz="1600" dirty="0">
                <a:latin typeface="Calibri"/>
                <a:cs typeface="Calibri"/>
              </a:rPr>
              <a:t>придбання</a:t>
            </a:r>
            <a:r>
              <a:rPr sz="1600" spc="-45" dirty="0">
                <a:latin typeface="Calibri"/>
                <a:cs typeface="Calibri"/>
              </a:rPr>
              <a:t> </a:t>
            </a:r>
            <a:r>
              <a:rPr sz="1600" dirty="0">
                <a:latin typeface="Calibri"/>
                <a:cs typeface="Calibri"/>
              </a:rPr>
              <a:t>товару</a:t>
            </a:r>
            <a:r>
              <a:rPr sz="1600" spc="-45" dirty="0">
                <a:latin typeface="Calibri"/>
                <a:cs typeface="Calibri"/>
              </a:rPr>
              <a:t> </a:t>
            </a:r>
            <a:r>
              <a:rPr sz="1600" dirty="0">
                <a:latin typeface="Calibri"/>
                <a:cs typeface="Calibri"/>
              </a:rPr>
              <a:t>(</a:t>
            </a:r>
            <a:r>
              <a:rPr sz="1600" b="1" dirty="0">
                <a:latin typeface="Calibri"/>
                <a:cs typeface="Calibri"/>
              </a:rPr>
              <a:t>виду</a:t>
            </a:r>
            <a:r>
              <a:rPr sz="1600" b="1" spc="-30" dirty="0">
                <a:latin typeface="Calibri"/>
                <a:cs typeface="Calibri"/>
              </a:rPr>
              <a:t> </a:t>
            </a:r>
            <a:r>
              <a:rPr sz="1600" b="1" dirty="0">
                <a:latin typeface="Calibri"/>
                <a:cs typeface="Calibri"/>
              </a:rPr>
              <a:t>ситуації</a:t>
            </a:r>
            <a:r>
              <a:rPr sz="1600" b="1" spc="-40" dirty="0">
                <a:latin typeface="Calibri"/>
                <a:cs typeface="Calibri"/>
              </a:rPr>
              <a:t> </a:t>
            </a:r>
            <a:r>
              <a:rPr sz="1600" b="1" spc="-10" dirty="0">
                <a:latin typeface="Calibri"/>
                <a:cs typeface="Calibri"/>
              </a:rPr>
              <a:t>здійснення</a:t>
            </a:r>
            <a:r>
              <a:rPr sz="1600" b="1" spc="-35" dirty="0">
                <a:latin typeface="Calibri"/>
                <a:cs typeface="Calibri"/>
              </a:rPr>
              <a:t> </a:t>
            </a:r>
            <a:r>
              <a:rPr sz="1600" b="1" spc="-10" dirty="0">
                <a:latin typeface="Calibri"/>
                <a:cs typeface="Calibri"/>
              </a:rPr>
              <a:t>закупівлі)</a:t>
            </a:r>
            <a:endParaRPr sz="1600">
              <a:latin typeface="Calibri"/>
              <a:cs typeface="Calibri"/>
            </a:endParaRPr>
          </a:p>
        </p:txBody>
      </p:sp>
      <p:pic>
        <p:nvPicPr>
          <p:cNvPr id="3" name="object 3"/>
          <p:cNvPicPr/>
          <p:nvPr/>
        </p:nvPicPr>
        <p:blipFill>
          <a:blip r:embed="rId2" cstate="print"/>
          <a:stretch>
            <a:fillRect/>
          </a:stretch>
        </p:blipFill>
        <p:spPr>
          <a:xfrm>
            <a:off x="138645" y="0"/>
            <a:ext cx="3810000" cy="3810000"/>
          </a:xfrm>
          <a:prstGeom prst="rect">
            <a:avLst/>
          </a:prstGeom>
        </p:spPr>
      </p:pic>
      <p:pic>
        <p:nvPicPr>
          <p:cNvPr id="4" name="object 4"/>
          <p:cNvPicPr/>
          <p:nvPr/>
        </p:nvPicPr>
        <p:blipFill>
          <a:blip r:embed="rId3" cstate="print"/>
          <a:stretch>
            <a:fillRect/>
          </a:stretch>
        </p:blipFill>
        <p:spPr>
          <a:xfrm>
            <a:off x="7706741" y="515254"/>
            <a:ext cx="4485258" cy="263434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966722" y="180213"/>
            <a:ext cx="8644890" cy="720725"/>
          </a:xfrm>
          <a:prstGeom prst="rect">
            <a:avLst/>
          </a:prstGeom>
        </p:spPr>
        <p:txBody>
          <a:bodyPr vert="horz" wrap="square" lIns="0" tIns="53975" rIns="0" bIns="0" rtlCol="0">
            <a:spAutoFit/>
          </a:bodyPr>
          <a:lstStyle/>
          <a:p>
            <a:pPr marL="2355215" marR="5080" indent="-2343150">
              <a:lnSpc>
                <a:spcPts val="2590"/>
              </a:lnSpc>
              <a:spcBef>
                <a:spcPts val="425"/>
              </a:spcBef>
            </a:pPr>
            <a:r>
              <a:rPr sz="2400" b="1" i="1" dirty="0">
                <a:solidFill>
                  <a:srgbClr val="5B0091"/>
                </a:solidFill>
                <a:latin typeface="Arial"/>
                <a:cs typeface="Arial"/>
              </a:rPr>
              <a:t>Зовнішні</a:t>
            </a:r>
            <a:r>
              <a:rPr sz="2400" b="1" i="1" spc="-60" dirty="0">
                <a:solidFill>
                  <a:srgbClr val="5B0091"/>
                </a:solidFill>
                <a:latin typeface="Arial"/>
                <a:cs typeface="Arial"/>
              </a:rPr>
              <a:t> </a:t>
            </a:r>
            <a:r>
              <a:rPr sz="2400" b="1" i="1" dirty="0">
                <a:solidFill>
                  <a:srgbClr val="5B0091"/>
                </a:solidFill>
                <a:latin typeface="Arial"/>
                <a:cs typeface="Arial"/>
              </a:rPr>
              <a:t>фактори</a:t>
            </a:r>
            <a:r>
              <a:rPr sz="2400" b="1" i="1" spc="-25" dirty="0">
                <a:solidFill>
                  <a:srgbClr val="5B0091"/>
                </a:solidFill>
                <a:latin typeface="Arial"/>
                <a:cs typeface="Arial"/>
              </a:rPr>
              <a:t> </a:t>
            </a:r>
            <a:r>
              <a:rPr sz="2400" b="1" i="1" dirty="0">
                <a:solidFill>
                  <a:srgbClr val="5B0091"/>
                </a:solidFill>
                <a:latin typeface="Arial"/>
                <a:cs typeface="Arial"/>
              </a:rPr>
              <a:t>впливу</a:t>
            </a:r>
            <a:r>
              <a:rPr sz="2400" b="1" i="1" spc="-35" dirty="0">
                <a:solidFill>
                  <a:srgbClr val="5B0091"/>
                </a:solidFill>
                <a:latin typeface="Arial"/>
                <a:cs typeface="Arial"/>
              </a:rPr>
              <a:t> </a:t>
            </a:r>
            <a:r>
              <a:rPr sz="2400" b="1" i="1" dirty="0">
                <a:solidFill>
                  <a:srgbClr val="5B0091"/>
                </a:solidFill>
                <a:latin typeface="Arial"/>
                <a:cs typeface="Arial"/>
              </a:rPr>
              <a:t>на</a:t>
            </a:r>
            <a:r>
              <a:rPr sz="2400" b="1" i="1" spc="-30" dirty="0">
                <a:solidFill>
                  <a:srgbClr val="5B0091"/>
                </a:solidFill>
                <a:latin typeface="Arial"/>
                <a:cs typeface="Arial"/>
              </a:rPr>
              <a:t> </a:t>
            </a:r>
            <a:r>
              <a:rPr sz="2400" b="1" i="1" dirty="0">
                <a:solidFill>
                  <a:srgbClr val="5B0091"/>
                </a:solidFill>
                <a:latin typeface="Arial"/>
                <a:cs typeface="Arial"/>
              </a:rPr>
              <a:t>організацію-споживача</a:t>
            </a:r>
            <a:r>
              <a:rPr sz="2400" b="1" i="1" spc="-45" dirty="0">
                <a:solidFill>
                  <a:srgbClr val="5B0091"/>
                </a:solidFill>
                <a:latin typeface="Arial"/>
                <a:cs typeface="Arial"/>
              </a:rPr>
              <a:t> </a:t>
            </a:r>
            <a:r>
              <a:rPr sz="2400" b="1" i="1" spc="-25" dirty="0">
                <a:solidFill>
                  <a:srgbClr val="5B0091"/>
                </a:solidFill>
                <a:latin typeface="Arial"/>
                <a:cs typeface="Arial"/>
              </a:rPr>
              <a:t>на </a:t>
            </a:r>
            <a:r>
              <a:rPr sz="2400" b="1" i="1" spc="-20" dirty="0">
                <a:solidFill>
                  <a:srgbClr val="5B0091"/>
                </a:solidFill>
                <a:latin typeface="Arial"/>
                <a:cs typeface="Arial"/>
              </a:rPr>
              <a:t>фармацевтичному</a:t>
            </a:r>
            <a:r>
              <a:rPr sz="2400" b="1" i="1" spc="-10" dirty="0">
                <a:solidFill>
                  <a:srgbClr val="5B0091"/>
                </a:solidFill>
                <a:latin typeface="Arial"/>
                <a:cs typeface="Arial"/>
              </a:rPr>
              <a:t> ринку</a:t>
            </a:r>
            <a:endParaRPr sz="2400">
              <a:latin typeface="Arial"/>
              <a:cs typeface="Arial"/>
            </a:endParaRPr>
          </a:p>
        </p:txBody>
      </p:sp>
      <p:sp>
        <p:nvSpPr>
          <p:cNvPr id="3" name="object 3"/>
          <p:cNvSpPr txBox="1">
            <a:spLocks noGrp="1"/>
          </p:cNvSpPr>
          <p:nvPr>
            <p:ph type="title"/>
          </p:nvPr>
        </p:nvSpPr>
        <p:spPr>
          <a:xfrm>
            <a:off x="362204" y="1046480"/>
            <a:ext cx="11349355" cy="833755"/>
          </a:xfrm>
          <a:prstGeom prst="rect">
            <a:avLst/>
          </a:prstGeom>
        </p:spPr>
        <p:txBody>
          <a:bodyPr vert="horz" wrap="square" lIns="0" tIns="13335" rIns="0" bIns="0" rtlCol="0">
            <a:spAutoFit/>
          </a:bodyPr>
          <a:lstStyle/>
          <a:p>
            <a:pPr marL="12700">
              <a:lnSpc>
                <a:spcPts val="3180"/>
              </a:lnSpc>
              <a:spcBef>
                <a:spcPts val="105"/>
              </a:spcBef>
            </a:pPr>
            <a:r>
              <a:rPr sz="2900" b="0" i="0" dirty="0">
                <a:solidFill>
                  <a:srgbClr val="FF6600"/>
                </a:solidFill>
                <a:latin typeface="MS Gothic"/>
                <a:cs typeface="MS Gothic"/>
              </a:rPr>
              <a:t>✔</a:t>
            </a:r>
            <a:r>
              <a:rPr b="0" i="0" dirty="0">
                <a:solidFill>
                  <a:srgbClr val="001F5F"/>
                </a:solidFill>
                <a:latin typeface="Arial"/>
                <a:cs typeface="Arial"/>
              </a:rPr>
              <a:t>рівень</a:t>
            </a:r>
            <a:r>
              <a:rPr b="0" i="0" spc="-75" dirty="0">
                <a:solidFill>
                  <a:srgbClr val="001F5F"/>
                </a:solidFill>
                <a:latin typeface="Arial"/>
                <a:cs typeface="Arial"/>
              </a:rPr>
              <a:t> </a:t>
            </a:r>
            <a:r>
              <a:rPr b="0" i="0" spc="-10" dirty="0">
                <a:solidFill>
                  <a:srgbClr val="001F5F"/>
                </a:solidFill>
                <a:latin typeface="Arial"/>
                <a:cs typeface="Arial"/>
              </a:rPr>
              <a:t>економічного</a:t>
            </a:r>
            <a:r>
              <a:rPr b="0" i="0" spc="-70" dirty="0">
                <a:solidFill>
                  <a:srgbClr val="001F5F"/>
                </a:solidFill>
                <a:latin typeface="Arial"/>
                <a:cs typeface="Arial"/>
              </a:rPr>
              <a:t> </a:t>
            </a:r>
            <a:r>
              <a:rPr b="0" i="0" dirty="0">
                <a:solidFill>
                  <a:srgbClr val="001F5F"/>
                </a:solidFill>
                <a:latin typeface="Arial"/>
                <a:cs typeface="Arial"/>
              </a:rPr>
              <a:t>розвитку</a:t>
            </a:r>
            <a:r>
              <a:rPr b="0" i="0" spc="-95" dirty="0">
                <a:solidFill>
                  <a:srgbClr val="001F5F"/>
                </a:solidFill>
                <a:latin typeface="Arial"/>
                <a:cs typeface="Arial"/>
              </a:rPr>
              <a:t> </a:t>
            </a:r>
            <a:r>
              <a:rPr b="0" i="0" dirty="0">
                <a:solidFill>
                  <a:srgbClr val="001F5F"/>
                </a:solidFill>
                <a:latin typeface="Arial"/>
                <a:cs typeface="Arial"/>
              </a:rPr>
              <a:t>ринку</a:t>
            </a:r>
            <a:r>
              <a:rPr b="0" i="0" spc="-85" dirty="0">
                <a:solidFill>
                  <a:srgbClr val="001F5F"/>
                </a:solidFill>
                <a:latin typeface="Arial"/>
                <a:cs typeface="Arial"/>
              </a:rPr>
              <a:t> </a:t>
            </a:r>
            <a:r>
              <a:rPr b="0" i="0" dirty="0">
                <a:solidFill>
                  <a:srgbClr val="001F5F"/>
                </a:solidFill>
                <a:latin typeface="Arial"/>
                <a:cs typeface="Arial"/>
              </a:rPr>
              <a:t>(рівень</a:t>
            </a:r>
            <a:r>
              <a:rPr b="0" i="0" spc="-80" dirty="0">
                <a:solidFill>
                  <a:srgbClr val="001F5F"/>
                </a:solidFill>
                <a:latin typeface="Arial"/>
                <a:cs typeface="Arial"/>
              </a:rPr>
              <a:t> </a:t>
            </a:r>
            <a:r>
              <a:rPr b="0" i="0" dirty="0">
                <a:solidFill>
                  <a:srgbClr val="001F5F"/>
                </a:solidFill>
                <a:latin typeface="Arial"/>
                <a:cs typeface="Arial"/>
              </a:rPr>
              <a:t>фінансування</a:t>
            </a:r>
            <a:r>
              <a:rPr b="0" i="0" spc="-60" dirty="0">
                <a:solidFill>
                  <a:srgbClr val="001F5F"/>
                </a:solidFill>
                <a:latin typeface="Arial"/>
                <a:cs typeface="Arial"/>
              </a:rPr>
              <a:t> </a:t>
            </a:r>
            <a:r>
              <a:rPr b="0" i="0" dirty="0">
                <a:solidFill>
                  <a:srgbClr val="001F5F"/>
                </a:solidFill>
                <a:latin typeface="Arial"/>
                <a:cs typeface="Arial"/>
              </a:rPr>
              <a:t>охорони</a:t>
            </a:r>
            <a:r>
              <a:rPr b="0" i="0" spc="-70" dirty="0">
                <a:solidFill>
                  <a:srgbClr val="001F5F"/>
                </a:solidFill>
                <a:latin typeface="Arial"/>
                <a:cs typeface="Arial"/>
              </a:rPr>
              <a:t> </a:t>
            </a:r>
            <a:r>
              <a:rPr b="0" i="0" spc="-10" dirty="0">
                <a:solidFill>
                  <a:srgbClr val="001F5F"/>
                </a:solidFill>
                <a:latin typeface="Arial"/>
                <a:cs typeface="Arial"/>
              </a:rPr>
              <a:t>здоров`я);</a:t>
            </a:r>
            <a:endParaRPr sz="2900">
              <a:latin typeface="Arial"/>
              <a:cs typeface="Arial"/>
            </a:endParaRPr>
          </a:p>
          <a:p>
            <a:pPr marL="12700">
              <a:lnSpc>
                <a:spcPts val="3180"/>
              </a:lnSpc>
            </a:pPr>
            <a:r>
              <a:rPr sz="2900" b="0" i="0" dirty="0">
                <a:solidFill>
                  <a:srgbClr val="FF6600"/>
                </a:solidFill>
                <a:latin typeface="MS Gothic"/>
                <a:cs typeface="MS Gothic"/>
              </a:rPr>
              <a:t>✔</a:t>
            </a:r>
            <a:r>
              <a:rPr b="0" i="0" dirty="0">
                <a:solidFill>
                  <a:srgbClr val="001F5F"/>
                </a:solidFill>
                <a:latin typeface="Arial"/>
                <a:cs typeface="Arial"/>
              </a:rPr>
              <a:t>умови</a:t>
            </a:r>
            <a:r>
              <a:rPr b="0" i="0" spc="-20" dirty="0">
                <a:solidFill>
                  <a:srgbClr val="001F5F"/>
                </a:solidFill>
                <a:latin typeface="Arial"/>
                <a:cs typeface="Arial"/>
              </a:rPr>
              <a:t> </a:t>
            </a:r>
            <a:r>
              <a:rPr b="0" i="0" spc="-25" dirty="0">
                <a:solidFill>
                  <a:srgbClr val="001F5F"/>
                </a:solidFill>
                <a:latin typeface="Arial"/>
                <a:cs typeface="Arial"/>
              </a:rPr>
              <a:t>матеріально-</a:t>
            </a:r>
            <a:r>
              <a:rPr b="0" i="0" dirty="0">
                <a:solidFill>
                  <a:srgbClr val="001F5F"/>
                </a:solidFill>
                <a:latin typeface="Arial"/>
                <a:cs typeface="Arial"/>
              </a:rPr>
              <a:t>технічного</a:t>
            </a:r>
            <a:r>
              <a:rPr b="0" i="0" spc="25" dirty="0">
                <a:solidFill>
                  <a:srgbClr val="001F5F"/>
                </a:solidFill>
                <a:latin typeface="Arial"/>
                <a:cs typeface="Arial"/>
              </a:rPr>
              <a:t> </a:t>
            </a:r>
            <a:r>
              <a:rPr b="0" i="0" spc="-10" dirty="0">
                <a:solidFill>
                  <a:srgbClr val="001F5F"/>
                </a:solidFill>
                <a:latin typeface="Arial"/>
                <a:cs typeface="Arial"/>
              </a:rPr>
              <a:t>постачання;</a:t>
            </a:r>
            <a:endParaRPr sz="2900">
              <a:latin typeface="Arial"/>
              <a:cs typeface="Arial"/>
            </a:endParaRPr>
          </a:p>
        </p:txBody>
      </p:sp>
      <p:sp>
        <p:nvSpPr>
          <p:cNvPr id="4" name="object 4"/>
          <p:cNvSpPr txBox="1"/>
          <p:nvPr/>
        </p:nvSpPr>
        <p:spPr>
          <a:xfrm>
            <a:off x="362204" y="1777949"/>
            <a:ext cx="11560810" cy="3029585"/>
          </a:xfrm>
          <a:prstGeom prst="rect">
            <a:avLst/>
          </a:prstGeom>
        </p:spPr>
        <p:txBody>
          <a:bodyPr vert="horz" wrap="square" lIns="0" tIns="13335" rIns="0" bIns="0" rtlCol="0">
            <a:spAutoFit/>
          </a:bodyPr>
          <a:lstStyle/>
          <a:p>
            <a:pPr marL="12700">
              <a:lnSpc>
                <a:spcPts val="3429"/>
              </a:lnSpc>
              <a:spcBef>
                <a:spcPts val="105"/>
              </a:spcBef>
            </a:pPr>
            <a:r>
              <a:rPr sz="2900" dirty="0">
                <a:solidFill>
                  <a:srgbClr val="FF6600"/>
                </a:solidFill>
                <a:latin typeface="MS Gothic"/>
                <a:cs typeface="MS Gothic"/>
              </a:rPr>
              <a:t>✔</a:t>
            </a:r>
            <a:r>
              <a:rPr sz="2400" dirty="0">
                <a:solidFill>
                  <a:srgbClr val="001F5F"/>
                </a:solidFill>
                <a:latin typeface="Arial"/>
                <a:cs typeface="Arial"/>
              </a:rPr>
              <a:t>темпи</a:t>
            </a:r>
            <a:r>
              <a:rPr sz="2400" spc="-65" dirty="0">
                <a:solidFill>
                  <a:srgbClr val="001F5F"/>
                </a:solidFill>
                <a:latin typeface="Arial"/>
                <a:cs typeface="Arial"/>
              </a:rPr>
              <a:t> </a:t>
            </a:r>
            <a:r>
              <a:rPr sz="2400" spc="-10" dirty="0">
                <a:solidFill>
                  <a:srgbClr val="001F5F"/>
                </a:solidFill>
                <a:latin typeface="Arial"/>
                <a:cs typeface="Arial"/>
              </a:rPr>
              <a:t>науково-</a:t>
            </a:r>
            <a:r>
              <a:rPr sz="2400" dirty="0">
                <a:solidFill>
                  <a:srgbClr val="001F5F"/>
                </a:solidFill>
                <a:latin typeface="Arial"/>
                <a:cs typeface="Arial"/>
              </a:rPr>
              <a:t>технічного</a:t>
            </a:r>
            <a:r>
              <a:rPr sz="2400" spc="-15" dirty="0">
                <a:solidFill>
                  <a:srgbClr val="001F5F"/>
                </a:solidFill>
                <a:latin typeface="Arial"/>
                <a:cs typeface="Arial"/>
              </a:rPr>
              <a:t> </a:t>
            </a:r>
            <a:r>
              <a:rPr sz="2400" dirty="0">
                <a:solidFill>
                  <a:srgbClr val="001F5F"/>
                </a:solidFill>
                <a:latin typeface="Arial"/>
                <a:cs typeface="Arial"/>
              </a:rPr>
              <a:t>прогресу,</a:t>
            </a:r>
            <a:r>
              <a:rPr sz="2400" spc="-55" dirty="0">
                <a:solidFill>
                  <a:srgbClr val="001F5F"/>
                </a:solidFill>
                <a:latin typeface="Arial"/>
                <a:cs typeface="Arial"/>
              </a:rPr>
              <a:t> </a:t>
            </a:r>
            <a:r>
              <a:rPr sz="2400" dirty="0">
                <a:solidFill>
                  <a:srgbClr val="001F5F"/>
                </a:solidFill>
                <a:latin typeface="Arial"/>
                <a:cs typeface="Arial"/>
              </a:rPr>
              <a:t>(доступ</a:t>
            </a:r>
            <a:r>
              <a:rPr sz="2400" spc="-65" dirty="0">
                <a:solidFill>
                  <a:srgbClr val="001F5F"/>
                </a:solidFill>
                <a:latin typeface="Arial"/>
                <a:cs typeface="Arial"/>
              </a:rPr>
              <a:t> </a:t>
            </a:r>
            <a:r>
              <a:rPr sz="2400" dirty="0">
                <a:solidFill>
                  <a:srgbClr val="001F5F"/>
                </a:solidFill>
                <a:latin typeface="Arial"/>
                <a:cs typeface="Arial"/>
              </a:rPr>
              <a:t>до</a:t>
            </a:r>
            <a:r>
              <a:rPr sz="2400" spc="-55" dirty="0">
                <a:solidFill>
                  <a:srgbClr val="001F5F"/>
                </a:solidFill>
                <a:latin typeface="Arial"/>
                <a:cs typeface="Arial"/>
              </a:rPr>
              <a:t> </a:t>
            </a:r>
            <a:r>
              <a:rPr sz="2400" dirty="0">
                <a:solidFill>
                  <a:srgbClr val="001F5F"/>
                </a:solidFill>
                <a:latin typeface="Arial"/>
                <a:cs typeface="Arial"/>
              </a:rPr>
              <a:t>нових</a:t>
            </a:r>
            <a:r>
              <a:rPr sz="2400" spc="-65" dirty="0">
                <a:solidFill>
                  <a:srgbClr val="001F5F"/>
                </a:solidFill>
                <a:latin typeface="Arial"/>
                <a:cs typeface="Arial"/>
              </a:rPr>
              <a:t> </a:t>
            </a:r>
            <a:r>
              <a:rPr sz="2400" dirty="0">
                <a:solidFill>
                  <a:srgbClr val="001F5F"/>
                </a:solidFill>
                <a:latin typeface="Arial"/>
                <a:cs typeface="Arial"/>
              </a:rPr>
              <a:t>препаратів</a:t>
            </a:r>
            <a:r>
              <a:rPr sz="2400" spc="-25" dirty="0">
                <a:solidFill>
                  <a:srgbClr val="001F5F"/>
                </a:solidFill>
                <a:latin typeface="Arial"/>
                <a:cs typeface="Arial"/>
              </a:rPr>
              <a:t> </a:t>
            </a:r>
            <a:r>
              <a:rPr sz="2400" dirty="0">
                <a:solidFill>
                  <a:srgbClr val="001F5F"/>
                </a:solidFill>
                <a:latin typeface="Arial"/>
                <a:cs typeface="Arial"/>
              </a:rPr>
              <a:t>та</a:t>
            </a:r>
            <a:r>
              <a:rPr sz="2400" spc="-55" dirty="0">
                <a:solidFill>
                  <a:srgbClr val="001F5F"/>
                </a:solidFill>
                <a:latin typeface="Arial"/>
                <a:cs typeface="Arial"/>
              </a:rPr>
              <a:t> </a:t>
            </a:r>
            <a:r>
              <a:rPr sz="2400" spc="-10" dirty="0">
                <a:solidFill>
                  <a:srgbClr val="001F5F"/>
                </a:solidFill>
                <a:latin typeface="Arial"/>
                <a:cs typeface="Arial"/>
              </a:rPr>
              <a:t>методів</a:t>
            </a:r>
            <a:endParaRPr sz="2400">
              <a:latin typeface="Arial"/>
              <a:cs typeface="Arial"/>
            </a:endParaRPr>
          </a:p>
          <a:p>
            <a:pPr marL="355600">
              <a:lnSpc>
                <a:spcPts val="2580"/>
              </a:lnSpc>
            </a:pPr>
            <a:r>
              <a:rPr sz="2400" spc="-10" dirty="0">
                <a:solidFill>
                  <a:srgbClr val="001F5F"/>
                </a:solidFill>
                <a:latin typeface="Arial"/>
                <a:cs typeface="Arial"/>
              </a:rPr>
              <a:t>лікування);</a:t>
            </a:r>
            <a:endParaRPr sz="2400">
              <a:latin typeface="Arial"/>
              <a:cs typeface="Arial"/>
            </a:endParaRPr>
          </a:p>
          <a:p>
            <a:pPr marL="355600" marR="640080" indent="-342900">
              <a:lnSpc>
                <a:spcPts val="2880"/>
              </a:lnSpc>
              <a:spcBef>
                <a:spcPts val="345"/>
              </a:spcBef>
            </a:pPr>
            <a:r>
              <a:rPr sz="2900" dirty="0">
                <a:solidFill>
                  <a:srgbClr val="FF6600"/>
                </a:solidFill>
                <a:latin typeface="MS Gothic"/>
                <a:cs typeface="MS Gothic"/>
              </a:rPr>
              <a:t>✔</a:t>
            </a:r>
            <a:r>
              <a:rPr sz="2400" dirty="0">
                <a:solidFill>
                  <a:srgbClr val="001F5F"/>
                </a:solidFill>
                <a:latin typeface="Arial"/>
                <a:cs typeface="Arial"/>
              </a:rPr>
              <a:t>політичних</a:t>
            </a:r>
            <a:r>
              <a:rPr sz="2400" spc="-80" dirty="0">
                <a:solidFill>
                  <a:srgbClr val="001F5F"/>
                </a:solidFill>
                <a:latin typeface="Arial"/>
                <a:cs typeface="Arial"/>
              </a:rPr>
              <a:t> </a:t>
            </a:r>
            <a:r>
              <a:rPr sz="2400" dirty="0">
                <a:solidFill>
                  <a:srgbClr val="001F5F"/>
                </a:solidFill>
                <a:latin typeface="Arial"/>
                <a:cs typeface="Arial"/>
              </a:rPr>
              <a:t>подій</a:t>
            </a:r>
            <a:r>
              <a:rPr sz="2400" spc="-85" dirty="0">
                <a:solidFill>
                  <a:srgbClr val="001F5F"/>
                </a:solidFill>
                <a:latin typeface="Arial"/>
                <a:cs typeface="Arial"/>
              </a:rPr>
              <a:t> </a:t>
            </a:r>
            <a:r>
              <a:rPr sz="2400" dirty="0">
                <a:solidFill>
                  <a:srgbClr val="001F5F"/>
                </a:solidFill>
                <a:latin typeface="Arial"/>
                <a:cs typeface="Arial"/>
              </a:rPr>
              <a:t>(наявність</a:t>
            </a:r>
            <a:r>
              <a:rPr sz="2400" spc="-75" dirty="0">
                <a:solidFill>
                  <a:srgbClr val="001F5F"/>
                </a:solidFill>
                <a:latin typeface="Arial"/>
                <a:cs typeface="Arial"/>
              </a:rPr>
              <a:t> </a:t>
            </a:r>
            <a:r>
              <a:rPr sz="2400" dirty="0">
                <a:solidFill>
                  <a:srgbClr val="001F5F"/>
                </a:solidFill>
                <a:latin typeface="Arial"/>
                <a:cs typeface="Arial"/>
              </a:rPr>
              <a:t>системи</a:t>
            </a:r>
            <a:r>
              <a:rPr sz="2400" spc="-95" dirty="0">
                <a:solidFill>
                  <a:srgbClr val="001F5F"/>
                </a:solidFill>
                <a:latin typeface="Arial"/>
                <a:cs typeface="Arial"/>
              </a:rPr>
              <a:t> </a:t>
            </a:r>
            <a:r>
              <a:rPr sz="2400" dirty="0">
                <a:solidFill>
                  <a:srgbClr val="001F5F"/>
                </a:solidFill>
                <a:latin typeface="Arial"/>
                <a:cs typeface="Arial"/>
              </a:rPr>
              <a:t>медичного</a:t>
            </a:r>
            <a:r>
              <a:rPr sz="2400" spc="-90" dirty="0">
                <a:solidFill>
                  <a:srgbClr val="001F5F"/>
                </a:solidFill>
                <a:latin typeface="Arial"/>
                <a:cs typeface="Arial"/>
              </a:rPr>
              <a:t> </a:t>
            </a:r>
            <a:r>
              <a:rPr sz="2400" dirty="0">
                <a:solidFill>
                  <a:srgbClr val="001F5F"/>
                </a:solidFill>
                <a:latin typeface="Arial"/>
                <a:cs typeface="Arial"/>
              </a:rPr>
              <a:t>страхування,</a:t>
            </a:r>
            <a:r>
              <a:rPr sz="2400" spc="-60" dirty="0">
                <a:solidFill>
                  <a:srgbClr val="001F5F"/>
                </a:solidFill>
                <a:latin typeface="Arial"/>
                <a:cs typeface="Arial"/>
              </a:rPr>
              <a:t> </a:t>
            </a:r>
            <a:r>
              <a:rPr sz="2400" spc="-10" dirty="0">
                <a:solidFill>
                  <a:srgbClr val="001F5F"/>
                </a:solidFill>
                <a:latin typeface="Arial"/>
                <a:cs typeface="Arial"/>
              </a:rPr>
              <a:t>реімбурсації тощо);</a:t>
            </a:r>
            <a:endParaRPr sz="2400">
              <a:latin typeface="Arial"/>
              <a:cs typeface="Arial"/>
            </a:endParaRPr>
          </a:p>
          <a:p>
            <a:pPr marL="355600" marR="5080" indent="-342900">
              <a:lnSpc>
                <a:spcPts val="2880"/>
              </a:lnSpc>
              <a:spcBef>
                <a:spcPts val="5"/>
              </a:spcBef>
            </a:pPr>
            <a:r>
              <a:rPr sz="2900" spc="-20" dirty="0">
                <a:solidFill>
                  <a:srgbClr val="FF6600"/>
                </a:solidFill>
                <a:latin typeface="MS Gothic"/>
                <a:cs typeface="MS Gothic"/>
              </a:rPr>
              <a:t>✔</a:t>
            </a:r>
            <a:r>
              <a:rPr sz="2400" spc="-20" dirty="0">
                <a:solidFill>
                  <a:srgbClr val="001F5F"/>
                </a:solidFill>
                <a:latin typeface="Arial"/>
                <a:cs typeface="Arial"/>
              </a:rPr>
              <a:t>нормативно-</a:t>
            </a:r>
            <a:r>
              <a:rPr sz="2400" dirty="0">
                <a:solidFill>
                  <a:srgbClr val="001F5F"/>
                </a:solidFill>
                <a:latin typeface="Arial"/>
                <a:cs typeface="Arial"/>
              </a:rPr>
              <a:t>законодавчої</a:t>
            </a:r>
            <a:r>
              <a:rPr sz="2400" spc="-75" dirty="0">
                <a:solidFill>
                  <a:srgbClr val="001F5F"/>
                </a:solidFill>
                <a:latin typeface="Arial"/>
                <a:cs typeface="Arial"/>
              </a:rPr>
              <a:t> </a:t>
            </a:r>
            <a:r>
              <a:rPr sz="2400" dirty="0">
                <a:solidFill>
                  <a:srgbClr val="001F5F"/>
                </a:solidFill>
                <a:latin typeface="Arial"/>
                <a:cs typeface="Arial"/>
              </a:rPr>
              <a:t>бази</a:t>
            </a:r>
            <a:r>
              <a:rPr sz="2400" spc="-110" dirty="0">
                <a:solidFill>
                  <a:srgbClr val="001F5F"/>
                </a:solidFill>
                <a:latin typeface="Arial"/>
                <a:cs typeface="Arial"/>
              </a:rPr>
              <a:t> </a:t>
            </a:r>
            <a:r>
              <a:rPr sz="2400" dirty="0">
                <a:solidFill>
                  <a:srgbClr val="001F5F"/>
                </a:solidFill>
                <a:latin typeface="Arial"/>
                <a:cs typeface="Arial"/>
              </a:rPr>
              <a:t>щодо</a:t>
            </a:r>
            <a:r>
              <a:rPr sz="2400" spc="-100" dirty="0">
                <a:solidFill>
                  <a:srgbClr val="001F5F"/>
                </a:solidFill>
                <a:latin typeface="Arial"/>
                <a:cs typeface="Arial"/>
              </a:rPr>
              <a:t> </a:t>
            </a:r>
            <a:r>
              <a:rPr sz="2400" dirty="0">
                <a:solidFill>
                  <a:srgbClr val="001F5F"/>
                </a:solidFill>
                <a:latin typeface="Arial"/>
                <a:cs typeface="Arial"/>
              </a:rPr>
              <a:t>регулювання</a:t>
            </a:r>
            <a:r>
              <a:rPr sz="2400" spc="-80" dirty="0">
                <a:solidFill>
                  <a:srgbClr val="001F5F"/>
                </a:solidFill>
                <a:latin typeface="Arial"/>
                <a:cs typeface="Arial"/>
              </a:rPr>
              <a:t> </a:t>
            </a:r>
            <a:r>
              <a:rPr sz="2400" spc="-10" dirty="0">
                <a:solidFill>
                  <a:srgbClr val="001F5F"/>
                </a:solidFill>
                <a:latin typeface="Arial"/>
                <a:cs typeface="Arial"/>
              </a:rPr>
              <a:t>фармацевтичної</a:t>
            </a:r>
            <a:r>
              <a:rPr sz="2400" spc="-95" dirty="0">
                <a:solidFill>
                  <a:srgbClr val="001F5F"/>
                </a:solidFill>
                <a:latin typeface="Arial"/>
                <a:cs typeface="Arial"/>
              </a:rPr>
              <a:t> </a:t>
            </a:r>
            <a:r>
              <a:rPr sz="2400" spc="-10" dirty="0">
                <a:solidFill>
                  <a:srgbClr val="001F5F"/>
                </a:solidFill>
                <a:latin typeface="Arial"/>
                <a:cs typeface="Arial"/>
              </a:rPr>
              <a:t>діяльності (обмежувальні</a:t>
            </a:r>
            <a:r>
              <a:rPr sz="2400" spc="-80" dirty="0">
                <a:solidFill>
                  <a:srgbClr val="001F5F"/>
                </a:solidFill>
                <a:latin typeface="Arial"/>
                <a:cs typeface="Arial"/>
              </a:rPr>
              <a:t> </a:t>
            </a:r>
            <a:r>
              <a:rPr sz="2400" dirty="0">
                <a:solidFill>
                  <a:srgbClr val="001F5F"/>
                </a:solidFill>
                <a:latin typeface="Arial"/>
                <a:cs typeface="Arial"/>
              </a:rPr>
              <a:t>переліки</a:t>
            </a:r>
            <a:r>
              <a:rPr sz="2400" spc="-60" dirty="0">
                <a:solidFill>
                  <a:srgbClr val="001F5F"/>
                </a:solidFill>
                <a:latin typeface="Arial"/>
                <a:cs typeface="Arial"/>
              </a:rPr>
              <a:t> </a:t>
            </a:r>
            <a:r>
              <a:rPr sz="2400" dirty="0">
                <a:solidFill>
                  <a:srgbClr val="001F5F"/>
                </a:solidFill>
                <a:latin typeface="Arial"/>
                <a:cs typeface="Arial"/>
              </a:rPr>
              <a:t>препаратів,</a:t>
            </a:r>
            <a:r>
              <a:rPr sz="2400" spc="-45" dirty="0">
                <a:solidFill>
                  <a:srgbClr val="001F5F"/>
                </a:solidFill>
                <a:latin typeface="Arial"/>
                <a:cs typeface="Arial"/>
              </a:rPr>
              <a:t> </a:t>
            </a:r>
            <a:r>
              <a:rPr sz="2400" dirty="0">
                <a:solidFill>
                  <a:srgbClr val="001F5F"/>
                </a:solidFill>
                <a:latin typeface="Arial"/>
                <a:cs typeface="Arial"/>
              </a:rPr>
              <a:t>які</a:t>
            </a:r>
            <a:r>
              <a:rPr sz="2400" spc="-65" dirty="0">
                <a:solidFill>
                  <a:srgbClr val="001F5F"/>
                </a:solidFill>
                <a:latin typeface="Arial"/>
                <a:cs typeface="Arial"/>
              </a:rPr>
              <a:t> </a:t>
            </a:r>
            <a:r>
              <a:rPr sz="2400" dirty="0">
                <a:solidFill>
                  <a:srgbClr val="001F5F"/>
                </a:solidFill>
                <a:latin typeface="Arial"/>
                <a:cs typeface="Arial"/>
              </a:rPr>
              <a:t>можуть</a:t>
            </a:r>
            <a:r>
              <a:rPr sz="2400" spc="-75" dirty="0">
                <a:solidFill>
                  <a:srgbClr val="001F5F"/>
                </a:solidFill>
                <a:latin typeface="Arial"/>
                <a:cs typeface="Arial"/>
              </a:rPr>
              <a:t> </a:t>
            </a:r>
            <a:r>
              <a:rPr sz="2400" dirty="0">
                <a:solidFill>
                  <a:srgbClr val="001F5F"/>
                </a:solidFill>
                <a:latin typeface="Arial"/>
                <a:cs typeface="Arial"/>
              </a:rPr>
              <a:t>закупатися</a:t>
            </a:r>
            <a:r>
              <a:rPr sz="2400" spc="-85" dirty="0">
                <a:solidFill>
                  <a:srgbClr val="001F5F"/>
                </a:solidFill>
                <a:latin typeface="Arial"/>
                <a:cs typeface="Arial"/>
              </a:rPr>
              <a:t> </a:t>
            </a:r>
            <a:r>
              <a:rPr sz="2400" dirty="0">
                <a:solidFill>
                  <a:srgbClr val="001F5F"/>
                </a:solidFill>
                <a:latin typeface="Arial"/>
                <a:cs typeface="Arial"/>
              </a:rPr>
              <a:t>за</a:t>
            </a:r>
            <a:r>
              <a:rPr sz="2400" spc="-65" dirty="0">
                <a:solidFill>
                  <a:srgbClr val="001F5F"/>
                </a:solidFill>
                <a:latin typeface="Arial"/>
                <a:cs typeface="Arial"/>
              </a:rPr>
              <a:t> </a:t>
            </a:r>
            <a:r>
              <a:rPr sz="2400" dirty="0">
                <a:solidFill>
                  <a:srgbClr val="001F5F"/>
                </a:solidFill>
                <a:latin typeface="Arial"/>
                <a:cs typeface="Arial"/>
              </a:rPr>
              <a:t>кошти</a:t>
            </a:r>
            <a:r>
              <a:rPr sz="2400" spc="-70" dirty="0">
                <a:solidFill>
                  <a:srgbClr val="001F5F"/>
                </a:solidFill>
                <a:latin typeface="Arial"/>
                <a:cs typeface="Arial"/>
              </a:rPr>
              <a:t> </a:t>
            </a:r>
            <a:r>
              <a:rPr sz="2400" spc="-10" dirty="0">
                <a:solidFill>
                  <a:srgbClr val="001F5F"/>
                </a:solidFill>
                <a:latin typeface="Arial"/>
                <a:cs typeface="Arial"/>
              </a:rPr>
              <a:t>бюджету, </a:t>
            </a:r>
            <a:r>
              <a:rPr sz="2400" dirty="0">
                <a:solidFill>
                  <a:srgbClr val="001F5F"/>
                </a:solidFill>
                <a:latin typeface="Arial"/>
                <a:cs typeface="Arial"/>
              </a:rPr>
              <a:t>механізм</a:t>
            </a:r>
            <a:r>
              <a:rPr sz="2400" spc="-110" dirty="0">
                <a:solidFill>
                  <a:srgbClr val="001F5F"/>
                </a:solidFill>
                <a:latin typeface="Arial"/>
                <a:cs typeface="Arial"/>
              </a:rPr>
              <a:t> </a:t>
            </a:r>
            <a:r>
              <a:rPr sz="2400" dirty="0">
                <a:solidFill>
                  <a:srgbClr val="001F5F"/>
                </a:solidFill>
                <a:latin typeface="Arial"/>
                <a:cs typeface="Arial"/>
              </a:rPr>
              <a:t>закупівлі</a:t>
            </a:r>
            <a:r>
              <a:rPr sz="2400" spc="-110" dirty="0">
                <a:solidFill>
                  <a:srgbClr val="001F5F"/>
                </a:solidFill>
                <a:latin typeface="Arial"/>
                <a:cs typeface="Arial"/>
              </a:rPr>
              <a:t> </a:t>
            </a:r>
            <a:r>
              <a:rPr sz="2400" spc="-10" dirty="0">
                <a:solidFill>
                  <a:srgbClr val="001F5F"/>
                </a:solidFill>
                <a:latin typeface="Arial"/>
                <a:cs typeface="Arial"/>
              </a:rPr>
              <a:t>товарів);</a:t>
            </a:r>
            <a:endParaRPr sz="2400">
              <a:latin typeface="Arial"/>
              <a:cs typeface="Arial"/>
            </a:endParaRPr>
          </a:p>
          <a:p>
            <a:pPr marL="12700">
              <a:lnSpc>
                <a:spcPts val="2885"/>
              </a:lnSpc>
            </a:pPr>
            <a:r>
              <a:rPr sz="2900" dirty="0">
                <a:solidFill>
                  <a:srgbClr val="FF6600"/>
                </a:solidFill>
                <a:latin typeface="MS Gothic"/>
                <a:cs typeface="MS Gothic"/>
              </a:rPr>
              <a:t>✔</a:t>
            </a:r>
            <a:r>
              <a:rPr sz="2400" dirty="0">
                <a:solidFill>
                  <a:srgbClr val="001F5F"/>
                </a:solidFill>
                <a:latin typeface="Arial"/>
                <a:cs typeface="Arial"/>
              </a:rPr>
              <a:t>діяльності</a:t>
            </a:r>
            <a:r>
              <a:rPr sz="2400" spc="-105" dirty="0">
                <a:solidFill>
                  <a:srgbClr val="001F5F"/>
                </a:solidFill>
                <a:latin typeface="Arial"/>
                <a:cs typeface="Arial"/>
              </a:rPr>
              <a:t> </a:t>
            </a:r>
            <a:r>
              <a:rPr sz="2400" spc="-10" dirty="0">
                <a:solidFill>
                  <a:srgbClr val="001F5F"/>
                </a:solidFill>
                <a:latin typeface="Arial"/>
                <a:cs typeface="Arial"/>
              </a:rPr>
              <a:t>конкурентів.</a:t>
            </a:r>
            <a:endParaRPr sz="2400">
              <a:latin typeface="Arial"/>
              <a:cs typeface="Arial"/>
            </a:endParaRPr>
          </a:p>
        </p:txBody>
      </p:sp>
      <p:pic>
        <p:nvPicPr>
          <p:cNvPr id="5" name="object 5"/>
          <p:cNvPicPr/>
          <p:nvPr/>
        </p:nvPicPr>
        <p:blipFill>
          <a:blip r:embed="rId2" cstate="print"/>
          <a:stretch>
            <a:fillRect/>
          </a:stretch>
        </p:blipFill>
        <p:spPr>
          <a:xfrm>
            <a:off x="6637908" y="4163948"/>
            <a:ext cx="3572891" cy="269405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0141" y="1235328"/>
            <a:ext cx="2179955" cy="1308100"/>
          </a:xfrm>
          <a:custGeom>
            <a:avLst/>
            <a:gdLst/>
            <a:ahLst/>
            <a:cxnLst/>
            <a:rect l="l" t="t" r="r" b="b"/>
            <a:pathLst>
              <a:path w="2179955" h="1308100">
                <a:moveTo>
                  <a:pt x="1961464" y="0"/>
                </a:moveTo>
                <a:lnTo>
                  <a:pt x="217932" y="0"/>
                </a:lnTo>
                <a:lnTo>
                  <a:pt x="167963" y="5753"/>
                </a:lnTo>
                <a:lnTo>
                  <a:pt x="122092" y="22144"/>
                </a:lnTo>
                <a:lnTo>
                  <a:pt x="81627" y="47866"/>
                </a:lnTo>
                <a:lnTo>
                  <a:pt x="47878" y="81611"/>
                </a:lnTo>
                <a:lnTo>
                  <a:pt x="22151" y="122075"/>
                </a:lnTo>
                <a:lnTo>
                  <a:pt x="5755" y="167951"/>
                </a:lnTo>
                <a:lnTo>
                  <a:pt x="0" y="217932"/>
                </a:lnTo>
                <a:lnTo>
                  <a:pt x="0" y="1089660"/>
                </a:lnTo>
                <a:lnTo>
                  <a:pt x="5755" y="1139640"/>
                </a:lnTo>
                <a:lnTo>
                  <a:pt x="22151" y="1185516"/>
                </a:lnTo>
                <a:lnTo>
                  <a:pt x="47878" y="1225980"/>
                </a:lnTo>
                <a:lnTo>
                  <a:pt x="81627" y="1259725"/>
                </a:lnTo>
                <a:lnTo>
                  <a:pt x="122092" y="1285447"/>
                </a:lnTo>
                <a:lnTo>
                  <a:pt x="167963" y="1301838"/>
                </a:lnTo>
                <a:lnTo>
                  <a:pt x="217932" y="1307592"/>
                </a:lnTo>
                <a:lnTo>
                  <a:pt x="1961464" y="1307592"/>
                </a:lnTo>
                <a:lnTo>
                  <a:pt x="2011445" y="1301838"/>
                </a:lnTo>
                <a:lnTo>
                  <a:pt x="2057320" y="1285447"/>
                </a:lnTo>
                <a:lnTo>
                  <a:pt x="2097784" y="1259725"/>
                </a:lnTo>
                <a:lnTo>
                  <a:pt x="2131530" y="1225980"/>
                </a:lnTo>
                <a:lnTo>
                  <a:pt x="2157251" y="1185516"/>
                </a:lnTo>
                <a:lnTo>
                  <a:pt x="2173642" y="1139640"/>
                </a:lnTo>
                <a:lnTo>
                  <a:pt x="2179396" y="1089660"/>
                </a:lnTo>
                <a:lnTo>
                  <a:pt x="2179396" y="217932"/>
                </a:lnTo>
                <a:lnTo>
                  <a:pt x="2173642" y="167951"/>
                </a:lnTo>
                <a:lnTo>
                  <a:pt x="2157251" y="122075"/>
                </a:lnTo>
                <a:lnTo>
                  <a:pt x="2131530" y="81611"/>
                </a:lnTo>
                <a:lnTo>
                  <a:pt x="2097784" y="47866"/>
                </a:lnTo>
                <a:lnTo>
                  <a:pt x="2057320" y="22144"/>
                </a:lnTo>
                <a:lnTo>
                  <a:pt x="2011445" y="5753"/>
                </a:lnTo>
                <a:lnTo>
                  <a:pt x="1961464" y="0"/>
                </a:lnTo>
                <a:close/>
              </a:path>
            </a:pathLst>
          </a:custGeom>
          <a:solidFill>
            <a:srgbClr val="4471C4"/>
          </a:solidFill>
        </p:spPr>
        <p:txBody>
          <a:bodyPr wrap="square" lIns="0" tIns="0" rIns="0" bIns="0" rtlCol="0"/>
          <a:lstStyle/>
          <a:p>
            <a:endParaRPr/>
          </a:p>
        </p:txBody>
      </p:sp>
      <p:sp>
        <p:nvSpPr>
          <p:cNvPr id="3" name="object 3"/>
          <p:cNvSpPr txBox="1"/>
          <p:nvPr/>
        </p:nvSpPr>
        <p:spPr>
          <a:xfrm>
            <a:off x="463397" y="1357121"/>
            <a:ext cx="1691639" cy="999490"/>
          </a:xfrm>
          <a:prstGeom prst="rect">
            <a:avLst/>
          </a:prstGeom>
        </p:spPr>
        <p:txBody>
          <a:bodyPr vert="horz" wrap="square" lIns="0" tIns="53975" rIns="0" bIns="0" rtlCol="0">
            <a:spAutoFit/>
          </a:bodyPr>
          <a:lstStyle/>
          <a:p>
            <a:pPr marL="81280" marR="72390" indent="-1905" algn="ctr">
              <a:lnSpc>
                <a:spcPts val="1839"/>
              </a:lnSpc>
              <a:spcBef>
                <a:spcPts val="425"/>
              </a:spcBef>
            </a:pPr>
            <a:r>
              <a:rPr sz="1800" spc="-10" dirty="0">
                <a:solidFill>
                  <a:srgbClr val="FFFFFF"/>
                </a:solidFill>
                <a:latin typeface="Calibri"/>
                <a:cs typeface="Calibri"/>
              </a:rPr>
              <a:t>Усвідомлення </a:t>
            </a:r>
            <a:r>
              <a:rPr sz="1800" dirty="0">
                <a:solidFill>
                  <a:srgbClr val="FFFFFF"/>
                </a:solidFill>
                <a:latin typeface="Calibri"/>
                <a:cs typeface="Calibri"/>
              </a:rPr>
              <a:t>потреби</a:t>
            </a:r>
            <a:r>
              <a:rPr sz="1800" spc="-5" dirty="0">
                <a:solidFill>
                  <a:srgbClr val="FFFFFF"/>
                </a:solidFill>
                <a:latin typeface="Calibri"/>
                <a:cs typeface="Calibri"/>
              </a:rPr>
              <a:t> </a:t>
            </a:r>
            <a:r>
              <a:rPr sz="1800" dirty="0">
                <a:solidFill>
                  <a:srgbClr val="FFFFFF"/>
                </a:solidFill>
                <a:latin typeface="Calibri"/>
                <a:cs typeface="Calibri"/>
              </a:rPr>
              <a:t>в</a:t>
            </a:r>
            <a:r>
              <a:rPr sz="1800" spc="-30" dirty="0">
                <a:solidFill>
                  <a:srgbClr val="FFFFFF"/>
                </a:solidFill>
                <a:latin typeface="Calibri"/>
                <a:cs typeface="Calibri"/>
              </a:rPr>
              <a:t> </a:t>
            </a:r>
            <a:r>
              <a:rPr sz="1800" dirty="0">
                <a:solidFill>
                  <a:srgbClr val="FFFFFF"/>
                </a:solidFill>
                <a:latin typeface="Calibri"/>
                <a:cs typeface="Calibri"/>
              </a:rPr>
              <a:t>ЛЗ</a:t>
            </a:r>
            <a:r>
              <a:rPr sz="1800" spc="-25" dirty="0">
                <a:solidFill>
                  <a:srgbClr val="FFFFFF"/>
                </a:solidFill>
                <a:latin typeface="Calibri"/>
                <a:cs typeface="Calibri"/>
              </a:rPr>
              <a:t> за </a:t>
            </a:r>
            <a:r>
              <a:rPr sz="1800" spc="-10" dirty="0">
                <a:solidFill>
                  <a:srgbClr val="FFFFFF"/>
                </a:solidFill>
                <a:latin typeface="Calibri"/>
                <a:cs typeface="Calibri"/>
              </a:rPr>
              <a:t>асортиментом,</a:t>
            </a:r>
            <a:endParaRPr sz="1800">
              <a:latin typeface="Calibri"/>
              <a:cs typeface="Calibri"/>
            </a:endParaRPr>
          </a:p>
          <a:p>
            <a:pPr algn="ctr">
              <a:lnSpc>
                <a:spcPts val="1820"/>
              </a:lnSpc>
            </a:pPr>
            <a:r>
              <a:rPr sz="1800" dirty="0">
                <a:solidFill>
                  <a:srgbClr val="FFFFFF"/>
                </a:solidFill>
                <a:latin typeface="Calibri"/>
                <a:cs typeface="Calibri"/>
              </a:rPr>
              <a:t>кількістю</a:t>
            </a:r>
            <a:r>
              <a:rPr sz="1800" spc="-25" dirty="0">
                <a:solidFill>
                  <a:srgbClr val="FFFFFF"/>
                </a:solidFill>
                <a:latin typeface="Calibri"/>
                <a:cs typeface="Calibri"/>
              </a:rPr>
              <a:t> </a:t>
            </a:r>
            <a:r>
              <a:rPr sz="1800" dirty="0">
                <a:solidFill>
                  <a:srgbClr val="FFFFFF"/>
                </a:solidFill>
                <a:latin typeface="Calibri"/>
                <a:cs typeface="Calibri"/>
              </a:rPr>
              <a:t>і</a:t>
            </a:r>
            <a:r>
              <a:rPr sz="1800" spc="-35" dirty="0">
                <a:solidFill>
                  <a:srgbClr val="FFFFFF"/>
                </a:solidFill>
                <a:latin typeface="Calibri"/>
                <a:cs typeface="Calibri"/>
              </a:rPr>
              <a:t> </a:t>
            </a:r>
            <a:r>
              <a:rPr sz="1800" spc="-10" dirty="0">
                <a:solidFill>
                  <a:srgbClr val="FFFFFF"/>
                </a:solidFill>
                <a:latin typeface="Calibri"/>
                <a:cs typeface="Calibri"/>
              </a:rPr>
              <a:t>якістю</a:t>
            </a:r>
            <a:endParaRPr sz="1800">
              <a:latin typeface="Calibri"/>
              <a:cs typeface="Calibri"/>
            </a:endParaRPr>
          </a:p>
        </p:txBody>
      </p:sp>
      <p:sp>
        <p:nvSpPr>
          <p:cNvPr id="4" name="object 4"/>
          <p:cNvSpPr/>
          <p:nvPr/>
        </p:nvSpPr>
        <p:spPr>
          <a:xfrm>
            <a:off x="2617470" y="1235328"/>
            <a:ext cx="2179320" cy="1308100"/>
          </a:xfrm>
          <a:custGeom>
            <a:avLst/>
            <a:gdLst/>
            <a:ahLst/>
            <a:cxnLst/>
            <a:rect l="l" t="t" r="r" b="b"/>
            <a:pathLst>
              <a:path w="2179320" h="1308100">
                <a:moveTo>
                  <a:pt x="1525524" y="0"/>
                </a:moveTo>
                <a:lnTo>
                  <a:pt x="1525524" y="326898"/>
                </a:lnTo>
                <a:lnTo>
                  <a:pt x="0" y="326898"/>
                </a:lnTo>
                <a:lnTo>
                  <a:pt x="0" y="980694"/>
                </a:lnTo>
                <a:lnTo>
                  <a:pt x="1525524" y="980694"/>
                </a:lnTo>
                <a:lnTo>
                  <a:pt x="1525524" y="1307592"/>
                </a:lnTo>
                <a:lnTo>
                  <a:pt x="2179320" y="653796"/>
                </a:lnTo>
                <a:lnTo>
                  <a:pt x="1525524" y="0"/>
                </a:lnTo>
                <a:close/>
              </a:path>
            </a:pathLst>
          </a:custGeom>
          <a:solidFill>
            <a:srgbClr val="4471C4"/>
          </a:solidFill>
        </p:spPr>
        <p:txBody>
          <a:bodyPr wrap="square" lIns="0" tIns="0" rIns="0" bIns="0" rtlCol="0"/>
          <a:lstStyle/>
          <a:p>
            <a:endParaRPr/>
          </a:p>
        </p:txBody>
      </p:sp>
      <p:sp>
        <p:nvSpPr>
          <p:cNvPr id="5" name="object 5"/>
          <p:cNvSpPr/>
          <p:nvPr/>
        </p:nvSpPr>
        <p:spPr>
          <a:xfrm>
            <a:off x="5014721" y="1235328"/>
            <a:ext cx="2179955" cy="1308100"/>
          </a:xfrm>
          <a:custGeom>
            <a:avLst/>
            <a:gdLst/>
            <a:ahLst/>
            <a:cxnLst/>
            <a:rect l="l" t="t" r="r" b="b"/>
            <a:pathLst>
              <a:path w="2179954" h="1308100">
                <a:moveTo>
                  <a:pt x="1961514" y="0"/>
                </a:moveTo>
                <a:lnTo>
                  <a:pt x="218058" y="0"/>
                </a:lnTo>
                <a:lnTo>
                  <a:pt x="168070" y="5753"/>
                </a:lnTo>
                <a:lnTo>
                  <a:pt x="122177" y="22144"/>
                </a:lnTo>
                <a:lnTo>
                  <a:pt x="81688" y="47866"/>
                </a:lnTo>
                <a:lnTo>
                  <a:pt x="47916" y="81611"/>
                </a:lnTo>
                <a:lnTo>
                  <a:pt x="22169" y="122075"/>
                </a:lnTo>
                <a:lnTo>
                  <a:pt x="5760" y="167951"/>
                </a:lnTo>
                <a:lnTo>
                  <a:pt x="0" y="217932"/>
                </a:lnTo>
                <a:lnTo>
                  <a:pt x="0" y="1089660"/>
                </a:lnTo>
                <a:lnTo>
                  <a:pt x="5760" y="1139640"/>
                </a:lnTo>
                <a:lnTo>
                  <a:pt x="22169" y="1185516"/>
                </a:lnTo>
                <a:lnTo>
                  <a:pt x="47916" y="1225980"/>
                </a:lnTo>
                <a:lnTo>
                  <a:pt x="81688" y="1259725"/>
                </a:lnTo>
                <a:lnTo>
                  <a:pt x="122177" y="1285447"/>
                </a:lnTo>
                <a:lnTo>
                  <a:pt x="168070" y="1301838"/>
                </a:lnTo>
                <a:lnTo>
                  <a:pt x="218058" y="1307592"/>
                </a:lnTo>
                <a:lnTo>
                  <a:pt x="1961514" y="1307592"/>
                </a:lnTo>
                <a:lnTo>
                  <a:pt x="2011495" y="1301838"/>
                </a:lnTo>
                <a:lnTo>
                  <a:pt x="2057371" y="1285447"/>
                </a:lnTo>
                <a:lnTo>
                  <a:pt x="2097835" y="1259725"/>
                </a:lnTo>
                <a:lnTo>
                  <a:pt x="2131580" y="1225980"/>
                </a:lnTo>
                <a:lnTo>
                  <a:pt x="2157302" y="1185516"/>
                </a:lnTo>
                <a:lnTo>
                  <a:pt x="2173693" y="1139640"/>
                </a:lnTo>
                <a:lnTo>
                  <a:pt x="2179447" y="1089660"/>
                </a:lnTo>
                <a:lnTo>
                  <a:pt x="2179447" y="217932"/>
                </a:lnTo>
                <a:lnTo>
                  <a:pt x="2173693" y="167951"/>
                </a:lnTo>
                <a:lnTo>
                  <a:pt x="2157302" y="122075"/>
                </a:lnTo>
                <a:lnTo>
                  <a:pt x="2131580" y="81611"/>
                </a:lnTo>
                <a:lnTo>
                  <a:pt x="2097835" y="47866"/>
                </a:lnTo>
                <a:lnTo>
                  <a:pt x="2057371" y="22144"/>
                </a:lnTo>
                <a:lnTo>
                  <a:pt x="2011495" y="5753"/>
                </a:lnTo>
                <a:lnTo>
                  <a:pt x="1961514" y="0"/>
                </a:lnTo>
                <a:close/>
              </a:path>
            </a:pathLst>
          </a:custGeom>
          <a:solidFill>
            <a:srgbClr val="6FAC46"/>
          </a:solidFill>
        </p:spPr>
        <p:txBody>
          <a:bodyPr wrap="square" lIns="0" tIns="0" rIns="0" bIns="0" rtlCol="0"/>
          <a:lstStyle/>
          <a:p>
            <a:endParaRPr/>
          </a:p>
        </p:txBody>
      </p:sp>
      <p:sp>
        <p:nvSpPr>
          <p:cNvPr id="6" name="object 6"/>
          <p:cNvSpPr txBox="1"/>
          <p:nvPr/>
        </p:nvSpPr>
        <p:spPr>
          <a:xfrm>
            <a:off x="5301488" y="1473834"/>
            <a:ext cx="1607820" cy="766445"/>
          </a:xfrm>
          <a:prstGeom prst="rect">
            <a:avLst/>
          </a:prstGeom>
        </p:spPr>
        <p:txBody>
          <a:bodyPr vert="horz" wrap="square" lIns="0" tIns="12700" rIns="0" bIns="0" rtlCol="0">
            <a:spAutoFit/>
          </a:bodyPr>
          <a:lstStyle/>
          <a:p>
            <a:pPr algn="ctr">
              <a:lnSpc>
                <a:spcPts val="2000"/>
              </a:lnSpc>
              <a:spcBef>
                <a:spcPts val="100"/>
              </a:spcBef>
            </a:pPr>
            <a:r>
              <a:rPr sz="1800" spc="-10" dirty="0">
                <a:solidFill>
                  <a:srgbClr val="FFFFFF"/>
                </a:solidFill>
                <a:latin typeface="Calibri"/>
                <a:cs typeface="Calibri"/>
              </a:rPr>
              <a:t>Формування</a:t>
            </a:r>
            <a:endParaRPr sz="1800">
              <a:latin typeface="Calibri"/>
              <a:cs typeface="Calibri"/>
            </a:endParaRPr>
          </a:p>
          <a:p>
            <a:pPr marL="12700" marR="5080" algn="ctr">
              <a:lnSpc>
                <a:spcPts val="1839"/>
              </a:lnSpc>
              <a:spcBef>
                <a:spcPts val="165"/>
              </a:spcBef>
            </a:pPr>
            <a:r>
              <a:rPr sz="1800" dirty="0">
                <a:solidFill>
                  <a:srgbClr val="FFFFFF"/>
                </a:solidFill>
                <a:latin typeface="Calibri"/>
                <a:cs typeface="Calibri"/>
              </a:rPr>
              <a:t>пакету</a:t>
            </a:r>
            <a:r>
              <a:rPr sz="1800" spc="-50" dirty="0">
                <a:solidFill>
                  <a:srgbClr val="FFFFFF"/>
                </a:solidFill>
                <a:latin typeface="Calibri"/>
                <a:cs typeface="Calibri"/>
              </a:rPr>
              <a:t> </a:t>
            </a:r>
            <a:r>
              <a:rPr sz="1800" dirty="0">
                <a:solidFill>
                  <a:srgbClr val="FFFFFF"/>
                </a:solidFill>
                <a:latin typeface="Calibri"/>
                <a:cs typeface="Calibri"/>
              </a:rPr>
              <a:t>вимог</a:t>
            </a:r>
            <a:r>
              <a:rPr sz="1800" spc="-35" dirty="0">
                <a:solidFill>
                  <a:srgbClr val="FFFFFF"/>
                </a:solidFill>
                <a:latin typeface="Calibri"/>
                <a:cs typeface="Calibri"/>
              </a:rPr>
              <a:t> </a:t>
            </a:r>
            <a:r>
              <a:rPr sz="1800" spc="-25" dirty="0">
                <a:solidFill>
                  <a:srgbClr val="FFFFFF"/>
                </a:solidFill>
                <a:latin typeface="Calibri"/>
                <a:cs typeface="Calibri"/>
              </a:rPr>
              <a:t>до </a:t>
            </a:r>
            <a:r>
              <a:rPr sz="1800" spc="-10" dirty="0">
                <a:solidFill>
                  <a:srgbClr val="FFFFFF"/>
                </a:solidFill>
                <a:latin typeface="Calibri"/>
                <a:cs typeface="Calibri"/>
              </a:rPr>
              <a:t>постачальників</a:t>
            </a:r>
            <a:endParaRPr sz="1800">
              <a:latin typeface="Calibri"/>
              <a:cs typeface="Calibri"/>
            </a:endParaRPr>
          </a:p>
        </p:txBody>
      </p:sp>
      <p:sp>
        <p:nvSpPr>
          <p:cNvPr id="7" name="object 7"/>
          <p:cNvSpPr/>
          <p:nvPr/>
        </p:nvSpPr>
        <p:spPr>
          <a:xfrm>
            <a:off x="7412101" y="1235328"/>
            <a:ext cx="2179320" cy="1308100"/>
          </a:xfrm>
          <a:custGeom>
            <a:avLst/>
            <a:gdLst/>
            <a:ahLst/>
            <a:cxnLst/>
            <a:rect l="l" t="t" r="r" b="b"/>
            <a:pathLst>
              <a:path w="2179320" h="1308100">
                <a:moveTo>
                  <a:pt x="1525524" y="0"/>
                </a:moveTo>
                <a:lnTo>
                  <a:pt x="1525524" y="326898"/>
                </a:lnTo>
                <a:lnTo>
                  <a:pt x="0" y="326898"/>
                </a:lnTo>
                <a:lnTo>
                  <a:pt x="0" y="980694"/>
                </a:lnTo>
                <a:lnTo>
                  <a:pt x="1525524" y="980694"/>
                </a:lnTo>
                <a:lnTo>
                  <a:pt x="1525524" y="1307592"/>
                </a:lnTo>
                <a:lnTo>
                  <a:pt x="2179320" y="653796"/>
                </a:lnTo>
                <a:lnTo>
                  <a:pt x="1525524" y="0"/>
                </a:lnTo>
                <a:close/>
              </a:path>
            </a:pathLst>
          </a:custGeom>
          <a:solidFill>
            <a:srgbClr val="6FAC46"/>
          </a:solidFill>
        </p:spPr>
        <p:txBody>
          <a:bodyPr wrap="square" lIns="0" tIns="0" rIns="0" bIns="0" rtlCol="0"/>
          <a:lstStyle/>
          <a:p>
            <a:endParaRPr/>
          </a:p>
        </p:txBody>
      </p:sp>
      <p:sp>
        <p:nvSpPr>
          <p:cNvPr id="8" name="object 8"/>
          <p:cNvSpPr/>
          <p:nvPr/>
        </p:nvSpPr>
        <p:spPr>
          <a:xfrm>
            <a:off x="9809353" y="1235328"/>
            <a:ext cx="2179955" cy="1308100"/>
          </a:xfrm>
          <a:custGeom>
            <a:avLst/>
            <a:gdLst/>
            <a:ahLst/>
            <a:cxnLst/>
            <a:rect l="l" t="t" r="r" b="b"/>
            <a:pathLst>
              <a:path w="2179954" h="1308100">
                <a:moveTo>
                  <a:pt x="1961515" y="0"/>
                </a:moveTo>
                <a:lnTo>
                  <a:pt x="218058" y="0"/>
                </a:lnTo>
                <a:lnTo>
                  <a:pt x="168070" y="5753"/>
                </a:lnTo>
                <a:lnTo>
                  <a:pt x="122177" y="22144"/>
                </a:lnTo>
                <a:lnTo>
                  <a:pt x="81688" y="47866"/>
                </a:lnTo>
                <a:lnTo>
                  <a:pt x="47916" y="81611"/>
                </a:lnTo>
                <a:lnTo>
                  <a:pt x="22169" y="122075"/>
                </a:lnTo>
                <a:lnTo>
                  <a:pt x="5760" y="167951"/>
                </a:lnTo>
                <a:lnTo>
                  <a:pt x="0" y="217932"/>
                </a:lnTo>
                <a:lnTo>
                  <a:pt x="0" y="1089660"/>
                </a:lnTo>
                <a:lnTo>
                  <a:pt x="5760" y="1139640"/>
                </a:lnTo>
                <a:lnTo>
                  <a:pt x="22169" y="1185516"/>
                </a:lnTo>
                <a:lnTo>
                  <a:pt x="47916" y="1225980"/>
                </a:lnTo>
                <a:lnTo>
                  <a:pt x="81688" y="1259725"/>
                </a:lnTo>
                <a:lnTo>
                  <a:pt x="122177" y="1285447"/>
                </a:lnTo>
                <a:lnTo>
                  <a:pt x="168070" y="1301838"/>
                </a:lnTo>
                <a:lnTo>
                  <a:pt x="218058" y="1307592"/>
                </a:lnTo>
                <a:lnTo>
                  <a:pt x="1961515" y="1307592"/>
                </a:lnTo>
                <a:lnTo>
                  <a:pt x="2011495" y="1301838"/>
                </a:lnTo>
                <a:lnTo>
                  <a:pt x="2057371" y="1285447"/>
                </a:lnTo>
                <a:lnTo>
                  <a:pt x="2097835" y="1259725"/>
                </a:lnTo>
                <a:lnTo>
                  <a:pt x="2131580" y="1225980"/>
                </a:lnTo>
                <a:lnTo>
                  <a:pt x="2157302" y="1185516"/>
                </a:lnTo>
                <a:lnTo>
                  <a:pt x="2173693" y="1139640"/>
                </a:lnTo>
                <a:lnTo>
                  <a:pt x="2179447" y="1089660"/>
                </a:lnTo>
                <a:lnTo>
                  <a:pt x="2179447" y="217932"/>
                </a:lnTo>
                <a:lnTo>
                  <a:pt x="2173693" y="167951"/>
                </a:lnTo>
                <a:lnTo>
                  <a:pt x="2157302" y="122075"/>
                </a:lnTo>
                <a:lnTo>
                  <a:pt x="2131580" y="81611"/>
                </a:lnTo>
                <a:lnTo>
                  <a:pt x="2097835" y="47866"/>
                </a:lnTo>
                <a:lnTo>
                  <a:pt x="2057371" y="22144"/>
                </a:lnTo>
                <a:lnTo>
                  <a:pt x="2011495" y="5753"/>
                </a:lnTo>
                <a:lnTo>
                  <a:pt x="1961515" y="0"/>
                </a:lnTo>
                <a:close/>
              </a:path>
            </a:pathLst>
          </a:custGeom>
          <a:solidFill>
            <a:srgbClr val="4471C4"/>
          </a:solidFill>
        </p:spPr>
        <p:txBody>
          <a:bodyPr wrap="square" lIns="0" tIns="0" rIns="0" bIns="0" rtlCol="0"/>
          <a:lstStyle/>
          <a:p>
            <a:endParaRPr/>
          </a:p>
        </p:txBody>
      </p:sp>
      <p:sp>
        <p:nvSpPr>
          <p:cNvPr id="9" name="object 9"/>
          <p:cNvSpPr txBox="1"/>
          <p:nvPr/>
        </p:nvSpPr>
        <p:spPr>
          <a:xfrm>
            <a:off x="10143870" y="1590294"/>
            <a:ext cx="1513205" cy="533400"/>
          </a:xfrm>
          <a:prstGeom prst="rect">
            <a:avLst/>
          </a:prstGeom>
        </p:spPr>
        <p:txBody>
          <a:bodyPr vert="horz" wrap="square" lIns="0" tIns="12700" rIns="0" bIns="0" rtlCol="0">
            <a:spAutoFit/>
          </a:bodyPr>
          <a:lstStyle/>
          <a:p>
            <a:pPr algn="ctr">
              <a:lnSpc>
                <a:spcPts val="2000"/>
              </a:lnSpc>
              <a:spcBef>
                <a:spcPts val="100"/>
              </a:spcBef>
            </a:pPr>
            <a:r>
              <a:rPr sz="1800" spc="-10" dirty="0">
                <a:solidFill>
                  <a:srgbClr val="FFFFFF"/>
                </a:solidFill>
                <a:latin typeface="Calibri"/>
                <a:cs typeface="Calibri"/>
              </a:rPr>
              <a:t>Пошук</a:t>
            </a:r>
            <a:endParaRPr sz="1800">
              <a:latin typeface="Calibri"/>
              <a:cs typeface="Calibri"/>
            </a:endParaRPr>
          </a:p>
          <a:p>
            <a:pPr algn="ctr">
              <a:lnSpc>
                <a:spcPts val="2000"/>
              </a:lnSpc>
            </a:pPr>
            <a:r>
              <a:rPr sz="1800" spc="-10" dirty="0">
                <a:solidFill>
                  <a:srgbClr val="FFFFFF"/>
                </a:solidFill>
                <a:latin typeface="Calibri"/>
                <a:cs typeface="Calibri"/>
              </a:rPr>
              <a:t>постачальників</a:t>
            </a:r>
            <a:endParaRPr sz="1800">
              <a:latin typeface="Calibri"/>
              <a:cs typeface="Calibri"/>
            </a:endParaRPr>
          </a:p>
        </p:txBody>
      </p:sp>
      <p:sp>
        <p:nvSpPr>
          <p:cNvPr id="10" name="object 10"/>
          <p:cNvSpPr/>
          <p:nvPr/>
        </p:nvSpPr>
        <p:spPr>
          <a:xfrm>
            <a:off x="7630032" y="2739008"/>
            <a:ext cx="2179320" cy="1308100"/>
          </a:xfrm>
          <a:custGeom>
            <a:avLst/>
            <a:gdLst/>
            <a:ahLst/>
            <a:cxnLst/>
            <a:rect l="l" t="t" r="r" b="b"/>
            <a:pathLst>
              <a:path w="2179320" h="1308100">
                <a:moveTo>
                  <a:pt x="1525524" y="0"/>
                </a:moveTo>
                <a:lnTo>
                  <a:pt x="1525524" y="326898"/>
                </a:lnTo>
                <a:lnTo>
                  <a:pt x="0" y="326898"/>
                </a:lnTo>
                <a:lnTo>
                  <a:pt x="0" y="980820"/>
                </a:lnTo>
                <a:lnTo>
                  <a:pt x="1525524" y="980820"/>
                </a:lnTo>
                <a:lnTo>
                  <a:pt x="1525524" y="1307718"/>
                </a:lnTo>
                <a:lnTo>
                  <a:pt x="2179320" y="653923"/>
                </a:lnTo>
                <a:lnTo>
                  <a:pt x="1525524" y="0"/>
                </a:lnTo>
                <a:close/>
              </a:path>
            </a:pathLst>
          </a:custGeom>
          <a:solidFill>
            <a:srgbClr val="4471C4"/>
          </a:solidFill>
        </p:spPr>
        <p:txBody>
          <a:bodyPr wrap="square" lIns="0" tIns="0" rIns="0" bIns="0" rtlCol="0"/>
          <a:lstStyle/>
          <a:p>
            <a:endParaRPr/>
          </a:p>
        </p:txBody>
      </p:sp>
      <p:sp>
        <p:nvSpPr>
          <p:cNvPr id="11" name="object 11"/>
          <p:cNvSpPr/>
          <p:nvPr/>
        </p:nvSpPr>
        <p:spPr>
          <a:xfrm>
            <a:off x="5232653" y="2739008"/>
            <a:ext cx="2179955" cy="1308100"/>
          </a:xfrm>
          <a:custGeom>
            <a:avLst/>
            <a:gdLst/>
            <a:ahLst/>
            <a:cxnLst/>
            <a:rect l="l" t="t" r="r" b="b"/>
            <a:pathLst>
              <a:path w="2179954" h="1308100">
                <a:moveTo>
                  <a:pt x="1961515" y="0"/>
                </a:moveTo>
                <a:lnTo>
                  <a:pt x="218059" y="0"/>
                </a:lnTo>
                <a:lnTo>
                  <a:pt x="168070" y="5760"/>
                </a:lnTo>
                <a:lnTo>
                  <a:pt x="122177" y="22166"/>
                </a:lnTo>
                <a:lnTo>
                  <a:pt x="81688" y="47906"/>
                </a:lnTo>
                <a:lnTo>
                  <a:pt x="47916" y="81665"/>
                </a:lnTo>
                <a:lnTo>
                  <a:pt x="22169" y="122131"/>
                </a:lnTo>
                <a:lnTo>
                  <a:pt x="5760" y="167991"/>
                </a:lnTo>
                <a:lnTo>
                  <a:pt x="0" y="217931"/>
                </a:lnTo>
                <a:lnTo>
                  <a:pt x="0" y="1089786"/>
                </a:lnTo>
                <a:lnTo>
                  <a:pt x="5760" y="1139727"/>
                </a:lnTo>
                <a:lnTo>
                  <a:pt x="22169" y="1185587"/>
                </a:lnTo>
                <a:lnTo>
                  <a:pt x="47916" y="1226053"/>
                </a:lnTo>
                <a:lnTo>
                  <a:pt x="81688" y="1259812"/>
                </a:lnTo>
                <a:lnTo>
                  <a:pt x="122177" y="1285552"/>
                </a:lnTo>
                <a:lnTo>
                  <a:pt x="168070" y="1301958"/>
                </a:lnTo>
                <a:lnTo>
                  <a:pt x="218059" y="1307718"/>
                </a:lnTo>
                <a:lnTo>
                  <a:pt x="1961515" y="1307718"/>
                </a:lnTo>
                <a:lnTo>
                  <a:pt x="2011495" y="1301958"/>
                </a:lnTo>
                <a:lnTo>
                  <a:pt x="2057371" y="1285552"/>
                </a:lnTo>
                <a:lnTo>
                  <a:pt x="2097835" y="1259812"/>
                </a:lnTo>
                <a:lnTo>
                  <a:pt x="2131580" y="1226053"/>
                </a:lnTo>
                <a:lnTo>
                  <a:pt x="2157302" y="1185587"/>
                </a:lnTo>
                <a:lnTo>
                  <a:pt x="2173693" y="1139727"/>
                </a:lnTo>
                <a:lnTo>
                  <a:pt x="2179447" y="1089786"/>
                </a:lnTo>
                <a:lnTo>
                  <a:pt x="2179447" y="217931"/>
                </a:lnTo>
                <a:lnTo>
                  <a:pt x="2173693" y="167991"/>
                </a:lnTo>
                <a:lnTo>
                  <a:pt x="2157302" y="122131"/>
                </a:lnTo>
                <a:lnTo>
                  <a:pt x="2131580" y="81665"/>
                </a:lnTo>
                <a:lnTo>
                  <a:pt x="2097835" y="47906"/>
                </a:lnTo>
                <a:lnTo>
                  <a:pt x="2057371" y="22166"/>
                </a:lnTo>
                <a:lnTo>
                  <a:pt x="2011495" y="5760"/>
                </a:lnTo>
                <a:lnTo>
                  <a:pt x="1961515" y="0"/>
                </a:lnTo>
                <a:close/>
              </a:path>
            </a:pathLst>
          </a:custGeom>
          <a:solidFill>
            <a:srgbClr val="6FAC46"/>
          </a:solidFill>
        </p:spPr>
        <p:txBody>
          <a:bodyPr wrap="square" lIns="0" tIns="0" rIns="0" bIns="0" rtlCol="0"/>
          <a:lstStyle/>
          <a:p>
            <a:endParaRPr/>
          </a:p>
        </p:txBody>
      </p:sp>
      <p:sp>
        <p:nvSpPr>
          <p:cNvPr id="12" name="object 12"/>
          <p:cNvSpPr txBox="1"/>
          <p:nvPr/>
        </p:nvSpPr>
        <p:spPr>
          <a:xfrm>
            <a:off x="5403596" y="2861309"/>
            <a:ext cx="1838325" cy="1000125"/>
          </a:xfrm>
          <a:prstGeom prst="rect">
            <a:avLst/>
          </a:prstGeom>
        </p:spPr>
        <p:txBody>
          <a:bodyPr vert="horz" wrap="square" lIns="0" tIns="53975" rIns="0" bIns="0" rtlCol="0">
            <a:spAutoFit/>
          </a:bodyPr>
          <a:lstStyle/>
          <a:p>
            <a:pPr marL="12700" marR="5080" algn="ctr">
              <a:lnSpc>
                <a:spcPts val="1839"/>
              </a:lnSpc>
              <a:spcBef>
                <a:spcPts val="425"/>
              </a:spcBef>
            </a:pPr>
            <a:r>
              <a:rPr sz="1800" dirty="0">
                <a:solidFill>
                  <a:srgbClr val="FFFFFF"/>
                </a:solidFill>
                <a:latin typeface="Calibri"/>
                <a:cs typeface="Calibri"/>
              </a:rPr>
              <a:t>Запит,</a:t>
            </a:r>
            <a:r>
              <a:rPr sz="1800" spc="-50" dirty="0">
                <a:solidFill>
                  <a:srgbClr val="FFFFFF"/>
                </a:solidFill>
                <a:latin typeface="Calibri"/>
                <a:cs typeface="Calibri"/>
              </a:rPr>
              <a:t> </a:t>
            </a:r>
            <a:r>
              <a:rPr sz="1800" spc="-10" dirty="0">
                <a:solidFill>
                  <a:srgbClr val="FFFFFF"/>
                </a:solidFill>
                <a:latin typeface="Calibri"/>
                <a:cs typeface="Calibri"/>
              </a:rPr>
              <a:t>оцінювання </a:t>
            </a:r>
            <a:r>
              <a:rPr sz="1800" dirty="0">
                <a:solidFill>
                  <a:srgbClr val="FFFFFF"/>
                </a:solidFill>
                <a:latin typeface="Calibri"/>
                <a:cs typeface="Calibri"/>
              </a:rPr>
              <a:t>і</a:t>
            </a:r>
            <a:r>
              <a:rPr sz="1800" spc="-10" dirty="0">
                <a:solidFill>
                  <a:srgbClr val="FFFFFF"/>
                </a:solidFill>
                <a:latin typeface="Calibri"/>
                <a:cs typeface="Calibri"/>
              </a:rPr>
              <a:t> </a:t>
            </a:r>
            <a:r>
              <a:rPr sz="1800" dirty="0">
                <a:solidFill>
                  <a:srgbClr val="FFFFFF"/>
                </a:solidFill>
                <a:latin typeface="Calibri"/>
                <a:cs typeface="Calibri"/>
              </a:rPr>
              <a:t>відповідь</a:t>
            </a:r>
            <a:r>
              <a:rPr sz="1800" spc="-5" dirty="0">
                <a:solidFill>
                  <a:srgbClr val="FFFFFF"/>
                </a:solidFill>
                <a:latin typeface="Calibri"/>
                <a:cs typeface="Calibri"/>
              </a:rPr>
              <a:t> </a:t>
            </a:r>
            <a:r>
              <a:rPr sz="1800" spc="-25" dirty="0">
                <a:solidFill>
                  <a:srgbClr val="FFFFFF"/>
                </a:solidFill>
                <a:latin typeface="Calibri"/>
                <a:cs typeface="Calibri"/>
              </a:rPr>
              <a:t>на</a:t>
            </a:r>
            <a:endParaRPr sz="1800">
              <a:latin typeface="Calibri"/>
              <a:cs typeface="Calibri"/>
            </a:endParaRPr>
          </a:p>
          <a:p>
            <a:pPr marL="635" algn="ctr">
              <a:lnSpc>
                <a:spcPts val="1664"/>
              </a:lnSpc>
            </a:pPr>
            <a:r>
              <a:rPr sz="1800" spc="-10" dirty="0">
                <a:solidFill>
                  <a:srgbClr val="FFFFFF"/>
                </a:solidFill>
                <a:latin typeface="Calibri"/>
                <a:cs typeface="Calibri"/>
              </a:rPr>
              <a:t>коменційну</a:t>
            </a:r>
            <a:endParaRPr sz="1800">
              <a:latin typeface="Calibri"/>
              <a:cs typeface="Calibri"/>
            </a:endParaRPr>
          </a:p>
          <a:p>
            <a:pPr marL="1905" algn="ctr">
              <a:lnSpc>
                <a:spcPts val="2000"/>
              </a:lnSpc>
            </a:pPr>
            <a:r>
              <a:rPr sz="1800" spc="-10" dirty="0">
                <a:solidFill>
                  <a:srgbClr val="FFFFFF"/>
                </a:solidFill>
                <a:latin typeface="Calibri"/>
                <a:cs typeface="Calibri"/>
              </a:rPr>
              <a:t>пропозицію</a:t>
            </a:r>
            <a:endParaRPr sz="1800">
              <a:latin typeface="Calibri"/>
              <a:cs typeface="Calibri"/>
            </a:endParaRPr>
          </a:p>
        </p:txBody>
      </p:sp>
      <p:sp>
        <p:nvSpPr>
          <p:cNvPr id="13" name="object 13"/>
          <p:cNvSpPr/>
          <p:nvPr/>
        </p:nvSpPr>
        <p:spPr>
          <a:xfrm>
            <a:off x="2835401" y="2739008"/>
            <a:ext cx="2179320" cy="1308100"/>
          </a:xfrm>
          <a:custGeom>
            <a:avLst/>
            <a:gdLst/>
            <a:ahLst/>
            <a:cxnLst/>
            <a:rect l="l" t="t" r="r" b="b"/>
            <a:pathLst>
              <a:path w="2179320" h="1308100">
                <a:moveTo>
                  <a:pt x="1525524" y="0"/>
                </a:moveTo>
                <a:lnTo>
                  <a:pt x="1525524" y="326898"/>
                </a:lnTo>
                <a:lnTo>
                  <a:pt x="0" y="326898"/>
                </a:lnTo>
                <a:lnTo>
                  <a:pt x="0" y="980820"/>
                </a:lnTo>
                <a:lnTo>
                  <a:pt x="1525524" y="980820"/>
                </a:lnTo>
                <a:lnTo>
                  <a:pt x="1525524" y="1307718"/>
                </a:lnTo>
                <a:lnTo>
                  <a:pt x="2179320" y="653923"/>
                </a:lnTo>
                <a:lnTo>
                  <a:pt x="1525524" y="0"/>
                </a:lnTo>
                <a:close/>
              </a:path>
            </a:pathLst>
          </a:custGeom>
          <a:solidFill>
            <a:srgbClr val="6FAC46"/>
          </a:solidFill>
        </p:spPr>
        <p:txBody>
          <a:bodyPr wrap="square" lIns="0" tIns="0" rIns="0" bIns="0" rtlCol="0"/>
          <a:lstStyle/>
          <a:p>
            <a:endParaRPr/>
          </a:p>
        </p:txBody>
      </p:sp>
      <p:sp>
        <p:nvSpPr>
          <p:cNvPr id="14" name="object 14"/>
          <p:cNvSpPr/>
          <p:nvPr/>
        </p:nvSpPr>
        <p:spPr>
          <a:xfrm>
            <a:off x="438073" y="2739008"/>
            <a:ext cx="2179955" cy="1308100"/>
          </a:xfrm>
          <a:custGeom>
            <a:avLst/>
            <a:gdLst/>
            <a:ahLst/>
            <a:cxnLst/>
            <a:rect l="l" t="t" r="r" b="b"/>
            <a:pathLst>
              <a:path w="2179955" h="1308100">
                <a:moveTo>
                  <a:pt x="1961464" y="0"/>
                </a:moveTo>
                <a:lnTo>
                  <a:pt x="217944" y="0"/>
                </a:lnTo>
                <a:lnTo>
                  <a:pt x="167971" y="5760"/>
                </a:lnTo>
                <a:lnTo>
                  <a:pt x="122096" y="22166"/>
                </a:lnTo>
                <a:lnTo>
                  <a:pt x="81630" y="47906"/>
                </a:lnTo>
                <a:lnTo>
                  <a:pt x="47879" y="81665"/>
                </a:lnTo>
                <a:lnTo>
                  <a:pt x="22151" y="122131"/>
                </a:lnTo>
                <a:lnTo>
                  <a:pt x="5755" y="167991"/>
                </a:lnTo>
                <a:lnTo>
                  <a:pt x="0" y="217931"/>
                </a:lnTo>
                <a:lnTo>
                  <a:pt x="0" y="1089786"/>
                </a:lnTo>
                <a:lnTo>
                  <a:pt x="5755" y="1139727"/>
                </a:lnTo>
                <a:lnTo>
                  <a:pt x="22151" y="1185587"/>
                </a:lnTo>
                <a:lnTo>
                  <a:pt x="47879" y="1226053"/>
                </a:lnTo>
                <a:lnTo>
                  <a:pt x="81630" y="1259812"/>
                </a:lnTo>
                <a:lnTo>
                  <a:pt x="122096" y="1285552"/>
                </a:lnTo>
                <a:lnTo>
                  <a:pt x="167971" y="1301958"/>
                </a:lnTo>
                <a:lnTo>
                  <a:pt x="217944" y="1307718"/>
                </a:lnTo>
                <a:lnTo>
                  <a:pt x="1961464" y="1307718"/>
                </a:lnTo>
                <a:lnTo>
                  <a:pt x="2011445" y="1301958"/>
                </a:lnTo>
                <a:lnTo>
                  <a:pt x="2057320" y="1285552"/>
                </a:lnTo>
                <a:lnTo>
                  <a:pt x="2097784" y="1259812"/>
                </a:lnTo>
                <a:lnTo>
                  <a:pt x="2131530" y="1226053"/>
                </a:lnTo>
                <a:lnTo>
                  <a:pt x="2157251" y="1185587"/>
                </a:lnTo>
                <a:lnTo>
                  <a:pt x="2173642" y="1139727"/>
                </a:lnTo>
                <a:lnTo>
                  <a:pt x="2179396" y="1089786"/>
                </a:lnTo>
                <a:lnTo>
                  <a:pt x="2179396" y="217931"/>
                </a:lnTo>
                <a:lnTo>
                  <a:pt x="2173642" y="167991"/>
                </a:lnTo>
                <a:lnTo>
                  <a:pt x="2157251" y="122131"/>
                </a:lnTo>
                <a:lnTo>
                  <a:pt x="2131530" y="81665"/>
                </a:lnTo>
                <a:lnTo>
                  <a:pt x="2097784" y="47906"/>
                </a:lnTo>
                <a:lnTo>
                  <a:pt x="2057320" y="22166"/>
                </a:lnTo>
                <a:lnTo>
                  <a:pt x="2011445" y="5760"/>
                </a:lnTo>
                <a:lnTo>
                  <a:pt x="1961464" y="0"/>
                </a:lnTo>
                <a:close/>
              </a:path>
            </a:pathLst>
          </a:custGeom>
          <a:solidFill>
            <a:srgbClr val="4471C4"/>
          </a:solidFill>
        </p:spPr>
        <p:txBody>
          <a:bodyPr wrap="square" lIns="0" tIns="0" rIns="0" bIns="0" rtlCol="0"/>
          <a:lstStyle/>
          <a:p>
            <a:endParaRPr/>
          </a:p>
        </p:txBody>
      </p:sp>
      <p:sp>
        <p:nvSpPr>
          <p:cNvPr id="15" name="object 15"/>
          <p:cNvSpPr txBox="1"/>
          <p:nvPr/>
        </p:nvSpPr>
        <p:spPr>
          <a:xfrm>
            <a:off x="809345" y="3094482"/>
            <a:ext cx="1438275" cy="533400"/>
          </a:xfrm>
          <a:prstGeom prst="rect">
            <a:avLst/>
          </a:prstGeom>
        </p:spPr>
        <p:txBody>
          <a:bodyPr vert="horz" wrap="square" lIns="0" tIns="53975" rIns="0" bIns="0" rtlCol="0">
            <a:spAutoFit/>
          </a:bodyPr>
          <a:lstStyle/>
          <a:p>
            <a:pPr marL="12700" marR="5080" indent="121920">
              <a:lnSpc>
                <a:spcPts val="1839"/>
              </a:lnSpc>
              <a:spcBef>
                <a:spcPts val="425"/>
              </a:spcBef>
            </a:pPr>
            <a:r>
              <a:rPr sz="1800" spc="-10" dirty="0">
                <a:solidFill>
                  <a:srgbClr val="FFFFFF"/>
                </a:solidFill>
                <a:latin typeface="Calibri"/>
                <a:cs typeface="Calibri"/>
              </a:rPr>
              <a:t>Узгодження </a:t>
            </a:r>
            <a:r>
              <a:rPr sz="1800" dirty="0">
                <a:solidFill>
                  <a:srgbClr val="FFFFFF"/>
                </a:solidFill>
                <a:latin typeface="Calibri"/>
                <a:cs typeface="Calibri"/>
              </a:rPr>
              <a:t>позицій</a:t>
            </a:r>
            <a:r>
              <a:rPr sz="1800" spc="-60" dirty="0">
                <a:solidFill>
                  <a:srgbClr val="FFFFFF"/>
                </a:solidFill>
                <a:latin typeface="Calibri"/>
                <a:cs typeface="Calibri"/>
              </a:rPr>
              <a:t> </a:t>
            </a:r>
            <a:r>
              <a:rPr sz="1800" spc="-10" dirty="0">
                <a:solidFill>
                  <a:srgbClr val="FFFFFF"/>
                </a:solidFill>
                <a:latin typeface="Calibri"/>
                <a:cs typeface="Calibri"/>
              </a:rPr>
              <a:t>сторін</a:t>
            </a:r>
            <a:endParaRPr sz="1800">
              <a:latin typeface="Calibri"/>
              <a:cs typeface="Calibri"/>
            </a:endParaRPr>
          </a:p>
        </p:txBody>
      </p:sp>
      <p:sp>
        <p:nvSpPr>
          <p:cNvPr id="16" name="object 16"/>
          <p:cNvSpPr/>
          <p:nvPr/>
        </p:nvSpPr>
        <p:spPr>
          <a:xfrm>
            <a:off x="0" y="3172755"/>
            <a:ext cx="220345" cy="440690"/>
          </a:xfrm>
          <a:custGeom>
            <a:avLst/>
            <a:gdLst/>
            <a:ahLst/>
            <a:cxnLst/>
            <a:rect l="l" t="t" r="r" b="b"/>
            <a:pathLst>
              <a:path w="220345" h="440689">
                <a:moveTo>
                  <a:pt x="0" y="0"/>
                </a:moveTo>
                <a:lnTo>
                  <a:pt x="0" y="440309"/>
                </a:lnTo>
                <a:lnTo>
                  <a:pt x="220141" y="220176"/>
                </a:lnTo>
                <a:lnTo>
                  <a:pt x="0" y="0"/>
                </a:lnTo>
                <a:close/>
              </a:path>
            </a:pathLst>
          </a:custGeom>
          <a:solidFill>
            <a:srgbClr val="4471C4"/>
          </a:solidFill>
        </p:spPr>
        <p:txBody>
          <a:bodyPr wrap="square" lIns="0" tIns="0" rIns="0" bIns="0" rtlCol="0"/>
          <a:lstStyle/>
          <a:p>
            <a:endParaRPr/>
          </a:p>
        </p:txBody>
      </p:sp>
      <p:sp>
        <p:nvSpPr>
          <p:cNvPr id="17" name="object 17"/>
          <p:cNvSpPr/>
          <p:nvPr/>
        </p:nvSpPr>
        <p:spPr>
          <a:xfrm>
            <a:off x="2617470" y="4242815"/>
            <a:ext cx="2179320" cy="1308100"/>
          </a:xfrm>
          <a:custGeom>
            <a:avLst/>
            <a:gdLst/>
            <a:ahLst/>
            <a:cxnLst/>
            <a:rect l="l" t="t" r="r" b="b"/>
            <a:pathLst>
              <a:path w="2179320" h="1308100">
                <a:moveTo>
                  <a:pt x="1961388" y="0"/>
                </a:moveTo>
                <a:lnTo>
                  <a:pt x="217931" y="0"/>
                </a:lnTo>
                <a:lnTo>
                  <a:pt x="167951" y="5753"/>
                </a:lnTo>
                <a:lnTo>
                  <a:pt x="122075" y="22144"/>
                </a:lnTo>
                <a:lnTo>
                  <a:pt x="81611" y="47866"/>
                </a:lnTo>
                <a:lnTo>
                  <a:pt x="47866" y="81611"/>
                </a:lnTo>
                <a:lnTo>
                  <a:pt x="22144" y="122075"/>
                </a:lnTo>
                <a:lnTo>
                  <a:pt x="5753" y="167951"/>
                </a:lnTo>
                <a:lnTo>
                  <a:pt x="0" y="217931"/>
                </a:lnTo>
                <a:lnTo>
                  <a:pt x="0" y="1089659"/>
                </a:lnTo>
                <a:lnTo>
                  <a:pt x="5753" y="1139640"/>
                </a:lnTo>
                <a:lnTo>
                  <a:pt x="22144" y="1185516"/>
                </a:lnTo>
                <a:lnTo>
                  <a:pt x="47866" y="1225980"/>
                </a:lnTo>
                <a:lnTo>
                  <a:pt x="81611" y="1259725"/>
                </a:lnTo>
                <a:lnTo>
                  <a:pt x="122075" y="1285447"/>
                </a:lnTo>
                <a:lnTo>
                  <a:pt x="167951" y="1301838"/>
                </a:lnTo>
                <a:lnTo>
                  <a:pt x="217931" y="1307591"/>
                </a:lnTo>
                <a:lnTo>
                  <a:pt x="1961388" y="1307591"/>
                </a:lnTo>
                <a:lnTo>
                  <a:pt x="2011368" y="1301838"/>
                </a:lnTo>
                <a:lnTo>
                  <a:pt x="2057244" y="1285447"/>
                </a:lnTo>
                <a:lnTo>
                  <a:pt x="2097708" y="1259725"/>
                </a:lnTo>
                <a:lnTo>
                  <a:pt x="2131453" y="1225980"/>
                </a:lnTo>
                <a:lnTo>
                  <a:pt x="2157175" y="1185516"/>
                </a:lnTo>
                <a:lnTo>
                  <a:pt x="2173566" y="1139640"/>
                </a:lnTo>
                <a:lnTo>
                  <a:pt x="2179320" y="1089659"/>
                </a:lnTo>
                <a:lnTo>
                  <a:pt x="2179320" y="217931"/>
                </a:lnTo>
                <a:lnTo>
                  <a:pt x="2173566" y="167951"/>
                </a:lnTo>
                <a:lnTo>
                  <a:pt x="2157175" y="122075"/>
                </a:lnTo>
                <a:lnTo>
                  <a:pt x="2131453" y="81611"/>
                </a:lnTo>
                <a:lnTo>
                  <a:pt x="2097708" y="47866"/>
                </a:lnTo>
                <a:lnTo>
                  <a:pt x="2057244" y="22144"/>
                </a:lnTo>
                <a:lnTo>
                  <a:pt x="2011368" y="5753"/>
                </a:lnTo>
                <a:lnTo>
                  <a:pt x="1961388" y="0"/>
                </a:lnTo>
                <a:close/>
              </a:path>
            </a:pathLst>
          </a:custGeom>
          <a:solidFill>
            <a:srgbClr val="6FAC46"/>
          </a:solidFill>
        </p:spPr>
        <p:txBody>
          <a:bodyPr wrap="square" lIns="0" tIns="0" rIns="0" bIns="0" rtlCol="0"/>
          <a:lstStyle/>
          <a:p>
            <a:endParaRPr/>
          </a:p>
        </p:txBody>
      </p:sp>
      <p:sp>
        <p:nvSpPr>
          <p:cNvPr id="18" name="object 18"/>
          <p:cNvSpPr txBox="1"/>
          <p:nvPr/>
        </p:nvSpPr>
        <p:spPr>
          <a:xfrm>
            <a:off x="3048380" y="4481829"/>
            <a:ext cx="1317625" cy="766445"/>
          </a:xfrm>
          <a:prstGeom prst="rect">
            <a:avLst/>
          </a:prstGeom>
        </p:spPr>
        <p:txBody>
          <a:bodyPr vert="horz" wrap="square" lIns="0" tIns="53340" rIns="0" bIns="0" rtlCol="0">
            <a:spAutoFit/>
          </a:bodyPr>
          <a:lstStyle/>
          <a:p>
            <a:pPr marL="12700" marR="5080" algn="ctr">
              <a:lnSpc>
                <a:spcPct val="85100"/>
              </a:lnSpc>
              <a:spcBef>
                <a:spcPts val="420"/>
              </a:spcBef>
            </a:pPr>
            <a:r>
              <a:rPr sz="1800" dirty="0">
                <a:solidFill>
                  <a:srgbClr val="FFFFFF"/>
                </a:solidFill>
                <a:latin typeface="Calibri"/>
                <a:cs typeface="Calibri"/>
              </a:rPr>
              <a:t>Укладання</a:t>
            </a:r>
            <a:r>
              <a:rPr sz="1800" spc="-40" dirty="0">
                <a:solidFill>
                  <a:srgbClr val="FFFFFF"/>
                </a:solidFill>
                <a:latin typeface="Calibri"/>
                <a:cs typeface="Calibri"/>
              </a:rPr>
              <a:t> </a:t>
            </a:r>
            <a:r>
              <a:rPr sz="1800" spc="-25" dirty="0">
                <a:solidFill>
                  <a:srgbClr val="FFFFFF"/>
                </a:solidFill>
                <a:latin typeface="Calibri"/>
                <a:cs typeface="Calibri"/>
              </a:rPr>
              <a:t>та </a:t>
            </a:r>
            <a:r>
              <a:rPr sz="1800" spc="-10" dirty="0">
                <a:solidFill>
                  <a:srgbClr val="FFFFFF"/>
                </a:solidFill>
                <a:latin typeface="Calibri"/>
                <a:cs typeface="Calibri"/>
              </a:rPr>
              <a:t>реалізація контракту</a:t>
            </a:r>
            <a:endParaRPr sz="1800">
              <a:latin typeface="Calibri"/>
              <a:cs typeface="Calibri"/>
            </a:endParaRPr>
          </a:p>
        </p:txBody>
      </p:sp>
      <p:sp>
        <p:nvSpPr>
          <p:cNvPr id="19" name="object 19"/>
          <p:cNvSpPr/>
          <p:nvPr/>
        </p:nvSpPr>
        <p:spPr>
          <a:xfrm>
            <a:off x="5014721" y="4242815"/>
            <a:ext cx="2179955" cy="1308100"/>
          </a:xfrm>
          <a:custGeom>
            <a:avLst/>
            <a:gdLst/>
            <a:ahLst/>
            <a:cxnLst/>
            <a:rect l="l" t="t" r="r" b="b"/>
            <a:pathLst>
              <a:path w="2179954" h="1308100">
                <a:moveTo>
                  <a:pt x="1525651" y="0"/>
                </a:moveTo>
                <a:lnTo>
                  <a:pt x="1525651" y="326897"/>
                </a:lnTo>
                <a:lnTo>
                  <a:pt x="0" y="326897"/>
                </a:lnTo>
                <a:lnTo>
                  <a:pt x="0" y="980693"/>
                </a:lnTo>
                <a:lnTo>
                  <a:pt x="1525651" y="980693"/>
                </a:lnTo>
                <a:lnTo>
                  <a:pt x="1525651" y="1307591"/>
                </a:lnTo>
                <a:lnTo>
                  <a:pt x="2179447" y="653795"/>
                </a:lnTo>
                <a:lnTo>
                  <a:pt x="1525651" y="0"/>
                </a:lnTo>
                <a:close/>
              </a:path>
            </a:pathLst>
          </a:custGeom>
          <a:solidFill>
            <a:srgbClr val="6FAC46"/>
          </a:solidFill>
        </p:spPr>
        <p:txBody>
          <a:bodyPr wrap="square" lIns="0" tIns="0" rIns="0" bIns="0" rtlCol="0"/>
          <a:lstStyle/>
          <a:p>
            <a:endParaRPr/>
          </a:p>
        </p:txBody>
      </p:sp>
      <p:sp>
        <p:nvSpPr>
          <p:cNvPr id="20" name="object 20"/>
          <p:cNvSpPr/>
          <p:nvPr/>
        </p:nvSpPr>
        <p:spPr>
          <a:xfrm>
            <a:off x="7412101" y="4242815"/>
            <a:ext cx="2179320" cy="1308100"/>
          </a:xfrm>
          <a:custGeom>
            <a:avLst/>
            <a:gdLst/>
            <a:ahLst/>
            <a:cxnLst/>
            <a:rect l="l" t="t" r="r" b="b"/>
            <a:pathLst>
              <a:path w="2179320" h="1308100">
                <a:moveTo>
                  <a:pt x="1961388" y="0"/>
                </a:moveTo>
                <a:lnTo>
                  <a:pt x="217931" y="0"/>
                </a:lnTo>
                <a:lnTo>
                  <a:pt x="167951" y="5753"/>
                </a:lnTo>
                <a:lnTo>
                  <a:pt x="122075" y="22144"/>
                </a:lnTo>
                <a:lnTo>
                  <a:pt x="81611" y="47866"/>
                </a:lnTo>
                <a:lnTo>
                  <a:pt x="47866" y="81611"/>
                </a:lnTo>
                <a:lnTo>
                  <a:pt x="22144" y="122075"/>
                </a:lnTo>
                <a:lnTo>
                  <a:pt x="5753" y="167951"/>
                </a:lnTo>
                <a:lnTo>
                  <a:pt x="0" y="217931"/>
                </a:lnTo>
                <a:lnTo>
                  <a:pt x="0" y="1089659"/>
                </a:lnTo>
                <a:lnTo>
                  <a:pt x="5753" y="1139640"/>
                </a:lnTo>
                <a:lnTo>
                  <a:pt x="22144" y="1185516"/>
                </a:lnTo>
                <a:lnTo>
                  <a:pt x="47866" y="1225980"/>
                </a:lnTo>
                <a:lnTo>
                  <a:pt x="81611" y="1259725"/>
                </a:lnTo>
                <a:lnTo>
                  <a:pt x="122075" y="1285447"/>
                </a:lnTo>
                <a:lnTo>
                  <a:pt x="167951" y="1301838"/>
                </a:lnTo>
                <a:lnTo>
                  <a:pt x="217931" y="1307591"/>
                </a:lnTo>
                <a:lnTo>
                  <a:pt x="1961388" y="1307591"/>
                </a:lnTo>
                <a:lnTo>
                  <a:pt x="2011368" y="1301838"/>
                </a:lnTo>
                <a:lnTo>
                  <a:pt x="2057244" y="1285447"/>
                </a:lnTo>
                <a:lnTo>
                  <a:pt x="2097708" y="1259725"/>
                </a:lnTo>
                <a:lnTo>
                  <a:pt x="2131453" y="1225980"/>
                </a:lnTo>
                <a:lnTo>
                  <a:pt x="2157175" y="1185516"/>
                </a:lnTo>
                <a:lnTo>
                  <a:pt x="2173566" y="1139640"/>
                </a:lnTo>
                <a:lnTo>
                  <a:pt x="2179320" y="1089659"/>
                </a:lnTo>
                <a:lnTo>
                  <a:pt x="2179320" y="217931"/>
                </a:lnTo>
                <a:lnTo>
                  <a:pt x="2173566" y="167951"/>
                </a:lnTo>
                <a:lnTo>
                  <a:pt x="2157175" y="122075"/>
                </a:lnTo>
                <a:lnTo>
                  <a:pt x="2131453" y="81611"/>
                </a:lnTo>
                <a:lnTo>
                  <a:pt x="2097708" y="47866"/>
                </a:lnTo>
                <a:lnTo>
                  <a:pt x="2057244" y="22144"/>
                </a:lnTo>
                <a:lnTo>
                  <a:pt x="2011368" y="5753"/>
                </a:lnTo>
                <a:lnTo>
                  <a:pt x="1961388" y="0"/>
                </a:lnTo>
                <a:close/>
              </a:path>
            </a:pathLst>
          </a:custGeom>
          <a:solidFill>
            <a:srgbClr val="4471C4"/>
          </a:solidFill>
        </p:spPr>
        <p:txBody>
          <a:bodyPr wrap="square" lIns="0" tIns="0" rIns="0" bIns="0" rtlCol="0"/>
          <a:lstStyle/>
          <a:p>
            <a:endParaRPr/>
          </a:p>
        </p:txBody>
      </p:sp>
      <p:sp>
        <p:nvSpPr>
          <p:cNvPr id="21" name="object 21"/>
          <p:cNvSpPr txBox="1"/>
          <p:nvPr/>
        </p:nvSpPr>
        <p:spPr>
          <a:xfrm>
            <a:off x="7880350" y="4248657"/>
            <a:ext cx="1244600" cy="1233170"/>
          </a:xfrm>
          <a:prstGeom prst="rect">
            <a:avLst/>
          </a:prstGeom>
        </p:spPr>
        <p:txBody>
          <a:bodyPr vert="horz" wrap="square" lIns="0" tIns="53975" rIns="0" bIns="0" rtlCol="0">
            <a:spAutoFit/>
          </a:bodyPr>
          <a:lstStyle/>
          <a:p>
            <a:pPr marL="12700" marR="5080" indent="97155">
              <a:lnSpc>
                <a:spcPct val="85000"/>
              </a:lnSpc>
              <a:spcBef>
                <a:spcPts val="425"/>
              </a:spcBef>
            </a:pPr>
            <a:r>
              <a:rPr sz="1800" spc="-10" dirty="0">
                <a:solidFill>
                  <a:srgbClr val="FFFFFF"/>
                </a:solidFill>
                <a:latin typeface="Calibri"/>
                <a:cs typeface="Calibri"/>
              </a:rPr>
              <a:t>Прийняття </a:t>
            </a:r>
            <a:r>
              <a:rPr sz="1800" dirty="0">
                <a:solidFill>
                  <a:srgbClr val="FFFFFF"/>
                </a:solidFill>
                <a:latin typeface="Calibri"/>
                <a:cs typeface="Calibri"/>
              </a:rPr>
              <a:t>рішення</a:t>
            </a:r>
            <a:r>
              <a:rPr sz="1800" spc="-75" dirty="0">
                <a:solidFill>
                  <a:srgbClr val="FFFFFF"/>
                </a:solidFill>
                <a:latin typeface="Calibri"/>
                <a:cs typeface="Calibri"/>
              </a:rPr>
              <a:t> </a:t>
            </a:r>
            <a:r>
              <a:rPr sz="1800" spc="-25" dirty="0">
                <a:solidFill>
                  <a:srgbClr val="FFFFFF"/>
                </a:solidFill>
                <a:latin typeface="Calibri"/>
                <a:cs typeface="Calibri"/>
              </a:rPr>
              <a:t>про </a:t>
            </a:r>
            <a:r>
              <a:rPr sz="1800" spc="-10" dirty="0">
                <a:solidFill>
                  <a:srgbClr val="FFFFFF"/>
                </a:solidFill>
                <a:latin typeface="Calibri"/>
                <a:cs typeface="Calibri"/>
              </a:rPr>
              <a:t>доцільність подальшої</a:t>
            </a:r>
            <a:endParaRPr sz="1800">
              <a:latin typeface="Calibri"/>
              <a:cs typeface="Calibri"/>
            </a:endParaRPr>
          </a:p>
          <a:p>
            <a:pPr marL="170815">
              <a:lnSpc>
                <a:spcPts val="1835"/>
              </a:lnSpc>
            </a:pPr>
            <a:r>
              <a:rPr sz="1800" spc="-10" dirty="0">
                <a:solidFill>
                  <a:srgbClr val="FFFFFF"/>
                </a:solidFill>
                <a:latin typeface="Calibri"/>
                <a:cs typeface="Calibri"/>
              </a:rPr>
              <a:t>співпраці</a:t>
            </a:r>
            <a:endParaRPr sz="1800">
              <a:latin typeface="Calibri"/>
              <a:cs typeface="Calibri"/>
            </a:endParaRPr>
          </a:p>
        </p:txBody>
      </p:sp>
      <p:sp>
        <p:nvSpPr>
          <p:cNvPr id="22" name="object 22"/>
          <p:cNvSpPr txBox="1">
            <a:spLocks noGrp="1"/>
          </p:cNvSpPr>
          <p:nvPr>
            <p:ph type="title"/>
          </p:nvPr>
        </p:nvSpPr>
        <p:spPr>
          <a:xfrm>
            <a:off x="1182725" y="183131"/>
            <a:ext cx="10144760" cy="903605"/>
          </a:xfrm>
          <a:prstGeom prst="rect">
            <a:avLst/>
          </a:prstGeom>
        </p:spPr>
        <p:txBody>
          <a:bodyPr vert="horz" wrap="square" lIns="0" tIns="12065" rIns="0" bIns="0" rtlCol="0">
            <a:spAutoFit/>
          </a:bodyPr>
          <a:lstStyle/>
          <a:p>
            <a:pPr marL="4133850" marR="5080" indent="-4121785">
              <a:lnSpc>
                <a:spcPct val="120100"/>
              </a:lnSpc>
              <a:spcBef>
                <a:spcPts val="95"/>
              </a:spcBef>
            </a:pPr>
            <a:r>
              <a:rPr dirty="0"/>
              <a:t>Процес</a:t>
            </a:r>
            <a:r>
              <a:rPr spc="-40" dirty="0"/>
              <a:t> </a:t>
            </a:r>
            <a:r>
              <a:rPr dirty="0"/>
              <a:t>прийняття</a:t>
            </a:r>
            <a:r>
              <a:rPr spc="-40" dirty="0"/>
              <a:t> </a:t>
            </a:r>
            <a:r>
              <a:rPr dirty="0"/>
              <a:t>рішення</a:t>
            </a:r>
            <a:r>
              <a:rPr spc="-40" dirty="0"/>
              <a:t> </a:t>
            </a:r>
            <a:r>
              <a:rPr dirty="0"/>
              <a:t>про</a:t>
            </a:r>
            <a:r>
              <a:rPr spc="-40" dirty="0"/>
              <a:t> </a:t>
            </a:r>
            <a:r>
              <a:rPr dirty="0"/>
              <a:t>закупівлю</a:t>
            </a:r>
            <a:r>
              <a:rPr spc="-35" dirty="0"/>
              <a:t> </a:t>
            </a:r>
            <a:r>
              <a:rPr dirty="0"/>
              <a:t>товару</a:t>
            </a:r>
            <a:r>
              <a:rPr spc="-25" dirty="0"/>
              <a:t> </a:t>
            </a:r>
            <a:r>
              <a:rPr spc="-10" dirty="0"/>
              <a:t>організацією- споживачем</a:t>
            </a:r>
          </a:p>
        </p:txBody>
      </p:sp>
      <p:pic>
        <p:nvPicPr>
          <p:cNvPr id="23" name="object 23"/>
          <p:cNvPicPr/>
          <p:nvPr/>
        </p:nvPicPr>
        <p:blipFill>
          <a:blip r:embed="rId2" cstate="print"/>
          <a:stretch>
            <a:fillRect/>
          </a:stretch>
        </p:blipFill>
        <p:spPr>
          <a:xfrm>
            <a:off x="0" y="2997238"/>
            <a:ext cx="3369691" cy="336969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58699" rIns="0" bIns="0" rtlCol="0">
            <a:spAutoFit/>
          </a:bodyPr>
          <a:lstStyle/>
          <a:p>
            <a:pPr marL="2630805">
              <a:lnSpc>
                <a:spcPct val="100000"/>
              </a:lnSpc>
              <a:spcBef>
                <a:spcPts val="100"/>
              </a:spcBef>
            </a:pPr>
            <a:r>
              <a:rPr dirty="0"/>
              <a:t>Закупівля</a:t>
            </a:r>
            <a:r>
              <a:rPr spc="-50" dirty="0"/>
              <a:t> </a:t>
            </a:r>
            <a:r>
              <a:rPr dirty="0"/>
              <a:t>ЛЗ</a:t>
            </a:r>
            <a:r>
              <a:rPr spc="-30" dirty="0"/>
              <a:t> </a:t>
            </a:r>
            <a:r>
              <a:rPr dirty="0"/>
              <a:t>в</a:t>
            </a:r>
            <a:r>
              <a:rPr spc="-25" dirty="0"/>
              <a:t> </a:t>
            </a:r>
            <a:r>
              <a:rPr dirty="0"/>
              <a:t>Україні</a:t>
            </a:r>
            <a:r>
              <a:rPr spc="-40" dirty="0"/>
              <a:t> </a:t>
            </a:r>
            <a:r>
              <a:rPr dirty="0"/>
              <a:t>за</a:t>
            </a:r>
            <a:r>
              <a:rPr spc="-20" dirty="0"/>
              <a:t> </a:t>
            </a:r>
            <a:r>
              <a:rPr dirty="0"/>
              <a:t>бюджетні</a:t>
            </a:r>
            <a:r>
              <a:rPr spc="-40" dirty="0"/>
              <a:t> </a:t>
            </a:r>
            <a:r>
              <a:rPr spc="-10" dirty="0"/>
              <a:t>кошти</a:t>
            </a:r>
          </a:p>
        </p:txBody>
      </p:sp>
      <p:sp>
        <p:nvSpPr>
          <p:cNvPr id="3" name="object 3"/>
          <p:cNvSpPr txBox="1"/>
          <p:nvPr/>
        </p:nvSpPr>
        <p:spPr>
          <a:xfrm>
            <a:off x="317398" y="2988945"/>
            <a:ext cx="7819390" cy="299720"/>
          </a:xfrm>
          <a:prstGeom prst="rect">
            <a:avLst/>
          </a:prstGeom>
        </p:spPr>
        <p:txBody>
          <a:bodyPr vert="horz" wrap="square" lIns="0" tIns="12700" rIns="0" bIns="0" rtlCol="0">
            <a:spAutoFit/>
          </a:bodyPr>
          <a:lstStyle/>
          <a:p>
            <a:pPr marL="126364" indent="-120650">
              <a:lnSpc>
                <a:spcPct val="100000"/>
              </a:lnSpc>
              <a:spcBef>
                <a:spcPts val="100"/>
              </a:spcBef>
              <a:buSzPct val="94444"/>
              <a:buChar char="•"/>
              <a:tabLst>
                <a:tab pos="126364" algn="l"/>
              </a:tabLst>
            </a:pPr>
            <a:r>
              <a:rPr sz="1800" dirty="0">
                <a:latin typeface="Calibri"/>
                <a:cs typeface="Calibri"/>
              </a:rPr>
              <a:t>Обмежений</a:t>
            </a:r>
            <a:r>
              <a:rPr sz="1800" spc="-30" dirty="0">
                <a:latin typeface="Calibri"/>
                <a:cs typeface="Calibri"/>
              </a:rPr>
              <a:t> </a:t>
            </a:r>
            <a:r>
              <a:rPr sz="1800" dirty="0">
                <a:latin typeface="Calibri"/>
                <a:cs typeface="Calibri"/>
              </a:rPr>
              <a:t>перелік</a:t>
            </a:r>
            <a:r>
              <a:rPr sz="1800" spc="-30" dirty="0">
                <a:latin typeface="Calibri"/>
                <a:cs typeface="Calibri"/>
              </a:rPr>
              <a:t> </a:t>
            </a:r>
            <a:r>
              <a:rPr sz="1800" dirty="0">
                <a:latin typeface="Calibri"/>
                <a:cs typeface="Calibri"/>
              </a:rPr>
              <a:t>ЛЗ</a:t>
            </a:r>
            <a:r>
              <a:rPr sz="1800" spc="-35" dirty="0">
                <a:latin typeface="Calibri"/>
                <a:cs typeface="Calibri"/>
              </a:rPr>
              <a:t> </a:t>
            </a:r>
            <a:r>
              <a:rPr sz="1800" dirty="0">
                <a:latin typeface="Calibri"/>
                <a:cs typeface="Calibri"/>
              </a:rPr>
              <a:t>та</a:t>
            </a:r>
            <a:r>
              <a:rPr sz="1800" spc="-20" dirty="0">
                <a:latin typeface="Calibri"/>
                <a:cs typeface="Calibri"/>
              </a:rPr>
              <a:t> </a:t>
            </a:r>
            <a:r>
              <a:rPr sz="1800" dirty="0">
                <a:latin typeface="Calibri"/>
                <a:cs typeface="Calibri"/>
              </a:rPr>
              <a:t>ВМП,</a:t>
            </a:r>
            <a:r>
              <a:rPr sz="1800" spc="-30" dirty="0">
                <a:latin typeface="Calibri"/>
                <a:cs typeface="Calibri"/>
              </a:rPr>
              <a:t> </a:t>
            </a:r>
            <a:r>
              <a:rPr sz="1800" dirty="0">
                <a:latin typeface="Calibri"/>
                <a:cs typeface="Calibri"/>
              </a:rPr>
              <a:t>які</a:t>
            </a:r>
            <a:r>
              <a:rPr sz="1800" spc="-35" dirty="0">
                <a:latin typeface="Calibri"/>
                <a:cs typeface="Calibri"/>
              </a:rPr>
              <a:t> </a:t>
            </a:r>
            <a:r>
              <a:rPr sz="1800" dirty="0">
                <a:latin typeface="Calibri"/>
                <a:cs typeface="Calibri"/>
              </a:rPr>
              <a:t>можуть</a:t>
            </a:r>
            <a:r>
              <a:rPr sz="1800" spc="-20" dirty="0">
                <a:latin typeface="Calibri"/>
                <a:cs typeface="Calibri"/>
              </a:rPr>
              <a:t> </a:t>
            </a:r>
            <a:r>
              <a:rPr sz="1800" spc="-10" dirty="0">
                <a:latin typeface="Calibri"/>
                <a:cs typeface="Calibri"/>
              </a:rPr>
              <a:t>закуповуватись</a:t>
            </a:r>
            <a:r>
              <a:rPr sz="1800" spc="-25" dirty="0">
                <a:latin typeface="Calibri"/>
                <a:cs typeface="Calibri"/>
              </a:rPr>
              <a:t> </a:t>
            </a:r>
            <a:r>
              <a:rPr sz="1800" dirty="0">
                <a:latin typeface="Calibri"/>
                <a:cs typeface="Calibri"/>
              </a:rPr>
              <a:t>за</a:t>
            </a:r>
            <a:r>
              <a:rPr sz="1800" spc="-35" dirty="0">
                <a:latin typeface="Calibri"/>
                <a:cs typeface="Calibri"/>
              </a:rPr>
              <a:t> </a:t>
            </a:r>
            <a:r>
              <a:rPr sz="1800" dirty="0">
                <a:latin typeface="Calibri"/>
                <a:cs typeface="Calibri"/>
              </a:rPr>
              <a:t>бюджетні</a:t>
            </a:r>
            <a:r>
              <a:rPr sz="1800" spc="-20" dirty="0">
                <a:latin typeface="Calibri"/>
                <a:cs typeface="Calibri"/>
              </a:rPr>
              <a:t> </a:t>
            </a:r>
            <a:r>
              <a:rPr sz="1800" spc="-10" dirty="0">
                <a:latin typeface="Calibri"/>
                <a:cs typeface="Calibri"/>
              </a:rPr>
              <a:t>кошти</a:t>
            </a:r>
            <a:endParaRPr sz="1800">
              <a:latin typeface="Calibri"/>
              <a:cs typeface="Calibri"/>
            </a:endParaRPr>
          </a:p>
        </p:txBody>
      </p:sp>
      <p:sp>
        <p:nvSpPr>
          <p:cNvPr id="4" name="object 4"/>
          <p:cNvSpPr txBox="1"/>
          <p:nvPr/>
        </p:nvSpPr>
        <p:spPr>
          <a:xfrm>
            <a:off x="317398" y="3452241"/>
            <a:ext cx="5137785" cy="299720"/>
          </a:xfrm>
          <a:prstGeom prst="rect">
            <a:avLst/>
          </a:prstGeom>
        </p:spPr>
        <p:txBody>
          <a:bodyPr vert="horz" wrap="square" lIns="0" tIns="12700" rIns="0" bIns="0" rtlCol="0">
            <a:spAutoFit/>
          </a:bodyPr>
          <a:lstStyle/>
          <a:p>
            <a:pPr marL="126364" indent="-120650">
              <a:lnSpc>
                <a:spcPct val="100000"/>
              </a:lnSpc>
              <a:spcBef>
                <a:spcPts val="100"/>
              </a:spcBef>
              <a:buSzPct val="94444"/>
              <a:buChar char="•"/>
              <a:tabLst>
                <a:tab pos="126364" algn="l"/>
              </a:tabLst>
            </a:pPr>
            <a:r>
              <a:rPr sz="1800" dirty="0">
                <a:latin typeface="Calibri"/>
                <a:cs typeface="Calibri"/>
              </a:rPr>
              <a:t>Обсяги</a:t>
            </a:r>
            <a:r>
              <a:rPr sz="1800" spc="-40" dirty="0">
                <a:latin typeface="Calibri"/>
                <a:cs typeface="Calibri"/>
              </a:rPr>
              <a:t> </a:t>
            </a:r>
            <a:r>
              <a:rPr sz="1800" dirty="0">
                <a:latin typeface="Calibri"/>
                <a:cs typeface="Calibri"/>
              </a:rPr>
              <a:t>закупівлі</a:t>
            </a:r>
            <a:r>
              <a:rPr sz="1800" spc="-45" dirty="0">
                <a:latin typeface="Calibri"/>
                <a:cs typeface="Calibri"/>
              </a:rPr>
              <a:t> </a:t>
            </a:r>
            <a:r>
              <a:rPr sz="1800" dirty="0">
                <a:latin typeface="Calibri"/>
                <a:cs typeface="Calibri"/>
              </a:rPr>
              <a:t>обмежені</a:t>
            </a:r>
            <a:r>
              <a:rPr sz="1800" spc="-30" dirty="0">
                <a:latin typeface="Calibri"/>
                <a:cs typeface="Calibri"/>
              </a:rPr>
              <a:t> </a:t>
            </a:r>
            <a:r>
              <a:rPr sz="1800" dirty="0">
                <a:latin typeface="Calibri"/>
                <a:cs typeface="Calibri"/>
              </a:rPr>
              <a:t>сумою</a:t>
            </a:r>
            <a:r>
              <a:rPr sz="1800" spc="-40" dirty="0">
                <a:latin typeface="Calibri"/>
                <a:cs typeface="Calibri"/>
              </a:rPr>
              <a:t> </a:t>
            </a:r>
            <a:r>
              <a:rPr sz="1800" dirty="0">
                <a:latin typeface="Calibri"/>
                <a:cs typeface="Calibri"/>
              </a:rPr>
              <a:t>виділених</a:t>
            </a:r>
            <a:r>
              <a:rPr sz="1800" spc="-55" dirty="0">
                <a:latin typeface="Calibri"/>
                <a:cs typeface="Calibri"/>
              </a:rPr>
              <a:t> </a:t>
            </a:r>
            <a:r>
              <a:rPr sz="1800" spc="-10" dirty="0">
                <a:latin typeface="Calibri"/>
                <a:cs typeface="Calibri"/>
              </a:rPr>
              <a:t>кошти</a:t>
            </a:r>
            <a:endParaRPr sz="1800">
              <a:latin typeface="Calibri"/>
              <a:cs typeface="Calibri"/>
            </a:endParaRPr>
          </a:p>
        </p:txBody>
      </p:sp>
      <p:sp>
        <p:nvSpPr>
          <p:cNvPr id="5" name="object 5"/>
          <p:cNvSpPr txBox="1"/>
          <p:nvPr/>
        </p:nvSpPr>
        <p:spPr>
          <a:xfrm>
            <a:off x="317398" y="3914394"/>
            <a:ext cx="8472170" cy="299720"/>
          </a:xfrm>
          <a:prstGeom prst="rect">
            <a:avLst/>
          </a:prstGeom>
        </p:spPr>
        <p:txBody>
          <a:bodyPr vert="horz" wrap="square" lIns="0" tIns="12700" rIns="0" bIns="0" rtlCol="0">
            <a:spAutoFit/>
          </a:bodyPr>
          <a:lstStyle/>
          <a:p>
            <a:pPr marL="126364" indent="-120650">
              <a:lnSpc>
                <a:spcPct val="100000"/>
              </a:lnSpc>
              <a:spcBef>
                <a:spcPts val="100"/>
              </a:spcBef>
              <a:buSzPct val="94444"/>
              <a:buChar char="•"/>
              <a:tabLst>
                <a:tab pos="126364" algn="l"/>
              </a:tabLst>
            </a:pPr>
            <a:r>
              <a:rPr sz="1800" dirty="0">
                <a:latin typeface="Calibri"/>
                <a:cs typeface="Calibri"/>
              </a:rPr>
              <a:t>Процедура</a:t>
            </a:r>
            <a:r>
              <a:rPr sz="1800" spc="-40" dirty="0">
                <a:latin typeface="Calibri"/>
                <a:cs typeface="Calibri"/>
              </a:rPr>
              <a:t> </a:t>
            </a:r>
            <a:r>
              <a:rPr sz="1800" dirty="0">
                <a:latin typeface="Calibri"/>
                <a:cs typeface="Calibri"/>
              </a:rPr>
              <a:t>–</a:t>
            </a:r>
            <a:r>
              <a:rPr sz="1800" spc="-55" dirty="0">
                <a:latin typeface="Calibri"/>
                <a:cs typeface="Calibri"/>
              </a:rPr>
              <a:t> </a:t>
            </a:r>
            <a:r>
              <a:rPr sz="1800" dirty="0">
                <a:latin typeface="Calibri"/>
                <a:cs typeface="Calibri"/>
              </a:rPr>
              <a:t>тендерні</a:t>
            </a:r>
            <a:r>
              <a:rPr sz="1800" spc="-50" dirty="0">
                <a:latin typeface="Calibri"/>
                <a:cs typeface="Calibri"/>
              </a:rPr>
              <a:t> </a:t>
            </a:r>
            <a:r>
              <a:rPr sz="1800" dirty="0">
                <a:latin typeface="Calibri"/>
                <a:cs typeface="Calibri"/>
              </a:rPr>
              <a:t>торги,</a:t>
            </a:r>
            <a:r>
              <a:rPr sz="1800" spc="-40" dirty="0">
                <a:latin typeface="Calibri"/>
                <a:cs typeface="Calibri"/>
              </a:rPr>
              <a:t> </a:t>
            </a:r>
            <a:r>
              <a:rPr sz="1800" dirty="0">
                <a:latin typeface="Calibri"/>
                <a:cs typeface="Calibri"/>
              </a:rPr>
              <a:t>або</a:t>
            </a:r>
            <a:r>
              <a:rPr sz="1800" spc="-50" dirty="0">
                <a:latin typeface="Calibri"/>
                <a:cs typeface="Calibri"/>
              </a:rPr>
              <a:t> </a:t>
            </a:r>
            <a:r>
              <a:rPr sz="1800" dirty="0">
                <a:latin typeface="Calibri"/>
                <a:cs typeface="Calibri"/>
              </a:rPr>
              <a:t>закупівля</a:t>
            </a:r>
            <a:r>
              <a:rPr sz="1800" spc="-65" dirty="0">
                <a:latin typeface="Calibri"/>
                <a:cs typeface="Calibri"/>
              </a:rPr>
              <a:t> </a:t>
            </a:r>
            <a:r>
              <a:rPr sz="1800" dirty="0">
                <a:latin typeface="Calibri"/>
                <a:cs typeface="Calibri"/>
              </a:rPr>
              <a:t>через</a:t>
            </a:r>
            <a:r>
              <a:rPr sz="1800" spc="-45" dirty="0">
                <a:latin typeface="Calibri"/>
                <a:cs typeface="Calibri"/>
              </a:rPr>
              <a:t> </a:t>
            </a:r>
            <a:r>
              <a:rPr sz="1800" dirty="0">
                <a:latin typeface="Calibri"/>
                <a:cs typeface="Calibri"/>
              </a:rPr>
              <a:t>міжнародні</a:t>
            </a:r>
            <a:r>
              <a:rPr sz="1800" spc="-55" dirty="0">
                <a:latin typeface="Calibri"/>
                <a:cs typeface="Calibri"/>
              </a:rPr>
              <a:t> </a:t>
            </a:r>
            <a:r>
              <a:rPr sz="1800" dirty="0">
                <a:latin typeface="Calibri"/>
                <a:cs typeface="Calibri"/>
              </a:rPr>
              <a:t>закупівельні</a:t>
            </a:r>
            <a:r>
              <a:rPr sz="1800" spc="-40" dirty="0">
                <a:latin typeface="Calibri"/>
                <a:cs typeface="Calibri"/>
              </a:rPr>
              <a:t> </a:t>
            </a:r>
            <a:r>
              <a:rPr sz="1800" spc="-10" dirty="0">
                <a:latin typeface="Calibri"/>
                <a:cs typeface="Calibri"/>
              </a:rPr>
              <a:t>організації</a:t>
            </a:r>
            <a:endParaRPr sz="1800">
              <a:latin typeface="Calibri"/>
              <a:cs typeface="Calibri"/>
            </a:endParaRPr>
          </a:p>
        </p:txBody>
      </p:sp>
      <p:sp>
        <p:nvSpPr>
          <p:cNvPr id="6" name="object 6"/>
          <p:cNvSpPr txBox="1"/>
          <p:nvPr/>
        </p:nvSpPr>
        <p:spPr>
          <a:xfrm>
            <a:off x="9071609" y="1186052"/>
            <a:ext cx="3034030" cy="4904105"/>
          </a:xfrm>
          <a:prstGeom prst="rect">
            <a:avLst/>
          </a:prstGeom>
        </p:spPr>
        <p:txBody>
          <a:bodyPr vert="horz" wrap="square" lIns="0" tIns="13335" rIns="0" bIns="0" rtlCol="0">
            <a:spAutoFit/>
          </a:bodyPr>
          <a:lstStyle/>
          <a:p>
            <a:pPr marL="12700" marR="651510" algn="just">
              <a:lnSpc>
                <a:spcPct val="100000"/>
              </a:lnSpc>
              <a:spcBef>
                <a:spcPts val="105"/>
              </a:spcBef>
            </a:pPr>
            <a:r>
              <a:rPr sz="2000" b="1" dirty="0">
                <a:solidFill>
                  <a:srgbClr val="FF6600"/>
                </a:solidFill>
                <a:latin typeface="Arial"/>
                <a:cs typeface="Arial"/>
              </a:rPr>
              <a:t>Тендер</a:t>
            </a:r>
            <a:r>
              <a:rPr sz="2000" b="1" spc="-60" dirty="0">
                <a:solidFill>
                  <a:srgbClr val="FF6600"/>
                </a:solidFill>
                <a:latin typeface="Arial"/>
                <a:cs typeface="Arial"/>
              </a:rPr>
              <a:t> </a:t>
            </a:r>
            <a:r>
              <a:rPr sz="2000" dirty="0">
                <a:solidFill>
                  <a:srgbClr val="001F5F"/>
                </a:solidFill>
                <a:latin typeface="Arial"/>
                <a:cs typeface="Arial"/>
              </a:rPr>
              <a:t>—</a:t>
            </a:r>
            <a:r>
              <a:rPr sz="2000" spc="-60" dirty="0">
                <a:solidFill>
                  <a:srgbClr val="001F5F"/>
                </a:solidFill>
                <a:latin typeface="Arial"/>
                <a:cs typeface="Arial"/>
              </a:rPr>
              <a:t> </a:t>
            </a:r>
            <a:r>
              <a:rPr sz="2000" dirty="0">
                <a:solidFill>
                  <a:srgbClr val="001F5F"/>
                </a:solidFill>
                <a:latin typeface="Arial"/>
                <a:cs typeface="Arial"/>
              </a:rPr>
              <a:t>відбір</a:t>
            </a:r>
            <a:r>
              <a:rPr sz="2000" spc="-55" dirty="0">
                <a:solidFill>
                  <a:srgbClr val="001F5F"/>
                </a:solidFill>
                <a:latin typeface="Arial"/>
                <a:cs typeface="Arial"/>
              </a:rPr>
              <a:t> </a:t>
            </a:r>
            <a:r>
              <a:rPr sz="2000" spc="-25" dirty="0">
                <a:solidFill>
                  <a:srgbClr val="001F5F"/>
                </a:solidFill>
                <a:latin typeface="Arial"/>
                <a:cs typeface="Arial"/>
              </a:rPr>
              <a:t>на </a:t>
            </a:r>
            <a:r>
              <a:rPr sz="2000" dirty="0">
                <a:solidFill>
                  <a:srgbClr val="001F5F"/>
                </a:solidFill>
                <a:latin typeface="Arial"/>
                <a:cs typeface="Arial"/>
              </a:rPr>
              <a:t>конкурентній</a:t>
            </a:r>
            <a:r>
              <a:rPr sz="2000" spc="-75" dirty="0">
                <a:solidFill>
                  <a:srgbClr val="001F5F"/>
                </a:solidFill>
                <a:latin typeface="Arial"/>
                <a:cs typeface="Arial"/>
              </a:rPr>
              <a:t> </a:t>
            </a:r>
            <a:r>
              <a:rPr sz="2000" spc="-10" dirty="0">
                <a:solidFill>
                  <a:srgbClr val="001F5F"/>
                </a:solidFill>
                <a:latin typeface="Arial"/>
                <a:cs typeface="Arial"/>
              </a:rPr>
              <a:t>основі </a:t>
            </a:r>
            <a:r>
              <a:rPr sz="2000" dirty="0">
                <a:solidFill>
                  <a:srgbClr val="001F5F"/>
                </a:solidFill>
                <a:latin typeface="Arial"/>
                <a:cs typeface="Arial"/>
              </a:rPr>
              <a:t>пропозицій</a:t>
            </a:r>
            <a:r>
              <a:rPr sz="2000" spc="-40" dirty="0">
                <a:solidFill>
                  <a:srgbClr val="001F5F"/>
                </a:solidFill>
                <a:latin typeface="Arial"/>
                <a:cs typeface="Arial"/>
              </a:rPr>
              <a:t> </a:t>
            </a:r>
            <a:r>
              <a:rPr sz="2000" spc="-10" dirty="0">
                <a:solidFill>
                  <a:srgbClr val="001F5F"/>
                </a:solidFill>
                <a:latin typeface="Arial"/>
                <a:cs typeface="Arial"/>
              </a:rPr>
              <a:t>надання</a:t>
            </a:r>
            <a:endParaRPr sz="2000">
              <a:latin typeface="Arial"/>
              <a:cs typeface="Arial"/>
            </a:endParaRPr>
          </a:p>
          <a:p>
            <a:pPr marL="12700" marR="130175">
              <a:lnSpc>
                <a:spcPct val="100000"/>
              </a:lnSpc>
            </a:pPr>
            <a:r>
              <a:rPr sz="2000" dirty="0">
                <a:solidFill>
                  <a:srgbClr val="001F5F"/>
                </a:solidFill>
                <a:latin typeface="Arial"/>
                <a:cs typeface="Arial"/>
              </a:rPr>
              <a:t>послуг,</a:t>
            </a:r>
            <a:r>
              <a:rPr sz="2000" spc="-65" dirty="0">
                <a:solidFill>
                  <a:srgbClr val="001F5F"/>
                </a:solidFill>
                <a:latin typeface="Arial"/>
                <a:cs typeface="Arial"/>
              </a:rPr>
              <a:t> </a:t>
            </a:r>
            <a:r>
              <a:rPr sz="2000" dirty="0">
                <a:solidFill>
                  <a:srgbClr val="001F5F"/>
                </a:solidFill>
                <a:latin typeface="Arial"/>
                <a:cs typeface="Arial"/>
              </a:rPr>
              <a:t>виконання</a:t>
            </a:r>
            <a:r>
              <a:rPr sz="2000" spc="-75" dirty="0">
                <a:solidFill>
                  <a:srgbClr val="001F5F"/>
                </a:solidFill>
                <a:latin typeface="Arial"/>
                <a:cs typeface="Arial"/>
              </a:rPr>
              <a:t> </a:t>
            </a:r>
            <a:r>
              <a:rPr sz="2000" spc="-10" dirty="0">
                <a:solidFill>
                  <a:srgbClr val="001F5F"/>
                </a:solidFill>
                <a:latin typeface="Arial"/>
                <a:cs typeface="Arial"/>
              </a:rPr>
              <a:t>робіт, </a:t>
            </a:r>
            <a:r>
              <a:rPr sz="2000" dirty="0">
                <a:solidFill>
                  <a:srgbClr val="001F5F"/>
                </a:solidFill>
                <a:latin typeface="Arial"/>
                <a:cs typeface="Arial"/>
              </a:rPr>
              <a:t>поставку</a:t>
            </a:r>
            <a:r>
              <a:rPr sz="2000" spc="-35" dirty="0">
                <a:solidFill>
                  <a:srgbClr val="001F5F"/>
                </a:solidFill>
                <a:latin typeface="Arial"/>
                <a:cs typeface="Arial"/>
              </a:rPr>
              <a:t> </a:t>
            </a:r>
            <a:r>
              <a:rPr sz="2000" dirty="0">
                <a:solidFill>
                  <a:srgbClr val="001F5F"/>
                </a:solidFill>
                <a:latin typeface="Arial"/>
                <a:cs typeface="Arial"/>
              </a:rPr>
              <a:t>товару</a:t>
            </a:r>
            <a:r>
              <a:rPr sz="2000" spc="-25" dirty="0">
                <a:solidFill>
                  <a:srgbClr val="001F5F"/>
                </a:solidFill>
                <a:latin typeface="Arial"/>
                <a:cs typeface="Arial"/>
              </a:rPr>
              <a:t> за </a:t>
            </a:r>
            <a:r>
              <a:rPr sz="2000" spc="-10" dirty="0">
                <a:solidFill>
                  <a:srgbClr val="001F5F"/>
                </a:solidFill>
                <a:latin typeface="Arial"/>
                <a:cs typeface="Arial"/>
              </a:rPr>
              <a:t>заздалегідь</a:t>
            </a:r>
            <a:endParaRPr sz="2000">
              <a:latin typeface="Arial"/>
              <a:cs typeface="Arial"/>
            </a:endParaRPr>
          </a:p>
          <a:p>
            <a:pPr marL="12700">
              <a:lnSpc>
                <a:spcPct val="100000"/>
              </a:lnSpc>
            </a:pPr>
            <a:r>
              <a:rPr sz="2000" spc="-10" dirty="0">
                <a:solidFill>
                  <a:srgbClr val="001F5F"/>
                </a:solidFill>
                <a:latin typeface="Arial"/>
                <a:cs typeface="Arial"/>
              </a:rPr>
              <a:t>обумовленим</a:t>
            </a:r>
            <a:endParaRPr sz="2000">
              <a:latin typeface="Arial"/>
              <a:cs typeface="Arial"/>
            </a:endParaRPr>
          </a:p>
          <a:p>
            <a:pPr marL="12700">
              <a:lnSpc>
                <a:spcPct val="100000"/>
              </a:lnSpc>
              <a:spcBef>
                <a:spcPts val="5"/>
              </a:spcBef>
            </a:pPr>
            <a:r>
              <a:rPr sz="2000" dirty="0">
                <a:solidFill>
                  <a:srgbClr val="001F5F"/>
                </a:solidFill>
                <a:latin typeface="Arial"/>
                <a:cs typeface="Arial"/>
              </a:rPr>
              <a:t>з</a:t>
            </a:r>
            <a:r>
              <a:rPr sz="2000" spc="-20" dirty="0">
                <a:solidFill>
                  <a:srgbClr val="001F5F"/>
                </a:solidFill>
                <a:latin typeface="Arial"/>
                <a:cs typeface="Arial"/>
              </a:rPr>
              <a:t> </a:t>
            </a:r>
            <a:r>
              <a:rPr sz="2000" dirty="0">
                <a:solidFill>
                  <a:srgbClr val="001F5F"/>
                </a:solidFill>
                <a:latin typeface="Arial"/>
                <a:cs typeface="Arial"/>
              </a:rPr>
              <a:t>умовами</a:t>
            </a:r>
            <a:r>
              <a:rPr sz="2000" spc="-35" dirty="0">
                <a:solidFill>
                  <a:srgbClr val="001F5F"/>
                </a:solidFill>
                <a:latin typeface="Arial"/>
                <a:cs typeface="Arial"/>
              </a:rPr>
              <a:t> </a:t>
            </a:r>
            <a:r>
              <a:rPr sz="2000" dirty="0">
                <a:solidFill>
                  <a:srgbClr val="001F5F"/>
                </a:solidFill>
                <a:latin typeface="Arial"/>
                <a:cs typeface="Arial"/>
              </a:rPr>
              <a:t>і</a:t>
            </a:r>
            <a:r>
              <a:rPr sz="2000" spc="-15" dirty="0">
                <a:solidFill>
                  <a:srgbClr val="001F5F"/>
                </a:solidFill>
                <a:latin typeface="Arial"/>
                <a:cs typeface="Arial"/>
              </a:rPr>
              <a:t> </a:t>
            </a:r>
            <a:r>
              <a:rPr sz="2000" spc="-10" dirty="0">
                <a:solidFill>
                  <a:srgbClr val="001F5F"/>
                </a:solidFill>
                <a:latin typeface="Arial"/>
                <a:cs typeface="Arial"/>
              </a:rPr>
              <a:t>термінами.</a:t>
            </a:r>
            <a:endParaRPr sz="2000">
              <a:latin typeface="Arial"/>
              <a:cs typeface="Arial"/>
            </a:endParaRPr>
          </a:p>
          <a:p>
            <a:pPr marL="12700" marR="5080">
              <a:lnSpc>
                <a:spcPct val="100000"/>
              </a:lnSpc>
            </a:pPr>
            <a:r>
              <a:rPr sz="2000" b="1" dirty="0">
                <a:solidFill>
                  <a:srgbClr val="FF6600"/>
                </a:solidFill>
                <a:latin typeface="Arial"/>
                <a:cs typeface="Arial"/>
              </a:rPr>
              <a:t>Переможець</a:t>
            </a:r>
            <a:r>
              <a:rPr sz="2000" b="1" spc="-80" dirty="0">
                <a:solidFill>
                  <a:srgbClr val="FF6600"/>
                </a:solidFill>
                <a:latin typeface="Arial"/>
                <a:cs typeface="Arial"/>
              </a:rPr>
              <a:t> </a:t>
            </a:r>
            <a:r>
              <a:rPr sz="2000" b="1" dirty="0">
                <a:solidFill>
                  <a:srgbClr val="FF6600"/>
                </a:solidFill>
                <a:latin typeface="Arial"/>
                <a:cs typeface="Arial"/>
              </a:rPr>
              <a:t>тендеру</a:t>
            </a:r>
            <a:r>
              <a:rPr sz="2000" b="1" spc="-10" dirty="0">
                <a:solidFill>
                  <a:srgbClr val="FF6600"/>
                </a:solidFill>
                <a:latin typeface="Arial"/>
                <a:cs typeface="Arial"/>
              </a:rPr>
              <a:t> </a:t>
            </a:r>
            <a:r>
              <a:rPr sz="2000" spc="-50" dirty="0">
                <a:solidFill>
                  <a:srgbClr val="001F5F"/>
                </a:solidFill>
                <a:latin typeface="Arial"/>
                <a:cs typeface="Arial"/>
              </a:rPr>
              <a:t>— </a:t>
            </a:r>
            <a:r>
              <a:rPr sz="2000" dirty="0">
                <a:solidFill>
                  <a:srgbClr val="001F5F"/>
                </a:solidFill>
                <a:latin typeface="Arial"/>
                <a:cs typeface="Arial"/>
              </a:rPr>
              <a:t>учасник,</a:t>
            </a:r>
            <a:r>
              <a:rPr sz="2000" spc="-55" dirty="0">
                <a:solidFill>
                  <a:srgbClr val="001F5F"/>
                </a:solidFill>
                <a:latin typeface="Arial"/>
                <a:cs typeface="Arial"/>
              </a:rPr>
              <a:t> </a:t>
            </a:r>
            <a:r>
              <a:rPr sz="2000" dirty="0">
                <a:solidFill>
                  <a:srgbClr val="001F5F"/>
                </a:solidFill>
                <a:latin typeface="Arial"/>
                <a:cs typeface="Arial"/>
              </a:rPr>
              <a:t>який</a:t>
            </a:r>
            <a:r>
              <a:rPr sz="2000" spc="-25" dirty="0">
                <a:solidFill>
                  <a:srgbClr val="001F5F"/>
                </a:solidFill>
                <a:latin typeface="Arial"/>
                <a:cs typeface="Arial"/>
              </a:rPr>
              <a:t> </a:t>
            </a:r>
            <a:r>
              <a:rPr sz="2000" spc="-10" dirty="0">
                <a:solidFill>
                  <a:srgbClr val="001F5F"/>
                </a:solidFill>
                <a:latin typeface="Arial"/>
                <a:cs typeface="Arial"/>
              </a:rPr>
              <a:t>подав </a:t>
            </a:r>
            <a:r>
              <a:rPr sz="2000" dirty="0">
                <a:solidFill>
                  <a:srgbClr val="001F5F"/>
                </a:solidFill>
                <a:latin typeface="Arial"/>
                <a:cs typeface="Arial"/>
              </a:rPr>
              <a:t>заяву</a:t>
            </a:r>
            <a:r>
              <a:rPr sz="2000" spc="-25" dirty="0">
                <a:solidFill>
                  <a:srgbClr val="001F5F"/>
                </a:solidFill>
                <a:latin typeface="Arial"/>
                <a:cs typeface="Arial"/>
              </a:rPr>
              <a:t> </a:t>
            </a:r>
            <a:r>
              <a:rPr sz="2000" dirty="0">
                <a:solidFill>
                  <a:srgbClr val="001F5F"/>
                </a:solidFill>
                <a:latin typeface="Arial"/>
                <a:cs typeface="Arial"/>
              </a:rPr>
              <a:t>з</a:t>
            </a:r>
            <a:r>
              <a:rPr sz="2000" spc="-15" dirty="0">
                <a:solidFill>
                  <a:srgbClr val="001F5F"/>
                </a:solidFill>
                <a:latin typeface="Arial"/>
                <a:cs typeface="Arial"/>
              </a:rPr>
              <a:t> </a:t>
            </a:r>
            <a:r>
              <a:rPr sz="2000" spc="-10" dirty="0">
                <a:solidFill>
                  <a:srgbClr val="001F5F"/>
                </a:solidFill>
                <a:latin typeface="Arial"/>
                <a:cs typeface="Arial"/>
              </a:rPr>
              <a:t>найкращими</a:t>
            </a:r>
            <a:endParaRPr sz="2000">
              <a:latin typeface="Arial"/>
              <a:cs typeface="Arial"/>
            </a:endParaRPr>
          </a:p>
          <a:p>
            <a:pPr marL="12700">
              <a:lnSpc>
                <a:spcPct val="100000"/>
              </a:lnSpc>
            </a:pPr>
            <a:r>
              <a:rPr sz="2000" spc="-10" dirty="0">
                <a:solidFill>
                  <a:srgbClr val="001F5F"/>
                </a:solidFill>
                <a:latin typeface="Arial"/>
                <a:cs typeface="Arial"/>
              </a:rPr>
              <a:t>запропонованими</a:t>
            </a:r>
            <a:endParaRPr sz="2000">
              <a:latin typeface="Arial"/>
              <a:cs typeface="Arial"/>
            </a:endParaRPr>
          </a:p>
          <a:p>
            <a:pPr marL="12700" marR="55880" algn="just">
              <a:lnSpc>
                <a:spcPct val="100000"/>
              </a:lnSpc>
            </a:pPr>
            <a:r>
              <a:rPr sz="2000" dirty="0">
                <a:solidFill>
                  <a:srgbClr val="001F5F"/>
                </a:solidFill>
                <a:latin typeface="Arial"/>
                <a:cs typeface="Arial"/>
              </a:rPr>
              <a:t>умовами.</a:t>
            </a:r>
            <a:r>
              <a:rPr sz="2000" spc="-35" dirty="0">
                <a:solidFill>
                  <a:srgbClr val="001F5F"/>
                </a:solidFill>
                <a:latin typeface="Arial"/>
                <a:cs typeface="Arial"/>
              </a:rPr>
              <a:t> </a:t>
            </a:r>
            <a:r>
              <a:rPr sz="2000" dirty="0">
                <a:solidFill>
                  <a:srgbClr val="001F5F"/>
                </a:solidFill>
                <a:latin typeface="Arial"/>
                <a:cs typeface="Arial"/>
              </a:rPr>
              <a:t>Для</a:t>
            </a:r>
            <a:r>
              <a:rPr sz="2000" spc="-10" dirty="0">
                <a:solidFill>
                  <a:srgbClr val="001F5F"/>
                </a:solidFill>
                <a:latin typeface="Arial"/>
                <a:cs typeface="Arial"/>
              </a:rPr>
              <a:t> лікарських </a:t>
            </a:r>
            <a:r>
              <a:rPr sz="2000" dirty="0">
                <a:solidFill>
                  <a:srgbClr val="001F5F"/>
                </a:solidFill>
                <a:latin typeface="Arial"/>
                <a:cs typeface="Arial"/>
              </a:rPr>
              <a:t>засобів</a:t>
            </a:r>
            <a:r>
              <a:rPr sz="2000" spc="-60" dirty="0">
                <a:solidFill>
                  <a:srgbClr val="001F5F"/>
                </a:solidFill>
                <a:latin typeface="Arial"/>
                <a:cs typeface="Arial"/>
              </a:rPr>
              <a:t> </a:t>
            </a:r>
            <a:r>
              <a:rPr sz="2000" dirty="0">
                <a:solidFill>
                  <a:srgbClr val="001F5F"/>
                </a:solidFill>
                <a:latin typeface="Arial"/>
                <a:cs typeface="Arial"/>
              </a:rPr>
              <a:t>—</a:t>
            </a:r>
            <a:r>
              <a:rPr sz="2000" spc="-35" dirty="0">
                <a:solidFill>
                  <a:srgbClr val="001F5F"/>
                </a:solidFill>
                <a:latin typeface="Arial"/>
                <a:cs typeface="Arial"/>
              </a:rPr>
              <a:t> </a:t>
            </a:r>
            <a:r>
              <a:rPr sz="2000" dirty="0">
                <a:solidFill>
                  <a:srgbClr val="001F5F"/>
                </a:solidFill>
                <a:latin typeface="Arial"/>
                <a:cs typeface="Arial"/>
              </a:rPr>
              <a:t>найнижча</a:t>
            </a:r>
            <a:r>
              <a:rPr sz="2000" spc="-70" dirty="0">
                <a:solidFill>
                  <a:srgbClr val="001F5F"/>
                </a:solidFill>
                <a:latin typeface="Arial"/>
                <a:cs typeface="Arial"/>
              </a:rPr>
              <a:t> </a:t>
            </a:r>
            <a:r>
              <a:rPr sz="2000" spc="-20" dirty="0">
                <a:solidFill>
                  <a:srgbClr val="001F5F"/>
                </a:solidFill>
                <a:latin typeface="Arial"/>
                <a:cs typeface="Arial"/>
              </a:rPr>
              <a:t>ціна </a:t>
            </a:r>
            <a:r>
              <a:rPr sz="2000" dirty="0">
                <a:solidFill>
                  <a:srgbClr val="001F5F"/>
                </a:solidFill>
                <a:latin typeface="Arial"/>
                <a:cs typeface="Arial"/>
              </a:rPr>
              <a:t>при</a:t>
            </a:r>
            <a:r>
              <a:rPr sz="2000" spc="-20" dirty="0">
                <a:solidFill>
                  <a:srgbClr val="001F5F"/>
                </a:solidFill>
                <a:latin typeface="Arial"/>
                <a:cs typeface="Arial"/>
              </a:rPr>
              <a:t> </a:t>
            </a:r>
            <a:r>
              <a:rPr sz="2000" dirty="0">
                <a:solidFill>
                  <a:srgbClr val="001F5F"/>
                </a:solidFill>
                <a:latin typeface="Arial"/>
                <a:cs typeface="Arial"/>
              </a:rPr>
              <a:t>задовільній</a:t>
            </a:r>
            <a:r>
              <a:rPr sz="2000" spc="-60" dirty="0">
                <a:solidFill>
                  <a:srgbClr val="001F5F"/>
                </a:solidFill>
                <a:latin typeface="Arial"/>
                <a:cs typeface="Arial"/>
              </a:rPr>
              <a:t> </a:t>
            </a:r>
            <a:r>
              <a:rPr sz="2000" spc="-10" dirty="0">
                <a:solidFill>
                  <a:srgbClr val="001F5F"/>
                </a:solidFill>
                <a:latin typeface="Arial"/>
                <a:cs typeface="Arial"/>
              </a:rPr>
              <a:t>якості</a:t>
            </a:r>
            <a:endParaRPr sz="2000">
              <a:latin typeface="Arial"/>
              <a:cs typeface="Arial"/>
            </a:endParaRPr>
          </a:p>
          <a:p>
            <a:pPr marL="12700">
              <a:lnSpc>
                <a:spcPct val="100000"/>
              </a:lnSpc>
            </a:pPr>
            <a:r>
              <a:rPr sz="2000" spc="-10" dirty="0">
                <a:solidFill>
                  <a:srgbClr val="001F5F"/>
                </a:solidFill>
                <a:latin typeface="Arial"/>
                <a:cs typeface="Arial"/>
              </a:rPr>
              <a:t>товару.</a:t>
            </a:r>
            <a:endParaRPr sz="200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2619" y="136651"/>
            <a:ext cx="9916795" cy="953135"/>
          </a:xfrm>
          <a:prstGeom prst="rect">
            <a:avLst/>
          </a:prstGeom>
        </p:spPr>
        <p:txBody>
          <a:bodyPr vert="horz" wrap="square" lIns="0" tIns="67945" rIns="0" bIns="0" rtlCol="0">
            <a:spAutoFit/>
          </a:bodyPr>
          <a:lstStyle/>
          <a:p>
            <a:pPr marL="12700" marR="5080">
              <a:lnSpc>
                <a:spcPts val="3460"/>
              </a:lnSpc>
              <a:spcBef>
                <a:spcPts val="535"/>
              </a:spcBef>
            </a:pPr>
            <a:r>
              <a:rPr sz="3200" i="0" dirty="0">
                <a:solidFill>
                  <a:srgbClr val="FF6600"/>
                </a:solidFill>
                <a:latin typeface="Calibri"/>
                <a:cs typeface="Calibri"/>
              </a:rPr>
              <a:t>До</a:t>
            </a:r>
            <a:r>
              <a:rPr sz="3200" i="0" spc="-45" dirty="0">
                <a:solidFill>
                  <a:srgbClr val="FF6600"/>
                </a:solidFill>
                <a:latin typeface="Calibri"/>
                <a:cs typeface="Calibri"/>
              </a:rPr>
              <a:t> </a:t>
            </a:r>
            <a:r>
              <a:rPr sz="3200" i="0" dirty="0">
                <a:solidFill>
                  <a:srgbClr val="FF6600"/>
                </a:solidFill>
                <a:latin typeface="Calibri"/>
                <a:cs typeface="Calibri"/>
              </a:rPr>
              <a:t>2024</a:t>
            </a:r>
            <a:r>
              <a:rPr sz="3200" i="0" spc="-45" dirty="0">
                <a:solidFill>
                  <a:srgbClr val="FF6600"/>
                </a:solidFill>
                <a:latin typeface="Calibri"/>
                <a:cs typeface="Calibri"/>
              </a:rPr>
              <a:t> </a:t>
            </a:r>
            <a:r>
              <a:rPr sz="3200" i="0" dirty="0">
                <a:solidFill>
                  <a:srgbClr val="FF6600"/>
                </a:solidFill>
                <a:latin typeface="Calibri"/>
                <a:cs typeface="Calibri"/>
              </a:rPr>
              <a:t>року</a:t>
            </a:r>
            <a:r>
              <a:rPr sz="3200" i="0" spc="-40" dirty="0">
                <a:solidFill>
                  <a:srgbClr val="FF6600"/>
                </a:solidFill>
                <a:latin typeface="Calibri"/>
                <a:cs typeface="Calibri"/>
              </a:rPr>
              <a:t> </a:t>
            </a:r>
            <a:r>
              <a:rPr sz="3200" i="0" dirty="0">
                <a:solidFill>
                  <a:srgbClr val="FF6600"/>
                </a:solidFill>
                <a:latin typeface="Calibri"/>
                <a:cs typeface="Calibri"/>
              </a:rPr>
              <a:t>обсяг</a:t>
            </a:r>
            <a:r>
              <a:rPr sz="3200" i="0" spc="-50" dirty="0">
                <a:solidFill>
                  <a:srgbClr val="FF6600"/>
                </a:solidFill>
                <a:latin typeface="Calibri"/>
                <a:cs typeface="Calibri"/>
              </a:rPr>
              <a:t> </a:t>
            </a:r>
            <a:r>
              <a:rPr sz="3200" i="0" dirty="0">
                <a:solidFill>
                  <a:srgbClr val="FF6600"/>
                </a:solidFill>
                <a:latin typeface="Calibri"/>
                <a:cs typeface="Calibri"/>
              </a:rPr>
              <a:t>глобального</a:t>
            </a:r>
            <a:r>
              <a:rPr sz="3200" i="0" spc="-35" dirty="0">
                <a:solidFill>
                  <a:srgbClr val="FF6600"/>
                </a:solidFill>
                <a:latin typeface="Calibri"/>
                <a:cs typeface="Calibri"/>
              </a:rPr>
              <a:t> </a:t>
            </a:r>
            <a:r>
              <a:rPr sz="3200" i="0" dirty="0">
                <a:solidFill>
                  <a:srgbClr val="FF6600"/>
                </a:solidFill>
                <a:latin typeface="Calibri"/>
                <a:cs typeface="Calibri"/>
              </a:rPr>
              <a:t>ринку</a:t>
            </a:r>
            <a:r>
              <a:rPr sz="3200" i="0" spc="-55" dirty="0">
                <a:solidFill>
                  <a:srgbClr val="FF6600"/>
                </a:solidFill>
                <a:latin typeface="Calibri"/>
                <a:cs typeface="Calibri"/>
              </a:rPr>
              <a:t> </a:t>
            </a:r>
            <a:r>
              <a:rPr sz="3200" i="0" spc="-10" dirty="0">
                <a:solidFill>
                  <a:srgbClr val="FF6600"/>
                </a:solidFill>
                <a:latin typeface="Calibri"/>
                <a:cs typeface="Calibri"/>
              </a:rPr>
              <a:t>безрецептурних </a:t>
            </a:r>
            <a:r>
              <a:rPr sz="3200" i="0" dirty="0">
                <a:solidFill>
                  <a:srgbClr val="FF6600"/>
                </a:solidFill>
                <a:latin typeface="Calibri"/>
                <a:cs typeface="Calibri"/>
              </a:rPr>
              <a:t>(OTC)</a:t>
            </a:r>
            <a:r>
              <a:rPr sz="3200" i="0" spc="-70" dirty="0">
                <a:solidFill>
                  <a:srgbClr val="FF6600"/>
                </a:solidFill>
                <a:latin typeface="Calibri"/>
                <a:cs typeface="Calibri"/>
              </a:rPr>
              <a:t> </a:t>
            </a:r>
            <a:r>
              <a:rPr sz="3200" i="0" dirty="0">
                <a:solidFill>
                  <a:srgbClr val="FF6600"/>
                </a:solidFill>
                <a:latin typeface="Calibri"/>
                <a:cs typeface="Calibri"/>
              </a:rPr>
              <a:t>лікарських</a:t>
            </a:r>
            <a:r>
              <a:rPr sz="3200" i="0" spc="-70" dirty="0">
                <a:solidFill>
                  <a:srgbClr val="FF6600"/>
                </a:solidFill>
                <a:latin typeface="Calibri"/>
                <a:cs typeface="Calibri"/>
              </a:rPr>
              <a:t> </a:t>
            </a:r>
            <a:r>
              <a:rPr sz="3200" i="0" dirty="0">
                <a:solidFill>
                  <a:srgbClr val="FF6600"/>
                </a:solidFill>
                <a:latin typeface="Calibri"/>
                <a:cs typeface="Calibri"/>
              </a:rPr>
              <a:t>препаратів</a:t>
            </a:r>
            <a:r>
              <a:rPr sz="3200" i="0" spc="-95" dirty="0">
                <a:solidFill>
                  <a:srgbClr val="FF6600"/>
                </a:solidFill>
                <a:latin typeface="Calibri"/>
                <a:cs typeface="Calibri"/>
              </a:rPr>
              <a:t> </a:t>
            </a:r>
            <a:r>
              <a:rPr sz="3200" i="0" dirty="0">
                <a:solidFill>
                  <a:srgbClr val="FF6600"/>
                </a:solidFill>
                <a:latin typeface="Calibri"/>
                <a:cs typeface="Calibri"/>
              </a:rPr>
              <a:t>перевищить</a:t>
            </a:r>
            <a:r>
              <a:rPr sz="3200" i="0" spc="-65" dirty="0">
                <a:solidFill>
                  <a:srgbClr val="FF6600"/>
                </a:solidFill>
                <a:latin typeface="Calibri"/>
                <a:cs typeface="Calibri"/>
              </a:rPr>
              <a:t> </a:t>
            </a:r>
            <a:r>
              <a:rPr sz="3200" i="0" dirty="0">
                <a:solidFill>
                  <a:srgbClr val="FF6600"/>
                </a:solidFill>
                <a:latin typeface="Calibri"/>
                <a:cs typeface="Calibri"/>
              </a:rPr>
              <a:t>178</a:t>
            </a:r>
            <a:r>
              <a:rPr sz="3200" i="0" spc="-55" dirty="0">
                <a:solidFill>
                  <a:srgbClr val="FF6600"/>
                </a:solidFill>
                <a:latin typeface="Calibri"/>
                <a:cs typeface="Calibri"/>
              </a:rPr>
              <a:t> </a:t>
            </a:r>
            <a:r>
              <a:rPr sz="3200" i="0" dirty="0">
                <a:solidFill>
                  <a:srgbClr val="FF6600"/>
                </a:solidFill>
                <a:latin typeface="Calibri"/>
                <a:cs typeface="Calibri"/>
              </a:rPr>
              <a:t>млрд</a:t>
            </a:r>
            <a:r>
              <a:rPr sz="3200" i="0" spc="-65" dirty="0">
                <a:solidFill>
                  <a:srgbClr val="FF6600"/>
                </a:solidFill>
                <a:latin typeface="Calibri"/>
                <a:cs typeface="Calibri"/>
              </a:rPr>
              <a:t> </a:t>
            </a:r>
            <a:r>
              <a:rPr sz="3200" i="0" spc="-20" dirty="0">
                <a:solidFill>
                  <a:srgbClr val="FF6600"/>
                </a:solidFill>
                <a:latin typeface="Calibri"/>
                <a:cs typeface="Calibri"/>
              </a:rPr>
              <a:t>дол.</a:t>
            </a:r>
            <a:endParaRPr sz="3200">
              <a:latin typeface="Calibri"/>
              <a:cs typeface="Calibri"/>
            </a:endParaRPr>
          </a:p>
        </p:txBody>
      </p:sp>
      <p:sp>
        <p:nvSpPr>
          <p:cNvPr id="3" name="object 3"/>
          <p:cNvSpPr txBox="1"/>
          <p:nvPr/>
        </p:nvSpPr>
        <p:spPr>
          <a:xfrm>
            <a:off x="5901309" y="1483867"/>
            <a:ext cx="5967095" cy="5033010"/>
          </a:xfrm>
          <a:prstGeom prst="rect">
            <a:avLst/>
          </a:prstGeom>
        </p:spPr>
        <p:txBody>
          <a:bodyPr vert="horz" wrap="square" lIns="0" tIns="94615" rIns="0" bIns="0" rtlCol="0">
            <a:spAutoFit/>
          </a:bodyPr>
          <a:lstStyle/>
          <a:p>
            <a:pPr marL="241300" marR="226060" indent="-228600">
              <a:lnSpc>
                <a:spcPct val="70000"/>
              </a:lnSpc>
              <a:spcBef>
                <a:spcPts val="745"/>
              </a:spcBef>
              <a:buFont typeface="Arial"/>
              <a:buChar char="•"/>
              <a:tabLst>
                <a:tab pos="241300" algn="l"/>
              </a:tabLst>
            </a:pPr>
            <a:r>
              <a:rPr sz="1800" b="1" dirty="0">
                <a:latin typeface="Calibri"/>
                <a:cs typeface="Calibri"/>
              </a:rPr>
              <a:t>Одним</a:t>
            </a:r>
            <a:r>
              <a:rPr sz="1800" b="1" spc="-20" dirty="0">
                <a:latin typeface="Calibri"/>
                <a:cs typeface="Calibri"/>
              </a:rPr>
              <a:t> </a:t>
            </a:r>
            <a:r>
              <a:rPr sz="1800" b="1" dirty="0">
                <a:latin typeface="Calibri"/>
                <a:cs typeface="Calibri"/>
              </a:rPr>
              <a:t>з</a:t>
            </a:r>
            <a:r>
              <a:rPr sz="1800" b="1" spc="-30" dirty="0">
                <a:latin typeface="Calibri"/>
                <a:cs typeface="Calibri"/>
              </a:rPr>
              <a:t> </a:t>
            </a:r>
            <a:r>
              <a:rPr sz="1800" b="1" dirty="0">
                <a:latin typeface="Calibri"/>
                <a:cs typeface="Calibri"/>
              </a:rPr>
              <a:t>головних</a:t>
            </a:r>
            <a:r>
              <a:rPr sz="1800" b="1" spc="-50" dirty="0">
                <a:latin typeface="Calibri"/>
                <a:cs typeface="Calibri"/>
              </a:rPr>
              <a:t> </a:t>
            </a:r>
            <a:r>
              <a:rPr sz="1800" b="1" dirty="0">
                <a:latin typeface="Calibri"/>
                <a:cs typeface="Calibri"/>
              </a:rPr>
              <a:t>драйверів</a:t>
            </a:r>
            <a:r>
              <a:rPr sz="1800" b="1" spc="-65" dirty="0">
                <a:latin typeface="Calibri"/>
                <a:cs typeface="Calibri"/>
              </a:rPr>
              <a:t> </a:t>
            </a:r>
            <a:r>
              <a:rPr sz="1800" b="1" dirty="0">
                <a:latin typeface="Calibri"/>
                <a:cs typeface="Calibri"/>
              </a:rPr>
              <a:t>зростання</a:t>
            </a:r>
            <a:r>
              <a:rPr sz="1800" b="1" spc="-35" dirty="0">
                <a:latin typeface="Calibri"/>
                <a:cs typeface="Calibri"/>
              </a:rPr>
              <a:t> </a:t>
            </a:r>
            <a:r>
              <a:rPr sz="1800" b="1" dirty="0">
                <a:latin typeface="Calibri"/>
                <a:cs typeface="Calibri"/>
              </a:rPr>
              <a:t>обсягу</a:t>
            </a:r>
            <a:r>
              <a:rPr sz="1800" b="1" spc="-45" dirty="0">
                <a:latin typeface="Calibri"/>
                <a:cs typeface="Calibri"/>
              </a:rPr>
              <a:t> </a:t>
            </a:r>
            <a:r>
              <a:rPr sz="1800" b="1" spc="-10" dirty="0">
                <a:latin typeface="Calibri"/>
                <a:cs typeface="Calibri"/>
              </a:rPr>
              <a:t>ринку OTC-</a:t>
            </a:r>
            <a:r>
              <a:rPr sz="1800" b="1" dirty="0">
                <a:latin typeface="Calibri"/>
                <a:cs typeface="Calibri"/>
              </a:rPr>
              <a:t>препаратів</a:t>
            </a:r>
            <a:r>
              <a:rPr sz="1800" b="1" spc="-45" dirty="0">
                <a:latin typeface="Calibri"/>
                <a:cs typeface="Calibri"/>
              </a:rPr>
              <a:t> </a:t>
            </a:r>
            <a:r>
              <a:rPr sz="1800" b="1" dirty="0">
                <a:latin typeface="Calibri"/>
                <a:cs typeface="Calibri"/>
              </a:rPr>
              <a:t>є</a:t>
            </a:r>
            <a:r>
              <a:rPr sz="1800" b="1" spc="-15" dirty="0">
                <a:latin typeface="Calibri"/>
                <a:cs typeface="Calibri"/>
              </a:rPr>
              <a:t> </a:t>
            </a:r>
            <a:r>
              <a:rPr sz="1800" b="1" dirty="0">
                <a:latin typeface="Calibri"/>
                <a:cs typeface="Calibri"/>
              </a:rPr>
              <a:t>збільшення</a:t>
            </a:r>
            <a:r>
              <a:rPr sz="1800" b="1" spc="-15" dirty="0">
                <a:latin typeface="Calibri"/>
                <a:cs typeface="Calibri"/>
              </a:rPr>
              <a:t> </a:t>
            </a:r>
            <a:r>
              <a:rPr sz="1800" b="1" dirty="0">
                <a:latin typeface="Calibri"/>
                <a:cs typeface="Calibri"/>
              </a:rPr>
              <a:t>числа</a:t>
            </a:r>
            <a:r>
              <a:rPr sz="1800" b="1" spc="-25" dirty="0">
                <a:latin typeface="Calibri"/>
                <a:cs typeface="Calibri"/>
              </a:rPr>
              <a:t> </a:t>
            </a:r>
            <a:r>
              <a:rPr sz="1800" b="1" dirty="0">
                <a:latin typeface="Calibri"/>
                <a:cs typeface="Calibri"/>
              </a:rPr>
              <a:t>літніх</a:t>
            </a:r>
            <a:r>
              <a:rPr sz="1800" b="1" spc="-20" dirty="0">
                <a:latin typeface="Calibri"/>
                <a:cs typeface="Calibri"/>
              </a:rPr>
              <a:t> </a:t>
            </a:r>
            <a:r>
              <a:rPr sz="1800" b="1" dirty="0">
                <a:latin typeface="Calibri"/>
                <a:cs typeface="Calibri"/>
              </a:rPr>
              <a:t>людей,</a:t>
            </a:r>
            <a:r>
              <a:rPr sz="1800" b="1" spc="-30" dirty="0">
                <a:latin typeface="Calibri"/>
                <a:cs typeface="Calibri"/>
              </a:rPr>
              <a:t> </a:t>
            </a:r>
            <a:r>
              <a:rPr sz="1800" b="1" spc="-10" dirty="0">
                <a:latin typeface="Calibri"/>
                <a:cs typeface="Calibri"/>
              </a:rPr>
              <a:t>часто </a:t>
            </a:r>
            <a:r>
              <a:rPr sz="1800" b="1" dirty="0">
                <a:latin typeface="Calibri"/>
                <a:cs typeface="Calibri"/>
              </a:rPr>
              <a:t>розташованих</a:t>
            </a:r>
            <a:r>
              <a:rPr sz="1800" b="1" spc="-50" dirty="0">
                <a:latin typeface="Calibri"/>
                <a:cs typeface="Calibri"/>
              </a:rPr>
              <a:t> </a:t>
            </a:r>
            <a:r>
              <a:rPr sz="1800" b="1" dirty="0">
                <a:latin typeface="Calibri"/>
                <a:cs typeface="Calibri"/>
              </a:rPr>
              <a:t>до</a:t>
            </a:r>
            <a:r>
              <a:rPr sz="1800" b="1" spc="-15" dirty="0">
                <a:latin typeface="Calibri"/>
                <a:cs typeface="Calibri"/>
              </a:rPr>
              <a:t> </a:t>
            </a:r>
            <a:r>
              <a:rPr sz="1800" b="1" dirty="0">
                <a:latin typeface="Calibri"/>
                <a:cs typeface="Calibri"/>
              </a:rPr>
              <a:t>розвитку</a:t>
            </a:r>
            <a:r>
              <a:rPr sz="1800" b="1" spc="-45" dirty="0">
                <a:latin typeface="Calibri"/>
                <a:cs typeface="Calibri"/>
              </a:rPr>
              <a:t> </a:t>
            </a:r>
            <a:r>
              <a:rPr sz="1800" b="1" dirty="0">
                <a:latin typeface="Calibri"/>
                <a:cs typeface="Calibri"/>
              </a:rPr>
              <a:t>вікових</a:t>
            </a:r>
            <a:r>
              <a:rPr sz="1800" b="1" spc="-35" dirty="0">
                <a:latin typeface="Calibri"/>
                <a:cs typeface="Calibri"/>
              </a:rPr>
              <a:t> </a:t>
            </a:r>
            <a:r>
              <a:rPr sz="1800" b="1" spc="-10" dirty="0">
                <a:latin typeface="Calibri"/>
                <a:cs typeface="Calibri"/>
              </a:rPr>
              <a:t>захворювань,</a:t>
            </a:r>
            <a:endParaRPr sz="1800">
              <a:latin typeface="Calibri"/>
              <a:cs typeface="Calibri"/>
            </a:endParaRPr>
          </a:p>
          <a:p>
            <a:pPr marL="241300" marR="524510">
              <a:lnSpc>
                <a:spcPct val="70000"/>
              </a:lnSpc>
            </a:pPr>
            <a:r>
              <a:rPr sz="1800" b="1" spc="-10" dirty="0">
                <a:latin typeface="Calibri"/>
                <a:cs typeface="Calibri"/>
              </a:rPr>
              <a:t>наприклад,</a:t>
            </a:r>
            <a:r>
              <a:rPr sz="1800" b="1" spc="-25" dirty="0">
                <a:latin typeface="Calibri"/>
                <a:cs typeface="Calibri"/>
              </a:rPr>
              <a:t> </a:t>
            </a:r>
            <a:r>
              <a:rPr sz="1800" b="1" dirty="0">
                <a:latin typeface="Calibri"/>
                <a:cs typeface="Calibri"/>
              </a:rPr>
              <a:t>суглобного</a:t>
            </a:r>
            <a:r>
              <a:rPr sz="1800" b="1" spc="-25" dirty="0">
                <a:latin typeface="Calibri"/>
                <a:cs typeface="Calibri"/>
              </a:rPr>
              <a:t> </a:t>
            </a:r>
            <a:r>
              <a:rPr sz="1800" b="1" dirty="0">
                <a:latin typeface="Calibri"/>
                <a:cs typeface="Calibri"/>
              </a:rPr>
              <a:t>болю.</a:t>
            </a:r>
            <a:r>
              <a:rPr sz="1800" b="1" spc="-25" dirty="0">
                <a:latin typeface="Calibri"/>
                <a:cs typeface="Calibri"/>
              </a:rPr>
              <a:t> </a:t>
            </a:r>
            <a:r>
              <a:rPr sz="1800" b="1" dirty="0">
                <a:latin typeface="Calibri"/>
                <a:cs typeface="Calibri"/>
              </a:rPr>
              <a:t>Крім</a:t>
            </a:r>
            <a:r>
              <a:rPr sz="1800" b="1" spc="-15" dirty="0">
                <a:latin typeface="Calibri"/>
                <a:cs typeface="Calibri"/>
              </a:rPr>
              <a:t> </a:t>
            </a:r>
            <a:r>
              <a:rPr sz="1800" b="1" dirty="0">
                <a:latin typeface="Calibri"/>
                <a:cs typeface="Calibri"/>
              </a:rPr>
              <a:t>того,</a:t>
            </a:r>
            <a:r>
              <a:rPr sz="1800" b="1" spc="-35" dirty="0">
                <a:latin typeface="Calibri"/>
                <a:cs typeface="Calibri"/>
              </a:rPr>
              <a:t> </a:t>
            </a:r>
            <a:r>
              <a:rPr sz="1800" b="1" spc="-10" dirty="0">
                <a:latin typeface="Calibri"/>
                <a:cs typeface="Calibri"/>
              </a:rPr>
              <a:t>важливим </a:t>
            </a:r>
            <a:r>
              <a:rPr sz="1800" b="1" dirty="0">
                <a:latin typeface="Calibri"/>
                <a:cs typeface="Calibri"/>
              </a:rPr>
              <a:t>критерієм</a:t>
            </a:r>
            <a:r>
              <a:rPr sz="1800" b="1" spc="-35" dirty="0">
                <a:latin typeface="Calibri"/>
                <a:cs typeface="Calibri"/>
              </a:rPr>
              <a:t> </a:t>
            </a:r>
            <a:r>
              <a:rPr sz="1800" b="1" dirty="0">
                <a:latin typeface="Calibri"/>
                <a:cs typeface="Calibri"/>
              </a:rPr>
              <a:t>при</a:t>
            </a:r>
            <a:r>
              <a:rPr sz="1800" b="1" spc="-15" dirty="0">
                <a:latin typeface="Calibri"/>
                <a:cs typeface="Calibri"/>
              </a:rPr>
              <a:t> </a:t>
            </a:r>
            <a:r>
              <a:rPr sz="1800" b="1" dirty="0">
                <a:latin typeface="Calibri"/>
                <a:cs typeface="Calibri"/>
              </a:rPr>
              <a:t>виборі</a:t>
            </a:r>
            <a:r>
              <a:rPr sz="1800" b="1" spc="-40" dirty="0">
                <a:latin typeface="Calibri"/>
                <a:cs typeface="Calibri"/>
              </a:rPr>
              <a:t> </a:t>
            </a:r>
            <a:r>
              <a:rPr sz="1800" b="1" dirty="0">
                <a:latin typeface="Calibri"/>
                <a:cs typeface="Calibri"/>
              </a:rPr>
              <a:t>ліків</a:t>
            </a:r>
            <a:r>
              <a:rPr sz="1800" b="1" spc="-25" dirty="0">
                <a:latin typeface="Calibri"/>
                <a:cs typeface="Calibri"/>
              </a:rPr>
              <a:t> </a:t>
            </a:r>
            <a:r>
              <a:rPr sz="1800" b="1" dirty="0">
                <a:latin typeface="Calibri"/>
                <a:cs typeface="Calibri"/>
              </a:rPr>
              <a:t>є</a:t>
            </a:r>
            <a:r>
              <a:rPr sz="1800" b="1" spc="-15" dirty="0">
                <a:latin typeface="Calibri"/>
                <a:cs typeface="Calibri"/>
              </a:rPr>
              <a:t> </a:t>
            </a:r>
            <a:r>
              <a:rPr sz="1800" b="1" dirty="0">
                <a:latin typeface="Calibri"/>
                <a:cs typeface="Calibri"/>
              </a:rPr>
              <a:t>мінімізація</a:t>
            </a:r>
            <a:r>
              <a:rPr sz="1800" b="1" spc="-25" dirty="0">
                <a:latin typeface="Calibri"/>
                <a:cs typeface="Calibri"/>
              </a:rPr>
              <a:t> </a:t>
            </a:r>
            <a:r>
              <a:rPr sz="1800" b="1" dirty="0">
                <a:latin typeface="Calibri"/>
                <a:cs typeface="Calibri"/>
              </a:rPr>
              <a:t>витрат</a:t>
            </a:r>
            <a:r>
              <a:rPr sz="1800" b="1" spc="-15" dirty="0">
                <a:latin typeface="Calibri"/>
                <a:cs typeface="Calibri"/>
              </a:rPr>
              <a:t> </a:t>
            </a:r>
            <a:r>
              <a:rPr sz="1800" b="1" dirty="0">
                <a:latin typeface="Calibri"/>
                <a:cs typeface="Calibri"/>
              </a:rPr>
              <a:t>на</a:t>
            </a:r>
            <a:r>
              <a:rPr sz="1800" b="1" spc="-10" dirty="0">
                <a:latin typeface="Calibri"/>
                <a:cs typeface="Calibri"/>
              </a:rPr>
              <a:t> </a:t>
            </a:r>
            <a:r>
              <a:rPr sz="1800" b="1" spc="-25" dirty="0">
                <a:latin typeface="Calibri"/>
                <a:cs typeface="Calibri"/>
              </a:rPr>
              <a:t>їх </a:t>
            </a:r>
            <a:r>
              <a:rPr sz="1800" b="1" spc="-10" dirty="0">
                <a:latin typeface="Calibri"/>
                <a:cs typeface="Calibri"/>
              </a:rPr>
              <a:t>придбання.</a:t>
            </a:r>
            <a:endParaRPr sz="1800">
              <a:latin typeface="Calibri"/>
              <a:cs typeface="Calibri"/>
            </a:endParaRPr>
          </a:p>
          <a:p>
            <a:pPr marL="241300" marR="236220" indent="-228600">
              <a:lnSpc>
                <a:spcPct val="70000"/>
              </a:lnSpc>
              <a:spcBef>
                <a:spcPts val="1000"/>
              </a:spcBef>
              <a:buFont typeface="Arial"/>
              <a:buChar char="•"/>
              <a:tabLst>
                <a:tab pos="241300" algn="l"/>
              </a:tabLst>
            </a:pPr>
            <a:r>
              <a:rPr sz="1800" b="1" dirty="0">
                <a:latin typeface="Calibri"/>
                <a:cs typeface="Calibri"/>
              </a:rPr>
              <a:t>Ще</a:t>
            </a:r>
            <a:r>
              <a:rPr sz="1800" b="1" spc="-40" dirty="0">
                <a:latin typeface="Calibri"/>
                <a:cs typeface="Calibri"/>
              </a:rPr>
              <a:t> </a:t>
            </a:r>
            <a:r>
              <a:rPr sz="1800" b="1" dirty="0">
                <a:latin typeface="Calibri"/>
                <a:cs typeface="Calibri"/>
              </a:rPr>
              <a:t>одним</a:t>
            </a:r>
            <a:r>
              <a:rPr sz="1800" b="1" spc="-35" dirty="0">
                <a:latin typeface="Calibri"/>
                <a:cs typeface="Calibri"/>
              </a:rPr>
              <a:t> </a:t>
            </a:r>
            <a:r>
              <a:rPr sz="1800" b="1" dirty="0">
                <a:latin typeface="Calibri"/>
                <a:cs typeface="Calibri"/>
              </a:rPr>
              <a:t>важливим</a:t>
            </a:r>
            <a:r>
              <a:rPr sz="1800" b="1" spc="-40" dirty="0">
                <a:latin typeface="Calibri"/>
                <a:cs typeface="Calibri"/>
              </a:rPr>
              <a:t> </a:t>
            </a:r>
            <a:r>
              <a:rPr sz="1800" b="1" dirty="0">
                <a:latin typeface="Calibri"/>
                <a:cs typeface="Calibri"/>
              </a:rPr>
              <a:t>фактором</a:t>
            </a:r>
            <a:r>
              <a:rPr sz="1800" b="1" spc="-50" dirty="0">
                <a:latin typeface="Calibri"/>
                <a:cs typeface="Calibri"/>
              </a:rPr>
              <a:t> </a:t>
            </a:r>
            <a:r>
              <a:rPr sz="1800" b="1" dirty="0">
                <a:latin typeface="Calibri"/>
                <a:cs typeface="Calibri"/>
              </a:rPr>
              <a:t>зростання</a:t>
            </a:r>
            <a:r>
              <a:rPr sz="1800" b="1" spc="-35" dirty="0">
                <a:latin typeface="Calibri"/>
                <a:cs typeface="Calibri"/>
              </a:rPr>
              <a:t> </a:t>
            </a:r>
            <a:r>
              <a:rPr sz="1800" b="1" spc="-10" dirty="0">
                <a:latin typeface="Calibri"/>
                <a:cs typeface="Calibri"/>
              </a:rPr>
              <a:t>ринку </a:t>
            </a:r>
            <a:r>
              <a:rPr sz="1800" b="1" dirty="0">
                <a:latin typeface="Calibri"/>
                <a:cs typeface="Calibri"/>
              </a:rPr>
              <a:t>безрецептурних</a:t>
            </a:r>
            <a:r>
              <a:rPr sz="1800" b="1" spc="-40" dirty="0">
                <a:latin typeface="Calibri"/>
                <a:cs typeface="Calibri"/>
              </a:rPr>
              <a:t> </a:t>
            </a:r>
            <a:r>
              <a:rPr sz="1800" b="1" dirty="0">
                <a:latin typeface="Calibri"/>
                <a:cs typeface="Calibri"/>
              </a:rPr>
              <a:t>ліків</a:t>
            </a:r>
            <a:r>
              <a:rPr sz="1800" b="1" spc="-55" dirty="0">
                <a:latin typeface="Calibri"/>
                <a:cs typeface="Calibri"/>
              </a:rPr>
              <a:t> </a:t>
            </a:r>
            <a:r>
              <a:rPr sz="1800" b="1" dirty="0">
                <a:latin typeface="Calibri"/>
                <a:cs typeface="Calibri"/>
              </a:rPr>
              <a:t>є</a:t>
            </a:r>
            <a:r>
              <a:rPr sz="1800" b="1" spc="-25" dirty="0">
                <a:latin typeface="Calibri"/>
                <a:cs typeface="Calibri"/>
              </a:rPr>
              <a:t> </a:t>
            </a:r>
            <a:r>
              <a:rPr sz="1800" b="1" dirty="0">
                <a:latin typeface="Calibri"/>
                <a:cs typeface="Calibri"/>
              </a:rPr>
              <a:t>переклад</a:t>
            </a:r>
            <a:r>
              <a:rPr sz="1800" b="1" spc="-55" dirty="0">
                <a:latin typeface="Calibri"/>
                <a:cs typeface="Calibri"/>
              </a:rPr>
              <a:t> </a:t>
            </a:r>
            <a:r>
              <a:rPr sz="1800" b="1" dirty="0">
                <a:latin typeface="Calibri"/>
                <a:cs typeface="Calibri"/>
              </a:rPr>
              <a:t>окремих</a:t>
            </a:r>
            <a:r>
              <a:rPr sz="1800" b="1" spc="-45" dirty="0">
                <a:latin typeface="Calibri"/>
                <a:cs typeface="Calibri"/>
              </a:rPr>
              <a:t> </a:t>
            </a:r>
            <a:r>
              <a:rPr sz="1800" b="1" dirty="0">
                <a:latin typeface="Calibri"/>
                <a:cs typeface="Calibri"/>
              </a:rPr>
              <a:t>препаратів</a:t>
            </a:r>
            <a:r>
              <a:rPr sz="1800" b="1" spc="-60" dirty="0">
                <a:latin typeface="Calibri"/>
                <a:cs typeface="Calibri"/>
              </a:rPr>
              <a:t> </a:t>
            </a:r>
            <a:r>
              <a:rPr sz="1800" b="1" spc="-50" dirty="0">
                <a:latin typeface="Calibri"/>
                <a:cs typeface="Calibri"/>
              </a:rPr>
              <a:t>з </a:t>
            </a:r>
            <a:r>
              <a:rPr sz="1800" b="1" dirty="0">
                <a:latin typeface="Calibri"/>
                <a:cs typeface="Calibri"/>
              </a:rPr>
              <a:t>категорії</a:t>
            </a:r>
            <a:r>
              <a:rPr sz="1800" b="1" spc="-45" dirty="0">
                <a:latin typeface="Calibri"/>
                <a:cs typeface="Calibri"/>
              </a:rPr>
              <a:t> </a:t>
            </a:r>
            <a:r>
              <a:rPr sz="1800" b="1" dirty="0">
                <a:latin typeface="Calibri"/>
                <a:cs typeface="Calibri"/>
              </a:rPr>
              <a:t>рецептурних</a:t>
            </a:r>
            <a:r>
              <a:rPr sz="1800" b="1" spc="-45" dirty="0">
                <a:latin typeface="Calibri"/>
                <a:cs typeface="Calibri"/>
              </a:rPr>
              <a:t> </a:t>
            </a:r>
            <a:r>
              <a:rPr sz="1800" b="1" dirty="0">
                <a:latin typeface="Calibri"/>
                <a:cs typeface="Calibri"/>
              </a:rPr>
              <a:t>у</a:t>
            </a:r>
            <a:r>
              <a:rPr sz="1800" b="1" spc="-10" dirty="0">
                <a:latin typeface="Calibri"/>
                <a:cs typeface="Calibri"/>
              </a:rPr>
              <a:t> безрецептурні.</a:t>
            </a:r>
            <a:endParaRPr sz="1800">
              <a:latin typeface="Calibri"/>
              <a:cs typeface="Calibri"/>
            </a:endParaRPr>
          </a:p>
          <a:p>
            <a:pPr marL="241300" marR="5080" indent="-228600">
              <a:lnSpc>
                <a:spcPct val="70100"/>
              </a:lnSpc>
              <a:spcBef>
                <a:spcPts val="995"/>
              </a:spcBef>
              <a:buFont typeface="Arial"/>
              <a:buChar char="•"/>
              <a:tabLst>
                <a:tab pos="241300" algn="l"/>
              </a:tabLst>
            </a:pPr>
            <a:r>
              <a:rPr sz="1800" b="1" dirty="0">
                <a:latin typeface="Calibri"/>
                <a:cs typeface="Calibri"/>
              </a:rPr>
              <a:t>З</a:t>
            </a:r>
            <a:r>
              <a:rPr sz="1800" b="1" spc="-10" dirty="0">
                <a:latin typeface="Calibri"/>
                <a:cs typeface="Calibri"/>
              </a:rPr>
              <a:t> </a:t>
            </a:r>
            <a:r>
              <a:rPr sz="1800" b="1" dirty="0">
                <a:latin typeface="Calibri"/>
                <a:cs typeface="Calibri"/>
              </a:rPr>
              <a:t>2016</a:t>
            </a:r>
            <a:r>
              <a:rPr sz="1800" b="1" spc="-5" dirty="0">
                <a:latin typeface="Calibri"/>
                <a:cs typeface="Calibri"/>
              </a:rPr>
              <a:t> </a:t>
            </a:r>
            <a:r>
              <a:rPr sz="1800" b="1" dirty="0">
                <a:latin typeface="Calibri"/>
                <a:cs typeface="Calibri"/>
              </a:rPr>
              <a:t>року</a:t>
            </a:r>
            <a:r>
              <a:rPr sz="1800" b="1" spc="-30" dirty="0">
                <a:latin typeface="Calibri"/>
                <a:cs typeface="Calibri"/>
              </a:rPr>
              <a:t> </a:t>
            </a:r>
            <a:r>
              <a:rPr sz="1800" b="1" dirty="0">
                <a:latin typeface="Calibri"/>
                <a:cs typeface="Calibri"/>
              </a:rPr>
              <a:t>значну частку</a:t>
            </a:r>
            <a:r>
              <a:rPr sz="1800" b="1" spc="-20" dirty="0">
                <a:latin typeface="Calibri"/>
                <a:cs typeface="Calibri"/>
              </a:rPr>
              <a:t> </a:t>
            </a:r>
            <a:r>
              <a:rPr sz="1800" b="1" dirty="0">
                <a:latin typeface="Calibri"/>
                <a:cs typeface="Calibri"/>
              </a:rPr>
              <a:t>ринку</a:t>
            </a:r>
            <a:r>
              <a:rPr sz="1800" b="1" spc="-25" dirty="0">
                <a:latin typeface="Calibri"/>
                <a:cs typeface="Calibri"/>
              </a:rPr>
              <a:t> </a:t>
            </a:r>
            <a:r>
              <a:rPr sz="1800" b="1" spc="-10" dirty="0">
                <a:latin typeface="Calibri"/>
                <a:cs typeface="Calibri"/>
              </a:rPr>
              <a:t>OTC-</a:t>
            </a:r>
            <a:r>
              <a:rPr sz="1800" b="1" dirty="0">
                <a:latin typeface="Calibri"/>
                <a:cs typeface="Calibri"/>
              </a:rPr>
              <a:t>препаратів</a:t>
            </a:r>
            <a:r>
              <a:rPr sz="1800" b="1" spc="-35" dirty="0">
                <a:latin typeface="Calibri"/>
                <a:cs typeface="Calibri"/>
              </a:rPr>
              <a:t> </a:t>
            </a:r>
            <a:r>
              <a:rPr sz="1800" b="1" spc="-10" dirty="0">
                <a:latin typeface="Calibri"/>
                <a:cs typeface="Calibri"/>
              </a:rPr>
              <a:t>займали </a:t>
            </a:r>
            <a:r>
              <a:rPr sz="1800" b="1" dirty="0">
                <a:latin typeface="Calibri"/>
                <a:cs typeface="Calibri"/>
              </a:rPr>
              <a:t>анальгетики.</a:t>
            </a:r>
            <a:r>
              <a:rPr sz="1800" b="1" spc="-65" dirty="0">
                <a:latin typeface="Calibri"/>
                <a:cs typeface="Calibri"/>
              </a:rPr>
              <a:t> </a:t>
            </a:r>
            <a:r>
              <a:rPr sz="1800" b="1" dirty="0">
                <a:latin typeface="Calibri"/>
                <a:cs typeface="Calibri"/>
              </a:rPr>
              <a:t>Ця</a:t>
            </a:r>
            <a:r>
              <a:rPr sz="1800" b="1" spc="-25" dirty="0">
                <a:latin typeface="Calibri"/>
                <a:cs typeface="Calibri"/>
              </a:rPr>
              <a:t> </a:t>
            </a:r>
            <a:r>
              <a:rPr sz="1800" b="1" dirty="0">
                <a:latin typeface="Calibri"/>
                <a:cs typeface="Calibri"/>
              </a:rPr>
              <a:t>тенденція,</a:t>
            </a:r>
            <a:r>
              <a:rPr sz="1800" b="1" spc="-45" dirty="0">
                <a:latin typeface="Calibri"/>
                <a:cs typeface="Calibri"/>
              </a:rPr>
              <a:t> </a:t>
            </a:r>
            <a:r>
              <a:rPr sz="1800" b="1" dirty="0">
                <a:latin typeface="Calibri"/>
                <a:cs typeface="Calibri"/>
              </a:rPr>
              <a:t>на</a:t>
            </a:r>
            <a:r>
              <a:rPr sz="1800" b="1" spc="-30" dirty="0">
                <a:latin typeface="Calibri"/>
                <a:cs typeface="Calibri"/>
              </a:rPr>
              <a:t> </a:t>
            </a:r>
            <a:r>
              <a:rPr sz="1800" b="1" dirty="0">
                <a:latin typeface="Calibri"/>
                <a:cs typeface="Calibri"/>
              </a:rPr>
              <a:t>думку</a:t>
            </a:r>
            <a:r>
              <a:rPr sz="1800" b="1" spc="-40" dirty="0">
                <a:latin typeface="Calibri"/>
                <a:cs typeface="Calibri"/>
              </a:rPr>
              <a:t> </a:t>
            </a:r>
            <a:r>
              <a:rPr sz="1800" b="1" spc="-10" dirty="0">
                <a:latin typeface="Calibri"/>
                <a:cs typeface="Calibri"/>
              </a:rPr>
              <a:t>експертів, </a:t>
            </a:r>
            <a:r>
              <a:rPr sz="1800" b="1" dirty="0">
                <a:latin typeface="Calibri"/>
                <a:cs typeface="Calibri"/>
              </a:rPr>
              <a:t>збережеться</a:t>
            </a:r>
            <a:r>
              <a:rPr sz="1800" b="1" spc="-45" dirty="0">
                <a:latin typeface="Calibri"/>
                <a:cs typeface="Calibri"/>
              </a:rPr>
              <a:t> </a:t>
            </a:r>
            <a:r>
              <a:rPr sz="1800" b="1" dirty="0">
                <a:latin typeface="Calibri"/>
                <a:cs typeface="Calibri"/>
              </a:rPr>
              <a:t>і</a:t>
            </a:r>
            <a:r>
              <a:rPr sz="1800" b="1" spc="-30" dirty="0">
                <a:latin typeface="Calibri"/>
                <a:cs typeface="Calibri"/>
              </a:rPr>
              <a:t> </a:t>
            </a:r>
            <a:r>
              <a:rPr sz="1800" b="1" dirty="0">
                <a:latin typeface="Calibri"/>
                <a:cs typeface="Calibri"/>
              </a:rPr>
              <a:t>протягом</a:t>
            </a:r>
            <a:r>
              <a:rPr sz="1800" b="1" spc="-30" dirty="0">
                <a:latin typeface="Calibri"/>
                <a:cs typeface="Calibri"/>
              </a:rPr>
              <a:t> </a:t>
            </a:r>
            <a:r>
              <a:rPr sz="1800" b="1" dirty="0">
                <a:latin typeface="Calibri"/>
                <a:cs typeface="Calibri"/>
              </a:rPr>
              <a:t>прогнозованого</a:t>
            </a:r>
            <a:r>
              <a:rPr sz="1800" b="1" spc="-65" dirty="0">
                <a:latin typeface="Calibri"/>
                <a:cs typeface="Calibri"/>
              </a:rPr>
              <a:t> </a:t>
            </a:r>
            <a:r>
              <a:rPr sz="1800" b="1" dirty="0">
                <a:latin typeface="Calibri"/>
                <a:cs typeface="Calibri"/>
              </a:rPr>
              <a:t>періоду.</a:t>
            </a:r>
            <a:r>
              <a:rPr sz="1800" b="1" spc="-45" dirty="0">
                <a:latin typeface="Calibri"/>
                <a:cs typeface="Calibri"/>
              </a:rPr>
              <a:t> </a:t>
            </a:r>
            <a:r>
              <a:rPr sz="1800" b="1" spc="-20" dirty="0">
                <a:latin typeface="Calibri"/>
                <a:cs typeface="Calibri"/>
              </a:rPr>
              <a:t>Крім</a:t>
            </a:r>
            <a:endParaRPr sz="1800">
              <a:latin typeface="Calibri"/>
              <a:cs typeface="Calibri"/>
            </a:endParaRPr>
          </a:p>
          <a:p>
            <a:pPr marL="241300" marR="86360">
              <a:lnSpc>
                <a:spcPct val="70000"/>
              </a:lnSpc>
            </a:pPr>
            <a:r>
              <a:rPr sz="1800" b="1" dirty="0">
                <a:latin typeface="Calibri"/>
                <a:cs typeface="Calibri"/>
              </a:rPr>
              <a:t>того,</a:t>
            </a:r>
            <a:r>
              <a:rPr sz="1800" b="1" spc="-40" dirty="0">
                <a:latin typeface="Calibri"/>
                <a:cs typeface="Calibri"/>
              </a:rPr>
              <a:t> </a:t>
            </a:r>
            <a:r>
              <a:rPr sz="1800" b="1" dirty="0">
                <a:latin typeface="Calibri"/>
                <a:cs typeface="Calibri"/>
              </a:rPr>
              <a:t>буде</a:t>
            </a:r>
            <a:r>
              <a:rPr sz="1800" b="1" spc="-35" dirty="0">
                <a:latin typeface="Calibri"/>
                <a:cs typeface="Calibri"/>
              </a:rPr>
              <a:t> </a:t>
            </a:r>
            <a:r>
              <a:rPr sz="1800" b="1" dirty="0">
                <a:latin typeface="Calibri"/>
                <a:cs typeface="Calibri"/>
              </a:rPr>
              <a:t>спостерігатися</a:t>
            </a:r>
            <a:r>
              <a:rPr sz="1800" b="1" spc="-50" dirty="0">
                <a:latin typeface="Calibri"/>
                <a:cs typeface="Calibri"/>
              </a:rPr>
              <a:t> </a:t>
            </a:r>
            <a:r>
              <a:rPr sz="1800" b="1" dirty="0">
                <a:latin typeface="Calibri"/>
                <a:cs typeface="Calibri"/>
              </a:rPr>
              <a:t>значне</a:t>
            </a:r>
            <a:r>
              <a:rPr sz="1800" b="1" spc="-35" dirty="0">
                <a:latin typeface="Calibri"/>
                <a:cs typeface="Calibri"/>
              </a:rPr>
              <a:t> </a:t>
            </a:r>
            <a:r>
              <a:rPr sz="1800" b="1" dirty="0">
                <a:latin typeface="Calibri"/>
                <a:cs typeface="Calibri"/>
              </a:rPr>
              <a:t>зростання</a:t>
            </a:r>
            <a:r>
              <a:rPr sz="1800" b="1" spc="-40" dirty="0">
                <a:latin typeface="Calibri"/>
                <a:cs typeface="Calibri"/>
              </a:rPr>
              <a:t> </a:t>
            </a:r>
            <a:r>
              <a:rPr sz="1800" b="1" dirty="0">
                <a:latin typeface="Calibri"/>
                <a:cs typeface="Calibri"/>
              </a:rPr>
              <a:t>частки</a:t>
            </a:r>
            <a:r>
              <a:rPr sz="1800" b="1" spc="-40" dirty="0">
                <a:latin typeface="Calibri"/>
                <a:cs typeface="Calibri"/>
              </a:rPr>
              <a:t> </a:t>
            </a:r>
            <a:r>
              <a:rPr sz="1800" b="1" spc="-10" dirty="0">
                <a:latin typeface="Calibri"/>
                <a:cs typeface="Calibri"/>
              </a:rPr>
              <a:t>ринку </a:t>
            </a:r>
            <a:r>
              <a:rPr sz="1800" b="1" dirty="0">
                <a:latin typeface="Calibri"/>
                <a:cs typeface="Calibri"/>
              </a:rPr>
              <a:t>по</a:t>
            </a:r>
            <a:r>
              <a:rPr sz="1800" b="1" spc="-30" dirty="0">
                <a:latin typeface="Calibri"/>
                <a:cs typeface="Calibri"/>
              </a:rPr>
              <a:t> </a:t>
            </a:r>
            <a:r>
              <a:rPr sz="1800" b="1" dirty="0">
                <a:latin typeface="Calibri"/>
                <a:cs typeface="Calibri"/>
              </a:rPr>
              <a:t>препаратам</a:t>
            </a:r>
            <a:r>
              <a:rPr sz="1800" b="1" spc="-50" dirty="0">
                <a:latin typeface="Calibri"/>
                <a:cs typeface="Calibri"/>
              </a:rPr>
              <a:t> </a:t>
            </a:r>
            <a:r>
              <a:rPr sz="1800" b="1" dirty="0">
                <a:latin typeface="Calibri"/>
                <a:cs typeface="Calibri"/>
              </a:rPr>
              <a:t>для</a:t>
            </a:r>
            <a:r>
              <a:rPr sz="1800" b="1" spc="-5" dirty="0">
                <a:latin typeface="Calibri"/>
                <a:cs typeface="Calibri"/>
              </a:rPr>
              <a:t> </a:t>
            </a:r>
            <a:r>
              <a:rPr sz="1800" b="1" dirty="0">
                <a:latin typeface="Calibri"/>
                <a:cs typeface="Calibri"/>
              </a:rPr>
              <a:t>лікування</a:t>
            </a:r>
            <a:r>
              <a:rPr sz="1800" b="1" spc="-30" dirty="0">
                <a:latin typeface="Calibri"/>
                <a:cs typeface="Calibri"/>
              </a:rPr>
              <a:t> </a:t>
            </a:r>
            <a:r>
              <a:rPr sz="1800" b="1" spc="-10" dirty="0">
                <a:latin typeface="Calibri"/>
                <a:cs typeface="Calibri"/>
              </a:rPr>
              <a:t>ГРВІ.</a:t>
            </a:r>
            <a:endParaRPr sz="1800">
              <a:latin typeface="Calibri"/>
              <a:cs typeface="Calibri"/>
            </a:endParaRPr>
          </a:p>
          <a:p>
            <a:pPr marL="241300" marR="592455" indent="-228600">
              <a:lnSpc>
                <a:spcPct val="70000"/>
              </a:lnSpc>
              <a:spcBef>
                <a:spcPts val="1005"/>
              </a:spcBef>
              <a:buFont typeface="Arial"/>
              <a:buChar char="•"/>
              <a:tabLst>
                <a:tab pos="241300" algn="l"/>
              </a:tabLst>
            </a:pPr>
            <a:r>
              <a:rPr sz="1800" b="1" dirty="0">
                <a:latin typeface="Calibri"/>
                <a:cs typeface="Calibri"/>
              </a:rPr>
              <a:t>Найбільшими</a:t>
            </a:r>
            <a:r>
              <a:rPr sz="1800" b="1" spc="-70" dirty="0">
                <a:latin typeface="Calibri"/>
                <a:cs typeface="Calibri"/>
              </a:rPr>
              <a:t> </a:t>
            </a:r>
            <a:r>
              <a:rPr sz="1800" b="1" dirty="0">
                <a:latin typeface="Calibri"/>
                <a:cs typeface="Calibri"/>
              </a:rPr>
              <a:t>ринками</a:t>
            </a:r>
            <a:r>
              <a:rPr sz="1800" b="1" spc="-65" dirty="0">
                <a:latin typeface="Calibri"/>
                <a:cs typeface="Calibri"/>
              </a:rPr>
              <a:t> </a:t>
            </a:r>
            <a:r>
              <a:rPr sz="1800" b="1" dirty="0">
                <a:latin typeface="Calibri"/>
                <a:cs typeface="Calibri"/>
              </a:rPr>
              <a:t>безрецептурних</a:t>
            </a:r>
            <a:r>
              <a:rPr sz="1800" b="1" spc="-90" dirty="0">
                <a:latin typeface="Calibri"/>
                <a:cs typeface="Calibri"/>
              </a:rPr>
              <a:t> </a:t>
            </a:r>
            <a:r>
              <a:rPr sz="1800" b="1" spc="-10" dirty="0">
                <a:latin typeface="Calibri"/>
                <a:cs typeface="Calibri"/>
              </a:rPr>
              <a:t>лікарських </a:t>
            </a:r>
            <a:r>
              <a:rPr sz="1800" b="1" dirty="0">
                <a:latin typeface="Calibri"/>
                <a:cs typeface="Calibri"/>
              </a:rPr>
              <a:t>препаратів</a:t>
            </a:r>
            <a:r>
              <a:rPr sz="1800" b="1" spc="-45" dirty="0">
                <a:latin typeface="Calibri"/>
                <a:cs typeface="Calibri"/>
              </a:rPr>
              <a:t> </a:t>
            </a:r>
            <a:r>
              <a:rPr sz="1800" b="1" dirty="0">
                <a:latin typeface="Calibri"/>
                <a:cs typeface="Calibri"/>
              </a:rPr>
              <a:t>стануть</a:t>
            </a:r>
            <a:r>
              <a:rPr sz="1800" b="1" spc="-15" dirty="0">
                <a:latin typeface="Calibri"/>
                <a:cs typeface="Calibri"/>
              </a:rPr>
              <a:t> </a:t>
            </a:r>
            <a:r>
              <a:rPr sz="1800" b="1" dirty="0">
                <a:latin typeface="Calibri"/>
                <a:cs typeface="Calibri"/>
              </a:rPr>
              <a:t>Великобританія</a:t>
            </a:r>
            <a:r>
              <a:rPr sz="1800" b="1" spc="-30" dirty="0">
                <a:latin typeface="Calibri"/>
                <a:cs typeface="Calibri"/>
              </a:rPr>
              <a:t> </a:t>
            </a:r>
            <a:r>
              <a:rPr sz="1800" b="1" dirty="0">
                <a:latin typeface="Calibri"/>
                <a:cs typeface="Calibri"/>
              </a:rPr>
              <a:t>і</a:t>
            </a:r>
            <a:r>
              <a:rPr sz="1800" b="1" spc="-15" dirty="0">
                <a:latin typeface="Calibri"/>
                <a:cs typeface="Calibri"/>
              </a:rPr>
              <a:t> </a:t>
            </a:r>
            <a:r>
              <a:rPr sz="1800" b="1" spc="-10" dirty="0">
                <a:latin typeface="Calibri"/>
                <a:cs typeface="Calibri"/>
              </a:rPr>
              <a:t>Індія.</a:t>
            </a:r>
            <a:endParaRPr sz="1800">
              <a:latin typeface="Calibri"/>
              <a:cs typeface="Calibri"/>
            </a:endParaRPr>
          </a:p>
          <a:p>
            <a:pPr marL="240665" indent="-227965">
              <a:lnSpc>
                <a:spcPts val="1835"/>
              </a:lnSpc>
              <a:spcBef>
                <a:spcPts val="350"/>
              </a:spcBef>
              <a:buFont typeface="Arial"/>
              <a:buChar char="•"/>
              <a:tabLst>
                <a:tab pos="240665" algn="l"/>
              </a:tabLst>
            </a:pPr>
            <a:r>
              <a:rPr sz="1800" b="1" dirty="0">
                <a:latin typeface="Calibri"/>
                <a:cs typeface="Calibri"/>
              </a:rPr>
              <a:t>Найбільшими</a:t>
            </a:r>
            <a:r>
              <a:rPr sz="1800" b="1" spc="5" dirty="0">
                <a:latin typeface="Calibri"/>
                <a:cs typeface="Calibri"/>
              </a:rPr>
              <a:t> </a:t>
            </a:r>
            <a:r>
              <a:rPr sz="1800" b="1" spc="-10" dirty="0">
                <a:latin typeface="Calibri"/>
                <a:cs typeface="Calibri"/>
              </a:rPr>
              <a:t>компаніями-</a:t>
            </a:r>
            <a:r>
              <a:rPr sz="1800" b="1" dirty="0">
                <a:latin typeface="Calibri"/>
                <a:cs typeface="Calibri"/>
              </a:rPr>
              <a:t>виробниками</a:t>
            </a:r>
            <a:r>
              <a:rPr sz="1800" b="1" spc="-20" dirty="0">
                <a:latin typeface="Calibri"/>
                <a:cs typeface="Calibri"/>
              </a:rPr>
              <a:t> </a:t>
            </a:r>
            <a:r>
              <a:rPr sz="1800" b="1" spc="-10" dirty="0">
                <a:latin typeface="Calibri"/>
                <a:cs typeface="Calibri"/>
              </a:rPr>
              <a:t>OTC-препаратів</a:t>
            </a:r>
            <a:endParaRPr sz="1800">
              <a:latin typeface="Calibri"/>
              <a:cs typeface="Calibri"/>
            </a:endParaRPr>
          </a:p>
          <a:p>
            <a:pPr marL="241300" marR="303530">
              <a:lnSpc>
                <a:spcPct val="70000"/>
              </a:lnSpc>
              <a:spcBef>
                <a:spcPts val="325"/>
              </a:spcBef>
            </a:pPr>
            <a:r>
              <a:rPr sz="1800" b="1" dirty="0">
                <a:latin typeface="Calibri"/>
                <a:cs typeface="Calibri"/>
              </a:rPr>
              <a:t>є:</a:t>
            </a:r>
            <a:r>
              <a:rPr sz="1800" b="1" spc="-10" dirty="0">
                <a:latin typeface="Calibri"/>
                <a:cs typeface="Calibri"/>
              </a:rPr>
              <a:t> </a:t>
            </a:r>
            <a:r>
              <a:rPr sz="1800" b="1" dirty="0">
                <a:latin typeface="Calibri"/>
                <a:cs typeface="Calibri"/>
              </a:rPr>
              <a:t>Johnson</a:t>
            </a:r>
            <a:r>
              <a:rPr sz="1800" b="1" spc="-55" dirty="0">
                <a:latin typeface="Calibri"/>
                <a:cs typeface="Calibri"/>
              </a:rPr>
              <a:t> </a:t>
            </a:r>
            <a:r>
              <a:rPr sz="1800" b="1" dirty="0">
                <a:latin typeface="Calibri"/>
                <a:cs typeface="Calibri"/>
              </a:rPr>
              <a:t>&amp;</a:t>
            </a:r>
            <a:r>
              <a:rPr sz="1800" b="1" spc="-15" dirty="0">
                <a:latin typeface="Calibri"/>
                <a:cs typeface="Calibri"/>
              </a:rPr>
              <a:t> </a:t>
            </a:r>
            <a:r>
              <a:rPr sz="1800" b="1" dirty="0">
                <a:latin typeface="Calibri"/>
                <a:cs typeface="Calibri"/>
              </a:rPr>
              <a:t>Johnson</a:t>
            </a:r>
            <a:r>
              <a:rPr sz="1800" b="1" spc="-25" dirty="0">
                <a:latin typeface="Calibri"/>
                <a:cs typeface="Calibri"/>
              </a:rPr>
              <a:t> </a:t>
            </a:r>
            <a:r>
              <a:rPr sz="1800" b="1" spc="-10" dirty="0">
                <a:latin typeface="Calibri"/>
                <a:cs typeface="Calibri"/>
              </a:rPr>
              <a:t>(«Джонсон</a:t>
            </a:r>
            <a:r>
              <a:rPr sz="1800" b="1" spc="-45" dirty="0">
                <a:latin typeface="Calibri"/>
                <a:cs typeface="Calibri"/>
              </a:rPr>
              <a:t> </a:t>
            </a:r>
            <a:r>
              <a:rPr sz="1800" b="1" dirty="0">
                <a:latin typeface="Calibri"/>
                <a:cs typeface="Calibri"/>
              </a:rPr>
              <a:t>энд</a:t>
            </a:r>
            <a:r>
              <a:rPr sz="1800" b="1" spc="-10" dirty="0">
                <a:latin typeface="Calibri"/>
                <a:cs typeface="Calibri"/>
              </a:rPr>
              <a:t> </a:t>
            </a:r>
            <a:r>
              <a:rPr sz="1800" b="1" dirty="0">
                <a:latin typeface="Calibri"/>
                <a:cs typeface="Calibri"/>
              </a:rPr>
              <a:t>Джонсон»),</a:t>
            </a:r>
            <a:r>
              <a:rPr sz="1800" b="1" spc="-35" dirty="0">
                <a:latin typeface="Calibri"/>
                <a:cs typeface="Calibri"/>
              </a:rPr>
              <a:t> </a:t>
            </a:r>
            <a:r>
              <a:rPr sz="1800" b="1" spc="-10" dirty="0">
                <a:latin typeface="Calibri"/>
                <a:cs typeface="Calibri"/>
              </a:rPr>
              <a:t>Pfizer </a:t>
            </a:r>
            <a:r>
              <a:rPr sz="1800" b="1" dirty="0">
                <a:latin typeface="Calibri"/>
                <a:cs typeface="Calibri"/>
              </a:rPr>
              <a:t>(«Пфайзер»),</a:t>
            </a:r>
            <a:r>
              <a:rPr sz="1800" b="1" spc="-60" dirty="0">
                <a:latin typeface="Calibri"/>
                <a:cs typeface="Calibri"/>
              </a:rPr>
              <a:t> </a:t>
            </a:r>
            <a:r>
              <a:rPr sz="1800" b="1" dirty="0">
                <a:latin typeface="Calibri"/>
                <a:cs typeface="Calibri"/>
              </a:rPr>
              <a:t>Cipla</a:t>
            </a:r>
            <a:r>
              <a:rPr sz="1800" b="1" spc="-45" dirty="0">
                <a:latin typeface="Calibri"/>
                <a:cs typeface="Calibri"/>
              </a:rPr>
              <a:t> </a:t>
            </a:r>
            <a:r>
              <a:rPr sz="1800" b="1" dirty="0">
                <a:latin typeface="Calibri"/>
                <a:cs typeface="Calibri"/>
              </a:rPr>
              <a:t>(«Сипла»),</a:t>
            </a:r>
            <a:r>
              <a:rPr sz="1800" b="1" spc="-35" dirty="0">
                <a:latin typeface="Calibri"/>
                <a:cs typeface="Calibri"/>
              </a:rPr>
              <a:t> </a:t>
            </a:r>
            <a:r>
              <a:rPr sz="1800" b="1" dirty="0">
                <a:latin typeface="Calibri"/>
                <a:cs typeface="Calibri"/>
              </a:rPr>
              <a:t>Dr.</a:t>
            </a:r>
            <a:r>
              <a:rPr sz="1800" b="1" spc="-45" dirty="0">
                <a:latin typeface="Calibri"/>
                <a:cs typeface="Calibri"/>
              </a:rPr>
              <a:t> </a:t>
            </a:r>
            <a:r>
              <a:rPr sz="1800" b="1" dirty="0">
                <a:latin typeface="Calibri"/>
                <a:cs typeface="Calibri"/>
              </a:rPr>
              <a:t>Reddy's</a:t>
            </a:r>
            <a:r>
              <a:rPr sz="1800" b="1" spc="-70" dirty="0">
                <a:latin typeface="Calibri"/>
                <a:cs typeface="Calibri"/>
              </a:rPr>
              <a:t> </a:t>
            </a:r>
            <a:r>
              <a:rPr sz="1800" b="1" spc="-10" dirty="0">
                <a:latin typeface="Calibri"/>
                <a:cs typeface="Calibri"/>
              </a:rPr>
              <a:t>Laboratories («Д-</a:t>
            </a:r>
            <a:r>
              <a:rPr sz="1800" b="1" dirty="0">
                <a:latin typeface="Calibri"/>
                <a:cs typeface="Calibri"/>
              </a:rPr>
              <a:t>р</a:t>
            </a:r>
            <a:r>
              <a:rPr sz="1800" b="1" spc="-25" dirty="0">
                <a:latin typeface="Calibri"/>
                <a:cs typeface="Calibri"/>
              </a:rPr>
              <a:t> </a:t>
            </a:r>
            <a:r>
              <a:rPr sz="1800" b="1" dirty="0">
                <a:latin typeface="Calibri"/>
                <a:cs typeface="Calibri"/>
              </a:rPr>
              <a:t>Редди’с</a:t>
            </a:r>
            <a:r>
              <a:rPr sz="1800" b="1" spc="-35" dirty="0">
                <a:latin typeface="Calibri"/>
                <a:cs typeface="Calibri"/>
              </a:rPr>
              <a:t> </a:t>
            </a:r>
            <a:r>
              <a:rPr sz="1800" b="1" dirty="0">
                <a:latin typeface="Calibri"/>
                <a:cs typeface="Calibri"/>
              </a:rPr>
              <a:t>Лабораториз»),</a:t>
            </a:r>
            <a:r>
              <a:rPr sz="1800" b="1" spc="-30" dirty="0">
                <a:latin typeface="Calibri"/>
                <a:cs typeface="Calibri"/>
              </a:rPr>
              <a:t> </a:t>
            </a:r>
            <a:r>
              <a:rPr sz="1800" b="1" dirty="0">
                <a:latin typeface="Calibri"/>
                <a:cs typeface="Calibri"/>
              </a:rPr>
              <a:t>Takeda</a:t>
            </a:r>
            <a:r>
              <a:rPr sz="1800" b="1" spc="-60" dirty="0">
                <a:latin typeface="Calibri"/>
                <a:cs typeface="Calibri"/>
              </a:rPr>
              <a:t> </a:t>
            </a:r>
            <a:r>
              <a:rPr sz="1800" b="1" dirty="0">
                <a:latin typeface="Calibri"/>
                <a:cs typeface="Calibri"/>
              </a:rPr>
              <a:t>(Такеда»),</a:t>
            </a:r>
            <a:r>
              <a:rPr sz="1800" b="1" spc="-35" dirty="0">
                <a:latin typeface="Calibri"/>
                <a:cs typeface="Calibri"/>
              </a:rPr>
              <a:t> </a:t>
            </a:r>
            <a:r>
              <a:rPr sz="1800" b="1" spc="-20" dirty="0">
                <a:latin typeface="Calibri"/>
                <a:cs typeface="Calibri"/>
              </a:rPr>
              <a:t>Teva </a:t>
            </a:r>
            <a:r>
              <a:rPr sz="1800" b="1" spc="-10" dirty="0">
                <a:latin typeface="Calibri"/>
                <a:cs typeface="Calibri"/>
              </a:rPr>
              <a:t>Pharmaceuticals</a:t>
            </a:r>
            <a:r>
              <a:rPr sz="1800" b="1" spc="-20" dirty="0">
                <a:latin typeface="Calibri"/>
                <a:cs typeface="Calibri"/>
              </a:rPr>
              <a:t> </a:t>
            </a:r>
            <a:r>
              <a:rPr sz="1800" b="1" dirty="0">
                <a:latin typeface="Calibri"/>
                <a:cs typeface="Calibri"/>
              </a:rPr>
              <a:t>(«Тева</a:t>
            </a:r>
            <a:r>
              <a:rPr sz="1800" b="1" spc="20" dirty="0">
                <a:latin typeface="Calibri"/>
                <a:cs typeface="Calibri"/>
              </a:rPr>
              <a:t> </a:t>
            </a:r>
            <a:r>
              <a:rPr sz="1800" b="1" dirty="0">
                <a:latin typeface="Calibri"/>
                <a:cs typeface="Calibri"/>
              </a:rPr>
              <a:t>Фармасьютикалз»),</a:t>
            </a:r>
            <a:r>
              <a:rPr sz="1800" b="1" spc="10" dirty="0">
                <a:latin typeface="Calibri"/>
                <a:cs typeface="Calibri"/>
              </a:rPr>
              <a:t> </a:t>
            </a:r>
            <a:r>
              <a:rPr sz="1800" b="1" spc="-10" dirty="0">
                <a:latin typeface="Calibri"/>
                <a:cs typeface="Calibri"/>
              </a:rPr>
              <a:t>Sanofi</a:t>
            </a:r>
            <a:endParaRPr sz="1800">
              <a:latin typeface="Calibri"/>
              <a:cs typeface="Calibri"/>
            </a:endParaRPr>
          </a:p>
          <a:p>
            <a:pPr marL="241300">
              <a:lnSpc>
                <a:spcPts val="1190"/>
              </a:lnSpc>
            </a:pPr>
            <a:r>
              <a:rPr sz="1800" b="1" dirty="0">
                <a:latin typeface="Calibri"/>
                <a:cs typeface="Calibri"/>
              </a:rPr>
              <a:t>(«Санофи»),</a:t>
            </a:r>
            <a:r>
              <a:rPr sz="1800" b="1" spc="-50" dirty="0">
                <a:latin typeface="Calibri"/>
                <a:cs typeface="Calibri"/>
              </a:rPr>
              <a:t> </a:t>
            </a:r>
            <a:r>
              <a:rPr sz="1800" b="1" dirty="0">
                <a:latin typeface="Calibri"/>
                <a:cs typeface="Calibri"/>
              </a:rPr>
              <a:t>Bayer</a:t>
            </a:r>
            <a:r>
              <a:rPr sz="1800" b="1" spc="-40" dirty="0">
                <a:latin typeface="Calibri"/>
                <a:cs typeface="Calibri"/>
              </a:rPr>
              <a:t> </a:t>
            </a:r>
            <a:r>
              <a:rPr sz="1800" b="1" dirty="0">
                <a:latin typeface="Calibri"/>
                <a:cs typeface="Calibri"/>
              </a:rPr>
              <a:t>(«Байер»)</a:t>
            </a:r>
            <a:r>
              <a:rPr sz="1800" b="1" spc="-55" dirty="0">
                <a:latin typeface="Calibri"/>
                <a:cs typeface="Calibri"/>
              </a:rPr>
              <a:t> </a:t>
            </a:r>
            <a:r>
              <a:rPr sz="1800" b="1" dirty="0">
                <a:latin typeface="Calibri"/>
                <a:cs typeface="Calibri"/>
              </a:rPr>
              <a:t>и</a:t>
            </a:r>
            <a:r>
              <a:rPr sz="1800" b="1" spc="-35" dirty="0">
                <a:latin typeface="Calibri"/>
                <a:cs typeface="Calibri"/>
              </a:rPr>
              <a:t> </a:t>
            </a:r>
            <a:r>
              <a:rPr sz="1800" b="1" spc="-10" dirty="0">
                <a:latin typeface="Calibri"/>
                <a:cs typeface="Calibri"/>
              </a:rPr>
              <a:t>GlaxoSmithKline</a:t>
            </a:r>
            <a:endParaRPr sz="1800">
              <a:latin typeface="Calibri"/>
              <a:cs typeface="Calibri"/>
            </a:endParaRPr>
          </a:p>
          <a:p>
            <a:pPr marL="241300">
              <a:lnSpc>
                <a:spcPts val="1835"/>
              </a:lnSpc>
            </a:pPr>
            <a:r>
              <a:rPr sz="1800" b="1" spc="-10" dirty="0">
                <a:latin typeface="Calibri"/>
                <a:cs typeface="Calibri"/>
              </a:rPr>
              <a:t>(«ГлаксоСмитКляйн»).</a:t>
            </a:r>
            <a:endParaRPr sz="1800">
              <a:latin typeface="Calibri"/>
              <a:cs typeface="Calibri"/>
            </a:endParaRPr>
          </a:p>
        </p:txBody>
      </p:sp>
      <p:pic>
        <p:nvPicPr>
          <p:cNvPr id="4" name="object 4"/>
          <p:cNvPicPr/>
          <p:nvPr/>
        </p:nvPicPr>
        <p:blipFill>
          <a:blip r:embed="rId2" cstate="print"/>
          <a:stretch>
            <a:fillRect/>
          </a:stretch>
        </p:blipFill>
        <p:spPr>
          <a:xfrm>
            <a:off x="190461" y="2095500"/>
            <a:ext cx="5238750" cy="3487547"/>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9694" y="424688"/>
            <a:ext cx="5290185" cy="953135"/>
          </a:xfrm>
          <a:prstGeom prst="rect">
            <a:avLst/>
          </a:prstGeom>
        </p:spPr>
        <p:txBody>
          <a:bodyPr vert="horz" wrap="square" lIns="0" tIns="13335" rIns="0" bIns="0" rtlCol="0">
            <a:spAutoFit/>
          </a:bodyPr>
          <a:lstStyle/>
          <a:p>
            <a:pPr marL="12700">
              <a:lnSpc>
                <a:spcPts val="3650"/>
              </a:lnSpc>
              <a:spcBef>
                <a:spcPts val="105"/>
              </a:spcBef>
            </a:pPr>
            <a:r>
              <a:rPr sz="3200" dirty="0">
                <a:solidFill>
                  <a:srgbClr val="FF6600"/>
                </a:solidFill>
                <a:latin typeface="Calibri"/>
                <a:cs typeface="Calibri"/>
              </a:rPr>
              <a:t>Літні</a:t>
            </a:r>
            <a:r>
              <a:rPr sz="3200" spc="-20" dirty="0">
                <a:solidFill>
                  <a:srgbClr val="FF6600"/>
                </a:solidFill>
                <a:latin typeface="Calibri"/>
                <a:cs typeface="Calibri"/>
              </a:rPr>
              <a:t> </a:t>
            </a:r>
            <a:r>
              <a:rPr sz="3200" dirty="0">
                <a:solidFill>
                  <a:srgbClr val="FF6600"/>
                </a:solidFill>
                <a:latin typeface="Calibri"/>
                <a:cs typeface="Calibri"/>
              </a:rPr>
              <a:t>пацієнти</a:t>
            </a:r>
            <a:r>
              <a:rPr sz="3200" spc="-45" dirty="0">
                <a:solidFill>
                  <a:srgbClr val="FF6600"/>
                </a:solidFill>
                <a:latin typeface="Calibri"/>
                <a:cs typeface="Calibri"/>
              </a:rPr>
              <a:t> </a:t>
            </a:r>
            <a:r>
              <a:rPr sz="3200" spc="-10" dirty="0">
                <a:solidFill>
                  <a:srgbClr val="FF6600"/>
                </a:solidFill>
                <a:latin typeface="Calibri"/>
                <a:cs typeface="Calibri"/>
              </a:rPr>
              <a:t>особливо</a:t>
            </a:r>
            <a:endParaRPr sz="3200">
              <a:latin typeface="Calibri"/>
              <a:cs typeface="Calibri"/>
            </a:endParaRPr>
          </a:p>
          <a:p>
            <a:pPr marL="12700">
              <a:lnSpc>
                <a:spcPts val="3650"/>
              </a:lnSpc>
            </a:pPr>
            <a:r>
              <a:rPr sz="3200" dirty="0">
                <a:solidFill>
                  <a:srgbClr val="FF6600"/>
                </a:solidFill>
                <a:latin typeface="Calibri"/>
                <a:cs typeface="Calibri"/>
              </a:rPr>
              <a:t>потребують</a:t>
            </a:r>
            <a:r>
              <a:rPr sz="3200" spc="-5" dirty="0">
                <a:solidFill>
                  <a:srgbClr val="FF6600"/>
                </a:solidFill>
                <a:latin typeface="Calibri"/>
                <a:cs typeface="Calibri"/>
              </a:rPr>
              <a:t> </a:t>
            </a:r>
            <a:r>
              <a:rPr sz="3200" spc="-10" dirty="0">
                <a:solidFill>
                  <a:srgbClr val="FF6600"/>
                </a:solidFill>
                <a:latin typeface="Calibri"/>
                <a:cs typeface="Calibri"/>
              </a:rPr>
              <a:t>безпосередньої</a:t>
            </a:r>
            <a:endParaRPr sz="3200">
              <a:latin typeface="Calibri"/>
              <a:cs typeface="Calibri"/>
            </a:endParaRPr>
          </a:p>
        </p:txBody>
      </p:sp>
      <p:pic>
        <p:nvPicPr>
          <p:cNvPr id="3" name="object 3"/>
          <p:cNvPicPr/>
          <p:nvPr/>
        </p:nvPicPr>
        <p:blipFill>
          <a:blip r:embed="rId2" cstate="print"/>
          <a:stretch>
            <a:fillRect/>
          </a:stretch>
        </p:blipFill>
        <p:spPr>
          <a:xfrm>
            <a:off x="6641465" y="0"/>
            <a:ext cx="5550534" cy="3122167"/>
          </a:xfrm>
          <a:prstGeom prst="rect">
            <a:avLst/>
          </a:prstGeom>
        </p:spPr>
      </p:pic>
      <p:sp>
        <p:nvSpPr>
          <p:cNvPr id="4" name="object 4"/>
          <p:cNvSpPr txBox="1"/>
          <p:nvPr/>
        </p:nvSpPr>
        <p:spPr>
          <a:xfrm>
            <a:off x="241198" y="1302461"/>
            <a:ext cx="11862435" cy="5464175"/>
          </a:xfrm>
          <a:prstGeom prst="rect">
            <a:avLst/>
          </a:prstGeom>
        </p:spPr>
        <p:txBody>
          <a:bodyPr vert="horz" wrap="square" lIns="0" tIns="67945" rIns="0" bIns="0" rtlCol="0">
            <a:spAutoFit/>
          </a:bodyPr>
          <a:lstStyle/>
          <a:p>
            <a:pPr marL="170815" marR="5721985">
              <a:lnSpc>
                <a:spcPts val="3460"/>
              </a:lnSpc>
              <a:spcBef>
                <a:spcPts val="535"/>
              </a:spcBef>
            </a:pPr>
            <a:r>
              <a:rPr sz="3200" b="1" i="1" dirty="0">
                <a:solidFill>
                  <a:srgbClr val="FF6600"/>
                </a:solidFill>
                <a:latin typeface="Calibri"/>
                <a:cs typeface="Calibri"/>
              </a:rPr>
              <a:t>участі</a:t>
            </a:r>
            <a:r>
              <a:rPr sz="3200" b="1" i="1" spc="-40" dirty="0">
                <a:solidFill>
                  <a:srgbClr val="FF6600"/>
                </a:solidFill>
                <a:latin typeface="Calibri"/>
                <a:cs typeface="Calibri"/>
              </a:rPr>
              <a:t> </a:t>
            </a:r>
            <a:r>
              <a:rPr sz="3200" b="1" i="1" dirty="0">
                <a:solidFill>
                  <a:srgbClr val="FF6600"/>
                </a:solidFill>
                <a:latin typeface="Calibri"/>
                <a:cs typeface="Calibri"/>
              </a:rPr>
              <a:t>фармацевтів</a:t>
            </a:r>
            <a:r>
              <a:rPr sz="3200" b="1" i="1" spc="-10" dirty="0">
                <a:solidFill>
                  <a:srgbClr val="FF6600"/>
                </a:solidFill>
                <a:latin typeface="Calibri"/>
                <a:cs typeface="Calibri"/>
              </a:rPr>
              <a:t> </a:t>
            </a:r>
            <a:r>
              <a:rPr sz="3200" b="1" i="1" dirty="0">
                <a:solidFill>
                  <a:srgbClr val="FF6600"/>
                </a:solidFill>
                <a:latin typeface="Calibri"/>
                <a:cs typeface="Calibri"/>
              </a:rPr>
              <a:t>при</a:t>
            </a:r>
            <a:r>
              <a:rPr sz="3200" b="1" i="1" spc="-30" dirty="0">
                <a:solidFill>
                  <a:srgbClr val="FF6600"/>
                </a:solidFill>
                <a:latin typeface="Calibri"/>
                <a:cs typeface="Calibri"/>
              </a:rPr>
              <a:t> </a:t>
            </a:r>
            <a:r>
              <a:rPr sz="3200" b="1" i="1" dirty="0">
                <a:solidFill>
                  <a:srgbClr val="FF6600"/>
                </a:solidFill>
                <a:latin typeface="Calibri"/>
                <a:cs typeface="Calibri"/>
              </a:rPr>
              <a:t>виборі</a:t>
            </a:r>
            <a:r>
              <a:rPr sz="3200" b="1" i="1" spc="-25" dirty="0">
                <a:solidFill>
                  <a:srgbClr val="FF6600"/>
                </a:solidFill>
                <a:latin typeface="Calibri"/>
                <a:cs typeface="Calibri"/>
              </a:rPr>
              <a:t> </a:t>
            </a:r>
            <a:r>
              <a:rPr sz="3200" b="1" i="1" spc="-50" dirty="0">
                <a:solidFill>
                  <a:srgbClr val="FF6600"/>
                </a:solidFill>
                <a:latin typeface="Calibri"/>
                <a:cs typeface="Calibri"/>
              </a:rPr>
              <a:t>і </a:t>
            </a:r>
            <a:r>
              <a:rPr sz="3200" b="1" i="1" dirty="0">
                <a:solidFill>
                  <a:srgbClr val="FF6600"/>
                </a:solidFill>
                <a:latin typeface="Calibri"/>
                <a:cs typeface="Calibri"/>
              </a:rPr>
              <a:t>корекції</a:t>
            </a:r>
            <a:r>
              <a:rPr sz="3200" b="1" i="1" spc="-10" dirty="0">
                <a:solidFill>
                  <a:srgbClr val="FF6600"/>
                </a:solidFill>
                <a:latin typeface="Calibri"/>
                <a:cs typeface="Calibri"/>
              </a:rPr>
              <a:t> </a:t>
            </a:r>
            <a:r>
              <a:rPr sz="3200" b="1" i="1" dirty="0">
                <a:solidFill>
                  <a:srgbClr val="FF6600"/>
                </a:solidFill>
                <a:latin typeface="Calibri"/>
                <a:cs typeface="Calibri"/>
              </a:rPr>
              <a:t>лікарської</a:t>
            </a:r>
            <a:r>
              <a:rPr sz="3200" b="1" i="1" spc="-25" dirty="0">
                <a:solidFill>
                  <a:srgbClr val="FF6600"/>
                </a:solidFill>
                <a:latin typeface="Calibri"/>
                <a:cs typeface="Calibri"/>
              </a:rPr>
              <a:t> </a:t>
            </a:r>
            <a:r>
              <a:rPr sz="3200" b="1" i="1" spc="-10" dirty="0">
                <a:solidFill>
                  <a:srgbClr val="FF6600"/>
                </a:solidFill>
                <a:latin typeface="Calibri"/>
                <a:cs typeface="Calibri"/>
              </a:rPr>
              <a:t>терапії</a:t>
            </a:r>
            <a:endParaRPr sz="3200">
              <a:latin typeface="Calibri"/>
              <a:cs typeface="Calibri"/>
            </a:endParaRPr>
          </a:p>
          <a:p>
            <a:pPr marL="12700">
              <a:lnSpc>
                <a:spcPts val="2870"/>
              </a:lnSpc>
              <a:spcBef>
                <a:spcPts val="3804"/>
              </a:spcBef>
            </a:pPr>
            <a:r>
              <a:rPr sz="2400" b="1" dirty="0">
                <a:latin typeface="Calibri"/>
                <a:cs typeface="Calibri"/>
              </a:rPr>
              <a:t>Досвід</a:t>
            </a:r>
            <a:r>
              <a:rPr sz="2400" b="1" spc="-65" dirty="0">
                <a:latin typeface="Calibri"/>
                <a:cs typeface="Calibri"/>
              </a:rPr>
              <a:t> </a:t>
            </a:r>
            <a:r>
              <a:rPr sz="2400" b="1" spc="-25" dirty="0">
                <a:latin typeface="Calibri"/>
                <a:cs typeface="Calibri"/>
              </a:rPr>
              <a:t>США</a:t>
            </a:r>
            <a:endParaRPr sz="2400">
              <a:latin typeface="Calibri"/>
              <a:cs typeface="Calibri"/>
            </a:endParaRPr>
          </a:p>
          <a:p>
            <a:pPr marL="12700">
              <a:lnSpc>
                <a:spcPts val="2870"/>
              </a:lnSpc>
            </a:pPr>
            <a:r>
              <a:rPr sz="2400" dirty="0">
                <a:latin typeface="Calibri"/>
                <a:cs typeface="Calibri"/>
              </a:rPr>
              <a:t>За</a:t>
            </a:r>
            <a:r>
              <a:rPr sz="2400" spc="-50" dirty="0">
                <a:latin typeface="Calibri"/>
                <a:cs typeface="Calibri"/>
              </a:rPr>
              <a:t> </a:t>
            </a:r>
            <a:r>
              <a:rPr sz="2400" dirty="0">
                <a:latin typeface="Calibri"/>
                <a:cs typeface="Calibri"/>
              </a:rPr>
              <a:t>результатами</a:t>
            </a:r>
            <a:r>
              <a:rPr sz="2400" spc="-35" dirty="0">
                <a:latin typeface="Calibri"/>
                <a:cs typeface="Calibri"/>
              </a:rPr>
              <a:t> </a:t>
            </a:r>
            <a:r>
              <a:rPr sz="2400" dirty="0">
                <a:latin typeface="Calibri"/>
                <a:cs typeface="Calibri"/>
              </a:rPr>
              <a:t>попередніх</a:t>
            </a:r>
            <a:r>
              <a:rPr sz="2400" spc="-50" dirty="0">
                <a:latin typeface="Calibri"/>
                <a:cs typeface="Calibri"/>
              </a:rPr>
              <a:t> </a:t>
            </a:r>
            <a:r>
              <a:rPr sz="2400" dirty="0">
                <a:latin typeface="Calibri"/>
                <a:cs typeface="Calibri"/>
              </a:rPr>
              <a:t>досліджень,</a:t>
            </a:r>
            <a:r>
              <a:rPr sz="2400" spc="-65" dirty="0">
                <a:latin typeface="Calibri"/>
                <a:cs typeface="Calibri"/>
              </a:rPr>
              <a:t> </a:t>
            </a:r>
            <a:r>
              <a:rPr sz="2400" dirty="0">
                <a:latin typeface="Calibri"/>
                <a:cs typeface="Calibri"/>
              </a:rPr>
              <a:t>в</a:t>
            </a:r>
            <a:r>
              <a:rPr sz="2400" spc="-45" dirty="0">
                <a:latin typeface="Calibri"/>
                <a:cs typeface="Calibri"/>
              </a:rPr>
              <a:t> </a:t>
            </a:r>
            <a:r>
              <a:rPr sz="2400" spc="-10" dirty="0">
                <a:latin typeface="Calibri"/>
                <a:cs typeface="Calibri"/>
              </a:rPr>
              <a:t>середньому</a:t>
            </a:r>
            <a:r>
              <a:rPr sz="2400" spc="-45" dirty="0">
                <a:latin typeface="Calibri"/>
                <a:cs typeface="Calibri"/>
              </a:rPr>
              <a:t> </a:t>
            </a:r>
            <a:r>
              <a:rPr sz="2400" dirty="0">
                <a:latin typeface="Calibri"/>
                <a:cs typeface="Calibri"/>
              </a:rPr>
              <a:t>кожна</a:t>
            </a:r>
            <a:r>
              <a:rPr sz="2400" spc="-50" dirty="0">
                <a:latin typeface="Calibri"/>
                <a:cs typeface="Calibri"/>
              </a:rPr>
              <a:t> </a:t>
            </a:r>
            <a:r>
              <a:rPr sz="2400" dirty="0">
                <a:latin typeface="Calibri"/>
                <a:cs typeface="Calibri"/>
              </a:rPr>
              <a:t>літня</a:t>
            </a:r>
            <a:r>
              <a:rPr sz="2400" spc="-45" dirty="0">
                <a:latin typeface="Calibri"/>
                <a:cs typeface="Calibri"/>
              </a:rPr>
              <a:t> </a:t>
            </a:r>
            <a:r>
              <a:rPr sz="2400" dirty="0">
                <a:latin typeface="Calibri"/>
                <a:cs typeface="Calibri"/>
              </a:rPr>
              <a:t>пацієнт</a:t>
            </a:r>
            <a:r>
              <a:rPr sz="2400" spc="-45" dirty="0">
                <a:latin typeface="Calibri"/>
                <a:cs typeface="Calibri"/>
              </a:rPr>
              <a:t> </a:t>
            </a:r>
            <a:r>
              <a:rPr sz="2400" spc="-10" dirty="0">
                <a:latin typeface="Calibri"/>
                <a:cs typeface="Calibri"/>
              </a:rPr>
              <a:t>щодня</a:t>
            </a:r>
            <a:endParaRPr sz="2400">
              <a:latin typeface="Calibri"/>
              <a:cs typeface="Calibri"/>
            </a:endParaRPr>
          </a:p>
          <a:p>
            <a:pPr marL="12700" marR="302895">
              <a:lnSpc>
                <a:spcPct val="100000"/>
              </a:lnSpc>
            </a:pPr>
            <a:r>
              <a:rPr sz="2400" dirty="0">
                <a:latin typeface="Calibri"/>
                <a:cs typeface="Calibri"/>
              </a:rPr>
              <a:t>приймає</a:t>
            </a:r>
            <a:r>
              <a:rPr sz="2400" spc="-35" dirty="0">
                <a:latin typeface="Calibri"/>
                <a:cs typeface="Calibri"/>
              </a:rPr>
              <a:t> </a:t>
            </a:r>
            <a:r>
              <a:rPr sz="2400" spc="-10" dirty="0">
                <a:latin typeface="Calibri"/>
                <a:cs typeface="Calibri"/>
              </a:rPr>
              <a:t>13-</a:t>
            </a:r>
            <a:r>
              <a:rPr sz="2400" dirty="0">
                <a:latin typeface="Calibri"/>
                <a:cs typeface="Calibri"/>
              </a:rPr>
              <a:t>19</a:t>
            </a:r>
            <a:r>
              <a:rPr sz="2400" spc="-50" dirty="0">
                <a:latin typeface="Calibri"/>
                <a:cs typeface="Calibri"/>
              </a:rPr>
              <a:t> </a:t>
            </a:r>
            <a:r>
              <a:rPr sz="2400" dirty="0">
                <a:latin typeface="Calibri"/>
                <a:cs typeface="Calibri"/>
              </a:rPr>
              <a:t>препаратів,</a:t>
            </a:r>
            <a:r>
              <a:rPr sz="2400" spc="-40" dirty="0">
                <a:latin typeface="Calibri"/>
                <a:cs typeface="Calibri"/>
              </a:rPr>
              <a:t> </a:t>
            </a:r>
            <a:r>
              <a:rPr sz="2400" dirty="0">
                <a:latin typeface="Calibri"/>
                <a:cs typeface="Calibri"/>
              </a:rPr>
              <a:t>причому</a:t>
            </a:r>
            <a:r>
              <a:rPr sz="2400" spc="-35" dirty="0">
                <a:latin typeface="Calibri"/>
                <a:cs typeface="Calibri"/>
              </a:rPr>
              <a:t> </a:t>
            </a:r>
            <a:r>
              <a:rPr sz="2400" dirty="0">
                <a:latin typeface="Calibri"/>
                <a:cs typeface="Calibri"/>
              </a:rPr>
              <a:t>ця</a:t>
            </a:r>
            <a:r>
              <a:rPr sz="2400" spc="-55" dirty="0">
                <a:latin typeface="Calibri"/>
                <a:cs typeface="Calibri"/>
              </a:rPr>
              <a:t> </a:t>
            </a:r>
            <a:r>
              <a:rPr sz="2400" dirty="0">
                <a:latin typeface="Calibri"/>
                <a:cs typeface="Calibri"/>
              </a:rPr>
              <a:t>відмітка</a:t>
            </a:r>
            <a:r>
              <a:rPr sz="2400" spc="-50" dirty="0">
                <a:latin typeface="Calibri"/>
                <a:cs typeface="Calibri"/>
              </a:rPr>
              <a:t> </a:t>
            </a:r>
            <a:r>
              <a:rPr sz="2400" dirty="0">
                <a:latin typeface="Calibri"/>
                <a:cs typeface="Calibri"/>
              </a:rPr>
              <a:t>в</a:t>
            </a:r>
            <a:r>
              <a:rPr sz="2400" spc="-40" dirty="0">
                <a:latin typeface="Calibri"/>
                <a:cs typeface="Calibri"/>
              </a:rPr>
              <a:t> </a:t>
            </a:r>
            <a:r>
              <a:rPr sz="2400" dirty="0">
                <a:latin typeface="Calibri"/>
                <a:cs typeface="Calibri"/>
              </a:rPr>
              <a:t>3</a:t>
            </a:r>
            <a:r>
              <a:rPr sz="2400" spc="-40" dirty="0">
                <a:latin typeface="Calibri"/>
                <a:cs typeface="Calibri"/>
              </a:rPr>
              <a:t> </a:t>
            </a:r>
            <a:r>
              <a:rPr sz="2400" dirty="0">
                <a:latin typeface="Calibri"/>
                <a:cs typeface="Calibri"/>
              </a:rPr>
              <a:t>рази</a:t>
            </a:r>
            <a:r>
              <a:rPr sz="2400" spc="-55" dirty="0">
                <a:latin typeface="Calibri"/>
                <a:cs typeface="Calibri"/>
              </a:rPr>
              <a:t> </a:t>
            </a:r>
            <a:r>
              <a:rPr sz="2400" dirty="0">
                <a:latin typeface="Calibri"/>
                <a:cs typeface="Calibri"/>
              </a:rPr>
              <a:t>перевищує</a:t>
            </a:r>
            <a:r>
              <a:rPr sz="2400" spc="-35" dirty="0">
                <a:latin typeface="Calibri"/>
                <a:cs typeface="Calibri"/>
              </a:rPr>
              <a:t> </a:t>
            </a:r>
            <a:r>
              <a:rPr sz="2400" dirty="0">
                <a:latin typeface="Calibri"/>
                <a:cs typeface="Calibri"/>
              </a:rPr>
              <a:t>кількість</a:t>
            </a:r>
            <a:r>
              <a:rPr sz="2400" spc="-65" dirty="0">
                <a:latin typeface="Calibri"/>
                <a:cs typeface="Calibri"/>
              </a:rPr>
              <a:t> </a:t>
            </a:r>
            <a:r>
              <a:rPr sz="2400" spc="-10" dirty="0">
                <a:latin typeface="Calibri"/>
                <a:cs typeface="Calibri"/>
              </a:rPr>
              <a:t>препаратів, </a:t>
            </a:r>
            <a:r>
              <a:rPr sz="2400" dirty="0">
                <a:latin typeface="Calibri"/>
                <a:cs typeface="Calibri"/>
              </a:rPr>
              <a:t>які</a:t>
            </a:r>
            <a:r>
              <a:rPr sz="2400" spc="-65" dirty="0">
                <a:latin typeface="Calibri"/>
                <a:cs typeface="Calibri"/>
              </a:rPr>
              <a:t> </a:t>
            </a:r>
            <a:r>
              <a:rPr sz="2400" dirty="0">
                <a:latin typeface="Calibri"/>
                <a:cs typeface="Calibri"/>
              </a:rPr>
              <a:t>кожен</a:t>
            </a:r>
            <a:r>
              <a:rPr sz="2400" spc="-55" dirty="0">
                <a:latin typeface="Calibri"/>
                <a:cs typeface="Calibri"/>
              </a:rPr>
              <a:t> </a:t>
            </a:r>
            <a:r>
              <a:rPr sz="2400" dirty="0">
                <a:latin typeface="Calibri"/>
                <a:cs typeface="Calibri"/>
              </a:rPr>
              <a:t>день</a:t>
            </a:r>
            <a:r>
              <a:rPr sz="2400" spc="-65" dirty="0">
                <a:latin typeface="Calibri"/>
                <a:cs typeface="Calibri"/>
              </a:rPr>
              <a:t> </a:t>
            </a:r>
            <a:r>
              <a:rPr sz="2400" dirty="0">
                <a:latin typeface="Calibri"/>
                <a:cs typeface="Calibri"/>
              </a:rPr>
              <a:t>приймають</a:t>
            </a:r>
            <a:r>
              <a:rPr sz="2400" spc="-40" dirty="0">
                <a:latin typeface="Calibri"/>
                <a:cs typeface="Calibri"/>
              </a:rPr>
              <a:t> </a:t>
            </a:r>
            <a:r>
              <a:rPr sz="2400" dirty="0">
                <a:latin typeface="Calibri"/>
                <a:cs typeface="Calibri"/>
              </a:rPr>
              <a:t>молодші</a:t>
            </a:r>
            <a:r>
              <a:rPr sz="2400" spc="-70" dirty="0">
                <a:latin typeface="Calibri"/>
                <a:cs typeface="Calibri"/>
              </a:rPr>
              <a:t> </a:t>
            </a:r>
            <a:r>
              <a:rPr sz="2400" spc="-10" dirty="0">
                <a:latin typeface="Calibri"/>
                <a:cs typeface="Calibri"/>
              </a:rPr>
              <a:t>пацієнти</a:t>
            </a:r>
            <a:endParaRPr sz="2400">
              <a:latin typeface="Calibri"/>
              <a:cs typeface="Calibri"/>
            </a:endParaRPr>
          </a:p>
          <a:p>
            <a:pPr marL="12700" marR="50165">
              <a:lnSpc>
                <a:spcPts val="2900"/>
              </a:lnSpc>
              <a:spcBef>
                <a:spcPts val="85"/>
              </a:spcBef>
            </a:pPr>
            <a:r>
              <a:rPr sz="2400" dirty="0">
                <a:latin typeface="Calibri"/>
                <a:cs typeface="Calibri"/>
              </a:rPr>
              <a:t>У</a:t>
            </a:r>
            <a:r>
              <a:rPr sz="2400" spc="-55" dirty="0">
                <a:latin typeface="Calibri"/>
                <a:cs typeface="Calibri"/>
              </a:rPr>
              <a:t> </a:t>
            </a:r>
            <a:r>
              <a:rPr sz="2400" dirty="0">
                <a:latin typeface="Calibri"/>
                <a:cs typeface="Calibri"/>
              </a:rPr>
              <a:t>літніх</a:t>
            </a:r>
            <a:r>
              <a:rPr sz="2400" spc="-60" dirty="0">
                <a:latin typeface="Calibri"/>
                <a:cs typeface="Calibri"/>
              </a:rPr>
              <a:t> </a:t>
            </a:r>
            <a:r>
              <a:rPr sz="2400" dirty="0">
                <a:latin typeface="Calibri"/>
                <a:cs typeface="Calibri"/>
              </a:rPr>
              <a:t>пацієнтів</a:t>
            </a:r>
            <a:r>
              <a:rPr sz="2400" spc="-50" dirty="0">
                <a:latin typeface="Calibri"/>
                <a:cs typeface="Calibri"/>
              </a:rPr>
              <a:t> </a:t>
            </a:r>
            <a:r>
              <a:rPr sz="2400" dirty="0">
                <a:latin typeface="Calibri"/>
                <a:cs typeface="Calibri"/>
              </a:rPr>
              <a:t>можуть</a:t>
            </a:r>
            <a:r>
              <a:rPr sz="2400" spc="-60" dirty="0">
                <a:latin typeface="Calibri"/>
                <a:cs typeface="Calibri"/>
              </a:rPr>
              <a:t> </a:t>
            </a:r>
            <a:r>
              <a:rPr sz="2400" dirty="0">
                <a:latin typeface="Calibri"/>
                <a:cs typeface="Calibri"/>
              </a:rPr>
              <a:t>виникнути</a:t>
            </a:r>
            <a:r>
              <a:rPr sz="2400" spc="-50" dirty="0">
                <a:latin typeface="Calibri"/>
                <a:cs typeface="Calibri"/>
              </a:rPr>
              <a:t> </a:t>
            </a:r>
            <a:r>
              <a:rPr sz="2400" dirty="0">
                <a:latin typeface="Calibri"/>
                <a:cs typeface="Calibri"/>
              </a:rPr>
              <a:t>труднощі</a:t>
            </a:r>
            <a:r>
              <a:rPr sz="2400" spc="-65" dirty="0">
                <a:latin typeface="Calibri"/>
                <a:cs typeface="Calibri"/>
              </a:rPr>
              <a:t> </a:t>
            </a:r>
            <a:r>
              <a:rPr sz="2400" dirty="0">
                <a:latin typeface="Calibri"/>
                <a:cs typeface="Calibri"/>
              </a:rPr>
              <a:t>при</a:t>
            </a:r>
            <a:r>
              <a:rPr sz="2400" spc="-45" dirty="0">
                <a:latin typeface="Calibri"/>
                <a:cs typeface="Calibri"/>
              </a:rPr>
              <a:t> </a:t>
            </a:r>
            <a:r>
              <a:rPr sz="2400" dirty="0">
                <a:latin typeface="Calibri"/>
                <a:cs typeface="Calibri"/>
              </a:rPr>
              <a:t>підборі</a:t>
            </a:r>
            <a:r>
              <a:rPr sz="2400" spc="-65" dirty="0">
                <a:latin typeface="Calibri"/>
                <a:cs typeface="Calibri"/>
              </a:rPr>
              <a:t> </a:t>
            </a:r>
            <a:r>
              <a:rPr sz="2400" dirty="0">
                <a:latin typeface="Calibri"/>
                <a:cs typeface="Calibri"/>
              </a:rPr>
              <a:t>препаратів</a:t>
            </a:r>
            <a:r>
              <a:rPr sz="2400" spc="-50" dirty="0">
                <a:latin typeface="Calibri"/>
                <a:cs typeface="Calibri"/>
              </a:rPr>
              <a:t> </a:t>
            </a:r>
            <a:r>
              <a:rPr sz="2400" dirty="0">
                <a:latin typeface="Calibri"/>
                <a:cs typeface="Calibri"/>
              </a:rPr>
              <a:t>і</a:t>
            </a:r>
            <a:r>
              <a:rPr sz="2400" spc="-60" dirty="0">
                <a:latin typeface="Calibri"/>
                <a:cs typeface="Calibri"/>
              </a:rPr>
              <a:t> </a:t>
            </a:r>
            <a:r>
              <a:rPr sz="2400" dirty="0">
                <a:latin typeface="Calibri"/>
                <a:cs typeface="Calibri"/>
              </a:rPr>
              <a:t>управлінні</a:t>
            </a:r>
            <a:r>
              <a:rPr sz="2400" spc="-45" dirty="0">
                <a:latin typeface="Calibri"/>
                <a:cs typeface="Calibri"/>
              </a:rPr>
              <a:t> </a:t>
            </a:r>
            <a:r>
              <a:rPr sz="2400" spc="-10" dirty="0">
                <a:latin typeface="Calibri"/>
                <a:cs typeface="Calibri"/>
              </a:rPr>
              <a:t>терапією </a:t>
            </a:r>
            <a:r>
              <a:rPr sz="2400" dirty="0">
                <a:latin typeface="Calibri"/>
                <a:cs typeface="Calibri"/>
              </a:rPr>
              <a:t>через</a:t>
            </a:r>
            <a:r>
              <a:rPr sz="2400" spc="-70" dirty="0">
                <a:latin typeface="Calibri"/>
                <a:cs typeface="Calibri"/>
              </a:rPr>
              <a:t> </a:t>
            </a:r>
            <a:r>
              <a:rPr sz="2400" dirty="0">
                <a:latin typeface="Calibri"/>
                <a:cs typeface="Calibri"/>
              </a:rPr>
              <a:t>проблеми</a:t>
            </a:r>
            <a:r>
              <a:rPr sz="2400" spc="-60" dirty="0">
                <a:latin typeface="Calibri"/>
                <a:cs typeface="Calibri"/>
              </a:rPr>
              <a:t> </a:t>
            </a:r>
            <a:r>
              <a:rPr sz="2400" dirty="0">
                <a:latin typeface="Calibri"/>
                <a:cs typeface="Calibri"/>
              </a:rPr>
              <a:t>із</a:t>
            </a:r>
            <a:r>
              <a:rPr sz="2400" spc="-70" dirty="0">
                <a:latin typeface="Calibri"/>
                <a:cs typeface="Calibri"/>
              </a:rPr>
              <a:t> </a:t>
            </a:r>
            <a:r>
              <a:rPr sz="2400" dirty="0">
                <a:latin typeface="Calibri"/>
                <a:cs typeface="Calibri"/>
              </a:rPr>
              <a:t>зором</a:t>
            </a:r>
            <a:r>
              <a:rPr sz="2400" spc="-65" dirty="0">
                <a:latin typeface="Calibri"/>
                <a:cs typeface="Calibri"/>
              </a:rPr>
              <a:t> </a:t>
            </a:r>
            <a:r>
              <a:rPr sz="2400" dirty="0">
                <a:latin typeface="Calibri"/>
                <a:cs typeface="Calibri"/>
              </a:rPr>
              <a:t>і</a:t>
            </a:r>
            <a:r>
              <a:rPr sz="2400" spc="-80" dirty="0">
                <a:latin typeface="Calibri"/>
                <a:cs typeface="Calibri"/>
              </a:rPr>
              <a:t> </a:t>
            </a:r>
            <a:r>
              <a:rPr sz="2400" dirty="0">
                <a:latin typeface="Calibri"/>
                <a:cs typeface="Calibri"/>
              </a:rPr>
              <a:t>порушенням</a:t>
            </a:r>
            <a:r>
              <a:rPr sz="2400" spc="-50" dirty="0">
                <a:latin typeface="Calibri"/>
                <a:cs typeface="Calibri"/>
              </a:rPr>
              <a:t> </a:t>
            </a:r>
            <a:r>
              <a:rPr sz="2400" dirty="0">
                <a:latin typeface="Calibri"/>
                <a:cs typeface="Calibri"/>
              </a:rPr>
              <a:t>когнітивних</a:t>
            </a:r>
            <a:r>
              <a:rPr sz="2400" spc="-65" dirty="0">
                <a:latin typeface="Calibri"/>
                <a:cs typeface="Calibri"/>
              </a:rPr>
              <a:t> </a:t>
            </a:r>
            <a:r>
              <a:rPr sz="2400" spc="-10" dirty="0">
                <a:latin typeface="Calibri"/>
                <a:cs typeface="Calibri"/>
              </a:rPr>
              <a:t>функцій.</a:t>
            </a:r>
            <a:endParaRPr sz="2400">
              <a:latin typeface="Calibri"/>
              <a:cs typeface="Calibri"/>
            </a:endParaRPr>
          </a:p>
          <a:p>
            <a:pPr marL="12700">
              <a:lnSpc>
                <a:spcPts val="2760"/>
              </a:lnSpc>
            </a:pPr>
            <a:r>
              <a:rPr sz="2400" dirty="0">
                <a:latin typeface="Calibri"/>
                <a:cs typeface="Calibri"/>
              </a:rPr>
              <a:t>Фармацевти</a:t>
            </a:r>
            <a:r>
              <a:rPr sz="2400" spc="-70" dirty="0">
                <a:latin typeface="Calibri"/>
                <a:cs typeface="Calibri"/>
              </a:rPr>
              <a:t> </a:t>
            </a:r>
            <a:r>
              <a:rPr sz="2400" dirty="0">
                <a:latin typeface="Calibri"/>
                <a:cs typeface="Calibri"/>
              </a:rPr>
              <a:t>повинні</a:t>
            </a:r>
            <a:r>
              <a:rPr sz="2400" spc="-65" dirty="0">
                <a:latin typeface="Calibri"/>
                <a:cs typeface="Calibri"/>
              </a:rPr>
              <a:t> </a:t>
            </a:r>
            <a:r>
              <a:rPr sz="2400" dirty="0">
                <a:latin typeface="Calibri"/>
                <a:cs typeface="Calibri"/>
              </a:rPr>
              <a:t>проводити</a:t>
            </a:r>
            <a:r>
              <a:rPr sz="2400" spc="-60" dirty="0">
                <a:latin typeface="Calibri"/>
                <a:cs typeface="Calibri"/>
              </a:rPr>
              <a:t> </a:t>
            </a:r>
            <a:r>
              <a:rPr sz="2400" dirty="0">
                <a:latin typeface="Calibri"/>
                <a:cs typeface="Calibri"/>
              </a:rPr>
              <a:t>бесіди</a:t>
            </a:r>
            <a:r>
              <a:rPr sz="2400" spc="-95" dirty="0">
                <a:latin typeface="Calibri"/>
                <a:cs typeface="Calibri"/>
              </a:rPr>
              <a:t> </a:t>
            </a:r>
            <a:r>
              <a:rPr sz="2400" dirty="0">
                <a:latin typeface="Calibri"/>
                <a:cs typeface="Calibri"/>
              </a:rPr>
              <a:t>для</a:t>
            </a:r>
            <a:r>
              <a:rPr sz="2400" spc="-75" dirty="0">
                <a:latin typeface="Calibri"/>
                <a:cs typeface="Calibri"/>
              </a:rPr>
              <a:t> </a:t>
            </a:r>
            <a:r>
              <a:rPr sz="2400" dirty="0">
                <a:latin typeface="Calibri"/>
                <a:cs typeface="Calibri"/>
              </a:rPr>
              <a:t>ґрунтовного</a:t>
            </a:r>
            <a:r>
              <a:rPr sz="2400" spc="-80" dirty="0">
                <a:latin typeface="Calibri"/>
                <a:cs typeface="Calibri"/>
              </a:rPr>
              <a:t> </a:t>
            </a:r>
            <a:r>
              <a:rPr sz="2400" dirty="0">
                <a:latin typeface="Calibri"/>
                <a:cs typeface="Calibri"/>
              </a:rPr>
              <a:t>вивчення</a:t>
            </a:r>
            <a:r>
              <a:rPr sz="2400" spc="-70" dirty="0">
                <a:latin typeface="Calibri"/>
                <a:cs typeface="Calibri"/>
              </a:rPr>
              <a:t> </a:t>
            </a:r>
            <a:r>
              <a:rPr sz="2400" dirty="0">
                <a:latin typeface="Calibri"/>
                <a:cs typeface="Calibri"/>
              </a:rPr>
              <a:t>даних</a:t>
            </a:r>
            <a:r>
              <a:rPr sz="2400" spc="-80" dirty="0">
                <a:latin typeface="Calibri"/>
                <a:cs typeface="Calibri"/>
              </a:rPr>
              <a:t> </a:t>
            </a:r>
            <a:r>
              <a:rPr sz="2400" spc="-10" dirty="0">
                <a:latin typeface="Calibri"/>
                <a:cs typeface="Calibri"/>
              </a:rPr>
              <a:t>пацієнтів</a:t>
            </a:r>
            <a:endParaRPr sz="2400">
              <a:latin typeface="Calibri"/>
              <a:cs typeface="Calibri"/>
            </a:endParaRPr>
          </a:p>
          <a:p>
            <a:pPr marL="12700">
              <a:lnSpc>
                <a:spcPct val="100000"/>
              </a:lnSpc>
            </a:pPr>
            <a:r>
              <a:rPr sz="2400" dirty="0">
                <a:latin typeface="Calibri"/>
                <a:cs typeface="Calibri"/>
              </a:rPr>
              <a:t>(включаючи</a:t>
            </a:r>
            <a:r>
              <a:rPr sz="2400" spc="-30" dirty="0">
                <a:latin typeface="Calibri"/>
                <a:cs typeface="Calibri"/>
              </a:rPr>
              <a:t> </a:t>
            </a:r>
            <a:r>
              <a:rPr sz="2400" dirty="0">
                <a:latin typeface="Calibri"/>
                <a:cs typeface="Calibri"/>
              </a:rPr>
              <a:t>нинішні</a:t>
            </a:r>
            <a:r>
              <a:rPr sz="2400" spc="-20" dirty="0">
                <a:latin typeface="Calibri"/>
                <a:cs typeface="Calibri"/>
              </a:rPr>
              <a:t> </a:t>
            </a:r>
            <a:r>
              <a:rPr sz="2400" dirty="0">
                <a:latin typeface="Calibri"/>
                <a:cs typeface="Calibri"/>
              </a:rPr>
              <a:t>звички,</a:t>
            </a:r>
            <a:r>
              <a:rPr sz="2400" spc="-40" dirty="0">
                <a:latin typeface="Calibri"/>
                <a:cs typeface="Calibri"/>
              </a:rPr>
              <a:t> </a:t>
            </a:r>
            <a:r>
              <a:rPr sz="2400" dirty="0">
                <a:latin typeface="Calibri"/>
                <a:cs typeface="Calibri"/>
              </a:rPr>
              <a:t>фактори</a:t>
            </a:r>
            <a:r>
              <a:rPr sz="2400" spc="-30" dirty="0">
                <a:latin typeface="Calibri"/>
                <a:cs typeface="Calibri"/>
              </a:rPr>
              <a:t> </a:t>
            </a:r>
            <a:r>
              <a:rPr sz="2400" dirty="0">
                <a:latin typeface="Calibri"/>
                <a:cs typeface="Calibri"/>
              </a:rPr>
              <a:t>способу</a:t>
            </a:r>
            <a:r>
              <a:rPr sz="2400" spc="-45" dirty="0">
                <a:latin typeface="Calibri"/>
                <a:cs typeface="Calibri"/>
              </a:rPr>
              <a:t> </a:t>
            </a:r>
            <a:r>
              <a:rPr sz="2400" dirty="0">
                <a:latin typeface="Calibri"/>
                <a:cs typeface="Calibri"/>
              </a:rPr>
              <a:t>життя,</a:t>
            </a:r>
            <a:r>
              <a:rPr sz="2400" spc="-40" dirty="0">
                <a:latin typeface="Calibri"/>
                <a:cs typeface="Calibri"/>
              </a:rPr>
              <a:t> </a:t>
            </a:r>
            <a:r>
              <a:rPr sz="2400" dirty="0">
                <a:latin typeface="Calibri"/>
                <a:cs typeface="Calibri"/>
              </a:rPr>
              <a:t>який</a:t>
            </a:r>
            <a:r>
              <a:rPr sz="2400" spc="-30" dirty="0">
                <a:latin typeface="Calibri"/>
                <a:cs typeface="Calibri"/>
              </a:rPr>
              <a:t> </a:t>
            </a:r>
            <a:r>
              <a:rPr sz="2400" dirty="0">
                <a:latin typeface="Calibri"/>
                <a:cs typeface="Calibri"/>
              </a:rPr>
              <a:t>стан</a:t>
            </a:r>
            <a:r>
              <a:rPr sz="2400" spc="-20" dirty="0">
                <a:latin typeface="Calibri"/>
                <a:cs typeface="Calibri"/>
              </a:rPr>
              <a:t> </a:t>
            </a:r>
            <a:r>
              <a:rPr sz="2400" dirty="0">
                <a:latin typeface="Calibri"/>
                <a:cs typeface="Calibri"/>
              </a:rPr>
              <a:t>їх</a:t>
            </a:r>
            <a:r>
              <a:rPr sz="2400" spc="-40" dirty="0">
                <a:latin typeface="Calibri"/>
                <a:cs typeface="Calibri"/>
              </a:rPr>
              <a:t> </a:t>
            </a:r>
            <a:r>
              <a:rPr sz="2400" dirty="0">
                <a:latin typeface="Calibri"/>
                <a:cs typeface="Calibri"/>
              </a:rPr>
              <a:t>пам'яті),</a:t>
            </a:r>
            <a:r>
              <a:rPr sz="2400" spc="-40" dirty="0">
                <a:latin typeface="Calibri"/>
                <a:cs typeface="Calibri"/>
              </a:rPr>
              <a:t> </a:t>
            </a:r>
            <a:r>
              <a:rPr sz="2400" dirty="0">
                <a:latin typeface="Calibri"/>
                <a:cs typeface="Calibri"/>
              </a:rPr>
              <a:t>що</a:t>
            </a:r>
            <a:r>
              <a:rPr sz="2400" spc="-30" dirty="0">
                <a:latin typeface="Calibri"/>
                <a:cs typeface="Calibri"/>
              </a:rPr>
              <a:t> </a:t>
            </a:r>
            <a:r>
              <a:rPr sz="2400" spc="-10" dirty="0">
                <a:latin typeface="Calibri"/>
                <a:cs typeface="Calibri"/>
              </a:rPr>
              <a:t>згодом</a:t>
            </a:r>
            <a:endParaRPr sz="2400">
              <a:latin typeface="Calibri"/>
              <a:cs typeface="Calibri"/>
            </a:endParaRPr>
          </a:p>
          <a:p>
            <a:pPr marL="12700">
              <a:lnSpc>
                <a:spcPts val="2870"/>
              </a:lnSpc>
              <a:spcBef>
                <a:spcPts val="25"/>
              </a:spcBef>
            </a:pPr>
            <a:r>
              <a:rPr sz="2400" dirty="0">
                <a:latin typeface="Calibri"/>
                <a:cs typeface="Calibri"/>
              </a:rPr>
              <a:t>допоможе</a:t>
            </a:r>
            <a:r>
              <a:rPr sz="2400" spc="-65" dirty="0">
                <a:latin typeface="Calibri"/>
                <a:cs typeface="Calibri"/>
              </a:rPr>
              <a:t> </a:t>
            </a:r>
            <a:r>
              <a:rPr sz="2400" dirty="0">
                <a:latin typeface="Calibri"/>
                <a:cs typeface="Calibri"/>
              </a:rPr>
              <a:t>скласти</a:t>
            </a:r>
            <a:r>
              <a:rPr sz="2400" spc="-80" dirty="0">
                <a:latin typeface="Calibri"/>
                <a:cs typeface="Calibri"/>
              </a:rPr>
              <a:t> </a:t>
            </a:r>
            <a:r>
              <a:rPr sz="2400" dirty="0">
                <a:latin typeface="Calibri"/>
                <a:cs typeface="Calibri"/>
              </a:rPr>
              <a:t>найбільш</a:t>
            </a:r>
            <a:r>
              <a:rPr sz="2400" spc="-75" dirty="0">
                <a:latin typeface="Calibri"/>
                <a:cs typeface="Calibri"/>
              </a:rPr>
              <a:t> </a:t>
            </a:r>
            <a:r>
              <a:rPr sz="2400" dirty="0">
                <a:latin typeface="Calibri"/>
                <a:cs typeface="Calibri"/>
              </a:rPr>
              <a:t>ефективний</a:t>
            </a:r>
            <a:r>
              <a:rPr sz="2400" spc="-65" dirty="0">
                <a:latin typeface="Calibri"/>
                <a:cs typeface="Calibri"/>
              </a:rPr>
              <a:t> </a:t>
            </a:r>
            <a:r>
              <a:rPr sz="2400" dirty="0">
                <a:latin typeface="Calibri"/>
                <a:cs typeface="Calibri"/>
              </a:rPr>
              <a:t>план</a:t>
            </a:r>
            <a:r>
              <a:rPr sz="2400" spc="-65" dirty="0">
                <a:latin typeface="Calibri"/>
                <a:cs typeface="Calibri"/>
              </a:rPr>
              <a:t> </a:t>
            </a:r>
            <a:r>
              <a:rPr sz="2400" dirty="0">
                <a:latin typeface="Calibri"/>
                <a:cs typeface="Calibri"/>
              </a:rPr>
              <a:t>щодо</a:t>
            </a:r>
            <a:r>
              <a:rPr sz="2400" spc="-70" dirty="0">
                <a:latin typeface="Calibri"/>
                <a:cs typeface="Calibri"/>
              </a:rPr>
              <a:t> </a:t>
            </a:r>
            <a:r>
              <a:rPr sz="2400" dirty="0">
                <a:latin typeface="Calibri"/>
                <a:cs typeface="Calibri"/>
              </a:rPr>
              <a:t>здійснення</a:t>
            </a:r>
            <a:r>
              <a:rPr sz="2400" spc="-70" dirty="0">
                <a:latin typeface="Calibri"/>
                <a:cs typeface="Calibri"/>
              </a:rPr>
              <a:t> </a:t>
            </a:r>
            <a:r>
              <a:rPr sz="2400" spc="-10" dirty="0">
                <a:latin typeface="Calibri"/>
                <a:cs typeface="Calibri"/>
              </a:rPr>
              <a:t>терапії.</a:t>
            </a:r>
            <a:endParaRPr sz="2400">
              <a:latin typeface="Calibri"/>
              <a:cs typeface="Calibri"/>
            </a:endParaRPr>
          </a:p>
          <a:p>
            <a:pPr marL="12700">
              <a:lnSpc>
                <a:spcPts val="2870"/>
              </a:lnSpc>
            </a:pPr>
            <a:r>
              <a:rPr sz="2400" dirty="0">
                <a:latin typeface="Calibri"/>
                <a:cs typeface="Calibri"/>
              </a:rPr>
              <a:t>З'ясувати,</a:t>
            </a:r>
            <a:r>
              <a:rPr sz="2400" spc="-75" dirty="0">
                <a:latin typeface="Calibri"/>
                <a:cs typeface="Calibri"/>
              </a:rPr>
              <a:t> </a:t>
            </a:r>
            <a:r>
              <a:rPr sz="2400" dirty="0">
                <a:latin typeface="Calibri"/>
                <a:cs typeface="Calibri"/>
              </a:rPr>
              <a:t>чи</a:t>
            </a:r>
            <a:r>
              <a:rPr sz="2400" spc="-30" dirty="0">
                <a:latin typeface="Calibri"/>
                <a:cs typeface="Calibri"/>
              </a:rPr>
              <a:t> </a:t>
            </a:r>
            <a:r>
              <a:rPr sz="2400" dirty="0">
                <a:latin typeface="Calibri"/>
                <a:cs typeface="Calibri"/>
              </a:rPr>
              <a:t>є</a:t>
            </a:r>
            <a:r>
              <a:rPr sz="2400" spc="-50" dirty="0">
                <a:latin typeface="Calibri"/>
                <a:cs typeface="Calibri"/>
              </a:rPr>
              <a:t> </a:t>
            </a:r>
            <a:r>
              <a:rPr sz="2400" dirty="0">
                <a:latin typeface="Calibri"/>
                <a:cs typeface="Calibri"/>
              </a:rPr>
              <a:t>у</a:t>
            </a:r>
            <a:r>
              <a:rPr sz="2400" spc="-35" dirty="0">
                <a:latin typeface="Calibri"/>
                <a:cs typeface="Calibri"/>
              </a:rPr>
              <a:t> </a:t>
            </a:r>
            <a:r>
              <a:rPr sz="2400" dirty="0">
                <a:latin typeface="Calibri"/>
                <a:cs typeface="Calibri"/>
              </a:rPr>
              <a:t>нього</a:t>
            </a:r>
            <a:r>
              <a:rPr sz="2400" spc="-45" dirty="0">
                <a:latin typeface="Calibri"/>
                <a:cs typeface="Calibri"/>
              </a:rPr>
              <a:t> </a:t>
            </a:r>
            <a:r>
              <a:rPr sz="2400" dirty="0">
                <a:latin typeface="Calibri"/>
                <a:cs typeface="Calibri"/>
              </a:rPr>
              <a:t>фінансові</a:t>
            </a:r>
            <a:r>
              <a:rPr sz="2400" spc="-45" dirty="0">
                <a:latin typeface="Calibri"/>
                <a:cs typeface="Calibri"/>
              </a:rPr>
              <a:t> </a:t>
            </a:r>
            <a:r>
              <a:rPr sz="2400" dirty="0">
                <a:latin typeface="Calibri"/>
                <a:cs typeface="Calibri"/>
              </a:rPr>
              <a:t>труднощі,</a:t>
            </a:r>
            <a:r>
              <a:rPr sz="2400" spc="-30" dirty="0">
                <a:latin typeface="Calibri"/>
                <a:cs typeface="Calibri"/>
              </a:rPr>
              <a:t> </a:t>
            </a:r>
            <a:r>
              <a:rPr sz="2400" dirty="0">
                <a:latin typeface="Calibri"/>
                <a:cs typeface="Calibri"/>
              </a:rPr>
              <a:t>після</a:t>
            </a:r>
            <a:r>
              <a:rPr sz="2400" spc="-50" dirty="0">
                <a:latin typeface="Calibri"/>
                <a:cs typeface="Calibri"/>
              </a:rPr>
              <a:t> </a:t>
            </a:r>
            <a:r>
              <a:rPr sz="2400" dirty="0">
                <a:latin typeface="Calibri"/>
                <a:cs typeface="Calibri"/>
              </a:rPr>
              <a:t>чого</a:t>
            </a:r>
            <a:r>
              <a:rPr sz="2400" spc="-55" dirty="0">
                <a:latin typeface="Calibri"/>
                <a:cs typeface="Calibri"/>
              </a:rPr>
              <a:t> </a:t>
            </a:r>
            <a:r>
              <a:rPr sz="2400" dirty="0">
                <a:latin typeface="Calibri"/>
                <a:cs typeface="Calibri"/>
              </a:rPr>
              <a:t>фармацевт</a:t>
            </a:r>
            <a:r>
              <a:rPr sz="2400" spc="-40" dirty="0">
                <a:latin typeface="Calibri"/>
                <a:cs typeface="Calibri"/>
              </a:rPr>
              <a:t> </a:t>
            </a:r>
            <a:r>
              <a:rPr sz="2400" spc="-20" dirty="0">
                <a:latin typeface="Calibri"/>
                <a:cs typeface="Calibri"/>
              </a:rPr>
              <a:t>може</a:t>
            </a:r>
            <a:endParaRPr sz="2400">
              <a:latin typeface="Calibri"/>
              <a:cs typeface="Calibri"/>
            </a:endParaRPr>
          </a:p>
          <a:p>
            <a:pPr marL="12700">
              <a:lnSpc>
                <a:spcPct val="100000"/>
              </a:lnSpc>
            </a:pPr>
            <a:r>
              <a:rPr sz="2400" dirty="0">
                <a:latin typeface="Calibri"/>
                <a:cs typeface="Calibri"/>
              </a:rPr>
              <a:t>проконсультуватися</a:t>
            </a:r>
            <a:r>
              <a:rPr sz="2400" spc="-70" dirty="0">
                <a:latin typeface="Calibri"/>
                <a:cs typeface="Calibri"/>
              </a:rPr>
              <a:t> </a:t>
            </a:r>
            <a:r>
              <a:rPr sz="2400" dirty="0">
                <a:latin typeface="Calibri"/>
                <a:cs typeface="Calibri"/>
              </a:rPr>
              <a:t>з</a:t>
            </a:r>
            <a:r>
              <a:rPr sz="2400" spc="-40" dirty="0">
                <a:latin typeface="Calibri"/>
                <a:cs typeface="Calibri"/>
              </a:rPr>
              <a:t> </a:t>
            </a:r>
            <a:r>
              <a:rPr sz="2400" dirty="0">
                <a:latin typeface="Calibri"/>
                <a:cs typeface="Calibri"/>
              </a:rPr>
              <a:t>лікарем</a:t>
            </a:r>
            <a:r>
              <a:rPr sz="2400" spc="-55" dirty="0">
                <a:latin typeface="Calibri"/>
                <a:cs typeface="Calibri"/>
              </a:rPr>
              <a:t> </a:t>
            </a:r>
            <a:r>
              <a:rPr sz="2400" dirty="0">
                <a:latin typeface="Calibri"/>
                <a:cs typeface="Calibri"/>
              </a:rPr>
              <a:t>для</a:t>
            </a:r>
            <a:r>
              <a:rPr sz="2400" spc="-50" dirty="0">
                <a:latin typeface="Calibri"/>
                <a:cs typeface="Calibri"/>
              </a:rPr>
              <a:t> </a:t>
            </a:r>
            <a:r>
              <a:rPr sz="2400" spc="-10" dirty="0">
                <a:latin typeface="Calibri"/>
                <a:cs typeface="Calibri"/>
              </a:rPr>
              <a:t>призначення</a:t>
            </a:r>
            <a:r>
              <a:rPr sz="2400" spc="-45" dirty="0">
                <a:latin typeface="Calibri"/>
                <a:cs typeface="Calibri"/>
              </a:rPr>
              <a:t> </a:t>
            </a:r>
            <a:r>
              <a:rPr sz="2400" dirty="0">
                <a:latin typeface="Calibri"/>
                <a:cs typeface="Calibri"/>
              </a:rPr>
              <a:t>менш</a:t>
            </a:r>
            <a:r>
              <a:rPr sz="2400" spc="-40" dirty="0">
                <a:latin typeface="Calibri"/>
                <a:cs typeface="Calibri"/>
              </a:rPr>
              <a:t> </a:t>
            </a:r>
            <a:r>
              <a:rPr sz="2400" dirty="0">
                <a:latin typeface="Calibri"/>
                <a:cs typeface="Calibri"/>
              </a:rPr>
              <a:t>дорогих</a:t>
            </a:r>
            <a:r>
              <a:rPr sz="2400" spc="-55" dirty="0">
                <a:latin typeface="Calibri"/>
                <a:cs typeface="Calibri"/>
              </a:rPr>
              <a:t> </a:t>
            </a:r>
            <a:r>
              <a:rPr sz="2400" spc="-10" dirty="0">
                <a:latin typeface="Calibri"/>
                <a:cs typeface="Calibri"/>
              </a:rPr>
              <a:t>альтернативних</a:t>
            </a:r>
            <a:r>
              <a:rPr sz="2400" spc="-40" dirty="0">
                <a:latin typeface="Calibri"/>
                <a:cs typeface="Calibri"/>
              </a:rPr>
              <a:t> </a:t>
            </a:r>
            <a:r>
              <a:rPr sz="2400" spc="-10" dirty="0">
                <a:latin typeface="Calibri"/>
                <a:cs typeface="Calibri"/>
              </a:rPr>
              <a:t>препаратів.</a:t>
            </a:r>
            <a:endParaRPr sz="2400">
              <a:latin typeface="Calibri"/>
              <a:cs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29972"/>
            <a:ext cx="8540115" cy="1860550"/>
          </a:xfrm>
          <a:prstGeom prst="rect">
            <a:avLst/>
          </a:prstGeom>
        </p:spPr>
        <p:txBody>
          <a:bodyPr vert="horz" wrap="square" lIns="0" tIns="86995" rIns="0" bIns="0" rtlCol="0">
            <a:spAutoFit/>
          </a:bodyPr>
          <a:lstStyle/>
          <a:p>
            <a:pPr marL="12700" marR="5080">
              <a:lnSpc>
                <a:spcPts val="4640"/>
              </a:lnSpc>
              <a:spcBef>
                <a:spcPts val="685"/>
              </a:spcBef>
            </a:pPr>
            <a:r>
              <a:rPr sz="4300" i="0" dirty="0">
                <a:solidFill>
                  <a:srgbClr val="000000"/>
                </a:solidFill>
                <a:latin typeface="Calibri"/>
                <a:cs typeface="Calibri"/>
              </a:rPr>
              <a:t>В</a:t>
            </a:r>
            <a:r>
              <a:rPr sz="4300" i="0" spc="-114" dirty="0">
                <a:solidFill>
                  <a:srgbClr val="000000"/>
                </a:solidFill>
                <a:latin typeface="Calibri"/>
                <a:cs typeface="Calibri"/>
              </a:rPr>
              <a:t> </a:t>
            </a:r>
            <a:r>
              <a:rPr sz="4300" i="0" dirty="0">
                <a:solidFill>
                  <a:srgbClr val="000000"/>
                </a:solidFill>
                <a:latin typeface="Calibri"/>
                <a:cs typeface="Calibri"/>
              </a:rPr>
              <a:t>аптеках</a:t>
            </a:r>
            <a:r>
              <a:rPr sz="4300" i="0" spc="-100" dirty="0">
                <a:solidFill>
                  <a:srgbClr val="000000"/>
                </a:solidFill>
                <a:latin typeface="Calibri"/>
                <a:cs typeface="Calibri"/>
              </a:rPr>
              <a:t> </a:t>
            </a:r>
            <a:r>
              <a:rPr sz="4300" i="0" spc="-10" dirty="0">
                <a:solidFill>
                  <a:srgbClr val="000000"/>
                </a:solidFill>
                <a:latin typeface="Calibri"/>
                <a:cs typeface="Calibri"/>
              </a:rPr>
              <a:t>Великобританії</a:t>
            </a:r>
            <a:r>
              <a:rPr sz="4300" i="0" spc="-105" dirty="0">
                <a:solidFill>
                  <a:srgbClr val="000000"/>
                </a:solidFill>
                <a:latin typeface="Calibri"/>
                <a:cs typeface="Calibri"/>
              </a:rPr>
              <a:t> </a:t>
            </a:r>
            <a:r>
              <a:rPr sz="4300" i="0" spc="-10" dirty="0">
                <a:solidFill>
                  <a:srgbClr val="000000"/>
                </a:solidFill>
                <a:latin typeface="Calibri"/>
                <a:cs typeface="Calibri"/>
              </a:rPr>
              <a:t>запущена </a:t>
            </a:r>
            <a:r>
              <a:rPr sz="4300" i="0" dirty="0">
                <a:solidFill>
                  <a:srgbClr val="000000"/>
                </a:solidFill>
                <a:latin typeface="Calibri"/>
                <a:cs typeface="Calibri"/>
              </a:rPr>
              <a:t>програма</a:t>
            </a:r>
            <a:r>
              <a:rPr sz="4300" i="0" spc="-120" dirty="0">
                <a:solidFill>
                  <a:srgbClr val="000000"/>
                </a:solidFill>
                <a:latin typeface="Calibri"/>
                <a:cs typeface="Calibri"/>
              </a:rPr>
              <a:t> </a:t>
            </a:r>
            <a:r>
              <a:rPr sz="4300" i="0" spc="-10" dirty="0">
                <a:solidFill>
                  <a:srgbClr val="000000"/>
                </a:solidFill>
                <a:latin typeface="Calibri"/>
                <a:cs typeface="Calibri"/>
              </a:rPr>
              <a:t>«Профілактика</a:t>
            </a:r>
            <a:r>
              <a:rPr sz="4300" i="0" spc="-165" dirty="0">
                <a:solidFill>
                  <a:srgbClr val="000000"/>
                </a:solidFill>
                <a:latin typeface="Calibri"/>
                <a:cs typeface="Calibri"/>
              </a:rPr>
              <a:t> </a:t>
            </a:r>
            <a:r>
              <a:rPr sz="4300" i="0" dirty="0">
                <a:solidFill>
                  <a:srgbClr val="000000"/>
                </a:solidFill>
                <a:latin typeface="Calibri"/>
                <a:cs typeface="Calibri"/>
              </a:rPr>
              <a:t>краще</a:t>
            </a:r>
            <a:r>
              <a:rPr sz="4300" i="0" spc="-150" dirty="0">
                <a:solidFill>
                  <a:srgbClr val="000000"/>
                </a:solidFill>
                <a:latin typeface="Calibri"/>
                <a:cs typeface="Calibri"/>
              </a:rPr>
              <a:t> </a:t>
            </a:r>
            <a:r>
              <a:rPr sz="4300" i="0" spc="-25" dirty="0">
                <a:solidFill>
                  <a:srgbClr val="000000"/>
                </a:solidFill>
                <a:latin typeface="Calibri"/>
                <a:cs typeface="Calibri"/>
              </a:rPr>
              <a:t>за </a:t>
            </a:r>
            <a:r>
              <a:rPr sz="4300" i="0" spc="-10" dirty="0">
                <a:solidFill>
                  <a:srgbClr val="000000"/>
                </a:solidFill>
                <a:latin typeface="Calibri"/>
                <a:cs typeface="Calibri"/>
              </a:rPr>
              <a:t>лікування»</a:t>
            </a:r>
            <a:endParaRPr sz="4300">
              <a:latin typeface="Calibri"/>
              <a:cs typeface="Calibri"/>
            </a:endParaRPr>
          </a:p>
        </p:txBody>
      </p:sp>
      <p:sp>
        <p:nvSpPr>
          <p:cNvPr id="3" name="object 3"/>
          <p:cNvSpPr txBox="1"/>
          <p:nvPr/>
        </p:nvSpPr>
        <p:spPr>
          <a:xfrm>
            <a:off x="922121" y="1789557"/>
            <a:ext cx="4744720" cy="2660015"/>
          </a:xfrm>
          <a:prstGeom prst="rect">
            <a:avLst/>
          </a:prstGeom>
        </p:spPr>
        <p:txBody>
          <a:bodyPr vert="horz" wrap="square" lIns="0" tIns="58419" rIns="0" bIns="0" rtlCol="0">
            <a:spAutoFit/>
          </a:bodyPr>
          <a:lstStyle/>
          <a:p>
            <a:pPr marL="12700" marR="162560">
              <a:lnSpc>
                <a:spcPts val="2920"/>
              </a:lnSpc>
              <a:spcBef>
                <a:spcPts val="459"/>
              </a:spcBef>
            </a:pPr>
            <a:r>
              <a:rPr sz="2700" dirty="0">
                <a:latin typeface="Calibri"/>
                <a:cs typeface="Calibri"/>
              </a:rPr>
              <a:t>Міністерство</a:t>
            </a:r>
            <a:r>
              <a:rPr sz="2700" spc="-40" dirty="0">
                <a:latin typeface="Calibri"/>
                <a:cs typeface="Calibri"/>
              </a:rPr>
              <a:t> </a:t>
            </a:r>
            <a:r>
              <a:rPr sz="2700" dirty="0">
                <a:latin typeface="Calibri"/>
                <a:cs typeface="Calibri"/>
              </a:rPr>
              <a:t>охорони</a:t>
            </a:r>
            <a:r>
              <a:rPr sz="2700" spc="-35" dirty="0">
                <a:latin typeface="Calibri"/>
                <a:cs typeface="Calibri"/>
              </a:rPr>
              <a:t> </a:t>
            </a:r>
            <a:r>
              <a:rPr sz="2700" spc="-10" dirty="0">
                <a:latin typeface="Calibri"/>
                <a:cs typeface="Calibri"/>
              </a:rPr>
              <a:t>здоров'я </a:t>
            </a:r>
            <a:r>
              <a:rPr sz="2700" dirty="0">
                <a:latin typeface="Calibri"/>
                <a:cs typeface="Calibri"/>
              </a:rPr>
              <a:t>Великобританії</a:t>
            </a:r>
            <a:r>
              <a:rPr sz="2700" spc="-35" dirty="0">
                <a:latin typeface="Calibri"/>
                <a:cs typeface="Calibri"/>
              </a:rPr>
              <a:t> </a:t>
            </a:r>
            <a:r>
              <a:rPr sz="2700" spc="-10" dirty="0">
                <a:latin typeface="Calibri"/>
                <a:cs typeface="Calibri"/>
              </a:rPr>
              <a:t>запустив</a:t>
            </a:r>
            <a:endParaRPr sz="2700">
              <a:latin typeface="Calibri"/>
              <a:cs typeface="Calibri"/>
            </a:endParaRPr>
          </a:p>
          <a:p>
            <a:pPr marL="12700">
              <a:lnSpc>
                <a:spcPts val="2710"/>
              </a:lnSpc>
            </a:pPr>
            <a:r>
              <a:rPr sz="2700" dirty="0">
                <a:latin typeface="Calibri"/>
                <a:cs typeface="Calibri"/>
              </a:rPr>
              <a:t>програму</a:t>
            </a:r>
            <a:r>
              <a:rPr sz="2700" spc="-20" dirty="0">
                <a:latin typeface="Calibri"/>
                <a:cs typeface="Calibri"/>
              </a:rPr>
              <a:t> </a:t>
            </a:r>
            <a:r>
              <a:rPr sz="2700" dirty="0">
                <a:latin typeface="Calibri"/>
                <a:cs typeface="Calibri"/>
              </a:rPr>
              <a:t>«Профілактика</a:t>
            </a:r>
            <a:r>
              <a:rPr sz="2700" spc="-5" dirty="0">
                <a:latin typeface="Calibri"/>
                <a:cs typeface="Calibri"/>
              </a:rPr>
              <a:t> </a:t>
            </a:r>
            <a:r>
              <a:rPr sz="2700" spc="-10" dirty="0">
                <a:latin typeface="Calibri"/>
                <a:cs typeface="Calibri"/>
              </a:rPr>
              <a:t>краще</a:t>
            </a:r>
            <a:endParaRPr sz="2700">
              <a:latin typeface="Calibri"/>
              <a:cs typeface="Calibri"/>
            </a:endParaRPr>
          </a:p>
          <a:p>
            <a:pPr marL="12700" marR="5080">
              <a:lnSpc>
                <a:spcPct val="90000"/>
              </a:lnSpc>
              <a:spcBef>
                <a:spcPts val="165"/>
              </a:spcBef>
            </a:pPr>
            <a:r>
              <a:rPr sz="2700" dirty="0">
                <a:latin typeface="Calibri"/>
                <a:cs typeface="Calibri"/>
              </a:rPr>
              <a:t>лікування».</a:t>
            </a:r>
            <a:r>
              <a:rPr sz="2700" spc="-55" dirty="0">
                <a:latin typeface="Calibri"/>
                <a:cs typeface="Calibri"/>
              </a:rPr>
              <a:t> </a:t>
            </a:r>
            <a:r>
              <a:rPr sz="2700" dirty="0">
                <a:latin typeface="Calibri"/>
                <a:cs typeface="Calibri"/>
              </a:rPr>
              <a:t>Нова</a:t>
            </a:r>
            <a:r>
              <a:rPr sz="2700" spc="-40" dirty="0">
                <a:latin typeface="Calibri"/>
                <a:cs typeface="Calibri"/>
              </a:rPr>
              <a:t> </a:t>
            </a:r>
            <a:r>
              <a:rPr sz="2700" dirty="0">
                <a:latin typeface="Calibri"/>
                <a:cs typeface="Calibri"/>
              </a:rPr>
              <a:t>стратегія</a:t>
            </a:r>
            <a:r>
              <a:rPr sz="2700" spc="-35" dirty="0">
                <a:latin typeface="Calibri"/>
                <a:cs typeface="Calibri"/>
              </a:rPr>
              <a:t> </a:t>
            </a:r>
            <a:r>
              <a:rPr sz="2700" spc="-10" dirty="0">
                <a:latin typeface="Calibri"/>
                <a:cs typeface="Calibri"/>
              </a:rPr>
              <a:t>стане </a:t>
            </a:r>
            <a:r>
              <a:rPr sz="2700" dirty="0">
                <a:latin typeface="Calibri"/>
                <a:cs typeface="Calibri"/>
              </a:rPr>
              <a:t>ядром</a:t>
            </a:r>
            <a:r>
              <a:rPr sz="2700" spc="-60" dirty="0">
                <a:latin typeface="Calibri"/>
                <a:cs typeface="Calibri"/>
              </a:rPr>
              <a:t> </a:t>
            </a:r>
            <a:r>
              <a:rPr sz="2700" dirty="0">
                <a:latin typeface="Calibri"/>
                <a:cs typeface="Calibri"/>
              </a:rPr>
              <a:t>довгострокового</a:t>
            </a:r>
            <a:r>
              <a:rPr sz="2700" spc="-65" dirty="0">
                <a:latin typeface="Calibri"/>
                <a:cs typeface="Calibri"/>
              </a:rPr>
              <a:t> </a:t>
            </a:r>
            <a:r>
              <a:rPr sz="2700" spc="-10" dirty="0">
                <a:latin typeface="Calibri"/>
                <a:cs typeface="Calibri"/>
              </a:rPr>
              <a:t>плану </a:t>
            </a:r>
            <a:r>
              <a:rPr sz="2700" dirty="0">
                <a:latin typeface="Calibri"/>
                <a:cs typeface="Calibri"/>
              </a:rPr>
              <a:t>Національної</a:t>
            </a:r>
            <a:r>
              <a:rPr sz="2700" spc="-75" dirty="0">
                <a:latin typeface="Calibri"/>
                <a:cs typeface="Calibri"/>
              </a:rPr>
              <a:t> </a:t>
            </a:r>
            <a:r>
              <a:rPr sz="2700" dirty="0">
                <a:latin typeface="Calibri"/>
                <a:cs typeface="Calibri"/>
              </a:rPr>
              <a:t>служби</a:t>
            </a:r>
            <a:r>
              <a:rPr sz="2700" spc="-40" dirty="0">
                <a:latin typeface="Calibri"/>
                <a:cs typeface="Calibri"/>
              </a:rPr>
              <a:t> </a:t>
            </a:r>
            <a:r>
              <a:rPr sz="2700" spc="-10" dirty="0">
                <a:latin typeface="Calibri"/>
                <a:cs typeface="Calibri"/>
              </a:rPr>
              <a:t>охорони </a:t>
            </a:r>
            <a:r>
              <a:rPr sz="2700" dirty="0">
                <a:latin typeface="Calibri"/>
                <a:cs typeface="Calibri"/>
              </a:rPr>
              <a:t>здоров'я</a:t>
            </a:r>
            <a:r>
              <a:rPr sz="2700" spc="-75" dirty="0">
                <a:latin typeface="Calibri"/>
                <a:cs typeface="Calibri"/>
              </a:rPr>
              <a:t> </a:t>
            </a:r>
            <a:r>
              <a:rPr sz="2700" dirty="0">
                <a:latin typeface="Calibri"/>
                <a:cs typeface="Calibri"/>
              </a:rPr>
              <a:t>Англії</a:t>
            </a:r>
            <a:r>
              <a:rPr sz="2700" spc="-60" dirty="0">
                <a:latin typeface="Calibri"/>
                <a:cs typeface="Calibri"/>
              </a:rPr>
              <a:t> </a:t>
            </a:r>
            <a:r>
              <a:rPr sz="2700" spc="-10" dirty="0">
                <a:latin typeface="Calibri"/>
                <a:cs typeface="Calibri"/>
              </a:rPr>
              <a:t>(NHS)</a:t>
            </a:r>
            <a:endParaRPr sz="2700">
              <a:latin typeface="Calibri"/>
              <a:cs typeface="Calibri"/>
            </a:endParaRPr>
          </a:p>
        </p:txBody>
      </p:sp>
      <p:sp>
        <p:nvSpPr>
          <p:cNvPr id="4" name="object 4"/>
          <p:cNvSpPr txBox="1"/>
          <p:nvPr/>
        </p:nvSpPr>
        <p:spPr>
          <a:xfrm>
            <a:off x="6317741" y="1789557"/>
            <a:ext cx="5154930" cy="3157220"/>
          </a:xfrm>
          <a:prstGeom prst="rect">
            <a:avLst/>
          </a:prstGeom>
        </p:spPr>
        <p:txBody>
          <a:bodyPr vert="horz" wrap="square" lIns="0" tIns="58419" rIns="0" bIns="0" rtlCol="0">
            <a:spAutoFit/>
          </a:bodyPr>
          <a:lstStyle/>
          <a:p>
            <a:pPr marL="241300" marR="101600" indent="-228600" algn="just">
              <a:lnSpc>
                <a:spcPts val="2920"/>
              </a:lnSpc>
              <a:spcBef>
                <a:spcPts val="459"/>
              </a:spcBef>
              <a:buFont typeface="Arial"/>
              <a:buChar char="•"/>
              <a:tabLst>
                <a:tab pos="241300" algn="l"/>
              </a:tabLst>
            </a:pPr>
            <a:r>
              <a:rPr sz="2700" b="1" dirty="0">
                <a:solidFill>
                  <a:srgbClr val="FF6600"/>
                </a:solidFill>
                <a:latin typeface="Calibri"/>
                <a:cs typeface="Calibri"/>
              </a:rPr>
              <a:t>Ключова</a:t>
            </a:r>
            <a:r>
              <a:rPr sz="2700" b="1" spc="-65" dirty="0">
                <a:solidFill>
                  <a:srgbClr val="FF6600"/>
                </a:solidFill>
                <a:latin typeface="Calibri"/>
                <a:cs typeface="Calibri"/>
              </a:rPr>
              <a:t> </a:t>
            </a:r>
            <a:r>
              <a:rPr sz="2700" b="1" dirty="0">
                <a:solidFill>
                  <a:srgbClr val="FF6600"/>
                </a:solidFill>
                <a:latin typeface="Calibri"/>
                <a:cs typeface="Calibri"/>
              </a:rPr>
              <a:t>роль</a:t>
            </a:r>
            <a:r>
              <a:rPr sz="2700" b="1" spc="-65" dirty="0">
                <a:solidFill>
                  <a:srgbClr val="FF6600"/>
                </a:solidFill>
                <a:latin typeface="Calibri"/>
                <a:cs typeface="Calibri"/>
              </a:rPr>
              <a:t> </a:t>
            </a:r>
            <a:r>
              <a:rPr sz="2700" b="1" dirty="0">
                <a:solidFill>
                  <a:srgbClr val="FF6600"/>
                </a:solidFill>
                <a:latin typeface="Calibri"/>
                <a:cs typeface="Calibri"/>
              </a:rPr>
              <a:t>в</a:t>
            </a:r>
            <a:r>
              <a:rPr sz="2700" b="1" spc="-70" dirty="0">
                <a:solidFill>
                  <a:srgbClr val="FF6600"/>
                </a:solidFill>
                <a:latin typeface="Calibri"/>
                <a:cs typeface="Calibri"/>
              </a:rPr>
              <a:t> </a:t>
            </a:r>
            <a:r>
              <a:rPr sz="2700" b="1" dirty="0">
                <a:solidFill>
                  <a:srgbClr val="FF6600"/>
                </a:solidFill>
                <a:latin typeface="Calibri"/>
                <a:cs typeface="Calibri"/>
              </a:rPr>
              <a:t>реалізації</a:t>
            </a:r>
            <a:r>
              <a:rPr sz="2700" b="1" spc="-45" dirty="0">
                <a:solidFill>
                  <a:srgbClr val="FF6600"/>
                </a:solidFill>
                <a:latin typeface="Calibri"/>
                <a:cs typeface="Calibri"/>
              </a:rPr>
              <a:t> </a:t>
            </a:r>
            <a:r>
              <a:rPr sz="2700" b="1" spc="-10" dirty="0">
                <a:solidFill>
                  <a:srgbClr val="FF6600"/>
                </a:solidFill>
                <a:latin typeface="Calibri"/>
                <a:cs typeface="Calibri"/>
              </a:rPr>
              <a:t>нової </a:t>
            </a:r>
            <a:r>
              <a:rPr sz="2700" b="1" dirty="0">
                <a:solidFill>
                  <a:srgbClr val="FF6600"/>
                </a:solidFill>
                <a:latin typeface="Calibri"/>
                <a:cs typeface="Calibri"/>
              </a:rPr>
              <a:t>програми</a:t>
            </a:r>
            <a:r>
              <a:rPr sz="2700" b="1" spc="-55" dirty="0">
                <a:solidFill>
                  <a:srgbClr val="FF6600"/>
                </a:solidFill>
                <a:latin typeface="Calibri"/>
                <a:cs typeface="Calibri"/>
              </a:rPr>
              <a:t> </a:t>
            </a:r>
            <a:r>
              <a:rPr sz="2700" b="1" dirty="0">
                <a:solidFill>
                  <a:srgbClr val="FF6600"/>
                </a:solidFill>
                <a:latin typeface="Calibri"/>
                <a:cs typeface="Calibri"/>
              </a:rPr>
              <a:t>належить</a:t>
            </a:r>
            <a:r>
              <a:rPr sz="2700" b="1" spc="-35" dirty="0">
                <a:solidFill>
                  <a:srgbClr val="FF6600"/>
                </a:solidFill>
                <a:latin typeface="Calibri"/>
                <a:cs typeface="Calibri"/>
              </a:rPr>
              <a:t> </a:t>
            </a:r>
            <a:r>
              <a:rPr sz="2700" b="1" spc="-10" dirty="0">
                <a:solidFill>
                  <a:srgbClr val="FF6600"/>
                </a:solidFill>
                <a:latin typeface="Calibri"/>
                <a:cs typeface="Calibri"/>
              </a:rPr>
              <a:t>аптекам.</a:t>
            </a:r>
            <a:endParaRPr sz="2700">
              <a:latin typeface="Calibri"/>
              <a:cs typeface="Calibri"/>
            </a:endParaRPr>
          </a:p>
          <a:p>
            <a:pPr marL="241300" marR="243204" indent="-228600" algn="just">
              <a:lnSpc>
                <a:spcPts val="2920"/>
              </a:lnSpc>
              <a:spcBef>
                <a:spcPts val="995"/>
              </a:spcBef>
              <a:buFont typeface="Arial"/>
              <a:buChar char="•"/>
              <a:tabLst>
                <a:tab pos="241300" algn="l"/>
              </a:tabLst>
            </a:pPr>
            <a:r>
              <a:rPr sz="2700" dirty="0">
                <a:latin typeface="Calibri"/>
                <a:cs typeface="Calibri"/>
              </a:rPr>
              <a:t>Аптеки</a:t>
            </a:r>
            <a:r>
              <a:rPr sz="2700" spc="-20" dirty="0">
                <a:latin typeface="Calibri"/>
                <a:cs typeface="Calibri"/>
              </a:rPr>
              <a:t> </a:t>
            </a:r>
            <a:r>
              <a:rPr sz="2700" dirty="0">
                <a:latin typeface="Calibri"/>
                <a:cs typeface="Calibri"/>
              </a:rPr>
              <a:t>допомагають</a:t>
            </a:r>
            <a:r>
              <a:rPr sz="2700" spc="-40" dirty="0">
                <a:latin typeface="Calibri"/>
                <a:cs typeface="Calibri"/>
              </a:rPr>
              <a:t> </a:t>
            </a:r>
            <a:r>
              <a:rPr sz="2700" spc="-10" dirty="0">
                <a:latin typeface="Calibri"/>
                <a:cs typeface="Calibri"/>
              </a:rPr>
              <a:t>запобігати </a:t>
            </a:r>
            <a:r>
              <a:rPr sz="2700" dirty="0">
                <a:latin typeface="Calibri"/>
                <a:cs typeface="Calibri"/>
              </a:rPr>
              <a:t>хворобам</a:t>
            </a:r>
            <a:r>
              <a:rPr sz="2700" spc="-25" dirty="0">
                <a:latin typeface="Calibri"/>
                <a:cs typeface="Calibri"/>
              </a:rPr>
              <a:t> </a:t>
            </a:r>
            <a:r>
              <a:rPr sz="2700" dirty="0">
                <a:latin typeface="Calibri"/>
                <a:cs typeface="Calibri"/>
              </a:rPr>
              <a:t>за</a:t>
            </a:r>
            <a:r>
              <a:rPr sz="2700" spc="-10" dirty="0">
                <a:latin typeface="Calibri"/>
                <a:cs typeface="Calibri"/>
              </a:rPr>
              <a:t> допомогою</a:t>
            </a:r>
            <a:endParaRPr sz="2700">
              <a:latin typeface="Calibri"/>
              <a:cs typeface="Calibri"/>
            </a:endParaRPr>
          </a:p>
          <a:p>
            <a:pPr marL="241300" algn="just">
              <a:lnSpc>
                <a:spcPts val="2710"/>
              </a:lnSpc>
            </a:pPr>
            <a:r>
              <a:rPr sz="2700" dirty="0">
                <a:latin typeface="Calibri"/>
                <a:cs typeface="Calibri"/>
              </a:rPr>
              <a:t>просування</a:t>
            </a:r>
            <a:r>
              <a:rPr sz="2700" spc="-75" dirty="0">
                <a:latin typeface="Calibri"/>
                <a:cs typeface="Calibri"/>
              </a:rPr>
              <a:t> </a:t>
            </a:r>
            <a:r>
              <a:rPr sz="2700" spc="-10" dirty="0">
                <a:latin typeface="Calibri"/>
                <a:cs typeface="Calibri"/>
              </a:rPr>
              <a:t>самообслуговування,</a:t>
            </a:r>
            <a:endParaRPr sz="2700">
              <a:latin typeface="Calibri"/>
              <a:cs typeface="Calibri"/>
            </a:endParaRPr>
          </a:p>
          <a:p>
            <a:pPr marL="241300" marR="5080" algn="just">
              <a:lnSpc>
                <a:spcPts val="2920"/>
              </a:lnSpc>
              <a:spcBef>
                <a:spcPts val="200"/>
              </a:spcBef>
            </a:pPr>
            <a:r>
              <a:rPr sz="2700" dirty="0">
                <a:latin typeface="Calibri"/>
                <a:cs typeface="Calibri"/>
              </a:rPr>
              <a:t>вакцинації</a:t>
            </a:r>
            <a:r>
              <a:rPr sz="2700" spc="-40" dirty="0">
                <a:latin typeface="Calibri"/>
                <a:cs typeface="Calibri"/>
              </a:rPr>
              <a:t> </a:t>
            </a:r>
            <a:r>
              <a:rPr sz="2700" dirty="0">
                <a:latin typeface="Calibri"/>
                <a:cs typeface="Calibri"/>
              </a:rPr>
              <a:t>від</a:t>
            </a:r>
            <a:r>
              <a:rPr sz="2700" spc="-25" dirty="0">
                <a:latin typeface="Calibri"/>
                <a:cs typeface="Calibri"/>
              </a:rPr>
              <a:t> </a:t>
            </a:r>
            <a:r>
              <a:rPr sz="2700" dirty="0">
                <a:latin typeface="Calibri"/>
                <a:cs typeface="Calibri"/>
              </a:rPr>
              <a:t>грипу,</a:t>
            </a:r>
            <a:r>
              <a:rPr sz="2700" spc="-20" dirty="0">
                <a:latin typeface="Calibri"/>
                <a:cs typeface="Calibri"/>
              </a:rPr>
              <a:t> </a:t>
            </a:r>
            <a:r>
              <a:rPr sz="2700" dirty="0">
                <a:latin typeface="Calibri"/>
                <a:cs typeface="Calibri"/>
              </a:rPr>
              <a:t>відмови</a:t>
            </a:r>
            <a:r>
              <a:rPr sz="2700" spc="-35" dirty="0">
                <a:latin typeface="Calibri"/>
                <a:cs typeface="Calibri"/>
              </a:rPr>
              <a:t> </a:t>
            </a:r>
            <a:r>
              <a:rPr sz="2700" spc="-25" dirty="0">
                <a:latin typeface="Calibri"/>
                <a:cs typeface="Calibri"/>
              </a:rPr>
              <a:t>від </a:t>
            </a:r>
            <a:r>
              <a:rPr sz="2700" dirty="0">
                <a:latin typeface="Calibri"/>
                <a:cs typeface="Calibri"/>
              </a:rPr>
              <a:t>паління,</a:t>
            </a:r>
            <a:r>
              <a:rPr sz="2700" spc="-25" dirty="0">
                <a:latin typeface="Calibri"/>
                <a:cs typeface="Calibri"/>
              </a:rPr>
              <a:t> </a:t>
            </a:r>
            <a:r>
              <a:rPr sz="2700" dirty="0">
                <a:latin typeface="Calibri"/>
                <a:cs typeface="Calibri"/>
              </a:rPr>
              <a:t>перевірки</a:t>
            </a:r>
            <a:r>
              <a:rPr sz="2700" spc="-40" dirty="0">
                <a:latin typeface="Calibri"/>
                <a:cs typeface="Calibri"/>
              </a:rPr>
              <a:t> </a:t>
            </a:r>
            <a:r>
              <a:rPr sz="2700" spc="-10" dirty="0">
                <a:latin typeface="Calibri"/>
                <a:cs typeface="Calibri"/>
              </a:rPr>
              <a:t>артеріального </a:t>
            </a:r>
            <a:r>
              <a:rPr sz="2700" dirty="0">
                <a:latin typeface="Calibri"/>
                <a:cs typeface="Calibri"/>
              </a:rPr>
              <a:t>тиску</a:t>
            </a:r>
            <a:r>
              <a:rPr sz="2700" spc="-15" dirty="0">
                <a:latin typeface="Calibri"/>
                <a:cs typeface="Calibri"/>
              </a:rPr>
              <a:t> </a:t>
            </a:r>
            <a:r>
              <a:rPr sz="2700" dirty="0">
                <a:latin typeface="Calibri"/>
                <a:cs typeface="Calibri"/>
              </a:rPr>
              <a:t>та</a:t>
            </a:r>
            <a:r>
              <a:rPr sz="2700" spc="-10" dirty="0">
                <a:latin typeface="Calibri"/>
                <a:cs typeface="Calibri"/>
              </a:rPr>
              <a:t> </a:t>
            </a:r>
            <a:r>
              <a:rPr sz="2700" spc="-25" dirty="0">
                <a:latin typeface="Calibri"/>
                <a:cs typeface="Calibri"/>
              </a:rPr>
              <a:t>ін.</a:t>
            </a:r>
            <a:endParaRPr sz="2700">
              <a:latin typeface="Calibri"/>
              <a:cs typeface="Calibri"/>
            </a:endParaRPr>
          </a:p>
        </p:txBody>
      </p:sp>
      <p:pic>
        <p:nvPicPr>
          <p:cNvPr id="5" name="object 5"/>
          <p:cNvPicPr/>
          <p:nvPr/>
        </p:nvPicPr>
        <p:blipFill>
          <a:blip r:embed="rId2" cstate="print"/>
          <a:stretch>
            <a:fillRect/>
          </a:stretch>
        </p:blipFill>
        <p:spPr>
          <a:xfrm>
            <a:off x="1714500" y="4490910"/>
            <a:ext cx="3170301" cy="2110486"/>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22199" y="152400"/>
            <a:ext cx="6115050" cy="6496050"/>
          </a:xfrm>
          <a:prstGeom prst="rect">
            <a:avLst/>
          </a:prstGeom>
        </p:spPr>
      </p:pic>
      <p:sp>
        <p:nvSpPr>
          <p:cNvPr id="3" name="object 3"/>
          <p:cNvSpPr txBox="1"/>
          <p:nvPr/>
        </p:nvSpPr>
        <p:spPr>
          <a:xfrm>
            <a:off x="997407" y="540842"/>
            <a:ext cx="4792980" cy="4205605"/>
          </a:xfrm>
          <a:prstGeom prst="rect">
            <a:avLst/>
          </a:prstGeom>
        </p:spPr>
        <p:txBody>
          <a:bodyPr vert="horz" wrap="square" lIns="0" tIns="126364" rIns="0" bIns="0" rtlCol="0">
            <a:spAutoFit/>
          </a:bodyPr>
          <a:lstStyle/>
          <a:p>
            <a:pPr marL="241300" marR="5080" indent="-228600">
              <a:lnSpc>
                <a:spcPct val="70000"/>
              </a:lnSpc>
              <a:spcBef>
                <a:spcPts val="994"/>
              </a:spcBef>
              <a:buFont typeface="Arial"/>
              <a:buChar char="•"/>
              <a:tabLst>
                <a:tab pos="241300" algn="l"/>
              </a:tabLst>
            </a:pPr>
            <a:r>
              <a:rPr sz="2500" b="1" dirty="0">
                <a:latin typeface="Calibri"/>
                <a:cs typeface="Calibri"/>
              </a:rPr>
              <a:t>За</a:t>
            </a:r>
            <a:r>
              <a:rPr sz="2500" b="1" spc="-45" dirty="0">
                <a:latin typeface="Calibri"/>
                <a:cs typeface="Calibri"/>
              </a:rPr>
              <a:t> </a:t>
            </a:r>
            <a:r>
              <a:rPr sz="2500" b="1" dirty="0">
                <a:latin typeface="Calibri"/>
                <a:cs typeface="Calibri"/>
              </a:rPr>
              <a:t>даними</a:t>
            </a:r>
            <a:r>
              <a:rPr sz="2500" b="1" spc="-40" dirty="0">
                <a:latin typeface="Calibri"/>
                <a:cs typeface="Calibri"/>
              </a:rPr>
              <a:t> </a:t>
            </a:r>
            <a:r>
              <a:rPr sz="2500" b="1" dirty="0">
                <a:latin typeface="Calibri"/>
                <a:cs typeface="Calibri"/>
              </a:rPr>
              <a:t>Асоціації</a:t>
            </a:r>
            <a:r>
              <a:rPr sz="2500" b="1" spc="-40" dirty="0">
                <a:latin typeface="Calibri"/>
                <a:cs typeface="Calibri"/>
              </a:rPr>
              <a:t> </a:t>
            </a:r>
            <a:r>
              <a:rPr sz="2500" b="1" spc="-10" dirty="0">
                <a:latin typeface="Calibri"/>
                <a:cs typeface="Calibri"/>
              </a:rPr>
              <a:t>незалежних </a:t>
            </a:r>
            <a:r>
              <a:rPr sz="2500" b="1" dirty="0">
                <a:latin typeface="Calibri"/>
                <a:cs typeface="Calibri"/>
              </a:rPr>
              <a:t>роздрібних</a:t>
            </a:r>
            <a:r>
              <a:rPr sz="2500" b="1" spc="-45" dirty="0">
                <a:latin typeface="Calibri"/>
                <a:cs typeface="Calibri"/>
              </a:rPr>
              <a:t> </a:t>
            </a:r>
            <a:r>
              <a:rPr sz="2500" b="1" dirty="0">
                <a:latin typeface="Calibri"/>
                <a:cs typeface="Calibri"/>
              </a:rPr>
              <a:t>аптек</a:t>
            </a:r>
            <a:r>
              <a:rPr sz="2500" b="1" spc="-20" dirty="0">
                <a:latin typeface="Calibri"/>
                <a:cs typeface="Calibri"/>
              </a:rPr>
              <a:t> </a:t>
            </a:r>
            <a:r>
              <a:rPr sz="2500" b="1" dirty="0">
                <a:latin typeface="Calibri"/>
                <a:cs typeface="Calibri"/>
              </a:rPr>
              <a:t>(ICPA),</a:t>
            </a:r>
            <a:r>
              <a:rPr sz="2500" b="1" spc="-40" dirty="0">
                <a:latin typeface="Calibri"/>
                <a:cs typeface="Calibri"/>
              </a:rPr>
              <a:t> </a:t>
            </a:r>
            <a:r>
              <a:rPr sz="2500" b="1" spc="-50" dirty="0">
                <a:latin typeface="Calibri"/>
                <a:cs typeface="Calibri"/>
              </a:rPr>
              <a:t>в </a:t>
            </a:r>
            <a:r>
              <a:rPr sz="2500" b="1" dirty="0">
                <a:latin typeface="Calibri"/>
                <a:cs typeface="Calibri"/>
              </a:rPr>
              <a:t>країнах</a:t>
            </a:r>
            <a:r>
              <a:rPr sz="2500" b="1" spc="-70" dirty="0">
                <a:latin typeface="Calibri"/>
                <a:cs typeface="Calibri"/>
              </a:rPr>
              <a:t> </a:t>
            </a:r>
            <a:r>
              <a:rPr sz="2500" b="1" dirty="0">
                <a:latin typeface="Calibri"/>
                <a:cs typeface="Calibri"/>
              </a:rPr>
              <a:t>Південної</a:t>
            </a:r>
            <a:r>
              <a:rPr sz="2500" b="1" spc="-65" dirty="0">
                <a:latin typeface="Calibri"/>
                <a:cs typeface="Calibri"/>
              </a:rPr>
              <a:t> </a:t>
            </a:r>
            <a:r>
              <a:rPr sz="2500" b="1" dirty="0">
                <a:latin typeface="Calibri"/>
                <a:cs typeface="Calibri"/>
              </a:rPr>
              <a:t>Африки</a:t>
            </a:r>
            <a:r>
              <a:rPr sz="2500" b="1" spc="-85" dirty="0">
                <a:latin typeface="Calibri"/>
                <a:cs typeface="Calibri"/>
              </a:rPr>
              <a:t> </a:t>
            </a:r>
            <a:r>
              <a:rPr sz="2500" b="1" spc="-50" dirty="0">
                <a:latin typeface="Calibri"/>
                <a:cs typeface="Calibri"/>
              </a:rPr>
              <a:t>з </a:t>
            </a:r>
            <a:r>
              <a:rPr sz="2500" b="1" spc="-10" dirty="0">
                <a:latin typeface="Calibri"/>
                <a:cs typeface="Calibri"/>
              </a:rPr>
              <a:t>найвищим</a:t>
            </a:r>
            <a:r>
              <a:rPr sz="2500" b="1" spc="-85" dirty="0">
                <a:latin typeface="Calibri"/>
                <a:cs typeface="Calibri"/>
              </a:rPr>
              <a:t> </a:t>
            </a:r>
            <a:r>
              <a:rPr sz="2500" b="1" dirty="0">
                <a:latin typeface="Calibri"/>
                <a:cs typeface="Calibri"/>
              </a:rPr>
              <a:t>рівнем</a:t>
            </a:r>
            <a:r>
              <a:rPr sz="2500" b="1" spc="-80" dirty="0">
                <a:latin typeface="Calibri"/>
                <a:cs typeface="Calibri"/>
              </a:rPr>
              <a:t> </a:t>
            </a:r>
            <a:r>
              <a:rPr sz="2500" b="1" spc="-10" dirty="0">
                <a:latin typeface="Calibri"/>
                <a:cs typeface="Calibri"/>
              </a:rPr>
              <a:t>поширення</a:t>
            </a:r>
            <a:endParaRPr sz="2500" dirty="0">
              <a:latin typeface="Calibri"/>
              <a:cs typeface="Calibri"/>
            </a:endParaRPr>
          </a:p>
          <a:p>
            <a:pPr marL="241300">
              <a:lnSpc>
                <a:spcPts val="1650"/>
              </a:lnSpc>
            </a:pPr>
            <a:r>
              <a:rPr sz="2500" b="1" dirty="0">
                <a:latin typeface="Calibri"/>
                <a:cs typeface="Calibri"/>
              </a:rPr>
              <a:t>ВІЛ</a:t>
            </a:r>
            <a:r>
              <a:rPr sz="2500" b="1" spc="-65" dirty="0">
                <a:latin typeface="Calibri"/>
                <a:cs typeface="Calibri"/>
              </a:rPr>
              <a:t> </a:t>
            </a:r>
            <a:r>
              <a:rPr sz="2500" b="1" dirty="0">
                <a:latin typeface="Calibri"/>
                <a:cs typeface="Calibri"/>
              </a:rPr>
              <a:t>аптеки</a:t>
            </a:r>
            <a:r>
              <a:rPr sz="2500" b="1" spc="-45" dirty="0">
                <a:latin typeface="Calibri"/>
                <a:cs typeface="Calibri"/>
              </a:rPr>
              <a:t> </a:t>
            </a:r>
            <a:r>
              <a:rPr sz="2500" b="1" dirty="0">
                <a:latin typeface="Calibri"/>
                <a:cs typeface="Calibri"/>
              </a:rPr>
              <a:t>стали</a:t>
            </a:r>
            <a:r>
              <a:rPr sz="2500" b="1" spc="-65" dirty="0">
                <a:latin typeface="Calibri"/>
                <a:cs typeface="Calibri"/>
              </a:rPr>
              <a:t> </a:t>
            </a:r>
            <a:r>
              <a:rPr sz="2500" b="1" spc="-10" dirty="0">
                <a:latin typeface="Calibri"/>
                <a:cs typeface="Calibri"/>
              </a:rPr>
              <a:t>пропонувати</a:t>
            </a:r>
            <a:endParaRPr sz="2500" dirty="0">
              <a:latin typeface="Calibri"/>
              <a:cs typeface="Calibri"/>
            </a:endParaRPr>
          </a:p>
          <a:p>
            <a:pPr marL="241300" marR="794385">
              <a:lnSpc>
                <a:spcPct val="70000"/>
              </a:lnSpc>
              <a:spcBef>
                <a:spcPts val="455"/>
              </a:spcBef>
            </a:pPr>
            <a:r>
              <a:rPr sz="2500" b="1" dirty="0">
                <a:latin typeface="Calibri"/>
                <a:cs typeface="Calibri"/>
              </a:rPr>
              <a:t>тести</a:t>
            </a:r>
            <a:r>
              <a:rPr sz="2500" b="1" spc="-55" dirty="0">
                <a:latin typeface="Calibri"/>
                <a:cs typeface="Calibri"/>
              </a:rPr>
              <a:t> </a:t>
            </a:r>
            <a:r>
              <a:rPr sz="2500" b="1" dirty="0">
                <a:latin typeface="Calibri"/>
                <a:cs typeface="Calibri"/>
              </a:rPr>
              <a:t>для</a:t>
            </a:r>
            <a:r>
              <a:rPr sz="2500" b="1" spc="-60" dirty="0">
                <a:latin typeface="Calibri"/>
                <a:cs typeface="Calibri"/>
              </a:rPr>
              <a:t> </a:t>
            </a:r>
            <a:r>
              <a:rPr sz="2500" b="1" dirty="0">
                <a:latin typeface="Calibri"/>
                <a:cs typeface="Calibri"/>
              </a:rPr>
              <a:t>визначення</a:t>
            </a:r>
            <a:r>
              <a:rPr sz="2500" b="1" spc="-50" dirty="0">
                <a:latin typeface="Calibri"/>
                <a:cs typeface="Calibri"/>
              </a:rPr>
              <a:t> </a:t>
            </a:r>
            <a:r>
              <a:rPr sz="2500" b="1" dirty="0">
                <a:latin typeface="Calibri"/>
                <a:cs typeface="Calibri"/>
              </a:rPr>
              <a:t>ВІЛ</a:t>
            </a:r>
            <a:r>
              <a:rPr sz="2500" b="1" spc="-60" dirty="0">
                <a:latin typeface="Calibri"/>
                <a:cs typeface="Calibri"/>
              </a:rPr>
              <a:t> </a:t>
            </a:r>
            <a:r>
              <a:rPr sz="2500" b="1" spc="-50" dirty="0">
                <a:latin typeface="Calibri"/>
                <a:cs typeface="Calibri"/>
              </a:rPr>
              <a:t>в </a:t>
            </a:r>
            <a:r>
              <a:rPr sz="2500" b="1" dirty="0">
                <a:latin typeface="Calibri"/>
                <a:cs typeface="Calibri"/>
              </a:rPr>
              <a:t>домашніх</a:t>
            </a:r>
            <a:r>
              <a:rPr sz="2500" b="1" spc="-125" dirty="0">
                <a:latin typeface="Calibri"/>
                <a:cs typeface="Calibri"/>
              </a:rPr>
              <a:t> </a:t>
            </a:r>
            <a:r>
              <a:rPr sz="2500" b="1" spc="-10" dirty="0">
                <a:latin typeface="Calibri"/>
                <a:cs typeface="Calibri"/>
              </a:rPr>
              <a:t>умовах.</a:t>
            </a:r>
            <a:endParaRPr sz="2500" dirty="0">
              <a:latin typeface="Calibri"/>
              <a:cs typeface="Calibri"/>
            </a:endParaRPr>
          </a:p>
          <a:p>
            <a:pPr marL="241300" marR="389255" indent="-228600">
              <a:lnSpc>
                <a:spcPct val="70000"/>
              </a:lnSpc>
              <a:spcBef>
                <a:spcPts val="500"/>
              </a:spcBef>
              <a:buFont typeface="Arial"/>
              <a:buChar char="•"/>
              <a:tabLst>
                <a:tab pos="241300" algn="l"/>
              </a:tabLst>
            </a:pPr>
            <a:r>
              <a:rPr sz="2500" b="1" dirty="0">
                <a:latin typeface="Calibri"/>
                <a:cs typeface="Calibri"/>
              </a:rPr>
              <a:t>Тестування</a:t>
            </a:r>
            <a:r>
              <a:rPr sz="2500" b="1" spc="-35" dirty="0">
                <a:latin typeface="Calibri"/>
                <a:cs typeface="Calibri"/>
              </a:rPr>
              <a:t> </a:t>
            </a:r>
            <a:r>
              <a:rPr sz="2500" b="1" dirty="0">
                <a:latin typeface="Calibri"/>
                <a:cs typeface="Calibri"/>
              </a:rPr>
              <a:t>на</a:t>
            </a:r>
            <a:r>
              <a:rPr sz="2500" b="1" spc="-50" dirty="0">
                <a:latin typeface="Calibri"/>
                <a:cs typeface="Calibri"/>
              </a:rPr>
              <a:t> </a:t>
            </a:r>
            <a:r>
              <a:rPr sz="2500" b="1" dirty="0">
                <a:latin typeface="Calibri"/>
                <a:cs typeface="Calibri"/>
              </a:rPr>
              <a:t>ВІЛ</a:t>
            </a:r>
            <a:r>
              <a:rPr sz="2500" b="1" spc="-55" dirty="0">
                <a:latin typeface="Calibri"/>
                <a:cs typeface="Calibri"/>
              </a:rPr>
              <a:t> </a:t>
            </a:r>
            <a:r>
              <a:rPr sz="2500" b="1" dirty="0">
                <a:latin typeface="Calibri"/>
                <a:cs typeface="Calibri"/>
              </a:rPr>
              <a:t>в</a:t>
            </a:r>
            <a:r>
              <a:rPr sz="2500" b="1" spc="-60" dirty="0">
                <a:latin typeface="Calibri"/>
                <a:cs typeface="Calibri"/>
              </a:rPr>
              <a:t> </a:t>
            </a:r>
            <a:r>
              <a:rPr sz="2500" b="1" spc="-10" dirty="0">
                <a:latin typeface="Calibri"/>
                <a:cs typeface="Calibri"/>
              </a:rPr>
              <a:t>домашніх </a:t>
            </a:r>
            <a:r>
              <a:rPr sz="2500" b="1" dirty="0">
                <a:latin typeface="Calibri"/>
                <a:cs typeface="Calibri"/>
              </a:rPr>
              <a:t>умовах</a:t>
            </a:r>
            <a:r>
              <a:rPr sz="2500" b="1" spc="-90" dirty="0">
                <a:latin typeface="Calibri"/>
                <a:cs typeface="Calibri"/>
              </a:rPr>
              <a:t> </a:t>
            </a:r>
            <a:r>
              <a:rPr sz="2500" b="1" dirty="0">
                <a:latin typeface="Calibri"/>
                <a:cs typeface="Calibri"/>
              </a:rPr>
              <a:t>важливо</a:t>
            </a:r>
            <a:r>
              <a:rPr sz="2500" b="1" spc="-95" dirty="0">
                <a:latin typeface="Calibri"/>
                <a:cs typeface="Calibri"/>
              </a:rPr>
              <a:t> </a:t>
            </a:r>
            <a:r>
              <a:rPr sz="2500" b="1" spc="-25" dirty="0">
                <a:latin typeface="Calibri"/>
                <a:cs typeface="Calibri"/>
              </a:rPr>
              <a:t>для</a:t>
            </a:r>
            <a:endParaRPr sz="2500" dirty="0">
              <a:latin typeface="Calibri"/>
              <a:cs typeface="Calibri"/>
            </a:endParaRPr>
          </a:p>
          <a:p>
            <a:pPr marL="241300">
              <a:lnSpc>
                <a:spcPts val="1650"/>
              </a:lnSpc>
            </a:pPr>
            <a:r>
              <a:rPr sz="2500" b="1" spc="-10" dirty="0">
                <a:latin typeface="Calibri"/>
                <a:cs typeface="Calibri"/>
              </a:rPr>
              <a:t>удосконалення</a:t>
            </a:r>
            <a:r>
              <a:rPr sz="2500" b="1" spc="-25" dirty="0">
                <a:latin typeface="Calibri"/>
                <a:cs typeface="Calibri"/>
              </a:rPr>
              <a:t> </a:t>
            </a:r>
            <a:r>
              <a:rPr sz="2500" b="1" spc="-10" dirty="0">
                <a:latin typeface="Calibri"/>
                <a:cs typeface="Calibri"/>
              </a:rPr>
              <a:t>способів</a:t>
            </a:r>
            <a:endParaRPr sz="2500" dirty="0">
              <a:latin typeface="Calibri"/>
              <a:cs typeface="Calibri"/>
            </a:endParaRPr>
          </a:p>
          <a:p>
            <a:pPr marL="241300">
              <a:lnSpc>
                <a:spcPts val="2100"/>
              </a:lnSpc>
            </a:pPr>
            <a:r>
              <a:rPr sz="2500" b="1" dirty="0">
                <a:latin typeface="Calibri"/>
                <a:cs typeface="Calibri"/>
              </a:rPr>
              <a:t>боротьби</a:t>
            </a:r>
            <a:r>
              <a:rPr sz="2500" b="1" spc="-60" dirty="0">
                <a:latin typeface="Calibri"/>
                <a:cs typeface="Calibri"/>
              </a:rPr>
              <a:t> </a:t>
            </a:r>
            <a:r>
              <a:rPr sz="2500" b="1" dirty="0">
                <a:latin typeface="Calibri"/>
                <a:cs typeface="Calibri"/>
              </a:rPr>
              <a:t>із</a:t>
            </a:r>
            <a:r>
              <a:rPr sz="2500" b="1" spc="-60" dirty="0">
                <a:latin typeface="Calibri"/>
                <a:cs typeface="Calibri"/>
              </a:rPr>
              <a:t> </a:t>
            </a:r>
            <a:r>
              <a:rPr sz="2500" b="1" spc="-10" dirty="0">
                <a:latin typeface="Calibri"/>
                <a:cs typeface="Calibri"/>
              </a:rPr>
              <a:t>захворюванням.</a:t>
            </a:r>
            <a:endParaRPr sz="2500" dirty="0">
              <a:latin typeface="Calibri"/>
              <a:cs typeface="Calibri"/>
            </a:endParaRPr>
          </a:p>
          <a:p>
            <a:pPr marL="241300" marR="963294">
              <a:lnSpc>
                <a:spcPct val="70000"/>
              </a:lnSpc>
              <a:spcBef>
                <a:spcPts val="450"/>
              </a:spcBef>
            </a:pPr>
            <a:r>
              <a:rPr sz="2500" b="1" dirty="0">
                <a:latin typeface="Calibri"/>
                <a:cs typeface="Calibri"/>
              </a:rPr>
              <a:t>Раніше</a:t>
            </a:r>
            <a:r>
              <a:rPr sz="2500" b="1" spc="-70" dirty="0">
                <a:latin typeface="Calibri"/>
                <a:cs typeface="Calibri"/>
              </a:rPr>
              <a:t> </a:t>
            </a:r>
            <a:r>
              <a:rPr sz="2500" b="1" dirty="0">
                <a:latin typeface="Calibri"/>
                <a:cs typeface="Calibri"/>
              </a:rPr>
              <a:t>продаж</a:t>
            </a:r>
            <a:r>
              <a:rPr sz="2500" b="1" spc="-90" dirty="0">
                <a:latin typeface="Calibri"/>
                <a:cs typeface="Calibri"/>
              </a:rPr>
              <a:t> </a:t>
            </a:r>
            <a:r>
              <a:rPr sz="2500" b="1" dirty="0">
                <a:latin typeface="Calibri"/>
                <a:cs typeface="Calibri"/>
              </a:rPr>
              <a:t>тестів</a:t>
            </a:r>
            <a:r>
              <a:rPr sz="2500" b="1" spc="-70" dirty="0">
                <a:latin typeface="Calibri"/>
                <a:cs typeface="Calibri"/>
              </a:rPr>
              <a:t> </a:t>
            </a:r>
            <a:r>
              <a:rPr sz="2500" b="1" spc="-25" dirty="0">
                <a:latin typeface="Calibri"/>
                <a:cs typeface="Calibri"/>
              </a:rPr>
              <a:t>для </a:t>
            </a:r>
            <a:r>
              <a:rPr sz="2500" b="1" spc="-10" dirty="0">
                <a:latin typeface="Calibri"/>
                <a:cs typeface="Calibri"/>
              </a:rPr>
              <a:t>самодіагностики</a:t>
            </a:r>
            <a:r>
              <a:rPr sz="2500" b="1" spc="-5" dirty="0">
                <a:latin typeface="Calibri"/>
                <a:cs typeface="Calibri"/>
              </a:rPr>
              <a:t> </a:t>
            </a:r>
            <a:r>
              <a:rPr sz="2500" b="1" dirty="0">
                <a:latin typeface="Calibri"/>
                <a:cs typeface="Calibri"/>
              </a:rPr>
              <a:t>ВІЛ</a:t>
            </a:r>
            <a:r>
              <a:rPr sz="2500" b="1" spc="-35" dirty="0">
                <a:latin typeface="Calibri"/>
                <a:cs typeface="Calibri"/>
              </a:rPr>
              <a:t> </a:t>
            </a:r>
            <a:r>
              <a:rPr sz="2500" b="1" spc="-20" dirty="0">
                <a:latin typeface="Calibri"/>
                <a:cs typeface="Calibri"/>
              </a:rPr>
              <a:t>була </a:t>
            </a:r>
            <a:r>
              <a:rPr sz="2500" b="1" dirty="0">
                <a:latin typeface="Calibri"/>
                <a:cs typeface="Calibri"/>
              </a:rPr>
              <a:t>заборонена,</a:t>
            </a:r>
            <a:r>
              <a:rPr sz="2500" b="1" spc="-70" dirty="0">
                <a:latin typeface="Calibri"/>
                <a:cs typeface="Calibri"/>
              </a:rPr>
              <a:t> </a:t>
            </a:r>
            <a:r>
              <a:rPr sz="2500" b="1" dirty="0">
                <a:latin typeface="Calibri"/>
                <a:cs typeface="Calibri"/>
              </a:rPr>
              <a:t>зараз</a:t>
            </a:r>
            <a:r>
              <a:rPr sz="2500" b="1" spc="-80" dirty="0">
                <a:latin typeface="Calibri"/>
                <a:cs typeface="Calibri"/>
              </a:rPr>
              <a:t> </a:t>
            </a:r>
            <a:r>
              <a:rPr sz="2500" b="1" spc="-25" dirty="0">
                <a:latin typeface="Calibri"/>
                <a:cs typeface="Calibri"/>
              </a:rPr>
              <a:t>це </a:t>
            </a:r>
            <a:r>
              <a:rPr sz="2500" b="1" spc="-10" dirty="0">
                <a:latin typeface="Calibri"/>
                <a:cs typeface="Calibri"/>
              </a:rPr>
              <a:t>обмеження</a:t>
            </a:r>
            <a:r>
              <a:rPr sz="2500" b="1" spc="-55" dirty="0">
                <a:latin typeface="Calibri"/>
                <a:cs typeface="Calibri"/>
              </a:rPr>
              <a:t> </a:t>
            </a:r>
            <a:r>
              <a:rPr sz="2500" b="1" spc="-10" dirty="0">
                <a:latin typeface="Calibri"/>
                <a:cs typeface="Calibri"/>
              </a:rPr>
              <a:t>зняли.</a:t>
            </a:r>
            <a:endParaRPr sz="2500" dirty="0">
              <a:latin typeface="Calibri"/>
              <a:cs typeface="Calibri"/>
            </a:endParaRPr>
          </a:p>
        </p:txBody>
      </p:sp>
      <p:pic>
        <p:nvPicPr>
          <p:cNvPr id="4" name="object 4"/>
          <p:cNvPicPr/>
          <p:nvPr/>
        </p:nvPicPr>
        <p:blipFill>
          <a:blip r:embed="rId3" cstate="print"/>
          <a:stretch>
            <a:fillRect/>
          </a:stretch>
        </p:blipFill>
        <p:spPr>
          <a:xfrm>
            <a:off x="6484111" y="2971558"/>
            <a:ext cx="5181599" cy="3449447"/>
          </a:xfrm>
          <a:prstGeom prst="rect">
            <a:avLst/>
          </a:prstGeom>
        </p:spPr>
      </p:pic>
      <p:sp>
        <p:nvSpPr>
          <p:cNvPr id="5" name="object 5"/>
          <p:cNvSpPr txBox="1">
            <a:spLocks noGrp="1"/>
          </p:cNvSpPr>
          <p:nvPr>
            <p:ph type="title"/>
          </p:nvPr>
        </p:nvSpPr>
        <p:spPr>
          <a:xfrm>
            <a:off x="6396354" y="-81915"/>
            <a:ext cx="4812665" cy="1690370"/>
          </a:xfrm>
          <a:prstGeom prst="rect">
            <a:avLst/>
          </a:prstGeom>
        </p:spPr>
        <p:txBody>
          <a:bodyPr vert="horz" wrap="square" lIns="0" tIns="79375" rIns="0" bIns="0" rtlCol="0">
            <a:spAutoFit/>
          </a:bodyPr>
          <a:lstStyle/>
          <a:p>
            <a:pPr marL="12700" marR="1005205">
              <a:lnSpc>
                <a:spcPts val="4220"/>
              </a:lnSpc>
              <a:spcBef>
                <a:spcPts val="625"/>
              </a:spcBef>
            </a:pPr>
            <a:r>
              <a:rPr sz="3900" i="0" dirty="0">
                <a:solidFill>
                  <a:srgbClr val="000000"/>
                </a:solidFill>
                <a:latin typeface="Calibri"/>
                <a:cs typeface="Calibri"/>
              </a:rPr>
              <a:t>Аптеки</a:t>
            </a:r>
            <a:r>
              <a:rPr sz="3900" i="0" spc="-135" dirty="0">
                <a:solidFill>
                  <a:srgbClr val="000000"/>
                </a:solidFill>
                <a:latin typeface="Calibri"/>
                <a:cs typeface="Calibri"/>
              </a:rPr>
              <a:t> </a:t>
            </a:r>
            <a:r>
              <a:rPr sz="3900" i="0" spc="-10" dirty="0">
                <a:solidFill>
                  <a:srgbClr val="000000"/>
                </a:solidFill>
                <a:latin typeface="Calibri"/>
                <a:cs typeface="Calibri"/>
              </a:rPr>
              <a:t>Південної </a:t>
            </a:r>
            <a:r>
              <a:rPr sz="3900" i="0" dirty="0">
                <a:solidFill>
                  <a:srgbClr val="000000"/>
                </a:solidFill>
                <a:latin typeface="Calibri"/>
                <a:cs typeface="Calibri"/>
              </a:rPr>
              <a:t>Африки</a:t>
            </a:r>
            <a:r>
              <a:rPr sz="3900" i="0" spc="-135" dirty="0">
                <a:solidFill>
                  <a:srgbClr val="000000"/>
                </a:solidFill>
                <a:latin typeface="Calibri"/>
                <a:cs typeface="Calibri"/>
              </a:rPr>
              <a:t> </a:t>
            </a:r>
            <a:r>
              <a:rPr sz="3900" i="0" spc="-10" dirty="0">
                <a:solidFill>
                  <a:srgbClr val="000000"/>
                </a:solidFill>
                <a:latin typeface="Calibri"/>
                <a:cs typeface="Calibri"/>
              </a:rPr>
              <a:t>тепер</a:t>
            </a:r>
            <a:endParaRPr sz="3900">
              <a:latin typeface="Calibri"/>
              <a:cs typeface="Calibri"/>
            </a:endParaRPr>
          </a:p>
          <a:p>
            <a:pPr marL="12700">
              <a:lnSpc>
                <a:spcPts val="4145"/>
              </a:lnSpc>
            </a:pPr>
            <a:r>
              <a:rPr sz="3900" i="0" dirty="0">
                <a:solidFill>
                  <a:srgbClr val="000000"/>
                </a:solidFill>
                <a:latin typeface="Calibri"/>
                <a:cs typeface="Calibri"/>
              </a:rPr>
              <a:t>пропонують</a:t>
            </a:r>
            <a:r>
              <a:rPr sz="3900" i="0" spc="-135" dirty="0">
                <a:solidFill>
                  <a:srgbClr val="000000"/>
                </a:solidFill>
                <a:latin typeface="Calibri"/>
                <a:cs typeface="Calibri"/>
              </a:rPr>
              <a:t> </a:t>
            </a:r>
            <a:r>
              <a:rPr sz="3900" i="0" dirty="0">
                <a:solidFill>
                  <a:srgbClr val="000000"/>
                </a:solidFill>
                <a:latin typeface="Calibri"/>
                <a:cs typeface="Calibri"/>
              </a:rPr>
              <a:t>тести</a:t>
            </a:r>
            <a:r>
              <a:rPr sz="3900" i="0" spc="-120" dirty="0">
                <a:solidFill>
                  <a:srgbClr val="000000"/>
                </a:solidFill>
                <a:latin typeface="Calibri"/>
                <a:cs typeface="Calibri"/>
              </a:rPr>
              <a:t> </a:t>
            </a:r>
            <a:r>
              <a:rPr sz="3900" i="0" spc="-25" dirty="0">
                <a:solidFill>
                  <a:srgbClr val="000000"/>
                </a:solidFill>
                <a:latin typeface="Calibri"/>
                <a:cs typeface="Calibri"/>
              </a:rPr>
              <a:t>для</a:t>
            </a:r>
            <a:endParaRPr sz="3900">
              <a:latin typeface="Calibri"/>
              <a:cs typeface="Calibri"/>
            </a:endParaRPr>
          </a:p>
        </p:txBody>
      </p:sp>
      <p:sp>
        <p:nvSpPr>
          <p:cNvPr id="6" name="object 6"/>
          <p:cNvSpPr txBox="1"/>
          <p:nvPr/>
        </p:nvSpPr>
        <p:spPr>
          <a:xfrm>
            <a:off x="6396354" y="1523187"/>
            <a:ext cx="3214370" cy="1155065"/>
          </a:xfrm>
          <a:prstGeom prst="rect">
            <a:avLst/>
          </a:prstGeom>
        </p:spPr>
        <p:txBody>
          <a:bodyPr vert="horz" wrap="square" lIns="0" tIns="12700" rIns="0" bIns="0" rtlCol="0">
            <a:spAutoFit/>
          </a:bodyPr>
          <a:lstStyle/>
          <a:p>
            <a:pPr marL="12700">
              <a:lnSpc>
                <a:spcPts val="4445"/>
              </a:lnSpc>
              <a:spcBef>
                <a:spcPts val="100"/>
              </a:spcBef>
            </a:pPr>
            <a:r>
              <a:rPr sz="3900" b="1" spc="-10" dirty="0">
                <a:latin typeface="Calibri"/>
                <a:cs typeface="Calibri"/>
              </a:rPr>
              <a:t>домашнього</a:t>
            </a:r>
            <a:endParaRPr sz="3900">
              <a:latin typeface="Calibri"/>
              <a:cs typeface="Calibri"/>
            </a:endParaRPr>
          </a:p>
          <a:p>
            <a:pPr marL="12700">
              <a:lnSpc>
                <a:spcPts val="4445"/>
              </a:lnSpc>
            </a:pPr>
            <a:r>
              <a:rPr sz="3900" b="1" dirty="0">
                <a:latin typeface="Calibri"/>
                <a:cs typeface="Calibri"/>
              </a:rPr>
              <a:t>тестування</a:t>
            </a:r>
            <a:r>
              <a:rPr sz="3900" b="1" spc="-90" dirty="0">
                <a:latin typeface="Calibri"/>
                <a:cs typeface="Calibri"/>
              </a:rPr>
              <a:t> </a:t>
            </a:r>
            <a:r>
              <a:rPr sz="3900" b="1" spc="-25" dirty="0">
                <a:latin typeface="Calibri"/>
                <a:cs typeface="Calibri"/>
              </a:rPr>
              <a:t>ВІЛ</a:t>
            </a:r>
            <a:endParaRPr sz="3900">
              <a:latin typeface="Calibri"/>
              <a:cs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2204" y="281432"/>
            <a:ext cx="9067165" cy="696595"/>
          </a:xfrm>
          <a:prstGeom prst="rect">
            <a:avLst/>
          </a:prstGeom>
        </p:spPr>
        <p:txBody>
          <a:bodyPr vert="horz" wrap="square" lIns="0" tIns="12700" rIns="0" bIns="0" rtlCol="0">
            <a:spAutoFit/>
          </a:bodyPr>
          <a:lstStyle/>
          <a:p>
            <a:pPr marL="12700">
              <a:lnSpc>
                <a:spcPct val="100000"/>
              </a:lnSpc>
              <a:spcBef>
                <a:spcPts val="100"/>
              </a:spcBef>
            </a:pPr>
            <a:r>
              <a:rPr sz="4400" i="0" dirty="0">
                <a:solidFill>
                  <a:srgbClr val="FF6600"/>
                </a:solidFill>
                <a:latin typeface="Calibri"/>
                <a:cs typeface="Calibri"/>
              </a:rPr>
              <a:t>ЛІКИ</a:t>
            </a:r>
            <a:r>
              <a:rPr sz="4400" i="0" spc="-25" dirty="0">
                <a:solidFill>
                  <a:srgbClr val="FF6600"/>
                </a:solidFill>
                <a:latin typeface="Calibri"/>
                <a:cs typeface="Calibri"/>
              </a:rPr>
              <a:t> </a:t>
            </a:r>
            <a:r>
              <a:rPr sz="4400" i="0" dirty="0">
                <a:solidFill>
                  <a:srgbClr val="FF6600"/>
                </a:solidFill>
                <a:latin typeface="Calibri"/>
                <a:cs typeface="Calibri"/>
              </a:rPr>
              <a:t>ДОДОМУ: ІСПАНСЬКИЙ</a:t>
            </a:r>
            <a:r>
              <a:rPr sz="4400" i="0" spc="-30" dirty="0">
                <a:solidFill>
                  <a:srgbClr val="FF6600"/>
                </a:solidFill>
                <a:latin typeface="Calibri"/>
                <a:cs typeface="Calibri"/>
              </a:rPr>
              <a:t> </a:t>
            </a:r>
            <a:r>
              <a:rPr sz="4400" i="0" spc="-10" dirty="0">
                <a:solidFill>
                  <a:srgbClr val="FF6600"/>
                </a:solidFill>
                <a:latin typeface="Calibri"/>
                <a:cs typeface="Calibri"/>
              </a:rPr>
              <a:t>ДОСВІД</a:t>
            </a:r>
            <a:endParaRPr sz="4400">
              <a:latin typeface="Calibri"/>
              <a:cs typeface="Calibri"/>
            </a:endParaRPr>
          </a:p>
        </p:txBody>
      </p:sp>
      <p:sp>
        <p:nvSpPr>
          <p:cNvPr id="3" name="object 3"/>
          <p:cNvSpPr txBox="1"/>
          <p:nvPr/>
        </p:nvSpPr>
        <p:spPr>
          <a:xfrm>
            <a:off x="78739" y="1977339"/>
            <a:ext cx="2360295" cy="514350"/>
          </a:xfrm>
          <a:prstGeom prst="rect">
            <a:avLst/>
          </a:prstGeom>
        </p:spPr>
        <p:txBody>
          <a:bodyPr vert="horz" wrap="square" lIns="0" tIns="13335" rIns="0" bIns="0" rtlCol="0">
            <a:spAutoFit/>
          </a:bodyPr>
          <a:lstStyle/>
          <a:p>
            <a:pPr marL="240665" indent="-227965">
              <a:lnSpc>
                <a:spcPct val="100000"/>
              </a:lnSpc>
              <a:spcBef>
                <a:spcPts val="105"/>
              </a:spcBef>
              <a:buFont typeface="Arial"/>
              <a:buChar char="•"/>
              <a:tabLst>
                <a:tab pos="240665" algn="l"/>
              </a:tabLst>
            </a:pPr>
            <a:r>
              <a:rPr sz="3200" dirty="0">
                <a:latin typeface="Calibri"/>
                <a:cs typeface="Calibri"/>
              </a:rPr>
              <a:t>Компроміс</a:t>
            </a:r>
            <a:r>
              <a:rPr sz="3200" spc="-30" dirty="0">
                <a:latin typeface="Calibri"/>
                <a:cs typeface="Calibri"/>
              </a:rPr>
              <a:t> </a:t>
            </a:r>
            <a:r>
              <a:rPr sz="3200" spc="-50" dirty="0">
                <a:latin typeface="Calibri"/>
                <a:cs typeface="Calibri"/>
              </a:rPr>
              <a:t>-</a:t>
            </a:r>
            <a:endParaRPr sz="3200">
              <a:latin typeface="Calibri"/>
              <a:cs typeface="Calibri"/>
            </a:endParaRPr>
          </a:p>
        </p:txBody>
      </p:sp>
      <p:sp>
        <p:nvSpPr>
          <p:cNvPr id="4" name="object 4"/>
          <p:cNvSpPr txBox="1"/>
          <p:nvPr/>
        </p:nvSpPr>
        <p:spPr>
          <a:xfrm>
            <a:off x="307340" y="2416556"/>
            <a:ext cx="2418080" cy="3587115"/>
          </a:xfrm>
          <a:prstGeom prst="rect">
            <a:avLst/>
          </a:prstGeom>
        </p:spPr>
        <p:txBody>
          <a:bodyPr vert="horz" wrap="square" lIns="0" tIns="61594" rIns="0" bIns="0" rtlCol="0">
            <a:spAutoFit/>
          </a:bodyPr>
          <a:lstStyle/>
          <a:p>
            <a:pPr marL="12700" marR="5080">
              <a:lnSpc>
                <a:spcPct val="90000"/>
              </a:lnSpc>
              <a:spcBef>
                <a:spcPts val="484"/>
              </a:spcBef>
            </a:pPr>
            <a:r>
              <a:rPr sz="3200" spc="-10" dirty="0">
                <a:latin typeface="Calibri"/>
                <a:cs typeface="Calibri"/>
              </a:rPr>
              <a:t>оформлення </a:t>
            </a:r>
            <a:r>
              <a:rPr sz="3200" dirty="0">
                <a:latin typeface="Calibri"/>
                <a:cs typeface="Calibri"/>
              </a:rPr>
              <a:t>доручення</a:t>
            </a:r>
            <a:r>
              <a:rPr sz="3200" spc="-60" dirty="0">
                <a:latin typeface="Calibri"/>
                <a:cs typeface="Calibri"/>
              </a:rPr>
              <a:t> </a:t>
            </a:r>
            <a:r>
              <a:rPr sz="3200" spc="-50" dirty="0">
                <a:latin typeface="Calibri"/>
                <a:cs typeface="Calibri"/>
              </a:rPr>
              <a:t>з </a:t>
            </a:r>
            <a:r>
              <a:rPr sz="3200" spc="-10" dirty="0">
                <a:latin typeface="Calibri"/>
                <a:cs typeface="Calibri"/>
              </a:rPr>
              <a:t>доставки замовлених </a:t>
            </a:r>
            <a:r>
              <a:rPr sz="3200" dirty="0">
                <a:latin typeface="Calibri"/>
                <a:cs typeface="Calibri"/>
              </a:rPr>
              <a:t>препаратів</a:t>
            </a:r>
            <a:r>
              <a:rPr sz="3200" spc="-70" dirty="0">
                <a:latin typeface="Calibri"/>
                <a:cs typeface="Calibri"/>
              </a:rPr>
              <a:t> </a:t>
            </a:r>
            <a:r>
              <a:rPr sz="3200" spc="-25" dirty="0">
                <a:latin typeface="Calibri"/>
                <a:cs typeface="Calibri"/>
              </a:rPr>
              <a:t>на </a:t>
            </a:r>
            <a:r>
              <a:rPr sz="3200" spc="-10" dirty="0">
                <a:latin typeface="Calibri"/>
                <a:cs typeface="Calibri"/>
              </a:rPr>
              <a:t>співробітника кур'єрського сервісу</a:t>
            </a:r>
            <a:endParaRPr sz="3200">
              <a:latin typeface="Calibri"/>
              <a:cs typeface="Calibri"/>
            </a:endParaRPr>
          </a:p>
        </p:txBody>
      </p:sp>
      <p:sp>
        <p:nvSpPr>
          <p:cNvPr id="5" name="object 5"/>
          <p:cNvSpPr txBox="1"/>
          <p:nvPr/>
        </p:nvSpPr>
        <p:spPr>
          <a:xfrm>
            <a:off x="3081273" y="1084579"/>
            <a:ext cx="6420485" cy="1017905"/>
          </a:xfrm>
          <a:prstGeom prst="rect">
            <a:avLst/>
          </a:prstGeom>
        </p:spPr>
        <p:txBody>
          <a:bodyPr vert="horz" wrap="square" lIns="0" tIns="12700" rIns="0" bIns="0" rtlCol="0">
            <a:spAutoFit/>
          </a:bodyPr>
          <a:lstStyle/>
          <a:p>
            <a:pPr marL="240665" indent="-227965">
              <a:lnSpc>
                <a:spcPts val="2140"/>
              </a:lnSpc>
              <a:spcBef>
                <a:spcPts val="100"/>
              </a:spcBef>
              <a:buFont typeface="Arial"/>
              <a:buChar char="•"/>
              <a:tabLst>
                <a:tab pos="240665" algn="l"/>
              </a:tabLst>
            </a:pPr>
            <a:r>
              <a:rPr sz="2100" dirty="0">
                <a:latin typeface="Calibri"/>
                <a:cs typeface="Calibri"/>
              </a:rPr>
              <a:t>Іспанські</a:t>
            </a:r>
            <a:r>
              <a:rPr sz="2100" spc="-40" dirty="0">
                <a:latin typeface="Calibri"/>
                <a:cs typeface="Calibri"/>
              </a:rPr>
              <a:t> </a:t>
            </a:r>
            <a:r>
              <a:rPr sz="2100" dirty="0">
                <a:latin typeface="Calibri"/>
                <a:cs typeface="Calibri"/>
              </a:rPr>
              <a:t>аптеки</a:t>
            </a:r>
            <a:r>
              <a:rPr sz="2100" spc="-25" dirty="0">
                <a:latin typeface="Calibri"/>
                <a:cs typeface="Calibri"/>
              </a:rPr>
              <a:t> </a:t>
            </a:r>
            <a:r>
              <a:rPr sz="2100" dirty="0">
                <a:latin typeface="Calibri"/>
                <a:cs typeface="Calibri"/>
              </a:rPr>
              <a:t>по</a:t>
            </a:r>
            <a:r>
              <a:rPr sz="2100" spc="-35" dirty="0">
                <a:latin typeface="Calibri"/>
                <a:cs typeface="Calibri"/>
              </a:rPr>
              <a:t> </a:t>
            </a:r>
            <a:r>
              <a:rPr sz="2100" dirty="0">
                <a:latin typeface="Calibri"/>
                <a:cs typeface="Calibri"/>
              </a:rPr>
              <a:t>статусу</a:t>
            </a:r>
            <a:r>
              <a:rPr sz="2100" spc="-50" dirty="0">
                <a:latin typeface="Calibri"/>
                <a:cs typeface="Calibri"/>
              </a:rPr>
              <a:t> </a:t>
            </a:r>
            <a:r>
              <a:rPr sz="2100" dirty="0">
                <a:latin typeface="Calibri"/>
                <a:cs typeface="Calibri"/>
              </a:rPr>
              <a:t>діляться на</a:t>
            </a:r>
            <a:r>
              <a:rPr sz="2100" spc="-40" dirty="0">
                <a:latin typeface="Calibri"/>
                <a:cs typeface="Calibri"/>
              </a:rPr>
              <a:t> </a:t>
            </a:r>
            <a:r>
              <a:rPr sz="2100" dirty="0">
                <a:latin typeface="Calibri"/>
                <a:cs typeface="Calibri"/>
              </a:rPr>
              <a:t>парааптекі</a:t>
            </a:r>
            <a:r>
              <a:rPr sz="2100" spc="-45" dirty="0">
                <a:latin typeface="Calibri"/>
                <a:cs typeface="Calibri"/>
              </a:rPr>
              <a:t> </a:t>
            </a:r>
            <a:r>
              <a:rPr sz="2100" spc="-50" dirty="0">
                <a:latin typeface="Calibri"/>
                <a:cs typeface="Calibri"/>
              </a:rPr>
              <a:t>і</a:t>
            </a:r>
            <a:endParaRPr sz="2100">
              <a:latin typeface="Calibri"/>
              <a:cs typeface="Calibri"/>
            </a:endParaRPr>
          </a:p>
          <a:p>
            <a:pPr marL="241300">
              <a:lnSpc>
                <a:spcPts val="1764"/>
              </a:lnSpc>
            </a:pPr>
            <a:r>
              <a:rPr sz="2100" dirty="0">
                <a:latin typeface="Calibri"/>
                <a:cs typeface="Calibri"/>
              </a:rPr>
              <a:t>аптеки.</a:t>
            </a:r>
            <a:r>
              <a:rPr sz="2100" spc="-45" dirty="0">
                <a:latin typeface="Calibri"/>
                <a:cs typeface="Calibri"/>
              </a:rPr>
              <a:t> </a:t>
            </a:r>
            <a:r>
              <a:rPr sz="2100" dirty="0">
                <a:latin typeface="Calibri"/>
                <a:cs typeface="Calibri"/>
              </a:rPr>
              <a:t>Парааптекі</a:t>
            </a:r>
            <a:r>
              <a:rPr sz="2100" spc="-60" dirty="0">
                <a:latin typeface="Calibri"/>
                <a:cs typeface="Calibri"/>
              </a:rPr>
              <a:t> </a:t>
            </a:r>
            <a:r>
              <a:rPr sz="2100" dirty="0">
                <a:latin typeface="Calibri"/>
                <a:cs typeface="Calibri"/>
              </a:rPr>
              <a:t>в</a:t>
            </a:r>
            <a:r>
              <a:rPr sz="2100" spc="-40" dirty="0">
                <a:latin typeface="Calibri"/>
                <a:cs typeface="Calibri"/>
              </a:rPr>
              <a:t> </a:t>
            </a:r>
            <a:r>
              <a:rPr sz="2100" dirty="0">
                <a:latin typeface="Calibri"/>
                <a:cs typeface="Calibri"/>
              </a:rPr>
              <a:t>основному</a:t>
            </a:r>
            <a:r>
              <a:rPr sz="2100" spc="-25" dirty="0">
                <a:latin typeface="Calibri"/>
                <a:cs typeface="Calibri"/>
              </a:rPr>
              <a:t> </a:t>
            </a:r>
            <a:r>
              <a:rPr sz="2100" dirty="0">
                <a:latin typeface="Calibri"/>
                <a:cs typeface="Calibri"/>
              </a:rPr>
              <a:t>продають</a:t>
            </a:r>
            <a:r>
              <a:rPr sz="2100" spc="-50" dirty="0">
                <a:latin typeface="Calibri"/>
                <a:cs typeface="Calibri"/>
              </a:rPr>
              <a:t> </a:t>
            </a:r>
            <a:r>
              <a:rPr sz="2100" dirty="0">
                <a:latin typeface="Calibri"/>
                <a:cs typeface="Calibri"/>
              </a:rPr>
              <a:t>свої</a:t>
            </a:r>
            <a:r>
              <a:rPr sz="2100" spc="-35" dirty="0">
                <a:latin typeface="Calibri"/>
                <a:cs typeface="Calibri"/>
              </a:rPr>
              <a:t> </a:t>
            </a:r>
            <a:r>
              <a:rPr sz="2100" spc="-10" dirty="0">
                <a:latin typeface="Calibri"/>
                <a:cs typeface="Calibri"/>
              </a:rPr>
              <a:t>товари</a:t>
            </a:r>
            <a:endParaRPr sz="2100">
              <a:latin typeface="Calibri"/>
              <a:cs typeface="Calibri"/>
            </a:endParaRPr>
          </a:p>
          <a:p>
            <a:pPr marL="241300" marR="744855">
              <a:lnSpc>
                <a:spcPct val="70000"/>
              </a:lnSpc>
              <a:spcBef>
                <a:spcPts val="375"/>
              </a:spcBef>
            </a:pPr>
            <a:r>
              <a:rPr sz="2100" dirty="0">
                <a:latin typeface="Calibri"/>
                <a:cs typeface="Calibri"/>
              </a:rPr>
              <a:t>через</a:t>
            </a:r>
            <a:r>
              <a:rPr sz="2100" spc="-55" dirty="0">
                <a:latin typeface="Calibri"/>
                <a:cs typeface="Calibri"/>
              </a:rPr>
              <a:t> </a:t>
            </a:r>
            <a:r>
              <a:rPr sz="2100" dirty="0">
                <a:latin typeface="Calibri"/>
                <a:cs typeface="Calibri"/>
              </a:rPr>
              <a:t>інтернет,</a:t>
            </a:r>
            <a:r>
              <a:rPr sz="2100" spc="-45" dirty="0">
                <a:latin typeface="Calibri"/>
                <a:cs typeface="Calibri"/>
              </a:rPr>
              <a:t> </a:t>
            </a:r>
            <a:r>
              <a:rPr sz="2100" dirty="0">
                <a:latin typeface="Calibri"/>
                <a:cs typeface="Calibri"/>
              </a:rPr>
              <a:t>проте</a:t>
            </a:r>
            <a:r>
              <a:rPr sz="2100" spc="-45" dirty="0">
                <a:latin typeface="Calibri"/>
                <a:cs typeface="Calibri"/>
              </a:rPr>
              <a:t> </a:t>
            </a:r>
            <a:r>
              <a:rPr sz="2100" spc="-10" dirty="0">
                <a:latin typeface="Calibri"/>
                <a:cs typeface="Calibri"/>
              </a:rPr>
              <a:t>реалізовувати</a:t>
            </a:r>
            <a:r>
              <a:rPr sz="2100" spc="-65" dirty="0">
                <a:latin typeface="Calibri"/>
                <a:cs typeface="Calibri"/>
              </a:rPr>
              <a:t> </a:t>
            </a:r>
            <a:r>
              <a:rPr sz="2100" spc="-10" dirty="0">
                <a:latin typeface="Calibri"/>
                <a:cs typeface="Calibri"/>
              </a:rPr>
              <a:t>рецептурні </a:t>
            </a:r>
            <a:r>
              <a:rPr sz="2100" dirty="0">
                <a:latin typeface="Calibri"/>
                <a:cs typeface="Calibri"/>
              </a:rPr>
              <a:t>препарати</a:t>
            </a:r>
            <a:r>
              <a:rPr sz="2100" spc="-45" dirty="0">
                <a:latin typeface="Calibri"/>
                <a:cs typeface="Calibri"/>
              </a:rPr>
              <a:t> </a:t>
            </a:r>
            <a:r>
              <a:rPr sz="2100" dirty="0">
                <a:latin typeface="Calibri"/>
                <a:cs typeface="Calibri"/>
              </a:rPr>
              <a:t>вони</a:t>
            </a:r>
            <a:r>
              <a:rPr sz="2100" spc="-15" dirty="0">
                <a:latin typeface="Calibri"/>
                <a:cs typeface="Calibri"/>
              </a:rPr>
              <a:t> </a:t>
            </a:r>
            <a:r>
              <a:rPr sz="2100" dirty="0">
                <a:latin typeface="Calibri"/>
                <a:cs typeface="Calibri"/>
              </a:rPr>
              <a:t>не</a:t>
            </a:r>
            <a:r>
              <a:rPr sz="2100" spc="-10" dirty="0">
                <a:latin typeface="Calibri"/>
                <a:cs typeface="Calibri"/>
              </a:rPr>
              <a:t> </a:t>
            </a:r>
            <a:r>
              <a:rPr sz="2100" dirty="0">
                <a:latin typeface="Calibri"/>
                <a:cs typeface="Calibri"/>
              </a:rPr>
              <a:t>мають</a:t>
            </a:r>
            <a:r>
              <a:rPr sz="2100" spc="-15" dirty="0">
                <a:latin typeface="Calibri"/>
                <a:cs typeface="Calibri"/>
              </a:rPr>
              <a:t> </a:t>
            </a:r>
            <a:r>
              <a:rPr sz="2100" dirty="0">
                <a:latin typeface="Calibri"/>
                <a:cs typeface="Calibri"/>
              </a:rPr>
              <a:t>права:</a:t>
            </a:r>
            <a:r>
              <a:rPr sz="2100" spc="-55" dirty="0">
                <a:latin typeface="Calibri"/>
                <a:cs typeface="Calibri"/>
              </a:rPr>
              <a:t> </a:t>
            </a:r>
            <a:r>
              <a:rPr sz="2100" dirty="0">
                <a:latin typeface="Calibri"/>
                <a:cs typeface="Calibri"/>
              </a:rPr>
              <a:t>купити</a:t>
            </a:r>
            <a:r>
              <a:rPr sz="2100" spc="-20" dirty="0">
                <a:latin typeface="Calibri"/>
                <a:cs typeface="Calibri"/>
              </a:rPr>
              <a:t> </a:t>
            </a:r>
            <a:r>
              <a:rPr sz="2100" dirty="0">
                <a:latin typeface="Calibri"/>
                <a:cs typeface="Calibri"/>
              </a:rPr>
              <a:t>такі</a:t>
            </a:r>
            <a:r>
              <a:rPr sz="2100" spc="-15" dirty="0">
                <a:latin typeface="Calibri"/>
                <a:cs typeface="Calibri"/>
              </a:rPr>
              <a:t> </a:t>
            </a:r>
            <a:r>
              <a:rPr sz="2100" spc="-25" dirty="0">
                <a:latin typeface="Calibri"/>
                <a:cs typeface="Calibri"/>
              </a:rPr>
              <a:t>ЛЗ</a:t>
            </a:r>
            <a:endParaRPr sz="2100">
              <a:latin typeface="Calibri"/>
              <a:cs typeface="Calibri"/>
            </a:endParaRPr>
          </a:p>
        </p:txBody>
      </p:sp>
      <p:sp>
        <p:nvSpPr>
          <p:cNvPr id="6" name="object 6"/>
          <p:cNvSpPr txBox="1"/>
          <p:nvPr/>
        </p:nvSpPr>
        <p:spPr>
          <a:xfrm>
            <a:off x="3081273" y="1980387"/>
            <a:ext cx="6425565" cy="4186554"/>
          </a:xfrm>
          <a:prstGeom prst="rect">
            <a:avLst/>
          </a:prstGeom>
        </p:spPr>
        <p:txBody>
          <a:bodyPr vert="horz" wrap="square" lIns="0" tIns="12700" rIns="0" bIns="0" rtlCol="0">
            <a:spAutoFit/>
          </a:bodyPr>
          <a:lstStyle/>
          <a:p>
            <a:pPr marL="241300">
              <a:lnSpc>
                <a:spcPts val="2145"/>
              </a:lnSpc>
              <a:spcBef>
                <a:spcPts val="100"/>
              </a:spcBef>
            </a:pPr>
            <a:r>
              <a:rPr sz="2100" dirty="0">
                <a:latin typeface="Calibri"/>
                <a:cs typeface="Calibri"/>
              </a:rPr>
              <a:t>можна,</a:t>
            </a:r>
            <a:r>
              <a:rPr sz="2100" spc="-50" dirty="0">
                <a:latin typeface="Calibri"/>
                <a:cs typeface="Calibri"/>
              </a:rPr>
              <a:t> </a:t>
            </a:r>
            <a:r>
              <a:rPr sz="2100" dirty="0">
                <a:latin typeface="Calibri"/>
                <a:cs typeface="Calibri"/>
              </a:rPr>
              <a:t>тільки</a:t>
            </a:r>
            <a:r>
              <a:rPr sz="2100" spc="-35" dirty="0">
                <a:latin typeface="Calibri"/>
                <a:cs typeface="Calibri"/>
              </a:rPr>
              <a:t> </a:t>
            </a:r>
            <a:r>
              <a:rPr sz="2100" dirty="0">
                <a:latin typeface="Calibri"/>
                <a:cs typeface="Calibri"/>
              </a:rPr>
              <a:t>особисто</a:t>
            </a:r>
            <a:r>
              <a:rPr sz="2100" spc="-55" dirty="0">
                <a:latin typeface="Calibri"/>
                <a:cs typeface="Calibri"/>
              </a:rPr>
              <a:t> </a:t>
            </a:r>
            <a:r>
              <a:rPr sz="2100" dirty="0">
                <a:latin typeface="Calibri"/>
                <a:cs typeface="Calibri"/>
              </a:rPr>
              <a:t>відвідавши</a:t>
            </a:r>
            <a:r>
              <a:rPr sz="2100" spc="-75" dirty="0">
                <a:latin typeface="Calibri"/>
                <a:cs typeface="Calibri"/>
              </a:rPr>
              <a:t> </a:t>
            </a:r>
            <a:r>
              <a:rPr sz="2100" spc="-10" dirty="0">
                <a:latin typeface="Calibri"/>
                <a:cs typeface="Calibri"/>
              </a:rPr>
              <a:t>невіртуальну</a:t>
            </a:r>
            <a:endParaRPr sz="2100">
              <a:latin typeface="Calibri"/>
              <a:cs typeface="Calibri"/>
            </a:endParaRPr>
          </a:p>
          <a:p>
            <a:pPr marL="241300">
              <a:lnSpc>
                <a:spcPts val="2145"/>
              </a:lnSpc>
            </a:pPr>
            <a:r>
              <a:rPr sz="2100" dirty="0">
                <a:latin typeface="Calibri"/>
                <a:cs typeface="Calibri"/>
              </a:rPr>
              <a:t>аптеку</a:t>
            </a:r>
            <a:r>
              <a:rPr sz="2100" spc="-30" dirty="0">
                <a:latin typeface="Calibri"/>
                <a:cs typeface="Calibri"/>
              </a:rPr>
              <a:t> </a:t>
            </a:r>
            <a:r>
              <a:rPr sz="2100" dirty="0">
                <a:latin typeface="Calibri"/>
                <a:cs typeface="Calibri"/>
              </a:rPr>
              <a:t>і</a:t>
            </a:r>
            <a:r>
              <a:rPr sz="2100" spc="-20" dirty="0">
                <a:latin typeface="Calibri"/>
                <a:cs typeface="Calibri"/>
              </a:rPr>
              <a:t> </a:t>
            </a:r>
            <a:r>
              <a:rPr sz="2100" dirty="0">
                <a:latin typeface="Calibri"/>
                <a:cs typeface="Calibri"/>
              </a:rPr>
              <a:t>маючи</a:t>
            </a:r>
            <a:r>
              <a:rPr sz="2100" spc="-20" dirty="0">
                <a:latin typeface="Calibri"/>
                <a:cs typeface="Calibri"/>
              </a:rPr>
              <a:t> </a:t>
            </a:r>
            <a:r>
              <a:rPr sz="2100" dirty="0">
                <a:latin typeface="Calibri"/>
                <a:cs typeface="Calibri"/>
              </a:rPr>
              <a:t>на</a:t>
            </a:r>
            <a:r>
              <a:rPr sz="2100" spc="-25" dirty="0">
                <a:latin typeface="Calibri"/>
                <a:cs typeface="Calibri"/>
              </a:rPr>
              <a:t> </a:t>
            </a:r>
            <a:r>
              <a:rPr sz="2100" dirty="0">
                <a:latin typeface="Calibri"/>
                <a:cs typeface="Calibri"/>
              </a:rPr>
              <a:t>руках</a:t>
            </a:r>
            <a:r>
              <a:rPr sz="2100" spc="-25" dirty="0">
                <a:latin typeface="Calibri"/>
                <a:cs typeface="Calibri"/>
              </a:rPr>
              <a:t> </a:t>
            </a:r>
            <a:r>
              <a:rPr sz="2100" spc="-10" dirty="0">
                <a:latin typeface="Calibri"/>
                <a:cs typeface="Calibri"/>
              </a:rPr>
              <a:t>рецепт.</a:t>
            </a:r>
            <a:endParaRPr sz="2100">
              <a:latin typeface="Calibri"/>
              <a:cs typeface="Calibri"/>
            </a:endParaRPr>
          </a:p>
          <a:p>
            <a:pPr marL="241300" marR="213995" indent="-228600">
              <a:lnSpc>
                <a:spcPct val="70000"/>
              </a:lnSpc>
              <a:spcBef>
                <a:spcPts val="1010"/>
              </a:spcBef>
              <a:buFont typeface="Arial"/>
              <a:buChar char="•"/>
              <a:tabLst>
                <a:tab pos="241300" algn="l"/>
              </a:tabLst>
            </a:pPr>
            <a:r>
              <a:rPr sz="2100" spc="-10" dirty="0">
                <a:latin typeface="Calibri"/>
                <a:cs typeface="Calibri"/>
              </a:rPr>
              <a:t>«Королівський </a:t>
            </a:r>
            <a:r>
              <a:rPr sz="2100" spc="-20" dirty="0">
                <a:latin typeface="Calibri"/>
                <a:cs typeface="Calibri"/>
              </a:rPr>
              <a:t>декрет-</a:t>
            </a:r>
            <a:r>
              <a:rPr sz="2100" dirty="0">
                <a:latin typeface="Calibri"/>
                <a:cs typeface="Calibri"/>
              </a:rPr>
              <a:t>закон</a:t>
            </a:r>
            <a:r>
              <a:rPr sz="2100" spc="-25" dirty="0">
                <a:latin typeface="Calibri"/>
                <a:cs typeface="Calibri"/>
              </a:rPr>
              <a:t> </a:t>
            </a:r>
            <a:r>
              <a:rPr sz="2100" dirty="0">
                <a:latin typeface="Calibri"/>
                <a:cs typeface="Calibri"/>
              </a:rPr>
              <a:t>забороняє</a:t>
            </a:r>
            <a:r>
              <a:rPr sz="2100" spc="-20" dirty="0">
                <a:latin typeface="Calibri"/>
                <a:cs typeface="Calibri"/>
              </a:rPr>
              <a:t> </a:t>
            </a:r>
            <a:r>
              <a:rPr sz="2100" spc="-10" dirty="0">
                <a:latin typeface="Calibri"/>
                <a:cs typeface="Calibri"/>
              </a:rPr>
              <a:t>дистанційну </a:t>
            </a:r>
            <a:r>
              <a:rPr sz="2100" dirty="0">
                <a:latin typeface="Calibri"/>
                <a:cs typeface="Calibri"/>
              </a:rPr>
              <a:t>продаж</a:t>
            </a:r>
            <a:r>
              <a:rPr sz="2100" spc="-35" dirty="0">
                <a:latin typeface="Calibri"/>
                <a:cs typeface="Calibri"/>
              </a:rPr>
              <a:t> </a:t>
            </a:r>
            <a:r>
              <a:rPr sz="2100" dirty="0">
                <a:latin typeface="Calibri"/>
                <a:cs typeface="Calibri"/>
              </a:rPr>
              <a:t>ліків,</a:t>
            </a:r>
            <a:r>
              <a:rPr sz="2100" spc="-20" dirty="0">
                <a:latin typeface="Calibri"/>
                <a:cs typeface="Calibri"/>
              </a:rPr>
              <a:t> </a:t>
            </a:r>
            <a:r>
              <a:rPr sz="2100" dirty="0">
                <a:latin typeface="Calibri"/>
                <a:cs typeface="Calibri"/>
              </a:rPr>
              <a:t>про</a:t>
            </a:r>
            <a:r>
              <a:rPr sz="2100" spc="-30" dirty="0">
                <a:latin typeface="Calibri"/>
                <a:cs typeface="Calibri"/>
              </a:rPr>
              <a:t> </a:t>
            </a:r>
            <a:r>
              <a:rPr sz="2100" dirty="0">
                <a:latin typeface="Calibri"/>
                <a:cs typeface="Calibri"/>
              </a:rPr>
              <a:t>які</a:t>
            </a:r>
            <a:r>
              <a:rPr sz="2100" spc="-15" dirty="0">
                <a:latin typeface="Calibri"/>
                <a:cs typeface="Calibri"/>
              </a:rPr>
              <a:t> </a:t>
            </a:r>
            <a:r>
              <a:rPr sz="2100" dirty="0">
                <a:latin typeface="Calibri"/>
                <a:cs typeface="Calibri"/>
              </a:rPr>
              <a:t>фармацевт</a:t>
            </a:r>
            <a:r>
              <a:rPr sz="2100" spc="-45" dirty="0">
                <a:latin typeface="Calibri"/>
                <a:cs typeface="Calibri"/>
              </a:rPr>
              <a:t> </a:t>
            </a:r>
            <a:r>
              <a:rPr sz="2100" spc="-10" dirty="0">
                <a:latin typeface="Calibri"/>
                <a:cs typeface="Calibri"/>
              </a:rPr>
              <a:t>зобов'язаний</a:t>
            </a:r>
            <a:endParaRPr sz="2100">
              <a:latin typeface="Calibri"/>
              <a:cs typeface="Calibri"/>
            </a:endParaRPr>
          </a:p>
          <a:p>
            <a:pPr marL="241300">
              <a:lnSpc>
                <a:spcPts val="1385"/>
              </a:lnSpc>
            </a:pPr>
            <a:r>
              <a:rPr sz="2100" spc="-10" dirty="0">
                <a:latin typeface="Calibri"/>
                <a:cs typeface="Calibri"/>
              </a:rPr>
              <a:t>проінформувати</a:t>
            </a:r>
            <a:r>
              <a:rPr sz="2100" spc="-30" dirty="0">
                <a:latin typeface="Calibri"/>
                <a:cs typeface="Calibri"/>
              </a:rPr>
              <a:t> </a:t>
            </a:r>
            <a:r>
              <a:rPr sz="2100" dirty="0">
                <a:latin typeface="Calibri"/>
                <a:cs typeface="Calibri"/>
              </a:rPr>
              <a:t>клієнта</a:t>
            </a:r>
            <a:r>
              <a:rPr sz="2100" spc="-25" dirty="0">
                <a:latin typeface="Calibri"/>
                <a:cs typeface="Calibri"/>
              </a:rPr>
              <a:t> </a:t>
            </a:r>
            <a:r>
              <a:rPr sz="2100" spc="-10" dirty="0">
                <a:latin typeface="Calibri"/>
                <a:cs typeface="Calibri"/>
              </a:rPr>
              <a:t>персоналізоване,</a:t>
            </a:r>
            <a:r>
              <a:rPr sz="2100" spc="-30" dirty="0">
                <a:latin typeface="Calibri"/>
                <a:cs typeface="Calibri"/>
              </a:rPr>
              <a:t> </a:t>
            </a:r>
            <a:r>
              <a:rPr sz="2100" spc="-25" dirty="0">
                <a:latin typeface="Calibri"/>
                <a:cs typeface="Calibri"/>
              </a:rPr>
              <a:t>щоб</a:t>
            </a:r>
            <a:endParaRPr sz="2100">
              <a:latin typeface="Calibri"/>
              <a:cs typeface="Calibri"/>
            </a:endParaRPr>
          </a:p>
          <a:p>
            <a:pPr marL="241300">
              <a:lnSpc>
                <a:spcPts val="1764"/>
              </a:lnSpc>
            </a:pPr>
            <a:r>
              <a:rPr sz="2100" dirty="0">
                <a:latin typeface="Calibri"/>
                <a:cs typeface="Calibri"/>
              </a:rPr>
              <a:t>останній</a:t>
            </a:r>
            <a:r>
              <a:rPr sz="2100" spc="-40" dirty="0">
                <a:latin typeface="Calibri"/>
                <a:cs typeface="Calibri"/>
              </a:rPr>
              <a:t> </a:t>
            </a:r>
            <a:r>
              <a:rPr sz="2100" spc="-10" dirty="0">
                <a:latin typeface="Calibri"/>
                <a:cs typeface="Calibri"/>
              </a:rPr>
              <a:t>раціонально</a:t>
            </a:r>
            <a:r>
              <a:rPr sz="2100" spc="-40" dirty="0">
                <a:latin typeface="Calibri"/>
                <a:cs typeface="Calibri"/>
              </a:rPr>
              <a:t> </a:t>
            </a:r>
            <a:r>
              <a:rPr sz="2100" dirty="0">
                <a:latin typeface="Calibri"/>
                <a:cs typeface="Calibri"/>
              </a:rPr>
              <a:t>використовував</a:t>
            </a:r>
            <a:r>
              <a:rPr sz="2100" spc="-60" dirty="0">
                <a:latin typeface="Calibri"/>
                <a:cs typeface="Calibri"/>
              </a:rPr>
              <a:t> </a:t>
            </a:r>
            <a:r>
              <a:rPr sz="2100" dirty="0">
                <a:latin typeface="Calibri"/>
                <a:cs typeface="Calibri"/>
              </a:rPr>
              <a:t>ЛЗ.</a:t>
            </a:r>
            <a:r>
              <a:rPr sz="2100" spc="-40" dirty="0">
                <a:latin typeface="Calibri"/>
                <a:cs typeface="Calibri"/>
              </a:rPr>
              <a:t> </a:t>
            </a:r>
            <a:r>
              <a:rPr sz="2100" dirty="0">
                <a:latin typeface="Calibri"/>
                <a:cs typeface="Calibri"/>
              </a:rPr>
              <a:t>Також</a:t>
            </a:r>
            <a:r>
              <a:rPr sz="2100" spc="-30" dirty="0">
                <a:latin typeface="Calibri"/>
                <a:cs typeface="Calibri"/>
              </a:rPr>
              <a:t> </a:t>
            </a:r>
            <a:r>
              <a:rPr sz="2100" spc="-25" dirty="0">
                <a:latin typeface="Calibri"/>
                <a:cs typeface="Calibri"/>
              </a:rPr>
              <a:t>це</a:t>
            </a:r>
            <a:endParaRPr sz="2100">
              <a:latin typeface="Calibri"/>
              <a:cs typeface="Calibri"/>
            </a:endParaRPr>
          </a:p>
          <a:p>
            <a:pPr marL="241300" marR="548005">
              <a:lnSpc>
                <a:spcPct val="70000"/>
              </a:lnSpc>
              <a:spcBef>
                <a:spcPts val="380"/>
              </a:spcBef>
            </a:pPr>
            <a:r>
              <a:rPr sz="2100" dirty="0">
                <a:latin typeface="Calibri"/>
                <a:cs typeface="Calibri"/>
              </a:rPr>
              <a:t>необхідно</a:t>
            </a:r>
            <a:r>
              <a:rPr sz="2100" spc="-65" dirty="0">
                <a:latin typeface="Calibri"/>
                <a:cs typeface="Calibri"/>
              </a:rPr>
              <a:t> </a:t>
            </a:r>
            <a:r>
              <a:rPr sz="2100" dirty="0">
                <a:latin typeface="Calibri"/>
                <a:cs typeface="Calibri"/>
              </a:rPr>
              <a:t>з</a:t>
            </a:r>
            <a:r>
              <a:rPr sz="2100" spc="-80" dirty="0">
                <a:latin typeface="Calibri"/>
                <a:cs typeface="Calibri"/>
              </a:rPr>
              <a:t> </a:t>
            </a:r>
            <a:r>
              <a:rPr sz="2100" dirty="0">
                <a:latin typeface="Calibri"/>
                <a:cs typeface="Calibri"/>
              </a:rPr>
              <a:t>метою</a:t>
            </a:r>
            <a:r>
              <a:rPr sz="2100" spc="-70" dirty="0">
                <a:latin typeface="Calibri"/>
                <a:cs typeface="Calibri"/>
              </a:rPr>
              <a:t> </a:t>
            </a:r>
            <a:r>
              <a:rPr sz="2100" dirty="0">
                <a:latin typeface="Calibri"/>
                <a:cs typeface="Calibri"/>
              </a:rPr>
              <a:t>забезпечення</a:t>
            </a:r>
            <a:r>
              <a:rPr sz="2100" spc="-75" dirty="0">
                <a:latin typeface="Calibri"/>
                <a:cs typeface="Calibri"/>
              </a:rPr>
              <a:t> </a:t>
            </a:r>
            <a:r>
              <a:rPr sz="2100" dirty="0">
                <a:latin typeface="Calibri"/>
                <a:cs typeface="Calibri"/>
              </a:rPr>
              <a:t>ефективності</a:t>
            </a:r>
            <a:r>
              <a:rPr sz="2100" spc="-65" dirty="0">
                <a:latin typeface="Calibri"/>
                <a:cs typeface="Calibri"/>
              </a:rPr>
              <a:t> </a:t>
            </a:r>
            <a:r>
              <a:rPr sz="2100" spc="-25" dirty="0">
                <a:latin typeface="Calibri"/>
                <a:cs typeface="Calibri"/>
              </a:rPr>
              <a:t>та </a:t>
            </a:r>
            <a:r>
              <a:rPr sz="2100" dirty="0">
                <a:latin typeface="Calibri"/>
                <a:cs typeface="Calibri"/>
              </a:rPr>
              <a:t>безпеки</a:t>
            </a:r>
            <a:r>
              <a:rPr sz="2100" spc="-35" dirty="0">
                <a:latin typeface="Calibri"/>
                <a:cs typeface="Calibri"/>
              </a:rPr>
              <a:t> </a:t>
            </a:r>
            <a:r>
              <a:rPr sz="2100" spc="-10" dirty="0">
                <a:latin typeface="Calibri"/>
                <a:cs typeface="Calibri"/>
              </a:rPr>
              <a:t>лікарських</a:t>
            </a:r>
            <a:r>
              <a:rPr sz="2100" spc="-30" dirty="0">
                <a:latin typeface="Calibri"/>
                <a:cs typeface="Calibri"/>
              </a:rPr>
              <a:t> </a:t>
            </a:r>
            <a:r>
              <a:rPr sz="2100" dirty="0">
                <a:latin typeface="Calibri"/>
                <a:cs typeface="Calibri"/>
              </a:rPr>
              <a:t>засобів</a:t>
            </a:r>
            <a:r>
              <a:rPr sz="2100" spc="-25" dirty="0">
                <a:latin typeface="Calibri"/>
                <a:cs typeface="Calibri"/>
              </a:rPr>
              <a:t> ».</a:t>
            </a:r>
            <a:endParaRPr sz="2100">
              <a:latin typeface="Calibri"/>
              <a:cs typeface="Calibri"/>
            </a:endParaRPr>
          </a:p>
          <a:p>
            <a:pPr marL="241300" marR="5080" indent="-228600">
              <a:lnSpc>
                <a:spcPct val="70000"/>
              </a:lnSpc>
              <a:spcBef>
                <a:spcPts val="994"/>
              </a:spcBef>
              <a:buFont typeface="Arial"/>
              <a:buChar char="•"/>
              <a:tabLst>
                <a:tab pos="241300" algn="l"/>
              </a:tabLst>
            </a:pPr>
            <a:r>
              <a:rPr sz="2100" dirty="0">
                <a:latin typeface="Calibri"/>
                <a:cs typeface="Calibri"/>
              </a:rPr>
              <a:t>в</a:t>
            </a:r>
            <a:r>
              <a:rPr sz="2100" spc="-55" dirty="0">
                <a:latin typeface="Calibri"/>
                <a:cs typeface="Calibri"/>
              </a:rPr>
              <a:t> </a:t>
            </a:r>
            <a:r>
              <a:rPr sz="2100" dirty="0">
                <a:latin typeface="Calibri"/>
                <a:cs typeface="Calibri"/>
              </a:rPr>
              <a:t>Іспанії</a:t>
            </a:r>
            <a:r>
              <a:rPr sz="2100" spc="-60" dirty="0">
                <a:latin typeface="Calibri"/>
                <a:cs typeface="Calibri"/>
              </a:rPr>
              <a:t> </a:t>
            </a:r>
            <a:r>
              <a:rPr sz="2100" dirty="0">
                <a:latin typeface="Calibri"/>
                <a:cs typeface="Calibri"/>
              </a:rPr>
              <a:t>існують</a:t>
            </a:r>
            <a:r>
              <a:rPr sz="2100" spc="-45" dirty="0">
                <a:latin typeface="Calibri"/>
                <a:cs typeface="Calibri"/>
              </a:rPr>
              <a:t> </a:t>
            </a:r>
            <a:r>
              <a:rPr sz="2100" dirty="0">
                <a:latin typeface="Calibri"/>
                <a:cs typeface="Calibri"/>
              </a:rPr>
              <a:t>страхові</a:t>
            </a:r>
            <a:r>
              <a:rPr sz="2100" spc="-55" dirty="0">
                <a:latin typeface="Calibri"/>
                <a:cs typeface="Calibri"/>
              </a:rPr>
              <a:t> </a:t>
            </a:r>
            <a:r>
              <a:rPr sz="2100" dirty="0">
                <a:latin typeface="Calibri"/>
                <a:cs typeface="Calibri"/>
              </a:rPr>
              <a:t>компанії,</a:t>
            </a:r>
            <a:r>
              <a:rPr sz="2100" spc="-30" dirty="0">
                <a:latin typeface="Calibri"/>
                <a:cs typeface="Calibri"/>
              </a:rPr>
              <a:t> </a:t>
            </a:r>
            <a:r>
              <a:rPr sz="2100" dirty="0">
                <a:latin typeface="Calibri"/>
                <a:cs typeface="Calibri"/>
              </a:rPr>
              <a:t>що</a:t>
            </a:r>
            <a:r>
              <a:rPr sz="2100" spc="-40" dirty="0">
                <a:latin typeface="Calibri"/>
                <a:cs typeface="Calibri"/>
              </a:rPr>
              <a:t> </a:t>
            </a:r>
            <a:r>
              <a:rPr sz="2100" spc="-10" dirty="0">
                <a:latin typeface="Calibri"/>
                <a:cs typeface="Calibri"/>
              </a:rPr>
              <a:t>пропонують </a:t>
            </a:r>
            <a:r>
              <a:rPr sz="2100" dirty="0">
                <a:latin typeface="Calibri"/>
                <a:cs typeface="Calibri"/>
              </a:rPr>
              <a:t>своїм</a:t>
            </a:r>
            <a:r>
              <a:rPr sz="2100" spc="-55" dirty="0">
                <a:latin typeface="Calibri"/>
                <a:cs typeface="Calibri"/>
              </a:rPr>
              <a:t> </a:t>
            </a:r>
            <a:r>
              <a:rPr sz="2100" dirty="0">
                <a:latin typeface="Calibri"/>
                <a:cs typeface="Calibri"/>
              </a:rPr>
              <a:t>застрахованим</a:t>
            </a:r>
            <a:r>
              <a:rPr sz="2100" spc="-85" dirty="0">
                <a:latin typeface="Calibri"/>
                <a:cs typeface="Calibri"/>
              </a:rPr>
              <a:t> </a:t>
            </a:r>
            <a:r>
              <a:rPr sz="2100" dirty="0">
                <a:latin typeface="Calibri"/>
                <a:cs typeface="Calibri"/>
              </a:rPr>
              <a:t>клієнтам</a:t>
            </a:r>
            <a:r>
              <a:rPr sz="2100" spc="-45" dirty="0">
                <a:latin typeface="Calibri"/>
                <a:cs typeface="Calibri"/>
              </a:rPr>
              <a:t> </a:t>
            </a:r>
            <a:r>
              <a:rPr sz="2100" dirty="0">
                <a:latin typeface="Calibri"/>
                <a:cs typeface="Calibri"/>
              </a:rPr>
              <a:t>послуги</a:t>
            </a:r>
            <a:r>
              <a:rPr sz="2100" spc="-50" dirty="0">
                <a:latin typeface="Calibri"/>
                <a:cs typeface="Calibri"/>
              </a:rPr>
              <a:t> </a:t>
            </a:r>
            <a:r>
              <a:rPr sz="2100" dirty="0">
                <a:latin typeface="Calibri"/>
                <a:cs typeface="Calibri"/>
              </a:rPr>
              <a:t>з</a:t>
            </a:r>
            <a:r>
              <a:rPr sz="2100" spc="-65" dirty="0">
                <a:latin typeface="Calibri"/>
                <a:cs typeface="Calibri"/>
              </a:rPr>
              <a:t> </a:t>
            </a:r>
            <a:r>
              <a:rPr sz="2100" spc="-10" dirty="0">
                <a:latin typeface="Calibri"/>
                <a:cs typeface="Calibri"/>
              </a:rPr>
              <a:t>відправлення </a:t>
            </a:r>
            <a:r>
              <a:rPr sz="2100" dirty="0">
                <a:latin typeface="Calibri"/>
                <a:cs typeface="Calibri"/>
              </a:rPr>
              <a:t>ліків</a:t>
            </a:r>
            <a:r>
              <a:rPr sz="2100" spc="-15" dirty="0">
                <a:latin typeface="Calibri"/>
                <a:cs typeface="Calibri"/>
              </a:rPr>
              <a:t> </a:t>
            </a:r>
            <a:r>
              <a:rPr sz="2100" dirty="0">
                <a:latin typeface="Calibri"/>
                <a:cs typeface="Calibri"/>
              </a:rPr>
              <a:t>на</a:t>
            </a:r>
            <a:r>
              <a:rPr sz="2100" spc="-30" dirty="0">
                <a:latin typeface="Calibri"/>
                <a:cs typeface="Calibri"/>
              </a:rPr>
              <a:t> </a:t>
            </a:r>
            <a:r>
              <a:rPr sz="2100" dirty="0">
                <a:latin typeface="Calibri"/>
                <a:cs typeface="Calibri"/>
              </a:rPr>
              <a:t>будинок.</a:t>
            </a:r>
            <a:r>
              <a:rPr sz="2100" spc="-40" dirty="0">
                <a:latin typeface="Calibri"/>
                <a:cs typeface="Calibri"/>
              </a:rPr>
              <a:t> </a:t>
            </a:r>
            <a:r>
              <a:rPr sz="2100" dirty="0">
                <a:latin typeface="Calibri"/>
                <a:cs typeface="Calibri"/>
              </a:rPr>
              <a:t>Вони</a:t>
            </a:r>
            <a:r>
              <a:rPr sz="2100" spc="-25" dirty="0">
                <a:latin typeface="Calibri"/>
                <a:cs typeface="Calibri"/>
              </a:rPr>
              <a:t> </a:t>
            </a:r>
            <a:r>
              <a:rPr sz="2100" dirty="0">
                <a:latin typeface="Calibri"/>
                <a:cs typeface="Calibri"/>
              </a:rPr>
              <a:t>отримують</a:t>
            </a:r>
            <a:r>
              <a:rPr sz="2100" spc="-35" dirty="0">
                <a:latin typeface="Calibri"/>
                <a:cs typeface="Calibri"/>
              </a:rPr>
              <a:t> </a:t>
            </a:r>
            <a:r>
              <a:rPr sz="2100" spc="-10" dirty="0">
                <a:latin typeface="Calibri"/>
                <a:cs typeface="Calibri"/>
              </a:rPr>
              <a:t>замовлення</a:t>
            </a:r>
            <a:endParaRPr sz="2100">
              <a:latin typeface="Calibri"/>
              <a:cs typeface="Calibri"/>
            </a:endParaRPr>
          </a:p>
          <a:p>
            <a:pPr marL="241300">
              <a:lnSpc>
                <a:spcPts val="1385"/>
              </a:lnSpc>
            </a:pPr>
            <a:r>
              <a:rPr sz="2100" dirty="0">
                <a:latin typeface="Calibri"/>
                <a:cs typeface="Calibri"/>
              </a:rPr>
              <a:t>онлайн,</a:t>
            </a:r>
            <a:r>
              <a:rPr sz="2100" spc="-40" dirty="0">
                <a:latin typeface="Calibri"/>
                <a:cs typeface="Calibri"/>
              </a:rPr>
              <a:t> </a:t>
            </a:r>
            <a:r>
              <a:rPr sz="2100" dirty="0">
                <a:latin typeface="Calibri"/>
                <a:cs typeface="Calibri"/>
              </a:rPr>
              <a:t>а</a:t>
            </a:r>
            <a:r>
              <a:rPr sz="2100" spc="-40" dirty="0">
                <a:latin typeface="Calibri"/>
                <a:cs typeface="Calibri"/>
              </a:rPr>
              <a:t> </a:t>
            </a:r>
            <a:r>
              <a:rPr sz="2100" dirty="0">
                <a:latin typeface="Calibri"/>
                <a:cs typeface="Calibri"/>
              </a:rPr>
              <a:t>потім</a:t>
            </a:r>
            <a:r>
              <a:rPr sz="2100" spc="-35" dirty="0">
                <a:latin typeface="Calibri"/>
                <a:cs typeface="Calibri"/>
              </a:rPr>
              <a:t> </a:t>
            </a:r>
            <a:r>
              <a:rPr sz="2100" dirty="0">
                <a:latin typeface="Calibri"/>
                <a:cs typeface="Calibri"/>
              </a:rPr>
              <a:t>беруть</a:t>
            </a:r>
            <a:r>
              <a:rPr sz="2100" spc="-35" dirty="0">
                <a:latin typeface="Calibri"/>
                <a:cs typeface="Calibri"/>
              </a:rPr>
              <a:t> </a:t>
            </a:r>
            <a:r>
              <a:rPr sz="2100" dirty="0">
                <a:latin typeface="Calibri"/>
                <a:cs typeface="Calibri"/>
              </a:rPr>
              <a:t>на</a:t>
            </a:r>
            <a:r>
              <a:rPr sz="2100" spc="-50" dirty="0">
                <a:latin typeface="Calibri"/>
                <a:cs typeface="Calibri"/>
              </a:rPr>
              <a:t> </a:t>
            </a:r>
            <a:r>
              <a:rPr sz="2100" dirty="0">
                <a:latin typeface="Calibri"/>
                <a:cs typeface="Calibri"/>
              </a:rPr>
              <a:t>себе</a:t>
            </a:r>
            <a:r>
              <a:rPr sz="2100" spc="-35" dirty="0">
                <a:latin typeface="Calibri"/>
                <a:cs typeface="Calibri"/>
              </a:rPr>
              <a:t> </a:t>
            </a:r>
            <a:r>
              <a:rPr sz="2100" spc="-10" dirty="0">
                <a:latin typeface="Calibri"/>
                <a:cs typeface="Calibri"/>
              </a:rPr>
              <a:t>обов'язки</a:t>
            </a:r>
            <a:endParaRPr sz="2100">
              <a:latin typeface="Calibri"/>
              <a:cs typeface="Calibri"/>
            </a:endParaRPr>
          </a:p>
          <a:p>
            <a:pPr marL="241300" marR="156210">
              <a:lnSpc>
                <a:spcPct val="70000"/>
              </a:lnSpc>
              <a:spcBef>
                <a:spcPts val="375"/>
              </a:spcBef>
            </a:pPr>
            <a:r>
              <a:rPr sz="2100" dirty="0">
                <a:latin typeface="Calibri"/>
                <a:cs typeface="Calibri"/>
              </a:rPr>
              <a:t>посередника,</a:t>
            </a:r>
            <a:r>
              <a:rPr sz="2100" spc="-55" dirty="0">
                <a:latin typeface="Calibri"/>
                <a:cs typeface="Calibri"/>
              </a:rPr>
              <a:t> </a:t>
            </a:r>
            <a:r>
              <a:rPr sz="2100" dirty="0">
                <a:latin typeface="Calibri"/>
                <a:cs typeface="Calibri"/>
              </a:rPr>
              <a:t>відвідують</a:t>
            </a:r>
            <a:r>
              <a:rPr sz="2100" spc="-50" dirty="0">
                <a:latin typeface="Calibri"/>
                <a:cs typeface="Calibri"/>
              </a:rPr>
              <a:t> </a:t>
            </a:r>
            <a:r>
              <a:rPr sz="2100" dirty="0">
                <a:latin typeface="Calibri"/>
                <a:cs typeface="Calibri"/>
              </a:rPr>
              <a:t>аптеку</a:t>
            </a:r>
            <a:r>
              <a:rPr sz="2100" spc="-60" dirty="0">
                <a:latin typeface="Calibri"/>
                <a:cs typeface="Calibri"/>
              </a:rPr>
              <a:t> </a:t>
            </a:r>
            <a:r>
              <a:rPr sz="2100" dirty="0">
                <a:latin typeface="Calibri"/>
                <a:cs typeface="Calibri"/>
              </a:rPr>
              <a:t>з</a:t>
            </a:r>
            <a:r>
              <a:rPr sz="2100" spc="-50" dirty="0">
                <a:latin typeface="Calibri"/>
                <a:cs typeface="Calibri"/>
              </a:rPr>
              <a:t> </a:t>
            </a:r>
            <a:r>
              <a:rPr sz="2100" spc="-10" dirty="0">
                <a:latin typeface="Calibri"/>
                <a:cs typeface="Calibri"/>
              </a:rPr>
              <a:t>рецептом </a:t>
            </a:r>
            <a:r>
              <a:rPr sz="2100" dirty="0">
                <a:latin typeface="Calibri"/>
                <a:cs typeface="Calibri"/>
              </a:rPr>
              <a:t>застрахованого,</a:t>
            </a:r>
            <a:r>
              <a:rPr sz="2100" spc="-95" dirty="0">
                <a:latin typeface="Calibri"/>
                <a:cs typeface="Calibri"/>
              </a:rPr>
              <a:t> </a:t>
            </a:r>
            <a:r>
              <a:rPr sz="2100" dirty="0">
                <a:latin typeface="Calibri"/>
                <a:cs typeface="Calibri"/>
              </a:rPr>
              <a:t>оформляють</a:t>
            </a:r>
            <a:r>
              <a:rPr sz="2100" spc="-35" dirty="0">
                <a:latin typeface="Calibri"/>
                <a:cs typeface="Calibri"/>
              </a:rPr>
              <a:t> </a:t>
            </a:r>
            <a:r>
              <a:rPr sz="2100" dirty="0">
                <a:latin typeface="Calibri"/>
                <a:cs typeface="Calibri"/>
              </a:rPr>
              <a:t>покупку</a:t>
            </a:r>
            <a:r>
              <a:rPr sz="2100" spc="-70" dirty="0">
                <a:latin typeface="Calibri"/>
                <a:cs typeface="Calibri"/>
              </a:rPr>
              <a:t> </a:t>
            </a:r>
            <a:r>
              <a:rPr sz="2100" dirty="0">
                <a:latin typeface="Calibri"/>
                <a:cs typeface="Calibri"/>
              </a:rPr>
              <a:t>на</a:t>
            </a:r>
            <a:r>
              <a:rPr sz="2100" spc="-70" dirty="0">
                <a:latin typeface="Calibri"/>
                <a:cs typeface="Calibri"/>
              </a:rPr>
              <a:t> </a:t>
            </a:r>
            <a:r>
              <a:rPr sz="2100" spc="-10" dirty="0">
                <a:latin typeface="Calibri"/>
                <a:cs typeface="Calibri"/>
              </a:rPr>
              <a:t>власну </a:t>
            </a:r>
            <a:r>
              <a:rPr sz="2100" dirty="0">
                <a:latin typeface="Calibri"/>
                <a:cs typeface="Calibri"/>
              </a:rPr>
              <a:t>адресу</a:t>
            </a:r>
            <a:r>
              <a:rPr sz="2100" spc="-60" dirty="0">
                <a:latin typeface="Calibri"/>
                <a:cs typeface="Calibri"/>
              </a:rPr>
              <a:t> </a:t>
            </a:r>
            <a:r>
              <a:rPr sz="2100" dirty="0">
                <a:latin typeface="Calibri"/>
                <a:cs typeface="Calibri"/>
              </a:rPr>
              <a:t>і</a:t>
            </a:r>
            <a:r>
              <a:rPr sz="2100" spc="-45" dirty="0">
                <a:latin typeface="Calibri"/>
                <a:cs typeface="Calibri"/>
              </a:rPr>
              <a:t> </a:t>
            </a:r>
            <a:r>
              <a:rPr sz="2100" dirty="0">
                <a:latin typeface="Calibri"/>
                <a:cs typeface="Calibri"/>
              </a:rPr>
              <a:t>після</a:t>
            </a:r>
            <a:r>
              <a:rPr sz="2100" spc="-40" dirty="0">
                <a:latin typeface="Calibri"/>
                <a:cs typeface="Calibri"/>
              </a:rPr>
              <a:t> </a:t>
            </a:r>
            <a:r>
              <a:rPr sz="2100" dirty="0">
                <a:latin typeface="Calibri"/>
                <a:cs typeface="Calibri"/>
              </a:rPr>
              <a:t>цього</a:t>
            </a:r>
            <a:r>
              <a:rPr sz="2100" spc="-35" dirty="0">
                <a:latin typeface="Calibri"/>
                <a:cs typeface="Calibri"/>
              </a:rPr>
              <a:t> </a:t>
            </a:r>
            <a:r>
              <a:rPr sz="2100" dirty="0">
                <a:latin typeface="Calibri"/>
                <a:cs typeface="Calibri"/>
              </a:rPr>
              <a:t>доставляють</a:t>
            </a:r>
            <a:r>
              <a:rPr sz="2100" spc="-60" dirty="0">
                <a:latin typeface="Calibri"/>
                <a:cs typeface="Calibri"/>
              </a:rPr>
              <a:t> </a:t>
            </a:r>
            <a:r>
              <a:rPr sz="2100" dirty="0">
                <a:latin typeface="Calibri"/>
                <a:cs typeface="Calibri"/>
              </a:rPr>
              <a:t>її</a:t>
            </a:r>
            <a:r>
              <a:rPr sz="2100" spc="-40" dirty="0">
                <a:latin typeface="Calibri"/>
                <a:cs typeface="Calibri"/>
              </a:rPr>
              <a:t> </a:t>
            </a:r>
            <a:r>
              <a:rPr sz="2100" dirty="0">
                <a:latin typeface="Calibri"/>
                <a:cs typeface="Calibri"/>
              </a:rPr>
              <a:t>додому</a:t>
            </a:r>
            <a:r>
              <a:rPr sz="2100" spc="-25" dirty="0">
                <a:latin typeface="Calibri"/>
                <a:cs typeface="Calibri"/>
              </a:rPr>
              <a:t> </a:t>
            </a:r>
            <a:r>
              <a:rPr sz="2100" spc="-10" dirty="0">
                <a:latin typeface="Calibri"/>
                <a:cs typeface="Calibri"/>
              </a:rPr>
              <a:t>клієнтові.</a:t>
            </a:r>
            <a:endParaRPr sz="2100">
              <a:latin typeface="Calibri"/>
              <a:cs typeface="Calibri"/>
            </a:endParaRPr>
          </a:p>
          <a:p>
            <a:pPr marL="241300">
              <a:lnSpc>
                <a:spcPts val="1385"/>
              </a:lnSpc>
            </a:pPr>
            <a:r>
              <a:rPr sz="2100" dirty="0">
                <a:latin typeface="Calibri"/>
                <a:cs typeface="Calibri"/>
              </a:rPr>
              <a:t>За</a:t>
            </a:r>
            <a:r>
              <a:rPr sz="2100" spc="-80" dirty="0">
                <a:latin typeface="Calibri"/>
                <a:cs typeface="Calibri"/>
              </a:rPr>
              <a:t> </a:t>
            </a:r>
            <a:r>
              <a:rPr sz="2100" dirty="0">
                <a:latin typeface="Calibri"/>
                <a:cs typeface="Calibri"/>
              </a:rPr>
              <a:t>аналогічною</a:t>
            </a:r>
            <a:r>
              <a:rPr sz="2100" spc="-70" dirty="0">
                <a:latin typeface="Calibri"/>
                <a:cs typeface="Calibri"/>
              </a:rPr>
              <a:t> </a:t>
            </a:r>
            <a:r>
              <a:rPr sz="2100" dirty="0">
                <a:latin typeface="Calibri"/>
                <a:cs typeface="Calibri"/>
              </a:rPr>
              <a:t>схемою</a:t>
            </a:r>
            <a:r>
              <a:rPr sz="2100" spc="-55" dirty="0">
                <a:latin typeface="Calibri"/>
                <a:cs typeface="Calibri"/>
              </a:rPr>
              <a:t> </a:t>
            </a:r>
            <a:r>
              <a:rPr sz="2100" dirty="0">
                <a:latin typeface="Calibri"/>
                <a:cs typeface="Calibri"/>
              </a:rPr>
              <a:t>функціонують</a:t>
            </a:r>
            <a:r>
              <a:rPr sz="2100" spc="-65" dirty="0">
                <a:latin typeface="Calibri"/>
                <a:cs typeface="Calibri"/>
              </a:rPr>
              <a:t> </a:t>
            </a:r>
            <a:r>
              <a:rPr sz="2100" spc="-10" dirty="0">
                <a:latin typeface="Calibri"/>
                <a:cs typeface="Calibri"/>
              </a:rPr>
              <a:t>мобільні</a:t>
            </a:r>
            <a:endParaRPr sz="2100">
              <a:latin typeface="Calibri"/>
              <a:cs typeface="Calibri"/>
            </a:endParaRPr>
          </a:p>
          <a:p>
            <a:pPr marL="241300">
              <a:lnSpc>
                <a:spcPts val="2145"/>
              </a:lnSpc>
            </a:pPr>
            <a:r>
              <a:rPr sz="2100" dirty="0">
                <a:latin typeface="Calibri"/>
                <a:cs typeface="Calibri"/>
              </a:rPr>
              <a:t>додатки</a:t>
            </a:r>
            <a:r>
              <a:rPr sz="2100" spc="25" dirty="0">
                <a:latin typeface="Calibri"/>
                <a:cs typeface="Calibri"/>
              </a:rPr>
              <a:t> </a:t>
            </a:r>
            <a:r>
              <a:rPr sz="2100" spc="-10" dirty="0">
                <a:latin typeface="Calibri"/>
                <a:cs typeface="Calibri"/>
              </a:rPr>
              <a:t>компаній-посередників.</a:t>
            </a:r>
            <a:endParaRPr sz="2100">
              <a:latin typeface="Calibri"/>
              <a:cs typeface="Calibri"/>
            </a:endParaRPr>
          </a:p>
        </p:txBody>
      </p:sp>
      <p:pic>
        <p:nvPicPr>
          <p:cNvPr id="7" name="object 7"/>
          <p:cNvPicPr/>
          <p:nvPr/>
        </p:nvPicPr>
        <p:blipFill>
          <a:blip r:embed="rId2" cstate="print"/>
          <a:stretch>
            <a:fillRect/>
          </a:stretch>
        </p:blipFill>
        <p:spPr>
          <a:xfrm>
            <a:off x="8553577" y="0"/>
            <a:ext cx="3638423" cy="3429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324992"/>
            <a:ext cx="10269220" cy="1270635"/>
          </a:xfrm>
          <a:prstGeom prst="rect">
            <a:avLst/>
          </a:prstGeom>
        </p:spPr>
        <p:txBody>
          <a:bodyPr vert="horz" wrap="square" lIns="0" tIns="85725" rIns="0" bIns="0" rtlCol="0">
            <a:spAutoFit/>
          </a:bodyPr>
          <a:lstStyle/>
          <a:p>
            <a:pPr marL="12700" marR="5080">
              <a:lnSpc>
                <a:spcPts val="4650"/>
              </a:lnSpc>
              <a:spcBef>
                <a:spcPts val="675"/>
              </a:spcBef>
            </a:pPr>
            <a:r>
              <a:rPr sz="4300" i="0" spc="-25" dirty="0">
                <a:solidFill>
                  <a:srgbClr val="000000"/>
                </a:solidFill>
                <a:latin typeface="Calibri"/>
                <a:cs typeface="Calibri"/>
              </a:rPr>
              <a:t>ТОР-</a:t>
            </a:r>
            <a:r>
              <a:rPr sz="4300" i="0" dirty="0">
                <a:solidFill>
                  <a:srgbClr val="000000"/>
                </a:solidFill>
                <a:latin typeface="Calibri"/>
                <a:cs typeface="Calibri"/>
              </a:rPr>
              <a:t>3</a:t>
            </a:r>
            <a:r>
              <a:rPr sz="4300" i="0" spc="-60" dirty="0">
                <a:solidFill>
                  <a:srgbClr val="000000"/>
                </a:solidFill>
                <a:latin typeface="Calibri"/>
                <a:cs typeface="Calibri"/>
              </a:rPr>
              <a:t> </a:t>
            </a:r>
            <a:r>
              <a:rPr sz="4300" i="0" spc="-10" dirty="0">
                <a:solidFill>
                  <a:srgbClr val="000000"/>
                </a:solidFill>
                <a:latin typeface="Calibri"/>
                <a:cs typeface="Calibri"/>
              </a:rPr>
              <a:t>Діджитал-</a:t>
            </a:r>
            <a:r>
              <a:rPr sz="4300" i="0" dirty="0">
                <a:solidFill>
                  <a:srgbClr val="000000"/>
                </a:solidFill>
                <a:latin typeface="Calibri"/>
                <a:cs typeface="Calibri"/>
              </a:rPr>
              <a:t>інновацій</a:t>
            </a:r>
            <a:r>
              <a:rPr sz="4300" i="0" spc="-50" dirty="0">
                <a:solidFill>
                  <a:srgbClr val="000000"/>
                </a:solidFill>
                <a:latin typeface="Calibri"/>
                <a:cs typeface="Calibri"/>
              </a:rPr>
              <a:t> </a:t>
            </a:r>
            <a:r>
              <a:rPr sz="4300" i="0" dirty="0">
                <a:solidFill>
                  <a:srgbClr val="000000"/>
                </a:solidFill>
                <a:latin typeface="Calibri"/>
                <a:cs typeface="Calibri"/>
              </a:rPr>
              <a:t>для</a:t>
            </a:r>
            <a:r>
              <a:rPr sz="4300" i="0" spc="-55" dirty="0">
                <a:solidFill>
                  <a:srgbClr val="000000"/>
                </a:solidFill>
                <a:latin typeface="Calibri"/>
                <a:cs typeface="Calibri"/>
              </a:rPr>
              <a:t> </a:t>
            </a:r>
            <a:r>
              <a:rPr sz="4300" i="0" spc="-10" dirty="0">
                <a:solidFill>
                  <a:srgbClr val="000000"/>
                </a:solidFill>
                <a:latin typeface="Calibri"/>
                <a:cs typeface="Calibri"/>
              </a:rPr>
              <a:t>поліпшення </a:t>
            </a:r>
            <a:r>
              <a:rPr sz="4300" i="0" dirty="0">
                <a:solidFill>
                  <a:srgbClr val="000000"/>
                </a:solidFill>
                <a:latin typeface="Calibri"/>
                <a:cs typeface="Calibri"/>
              </a:rPr>
              <a:t>прихильності</a:t>
            </a:r>
            <a:r>
              <a:rPr sz="4300" i="0" spc="-85" dirty="0">
                <a:solidFill>
                  <a:srgbClr val="000000"/>
                </a:solidFill>
                <a:latin typeface="Calibri"/>
                <a:cs typeface="Calibri"/>
              </a:rPr>
              <a:t> </a:t>
            </a:r>
            <a:r>
              <a:rPr sz="4300" i="0" dirty="0">
                <a:solidFill>
                  <a:srgbClr val="000000"/>
                </a:solidFill>
                <a:latin typeface="Calibri"/>
                <a:cs typeface="Calibri"/>
              </a:rPr>
              <a:t>пацієнта</a:t>
            </a:r>
            <a:r>
              <a:rPr sz="4300" i="0" spc="-85" dirty="0">
                <a:solidFill>
                  <a:srgbClr val="000000"/>
                </a:solidFill>
                <a:latin typeface="Calibri"/>
                <a:cs typeface="Calibri"/>
              </a:rPr>
              <a:t> </a:t>
            </a:r>
            <a:r>
              <a:rPr sz="4300" i="0" dirty="0">
                <a:solidFill>
                  <a:srgbClr val="000000"/>
                </a:solidFill>
                <a:latin typeface="Calibri"/>
                <a:cs typeface="Calibri"/>
              </a:rPr>
              <a:t>до</a:t>
            </a:r>
            <a:r>
              <a:rPr sz="4300" i="0" spc="-100" dirty="0">
                <a:solidFill>
                  <a:srgbClr val="000000"/>
                </a:solidFill>
                <a:latin typeface="Calibri"/>
                <a:cs typeface="Calibri"/>
              </a:rPr>
              <a:t> </a:t>
            </a:r>
            <a:r>
              <a:rPr sz="4300" i="0" spc="-10" dirty="0">
                <a:solidFill>
                  <a:srgbClr val="000000"/>
                </a:solidFill>
                <a:latin typeface="Calibri"/>
                <a:cs typeface="Calibri"/>
              </a:rPr>
              <a:t>лікування</a:t>
            </a:r>
            <a:endParaRPr sz="4300">
              <a:latin typeface="Calibri"/>
              <a:cs typeface="Calibri"/>
            </a:endParaRPr>
          </a:p>
        </p:txBody>
      </p:sp>
      <p:sp>
        <p:nvSpPr>
          <p:cNvPr id="3" name="object 3"/>
          <p:cNvSpPr txBox="1"/>
          <p:nvPr/>
        </p:nvSpPr>
        <p:spPr>
          <a:xfrm>
            <a:off x="6120003" y="4204220"/>
            <a:ext cx="5905500" cy="2131060"/>
          </a:xfrm>
          <a:prstGeom prst="rect">
            <a:avLst/>
          </a:prstGeom>
          <a:ln w="19050">
            <a:solidFill>
              <a:srgbClr val="5B9BD4"/>
            </a:solidFill>
          </a:ln>
        </p:spPr>
        <p:txBody>
          <a:bodyPr vert="horz" wrap="square" lIns="0" tIns="173990" rIns="0" bIns="0" rtlCol="0">
            <a:spAutoFit/>
          </a:bodyPr>
          <a:lstStyle/>
          <a:p>
            <a:pPr marL="1769745">
              <a:lnSpc>
                <a:spcPct val="100000"/>
              </a:lnSpc>
              <a:spcBef>
                <a:spcPts val="1370"/>
              </a:spcBef>
            </a:pPr>
            <a:r>
              <a:rPr sz="2700" b="1" dirty="0">
                <a:solidFill>
                  <a:srgbClr val="EC7C30"/>
                </a:solidFill>
                <a:latin typeface="Calibri"/>
                <a:cs typeface="Calibri"/>
              </a:rPr>
              <a:t>3.</a:t>
            </a:r>
            <a:r>
              <a:rPr sz="2700" b="1" spc="-10" dirty="0">
                <a:solidFill>
                  <a:srgbClr val="EC7C30"/>
                </a:solidFill>
                <a:latin typeface="Calibri"/>
                <a:cs typeface="Calibri"/>
              </a:rPr>
              <a:t> Гейміфікація</a:t>
            </a:r>
            <a:endParaRPr sz="2700">
              <a:latin typeface="Calibri"/>
              <a:cs typeface="Calibri"/>
            </a:endParaRPr>
          </a:p>
          <a:p>
            <a:pPr marL="244475" marR="266065" algn="just">
              <a:lnSpc>
                <a:spcPct val="105000"/>
              </a:lnSpc>
              <a:spcBef>
                <a:spcPts val="875"/>
              </a:spcBef>
            </a:pPr>
            <a:r>
              <a:rPr sz="1600" b="1" dirty="0">
                <a:latin typeface="Calibri"/>
                <a:cs typeface="Calibri"/>
              </a:rPr>
              <a:t>Додатки,</a:t>
            </a:r>
            <a:r>
              <a:rPr sz="1600" b="1" spc="-25" dirty="0">
                <a:latin typeface="Calibri"/>
                <a:cs typeface="Calibri"/>
              </a:rPr>
              <a:t> </a:t>
            </a:r>
            <a:r>
              <a:rPr sz="1600" b="1" dirty="0">
                <a:latin typeface="Calibri"/>
                <a:cs typeface="Calibri"/>
              </a:rPr>
              <a:t>схожі</a:t>
            </a:r>
            <a:r>
              <a:rPr sz="1600" b="1" spc="-30" dirty="0">
                <a:latin typeface="Calibri"/>
                <a:cs typeface="Calibri"/>
              </a:rPr>
              <a:t> </a:t>
            </a:r>
            <a:r>
              <a:rPr sz="1600" b="1" dirty="0">
                <a:latin typeface="Calibri"/>
                <a:cs typeface="Calibri"/>
              </a:rPr>
              <a:t>на</a:t>
            </a:r>
            <a:r>
              <a:rPr sz="1600" b="1" spc="-30" dirty="0">
                <a:latin typeface="Calibri"/>
                <a:cs typeface="Calibri"/>
              </a:rPr>
              <a:t> </a:t>
            </a:r>
            <a:r>
              <a:rPr sz="1600" b="1" dirty="0">
                <a:latin typeface="Calibri"/>
                <a:cs typeface="Calibri"/>
              </a:rPr>
              <a:t>гру,</a:t>
            </a:r>
            <a:r>
              <a:rPr sz="1600" b="1" spc="-10" dirty="0">
                <a:latin typeface="Calibri"/>
                <a:cs typeface="Calibri"/>
              </a:rPr>
              <a:t> </a:t>
            </a:r>
            <a:r>
              <a:rPr sz="1600" b="1" dirty="0">
                <a:latin typeface="Calibri"/>
                <a:cs typeface="Calibri"/>
              </a:rPr>
              <a:t>які</a:t>
            </a:r>
            <a:r>
              <a:rPr sz="1600" b="1" spc="-30" dirty="0">
                <a:latin typeface="Calibri"/>
                <a:cs typeface="Calibri"/>
              </a:rPr>
              <a:t> </a:t>
            </a:r>
            <a:r>
              <a:rPr sz="1600" b="1" dirty="0">
                <a:latin typeface="Calibri"/>
                <a:cs typeface="Calibri"/>
              </a:rPr>
              <a:t>надають</a:t>
            </a:r>
            <a:r>
              <a:rPr sz="1600" b="1" spc="-30" dirty="0">
                <a:latin typeface="Calibri"/>
                <a:cs typeface="Calibri"/>
              </a:rPr>
              <a:t> </a:t>
            </a:r>
            <a:r>
              <a:rPr sz="1600" b="1" spc="-10" dirty="0">
                <a:latin typeface="Calibri"/>
                <a:cs typeface="Calibri"/>
              </a:rPr>
              <a:t>психологічні</a:t>
            </a:r>
            <a:r>
              <a:rPr sz="1600" b="1" spc="-35" dirty="0">
                <a:latin typeface="Calibri"/>
                <a:cs typeface="Calibri"/>
              </a:rPr>
              <a:t> </a:t>
            </a:r>
            <a:r>
              <a:rPr sz="1600" b="1" dirty="0">
                <a:latin typeface="Calibri"/>
                <a:cs typeface="Calibri"/>
              </a:rPr>
              <a:t>стимули</a:t>
            </a:r>
            <a:r>
              <a:rPr sz="1600" b="1" spc="-20" dirty="0">
                <a:latin typeface="Calibri"/>
                <a:cs typeface="Calibri"/>
              </a:rPr>
              <a:t> </a:t>
            </a:r>
            <a:r>
              <a:rPr sz="1600" b="1" spc="-25" dirty="0">
                <a:latin typeface="Calibri"/>
                <a:cs typeface="Calibri"/>
              </a:rPr>
              <a:t>для </a:t>
            </a:r>
            <a:r>
              <a:rPr sz="1600" b="1" dirty="0">
                <a:latin typeface="Calibri"/>
                <a:cs typeface="Calibri"/>
              </a:rPr>
              <a:t>пацієнтів</a:t>
            </a:r>
            <a:r>
              <a:rPr sz="1600" b="1" spc="-60" dirty="0">
                <a:latin typeface="Calibri"/>
                <a:cs typeface="Calibri"/>
              </a:rPr>
              <a:t> </a:t>
            </a:r>
            <a:r>
              <a:rPr sz="1600" b="1" dirty="0">
                <a:latin typeface="Calibri"/>
                <a:cs typeface="Calibri"/>
              </a:rPr>
              <a:t>для</a:t>
            </a:r>
            <a:r>
              <a:rPr sz="1600" b="1" spc="-25" dirty="0">
                <a:latin typeface="Calibri"/>
                <a:cs typeface="Calibri"/>
              </a:rPr>
              <a:t> </a:t>
            </a:r>
            <a:r>
              <a:rPr sz="1600" b="1" dirty="0">
                <a:latin typeface="Calibri"/>
                <a:cs typeface="Calibri"/>
              </a:rPr>
              <a:t>того</a:t>
            </a:r>
            <a:r>
              <a:rPr sz="1600" b="1" spc="-40" dirty="0">
                <a:latin typeface="Calibri"/>
                <a:cs typeface="Calibri"/>
              </a:rPr>
              <a:t> </a:t>
            </a:r>
            <a:r>
              <a:rPr sz="1600" b="1" dirty="0">
                <a:latin typeface="Calibri"/>
                <a:cs typeface="Calibri"/>
              </a:rPr>
              <a:t>щоб</a:t>
            </a:r>
            <a:r>
              <a:rPr sz="1600" b="1" spc="-45" dirty="0">
                <a:latin typeface="Calibri"/>
                <a:cs typeface="Calibri"/>
              </a:rPr>
              <a:t> </a:t>
            </a:r>
            <a:r>
              <a:rPr sz="1600" b="1" dirty="0">
                <a:latin typeface="Calibri"/>
                <a:cs typeface="Calibri"/>
              </a:rPr>
              <a:t>брати</a:t>
            </a:r>
            <a:r>
              <a:rPr sz="1600" b="1" spc="-30" dirty="0">
                <a:latin typeface="Calibri"/>
                <a:cs typeface="Calibri"/>
              </a:rPr>
              <a:t> </a:t>
            </a:r>
            <a:r>
              <a:rPr sz="1600" b="1" dirty="0">
                <a:latin typeface="Calibri"/>
                <a:cs typeface="Calibri"/>
              </a:rPr>
              <a:t>участь</a:t>
            </a:r>
            <a:r>
              <a:rPr sz="1600" b="1" spc="-30" dirty="0">
                <a:latin typeface="Calibri"/>
                <a:cs typeface="Calibri"/>
              </a:rPr>
              <a:t> </a:t>
            </a:r>
            <a:r>
              <a:rPr sz="1600" b="1" dirty="0">
                <a:latin typeface="Calibri"/>
                <a:cs typeface="Calibri"/>
              </a:rPr>
              <a:t>і</a:t>
            </a:r>
            <a:r>
              <a:rPr sz="1600" b="1" spc="-45" dirty="0">
                <a:latin typeface="Calibri"/>
                <a:cs typeface="Calibri"/>
              </a:rPr>
              <a:t> </a:t>
            </a:r>
            <a:r>
              <a:rPr sz="1600" b="1" dirty="0">
                <a:latin typeface="Calibri"/>
                <a:cs typeface="Calibri"/>
              </a:rPr>
              <a:t>досягати</a:t>
            </a:r>
            <a:r>
              <a:rPr sz="1600" b="1" spc="-20" dirty="0">
                <a:latin typeface="Calibri"/>
                <a:cs typeface="Calibri"/>
              </a:rPr>
              <a:t> </a:t>
            </a:r>
            <a:r>
              <a:rPr sz="1600" b="1" spc="-10" dirty="0">
                <a:latin typeface="Calibri"/>
                <a:cs typeface="Calibri"/>
              </a:rPr>
              <a:t>результатів.</a:t>
            </a:r>
            <a:endParaRPr sz="1600">
              <a:latin typeface="Calibri"/>
              <a:cs typeface="Calibri"/>
            </a:endParaRPr>
          </a:p>
          <a:p>
            <a:pPr marL="244475" marR="630555" algn="just">
              <a:lnSpc>
                <a:spcPct val="105000"/>
              </a:lnSpc>
            </a:pPr>
            <a:r>
              <a:rPr sz="1600" b="1" dirty="0">
                <a:latin typeface="Calibri"/>
                <a:cs typeface="Calibri"/>
              </a:rPr>
              <a:t>Правда,</a:t>
            </a:r>
            <a:r>
              <a:rPr sz="1600" b="1" spc="-25" dirty="0">
                <a:latin typeface="Calibri"/>
                <a:cs typeface="Calibri"/>
              </a:rPr>
              <a:t> </a:t>
            </a:r>
            <a:r>
              <a:rPr sz="1600" b="1" dirty="0">
                <a:latin typeface="Calibri"/>
                <a:cs typeface="Calibri"/>
              </a:rPr>
              <a:t>такі</a:t>
            </a:r>
            <a:r>
              <a:rPr sz="1600" b="1" spc="-45" dirty="0">
                <a:latin typeface="Calibri"/>
                <a:cs typeface="Calibri"/>
              </a:rPr>
              <a:t> </a:t>
            </a:r>
            <a:r>
              <a:rPr sz="1600" b="1" dirty="0">
                <a:latin typeface="Calibri"/>
                <a:cs typeface="Calibri"/>
              </a:rPr>
              <a:t>методи</a:t>
            </a:r>
            <a:r>
              <a:rPr sz="1600" b="1" spc="-40" dirty="0">
                <a:latin typeface="Calibri"/>
                <a:cs typeface="Calibri"/>
              </a:rPr>
              <a:t> </a:t>
            </a:r>
            <a:r>
              <a:rPr sz="1600" b="1" dirty="0">
                <a:latin typeface="Calibri"/>
                <a:cs typeface="Calibri"/>
              </a:rPr>
              <a:t>не</a:t>
            </a:r>
            <a:r>
              <a:rPr sz="1600" b="1" spc="-35" dirty="0">
                <a:latin typeface="Calibri"/>
                <a:cs typeface="Calibri"/>
              </a:rPr>
              <a:t> </a:t>
            </a:r>
            <a:r>
              <a:rPr sz="1600" b="1" dirty="0">
                <a:latin typeface="Calibri"/>
                <a:cs typeface="Calibri"/>
              </a:rPr>
              <a:t>працюють</a:t>
            </a:r>
            <a:r>
              <a:rPr sz="1600" b="1" spc="-40" dirty="0">
                <a:latin typeface="Calibri"/>
                <a:cs typeface="Calibri"/>
              </a:rPr>
              <a:t> </a:t>
            </a:r>
            <a:r>
              <a:rPr sz="1600" b="1" dirty="0">
                <a:latin typeface="Calibri"/>
                <a:cs typeface="Calibri"/>
              </a:rPr>
              <a:t>для</a:t>
            </a:r>
            <a:r>
              <a:rPr sz="1600" b="1" spc="-25" dirty="0">
                <a:latin typeface="Calibri"/>
                <a:cs typeface="Calibri"/>
              </a:rPr>
              <a:t> </a:t>
            </a:r>
            <a:r>
              <a:rPr sz="1600" b="1" dirty="0">
                <a:latin typeface="Calibri"/>
                <a:cs typeface="Calibri"/>
              </a:rPr>
              <a:t>одного</a:t>
            </a:r>
            <a:r>
              <a:rPr sz="1600" b="1" spc="-25" dirty="0">
                <a:latin typeface="Calibri"/>
                <a:cs typeface="Calibri"/>
              </a:rPr>
              <a:t> </a:t>
            </a:r>
            <a:r>
              <a:rPr sz="1600" b="1" spc="-10" dirty="0">
                <a:latin typeface="Calibri"/>
                <a:cs typeface="Calibri"/>
              </a:rPr>
              <a:t>препарату </a:t>
            </a:r>
            <a:r>
              <a:rPr sz="1600" b="1" dirty="0">
                <a:latin typeface="Calibri"/>
                <a:cs typeface="Calibri"/>
              </a:rPr>
              <a:t>протягом</a:t>
            </a:r>
            <a:r>
              <a:rPr sz="1600" b="1" spc="-40" dirty="0">
                <a:latin typeface="Calibri"/>
                <a:cs typeface="Calibri"/>
              </a:rPr>
              <a:t> </a:t>
            </a:r>
            <a:r>
              <a:rPr sz="1600" b="1" dirty="0">
                <a:latin typeface="Calibri"/>
                <a:cs typeface="Calibri"/>
              </a:rPr>
              <a:t>довгого</a:t>
            </a:r>
            <a:r>
              <a:rPr sz="1600" b="1" spc="-40" dirty="0">
                <a:latin typeface="Calibri"/>
                <a:cs typeface="Calibri"/>
              </a:rPr>
              <a:t> </a:t>
            </a:r>
            <a:r>
              <a:rPr sz="1600" b="1" dirty="0">
                <a:latin typeface="Calibri"/>
                <a:cs typeface="Calibri"/>
              </a:rPr>
              <a:t>часу,</a:t>
            </a:r>
            <a:r>
              <a:rPr sz="1600" b="1" spc="-30" dirty="0">
                <a:latin typeface="Calibri"/>
                <a:cs typeface="Calibri"/>
              </a:rPr>
              <a:t> </a:t>
            </a:r>
            <a:r>
              <a:rPr sz="1600" b="1" dirty="0">
                <a:latin typeface="Calibri"/>
                <a:cs typeface="Calibri"/>
              </a:rPr>
              <a:t>проте</a:t>
            </a:r>
            <a:r>
              <a:rPr sz="1600" b="1" spc="-35" dirty="0">
                <a:latin typeface="Calibri"/>
                <a:cs typeface="Calibri"/>
              </a:rPr>
              <a:t> </a:t>
            </a:r>
            <a:r>
              <a:rPr sz="1600" b="1" dirty="0">
                <a:latin typeface="Calibri"/>
                <a:cs typeface="Calibri"/>
              </a:rPr>
              <a:t>на</a:t>
            </a:r>
            <a:r>
              <a:rPr sz="1600" b="1" spc="-50" dirty="0">
                <a:latin typeface="Calibri"/>
                <a:cs typeface="Calibri"/>
              </a:rPr>
              <a:t> </a:t>
            </a:r>
            <a:r>
              <a:rPr sz="1600" b="1" dirty="0">
                <a:latin typeface="Calibri"/>
                <a:cs typeface="Calibri"/>
              </a:rPr>
              <a:t>короткій</a:t>
            </a:r>
            <a:r>
              <a:rPr sz="1600" b="1" spc="-50" dirty="0">
                <a:latin typeface="Calibri"/>
                <a:cs typeface="Calibri"/>
              </a:rPr>
              <a:t> </a:t>
            </a:r>
            <a:r>
              <a:rPr sz="1600" b="1" dirty="0">
                <a:latin typeface="Calibri"/>
                <a:cs typeface="Calibri"/>
              </a:rPr>
              <a:t>дистанції</a:t>
            </a:r>
            <a:r>
              <a:rPr sz="1600" b="1" spc="-50" dirty="0">
                <a:latin typeface="Calibri"/>
                <a:cs typeface="Calibri"/>
              </a:rPr>
              <a:t> </a:t>
            </a:r>
            <a:r>
              <a:rPr sz="1600" b="1" spc="-20" dirty="0">
                <a:latin typeface="Calibri"/>
                <a:cs typeface="Calibri"/>
              </a:rPr>
              <a:t>вони </a:t>
            </a:r>
            <a:r>
              <a:rPr sz="1600" b="1" spc="-10" dirty="0">
                <a:latin typeface="Calibri"/>
                <a:cs typeface="Calibri"/>
              </a:rPr>
              <a:t>ефективні.</a:t>
            </a:r>
            <a:endParaRPr sz="1600">
              <a:latin typeface="Calibri"/>
              <a:cs typeface="Calibri"/>
            </a:endParaRPr>
          </a:p>
        </p:txBody>
      </p:sp>
      <p:sp>
        <p:nvSpPr>
          <p:cNvPr id="4" name="object 4"/>
          <p:cNvSpPr/>
          <p:nvPr/>
        </p:nvSpPr>
        <p:spPr>
          <a:xfrm>
            <a:off x="6096000" y="1593214"/>
            <a:ext cx="5905500" cy="2436495"/>
          </a:xfrm>
          <a:custGeom>
            <a:avLst/>
            <a:gdLst/>
            <a:ahLst/>
            <a:cxnLst/>
            <a:rect l="l" t="t" r="r" b="b"/>
            <a:pathLst>
              <a:path w="5905500" h="2436495">
                <a:moveTo>
                  <a:pt x="5905500" y="0"/>
                </a:moveTo>
                <a:lnTo>
                  <a:pt x="0" y="0"/>
                </a:lnTo>
                <a:lnTo>
                  <a:pt x="0" y="2436494"/>
                </a:lnTo>
                <a:lnTo>
                  <a:pt x="5905500" y="2436494"/>
                </a:lnTo>
                <a:lnTo>
                  <a:pt x="5905500" y="0"/>
                </a:lnTo>
                <a:close/>
              </a:path>
            </a:pathLst>
          </a:custGeom>
          <a:solidFill>
            <a:srgbClr val="FFFFFF"/>
          </a:solidFill>
        </p:spPr>
        <p:txBody>
          <a:bodyPr wrap="square" lIns="0" tIns="0" rIns="0" bIns="0" rtlCol="0"/>
          <a:lstStyle/>
          <a:p>
            <a:endParaRPr/>
          </a:p>
        </p:txBody>
      </p:sp>
      <p:sp>
        <p:nvSpPr>
          <p:cNvPr id="5" name="object 5"/>
          <p:cNvSpPr txBox="1"/>
          <p:nvPr/>
        </p:nvSpPr>
        <p:spPr>
          <a:xfrm>
            <a:off x="6096000" y="1593214"/>
            <a:ext cx="5905500" cy="2436495"/>
          </a:xfrm>
          <a:prstGeom prst="rect">
            <a:avLst/>
          </a:prstGeom>
          <a:ln w="19050">
            <a:solidFill>
              <a:srgbClr val="5B9BD4"/>
            </a:solidFill>
          </a:ln>
        </p:spPr>
        <p:txBody>
          <a:bodyPr vert="horz" wrap="square" lIns="0" tIns="239395" rIns="0" bIns="0" rtlCol="0">
            <a:spAutoFit/>
          </a:bodyPr>
          <a:lstStyle/>
          <a:p>
            <a:pPr marL="635" algn="ctr">
              <a:lnSpc>
                <a:spcPct val="100000"/>
              </a:lnSpc>
              <a:spcBef>
                <a:spcPts val="1885"/>
              </a:spcBef>
            </a:pPr>
            <a:r>
              <a:rPr sz="2400" b="1" dirty="0">
                <a:solidFill>
                  <a:srgbClr val="EC7C30"/>
                </a:solidFill>
                <a:latin typeface="Calibri"/>
                <a:cs typeface="Calibri"/>
              </a:rPr>
              <a:t>2."Розумні</a:t>
            </a:r>
            <a:r>
              <a:rPr sz="2400" b="1" spc="-50" dirty="0">
                <a:solidFill>
                  <a:srgbClr val="EC7C30"/>
                </a:solidFill>
                <a:latin typeface="Calibri"/>
                <a:cs typeface="Calibri"/>
              </a:rPr>
              <a:t> </a:t>
            </a:r>
            <a:r>
              <a:rPr sz="2400" b="1" dirty="0">
                <a:solidFill>
                  <a:srgbClr val="EC7C30"/>
                </a:solidFill>
                <a:latin typeface="Calibri"/>
                <a:cs typeface="Calibri"/>
              </a:rPr>
              <a:t>"</a:t>
            </a:r>
            <a:r>
              <a:rPr sz="2400" b="1" spc="-45" dirty="0">
                <a:solidFill>
                  <a:srgbClr val="EC7C30"/>
                </a:solidFill>
                <a:latin typeface="Calibri"/>
                <a:cs typeface="Calibri"/>
              </a:rPr>
              <a:t> </a:t>
            </a:r>
            <a:r>
              <a:rPr sz="2400" b="1" dirty="0">
                <a:solidFill>
                  <a:srgbClr val="EC7C30"/>
                </a:solidFill>
                <a:latin typeface="Calibri"/>
                <a:cs typeface="Calibri"/>
              </a:rPr>
              <a:t>контейнери</a:t>
            </a:r>
            <a:r>
              <a:rPr sz="2400" b="1" spc="-40" dirty="0">
                <a:solidFill>
                  <a:srgbClr val="EC7C30"/>
                </a:solidFill>
                <a:latin typeface="Calibri"/>
                <a:cs typeface="Calibri"/>
              </a:rPr>
              <a:t> </a:t>
            </a:r>
            <a:r>
              <a:rPr sz="2400" b="1" dirty="0">
                <a:solidFill>
                  <a:srgbClr val="EC7C30"/>
                </a:solidFill>
                <a:latin typeface="Calibri"/>
                <a:cs typeface="Calibri"/>
              </a:rPr>
              <a:t>для</a:t>
            </a:r>
            <a:r>
              <a:rPr sz="2400" b="1" spc="-45" dirty="0">
                <a:solidFill>
                  <a:srgbClr val="EC7C30"/>
                </a:solidFill>
                <a:latin typeface="Calibri"/>
                <a:cs typeface="Calibri"/>
              </a:rPr>
              <a:t> </a:t>
            </a:r>
            <a:r>
              <a:rPr sz="2400" b="1" spc="-10" dirty="0">
                <a:solidFill>
                  <a:srgbClr val="EC7C30"/>
                </a:solidFill>
                <a:latin typeface="Calibri"/>
                <a:cs typeface="Calibri"/>
              </a:rPr>
              <a:t>ліків</a:t>
            </a:r>
            <a:endParaRPr sz="2400">
              <a:latin typeface="Calibri"/>
              <a:cs typeface="Calibri"/>
            </a:endParaRPr>
          </a:p>
          <a:p>
            <a:pPr marL="244475" marR="316865">
              <a:lnSpc>
                <a:spcPct val="105000"/>
              </a:lnSpc>
              <a:spcBef>
                <a:spcPts val="1090"/>
              </a:spcBef>
            </a:pPr>
            <a:r>
              <a:rPr sz="1600" b="1" dirty="0">
                <a:latin typeface="Calibri"/>
                <a:cs typeface="Calibri"/>
              </a:rPr>
              <a:t>Підключення</a:t>
            </a:r>
            <a:r>
              <a:rPr sz="1600" b="1" spc="-40" dirty="0">
                <a:latin typeface="Calibri"/>
                <a:cs typeface="Calibri"/>
              </a:rPr>
              <a:t> </a:t>
            </a:r>
            <a:r>
              <a:rPr sz="1600" b="1" dirty="0">
                <a:latin typeface="Calibri"/>
                <a:cs typeface="Calibri"/>
              </a:rPr>
              <a:t>до</a:t>
            </a:r>
            <a:r>
              <a:rPr sz="1600" b="1" spc="-25" dirty="0">
                <a:latin typeface="Calibri"/>
                <a:cs typeface="Calibri"/>
              </a:rPr>
              <a:t> </a:t>
            </a:r>
            <a:r>
              <a:rPr sz="1600" b="1" dirty="0">
                <a:latin typeface="Calibri"/>
                <a:cs typeface="Calibri"/>
              </a:rPr>
              <a:t>Мережі,</a:t>
            </a:r>
            <a:r>
              <a:rPr sz="1600" b="1" spc="-35" dirty="0">
                <a:latin typeface="Calibri"/>
                <a:cs typeface="Calibri"/>
              </a:rPr>
              <a:t> </a:t>
            </a:r>
            <a:r>
              <a:rPr sz="1600" b="1" dirty="0">
                <a:latin typeface="Calibri"/>
                <a:cs typeface="Calibri"/>
              </a:rPr>
              <a:t>ці</a:t>
            </a:r>
            <a:r>
              <a:rPr sz="1600" b="1" spc="-35" dirty="0">
                <a:latin typeface="Calibri"/>
                <a:cs typeface="Calibri"/>
              </a:rPr>
              <a:t> </a:t>
            </a:r>
            <a:r>
              <a:rPr sz="1600" b="1" dirty="0">
                <a:latin typeface="Calibri"/>
                <a:cs typeface="Calibri"/>
              </a:rPr>
              <a:t>пристрої</a:t>
            </a:r>
            <a:r>
              <a:rPr sz="1600" b="1" spc="-25" dirty="0">
                <a:latin typeface="Calibri"/>
                <a:cs typeface="Calibri"/>
              </a:rPr>
              <a:t> </a:t>
            </a:r>
            <a:r>
              <a:rPr sz="1600" b="1" dirty="0">
                <a:latin typeface="Calibri"/>
                <a:cs typeface="Calibri"/>
              </a:rPr>
              <a:t>контролюють</a:t>
            </a:r>
            <a:r>
              <a:rPr sz="1600" b="1" spc="-35" dirty="0">
                <a:latin typeface="Calibri"/>
                <a:cs typeface="Calibri"/>
              </a:rPr>
              <a:t> </a:t>
            </a:r>
            <a:r>
              <a:rPr sz="1600" b="1" spc="-10" dirty="0">
                <a:latin typeface="Calibri"/>
                <a:cs typeface="Calibri"/>
              </a:rPr>
              <a:t>кількість </a:t>
            </a:r>
            <a:r>
              <a:rPr sz="1600" b="1" dirty="0">
                <a:latin typeface="Calibri"/>
                <a:cs typeface="Calibri"/>
              </a:rPr>
              <a:t>таблеток</a:t>
            </a:r>
            <a:r>
              <a:rPr sz="1600" b="1" spc="-50" dirty="0">
                <a:latin typeface="Calibri"/>
                <a:cs typeface="Calibri"/>
              </a:rPr>
              <a:t> </a:t>
            </a:r>
            <a:r>
              <a:rPr sz="1600" b="1" dirty="0">
                <a:latin typeface="Calibri"/>
                <a:cs typeface="Calibri"/>
              </a:rPr>
              <a:t>в</a:t>
            </a:r>
            <a:r>
              <a:rPr sz="1600" b="1" spc="-40" dirty="0">
                <a:latin typeface="Calibri"/>
                <a:cs typeface="Calibri"/>
              </a:rPr>
              <a:t> </a:t>
            </a:r>
            <a:r>
              <a:rPr sz="1600" b="1" dirty="0">
                <a:latin typeface="Calibri"/>
                <a:cs typeface="Calibri"/>
              </a:rPr>
              <a:t>контейнері</a:t>
            </a:r>
            <a:r>
              <a:rPr sz="1600" b="1" spc="-50" dirty="0">
                <a:latin typeface="Calibri"/>
                <a:cs typeface="Calibri"/>
              </a:rPr>
              <a:t> </a:t>
            </a:r>
            <a:r>
              <a:rPr sz="1600" b="1" dirty="0">
                <a:latin typeface="Calibri"/>
                <a:cs typeface="Calibri"/>
              </a:rPr>
              <a:t>і</a:t>
            </a:r>
            <a:r>
              <a:rPr sz="1600" b="1" spc="-40" dirty="0">
                <a:latin typeface="Calibri"/>
                <a:cs typeface="Calibri"/>
              </a:rPr>
              <a:t> </a:t>
            </a:r>
            <a:r>
              <a:rPr sz="1600" b="1" dirty="0">
                <a:latin typeface="Calibri"/>
                <a:cs typeface="Calibri"/>
              </a:rPr>
              <a:t>можуть</a:t>
            </a:r>
            <a:r>
              <a:rPr sz="1600" b="1" spc="-40" dirty="0">
                <a:latin typeface="Calibri"/>
                <a:cs typeface="Calibri"/>
              </a:rPr>
              <a:t> </a:t>
            </a:r>
            <a:r>
              <a:rPr sz="1600" b="1" dirty="0">
                <a:latin typeface="Calibri"/>
                <a:cs typeface="Calibri"/>
              </a:rPr>
              <a:t>відправляти</a:t>
            </a:r>
            <a:r>
              <a:rPr sz="1600" b="1" spc="-30" dirty="0">
                <a:latin typeface="Calibri"/>
                <a:cs typeface="Calibri"/>
              </a:rPr>
              <a:t> </a:t>
            </a:r>
            <a:r>
              <a:rPr sz="1600" b="1" dirty="0">
                <a:latin typeface="Calibri"/>
                <a:cs typeface="Calibri"/>
              </a:rPr>
              <a:t>текстові</a:t>
            </a:r>
            <a:r>
              <a:rPr sz="1600" b="1" spc="-45" dirty="0">
                <a:latin typeface="Calibri"/>
                <a:cs typeface="Calibri"/>
              </a:rPr>
              <a:t> </a:t>
            </a:r>
            <a:r>
              <a:rPr sz="1600" b="1" spc="-25" dirty="0">
                <a:latin typeface="Calibri"/>
                <a:cs typeface="Calibri"/>
              </a:rPr>
              <a:t>або </a:t>
            </a:r>
            <a:r>
              <a:rPr sz="1600" b="1" dirty="0">
                <a:latin typeface="Calibri"/>
                <a:cs typeface="Calibri"/>
              </a:rPr>
              <a:t>телефонні</a:t>
            </a:r>
            <a:r>
              <a:rPr sz="1600" b="1" spc="-55" dirty="0">
                <a:latin typeface="Calibri"/>
                <a:cs typeface="Calibri"/>
              </a:rPr>
              <a:t> </a:t>
            </a:r>
            <a:r>
              <a:rPr sz="1600" b="1" spc="-10" dirty="0">
                <a:latin typeface="Calibri"/>
                <a:cs typeface="Calibri"/>
              </a:rPr>
              <a:t>нагадування</a:t>
            </a:r>
            <a:r>
              <a:rPr sz="1600" b="1" spc="-25" dirty="0">
                <a:latin typeface="Calibri"/>
                <a:cs typeface="Calibri"/>
              </a:rPr>
              <a:t> </a:t>
            </a:r>
            <a:r>
              <a:rPr sz="1600" b="1" dirty="0">
                <a:latin typeface="Calibri"/>
                <a:cs typeface="Calibri"/>
              </a:rPr>
              <a:t>пацієнтам</a:t>
            </a:r>
            <a:r>
              <a:rPr sz="1600" b="1" spc="-55" dirty="0">
                <a:latin typeface="Calibri"/>
                <a:cs typeface="Calibri"/>
              </a:rPr>
              <a:t> </a:t>
            </a:r>
            <a:r>
              <a:rPr sz="1600" b="1" dirty="0">
                <a:latin typeface="Calibri"/>
                <a:cs typeface="Calibri"/>
              </a:rPr>
              <a:t>про</a:t>
            </a:r>
            <a:r>
              <a:rPr sz="1600" b="1" spc="-25" dirty="0">
                <a:latin typeface="Calibri"/>
                <a:cs typeface="Calibri"/>
              </a:rPr>
              <a:t> </a:t>
            </a:r>
            <a:r>
              <a:rPr sz="1600" b="1" spc="-10" dirty="0">
                <a:latin typeface="Calibri"/>
                <a:cs typeface="Calibri"/>
              </a:rPr>
              <a:t>необхідність</a:t>
            </a:r>
            <a:endParaRPr sz="1600">
              <a:latin typeface="Calibri"/>
              <a:cs typeface="Calibri"/>
            </a:endParaRPr>
          </a:p>
          <a:p>
            <a:pPr marL="244475" marR="308610">
              <a:lnSpc>
                <a:spcPct val="105000"/>
              </a:lnSpc>
            </a:pPr>
            <a:r>
              <a:rPr sz="1600" b="1" dirty="0">
                <a:latin typeface="Calibri"/>
                <a:cs typeface="Calibri"/>
              </a:rPr>
              <a:t>приймати</a:t>
            </a:r>
            <a:r>
              <a:rPr sz="1600" b="1" spc="-25" dirty="0">
                <a:latin typeface="Calibri"/>
                <a:cs typeface="Calibri"/>
              </a:rPr>
              <a:t> </a:t>
            </a:r>
            <a:r>
              <a:rPr sz="1600" b="1" dirty="0">
                <a:latin typeface="Calibri"/>
                <a:cs typeface="Calibri"/>
              </a:rPr>
              <a:t>ліки.</a:t>
            </a:r>
            <a:r>
              <a:rPr sz="1600" b="1" spc="-25" dirty="0">
                <a:latin typeface="Calibri"/>
                <a:cs typeface="Calibri"/>
              </a:rPr>
              <a:t> </a:t>
            </a:r>
            <a:r>
              <a:rPr sz="1600" b="1" dirty="0">
                <a:latin typeface="Calibri"/>
                <a:cs typeface="Calibri"/>
              </a:rPr>
              <a:t>Деякі</a:t>
            </a:r>
            <a:r>
              <a:rPr sz="1600" b="1" spc="-25" dirty="0">
                <a:latin typeface="Calibri"/>
                <a:cs typeface="Calibri"/>
              </a:rPr>
              <a:t> </a:t>
            </a:r>
            <a:r>
              <a:rPr sz="1600" b="1" spc="-10" dirty="0">
                <a:latin typeface="Calibri"/>
                <a:cs typeface="Calibri"/>
              </a:rPr>
              <a:t>дослідження</a:t>
            </a:r>
            <a:r>
              <a:rPr sz="1600" b="1" spc="-15" dirty="0">
                <a:latin typeface="Calibri"/>
                <a:cs typeface="Calibri"/>
              </a:rPr>
              <a:t> </a:t>
            </a:r>
            <a:r>
              <a:rPr sz="1600" b="1" dirty="0">
                <a:latin typeface="Calibri"/>
                <a:cs typeface="Calibri"/>
              </a:rPr>
              <a:t>показали,</a:t>
            </a:r>
            <a:r>
              <a:rPr sz="1600" b="1" spc="-25" dirty="0">
                <a:latin typeface="Calibri"/>
                <a:cs typeface="Calibri"/>
              </a:rPr>
              <a:t> </a:t>
            </a:r>
            <a:r>
              <a:rPr sz="1600" b="1" dirty="0">
                <a:latin typeface="Calibri"/>
                <a:cs typeface="Calibri"/>
              </a:rPr>
              <a:t>що</a:t>
            </a:r>
            <a:r>
              <a:rPr sz="1600" b="1" spc="-20" dirty="0">
                <a:latin typeface="Calibri"/>
                <a:cs typeface="Calibri"/>
              </a:rPr>
              <a:t> </a:t>
            </a:r>
            <a:r>
              <a:rPr sz="1600" b="1" dirty="0">
                <a:latin typeface="Calibri"/>
                <a:cs typeface="Calibri"/>
              </a:rPr>
              <a:t>ці</a:t>
            </a:r>
            <a:r>
              <a:rPr sz="1600" b="1" spc="-25" dirty="0">
                <a:latin typeface="Calibri"/>
                <a:cs typeface="Calibri"/>
              </a:rPr>
              <a:t> </a:t>
            </a:r>
            <a:r>
              <a:rPr sz="1600" b="1" spc="-10" dirty="0">
                <a:latin typeface="Calibri"/>
                <a:cs typeface="Calibri"/>
              </a:rPr>
              <a:t>пристрої </a:t>
            </a:r>
            <a:r>
              <a:rPr sz="1600" b="1" dirty="0">
                <a:latin typeface="Calibri"/>
                <a:cs typeface="Calibri"/>
              </a:rPr>
              <a:t>до</a:t>
            </a:r>
            <a:r>
              <a:rPr sz="1600" b="1" spc="-40" dirty="0">
                <a:latin typeface="Calibri"/>
                <a:cs typeface="Calibri"/>
              </a:rPr>
              <a:t> </a:t>
            </a:r>
            <a:r>
              <a:rPr sz="1600" b="1" dirty="0">
                <a:latin typeface="Calibri"/>
                <a:cs typeface="Calibri"/>
              </a:rPr>
              <a:t>95%</a:t>
            </a:r>
            <a:r>
              <a:rPr sz="1600" b="1" spc="-30" dirty="0">
                <a:latin typeface="Calibri"/>
                <a:cs typeface="Calibri"/>
              </a:rPr>
              <a:t> </a:t>
            </a:r>
            <a:r>
              <a:rPr sz="1600" b="1" dirty="0">
                <a:latin typeface="Calibri"/>
                <a:cs typeface="Calibri"/>
              </a:rPr>
              <a:t>підвищують</a:t>
            </a:r>
            <a:r>
              <a:rPr sz="1600" b="1" spc="-50" dirty="0">
                <a:latin typeface="Calibri"/>
                <a:cs typeface="Calibri"/>
              </a:rPr>
              <a:t> </a:t>
            </a:r>
            <a:r>
              <a:rPr sz="1600" b="1" dirty="0">
                <a:latin typeface="Calibri"/>
                <a:cs typeface="Calibri"/>
              </a:rPr>
              <a:t>ступінь</a:t>
            </a:r>
            <a:r>
              <a:rPr sz="1600" b="1" spc="-50" dirty="0">
                <a:latin typeface="Calibri"/>
                <a:cs typeface="Calibri"/>
              </a:rPr>
              <a:t> </a:t>
            </a:r>
            <a:r>
              <a:rPr sz="1600" b="1" spc="-10" dirty="0">
                <a:latin typeface="Calibri"/>
                <a:cs typeface="Calibri"/>
              </a:rPr>
              <a:t>дотримання</a:t>
            </a:r>
            <a:r>
              <a:rPr sz="1600" b="1" spc="-35" dirty="0">
                <a:latin typeface="Calibri"/>
                <a:cs typeface="Calibri"/>
              </a:rPr>
              <a:t> </a:t>
            </a:r>
            <a:r>
              <a:rPr sz="1600" b="1" dirty="0">
                <a:latin typeface="Calibri"/>
                <a:cs typeface="Calibri"/>
              </a:rPr>
              <a:t>термінів</a:t>
            </a:r>
            <a:r>
              <a:rPr sz="1600" b="1" spc="-55" dirty="0">
                <a:latin typeface="Calibri"/>
                <a:cs typeface="Calibri"/>
              </a:rPr>
              <a:t> </a:t>
            </a:r>
            <a:r>
              <a:rPr sz="1600" b="1" spc="-10" dirty="0">
                <a:latin typeface="Calibri"/>
                <a:cs typeface="Calibri"/>
              </a:rPr>
              <a:t>прийому</a:t>
            </a:r>
            <a:endParaRPr sz="1600">
              <a:latin typeface="Calibri"/>
              <a:cs typeface="Calibri"/>
            </a:endParaRPr>
          </a:p>
          <a:p>
            <a:pPr marL="244475">
              <a:lnSpc>
                <a:spcPct val="100000"/>
              </a:lnSpc>
              <a:spcBef>
                <a:spcPts val="95"/>
              </a:spcBef>
            </a:pPr>
            <a:r>
              <a:rPr sz="1600" b="1" spc="-10" dirty="0">
                <a:latin typeface="Calibri"/>
                <a:cs typeface="Calibri"/>
              </a:rPr>
              <a:t>ліків.</a:t>
            </a:r>
            <a:endParaRPr sz="1600">
              <a:latin typeface="Calibri"/>
              <a:cs typeface="Calibri"/>
            </a:endParaRPr>
          </a:p>
        </p:txBody>
      </p:sp>
      <p:sp>
        <p:nvSpPr>
          <p:cNvPr id="6" name="object 6"/>
          <p:cNvSpPr txBox="1"/>
          <p:nvPr/>
        </p:nvSpPr>
        <p:spPr>
          <a:xfrm>
            <a:off x="297738" y="4099343"/>
            <a:ext cx="5620385" cy="2604770"/>
          </a:xfrm>
          <a:prstGeom prst="rect">
            <a:avLst/>
          </a:prstGeom>
          <a:ln w="19050">
            <a:solidFill>
              <a:srgbClr val="5B9BD4"/>
            </a:solidFill>
          </a:ln>
        </p:spPr>
        <p:txBody>
          <a:bodyPr vert="horz" wrap="square" lIns="0" tIns="233679" rIns="0" bIns="0" rtlCol="0">
            <a:spAutoFit/>
          </a:bodyPr>
          <a:lstStyle/>
          <a:p>
            <a:pPr marL="1289050">
              <a:lnSpc>
                <a:spcPct val="100000"/>
              </a:lnSpc>
              <a:spcBef>
                <a:spcPts val="1839"/>
              </a:spcBef>
            </a:pPr>
            <a:r>
              <a:rPr sz="2700" b="1" dirty="0">
                <a:solidFill>
                  <a:srgbClr val="EC7C30"/>
                </a:solidFill>
                <a:latin typeface="Calibri"/>
                <a:cs typeface="Calibri"/>
              </a:rPr>
              <a:t>1.</a:t>
            </a:r>
            <a:r>
              <a:rPr sz="2700" b="1" spc="-65" dirty="0">
                <a:solidFill>
                  <a:srgbClr val="EC7C30"/>
                </a:solidFill>
                <a:latin typeface="Calibri"/>
                <a:cs typeface="Calibri"/>
              </a:rPr>
              <a:t> </a:t>
            </a:r>
            <a:r>
              <a:rPr sz="2700" b="1" dirty="0">
                <a:solidFill>
                  <a:srgbClr val="EC7C30"/>
                </a:solidFill>
                <a:latin typeface="Calibri"/>
                <a:cs typeface="Calibri"/>
              </a:rPr>
              <a:t>Мобільні</a:t>
            </a:r>
            <a:r>
              <a:rPr sz="2700" b="1" spc="-50" dirty="0">
                <a:solidFill>
                  <a:srgbClr val="EC7C30"/>
                </a:solidFill>
                <a:latin typeface="Calibri"/>
                <a:cs typeface="Calibri"/>
              </a:rPr>
              <a:t> </a:t>
            </a:r>
            <a:r>
              <a:rPr sz="2700" b="1" spc="-10" dirty="0">
                <a:solidFill>
                  <a:srgbClr val="EC7C30"/>
                </a:solidFill>
                <a:latin typeface="Calibri"/>
                <a:cs typeface="Calibri"/>
              </a:rPr>
              <a:t>додатки</a:t>
            </a:r>
            <a:endParaRPr sz="2700">
              <a:latin typeface="Calibri"/>
              <a:cs typeface="Calibri"/>
            </a:endParaRPr>
          </a:p>
          <a:p>
            <a:pPr marL="243840" marR="238125" algn="just">
              <a:lnSpc>
                <a:spcPct val="105100"/>
              </a:lnSpc>
              <a:spcBef>
                <a:spcPts val="125"/>
              </a:spcBef>
            </a:pPr>
            <a:r>
              <a:rPr sz="1600" b="1" dirty="0">
                <a:latin typeface="Calibri"/>
                <a:cs typeface="Calibri"/>
              </a:rPr>
              <a:t>Мобільні</a:t>
            </a:r>
            <a:r>
              <a:rPr sz="1600" b="1" spc="325" dirty="0">
                <a:latin typeface="Calibri"/>
                <a:cs typeface="Calibri"/>
              </a:rPr>
              <a:t> </a:t>
            </a:r>
            <a:r>
              <a:rPr sz="1600" b="1" dirty="0">
                <a:latin typeface="Calibri"/>
                <a:cs typeface="Calibri"/>
              </a:rPr>
              <a:t>додатки</a:t>
            </a:r>
            <a:r>
              <a:rPr sz="1600" b="1" spc="325" dirty="0">
                <a:latin typeface="Calibri"/>
                <a:cs typeface="Calibri"/>
              </a:rPr>
              <a:t> </a:t>
            </a:r>
            <a:r>
              <a:rPr sz="1600" b="1" dirty="0">
                <a:latin typeface="Calibri"/>
                <a:cs typeface="Calibri"/>
              </a:rPr>
              <a:t>можуть</a:t>
            </a:r>
            <a:r>
              <a:rPr sz="1600" b="1" spc="315" dirty="0">
                <a:latin typeface="Calibri"/>
                <a:cs typeface="Calibri"/>
              </a:rPr>
              <a:t> </a:t>
            </a:r>
            <a:r>
              <a:rPr sz="1600" b="1" dirty="0">
                <a:latin typeface="Calibri"/>
                <a:cs typeface="Calibri"/>
              </a:rPr>
              <a:t>виступати</a:t>
            </a:r>
            <a:r>
              <a:rPr sz="1600" b="1" spc="330" dirty="0">
                <a:latin typeface="Calibri"/>
                <a:cs typeface="Calibri"/>
              </a:rPr>
              <a:t> </a:t>
            </a:r>
            <a:r>
              <a:rPr sz="1600" b="1" dirty="0">
                <a:latin typeface="Calibri"/>
                <a:cs typeface="Calibri"/>
              </a:rPr>
              <a:t>в</a:t>
            </a:r>
            <a:r>
              <a:rPr sz="1600" b="1" spc="315" dirty="0">
                <a:latin typeface="Calibri"/>
                <a:cs typeface="Calibri"/>
              </a:rPr>
              <a:t> </a:t>
            </a:r>
            <a:r>
              <a:rPr sz="1600" b="1" dirty="0">
                <a:latin typeface="Calibri"/>
                <a:cs typeface="Calibri"/>
              </a:rPr>
              <a:t>ролі</a:t>
            </a:r>
            <a:r>
              <a:rPr sz="1600" b="1" spc="325" dirty="0">
                <a:latin typeface="Calibri"/>
                <a:cs typeface="Calibri"/>
              </a:rPr>
              <a:t> </a:t>
            </a:r>
            <a:r>
              <a:rPr sz="1600" b="1" spc="-10" dirty="0">
                <a:latin typeface="Calibri"/>
                <a:cs typeface="Calibri"/>
              </a:rPr>
              <a:t>«цифрових </a:t>
            </a:r>
            <a:r>
              <a:rPr sz="1600" b="1" dirty="0">
                <a:latin typeface="Calibri"/>
                <a:cs typeface="Calibri"/>
              </a:rPr>
              <a:t>медичних</a:t>
            </a:r>
            <a:r>
              <a:rPr sz="1600" b="1" spc="365" dirty="0">
                <a:latin typeface="Calibri"/>
                <a:cs typeface="Calibri"/>
              </a:rPr>
              <a:t>   </a:t>
            </a:r>
            <a:r>
              <a:rPr sz="1600" b="1" dirty="0">
                <a:latin typeface="Calibri"/>
                <a:cs typeface="Calibri"/>
              </a:rPr>
              <a:t>хабів»,</a:t>
            </a:r>
            <a:r>
              <a:rPr sz="1600" b="1" spc="365" dirty="0">
                <a:latin typeface="Calibri"/>
                <a:cs typeface="Calibri"/>
              </a:rPr>
              <a:t>   </a:t>
            </a:r>
            <a:r>
              <a:rPr sz="1600" b="1" dirty="0">
                <a:latin typeface="Calibri"/>
                <a:cs typeface="Calibri"/>
              </a:rPr>
              <a:t>попереджаючи</a:t>
            </a:r>
            <a:r>
              <a:rPr sz="1600" b="1" spc="360" dirty="0">
                <a:latin typeface="Calibri"/>
                <a:cs typeface="Calibri"/>
              </a:rPr>
              <a:t>   </a:t>
            </a:r>
            <a:r>
              <a:rPr sz="1600" b="1" dirty="0">
                <a:latin typeface="Calibri"/>
                <a:cs typeface="Calibri"/>
              </a:rPr>
              <a:t>пацієнтів</a:t>
            </a:r>
            <a:r>
              <a:rPr sz="1600" b="1" spc="360" dirty="0">
                <a:latin typeface="Calibri"/>
                <a:cs typeface="Calibri"/>
              </a:rPr>
              <a:t>   </a:t>
            </a:r>
            <a:r>
              <a:rPr sz="1600" b="1" spc="-25" dirty="0">
                <a:latin typeface="Calibri"/>
                <a:cs typeface="Calibri"/>
              </a:rPr>
              <a:t>про </a:t>
            </a:r>
            <a:r>
              <a:rPr sz="1600" b="1" dirty="0">
                <a:latin typeface="Calibri"/>
                <a:cs typeface="Calibri"/>
              </a:rPr>
              <a:t>необхідність</a:t>
            </a:r>
            <a:r>
              <a:rPr sz="1600" b="1" spc="-70" dirty="0">
                <a:latin typeface="Calibri"/>
                <a:cs typeface="Calibri"/>
              </a:rPr>
              <a:t> </a:t>
            </a:r>
            <a:r>
              <a:rPr sz="1600" b="1" dirty="0">
                <a:latin typeface="Calibri"/>
                <a:cs typeface="Calibri"/>
              </a:rPr>
              <a:t>прийому</a:t>
            </a:r>
            <a:r>
              <a:rPr sz="1600" b="1" spc="-65" dirty="0">
                <a:latin typeface="Calibri"/>
                <a:cs typeface="Calibri"/>
              </a:rPr>
              <a:t> </a:t>
            </a:r>
            <a:r>
              <a:rPr sz="1600" b="1" dirty="0">
                <a:latin typeface="Calibri"/>
                <a:cs typeface="Calibri"/>
              </a:rPr>
              <a:t>чергової</a:t>
            </a:r>
            <a:r>
              <a:rPr sz="1600" b="1" spc="-70" dirty="0">
                <a:latin typeface="Calibri"/>
                <a:cs typeface="Calibri"/>
              </a:rPr>
              <a:t> </a:t>
            </a:r>
            <a:r>
              <a:rPr sz="1600" b="1" spc="-10" dirty="0">
                <a:latin typeface="Calibri"/>
                <a:cs typeface="Calibri"/>
              </a:rPr>
              <a:t>таблетки.</a:t>
            </a:r>
            <a:endParaRPr sz="1600">
              <a:latin typeface="Calibri"/>
              <a:cs typeface="Calibri"/>
            </a:endParaRPr>
          </a:p>
          <a:p>
            <a:pPr marL="243840" marR="235585" algn="just">
              <a:lnSpc>
                <a:spcPct val="105000"/>
              </a:lnSpc>
            </a:pPr>
            <a:r>
              <a:rPr sz="1600" b="1" dirty="0">
                <a:latin typeface="Calibri"/>
                <a:cs typeface="Calibri"/>
              </a:rPr>
              <a:t>Основна</a:t>
            </a:r>
            <a:r>
              <a:rPr sz="1600" b="1" spc="204" dirty="0">
                <a:latin typeface="Calibri"/>
                <a:cs typeface="Calibri"/>
              </a:rPr>
              <a:t>  </a:t>
            </a:r>
            <a:r>
              <a:rPr sz="1600" b="1" dirty="0">
                <a:latin typeface="Calibri"/>
                <a:cs typeface="Calibri"/>
              </a:rPr>
              <a:t>привабливість</a:t>
            </a:r>
            <a:r>
              <a:rPr sz="1600" b="1" spc="204" dirty="0">
                <a:latin typeface="Calibri"/>
                <a:cs typeface="Calibri"/>
              </a:rPr>
              <a:t>  </a:t>
            </a:r>
            <a:r>
              <a:rPr sz="1600" b="1" dirty="0">
                <a:latin typeface="Calibri"/>
                <a:cs typeface="Calibri"/>
              </a:rPr>
              <a:t>додатків</a:t>
            </a:r>
            <a:r>
              <a:rPr sz="1600" b="1" spc="195" dirty="0">
                <a:latin typeface="Calibri"/>
                <a:cs typeface="Calibri"/>
              </a:rPr>
              <a:t>  </a:t>
            </a:r>
            <a:r>
              <a:rPr sz="1600" b="1" dirty="0">
                <a:latin typeface="Calibri"/>
                <a:cs typeface="Calibri"/>
              </a:rPr>
              <a:t>-</a:t>
            </a:r>
            <a:r>
              <a:rPr sz="1600" b="1" spc="204" dirty="0">
                <a:latin typeface="Calibri"/>
                <a:cs typeface="Calibri"/>
              </a:rPr>
              <a:t>  </a:t>
            </a:r>
            <a:r>
              <a:rPr sz="1600" b="1" dirty="0">
                <a:latin typeface="Calibri"/>
                <a:cs typeface="Calibri"/>
              </a:rPr>
              <a:t>економічність.</a:t>
            </a:r>
            <a:r>
              <a:rPr sz="1600" b="1" spc="200" dirty="0">
                <a:latin typeface="Calibri"/>
                <a:cs typeface="Calibri"/>
              </a:rPr>
              <a:t>  </a:t>
            </a:r>
            <a:r>
              <a:rPr sz="1600" b="1" spc="-25" dirty="0">
                <a:latin typeface="Calibri"/>
                <a:cs typeface="Calibri"/>
              </a:rPr>
              <a:t>Як </a:t>
            </a:r>
            <a:r>
              <a:rPr sz="1600" b="1" dirty="0">
                <a:latin typeface="Calibri"/>
                <a:cs typeface="Calibri"/>
              </a:rPr>
              <a:t>правило,</a:t>
            </a:r>
            <a:r>
              <a:rPr sz="1600" b="1" spc="290" dirty="0">
                <a:latin typeface="Calibri"/>
                <a:cs typeface="Calibri"/>
              </a:rPr>
              <a:t>   </a:t>
            </a:r>
            <a:r>
              <a:rPr sz="1600" b="1" dirty="0">
                <a:latin typeface="Calibri"/>
                <a:cs typeface="Calibri"/>
              </a:rPr>
              <a:t>вони</a:t>
            </a:r>
            <a:r>
              <a:rPr sz="1600" b="1" spc="295" dirty="0">
                <a:latin typeface="Calibri"/>
                <a:cs typeface="Calibri"/>
              </a:rPr>
              <a:t>   </a:t>
            </a:r>
            <a:r>
              <a:rPr sz="1600" b="1" dirty="0">
                <a:latin typeface="Calibri"/>
                <a:cs typeface="Calibri"/>
              </a:rPr>
              <a:t>безкоштовні.</a:t>
            </a:r>
            <a:r>
              <a:rPr sz="1600" b="1" spc="290" dirty="0">
                <a:latin typeface="Calibri"/>
                <a:cs typeface="Calibri"/>
              </a:rPr>
              <a:t>   </a:t>
            </a:r>
            <a:r>
              <a:rPr sz="1600" b="1" dirty="0">
                <a:latin typeface="Calibri"/>
                <a:cs typeface="Calibri"/>
              </a:rPr>
              <a:t>Мінуси</a:t>
            </a:r>
            <a:r>
              <a:rPr sz="1600" b="1" spc="295" dirty="0">
                <a:latin typeface="Calibri"/>
                <a:cs typeface="Calibri"/>
              </a:rPr>
              <a:t>   </a:t>
            </a:r>
            <a:r>
              <a:rPr sz="1600" b="1" dirty="0">
                <a:latin typeface="Calibri"/>
                <a:cs typeface="Calibri"/>
              </a:rPr>
              <a:t>-</a:t>
            </a:r>
            <a:r>
              <a:rPr sz="1600" b="1" spc="300" dirty="0">
                <a:latin typeface="Calibri"/>
                <a:cs typeface="Calibri"/>
              </a:rPr>
              <a:t>   </a:t>
            </a:r>
            <a:r>
              <a:rPr sz="1600" b="1" spc="-10" dirty="0">
                <a:latin typeface="Calibri"/>
                <a:cs typeface="Calibri"/>
              </a:rPr>
              <a:t>пацієнти </a:t>
            </a:r>
            <a:r>
              <a:rPr sz="1600" b="1" dirty="0">
                <a:latin typeface="Calibri"/>
                <a:cs typeface="Calibri"/>
              </a:rPr>
              <a:t>відзначають,</a:t>
            </a:r>
            <a:r>
              <a:rPr sz="1600" b="1" spc="85" dirty="0">
                <a:latin typeface="Calibri"/>
                <a:cs typeface="Calibri"/>
              </a:rPr>
              <a:t>  </a:t>
            </a:r>
            <a:r>
              <a:rPr sz="1600" b="1" dirty="0">
                <a:latin typeface="Calibri"/>
                <a:cs typeface="Calibri"/>
              </a:rPr>
              <a:t>що</a:t>
            </a:r>
            <a:r>
              <a:rPr sz="1600" b="1" spc="85" dirty="0">
                <a:latin typeface="Calibri"/>
                <a:cs typeface="Calibri"/>
              </a:rPr>
              <a:t>  </a:t>
            </a:r>
            <a:r>
              <a:rPr sz="1600" b="1" dirty="0">
                <a:latin typeface="Calibri"/>
                <a:cs typeface="Calibri"/>
              </a:rPr>
              <a:t>оповіщення</a:t>
            </a:r>
            <a:r>
              <a:rPr sz="1600" b="1" spc="85" dirty="0">
                <a:latin typeface="Calibri"/>
                <a:cs typeface="Calibri"/>
              </a:rPr>
              <a:t>  </a:t>
            </a:r>
            <a:r>
              <a:rPr sz="1600" b="1" dirty="0">
                <a:latin typeface="Calibri"/>
                <a:cs typeface="Calibri"/>
              </a:rPr>
              <a:t>не</a:t>
            </a:r>
            <a:r>
              <a:rPr sz="1600" b="1" spc="75" dirty="0">
                <a:latin typeface="Calibri"/>
                <a:cs typeface="Calibri"/>
              </a:rPr>
              <a:t>  </a:t>
            </a:r>
            <a:r>
              <a:rPr sz="1600" b="1" dirty="0">
                <a:latin typeface="Calibri"/>
                <a:cs typeface="Calibri"/>
              </a:rPr>
              <a:t>завжди</a:t>
            </a:r>
            <a:r>
              <a:rPr sz="1600" b="1" spc="85" dirty="0">
                <a:latin typeface="Calibri"/>
                <a:cs typeface="Calibri"/>
              </a:rPr>
              <a:t>  </a:t>
            </a:r>
            <a:r>
              <a:rPr sz="1600" b="1" dirty="0">
                <a:latin typeface="Calibri"/>
                <a:cs typeface="Calibri"/>
              </a:rPr>
              <a:t>змушують</a:t>
            </a:r>
            <a:r>
              <a:rPr sz="1600" b="1" spc="85" dirty="0">
                <a:latin typeface="Calibri"/>
                <a:cs typeface="Calibri"/>
              </a:rPr>
              <a:t>  </a:t>
            </a:r>
            <a:r>
              <a:rPr sz="1600" b="1" spc="-25" dirty="0">
                <a:latin typeface="Calibri"/>
                <a:cs typeface="Calibri"/>
              </a:rPr>
              <a:t>їх </a:t>
            </a:r>
            <a:r>
              <a:rPr sz="1600" b="1" dirty="0">
                <a:latin typeface="Calibri"/>
                <a:cs typeface="Calibri"/>
              </a:rPr>
              <a:t>приймати</a:t>
            </a:r>
            <a:r>
              <a:rPr sz="1600" b="1" spc="-30" dirty="0">
                <a:latin typeface="Calibri"/>
                <a:cs typeface="Calibri"/>
              </a:rPr>
              <a:t> </a:t>
            </a:r>
            <a:r>
              <a:rPr sz="1600" b="1" spc="-20" dirty="0">
                <a:latin typeface="Calibri"/>
                <a:cs typeface="Calibri"/>
              </a:rPr>
              <a:t>ліки.</a:t>
            </a:r>
            <a:endParaRPr sz="1600">
              <a:latin typeface="Calibri"/>
              <a:cs typeface="Calibri"/>
            </a:endParaRPr>
          </a:p>
        </p:txBody>
      </p:sp>
      <p:pic>
        <p:nvPicPr>
          <p:cNvPr id="7" name="object 7"/>
          <p:cNvPicPr/>
          <p:nvPr/>
        </p:nvPicPr>
        <p:blipFill>
          <a:blip r:embed="rId2" cstate="print"/>
          <a:stretch>
            <a:fillRect/>
          </a:stretch>
        </p:blipFill>
        <p:spPr>
          <a:xfrm>
            <a:off x="285711" y="1714500"/>
            <a:ext cx="5619750" cy="22860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09981"/>
            <a:ext cx="2444115" cy="696595"/>
          </a:xfrm>
          <a:prstGeom prst="rect">
            <a:avLst/>
          </a:prstGeom>
        </p:spPr>
        <p:txBody>
          <a:bodyPr vert="horz" wrap="square" lIns="0" tIns="13335" rIns="0" bIns="0" rtlCol="0">
            <a:spAutoFit/>
          </a:bodyPr>
          <a:lstStyle/>
          <a:p>
            <a:pPr marL="12700">
              <a:lnSpc>
                <a:spcPct val="100000"/>
              </a:lnSpc>
              <a:spcBef>
                <a:spcPts val="105"/>
              </a:spcBef>
            </a:pPr>
            <a:r>
              <a:rPr sz="4400" b="0" i="0" spc="-10" dirty="0">
                <a:solidFill>
                  <a:srgbClr val="000000"/>
                </a:solidFill>
                <a:latin typeface="Calibri"/>
                <a:cs typeface="Calibri"/>
              </a:rPr>
              <a:t>Висновки:</a:t>
            </a:r>
            <a:endParaRPr sz="4400">
              <a:latin typeface="Calibri"/>
              <a:cs typeface="Calibri"/>
            </a:endParaRPr>
          </a:p>
        </p:txBody>
      </p:sp>
      <p:sp>
        <p:nvSpPr>
          <p:cNvPr id="3" name="object 3"/>
          <p:cNvSpPr txBox="1"/>
          <p:nvPr/>
        </p:nvSpPr>
        <p:spPr>
          <a:xfrm>
            <a:off x="1442466" y="1580769"/>
            <a:ext cx="9837420" cy="3318510"/>
          </a:xfrm>
          <a:prstGeom prst="rect">
            <a:avLst/>
          </a:prstGeom>
        </p:spPr>
        <p:txBody>
          <a:bodyPr vert="horz" wrap="square" lIns="0" tIns="12700" rIns="0" bIns="0" rtlCol="0">
            <a:spAutoFit/>
          </a:bodyPr>
          <a:lstStyle/>
          <a:p>
            <a:pPr marL="266700" marR="76200" indent="-254000" algn="just">
              <a:lnSpc>
                <a:spcPct val="100000"/>
              </a:lnSpc>
              <a:spcBef>
                <a:spcPts val="100"/>
              </a:spcBef>
              <a:buAutoNum type="arabicPeriod"/>
              <a:tabLst>
                <a:tab pos="355600" algn="l"/>
              </a:tabLst>
            </a:pPr>
            <a:r>
              <a:rPr sz="1800" dirty="0">
                <a:solidFill>
                  <a:srgbClr val="001F5F"/>
                </a:solidFill>
                <a:latin typeface="Arial"/>
                <a:cs typeface="Arial"/>
              </a:rPr>
              <a:t>Фармацевтичний</a:t>
            </a:r>
            <a:r>
              <a:rPr sz="1800" spc="-70" dirty="0">
                <a:solidFill>
                  <a:srgbClr val="001F5F"/>
                </a:solidFill>
                <a:latin typeface="Arial"/>
                <a:cs typeface="Arial"/>
              </a:rPr>
              <a:t> </a:t>
            </a:r>
            <a:r>
              <a:rPr sz="1800" dirty="0">
                <a:solidFill>
                  <a:srgbClr val="001F5F"/>
                </a:solidFill>
                <a:latin typeface="Arial"/>
                <a:cs typeface="Arial"/>
              </a:rPr>
              <a:t>ринок</a:t>
            </a:r>
            <a:r>
              <a:rPr sz="1800" spc="-45" dirty="0">
                <a:solidFill>
                  <a:srgbClr val="001F5F"/>
                </a:solidFill>
                <a:latin typeface="Arial"/>
                <a:cs typeface="Arial"/>
              </a:rPr>
              <a:t> </a:t>
            </a:r>
            <a:r>
              <a:rPr sz="1800" dirty="0">
                <a:solidFill>
                  <a:srgbClr val="001F5F"/>
                </a:solidFill>
                <a:latin typeface="Arial"/>
                <a:cs typeface="Arial"/>
              </a:rPr>
              <a:t>настільки</a:t>
            </a:r>
            <a:r>
              <a:rPr sz="1800" spc="-60" dirty="0">
                <a:solidFill>
                  <a:srgbClr val="001F5F"/>
                </a:solidFill>
                <a:latin typeface="Arial"/>
                <a:cs typeface="Arial"/>
              </a:rPr>
              <a:t> </a:t>
            </a:r>
            <a:r>
              <a:rPr sz="1800" dirty="0">
                <a:solidFill>
                  <a:srgbClr val="001F5F"/>
                </a:solidFill>
                <a:latin typeface="Arial"/>
                <a:cs typeface="Arial"/>
              </a:rPr>
              <a:t>відрізняється</a:t>
            </a:r>
            <a:r>
              <a:rPr sz="1800" spc="-50" dirty="0">
                <a:solidFill>
                  <a:srgbClr val="001F5F"/>
                </a:solidFill>
                <a:latin typeface="Arial"/>
                <a:cs typeface="Arial"/>
              </a:rPr>
              <a:t> </a:t>
            </a:r>
            <a:r>
              <a:rPr sz="1800" dirty="0">
                <a:solidFill>
                  <a:srgbClr val="001F5F"/>
                </a:solidFill>
                <a:latin typeface="Arial"/>
                <a:cs typeface="Arial"/>
              </a:rPr>
              <a:t>від</a:t>
            </a:r>
            <a:r>
              <a:rPr sz="1800" spc="-55" dirty="0">
                <a:solidFill>
                  <a:srgbClr val="001F5F"/>
                </a:solidFill>
                <a:latin typeface="Arial"/>
                <a:cs typeface="Arial"/>
              </a:rPr>
              <a:t> </a:t>
            </a:r>
            <a:r>
              <a:rPr sz="1800" dirty="0">
                <a:solidFill>
                  <a:srgbClr val="001F5F"/>
                </a:solidFill>
                <a:latin typeface="Arial"/>
                <a:cs typeface="Arial"/>
              </a:rPr>
              <a:t>інших</a:t>
            </a:r>
            <a:r>
              <a:rPr sz="1800" spc="-40" dirty="0">
                <a:solidFill>
                  <a:srgbClr val="001F5F"/>
                </a:solidFill>
                <a:latin typeface="Arial"/>
                <a:cs typeface="Arial"/>
              </a:rPr>
              <a:t> </a:t>
            </a:r>
            <a:r>
              <a:rPr sz="1800" dirty="0">
                <a:solidFill>
                  <a:srgbClr val="001F5F"/>
                </a:solidFill>
                <a:latin typeface="Arial"/>
                <a:cs typeface="Arial"/>
              </a:rPr>
              <a:t>галузевих</a:t>
            </a:r>
            <a:r>
              <a:rPr sz="1800" spc="-35" dirty="0">
                <a:solidFill>
                  <a:srgbClr val="001F5F"/>
                </a:solidFill>
                <a:latin typeface="Arial"/>
                <a:cs typeface="Arial"/>
              </a:rPr>
              <a:t> </a:t>
            </a:r>
            <a:r>
              <a:rPr sz="1800" dirty="0">
                <a:solidFill>
                  <a:srgbClr val="001F5F"/>
                </a:solidFill>
                <a:latin typeface="Arial"/>
                <a:cs typeface="Arial"/>
              </a:rPr>
              <a:t>ринків</a:t>
            </a:r>
            <a:r>
              <a:rPr sz="1800" spc="-45" dirty="0">
                <a:solidFill>
                  <a:srgbClr val="001F5F"/>
                </a:solidFill>
                <a:latin typeface="Arial"/>
                <a:cs typeface="Arial"/>
              </a:rPr>
              <a:t> </a:t>
            </a:r>
            <a:r>
              <a:rPr sz="1800" dirty="0">
                <a:solidFill>
                  <a:srgbClr val="001F5F"/>
                </a:solidFill>
                <a:latin typeface="Arial"/>
                <a:cs typeface="Arial"/>
              </a:rPr>
              <a:t>і</a:t>
            </a:r>
            <a:r>
              <a:rPr sz="1800" spc="-50" dirty="0">
                <a:solidFill>
                  <a:srgbClr val="001F5F"/>
                </a:solidFill>
                <a:latin typeface="Arial"/>
                <a:cs typeface="Arial"/>
              </a:rPr>
              <a:t> </a:t>
            </a:r>
            <a:r>
              <a:rPr sz="1800" dirty="0">
                <a:solidFill>
                  <a:srgbClr val="001F5F"/>
                </a:solidFill>
                <a:latin typeface="Arial"/>
                <a:cs typeface="Arial"/>
              </a:rPr>
              <a:t>маркетинг</a:t>
            </a:r>
            <a:r>
              <a:rPr sz="1800" spc="-50" dirty="0">
                <a:solidFill>
                  <a:srgbClr val="001F5F"/>
                </a:solidFill>
                <a:latin typeface="Arial"/>
                <a:cs typeface="Arial"/>
              </a:rPr>
              <a:t> </a:t>
            </a:r>
            <a:r>
              <a:rPr sz="1800" spc="-25" dirty="0">
                <a:solidFill>
                  <a:srgbClr val="001F5F"/>
                </a:solidFill>
                <a:latin typeface="Arial"/>
                <a:cs typeface="Arial"/>
              </a:rPr>
              <a:t>на 	</a:t>
            </a:r>
            <a:r>
              <a:rPr sz="1800" dirty="0">
                <a:solidFill>
                  <a:srgbClr val="001F5F"/>
                </a:solidFill>
                <a:latin typeface="Arial"/>
                <a:cs typeface="Arial"/>
              </a:rPr>
              <a:t>ньому</a:t>
            </a:r>
            <a:r>
              <a:rPr sz="1800" spc="-25" dirty="0">
                <a:solidFill>
                  <a:srgbClr val="001F5F"/>
                </a:solidFill>
                <a:latin typeface="Arial"/>
                <a:cs typeface="Arial"/>
              </a:rPr>
              <a:t> </a:t>
            </a:r>
            <a:r>
              <a:rPr sz="1800" dirty="0">
                <a:solidFill>
                  <a:srgbClr val="001F5F"/>
                </a:solidFill>
                <a:latin typeface="Arial"/>
                <a:cs typeface="Arial"/>
              </a:rPr>
              <a:t>має</a:t>
            </a:r>
            <a:r>
              <a:rPr sz="1800" spc="-45" dirty="0">
                <a:solidFill>
                  <a:srgbClr val="001F5F"/>
                </a:solidFill>
                <a:latin typeface="Arial"/>
                <a:cs typeface="Arial"/>
              </a:rPr>
              <a:t> </a:t>
            </a:r>
            <a:r>
              <a:rPr sz="1800" dirty="0">
                <a:solidFill>
                  <a:srgbClr val="001F5F"/>
                </a:solidFill>
                <a:latin typeface="Arial"/>
                <a:cs typeface="Arial"/>
              </a:rPr>
              <a:t>свої</a:t>
            </a:r>
            <a:r>
              <a:rPr sz="1800" spc="-30" dirty="0">
                <a:solidFill>
                  <a:srgbClr val="001F5F"/>
                </a:solidFill>
                <a:latin typeface="Arial"/>
                <a:cs typeface="Arial"/>
              </a:rPr>
              <a:t> </a:t>
            </a:r>
            <a:r>
              <a:rPr sz="1800" spc="-10" dirty="0">
                <a:solidFill>
                  <a:srgbClr val="001F5F"/>
                </a:solidFill>
                <a:latin typeface="Arial"/>
                <a:cs typeface="Arial"/>
              </a:rPr>
              <a:t>особливості.</a:t>
            </a:r>
            <a:endParaRPr sz="1800">
              <a:latin typeface="Arial"/>
              <a:cs typeface="Arial"/>
            </a:endParaRPr>
          </a:p>
          <a:p>
            <a:pPr marL="265430" indent="-252729" algn="just">
              <a:lnSpc>
                <a:spcPct val="100000"/>
              </a:lnSpc>
              <a:buAutoNum type="arabicPeriod"/>
              <a:tabLst>
                <a:tab pos="265430" algn="l"/>
              </a:tabLst>
            </a:pPr>
            <a:r>
              <a:rPr sz="1800" dirty="0">
                <a:solidFill>
                  <a:srgbClr val="001F5F"/>
                </a:solidFill>
                <a:latin typeface="Arial"/>
                <a:cs typeface="Arial"/>
              </a:rPr>
              <a:t>Лікарські</a:t>
            </a:r>
            <a:r>
              <a:rPr sz="1800" spc="-50" dirty="0">
                <a:solidFill>
                  <a:srgbClr val="001F5F"/>
                </a:solidFill>
                <a:latin typeface="Arial"/>
                <a:cs typeface="Arial"/>
              </a:rPr>
              <a:t> </a:t>
            </a:r>
            <a:r>
              <a:rPr sz="1800" dirty="0">
                <a:solidFill>
                  <a:srgbClr val="001F5F"/>
                </a:solidFill>
                <a:latin typeface="Arial"/>
                <a:cs typeface="Arial"/>
              </a:rPr>
              <a:t>препарати</a:t>
            </a:r>
            <a:r>
              <a:rPr sz="1800" spc="-35" dirty="0">
                <a:solidFill>
                  <a:srgbClr val="001F5F"/>
                </a:solidFill>
                <a:latin typeface="Arial"/>
                <a:cs typeface="Arial"/>
              </a:rPr>
              <a:t> </a:t>
            </a:r>
            <a:r>
              <a:rPr sz="1800" dirty="0">
                <a:solidFill>
                  <a:srgbClr val="001F5F"/>
                </a:solidFill>
                <a:latin typeface="Arial"/>
                <a:cs typeface="Arial"/>
              </a:rPr>
              <a:t>мають</a:t>
            </a:r>
            <a:r>
              <a:rPr sz="1800" spc="-60" dirty="0">
                <a:solidFill>
                  <a:srgbClr val="001F5F"/>
                </a:solidFill>
                <a:latin typeface="Arial"/>
                <a:cs typeface="Arial"/>
              </a:rPr>
              <a:t> </a:t>
            </a:r>
            <a:r>
              <a:rPr sz="1800" dirty="0">
                <a:solidFill>
                  <a:srgbClr val="001F5F"/>
                </a:solidFill>
                <a:latin typeface="Arial"/>
                <a:cs typeface="Arial"/>
              </a:rPr>
              <a:t>ряд</a:t>
            </a:r>
            <a:r>
              <a:rPr sz="1800" spc="-50" dirty="0">
                <a:solidFill>
                  <a:srgbClr val="001F5F"/>
                </a:solidFill>
                <a:latin typeface="Arial"/>
                <a:cs typeface="Arial"/>
              </a:rPr>
              <a:t> </a:t>
            </a:r>
            <a:r>
              <a:rPr sz="1800" dirty="0">
                <a:solidFill>
                  <a:srgbClr val="001F5F"/>
                </a:solidFill>
                <a:latin typeface="Arial"/>
                <a:cs typeface="Arial"/>
              </a:rPr>
              <a:t>відмінних</a:t>
            </a:r>
            <a:r>
              <a:rPr sz="1800" spc="-50" dirty="0">
                <a:solidFill>
                  <a:srgbClr val="001F5F"/>
                </a:solidFill>
                <a:latin typeface="Arial"/>
                <a:cs typeface="Arial"/>
              </a:rPr>
              <a:t> </a:t>
            </a:r>
            <a:r>
              <a:rPr sz="1800" dirty="0">
                <a:solidFill>
                  <a:srgbClr val="001F5F"/>
                </a:solidFill>
                <a:latin typeface="Arial"/>
                <a:cs typeface="Arial"/>
              </a:rPr>
              <a:t>властивостей:</a:t>
            </a:r>
            <a:r>
              <a:rPr sz="1800" spc="-55" dirty="0">
                <a:solidFill>
                  <a:srgbClr val="001F5F"/>
                </a:solidFill>
                <a:latin typeface="Arial"/>
                <a:cs typeface="Arial"/>
              </a:rPr>
              <a:t> </a:t>
            </a:r>
            <a:r>
              <a:rPr sz="1800" dirty="0">
                <a:solidFill>
                  <a:srgbClr val="001F5F"/>
                </a:solidFill>
                <a:latin typeface="Arial"/>
                <a:cs typeface="Arial"/>
              </a:rPr>
              <a:t>висока</a:t>
            </a:r>
            <a:r>
              <a:rPr sz="1800" spc="-70" dirty="0">
                <a:solidFill>
                  <a:srgbClr val="001F5F"/>
                </a:solidFill>
                <a:latin typeface="Arial"/>
                <a:cs typeface="Arial"/>
              </a:rPr>
              <a:t> </a:t>
            </a:r>
            <a:r>
              <a:rPr sz="1800" dirty="0">
                <a:solidFill>
                  <a:srgbClr val="001F5F"/>
                </a:solidFill>
                <a:latin typeface="Arial"/>
                <a:cs typeface="Arial"/>
              </a:rPr>
              <a:t>соціальна</a:t>
            </a:r>
            <a:r>
              <a:rPr sz="1800" spc="-40" dirty="0">
                <a:solidFill>
                  <a:srgbClr val="001F5F"/>
                </a:solidFill>
                <a:latin typeface="Arial"/>
                <a:cs typeface="Arial"/>
              </a:rPr>
              <a:t> </a:t>
            </a:r>
            <a:r>
              <a:rPr sz="1800" spc="-10" dirty="0">
                <a:solidFill>
                  <a:srgbClr val="001F5F"/>
                </a:solidFill>
                <a:latin typeface="Arial"/>
                <a:cs typeface="Arial"/>
              </a:rPr>
              <a:t>значимість,</a:t>
            </a:r>
            <a:endParaRPr sz="1800">
              <a:latin typeface="Arial"/>
              <a:cs typeface="Arial"/>
            </a:endParaRPr>
          </a:p>
          <a:p>
            <a:pPr marL="355600" marR="5080" algn="just">
              <a:lnSpc>
                <a:spcPct val="100000"/>
              </a:lnSpc>
            </a:pPr>
            <a:r>
              <a:rPr sz="1800" dirty="0">
                <a:solidFill>
                  <a:srgbClr val="001F5F"/>
                </a:solidFill>
                <a:latin typeface="Arial"/>
                <a:cs typeface="Arial"/>
              </a:rPr>
              <a:t>високі</a:t>
            </a:r>
            <a:r>
              <a:rPr sz="1800" spc="-35" dirty="0">
                <a:solidFill>
                  <a:srgbClr val="001F5F"/>
                </a:solidFill>
                <a:latin typeface="Arial"/>
                <a:cs typeface="Arial"/>
              </a:rPr>
              <a:t> </a:t>
            </a:r>
            <a:r>
              <a:rPr sz="1800" dirty="0">
                <a:solidFill>
                  <a:srgbClr val="001F5F"/>
                </a:solidFill>
                <a:latin typeface="Arial"/>
                <a:cs typeface="Arial"/>
              </a:rPr>
              <a:t>вимоги</a:t>
            </a:r>
            <a:r>
              <a:rPr sz="1800" spc="-10" dirty="0">
                <a:solidFill>
                  <a:srgbClr val="001F5F"/>
                </a:solidFill>
                <a:latin typeface="Arial"/>
                <a:cs typeface="Arial"/>
              </a:rPr>
              <a:t> </a:t>
            </a:r>
            <a:r>
              <a:rPr sz="1800" dirty="0">
                <a:solidFill>
                  <a:srgbClr val="001F5F"/>
                </a:solidFill>
                <a:latin typeface="Arial"/>
                <a:cs typeface="Arial"/>
              </a:rPr>
              <a:t>до</a:t>
            </a:r>
            <a:r>
              <a:rPr sz="1800" spc="-30" dirty="0">
                <a:solidFill>
                  <a:srgbClr val="001F5F"/>
                </a:solidFill>
                <a:latin typeface="Arial"/>
                <a:cs typeface="Arial"/>
              </a:rPr>
              <a:t> </a:t>
            </a:r>
            <a:r>
              <a:rPr sz="1800" dirty="0">
                <a:solidFill>
                  <a:srgbClr val="001F5F"/>
                </a:solidFill>
                <a:latin typeface="Arial"/>
                <a:cs typeface="Arial"/>
              </a:rPr>
              <a:t>якості,</a:t>
            </a:r>
            <a:r>
              <a:rPr sz="1800" spc="-15" dirty="0">
                <a:solidFill>
                  <a:srgbClr val="001F5F"/>
                </a:solidFill>
                <a:latin typeface="Arial"/>
                <a:cs typeface="Arial"/>
              </a:rPr>
              <a:t> </a:t>
            </a:r>
            <a:r>
              <a:rPr sz="1800" spc="-10" dirty="0">
                <a:solidFill>
                  <a:srgbClr val="001F5F"/>
                </a:solidFill>
                <a:latin typeface="Arial"/>
                <a:cs typeface="Arial"/>
              </a:rPr>
              <a:t>ефективності</a:t>
            </a:r>
            <a:r>
              <a:rPr sz="1800" spc="-15" dirty="0">
                <a:solidFill>
                  <a:srgbClr val="001F5F"/>
                </a:solidFill>
                <a:latin typeface="Arial"/>
                <a:cs typeface="Arial"/>
              </a:rPr>
              <a:t> </a:t>
            </a:r>
            <a:r>
              <a:rPr sz="1800" dirty="0">
                <a:solidFill>
                  <a:srgbClr val="001F5F"/>
                </a:solidFill>
                <a:latin typeface="Arial"/>
                <a:cs typeface="Arial"/>
              </a:rPr>
              <a:t>та</a:t>
            </a:r>
            <a:r>
              <a:rPr sz="1800" spc="-15" dirty="0">
                <a:solidFill>
                  <a:srgbClr val="001F5F"/>
                </a:solidFill>
                <a:latin typeface="Arial"/>
                <a:cs typeface="Arial"/>
              </a:rPr>
              <a:t> </a:t>
            </a:r>
            <a:r>
              <a:rPr sz="1800" dirty="0">
                <a:solidFill>
                  <a:srgbClr val="001F5F"/>
                </a:solidFill>
                <a:latin typeface="Arial"/>
                <a:cs typeface="Arial"/>
              </a:rPr>
              <a:t>безпеки,</a:t>
            </a:r>
            <a:r>
              <a:rPr sz="1800" spc="-40" dirty="0">
                <a:solidFill>
                  <a:srgbClr val="001F5F"/>
                </a:solidFill>
                <a:latin typeface="Arial"/>
                <a:cs typeface="Arial"/>
              </a:rPr>
              <a:t> </a:t>
            </a:r>
            <a:r>
              <a:rPr sz="1800" dirty="0">
                <a:solidFill>
                  <a:srgbClr val="001F5F"/>
                </a:solidFill>
                <a:latin typeface="Arial"/>
                <a:cs typeface="Arial"/>
              </a:rPr>
              <a:t>низька</a:t>
            </a:r>
            <a:r>
              <a:rPr sz="1800" spc="-30" dirty="0">
                <a:solidFill>
                  <a:srgbClr val="001F5F"/>
                </a:solidFill>
                <a:latin typeface="Arial"/>
                <a:cs typeface="Arial"/>
              </a:rPr>
              <a:t> </a:t>
            </a:r>
            <a:r>
              <a:rPr sz="1800" dirty="0">
                <a:solidFill>
                  <a:srgbClr val="001F5F"/>
                </a:solidFill>
                <a:latin typeface="Arial"/>
                <a:cs typeface="Arial"/>
              </a:rPr>
              <a:t>еластичність</a:t>
            </a:r>
            <a:r>
              <a:rPr sz="1800" spc="-15" dirty="0">
                <a:solidFill>
                  <a:srgbClr val="001F5F"/>
                </a:solidFill>
                <a:latin typeface="Arial"/>
                <a:cs typeface="Arial"/>
              </a:rPr>
              <a:t> </a:t>
            </a:r>
            <a:r>
              <a:rPr sz="1800" dirty="0">
                <a:solidFill>
                  <a:srgbClr val="001F5F"/>
                </a:solidFill>
                <a:latin typeface="Arial"/>
                <a:cs typeface="Arial"/>
              </a:rPr>
              <a:t>попиту, </a:t>
            </a:r>
            <a:r>
              <a:rPr sz="1800" spc="-10" dirty="0">
                <a:solidFill>
                  <a:srgbClr val="001F5F"/>
                </a:solidFill>
                <a:latin typeface="Arial"/>
                <a:cs typeface="Arial"/>
              </a:rPr>
              <a:t>небезпека </a:t>
            </a:r>
            <a:r>
              <a:rPr sz="1800" dirty="0">
                <a:solidFill>
                  <a:srgbClr val="001F5F"/>
                </a:solidFill>
                <a:latin typeface="Arial"/>
                <a:cs typeface="Arial"/>
              </a:rPr>
              <a:t>заподіяння</a:t>
            </a:r>
            <a:r>
              <a:rPr sz="1800" spc="-15" dirty="0">
                <a:solidFill>
                  <a:srgbClr val="001F5F"/>
                </a:solidFill>
                <a:latin typeface="Arial"/>
                <a:cs typeface="Arial"/>
              </a:rPr>
              <a:t> </a:t>
            </a:r>
            <a:r>
              <a:rPr sz="1800" dirty="0">
                <a:solidFill>
                  <a:srgbClr val="001F5F"/>
                </a:solidFill>
                <a:latin typeface="Arial"/>
                <a:cs typeface="Arial"/>
              </a:rPr>
              <a:t>шкоди</a:t>
            </a:r>
            <a:r>
              <a:rPr sz="1800" spc="-20" dirty="0">
                <a:solidFill>
                  <a:srgbClr val="001F5F"/>
                </a:solidFill>
                <a:latin typeface="Arial"/>
                <a:cs typeface="Arial"/>
              </a:rPr>
              <a:t> </a:t>
            </a:r>
            <a:r>
              <a:rPr sz="1800" dirty="0">
                <a:solidFill>
                  <a:srgbClr val="001F5F"/>
                </a:solidFill>
                <a:latin typeface="Arial"/>
                <a:cs typeface="Arial"/>
              </a:rPr>
              <a:t>здоров'ю</a:t>
            </a:r>
            <a:r>
              <a:rPr sz="1800" spc="-35" dirty="0">
                <a:solidFill>
                  <a:srgbClr val="001F5F"/>
                </a:solidFill>
                <a:latin typeface="Arial"/>
                <a:cs typeface="Arial"/>
              </a:rPr>
              <a:t> </a:t>
            </a:r>
            <a:r>
              <a:rPr sz="1800" dirty="0">
                <a:solidFill>
                  <a:srgbClr val="001F5F"/>
                </a:solidFill>
                <a:latin typeface="Arial"/>
                <a:cs typeface="Arial"/>
              </a:rPr>
              <a:t>та</a:t>
            </a:r>
            <a:r>
              <a:rPr sz="1800" spc="-25" dirty="0">
                <a:solidFill>
                  <a:srgbClr val="001F5F"/>
                </a:solidFill>
                <a:latin typeface="Arial"/>
                <a:cs typeface="Arial"/>
              </a:rPr>
              <a:t> ін.</a:t>
            </a:r>
            <a:endParaRPr sz="1800">
              <a:latin typeface="Arial"/>
              <a:cs typeface="Arial"/>
            </a:endParaRPr>
          </a:p>
          <a:p>
            <a:pPr marL="266700" marR="704850" indent="-254000" algn="just">
              <a:lnSpc>
                <a:spcPct val="100000"/>
              </a:lnSpc>
              <a:buAutoNum type="arabicPeriod" startAt="3"/>
              <a:tabLst>
                <a:tab pos="355600" algn="l"/>
              </a:tabLst>
            </a:pPr>
            <a:r>
              <a:rPr sz="1800" dirty="0">
                <a:solidFill>
                  <a:srgbClr val="001F5F"/>
                </a:solidFill>
                <a:latin typeface="Arial"/>
                <a:cs typeface="Arial"/>
              </a:rPr>
              <a:t>Розподіл</a:t>
            </a:r>
            <a:r>
              <a:rPr sz="1800" spc="-60" dirty="0">
                <a:solidFill>
                  <a:srgbClr val="001F5F"/>
                </a:solidFill>
                <a:latin typeface="Arial"/>
                <a:cs typeface="Arial"/>
              </a:rPr>
              <a:t> </a:t>
            </a:r>
            <a:r>
              <a:rPr sz="1800" dirty="0">
                <a:solidFill>
                  <a:srgbClr val="001F5F"/>
                </a:solidFill>
                <a:latin typeface="Arial"/>
                <a:cs typeface="Arial"/>
              </a:rPr>
              <a:t>лікарських</a:t>
            </a:r>
            <a:r>
              <a:rPr sz="1800" spc="-60" dirty="0">
                <a:solidFill>
                  <a:srgbClr val="001F5F"/>
                </a:solidFill>
                <a:latin typeface="Arial"/>
                <a:cs typeface="Arial"/>
              </a:rPr>
              <a:t> </a:t>
            </a:r>
            <a:r>
              <a:rPr sz="1800" dirty="0">
                <a:solidFill>
                  <a:srgbClr val="001F5F"/>
                </a:solidFill>
                <a:latin typeface="Arial"/>
                <a:cs typeface="Arial"/>
              </a:rPr>
              <a:t>препаратів</a:t>
            </a:r>
            <a:r>
              <a:rPr sz="1800" spc="-25" dirty="0">
                <a:solidFill>
                  <a:srgbClr val="001F5F"/>
                </a:solidFill>
                <a:latin typeface="Arial"/>
                <a:cs typeface="Arial"/>
              </a:rPr>
              <a:t> </a:t>
            </a:r>
            <a:r>
              <a:rPr sz="1800" dirty="0">
                <a:solidFill>
                  <a:srgbClr val="001F5F"/>
                </a:solidFill>
                <a:latin typeface="Arial"/>
                <a:cs typeface="Arial"/>
              </a:rPr>
              <a:t>на</a:t>
            </a:r>
            <a:r>
              <a:rPr sz="1800" spc="-45" dirty="0">
                <a:solidFill>
                  <a:srgbClr val="001F5F"/>
                </a:solidFill>
                <a:latin typeface="Arial"/>
                <a:cs typeface="Arial"/>
              </a:rPr>
              <a:t> </a:t>
            </a:r>
            <a:r>
              <a:rPr sz="1800" dirty="0">
                <a:solidFill>
                  <a:srgbClr val="001F5F"/>
                </a:solidFill>
                <a:latin typeface="Arial"/>
                <a:cs typeface="Arial"/>
              </a:rPr>
              <a:t>рецептурні</a:t>
            </a:r>
            <a:r>
              <a:rPr sz="1800" spc="-25" dirty="0">
                <a:solidFill>
                  <a:srgbClr val="001F5F"/>
                </a:solidFill>
                <a:latin typeface="Arial"/>
                <a:cs typeface="Arial"/>
              </a:rPr>
              <a:t> </a:t>
            </a:r>
            <a:r>
              <a:rPr sz="1800" dirty="0">
                <a:solidFill>
                  <a:srgbClr val="001F5F"/>
                </a:solidFill>
                <a:latin typeface="Arial"/>
                <a:cs typeface="Arial"/>
              </a:rPr>
              <a:t>і</a:t>
            </a:r>
            <a:r>
              <a:rPr sz="1800" spc="-50" dirty="0">
                <a:solidFill>
                  <a:srgbClr val="001F5F"/>
                </a:solidFill>
                <a:latin typeface="Arial"/>
                <a:cs typeface="Arial"/>
              </a:rPr>
              <a:t> </a:t>
            </a:r>
            <a:r>
              <a:rPr sz="1800" dirty="0">
                <a:solidFill>
                  <a:srgbClr val="001F5F"/>
                </a:solidFill>
                <a:latin typeface="Arial"/>
                <a:cs typeface="Arial"/>
              </a:rPr>
              <a:t>безрецептурні</a:t>
            </a:r>
            <a:r>
              <a:rPr sz="1800" spc="-40" dirty="0">
                <a:solidFill>
                  <a:srgbClr val="001F5F"/>
                </a:solidFill>
                <a:latin typeface="Arial"/>
                <a:cs typeface="Arial"/>
              </a:rPr>
              <a:t> </a:t>
            </a:r>
            <a:r>
              <a:rPr sz="1800" dirty="0">
                <a:solidFill>
                  <a:srgbClr val="001F5F"/>
                </a:solidFill>
                <a:latin typeface="Arial"/>
                <a:cs typeface="Arial"/>
              </a:rPr>
              <a:t>і</a:t>
            </a:r>
            <a:r>
              <a:rPr sz="1800" spc="-55" dirty="0">
                <a:solidFill>
                  <a:srgbClr val="001F5F"/>
                </a:solidFill>
                <a:latin typeface="Arial"/>
                <a:cs typeface="Arial"/>
              </a:rPr>
              <a:t> </a:t>
            </a:r>
            <a:r>
              <a:rPr sz="1800" dirty="0">
                <a:solidFill>
                  <a:srgbClr val="001F5F"/>
                </a:solidFill>
                <a:latin typeface="Arial"/>
                <a:cs typeface="Arial"/>
              </a:rPr>
              <a:t>суворе</a:t>
            </a:r>
            <a:r>
              <a:rPr sz="1800" spc="-25" dirty="0">
                <a:solidFill>
                  <a:srgbClr val="001F5F"/>
                </a:solidFill>
                <a:latin typeface="Arial"/>
                <a:cs typeface="Arial"/>
              </a:rPr>
              <a:t> </a:t>
            </a:r>
            <a:r>
              <a:rPr sz="1800" spc="-10" dirty="0">
                <a:solidFill>
                  <a:srgbClr val="001F5F"/>
                </a:solidFill>
                <a:latin typeface="Arial"/>
                <a:cs typeface="Arial"/>
              </a:rPr>
              <a:t>дотримання 	</a:t>
            </a:r>
            <a:r>
              <a:rPr sz="1800" dirty="0">
                <a:solidFill>
                  <a:srgbClr val="001F5F"/>
                </a:solidFill>
                <a:latin typeface="Arial"/>
                <a:cs typeface="Arial"/>
              </a:rPr>
              <a:t>рецептурної</a:t>
            </a:r>
            <a:r>
              <a:rPr sz="1800" spc="10" dirty="0">
                <a:solidFill>
                  <a:srgbClr val="001F5F"/>
                </a:solidFill>
                <a:latin typeface="Arial"/>
                <a:cs typeface="Arial"/>
              </a:rPr>
              <a:t> </a:t>
            </a:r>
            <a:r>
              <a:rPr sz="1800" dirty="0">
                <a:solidFill>
                  <a:srgbClr val="001F5F"/>
                </a:solidFill>
                <a:latin typeface="Arial"/>
                <a:cs typeface="Arial"/>
              </a:rPr>
              <a:t>культури</a:t>
            </a:r>
            <a:r>
              <a:rPr sz="1800" spc="-10" dirty="0">
                <a:solidFill>
                  <a:srgbClr val="001F5F"/>
                </a:solidFill>
                <a:latin typeface="Arial"/>
                <a:cs typeface="Arial"/>
              </a:rPr>
              <a:t> </a:t>
            </a:r>
            <a:r>
              <a:rPr sz="1800" dirty="0">
                <a:solidFill>
                  <a:srgbClr val="001F5F"/>
                </a:solidFill>
                <a:latin typeface="Arial"/>
                <a:cs typeface="Arial"/>
              </a:rPr>
              <a:t>є</a:t>
            </a:r>
            <a:r>
              <a:rPr sz="1800" spc="-35" dirty="0">
                <a:solidFill>
                  <a:srgbClr val="001F5F"/>
                </a:solidFill>
                <a:latin typeface="Arial"/>
                <a:cs typeface="Arial"/>
              </a:rPr>
              <a:t> </a:t>
            </a:r>
            <a:r>
              <a:rPr sz="1800" dirty="0">
                <a:solidFill>
                  <a:srgbClr val="001F5F"/>
                </a:solidFill>
                <a:latin typeface="Arial"/>
                <a:cs typeface="Arial"/>
              </a:rPr>
              <a:t>однією</a:t>
            </a:r>
            <a:r>
              <a:rPr sz="1800" spc="-40" dirty="0">
                <a:solidFill>
                  <a:srgbClr val="001F5F"/>
                </a:solidFill>
                <a:latin typeface="Arial"/>
                <a:cs typeface="Arial"/>
              </a:rPr>
              <a:t> </a:t>
            </a:r>
            <a:r>
              <a:rPr sz="1800" dirty="0">
                <a:solidFill>
                  <a:srgbClr val="001F5F"/>
                </a:solidFill>
                <a:latin typeface="Arial"/>
                <a:cs typeface="Arial"/>
              </a:rPr>
              <a:t>з</a:t>
            </a:r>
            <a:r>
              <a:rPr sz="1800" spc="-30" dirty="0">
                <a:solidFill>
                  <a:srgbClr val="001F5F"/>
                </a:solidFill>
                <a:latin typeface="Arial"/>
                <a:cs typeface="Arial"/>
              </a:rPr>
              <a:t> </a:t>
            </a:r>
            <a:r>
              <a:rPr sz="1800" spc="-10" dirty="0">
                <a:solidFill>
                  <a:srgbClr val="001F5F"/>
                </a:solidFill>
                <a:latin typeface="Arial"/>
                <a:cs typeface="Arial"/>
              </a:rPr>
              <a:t>найважливіших</a:t>
            </a:r>
            <a:r>
              <a:rPr sz="1800" spc="-25" dirty="0">
                <a:solidFill>
                  <a:srgbClr val="001F5F"/>
                </a:solidFill>
                <a:latin typeface="Arial"/>
                <a:cs typeface="Arial"/>
              </a:rPr>
              <a:t> </a:t>
            </a:r>
            <a:r>
              <a:rPr sz="1800" dirty="0">
                <a:solidFill>
                  <a:srgbClr val="001F5F"/>
                </a:solidFill>
                <a:latin typeface="Arial"/>
                <a:cs typeface="Arial"/>
              </a:rPr>
              <a:t>складових</a:t>
            </a:r>
            <a:r>
              <a:rPr sz="1800" spc="-50" dirty="0">
                <a:solidFill>
                  <a:srgbClr val="001F5F"/>
                </a:solidFill>
                <a:latin typeface="Arial"/>
                <a:cs typeface="Arial"/>
              </a:rPr>
              <a:t> </a:t>
            </a:r>
            <a:r>
              <a:rPr sz="1800" dirty="0">
                <a:solidFill>
                  <a:srgbClr val="001F5F"/>
                </a:solidFill>
                <a:latin typeface="Arial"/>
                <a:cs typeface="Arial"/>
              </a:rPr>
              <a:t>системи</a:t>
            </a:r>
            <a:r>
              <a:rPr sz="1800" spc="-35" dirty="0">
                <a:solidFill>
                  <a:srgbClr val="001F5F"/>
                </a:solidFill>
                <a:latin typeface="Arial"/>
                <a:cs typeface="Arial"/>
              </a:rPr>
              <a:t> </a:t>
            </a:r>
            <a:r>
              <a:rPr sz="1800" spc="-10" dirty="0">
                <a:solidFill>
                  <a:srgbClr val="001F5F"/>
                </a:solidFill>
                <a:latin typeface="Arial"/>
                <a:cs typeface="Arial"/>
              </a:rPr>
              <a:t>забезпечення 	</a:t>
            </a:r>
            <a:r>
              <a:rPr sz="1800" dirty="0">
                <a:solidFill>
                  <a:srgbClr val="001F5F"/>
                </a:solidFill>
                <a:latin typeface="Arial"/>
                <a:cs typeface="Arial"/>
              </a:rPr>
              <a:t>безпечного</a:t>
            </a:r>
            <a:r>
              <a:rPr sz="1800" spc="-85" dirty="0">
                <a:solidFill>
                  <a:srgbClr val="001F5F"/>
                </a:solidFill>
                <a:latin typeface="Arial"/>
                <a:cs typeface="Arial"/>
              </a:rPr>
              <a:t> </a:t>
            </a:r>
            <a:r>
              <a:rPr sz="1800" dirty="0">
                <a:solidFill>
                  <a:srgbClr val="001F5F"/>
                </a:solidFill>
                <a:latin typeface="Arial"/>
                <a:cs typeface="Arial"/>
              </a:rPr>
              <a:t>використання</a:t>
            </a:r>
            <a:r>
              <a:rPr sz="1800" spc="-90" dirty="0">
                <a:solidFill>
                  <a:srgbClr val="001F5F"/>
                </a:solidFill>
                <a:latin typeface="Arial"/>
                <a:cs typeface="Arial"/>
              </a:rPr>
              <a:t> </a:t>
            </a:r>
            <a:r>
              <a:rPr sz="1800" spc="-10" dirty="0">
                <a:solidFill>
                  <a:srgbClr val="001F5F"/>
                </a:solidFill>
                <a:latin typeface="Arial"/>
                <a:cs typeface="Arial"/>
              </a:rPr>
              <a:t>ліків.</a:t>
            </a:r>
            <a:endParaRPr sz="1800">
              <a:latin typeface="Arial"/>
              <a:cs typeface="Arial"/>
            </a:endParaRPr>
          </a:p>
          <a:p>
            <a:pPr marL="266700" marR="343535" indent="-254000">
              <a:lnSpc>
                <a:spcPct val="100000"/>
              </a:lnSpc>
              <a:spcBef>
                <a:spcPts val="5"/>
              </a:spcBef>
              <a:buAutoNum type="arabicPeriod" startAt="3"/>
              <a:tabLst>
                <a:tab pos="355600" algn="l"/>
              </a:tabLst>
            </a:pPr>
            <a:r>
              <a:rPr sz="1800" dirty="0">
                <a:solidFill>
                  <a:srgbClr val="001F5F"/>
                </a:solidFill>
                <a:latin typeface="Arial"/>
                <a:cs typeface="Arial"/>
              </a:rPr>
              <a:t>Безрецептурний</a:t>
            </a:r>
            <a:r>
              <a:rPr sz="1800" spc="-15" dirty="0">
                <a:solidFill>
                  <a:srgbClr val="001F5F"/>
                </a:solidFill>
                <a:latin typeface="Arial"/>
                <a:cs typeface="Arial"/>
              </a:rPr>
              <a:t> </a:t>
            </a:r>
            <a:r>
              <a:rPr sz="1800" dirty="0">
                <a:solidFill>
                  <a:srgbClr val="001F5F"/>
                </a:solidFill>
                <a:latin typeface="Arial"/>
                <a:cs typeface="Arial"/>
              </a:rPr>
              <a:t>(або</a:t>
            </a:r>
            <a:r>
              <a:rPr sz="1800" spc="-40" dirty="0">
                <a:solidFill>
                  <a:srgbClr val="001F5F"/>
                </a:solidFill>
                <a:latin typeface="Arial"/>
                <a:cs typeface="Arial"/>
              </a:rPr>
              <a:t> </a:t>
            </a:r>
            <a:r>
              <a:rPr sz="1800" dirty="0">
                <a:solidFill>
                  <a:srgbClr val="001F5F"/>
                </a:solidFill>
                <a:latin typeface="Arial"/>
                <a:cs typeface="Arial"/>
              </a:rPr>
              <a:t>ОТС)</a:t>
            </a:r>
            <a:r>
              <a:rPr sz="1800" spc="-60" dirty="0">
                <a:solidFill>
                  <a:srgbClr val="001F5F"/>
                </a:solidFill>
                <a:latin typeface="Arial"/>
                <a:cs typeface="Arial"/>
              </a:rPr>
              <a:t> </a:t>
            </a:r>
            <a:r>
              <a:rPr sz="1800" dirty="0">
                <a:solidFill>
                  <a:srgbClr val="001F5F"/>
                </a:solidFill>
                <a:latin typeface="Arial"/>
                <a:cs typeface="Arial"/>
              </a:rPr>
              <a:t>сегмент</a:t>
            </a:r>
            <a:r>
              <a:rPr sz="1800" spc="-20" dirty="0">
                <a:solidFill>
                  <a:srgbClr val="001F5F"/>
                </a:solidFill>
                <a:latin typeface="Arial"/>
                <a:cs typeface="Arial"/>
              </a:rPr>
              <a:t> </a:t>
            </a:r>
            <a:r>
              <a:rPr sz="1800" dirty="0">
                <a:solidFill>
                  <a:srgbClr val="001F5F"/>
                </a:solidFill>
                <a:latin typeface="Arial"/>
                <a:cs typeface="Arial"/>
              </a:rPr>
              <a:t>має</a:t>
            </a:r>
            <a:r>
              <a:rPr sz="1800" spc="-45" dirty="0">
                <a:solidFill>
                  <a:srgbClr val="001F5F"/>
                </a:solidFill>
                <a:latin typeface="Arial"/>
                <a:cs typeface="Arial"/>
              </a:rPr>
              <a:t> </a:t>
            </a:r>
            <a:r>
              <a:rPr sz="1800" dirty="0">
                <a:solidFill>
                  <a:srgbClr val="001F5F"/>
                </a:solidFill>
                <a:latin typeface="Arial"/>
                <a:cs typeface="Arial"/>
              </a:rPr>
              <a:t>найбільше</a:t>
            </a:r>
            <a:r>
              <a:rPr sz="1800" spc="-40" dirty="0">
                <a:solidFill>
                  <a:srgbClr val="001F5F"/>
                </a:solidFill>
                <a:latin typeface="Arial"/>
                <a:cs typeface="Arial"/>
              </a:rPr>
              <a:t> </a:t>
            </a:r>
            <a:r>
              <a:rPr sz="1800" dirty="0">
                <a:solidFill>
                  <a:srgbClr val="001F5F"/>
                </a:solidFill>
                <a:latin typeface="Arial"/>
                <a:cs typeface="Arial"/>
              </a:rPr>
              <a:t>спільних</a:t>
            </a:r>
            <a:r>
              <a:rPr sz="1800" spc="-30" dirty="0">
                <a:solidFill>
                  <a:srgbClr val="001F5F"/>
                </a:solidFill>
                <a:latin typeface="Arial"/>
                <a:cs typeface="Arial"/>
              </a:rPr>
              <a:t> </a:t>
            </a:r>
            <a:r>
              <a:rPr sz="1800" dirty="0">
                <a:solidFill>
                  <a:srgbClr val="001F5F"/>
                </a:solidFill>
                <a:latin typeface="Arial"/>
                <a:cs typeface="Arial"/>
              </a:rPr>
              <a:t>рис</a:t>
            </a:r>
            <a:r>
              <a:rPr sz="1800" spc="-50" dirty="0">
                <a:solidFill>
                  <a:srgbClr val="001F5F"/>
                </a:solidFill>
                <a:latin typeface="Arial"/>
                <a:cs typeface="Arial"/>
              </a:rPr>
              <a:t> </a:t>
            </a:r>
            <a:r>
              <a:rPr sz="1800" dirty="0">
                <a:solidFill>
                  <a:srgbClr val="001F5F"/>
                </a:solidFill>
                <a:latin typeface="Arial"/>
                <a:cs typeface="Arial"/>
              </a:rPr>
              <a:t>з</a:t>
            </a:r>
            <a:r>
              <a:rPr sz="1800" spc="-35" dirty="0">
                <a:solidFill>
                  <a:srgbClr val="001F5F"/>
                </a:solidFill>
                <a:latin typeface="Arial"/>
                <a:cs typeface="Arial"/>
              </a:rPr>
              <a:t> </a:t>
            </a:r>
            <a:r>
              <a:rPr sz="1800" dirty="0">
                <a:solidFill>
                  <a:srgbClr val="001F5F"/>
                </a:solidFill>
                <a:latin typeface="Arial"/>
                <a:cs typeface="Arial"/>
              </a:rPr>
              <a:t>іншими</a:t>
            </a:r>
            <a:r>
              <a:rPr sz="1800" spc="-35" dirty="0">
                <a:solidFill>
                  <a:srgbClr val="001F5F"/>
                </a:solidFill>
                <a:latin typeface="Arial"/>
                <a:cs typeface="Arial"/>
              </a:rPr>
              <a:t> </a:t>
            </a:r>
            <a:r>
              <a:rPr sz="1800" spc="-10" dirty="0">
                <a:solidFill>
                  <a:srgbClr val="001F5F"/>
                </a:solidFill>
                <a:latin typeface="Arial"/>
                <a:cs typeface="Arial"/>
              </a:rPr>
              <a:t>споживчими 	ринками.</a:t>
            </a:r>
            <a:endParaRPr sz="1800">
              <a:latin typeface="Arial"/>
              <a:cs typeface="Arial"/>
            </a:endParaRPr>
          </a:p>
          <a:p>
            <a:pPr marL="266700" indent="-254000">
              <a:lnSpc>
                <a:spcPct val="100000"/>
              </a:lnSpc>
              <a:buAutoNum type="arabicPeriod" startAt="3"/>
              <a:tabLst>
                <a:tab pos="266700" algn="l"/>
              </a:tabLst>
            </a:pPr>
            <a:r>
              <a:rPr sz="1800" dirty="0">
                <a:solidFill>
                  <a:srgbClr val="001F5F"/>
                </a:solidFill>
                <a:latin typeface="Arial"/>
                <a:cs typeface="Arial"/>
              </a:rPr>
              <a:t>Компетентність</a:t>
            </a:r>
            <a:r>
              <a:rPr sz="1800" spc="-40" dirty="0">
                <a:solidFill>
                  <a:srgbClr val="001F5F"/>
                </a:solidFill>
                <a:latin typeface="Arial"/>
                <a:cs typeface="Arial"/>
              </a:rPr>
              <a:t> </a:t>
            </a:r>
            <a:r>
              <a:rPr sz="1800" dirty="0">
                <a:solidFill>
                  <a:srgbClr val="001F5F"/>
                </a:solidFill>
                <a:latin typeface="Arial"/>
                <a:cs typeface="Arial"/>
              </a:rPr>
              <a:t>споживача</a:t>
            </a:r>
            <a:r>
              <a:rPr sz="1800" spc="-60" dirty="0">
                <a:solidFill>
                  <a:srgbClr val="001F5F"/>
                </a:solidFill>
                <a:latin typeface="Arial"/>
                <a:cs typeface="Arial"/>
              </a:rPr>
              <a:t> </a:t>
            </a:r>
            <a:r>
              <a:rPr sz="1800" dirty="0">
                <a:solidFill>
                  <a:srgbClr val="001F5F"/>
                </a:solidFill>
                <a:latin typeface="Arial"/>
                <a:cs typeface="Arial"/>
              </a:rPr>
              <a:t>при</a:t>
            </a:r>
            <a:r>
              <a:rPr sz="1800" spc="-50" dirty="0">
                <a:solidFill>
                  <a:srgbClr val="001F5F"/>
                </a:solidFill>
                <a:latin typeface="Arial"/>
                <a:cs typeface="Arial"/>
              </a:rPr>
              <a:t> </a:t>
            </a:r>
            <a:r>
              <a:rPr sz="1800" dirty="0">
                <a:solidFill>
                  <a:srgbClr val="001F5F"/>
                </a:solidFill>
                <a:latin typeface="Arial"/>
                <a:cs typeface="Arial"/>
              </a:rPr>
              <a:t>виборі</a:t>
            </a:r>
            <a:r>
              <a:rPr sz="1800" spc="-60" dirty="0">
                <a:solidFill>
                  <a:srgbClr val="001F5F"/>
                </a:solidFill>
                <a:latin typeface="Arial"/>
                <a:cs typeface="Arial"/>
              </a:rPr>
              <a:t> </a:t>
            </a:r>
            <a:r>
              <a:rPr sz="1800" dirty="0">
                <a:solidFill>
                  <a:srgbClr val="001F5F"/>
                </a:solidFill>
                <a:latin typeface="Arial"/>
                <a:cs typeface="Arial"/>
              </a:rPr>
              <a:t>ЛП</a:t>
            </a:r>
            <a:r>
              <a:rPr sz="1800" spc="-40" dirty="0">
                <a:solidFill>
                  <a:srgbClr val="001F5F"/>
                </a:solidFill>
                <a:latin typeface="Arial"/>
                <a:cs typeface="Arial"/>
              </a:rPr>
              <a:t> </a:t>
            </a:r>
            <a:r>
              <a:rPr sz="1800" spc="-10" dirty="0">
                <a:solidFill>
                  <a:srgbClr val="001F5F"/>
                </a:solidFill>
                <a:latin typeface="Arial"/>
                <a:cs typeface="Arial"/>
              </a:rPr>
              <a:t>обмежена.</a:t>
            </a:r>
            <a:endParaRPr sz="1800">
              <a:latin typeface="Arial"/>
              <a:cs typeface="Arial"/>
            </a:endParaRPr>
          </a:p>
          <a:p>
            <a:pPr marL="265430" indent="-252729">
              <a:lnSpc>
                <a:spcPct val="100000"/>
              </a:lnSpc>
              <a:buAutoNum type="arabicPeriod" startAt="3"/>
              <a:tabLst>
                <a:tab pos="265430" algn="l"/>
              </a:tabLst>
            </a:pPr>
            <a:r>
              <a:rPr sz="1800" dirty="0">
                <a:solidFill>
                  <a:srgbClr val="001F5F"/>
                </a:solidFill>
                <a:latin typeface="Arial"/>
                <a:cs typeface="Arial"/>
              </a:rPr>
              <a:t>Важливу</a:t>
            </a:r>
            <a:r>
              <a:rPr sz="1800" spc="-55" dirty="0">
                <a:solidFill>
                  <a:srgbClr val="001F5F"/>
                </a:solidFill>
                <a:latin typeface="Arial"/>
                <a:cs typeface="Arial"/>
              </a:rPr>
              <a:t> </a:t>
            </a:r>
            <a:r>
              <a:rPr sz="1800" dirty="0">
                <a:solidFill>
                  <a:srgbClr val="001F5F"/>
                </a:solidFill>
                <a:latin typeface="Arial"/>
                <a:cs typeface="Arial"/>
              </a:rPr>
              <a:t>роль</a:t>
            </a:r>
            <a:r>
              <a:rPr sz="1800" spc="-40" dirty="0">
                <a:solidFill>
                  <a:srgbClr val="001F5F"/>
                </a:solidFill>
                <a:latin typeface="Arial"/>
                <a:cs typeface="Arial"/>
              </a:rPr>
              <a:t> </a:t>
            </a:r>
            <a:r>
              <a:rPr sz="1800" dirty="0">
                <a:solidFill>
                  <a:srgbClr val="001F5F"/>
                </a:solidFill>
                <a:latin typeface="Arial"/>
                <a:cs typeface="Arial"/>
              </a:rPr>
              <a:t>у</a:t>
            </a:r>
            <a:r>
              <a:rPr sz="1800" spc="-55" dirty="0">
                <a:solidFill>
                  <a:srgbClr val="001F5F"/>
                </a:solidFill>
                <a:latin typeface="Arial"/>
                <a:cs typeface="Arial"/>
              </a:rPr>
              <a:t> </a:t>
            </a:r>
            <a:r>
              <a:rPr sz="1800" dirty="0">
                <a:solidFill>
                  <a:srgbClr val="001F5F"/>
                </a:solidFill>
                <a:latin typeface="Arial"/>
                <a:cs typeface="Arial"/>
              </a:rPr>
              <a:t>виборі</a:t>
            </a:r>
            <a:r>
              <a:rPr sz="1800" spc="-40" dirty="0">
                <a:solidFill>
                  <a:srgbClr val="001F5F"/>
                </a:solidFill>
                <a:latin typeface="Arial"/>
                <a:cs typeface="Arial"/>
              </a:rPr>
              <a:t> </a:t>
            </a:r>
            <a:r>
              <a:rPr sz="1800" dirty="0">
                <a:solidFill>
                  <a:srgbClr val="001F5F"/>
                </a:solidFill>
                <a:latin typeface="Arial"/>
                <a:cs typeface="Arial"/>
              </a:rPr>
              <a:t>безрецептурних</a:t>
            </a:r>
            <a:r>
              <a:rPr sz="1800" spc="-20" dirty="0">
                <a:solidFill>
                  <a:srgbClr val="001F5F"/>
                </a:solidFill>
                <a:latin typeface="Arial"/>
                <a:cs typeface="Arial"/>
              </a:rPr>
              <a:t> </a:t>
            </a:r>
            <a:r>
              <a:rPr sz="1800" dirty="0">
                <a:solidFill>
                  <a:srgbClr val="001F5F"/>
                </a:solidFill>
                <a:latin typeface="Arial"/>
                <a:cs typeface="Arial"/>
              </a:rPr>
              <a:t>ЛП</a:t>
            </a:r>
            <a:r>
              <a:rPr sz="1800" spc="-35" dirty="0">
                <a:solidFill>
                  <a:srgbClr val="001F5F"/>
                </a:solidFill>
                <a:latin typeface="Arial"/>
                <a:cs typeface="Arial"/>
              </a:rPr>
              <a:t> </a:t>
            </a:r>
            <a:r>
              <a:rPr sz="1800" dirty="0">
                <a:solidFill>
                  <a:srgbClr val="001F5F"/>
                </a:solidFill>
                <a:latin typeface="Arial"/>
                <a:cs typeface="Arial"/>
              </a:rPr>
              <a:t>відіграють</a:t>
            </a:r>
            <a:r>
              <a:rPr sz="1800" spc="-45" dirty="0">
                <a:solidFill>
                  <a:srgbClr val="001F5F"/>
                </a:solidFill>
                <a:latin typeface="Arial"/>
                <a:cs typeface="Arial"/>
              </a:rPr>
              <a:t> </a:t>
            </a:r>
            <a:r>
              <a:rPr sz="1800" dirty="0">
                <a:solidFill>
                  <a:srgbClr val="001F5F"/>
                </a:solidFill>
                <a:latin typeface="Arial"/>
                <a:cs typeface="Arial"/>
              </a:rPr>
              <a:t>працівники</a:t>
            </a:r>
            <a:r>
              <a:rPr sz="1800" spc="-50" dirty="0">
                <a:solidFill>
                  <a:srgbClr val="001F5F"/>
                </a:solidFill>
                <a:latin typeface="Arial"/>
                <a:cs typeface="Arial"/>
              </a:rPr>
              <a:t> </a:t>
            </a:r>
            <a:r>
              <a:rPr sz="1800" spc="-10" dirty="0">
                <a:solidFill>
                  <a:srgbClr val="001F5F"/>
                </a:solidFill>
                <a:latin typeface="Arial"/>
                <a:cs typeface="Arial"/>
              </a:rPr>
              <a:t>аптек.</a:t>
            </a:r>
            <a:endParaRPr sz="1800">
              <a:latin typeface="Arial"/>
              <a:cs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a:stretch>
            <a:fillRect/>
          </a:stretch>
        </p:blipFill>
        <p:spPr>
          <a:xfrm>
            <a:off x="0" y="76200"/>
            <a:ext cx="12192000" cy="6781800"/>
          </a:xfrm>
          <a:prstGeom prst="rect">
            <a:avLst/>
          </a:prstGeom>
        </p:spPr>
      </p:pic>
      <p:sp>
        <p:nvSpPr>
          <p:cNvPr id="5" name="Заголовок 4"/>
          <p:cNvSpPr>
            <a:spLocks noGrp="1"/>
          </p:cNvSpPr>
          <p:nvPr>
            <p:ph type="title"/>
          </p:nvPr>
        </p:nvSpPr>
        <p:spPr>
          <a:xfrm>
            <a:off x="4533900" y="3276600"/>
            <a:ext cx="3124200" cy="738664"/>
          </a:xfrm>
        </p:spPr>
        <p:txBody>
          <a:bodyPr/>
          <a:lstStyle/>
          <a:p>
            <a:r>
              <a:rPr lang="uk-UA" i="0" spc="-10" dirty="0" smtClean="0">
                <a:solidFill>
                  <a:srgbClr val="FFFF00"/>
                </a:solidFill>
              </a:rPr>
              <a:t>ДЯКУЮ </a:t>
            </a:r>
            <a:r>
              <a:rPr lang="uk-UA" i="0" spc="-25" dirty="0">
                <a:solidFill>
                  <a:srgbClr val="FFFF00"/>
                </a:solidFill>
              </a:rPr>
              <a:t>ЗА </a:t>
            </a:r>
            <a:r>
              <a:rPr lang="uk-UA" i="0" spc="-10" dirty="0" smtClean="0">
                <a:solidFill>
                  <a:srgbClr val="FFFF00"/>
                </a:solidFill>
              </a:rPr>
              <a:t>УВАГУ !</a:t>
            </a:r>
            <a:endParaRPr lang="uk-UA" dirty="0">
              <a:solidFill>
                <a:srgbClr val="FFFF00"/>
              </a:solidFill>
            </a:endParaRPr>
          </a:p>
        </p:txBody>
      </p:sp>
    </p:spTree>
    <p:extLst>
      <p:ext uri="{BB962C8B-B14F-4D97-AF65-F5344CB8AC3E}">
        <p14:creationId xmlns:p14="http://schemas.microsoft.com/office/powerpoint/2010/main" val="25207608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TotalTime>
  <Words>3698</Words>
  <Application>Microsoft Office PowerPoint</Application>
  <PresentationFormat>Широкоэкранный</PresentationFormat>
  <Paragraphs>443</Paragraphs>
  <Slides>58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58</vt:i4>
      </vt:variant>
    </vt:vector>
  </HeadingPairs>
  <TitlesOfParts>
    <vt:vector size="63" baseType="lpstr">
      <vt:lpstr>MS Gothic</vt:lpstr>
      <vt:lpstr>Arial</vt:lpstr>
      <vt:lpstr>Calibri</vt:lpstr>
      <vt:lpstr>Times New Roman</vt:lpstr>
      <vt:lpstr>Office Theme</vt:lpstr>
      <vt:lpstr>Тема 8 .Методи дослідження поведінки споживачів на фармацевтичному ринку</vt:lpstr>
      <vt:lpstr>Теоретичні питання лекції</vt:lpstr>
      <vt:lpstr>Презентация PowerPoint</vt:lpstr>
      <vt:lpstr>Статистичні дослідження констатують ті чи інші показники і явища (обсяги продажів, динаміка ринку і т.д.), Споживчі дослідження в більшій мірі спрямовані на прогнозування тенденцій розвитку ринку в найближчому майбутньому.</vt:lpstr>
      <vt:lpstr>Презентация PowerPoint</vt:lpstr>
      <vt:lpstr>Презентация PowerPoint</vt:lpstr>
      <vt:lpstr>РОЗПОДІЛ ВІДПОВІДЕЙ НА ЗАПИТАННЯ «ЯК ВИ ВВАЖАЄТЕ, ЗАЛЕЖИТЬ ЧИ ЕФЕКТИВНІСТЬ ЛІКАРСЬКОГО ЗАСОБУ ВІД ЙОГО ЦІНИ?»</vt:lpstr>
      <vt:lpstr>Презентация PowerPoint</vt:lpstr>
      <vt:lpstr>ВІДНОШЕННЯ ДО ПРЕПАРАТУ В ЗАЛЕЖНОСТІ ВІД ОРИГІНАЛЬНОСТІ</vt:lpstr>
      <vt:lpstr>Джерела інформації для здійснення вибору ОТС-препаратів (дослідження Ipsos Healthcare)</vt:lpstr>
      <vt:lpstr>Презентация PowerPoint</vt:lpstr>
      <vt:lpstr>Презентация PowerPoint</vt:lpstr>
      <vt:lpstr>Відео знову лідирує </vt:lpstr>
      <vt:lpstr>Роль нових платформ </vt:lpstr>
      <vt:lpstr>Презентация PowerPoint</vt:lpstr>
      <vt:lpstr>Презентация PowerPoint</vt:lpstr>
      <vt:lpstr>Презентация PowerPoint</vt:lpstr>
      <vt:lpstr> Динаміка обсягів ринку реклами на ТБ із зазначенням внеску категорії фармацевтичних брендів за підсумками 2013–2024 рр.*</vt:lpstr>
      <vt:lpstr>Топ-10 фармбрендів за показником EqGRP (вибірка — міста 50 тис.+) за підсумками 2024 р.</vt:lpstr>
      <vt:lpstr>Топ-10 маркетуючих організацій за показником EqGRP  (вибірка — міста 50 тис.+) за підсумками 2024 р.</vt:lpstr>
      <vt:lpstr> Фармбренди в інтернеті </vt:lpstr>
      <vt:lpstr>Динаміка кількості показів реклами фармбрендів в інтернеті із зазначенням частки категорій товарів «аптечного кошика» з 2018 до 2024 р. ****</vt:lpstr>
      <vt:lpstr>Топ-10 фармбрендів за кількістю показів реклами в інтернеті за підсумками 2024 р.****</vt:lpstr>
      <vt:lpstr>Топ-10 маркетуючих організацій за кількістю показів реклами в інтернеті за підсумками 2024 р.****</vt:lpstr>
      <vt:lpstr>Джерела інформації як фактор вибору ОТС-препаратів в залежності від віку</vt:lpstr>
      <vt:lpstr>Дослідницькі компанії, які спеціалізуються на дослідженнях ФР</vt:lpstr>
      <vt:lpstr>Презентация PowerPoint</vt:lpstr>
      <vt:lpstr>Презентация PowerPoint</vt:lpstr>
      <vt:lpstr>Презентация PowerPoint</vt:lpstr>
      <vt:lpstr>Фокус-група – групове глибинне інтерв'ю, сфокусоване на досліджуваної проблеми або об'єкті (товар, послуга, реклама), спрямоване на визначення ставлення учасників до поставленої проблеми або причин сприйняття того чи іншого об'єкта (товар, реклама), виявлення мотивації тих чи інших дій</vt:lpstr>
      <vt:lpstr>✔ТРИВАЛІСТЬ: 1 година 25 хвилин. ✔КІЛЬКІСТЬ УЧАСНИКІВ: 8 осіб.</vt:lpstr>
      <vt:lpstr>Кількісні дослідження</vt:lpstr>
      <vt:lpstr>Презентация PowerPoint</vt:lpstr>
      <vt:lpstr>CSAQ (a Computer Assisted Self- Administered Questionnaire – заповнення анкети респондентом на комп'ютері)</vt:lpstr>
      <vt:lpstr>Презентация PowerPoint</vt:lpstr>
      <vt:lpstr>Презентация PowerPoint</vt:lpstr>
      <vt:lpstr>Презентация PowerPoint</vt:lpstr>
      <vt:lpstr>Online опитування</vt:lpstr>
      <vt:lpstr>Найважливіші фактори при виборі місця придбання лікарських препаратів</vt:lpstr>
      <vt:lpstr>Вагомість факторів, що впливають на формування лояльності клієнта до аптеки</vt:lpstr>
      <vt:lpstr>✔ інформаційний метод</vt:lpstr>
      <vt:lpstr>✔Висловлювання ✔Підбір інформації</vt:lpstr>
      <vt:lpstr>✔Медійна реклама (банерна) ✔Push-повідомлення</vt:lpstr>
      <vt:lpstr>Споживачі фармацевтичної продуцкії на ринку В2B</vt:lpstr>
      <vt:lpstr>Презентация PowerPoint</vt:lpstr>
      <vt:lpstr>Принципи сегментації ринку організацій-споживачів</vt:lpstr>
      <vt:lpstr>Презентация PowerPoint</vt:lpstr>
      <vt:lpstr>✔рівень економічного розвитку ринку (рівень фінансування охорони здоров`я); ✔умови матеріально-технічного постачання;</vt:lpstr>
      <vt:lpstr>Процес прийняття рішення про закупівлю товару організацією- споживачем</vt:lpstr>
      <vt:lpstr>Закупівля ЛЗ в Україні за бюджетні кошти</vt:lpstr>
      <vt:lpstr>До 2024 року обсяг глобального ринку безрецептурних (OTC) лікарських препаратів перевищить 178 млрд дол.</vt:lpstr>
      <vt:lpstr>Літні пацієнти особливо потребують безпосередньої</vt:lpstr>
      <vt:lpstr>В аптеках Великобританії запущена програма «Профілактика краще за лікування»</vt:lpstr>
      <vt:lpstr>Аптеки Південної Африки тепер пропонують тести для</vt:lpstr>
      <vt:lpstr>ЛІКИ ДОДОМУ: ІСПАНСЬКИЙ ДОСВІД</vt:lpstr>
      <vt:lpstr>ТОР-3 Діджитал-інновацій для поліпшення прихильності пацієнта до лікування</vt:lpstr>
      <vt:lpstr>Висновки:</vt:lpstr>
      <vt:lpstr>ДЯКУЮ ЗА УВАГУ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 дослідження поведінки споживачів на фармацевтичному ринку</dc:title>
  <dc:creator>Admin</dc:creator>
  <cp:lastModifiedBy>RePack by Diakov</cp:lastModifiedBy>
  <cp:revision>50</cp:revision>
  <dcterms:created xsi:type="dcterms:W3CDTF">2025-09-22T18:39:20Z</dcterms:created>
  <dcterms:modified xsi:type="dcterms:W3CDTF">2026-04-16T17:58:59Z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2022-11-21T00:00:00Z</vt:filetime>
  </property>
  <property fmtid="{D5CDD505-2E9C-101B-9397-08002B2CF9AE}" pid="3" name="Creator">
    <vt:lpwstr>Microsoft® PowerPoint® 2010</vt:lpwstr>
  </property>
  <property fmtid="{D5CDD505-2E9C-101B-9397-08002B2CF9AE}" pid="4" name="LastSaved">
    <vt:filetime>2025-09-22T00:00:00Z</vt:filetime>
  </property>
  <property fmtid="{D5CDD505-2E9C-101B-9397-08002B2CF9AE}" pid="5" name="Producer">
    <vt:lpwstr>3-Heights(TM) PDF Security Shell 4.8.25.2 (http://www.pdf-tools.com)</vt:lpwstr>
  </property>
</Properties>
</file>