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</p:sldIdLst>
  <p:sldSz cx="9144000" cy="5143500" type="screen16x9"/>
  <p:notesSz cx="9144000" cy="5143500"/>
  <p:defaultTextStyle>
    <a:defPPr>
      <a:defRPr lang="ru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65"/>
  </p:normalViewPr>
  <p:slideViewPr>
    <p:cSldViewPr>
      <p:cViewPr varScale="1">
        <p:scale>
          <a:sx n="81" d="100"/>
          <a:sy n="81" d="100"/>
        </p:scale>
        <p:origin x="788" y="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00" b="1" i="1">
                <a:solidFill>
                  <a:srgbClr val="964705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209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001F5F"/>
                </a:solidFill>
                <a:latin typeface="SimSun-ExtB"/>
                <a:cs typeface="SimSun-ExtB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00" b="1" i="1">
                <a:solidFill>
                  <a:srgbClr val="964705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209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4/16/2026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00" b="1" i="1">
                <a:solidFill>
                  <a:srgbClr val="964705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209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4/16/2026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00" b="1" i="1">
                <a:solidFill>
                  <a:srgbClr val="964705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209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4/16/2026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00" b="1" i="1">
                <a:solidFill>
                  <a:srgbClr val="964705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209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423665" y="250012"/>
            <a:ext cx="2296668" cy="6972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31794" y="1720342"/>
            <a:ext cx="5316855" cy="16852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001F5F"/>
                </a:solidFill>
                <a:latin typeface="SimSun-ExtB"/>
                <a:cs typeface="SimSun-ExtB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63000" y="4880906"/>
            <a:ext cx="329565" cy="2813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1">
                <a:solidFill>
                  <a:srgbClr val="964705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209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7" Type="http://schemas.openxmlformats.org/officeDocument/2006/relationships/image" Target="../media/image17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g"/><Relationship Id="rId5" Type="http://schemas.openxmlformats.org/officeDocument/2006/relationships/image" Target="../media/image21.png"/><Relationship Id="rId4" Type="http://schemas.openxmlformats.org/officeDocument/2006/relationships/image" Target="../media/image2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g"/><Relationship Id="rId3" Type="http://schemas.openxmlformats.org/officeDocument/2006/relationships/image" Target="../media/image33.jpg"/><Relationship Id="rId7" Type="http://schemas.openxmlformats.org/officeDocument/2006/relationships/image" Target="../media/image37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g"/><Relationship Id="rId5" Type="http://schemas.openxmlformats.org/officeDocument/2006/relationships/image" Target="../media/image35.jpg"/><Relationship Id="rId4" Type="http://schemas.openxmlformats.org/officeDocument/2006/relationships/image" Target="../media/image34.jpg"/><Relationship Id="rId9" Type="http://schemas.openxmlformats.org/officeDocument/2006/relationships/image" Target="../media/image39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9.jp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darnitsa.ua/press-center/novini-kompan/83-ukrayintsiv-bronyuyut-liki-cherez-internet-ta-zabirayut-v-aptetsi-i-lishe-15-kupuyut-v-interneti-z-dostavkoyu-dodomu" TargetMode="External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286" y="4916852"/>
            <a:ext cx="9144000" cy="225425"/>
          </a:xfrm>
          <a:custGeom>
            <a:avLst/>
            <a:gdLst/>
            <a:ahLst/>
            <a:cxnLst/>
            <a:rect l="l" t="t" r="r" b="b"/>
            <a:pathLst>
              <a:path w="9144000" h="225425">
                <a:moveTo>
                  <a:pt x="0" y="225044"/>
                </a:moveTo>
                <a:lnTo>
                  <a:pt x="9143713" y="225044"/>
                </a:lnTo>
                <a:lnTo>
                  <a:pt x="9143713" y="0"/>
                </a:lnTo>
                <a:lnTo>
                  <a:pt x="0" y="0"/>
                </a:lnTo>
                <a:lnTo>
                  <a:pt x="0" y="225044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685800" y="1047750"/>
            <a:ext cx="7600950" cy="748281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12065" marR="5080" algn="ctr">
              <a:lnSpc>
                <a:spcPts val="2700"/>
              </a:lnSpc>
              <a:spcBef>
                <a:spcPts val="434"/>
              </a:spcBef>
            </a:pPr>
            <a:r>
              <a:rPr sz="2500" b="1" spc="190" dirty="0">
                <a:solidFill>
                  <a:schemeClr val="accent5">
                    <a:lumMod val="75000"/>
                  </a:schemeClr>
                </a:solidFill>
                <a:latin typeface="Cambria"/>
                <a:cs typeface="Cambria"/>
              </a:rPr>
              <a:t>Тема</a:t>
            </a:r>
            <a:r>
              <a:rPr sz="2500" b="1" spc="280" dirty="0">
                <a:solidFill>
                  <a:schemeClr val="accent5">
                    <a:lumMod val="75000"/>
                  </a:schemeClr>
                </a:solidFill>
                <a:latin typeface="Cambria"/>
                <a:cs typeface="Cambria"/>
              </a:rPr>
              <a:t> </a:t>
            </a:r>
            <a:r>
              <a:rPr sz="2500" b="1" spc="215" dirty="0">
                <a:solidFill>
                  <a:schemeClr val="accent5">
                    <a:lumMod val="75000"/>
                  </a:schemeClr>
                </a:solidFill>
                <a:latin typeface="Cambria"/>
                <a:cs typeface="Cambria"/>
              </a:rPr>
              <a:t>5.</a:t>
            </a:r>
            <a:r>
              <a:rPr sz="2500" b="1" spc="300" dirty="0">
                <a:solidFill>
                  <a:schemeClr val="accent5">
                    <a:lumMod val="75000"/>
                  </a:schemeClr>
                </a:solidFill>
                <a:latin typeface="Cambria"/>
                <a:cs typeface="Cambria"/>
              </a:rPr>
              <a:t> </a:t>
            </a:r>
            <a:r>
              <a:rPr sz="2500" b="1" spc="170" dirty="0">
                <a:solidFill>
                  <a:schemeClr val="accent5">
                    <a:lumMod val="75000"/>
                  </a:schemeClr>
                </a:solidFill>
                <a:latin typeface="Cambria"/>
                <a:cs typeface="Cambria"/>
              </a:rPr>
              <a:t>Особливості</a:t>
            </a:r>
            <a:r>
              <a:rPr sz="2500" b="1" spc="300" dirty="0">
                <a:solidFill>
                  <a:schemeClr val="accent5">
                    <a:lumMod val="75000"/>
                  </a:schemeClr>
                </a:solidFill>
                <a:latin typeface="Cambria"/>
                <a:cs typeface="Cambria"/>
              </a:rPr>
              <a:t> </a:t>
            </a:r>
            <a:r>
              <a:rPr sz="2500" b="1" spc="170" dirty="0">
                <a:solidFill>
                  <a:schemeClr val="accent5">
                    <a:lumMod val="75000"/>
                  </a:schemeClr>
                </a:solidFill>
                <a:latin typeface="Cambria"/>
                <a:cs typeface="Cambria"/>
              </a:rPr>
              <a:t>поведінки</a:t>
            </a:r>
            <a:r>
              <a:rPr sz="2500" b="1" spc="290" dirty="0">
                <a:solidFill>
                  <a:schemeClr val="accent5">
                    <a:lumMod val="75000"/>
                  </a:schemeClr>
                </a:solidFill>
                <a:latin typeface="Cambria"/>
                <a:cs typeface="Cambria"/>
              </a:rPr>
              <a:t> </a:t>
            </a:r>
            <a:r>
              <a:rPr sz="2500" b="1" spc="190" dirty="0">
                <a:solidFill>
                  <a:schemeClr val="accent5">
                    <a:lumMod val="75000"/>
                  </a:schemeClr>
                </a:solidFill>
                <a:latin typeface="Cambria"/>
                <a:cs typeface="Cambria"/>
              </a:rPr>
              <a:t>споживачів </a:t>
            </a:r>
            <a:r>
              <a:rPr sz="2500" b="1" spc="-535" dirty="0">
                <a:solidFill>
                  <a:schemeClr val="accent5">
                    <a:lumMod val="75000"/>
                  </a:schemeClr>
                </a:solidFill>
                <a:latin typeface="Cambria"/>
                <a:cs typeface="Cambria"/>
              </a:rPr>
              <a:t> </a:t>
            </a:r>
            <a:r>
              <a:rPr sz="2500" b="1" spc="150" dirty="0">
                <a:solidFill>
                  <a:schemeClr val="accent5">
                    <a:lumMod val="75000"/>
                  </a:schemeClr>
                </a:solidFill>
                <a:latin typeface="Cambria"/>
                <a:cs typeface="Cambria"/>
              </a:rPr>
              <a:t>на</a:t>
            </a:r>
            <a:r>
              <a:rPr sz="2500" b="1" spc="290" dirty="0">
                <a:solidFill>
                  <a:schemeClr val="accent5">
                    <a:lumMod val="75000"/>
                  </a:schemeClr>
                </a:solidFill>
                <a:latin typeface="Cambria"/>
                <a:cs typeface="Cambria"/>
              </a:rPr>
              <a:t> </a:t>
            </a:r>
            <a:r>
              <a:rPr sz="2500" b="1" spc="204" dirty="0" err="1">
                <a:solidFill>
                  <a:schemeClr val="accent5">
                    <a:lumMod val="75000"/>
                  </a:schemeClr>
                </a:solidFill>
                <a:latin typeface="Cambria"/>
                <a:cs typeface="Cambria"/>
              </a:rPr>
              <a:t>фармацевтичному</a:t>
            </a:r>
            <a:r>
              <a:rPr sz="2500" b="1" spc="310" dirty="0">
                <a:solidFill>
                  <a:schemeClr val="accent5">
                    <a:lumMod val="75000"/>
                  </a:schemeClr>
                </a:solidFill>
                <a:latin typeface="Cambria"/>
                <a:cs typeface="Cambria"/>
              </a:rPr>
              <a:t> </a:t>
            </a:r>
            <a:r>
              <a:rPr sz="2500" b="1" spc="170" dirty="0" err="1">
                <a:solidFill>
                  <a:schemeClr val="accent5">
                    <a:lumMod val="75000"/>
                  </a:schemeClr>
                </a:solidFill>
                <a:latin typeface="Cambria"/>
                <a:cs typeface="Cambria"/>
              </a:rPr>
              <a:t>ринку</a:t>
            </a:r>
            <a:endParaRPr sz="2500" dirty="0">
              <a:solidFill>
                <a:schemeClr val="accent5">
                  <a:lumMod val="75000"/>
                </a:schemeClr>
              </a:solidFill>
              <a:latin typeface="Cambria"/>
              <a:cs typeface="Cambria"/>
            </a:endParaRPr>
          </a:p>
        </p:txBody>
      </p:sp>
      <p:pic>
        <p:nvPicPr>
          <p:cNvPr id="1028" name="Picture 4" descr="Структура фармацевтичного ринку України">
            <a:extLst>
              <a:ext uri="{FF2B5EF4-FFF2-40B4-BE49-F238E27FC236}">
                <a16:creationId xmlns:a16="http://schemas.microsoft.com/office/drawing/2014/main" id="{39EE1DFA-170A-BE4F-47F3-74B0168FDC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9300" y="2419350"/>
            <a:ext cx="5105400" cy="2269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3242" y="717740"/>
            <a:ext cx="7139305" cy="1274708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269875" indent="-257810">
              <a:lnSpc>
                <a:spcPct val="100000"/>
              </a:lnSpc>
              <a:spcBef>
                <a:spcPts val="300"/>
              </a:spcBef>
              <a:buClr>
                <a:srgbClr val="FF6600"/>
              </a:buClr>
              <a:buSzPct val="120000"/>
              <a:buAutoNum type="arabicPeriod"/>
              <a:tabLst>
                <a:tab pos="270510" algn="l"/>
              </a:tabLst>
            </a:pPr>
            <a:r>
              <a:rPr dirty="0"/>
              <a:t>Фармацевтичний ринок, його особливості</a:t>
            </a:r>
          </a:p>
          <a:p>
            <a:pPr marL="269875" indent="-257810">
              <a:lnSpc>
                <a:spcPct val="100000"/>
              </a:lnSpc>
              <a:spcBef>
                <a:spcPts val="545"/>
              </a:spcBef>
              <a:buClr>
                <a:srgbClr val="FF6600"/>
              </a:buClr>
              <a:buSzPct val="120000"/>
              <a:buAutoNum type="arabicPeriod"/>
              <a:tabLst>
                <a:tab pos="270510" algn="l"/>
              </a:tabLst>
            </a:pPr>
            <a:r>
              <a:rPr dirty="0"/>
              <a:t>Фактори, що впливають на поведінку споживачів на фармацевтичному ринку</a:t>
            </a:r>
          </a:p>
          <a:p>
            <a:pPr marL="269875" indent="-257810">
              <a:lnSpc>
                <a:spcPct val="100000"/>
              </a:lnSpc>
              <a:spcBef>
                <a:spcPts val="540"/>
              </a:spcBef>
              <a:buClr>
                <a:srgbClr val="FF6600"/>
              </a:buClr>
              <a:buSzPct val="120000"/>
              <a:buAutoNum type="arabicPeriod"/>
              <a:tabLst>
                <a:tab pos="270510" algn="l"/>
              </a:tabLst>
            </a:pPr>
            <a:r>
              <a:rPr dirty="0"/>
              <a:t>Споживчі потреби і фармацевтичний ринок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93242" y="239648"/>
            <a:ext cx="371094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i="1" dirty="0">
                <a:solidFill>
                  <a:srgbClr val="5B0091"/>
                </a:solidFill>
                <a:latin typeface="Arial"/>
                <a:cs typeface="Arial"/>
              </a:rPr>
              <a:t>Теоретичні</a:t>
            </a:r>
            <a:r>
              <a:rPr sz="2100" b="1" i="1" spc="-35" dirty="0">
                <a:solidFill>
                  <a:srgbClr val="5B0091"/>
                </a:solidFill>
                <a:latin typeface="Arial"/>
                <a:cs typeface="Arial"/>
              </a:rPr>
              <a:t> </a:t>
            </a:r>
            <a:r>
              <a:rPr sz="2100" b="1" i="1" spc="-5" dirty="0">
                <a:solidFill>
                  <a:srgbClr val="5B0091"/>
                </a:solidFill>
                <a:latin typeface="Arial"/>
                <a:cs typeface="Arial"/>
              </a:rPr>
              <a:t>питання</a:t>
            </a:r>
            <a:r>
              <a:rPr sz="2100" b="1" i="1" spc="-35" dirty="0">
                <a:solidFill>
                  <a:srgbClr val="5B0091"/>
                </a:solidFill>
                <a:latin typeface="Arial"/>
                <a:cs typeface="Arial"/>
              </a:rPr>
              <a:t> </a:t>
            </a:r>
            <a:r>
              <a:rPr sz="2100" b="1" i="1" spc="-5" dirty="0">
                <a:solidFill>
                  <a:srgbClr val="5B0091"/>
                </a:solidFill>
                <a:latin typeface="Arial"/>
                <a:cs typeface="Arial"/>
              </a:rPr>
              <a:t>лекції</a:t>
            </a:r>
            <a:endParaRPr sz="21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84213" y="1912614"/>
            <a:ext cx="2114833" cy="3050779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721868" y="2607640"/>
            <a:ext cx="5842000" cy="19184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i="1" spc="-5" dirty="0">
                <a:solidFill>
                  <a:srgbClr val="5B0091"/>
                </a:solidFill>
                <a:latin typeface="Arial"/>
                <a:cs typeface="Arial"/>
              </a:rPr>
              <a:t>Теоретичні</a:t>
            </a:r>
            <a:r>
              <a:rPr sz="2100" b="1" i="1" spc="-15" dirty="0">
                <a:solidFill>
                  <a:srgbClr val="5B0091"/>
                </a:solidFill>
                <a:latin typeface="Arial"/>
                <a:cs typeface="Arial"/>
              </a:rPr>
              <a:t> </a:t>
            </a:r>
            <a:r>
              <a:rPr sz="2100" b="1" i="1" dirty="0">
                <a:solidFill>
                  <a:srgbClr val="5B0091"/>
                </a:solidFill>
                <a:latin typeface="Arial"/>
                <a:cs typeface="Arial"/>
              </a:rPr>
              <a:t>питання</a:t>
            </a:r>
            <a:r>
              <a:rPr sz="2100" b="1" i="1" spc="-10" dirty="0">
                <a:solidFill>
                  <a:srgbClr val="5B0091"/>
                </a:solidFill>
                <a:latin typeface="Arial"/>
                <a:cs typeface="Arial"/>
              </a:rPr>
              <a:t> </a:t>
            </a:r>
            <a:r>
              <a:rPr sz="2100" b="1" i="1" spc="-5" dirty="0">
                <a:solidFill>
                  <a:srgbClr val="5B0091"/>
                </a:solidFill>
                <a:latin typeface="Arial"/>
                <a:cs typeface="Arial"/>
              </a:rPr>
              <a:t>для</a:t>
            </a:r>
            <a:r>
              <a:rPr sz="2100" b="1" i="1" dirty="0">
                <a:solidFill>
                  <a:srgbClr val="5B0091"/>
                </a:solidFill>
                <a:latin typeface="Arial"/>
                <a:cs typeface="Arial"/>
              </a:rPr>
              <a:t> </a:t>
            </a:r>
            <a:r>
              <a:rPr sz="2100" b="1" i="1" spc="-5" dirty="0">
                <a:solidFill>
                  <a:srgbClr val="5B0091"/>
                </a:solidFill>
                <a:latin typeface="Arial"/>
                <a:cs typeface="Arial"/>
              </a:rPr>
              <a:t>самостійного</a:t>
            </a:r>
            <a:endParaRPr sz="21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100" b="1" i="1" dirty="0">
                <a:solidFill>
                  <a:srgbClr val="5B0091"/>
                </a:solidFill>
                <a:latin typeface="Arial"/>
                <a:cs typeface="Arial"/>
              </a:rPr>
              <a:t>вивчення:</a:t>
            </a:r>
            <a:endParaRPr sz="2100" dirty="0">
              <a:latin typeface="Arial"/>
              <a:cs typeface="Arial"/>
            </a:endParaRPr>
          </a:p>
          <a:p>
            <a:pPr marL="269875" indent="-257810">
              <a:lnSpc>
                <a:spcPct val="100000"/>
              </a:lnSpc>
              <a:spcBef>
                <a:spcPts val="290"/>
              </a:spcBef>
              <a:buClr>
                <a:srgbClr val="FF6600"/>
              </a:buClr>
              <a:buSzPct val="120000"/>
              <a:buAutoNum type="arabicPeriod"/>
              <a:tabLst>
                <a:tab pos="270510" algn="l"/>
              </a:tabLst>
            </a:pPr>
            <a:r>
              <a:rPr dirty="0"/>
              <a:t>Принципи сегментації споживачів на фармацевтичному ринку.</a:t>
            </a:r>
          </a:p>
          <a:p>
            <a:pPr marL="269875" marR="393700" indent="-257810">
              <a:lnSpc>
                <a:spcPts val="2700"/>
              </a:lnSpc>
              <a:spcBef>
                <a:spcPts val="40"/>
              </a:spcBef>
              <a:buClr>
                <a:srgbClr val="FF6600"/>
              </a:buClr>
              <a:buSzPct val="120000"/>
              <a:buAutoNum type="arabicPeriod"/>
              <a:tabLst>
                <a:tab pos="270510" algn="l"/>
              </a:tabLst>
            </a:pPr>
            <a:r>
              <a:rPr dirty="0"/>
              <a:t>Роль Інтернет технологій увивченніповедінки споживачів  лікарських засобів.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763000" y="4880906"/>
            <a:ext cx="203835" cy="2895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155"/>
              </a:lnSpc>
            </a:pPr>
            <a:fld id="{81D60167-4931-47E6-BA6A-407CBD079E47}" type="slidenum">
              <a:rPr sz="1800" b="1" i="1" spc="-5" dirty="0">
                <a:solidFill>
                  <a:srgbClr val="964705"/>
                </a:solidFill>
                <a:latin typeface="Arial"/>
                <a:cs typeface="Arial"/>
              </a:rPr>
              <a:t>2</a:t>
            </a:fld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838493"/>
            <a:ext cx="4129652" cy="2072871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84656" y="387477"/>
            <a:ext cx="7484109" cy="1396365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90500" marR="5080" indent="715645">
              <a:lnSpc>
                <a:spcPts val="2800"/>
              </a:lnSpc>
              <a:spcBef>
                <a:spcPts val="260"/>
              </a:spcBef>
            </a:pPr>
            <a:r>
              <a:rPr sz="2400" b="1" i="1" spc="-5" dirty="0">
                <a:solidFill>
                  <a:srgbClr val="FF6600"/>
                </a:solidFill>
                <a:latin typeface="Arial"/>
                <a:cs typeface="Arial"/>
              </a:rPr>
              <a:t>Фармацевтичний</a:t>
            </a:r>
            <a:r>
              <a:rPr sz="2400" b="1" i="1" spc="-1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i="1" dirty="0">
                <a:solidFill>
                  <a:srgbClr val="FF6600"/>
                </a:solidFill>
                <a:latin typeface="Arial"/>
                <a:cs typeface="Arial"/>
              </a:rPr>
              <a:t>ринок</a:t>
            </a:r>
            <a:r>
              <a:rPr sz="2400" b="1" i="1" spc="-3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i="1" dirty="0">
                <a:solidFill>
                  <a:srgbClr val="FF6600"/>
                </a:solidFill>
                <a:latin typeface="Arial"/>
                <a:cs typeface="Arial"/>
              </a:rPr>
              <a:t>настільки</a:t>
            </a:r>
            <a:r>
              <a:rPr sz="2400" b="1" i="1" spc="-2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FF6600"/>
                </a:solidFill>
                <a:latin typeface="Arial"/>
                <a:cs typeface="Arial"/>
              </a:rPr>
              <a:t>сильно </a:t>
            </a:r>
            <a:r>
              <a:rPr sz="2400" b="1" i="1" spc="-65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FF6600"/>
                </a:solidFill>
                <a:latin typeface="Arial"/>
                <a:cs typeface="Arial"/>
              </a:rPr>
              <a:t>відрізняється</a:t>
            </a:r>
            <a:r>
              <a:rPr sz="2400" b="1" i="1" spc="-4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i="1" dirty="0">
                <a:solidFill>
                  <a:srgbClr val="FF6600"/>
                </a:solidFill>
                <a:latin typeface="Arial"/>
                <a:cs typeface="Arial"/>
              </a:rPr>
              <a:t>від</a:t>
            </a:r>
            <a:r>
              <a:rPr sz="2400" b="1" i="1" spc="-1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i="1" dirty="0">
                <a:solidFill>
                  <a:srgbClr val="FF6600"/>
                </a:solidFill>
                <a:latin typeface="Arial"/>
                <a:cs typeface="Arial"/>
              </a:rPr>
              <a:t>інших</a:t>
            </a:r>
            <a:r>
              <a:rPr sz="2400" b="1" i="1" spc="-3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FF6600"/>
                </a:solidFill>
                <a:latin typeface="Arial"/>
                <a:cs typeface="Arial"/>
              </a:rPr>
              <a:t>галузевих </a:t>
            </a:r>
            <a:r>
              <a:rPr sz="2400" b="1" i="1" dirty="0">
                <a:solidFill>
                  <a:srgbClr val="FF6600"/>
                </a:solidFill>
                <a:latin typeface="Arial"/>
                <a:cs typeface="Arial"/>
              </a:rPr>
              <a:t>ринків,</a:t>
            </a:r>
            <a:r>
              <a:rPr sz="2400" b="1" i="1" spc="-1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FF6600"/>
                </a:solidFill>
                <a:latin typeface="Arial"/>
                <a:cs typeface="Arial"/>
              </a:rPr>
              <a:t>що</a:t>
            </a:r>
            <a:endParaRPr sz="2400">
              <a:latin typeface="Arial"/>
              <a:cs typeface="Arial"/>
            </a:endParaRPr>
          </a:p>
          <a:p>
            <a:pPr marL="1256030" marR="27940" indent="-1243965">
              <a:lnSpc>
                <a:spcPts val="2520"/>
              </a:lnSpc>
              <a:spcBef>
                <a:spcPts val="10"/>
              </a:spcBef>
            </a:pPr>
            <a:r>
              <a:rPr sz="2400" b="1" i="1" spc="-5" dirty="0">
                <a:solidFill>
                  <a:srgbClr val="FF6600"/>
                </a:solidFill>
                <a:latin typeface="Arial"/>
                <a:cs typeface="Arial"/>
              </a:rPr>
              <a:t>маркетинг </a:t>
            </a:r>
            <a:r>
              <a:rPr sz="2400" b="1" i="1" dirty="0">
                <a:solidFill>
                  <a:srgbClr val="FF6600"/>
                </a:solidFill>
                <a:latin typeface="Arial"/>
                <a:cs typeface="Arial"/>
              </a:rPr>
              <a:t>на ньому </a:t>
            </a:r>
            <a:r>
              <a:rPr sz="2400" b="1" i="1" spc="-5" dirty="0">
                <a:solidFill>
                  <a:srgbClr val="FF6600"/>
                </a:solidFill>
                <a:latin typeface="Arial"/>
                <a:cs typeface="Arial"/>
              </a:rPr>
              <a:t>разюче </a:t>
            </a:r>
            <a:r>
              <a:rPr sz="2400" b="1" i="1" dirty="0">
                <a:solidFill>
                  <a:srgbClr val="FF6600"/>
                </a:solidFill>
                <a:latin typeface="Arial"/>
                <a:cs typeface="Arial"/>
              </a:rPr>
              <a:t>не </a:t>
            </a:r>
            <a:r>
              <a:rPr sz="2400" b="1" i="1" spc="-5" dirty="0">
                <a:solidFill>
                  <a:srgbClr val="FF6600"/>
                </a:solidFill>
                <a:latin typeface="Arial"/>
                <a:cs typeface="Arial"/>
              </a:rPr>
              <a:t>схожий </a:t>
            </a:r>
            <a:r>
              <a:rPr sz="2400" b="1" i="1" dirty="0">
                <a:solidFill>
                  <a:srgbClr val="FF6600"/>
                </a:solidFill>
                <a:latin typeface="Arial"/>
                <a:cs typeface="Arial"/>
              </a:rPr>
              <a:t>на </a:t>
            </a:r>
            <a:r>
              <a:rPr sz="2400" b="1" i="1" spc="-5" dirty="0">
                <a:solidFill>
                  <a:srgbClr val="FF6600"/>
                </a:solidFill>
                <a:latin typeface="Arial"/>
                <a:cs typeface="Arial"/>
              </a:rPr>
              <a:t>свого </a:t>
            </a:r>
            <a:r>
              <a:rPr sz="2400" b="1" i="1" spc="-66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FF6600"/>
                </a:solidFill>
                <a:latin typeface="Arial"/>
                <a:cs typeface="Arial"/>
              </a:rPr>
              <a:t>прабатька,</a:t>
            </a:r>
            <a:r>
              <a:rPr sz="2400" b="1" i="1" spc="-1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FF6600"/>
                </a:solidFill>
                <a:latin typeface="Arial"/>
                <a:cs typeface="Arial"/>
              </a:rPr>
              <a:t>блискуче</a:t>
            </a:r>
            <a:r>
              <a:rPr sz="2400" b="1" i="1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FF6600"/>
                </a:solidFill>
                <a:latin typeface="Arial"/>
                <a:cs typeface="Arial"/>
              </a:rPr>
              <a:t>описаного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763000" y="4880906"/>
            <a:ext cx="203835" cy="2895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155"/>
              </a:lnSpc>
            </a:pPr>
            <a:fld id="{81D60167-4931-47E6-BA6A-407CBD079E47}" type="slidenum">
              <a:rPr sz="1800" b="1" i="1" spc="-5" dirty="0">
                <a:solidFill>
                  <a:srgbClr val="964705"/>
                </a:solidFill>
                <a:latin typeface="Arial"/>
                <a:cs typeface="Arial"/>
              </a:rPr>
              <a:t>3</a:t>
            </a:fld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00754" y="1792985"/>
            <a:ext cx="5105400" cy="10991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i="1" dirty="0">
                <a:solidFill>
                  <a:srgbClr val="FF6600"/>
                </a:solidFill>
                <a:latin typeface="Arial"/>
                <a:cs typeface="Arial"/>
              </a:rPr>
              <a:t>Ф.</a:t>
            </a:r>
            <a:r>
              <a:rPr sz="2400" b="1" i="1" spc="-5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FF6600"/>
                </a:solidFill>
                <a:latin typeface="Arial"/>
                <a:cs typeface="Arial"/>
              </a:rPr>
              <a:t>Котлером</a:t>
            </a:r>
            <a:endParaRPr sz="24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  <a:spcBef>
                <a:spcPts val="1450"/>
              </a:spcBef>
            </a:pPr>
            <a:r>
              <a:rPr sz="1500" i="1" spc="-5" dirty="0">
                <a:solidFill>
                  <a:srgbClr val="001F5F"/>
                </a:solidFill>
                <a:latin typeface="Arial"/>
                <a:cs typeface="Arial"/>
              </a:rPr>
              <a:t>Андрій</a:t>
            </a:r>
            <a:r>
              <a:rPr sz="1500" i="1" spc="-6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500" i="1" spc="-5" dirty="0">
                <a:solidFill>
                  <a:srgbClr val="001F5F"/>
                </a:solidFill>
                <a:latin typeface="Arial"/>
                <a:cs typeface="Arial"/>
              </a:rPr>
              <a:t>Юданов</a:t>
            </a:r>
            <a:endParaRPr sz="1500">
              <a:latin typeface="Arial"/>
              <a:cs typeface="Arial"/>
            </a:endParaRPr>
          </a:p>
          <a:p>
            <a:pPr marR="6350" algn="r">
              <a:lnSpc>
                <a:spcPct val="100000"/>
              </a:lnSpc>
              <a:spcBef>
                <a:spcPts val="520"/>
              </a:spcBef>
            </a:pPr>
            <a:r>
              <a:rPr sz="1500" i="1" dirty="0">
                <a:solidFill>
                  <a:srgbClr val="001F5F"/>
                </a:solidFill>
                <a:latin typeface="Arial"/>
                <a:cs typeface="Arial"/>
              </a:rPr>
              <a:t>«Інший</a:t>
            </a:r>
            <a:r>
              <a:rPr sz="1500" i="1" spc="-6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500" i="1" spc="-5" dirty="0">
                <a:solidFill>
                  <a:srgbClr val="001F5F"/>
                </a:solidFill>
                <a:latin typeface="Arial"/>
                <a:cs typeface="Arial"/>
              </a:rPr>
              <a:t>маркетинг»</a:t>
            </a:r>
            <a:endParaRPr sz="15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09800" y="3673551"/>
            <a:ext cx="6165849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dirty="0"/>
              <a:t>Фармацевтичний ринок як різновид товарного ринку – це  система відносин купівлі-продажу між економічно вільними  продавцями та покупцями лікарських засобів та виробів</a:t>
            </a:r>
          </a:p>
          <a:p>
            <a:pPr marL="12700" algn="just">
              <a:lnSpc>
                <a:spcPct val="100000"/>
              </a:lnSpc>
            </a:pPr>
            <a:r>
              <a:rPr dirty="0"/>
              <a:t>медичного призначення.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4713" y="1345438"/>
            <a:ext cx="6973570" cy="36599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9860">
              <a:lnSpc>
                <a:spcPts val="2070"/>
              </a:lnSpc>
              <a:spcBef>
                <a:spcPts val="100"/>
              </a:spcBef>
            </a:pPr>
            <a:r>
              <a:rPr dirty="0"/>
              <a:t>До відмітних особливостей фармацевтичного ринку відносять:</a:t>
            </a:r>
          </a:p>
          <a:p>
            <a:pPr marL="12700">
              <a:lnSpc>
                <a:spcPts val="2420"/>
              </a:lnSpc>
            </a:pPr>
            <a:r>
              <a:rPr dirty="0"/>
              <a:t>✔тенденція до світової глобалізації;</a:t>
            </a:r>
          </a:p>
          <a:p>
            <a:pPr marL="12700">
              <a:lnSpc>
                <a:spcPts val="2375"/>
              </a:lnSpc>
            </a:pPr>
            <a:r>
              <a:rPr dirty="0"/>
              <a:t>✔широкий асортимент лікарських засобів;</a:t>
            </a:r>
          </a:p>
          <a:p>
            <a:pPr marL="12700">
              <a:lnSpc>
                <a:spcPts val="2375"/>
              </a:lnSpc>
            </a:pPr>
            <a:r>
              <a:rPr dirty="0"/>
              <a:t>✔тривалий цикл розробки лікарських засобів;</a:t>
            </a:r>
          </a:p>
          <a:p>
            <a:pPr marL="12700">
              <a:lnSpc>
                <a:spcPts val="2375"/>
              </a:lnSpc>
            </a:pPr>
            <a:r>
              <a:rPr dirty="0"/>
              <a:t>✔висока наукомісткість;</a:t>
            </a:r>
          </a:p>
          <a:p>
            <a:pPr marL="269875" marR="6350" indent="-257810" algn="just">
              <a:lnSpc>
                <a:spcPts val="2380"/>
              </a:lnSpc>
              <a:spcBef>
                <a:spcPts val="165"/>
              </a:spcBef>
            </a:pPr>
            <a:r>
              <a:rPr dirty="0"/>
              <a:t>✔велика розмаїтість технологічних процесів, видів обладнання,  сировини й матеріалів, які використовують при виготовленні лікарських засобів;</a:t>
            </a:r>
          </a:p>
          <a:p>
            <a:pPr marL="12700" algn="just">
              <a:lnSpc>
                <a:spcPts val="2330"/>
              </a:lnSpc>
            </a:pPr>
            <a:r>
              <a:rPr dirty="0"/>
              <a:t>✔часті зміни, розширення  й  обновлення  номенклатури</a:t>
            </a:r>
          </a:p>
          <a:p>
            <a:pPr marL="269875" algn="just">
              <a:lnSpc>
                <a:spcPts val="2070"/>
              </a:lnSpc>
              <a:spcBef>
                <a:spcPts val="135"/>
              </a:spcBef>
            </a:pPr>
            <a:r>
              <a:rPr dirty="0"/>
              <a:t>продукції, що випускається;</a:t>
            </a:r>
          </a:p>
          <a:p>
            <a:pPr marL="269875" marR="5080" indent="-257810" algn="just">
              <a:lnSpc>
                <a:spcPts val="2380"/>
              </a:lnSpc>
              <a:spcBef>
                <a:spcPts val="185"/>
              </a:spcBef>
            </a:pPr>
            <a:r>
              <a:rPr dirty="0"/>
              <a:t>✔залежність попиту від епідемій, стихійних лих, інших  екстремальних ситуацій.</a:t>
            </a:r>
            <a:endParaRPr sz="1800" dirty="0">
              <a:latin typeface="SimSun-ExtB"/>
              <a:cs typeface="SimSun-ExtB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93775" y="95694"/>
            <a:ext cx="7670800" cy="949619"/>
          </a:xfrm>
          <a:prstGeom prst="rect">
            <a:avLst/>
          </a:prstGeom>
          <a:ln w="38100">
            <a:solidFill>
              <a:srgbClr val="FF6600"/>
            </a:solidFill>
          </a:ln>
        </p:spPr>
        <p:txBody>
          <a:bodyPr vert="horz" wrap="square" lIns="0" tIns="117475" rIns="0" bIns="0" rtlCol="0">
            <a:spAutoFit/>
          </a:bodyPr>
          <a:lstStyle/>
          <a:p>
            <a:pPr marL="133985" marR="347980">
              <a:lnSpc>
                <a:spcPct val="100000"/>
              </a:lnSpc>
              <a:spcBef>
                <a:spcPts val="925"/>
              </a:spcBef>
            </a:pPr>
            <a:r>
              <a:rPr sz="1800" b="1" dirty="0">
                <a:solidFill>
                  <a:srgbClr val="FF6600"/>
                </a:solidFill>
                <a:latin typeface="Arial"/>
                <a:cs typeface="Arial"/>
              </a:rPr>
              <a:t>Ф</a:t>
            </a:r>
            <a:r>
              <a:rPr sz="1800" b="1" spc="-5" dirty="0">
                <a:solidFill>
                  <a:srgbClr val="FF6600"/>
                </a:solidFill>
                <a:latin typeface="Arial"/>
                <a:cs typeface="Arial"/>
              </a:rPr>
              <a:t>а</a:t>
            </a:r>
            <a:r>
              <a:rPr sz="1800" b="1" dirty="0">
                <a:solidFill>
                  <a:srgbClr val="FF6600"/>
                </a:solidFill>
                <a:latin typeface="Arial"/>
                <a:cs typeface="Arial"/>
              </a:rPr>
              <a:t>рмац</a:t>
            </a:r>
            <a:r>
              <a:rPr sz="1800" b="1" spc="-10" dirty="0">
                <a:solidFill>
                  <a:srgbClr val="FF6600"/>
                </a:solidFill>
                <a:latin typeface="Arial"/>
                <a:cs typeface="Arial"/>
              </a:rPr>
              <a:t>е</a:t>
            </a:r>
            <a:r>
              <a:rPr sz="1800" b="1" spc="5" dirty="0">
                <a:solidFill>
                  <a:srgbClr val="FF6600"/>
                </a:solidFill>
                <a:latin typeface="Arial"/>
                <a:cs typeface="Arial"/>
              </a:rPr>
              <a:t>в</a:t>
            </a:r>
            <a:r>
              <a:rPr sz="1800" b="1" spc="-35" dirty="0">
                <a:solidFill>
                  <a:srgbClr val="FF6600"/>
                </a:solidFill>
                <a:latin typeface="Arial"/>
                <a:cs typeface="Arial"/>
              </a:rPr>
              <a:t>т</a:t>
            </a:r>
            <a:r>
              <a:rPr sz="1800" b="1" spc="5" dirty="0">
                <a:solidFill>
                  <a:srgbClr val="FF6600"/>
                </a:solidFill>
                <a:latin typeface="Arial"/>
                <a:cs typeface="Arial"/>
              </a:rPr>
              <a:t>и</a:t>
            </a:r>
            <a:r>
              <a:rPr sz="1800" b="1" dirty="0">
                <a:solidFill>
                  <a:srgbClr val="FF6600"/>
                </a:solidFill>
                <a:latin typeface="Arial"/>
                <a:cs typeface="Arial"/>
              </a:rPr>
              <a:t>чн</a:t>
            </a:r>
            <a:r>
              <a:rPr sz="1800" b="1" spc="10" dirty="0">
                <a:solidFill>
                  <a:srgbClr val="FF6600"/>
                </a:solidFill>
                <a:latin typeface="Arial"/>
                <a:cs typeface="Arial"/>
              </a:rPr>
              <a:t>и</a:t>
            </a:r>
            <a:r>
              <a:rPr sz="1800" b="1" dirty="0">
                <a:solidFill>
                  <a:srgbClr val="FF6600"/>
                </a:solidFill>
                <a:latin typeface="Arial"/>
                <a:cs typeface="Arial"/>
              </a:rPr>
              <a:t>й</a:t>
            </a:r>
            <a:r>
              <a:rPr sz="1800" b="1" spc="6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6600"/>
                </a:solidFill>
                <a:latin typeface="Arial"/>
                <a:cs typeface="Arial"/>
              </a:rPr>
              <a:t>ринок </a:t>
            </a:r>
            <a:r>
              <a:rPr dirty="0"/>
              <a:t>являє собою частину ринку споживчих  товарів та  послуг, що має певні особливості, які суттєво впливають  на його організацію.</a:t>
            </a:r>
            <a:endParaRPr sz="1800" dirty="0">
              <a:latin typeface="SimSun-ExtB"/>
              <a:cs typeface="SimSun-ExtB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95768" y="1461769"/>
            <a:ext cx="1848230" cy="189547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8763000" y="4880906"/>
            <a:ext cx="203835" cy="2895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155"/>
              </a:lnSpc>
            </a:pPr>
            <a:fld id="{81D60167-4931-47E6-BA6A-407CBD079E47}" type="slidenum">
              <a:rPr sz="1800" b="1" i="1" spc="-5" dirty="0">
                <a:solidFill>
                  <a:srgbClr val="964705"/>
                </a:solidFill>
                <a:latin typeface="Arial"/>
                <a:cs typeface="Arial"/>
              </a:rPr>
              <a:t>4</a:t>
            </a:fld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4665" y="837057"/>
            <a:ext cx="8652510" cy="408829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9860" marR="1610360">
              <a:lnSpc>
                <a:spcPct val="100000"/>
              </a:lnSpc>
              <a:spcBef>
                <a:spcPts val="100"/>
              </a:spcBef>
            </a:pPr>
            <a:r>
              <a:rPr dirty="0"/>
              <a:t>По-перше: спільна для всьоголюдства потреба в збереженні  та відновленні здоров'я, прагнення до подовження терміну</a:t>
            </a:r>
          </a:p>
          <a:p>
            <a:pPr marL="139700" marR="1289685">
              <a:lnSpc>
                <a:spcPct val="100000"/>
              </a:lnSpc>
              <a:spcBef>
                <a:spcPts val="640"/>
              </a:spcBef>
              <a:tabLst>
                <a:tab pos="1416685" algn="l"/>
              </a:tabLst>
            </a:pPr>
            <a:r>
              <a:rPr lang="uk-UA" dirty="0" smtClean="0"/>
              <a:t>По-друге:</a:t>
            </a:r>
            <a:r>
              <a:rPr dirty="0"/>
              <a:t>	подібні динаміка захворюваності та патофізіологічні  механізми протікання хвороб в різних країнах світу.</a:t>
            </a:r>
          </a:p>
          <a:p>
            <a:pPr marL="1109980" marR="55880">
              <a:lnSpc>
                <a:spcPct val="100000"/>
              </a:lnSpc>
              <a:spcBef>
                <a:spcPts val="645"/>
              </a:spcBef>
            </a:pPr>
            <a:r>
              <a:rPr dirty="0"/>
              <a:t>По-третє: сучасні високошвидкіснітехнології обміну  інноваційними  технологіями й результатами науково-дослідних робіт.</a:t>
            </a:r>
          </a:p>
          <a:p>
            <a:pPr marL="1109980">
              <a:lnSpc>
                <a:spcPct val="100000"/>
              </a:lnSpc>
              <a:spcBef>
                <a:spcPts val="860"/>
              </a:spcBef>
            </a:pPr>
            <a:r>
              <a:rPr dirty="0"/>
              <a:t>По-четверте: висока вартість розробки та впровадження нових</a:t>
            </a:r>
          </a:p>
          <a:p>
            <a:pPr marL="1109980">
              <a:lnSpc>
                <a:spcPct val="100000"/>
              </a:lnSpc>
              <a:spcBef>
                <a:spcPts val="5"/>
              </a:spcBef>
            </a:pPr>
            <a:r>
              <a:rPr dirty="0"/>
              <a:t>лікарських засобів, що потребує інтеграції зусиль.</a:t>
            </a:r>
          </a:p>
          <a:p>
            <a:pPr marL="139700" marR="1417955" algn="just">
              <a:lnSpc>
                <a:spcPct val="100000"/>
              </a:lnSpc>
              <a:spcBef>
                <a:spcPts val="825"/>
              </a:spcBef>
            </a:pPr>
            <a:r>
              <a:rPr dirty="0"/>
              <a:t>По-п'яте:  прагнення фармацевтичних компаній до захоплення  більшої частини фармацевтичного ринку.</a:t>
            </a:r>
          </a:p>
          <a:p>
            <a:pPr marL="139700" marR="1416685" algn="just">
              <a:lnSpc>
                <a:spcPct val="100000"/>
              </a:lnSpc>
              <a:spcBef>
                <a:spcPts val="825"/>
              </a:spcBef>
            </a:pPr>
            <a:r>
              <a:rPr dirty="0"/>
              <a:t>По-шосте:  спільні міжнародні стандарти виготовлення (GLP,  GCP, GMP) дистрибуції та фармацевтичної практики (GDP, GPP)  зберігання та  транспортування лікарських засобів (GSP).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240026" y="137540"/>
            <a:ext cx="4737100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9400" marR="5080" indent="-266700">
              <a:lnSpc>
                <a:spcPct val="100000"/>
              </a:lnSpc>
              <a:spcBef>
                <a:spcPts val="100"/>
              </a:spcBef>
            </a:pPr>
            <a:r>
              <a:rPr sz="2100" b="1" i="1" dirty="0">
                <a:solidFill>
                  <a:srgbClr val="5B0091"/>
                </a:solidFill>
                <a:latin typeface="Arial"/>
                <a:cs typeface="Arial"/>
              </a:rPr>
              <a:t>Тенденція </a:t>
            </a:r>
            <a:r>
              <a:rPr sz="2100" b="1" i="1" spc="-5" dirty="0">
                <a:solidFill>
                  <a:srgbClr val="5B0091"/>
                </a:solidFill>
                <a:latin typeface="Arial"/>
                <a:cs typeface="Arial"/>
              </a:rPr>
              <a:t>до світової глобалізації </a:t>
            </a:r>
            <a:r>
              <a:rPr sz="2100" b="1" i="1" spc="-570" dirty="0">
                <a:solidFill>
                  <a:srgbClr val="5B0091"/>
                </a:solidFill>
                <a:latin typeface="Arial"/>
                <a:cs typeface="Arial"/>
              </a:rPr>
              <a:t> </a:t>
            </a:r>
            <a:r>
              <a:rPr sz="2100" b="1" i="1" spc="-5" dirty="0">
                <a:solidFill>
                  <a:srgbClr val="5B0091"/>
                </a:solidFill>
                <a:latin typeface="Arial"/>
                <a:cs typeface="Arial"/>
              </a:rPr>
              <a:t>зумовлена</a:t>
            </a:r>
            <a:r>
              <a:rPr sz="2100" b="1" i="1" spc="-20" dirty="0">
                <a:solidFill>
                  <a:srgbClr val="5B0091"/>
                </a:solidFill>
                <a:latin typeface="Arial"/>
                <a:cs typeface="Arial"/>
              </a:rPr>
              <a:t> </a:t>
            </a:r>
            <a:r>
              <a:rPr sz="2100" b="1" i="1" dirty="0">
                <a:solidFill>
                  <a:srgbClr val="5B0091"/>
                </a:solidFill>
                <a:latin typeface="Arial"/>
                <a:cs typeface="Arial"/>
              </a:rPr>
              <a:t>певними</a:t>
            </a:r>
            <a:r>
              <a:rPr sz="2100" b="1" i="1" spc="-5" dirty="0">
                <a:solidFill>
                  <a:srgbClr val="5B0091"/>
                </a:solidFill>
                <a:latin typeface="Arial"/>
                <a:cs typeface="Arial"/>
              </a:rPr>
              <a:t> чинниками</a:t>
            </a:r>
            <a:endParaRPr sz="21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20889" y="501523"/>
            <a:ext cx="1440052" cy="137032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607" y="2106015"/>
            <a:ext cx="1119352" cy="1256817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448605" y="3295472"/>
            <a:ext cx="1612335" cy="147193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8763000" y="4880906"/>
            <a:ext cx="203835" cy="2895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155"/>
              </a:lnSpc>
            </a:pPr>
            <a:fld id="{81D60167-4931-47E6-BA6A-407CBD079E47}" type="slidenum">
              <a:rPr sz="1800" b="1" i="1" spc="-5" dirty="0">
                <a:solidFill>
                  <a:srgbClr val="964705"/>
                </a:solidFill>
                <a:latin typeface="Arial"/>
                <a:cs typeface="Arial"/>
              </a:rPr>
              <a:t>5</a:t>
            </a:fld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00875" y="586864"/>
            <a:ext cx="2143124" cy="142872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2682" y="2596025"/>
            <a:ext cx="2421463" cy="1671039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8763000" y="4880906"/>
            <a:ext cx="203835" cy="2895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155"/>
              </a:lnSpc>
            </a:pPr>
            <a:fld id="{81D60167-4931-47E6-BA6A-407CBD079E47}" type="slidenum">
              <a:rPr sz="1800" b="1" i="1" spc="-5" dirty="0">
                <a:solidFill>
                  <a:srgbClr val="964705"/>
                </a:solidFill>
                <a:latin typeface="Arial"/>
                <a:cs typeface="Arial"/>
              </a:rPr>
              <a:t>6</a:t>
            </a:fld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16443" y="285750"/>
            <a:ext cx="8524875" cy="5228996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dirty="0"/>
              <a:t>Система забезпечення лікарськими засобами в Україні має</a:t>
            </a:r>
          </a:p>
          <a:p>
            <a:pPr marL="12700">
              <a:lnSpc>
                <a:spcPct val="100000"/>
              </a:lnSpc>
              <a:spcBef>
                <a:spcPts val="215"/>
              </a:spcBef>
            </a:pPr>
            <a:r>
              <a:rPr sz="1800" b="1" i="1" spc="-5" dirty="0">
                <a:solidFill>
                  <a:srgbClr val="FF6600"/>
                </a:solidFill>
                <a:latin typeface="Arial"/>
                <a:cs typeface="Arial"/>
              </a:rPr>
              <a:t>три</a:t>
            </a:r>
            <a:r>
              <a:rPr sz="1800" b="1" i="1" spc="-3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1800" b="1" i="1" dirty="0">
                <a:solidFill>
                  <a:srgbClr val="FF6600"/>
                </a:solidFill>
                <a:latin typeface="Arial"/>
                <a:cs typeface="Arial"/>
              </a:rPr>
              <a:t>основні</a:t>
            </a:r>
            <a:r>
              <a:rPr sz="1800" b="1" i="1" spc="-3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1800" b="1" i="1" spc="-5" dirty="0">
                <a:solidFill>
                  <a:srgbClr val="FF6600"/>
                </a:solidFill>
                <a:latin typeface="Arial"/>
                <a:cs typeface="Arial"/>
              </a:rPr>
              <a:t>етапи:</a:t>
            </a:r>
            <a:endParaRPr sz="1800" dirty="0">
              <a:latin typeface="Arial"/>
              <a:cs typeface="Arial"/>
            </a:endParaRPr>
          </a:p>
          <a:p>
            <a:pPr marL="594995" indent="-343535">
              <a:lnSpc>
                <a:spcPts val="2510"/>
              </a:lnSpc>
              <a:spcBef>
                <a:spcPts val="225"/>
              </a:spcBef>
              <a:buClr>
                <a:srgbClr val="FF6600"/>
              </a:buClr>
              <a:buSzPct val="122222"/>
              <a:buAutoNum type="arabicPeriod"/>
              <a:tabLst>
                <a:tab pos="595630" algn="l"/>
              </a:tabLst>
            </a:pPr>
            <a:r>
              <a:rPr dirty="0"/>
              <a:t>Постачання лікарських засобів вітчизняних виробників.</a:t>
            </a:r>
          </a:p>
          <a:p>
            <a:pPr marL="594995" indent="-343535">
              <a:lnSpc>
                <a:spcPts val="2375"/>
              </a:lnSpc>
              <a:buClr>
                <a:srgbClr val="FF6600"/>
              </a:buClr>
              <a:buSzPct val="122222"/>
              <a:buAutoNum type="arabicPeriod"/>
              <a:tabLst>
                <a:tab pos="595630" algn="l"/>
              </a:tabLst>
            </a:pPr>
            <a:r>
              <a:rPr dirty="0"/>
              <a:t>Централізована закупівля імпортних лікарських засобів.</a:t>
            </a:r>
          </a:p>
          <a:p>
            <a:pPr marL="594995" marR="1545590" indent="-342900">
              <a:lnSpc>
                <a:spcPts val="2380"/>
              </a:lnSpc>
              <a:spcBef>
                <a:spcPts val="165"/>
              </a:spcBef>
              <a:buClr>
                <a:srgbClr val="FF6600"/>
              </a:buClr>
              <a:buSzPct val="122222"/>
              <a:buAutoNum type="arabicPeriod"/>
              <a:tabLst>
                <a:tab pos="595630" algn="l"/>
              </a:tabLst>
            </a:pPr>
            <a:r>
              <a:rPr dirty="0"/>
              <a:t>Постачання лікарських засобів господарюючими суб'єктами  різного відомчого підпорядкування та форм власності.</a:t>
            </a: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dirty="0"/>
          </a:p>
          <a:p>
            <a:pPr marL="2642870">
              <a:lnSpc>
                <a:spcPct val="100000"/>
              </a:lnSpc>
            </a:pPr>
            <a:r>
              <a:rPr dirty="0"/>
              <a:t>Відповідно до системи забезпечення кількісна ємність</a:t>
            </a:r>
          </a:p>
          <a:p>
            <a:pPr marL="2642870">
              <a:lnSpc>
                <a:spcPct val="100000"/>
              </a:lnSpc>
              <a:spcBef>
                <a:spcPts val="219"/>
              </a:spcBef>
            </a:pPr>
            <a:r>
              <a:rPr dirty="0"/>
              <a:t>фармацевтичного ринку України складається </a:t>
            </a:r>
            <a:r>
              <a:rPr dirty="0" err="1"/>
              <a:t>з</a:t>
            </a:r>
            <a:r>
              <a:rPr dirty="0"/>
              <a:t>:</a:t>
            </a:r>
            <a:endParaRPr lang="uk-UA" dirty="0"/>
          </a:p>
          <a:p>
            <a:pPr marL="2642870">
              <a:spcBef>
                <a:spcPts val="219"/>
              </a:spcBef>
            </a:pPr>
            <a:r>
              <a:rPr lang="ru-RU" sz="2200" spc="-5" dirty="0">
                <a:solidFill>
                  <a:srgbClr val="FF6600"/>
                </a:solidFill>
                <a:latin typeface="MS Gothic"/>
                <a:cs typeface="MS Gothic"/>
              </a:rPr>
              <a:t>✔</a:t>
            </a:r>
            <a:r>
              <a:rPr lang="ru-RU" dirty="0" err="1"/>
              <a:t>обсягів</a:t>
            </a:r>
            <a:r>
              <a:rPr lang="ru-RU" dirty="0"/>
              <a:t> </a:t>
            </a:r>
            <a:r>
              <a:rPr lang="ru-RU" dirty="0" err="1"/>
              <a:t>виробництва</a:t>
            </a:r>
            <a:r>
              <a:rPr lang="ru-RU" dirty="0"/>
              <a:t> </a:t>
            </a:r>
            <a:r>
              <a:rPr lang="ru-RU" dirty="0" err="1"/>
              <a:t>лікарських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</a:t>
            </a:r>
            <a:r>
              <a:rPr lang="ru-RU" dirty="0" err="1"/>
              <a:t>вітчизняними</a:t>
            </a:r>
            <a:r>
              <a:rPr lang="ru-RU" dirty="0"/>
              <a:t> </a:t>
            </a:r>
            <a:r>
              <a:rPr lang="ru-RU" dirty="0" err="1"/>
              <a:t>виробниками</a:t>
            </a:r>
            <a:r>
              <a:rPr lang="ru-RU" dirty="0"/>
              <a:t>;</a:t>
            </a:r>
          </a:p>
          <a:p>
            <a:pPr marL="2642870">
              <a:spcBef>
                <a:spcPts val="219"/>
              </a:spcBef>
            </a:pPr>
            <a:r>
              <a:rPr lang="ru-RU" dirty="0"/>
              <a:t>✔</a:t>
            </a:r>
            <a:r>
              <a:rPr lang="ru-RU" dirty="0" err="1"/>
              <a:t>імпорту</a:t>
            </a:r>
            <a:r>
              <a:rPr lang="ru-RU" dirty="0"/>
              <a:t> </a:t>
            </a:r>
            <a:r>
              <a:rPr lang="ru-RU" dirty="0" err="1"/>
              <a:t>лікарських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;</a:t>
            </a:r>
          </a:p>
          <a:p>
            <a:pPr marL="2642870">
              <a:spcBef>
                <a:spcPts val="219"/>
              </a:spcBef>
            </a:pPr>
            <a:r>
              <a:rPr lang="ru-RU" dirty="0"/>
              <a:t>✔</a:t>
            </a:r>
            <a:r>
              <a:rPr lang="ru-RU" dirty="0" err="1"/>
              <a:t>складських</a:t>
            </a:r>
            <a:r>
              <a:rPr lang="ru-RU" dirty="0"/>
              <a:t> </a:t>
            </a:r>
            <a:r>
              <a:rPr lang="ru-RU" dirty="0" err="1"/>
              <a:t>запасів</a:t>
            </a:r>
            <a:r>
              <a:rPr lang="ru-RU" dirty="0"/>
              <a:t>.</a:t>
            </a:r>
          </a:p>
          <a:p>
            <a:pPr marL="2642870">
              <a:spcBef>
                <a:spcPts val="219"/>
              </a:spcBef>
            </a:pPr>
            <a:endParaRPr lang="ru-RU" sz="1800" dirty="0">
              <a:latin typeface="SimSun-ExtB"/>
              <a:cs typeface="SimSun-ExtB"/>
            </a:endParaRPr>
          </a:p>
          <a:p>
            <a:pPr marL="2642870">
              <a:lnSpc>
                <a:spcPct val="100000"/>
              </a:lnSpc>
              <a:spcBef>
                <a:spcPts val="219"/>
              </a:spcBef>
            </a:pPr>
            <a:endParaRPr lang="uk-UA" dirty="0"/>
          </a:p>
          <a:p>
            <a:pPr marL="2642870">
              <a:lnSpc>
                <a:spcPct val="100000"/>
              </a:lnSpc>
              <a:spcBef>
                <a:spcPts val="219"/>
              </a:spcBef>
            </a:pPr>
            <a:endParaRPr lang="ru-UA" sz="1800" dirty="0">
              <a:latin typeface="SimSun-ExtB"/>
              <a:cs typeface="SimSun-ExtB"/>
            </a:endParaRPr>
          </a:p>
          <a:p>
            <a:pPr marL="2642870">
              <a:lnSpc>
                <a:spcPct val="100000"/>
              </a:lnSpc>
              <a:spcBef>
                <a:spcPts val="219"/>
              </a:spcBef>
            </a:pPr>
            <a:endParaRPr sz="1800" dirty="0">
              <a:latin typeface="SimSun-ExtB"/>
              <a:cs typeface="SimSun-ExtB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152400" y="1376699"/>
            <a:ext cx="2312543" cy="325716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600200" y="1035353"/>
            <a:ext cx="7315200" cy="40062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600" b="1" i="1" spc="-5" dirty="0">
                <a:solidFill>
                  <a:srgbClr val="FF6600"/>
                </a:solidFill>
                <a:latin typeface="Arial"/>
                <a:cs typeface="Arial"/>
              </a:rPr>
              <a:t>Суб'єкти</a:t>
            </a:r>
            <a:r>
              <a:rPr sz="1600" b="1" i="1" spc="2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FF6600"/>
                </a:solidFill>
                <a:latin typeface="Arial"/>
                <a:cs typeface="Arial"/>
              </a:rPr>
              <a:t>фармацевтичного</a:t>
            </a:r>
            <a:r>
              <a:rPr sz="1600" b="1" i="1" spc="3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FF6600"/>
                </a:solidFill>
                <a:latin typeface="Arial"/>
                <a:cs typeface="Arial"/>
              </a:rPr>
              <a:t>ринку</a:t>
            </a:r>
            <a:r>
              <a:rPr sz="1600" b="1" i="1" spc="3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1600" spc="-670" dirty="0">
                <a:solidFill>
                  <a:srgbClr val="001F5F"/>
                </a:solidFill>
                <a:latin typeface="SimSun-ExtB"/>
                <a:cs typeface="SimSun-ExtB"/>
              </a:rPr>
              <a:t>–</a:t>
            </a:r>
            <a:r>
              <a:rPr sz="1600" spc="-320" dirty="0">
                <a:solidFill>
                  <a:srgbClr val="001F5F"/>
                </a:solidFill>
                <a:latin typeface="SimSun-ExtB"/>
                <a:cs typeface="SimSun-ExtB"/>
              </a:rPr>
              <a:t> </a:t>
            </a:r>
            <a:r>
              <a:rPr sz="1600" dirty="0"/>
              <a:t>учасники ринку, що </a:t>
            </a:r>
            <a:r>
              <a:rPr sz="1600" dirty="0" err="1"/>
              <a:t>чинять</a:t>
            </a:r>
            <a:r>
              <a:rPr sz="1600" dirty="0"/>
              <a:t> </a:t>
            </a:r>
            <a:r>
              <a:rPr sz="1600" dirty="0" err="1"/>
              <a:t>активний</a:t>
            </a:r>
            <a:r>
              <a:rPr lang="uk-UA" sz="1600" dirty="0"/>
              <a:t> </a:t>
            </a:r>
            <a:r>
              <a:rPr sz="1600" dirty="0" err="1"/>
              <a:t>вплив</a:t>
            </a:r>
            <a:r>
              <a:rPr sz="1600" dirty="0"/>
              <a:t> на його об'єкти й складаються з такихпідсистем:</a:t>
            </a:r>
          </a:p>
          <a:p>
            <a:pPr marL="269875" marR="6350" indent="-257810" algn="just">
              <a:lnSpc>
                <a:spcPts val="1800"/>
              </a:lnSpc>
              <a:spcBef>
                <a:spcPts val="210"/>
              </a:spcBef>
            </a:pPr>
            <a:r>
              <a:rPr sz="1600" dirty="0">
                <a:solidFill>
                  <a:srgbClr val="FF6600"/>
                </a:solidFill>
                <a:latin typeface="MS Gothic"/>
                <a:cs typeface="MS Gothic"/>
              </a:rPr>
              <a:t>✔</a:t>
            </a:r>
            <a:r>
              <a:rPr sz="1600" spc="-675" dirty="0">
                <a:solidFill>
                  <a:srgbClr val="FF6600"/>
                </a:solidFill>
                <a:latin typeface="MS Gothic"/>
                <a:cs typeface="MS Gothic"/>
              </a:rPr>
              <a:t> </a:t>
            </a:r>
            <a:r>
              <a:rPr sz="1600" i="1" spc="-5" dirty="0">
                <a:solidFill>
                  <a:srgbClr val="FF6600"/>
                </a:solidFill>
                <a:latin typeface="Arial"/>
                <a:cs typeface="Arial"/>
              </a:rPr>
              <a:t>У</a:t>
            </a:r>
            <a:r>
              <a:rPr sz="1600" i="1" dirty="0">
                <a:solidFill>
                  <a:srgbClr val="FF6600"/>
                </a:solidFill>
                <a:latin typeface="Arial"/>
                <a:cs typeface="Arial"/>
              </a:rPr>
              <a:t>прав</a:t>
            </a:r>
            <a:r>
              <a:rPr sz="1600" i="1" spc="-10" dirty="0">
                <a:solidFill>
                  <a:srgbClr val="FF6600"/>
                </a:solidFill>
                <a:latin typeface="Arial"/>
                <a:cs typeface="Arial"/>
              </a:rPr>
              <a:t>л</a:t>
            </a:r>
            <a:r>
              <a:rPr sz="1600" i="1" spc="-5" dirty="0">
                <a:solidFill>
                  <a:srgbClr val="FF6600"/>
                </a:solidFill>
                <a:latin typeface="Arial"/>
                <a:cs typeface="Arial"/>
              </a:rPr>
              <a:t>і</a:t>
            </a:r>
            <a:r>
              <a:rPr sz="1600" i="1" dirty="0">
                <a:solidFill>
                  <a:srgbClr val="FF6600"/>
                </a:solidFill>
                <a:latin typeface="Arial"/>
                <a:cs typeface="Arial"/>
              </a:rPr>
              <a:t>н</a:t>
            </a:r>
            <a:r>
              <a:rPr sz="1600" i="1" spc="-5" dirty="0">
                <a:solidFill>
                  <a:srgbClr val="FF6600"/>
                </a:solidFill>
                <a:latin typeface="Arial"/>
                <a:cs typeface="Arial"/>
              </a:rPr>
              <a:t>н</a:t>
            </a:r>
            <a:r>
              <a:rPr sz="1600" i="1" dirty="0">
                <a:solidFill>
                  <a:srgbClr val="FF6600"/>
                </a:solidFill>
                <a:latin typeface="Arial"/>
                <a:cs typeface="Arial"/>
              </a:rPr>
              <a:t>я  </a:t>
            </a:r>
            <a:r>
              <a:rPr sz="1600" i="1" spc="-5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1600" i="1" spc="-5" dirty="0">
                <a:solidFill>
                  <a:srgbClr val="FF6600"/>
                </a:solidFill>
                <a:latin typeface="Arial"/>
                <a:cs typeface="Arial"/>
              </a:rPr>
              <a:t>т</a:t>
            </a:r>
            <a:r>
              <a:rPr sz="1600" i="1" dirty="0">
                <a:solidFill>
                  <a:srgbClr val="FF6600"/>
                </a:solidFill>
                <a:latin typeface="Arial"/>
                <a:cs typeface="Arial"/>
              </a:rPr>
              <a:t>а  </a:t>
            </a:r>
            <a:r>
              <a:rPr sz="1600" i="1" spc="-6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FF6600"/>
                </a:solidFill>
                <a:latin typeface="Arial"/>
                <a:cs typeface="Arial"/>
              </a:rPr>
              <a:t>ре</a:t>
            </a:r>
            <a:r>
              <a:rPr sz="1600" i="1" spc="-10" dirty="0">
                <a:solidFill>
                  <a:srgbClr val="FF6600"/>
                </a:solidFill>
                <a:latin typeface="Arial"/>
                <a:cs typeface="Arial"/>
              </a:rPr>
              <a:t>г</a:t>
            </a:r>
            <a:r>
              <a:rPr sz="1600" i="1" dirty="0">
                <a:solidFill>
                  <a:srgbClr val="FF6600"/>
                </a:solidFill>
                <a:latin typeface="Arial"/>
                <a:cs typeface="Arial"/>
              </a:rPr>
              <a:t>у</a:t>
            </a:r>
            <a:r>
              <a:rPr sz="1600" i="1" spc="-10" dirty="0">
                <a:solidFill>
                  <a:srgbClr val="FF6600"/>
                </a:solidFill>
                <a:latin typeface="Arial"/>
                <a:cs typeface="Arial"/>
              </a:rPr>
              <a:t>л</a:t>
            </a:r>
            <a:r>
              <a:rPr sz="1600" i="1" dirty="0">
                <a:solidFill>
                  <a:srgbClr val="FF6600"/>
                </a:solidFill>
                <a:latin typeface="Arial"/>
                <a:cs typeface="Arial"/>
              </a:rPr>
              <a:t>юван</a:t>
            </a:r>
            <a:r>
              <a:rPr sz="1600" i="1" spc="-5" dirty="0">
                <a:solidFill>
                  <a:srgbClr val="FF6600"/>
                </a:solidFill>
                <a:latin typeface="Arial"/>
                <a:cs typeface="Arial"/>
              </a:rPr>
              <a:t>н</a:t>
            </a:r>
            <a:r>
              <a:rPr sz="1600" i="1" dirty="0">
                <a:solidFill>
                  <a:srgbClr val="FF6600"/>
                </a:solidFill>
                <a:latin typeface="Arial"/>
                <a:cs typeface="Arial"/>
              </a:rPr>
              <a:t>я  </a:t>
            </a:r>
            <a:r>
              <a:rPr sz="1600" i="1" spc="-6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1600" spc="-670" dirty="0">
                <a:solidFill>
                  <a:srgbClr val="001F5F"/>
                </a:solidFill>
                <a:latin typeface="SimSun-ExtB"/>
                <a:cs typeface="SimSun-ExtB"/>
              </a:rPr>
              <a:t>–</a:t>
            </a:r>
            <a:r>
              <a:rPr sz="1600" dirty="0">
                <a:solidFill>
                  <a:srgbClr val="001F5F"/>
                </a:solidFill>
                <a:latin typeface="SimSun-ExtB"/>
                <a:cs typeface="SimSun-ExtB"/>
              </a:rPr>
              <a:t> </a:t>
            </a:r>
            <a:r>
              <a:rPr sz="1600" spc="-310" dirty="0">
                <a:solidFill>
                  <a:srgbClr val="001F5F"/>
                </a:solidFill>
                <a:latin typeface="SimSun-ExtB"/>
                <a:cs typeface="SimSun-ExtB"/>
              </a:rPr>
              <a:t> </a:t>
            </a:r>
            <a:r>
              <a:rPr sz="1600" dirty="0"/>
              <a:t>представлена  органами  нагляду  за  фармацевтичною діяльністю, контролю якості, ефективності й безпеки  лікарських засобів на міжнародному, державному та регіональних рівнях.</a:t>
            </a:r>
          </a:p>
          <a:p>
            <a:pPr marL="269875" marR="7620" indent="-257810" algn="just">
              <a:lnSpc>
                <a:spcPts val="1800"/>
              </a:lnSpc>
              <a:spcBef>
                <a:spcPts val="210"/>
              </a:spcBef>
            </a:pPr>
            <a:r>
              <a:rPr sz="1600" dirty="0">
                <a:solidFill>
                  <a:srgbClr val="FF6600"/>
                </a:solidFill>
                <a:latin typeface="MS Gothic"/>
                <a:cs typeface="MS Gothic"/>
              </a:rPr>
              <a:t>✔</a:t>
            </a:r>
            <a:r>
              <a:rPr sz="1600" spc="-675" dirty="0">
                <a:solidFill>
                  <a:srgbClr val="FF6600"/>
                </a:solidFill>
                <a:latin typeface="MS Gothic"/>
                <a:cs typeface="MS Gothic"/>
              </a:rPr>
              <a:t> </a:t>
            </a:r>
            <a:r>
              <a:rPr sz="1600" i="1" spc="-5" dirty="0">
                <a:solidFill>
                  <a:srgbClr val="FF6600"/>
                </a:solidFill>
                <a:latin typeface="Arial"/>
                <a:cs typeface="Arial"/>
              </a:rPr>
              <a:t>Виробництва</a:t>
            </a:r>
            <a:r>
              <a:rPr sz="1600" i="1" spc="254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1600" i="1" spc="-5" dirty="0">
                <a:solidFill>
                  <a:srgbClr val="FF6600"/>
                </a:solidFill>
                <a:latin typeface="Arial"/>
                <a:cs typeface="Arial"/>
              </a:rPr>
              <a:t>та</a:t>
            </a:r>
            <a:r>
              <a:rPr sz="1600" i="1" spc="25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FF6600"/>
                </a:solidFill>
                <a:latin typeface="Arial"/>
                <a:cs typeface="Arial"/>
              </a:rPr>
              <a:t>розподілу</a:t>
            </a:r>
            <a:r>
              <a:rPr sz="1600" i="1" spc="25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1600" spc="-670" dirty="0">
                <a:solidFill>
                  <a:srgbClr val="001F5F"/>
                </a:solidFill>
                <a:latin typeface="SimSun-ExtB"/>
                <a:cs typeface="SimSun-ExtB"/>
              </a:rPr>
              <a:t>–</a:t>
            </a:r>
            <a:r>
              <a:rPr sz="1600" spc="-95" dirty="0">
                <a:solidFill>
                  <a:srgbClr val="001F5F"/>
                </a:solidFill>
                <a:latin typeface="SimSun-ExtB"/>
                <a:cs typeface="SimSun-ExtB"/>
              </a:rPr>
              <a:t> </a:t>
            </a:r>
            <a:r>
              <a:rPr sz="1600" dirty="0"/>
              <a:t>представлена </a:t>
            </a:r>
            <a:r>
              <a:rPr sz="1600" dirty="0" err="1"/>
              <a:t>вітчизняними</a:t>
            </a:r>
            <a:r>
              <a:rPr sz="1600" dirty="0"/>
              <a:t> </a:t>
            </a:r>
            <a:r>
              <a:rPr sz="1600" dirty="0" err="1"/>
              <a:t>виробниками</a:t>
            </a:r>
            <a:r>
              <a:rPr lang="uk-UA" sz="1600" dirty="0"/>
              <a:t> </a:t>
            </a:r>
            <a:r>
              <a:rPr lang="ru-RU" sz="1600" dirty="0" err="1"/>
              <a:t>фармацевтичної</a:t>
            </a:r>
            <a:r>
              <a:rPr lang="ru-RU" sz="1600" dirty="0"/>
              <a:t>  </a:t>
            </a:r>
            <a:r>
              <a:rPr lang="ru-RU" sz="1600" dirty="0" err="1"/>
              <a:t>продукції,зарубіжними</a:t>
            </a:r>
            <a:r>
              <a:rPr lang="ru-RU" sz="1600" dirty="0"/>
              <a:t> </a:t>
            </a:r>
            <a:r>
              <a:rPr lang="ru-RU" sz="1600" dirty="0" err="1"/>
              <a:t>компаніями</a:t>
            </a:r>
            <a:r>
              <a:rPr lang="ru-RU" sz="1600" dirty="0"/>
              <a:t>,  </a:t>
            </a:r>
            <a:r>
              <a:rPr lang="ru-RU" sz="1600" dirty="0" err="1"/>
              <a:t>оптовими</a:t>
            </a:r>
            <a:r>
              <a:rPr lang="ru-RU" sz="1600" dirty="0"/>
              <a:t> та </a:t>
            </a:r>
            <a:r>
              <a:rPr lang="ru-RU" sz="1600" dirty="0" err="1"/>
              <a:t>роздрібними</a:t>
            </a:r>
            <a:r>
              <a:rPr lang="ru-RU" sz="1600" dirty="0"/>
              <a:t> </a:t>
            </a:r>
            <a:r>
              <a:rPr lang="ru-RU" sz="1600" dirty="0" err="1"/>
              <a:t>організаціями</a:t>
            </a:r>
            <a:r>
              <a:rPr lang="ru-RU" sz="1600" dirty="0"/>
              <a:t>. </a:t>
            </a:r>
          </a:p>
          <a:p>
            <a:pPr marL="269875" marR="7620" indent="-257810" algn="just">
              <a:lnSpc>
                <a:spcPts val="1800"/>
              </a:lnSpc>
              <a:spcBef>
                <a:spcPts val="210"/>
              </a:spcBef>
            </a:pPr>
            <a:r>
              <a:rPr lang="ru-RU" sz="1600" dirty="0">
                <a:solidFill>
                  <a:srgbClr val="FF6600"/>
                </a:solidFill>
                <a:latin typeface="MS Gothic"/>
                <a:cs typeface="MS Gothic"/>
              </a:rPr>
              <a:t>✔ </a:t>
            </a:r>
            <a:r>
              <a:rPr lang="ru-RU" sz="1600" i="1" spc="-5" dirty="0" err="1">
                <a:solidFill>
                  <a:srgbClr val="FF6600"/>
                </a:solidFill>
                <a:latin typeface="Arial"/>
                <a:cs typeface="Arial"/>
              </a:rPr>
              <a:t>Фармацевтичної</a:t>
            </a:r>
            <a:r>
              <a:rPr lang="ru-RU" sz="1600" i="1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lang="ru-RU" sz="1600" i="1" spc="-5" dirty="0" err="1">
                <a:solidFill>
                  <a:srgbClr val="FF6600"/>
                </a:solidFill>
                <a:latin typeface="Arial"/>
                <a:cs typeface="Arial"/>
              </a:rPr>
              <a:t>інформації</a:t>
            </a:r>
            <a:r>
              <a:rPr lang="ru-RU" sz="1600" i="1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lang="ru-RU" sz="1600" spc="-670" dirty="0">
                <a:solidFill>
                  <a:srgbClr val="001F5F"/>
                </a:solidFill>
                <a:latin typeface="SimSun-ExtB"/>
                <a:cs typeface="SimSun-ExtB"/>
              </a:rPr>
              <a:t>–</a:t>
            </a:r>
            <a:r>
              <a:rPr lang="ru-RU" sz="1600" spc="-665" dirty="0">
                <a:solidFill>
                  <a:srgbClr val="001F5F"/>
                </a:solidFill>
                <a:latin typeface="SimSun-ExtB"/>
                <a:cs typeface="SimSun-ExtB"/>
              </a:rPr>
              <a:t> </a:t>
            </a:r>
            <a:r>
              <a:rPr lang="ru-RU" sz="1600" dirty="0"/>
              <a:t>представлена </a:t>
            </a:r>
            <a:r>
              <a:rPr lang="ru-RU" sz="1600" dirty="0" err="1"/>
              <a:t>спеціалізованими</a:t>
            </a:r>
            <a:r>
              <a:rPr lang="ru-RU" sz="1600" dirty="0"/>
              <a:t>  </a:t>
            </a:r>
            <a:r>
              <a:rPr lang="ru-RU" sz="1600" dirty="0" err="1"/>
              <a:t>інформаційно-аналітичними</a:t>
            </a:r>
            <a:r>
              <a:rPr lang="ru-RU" sz="1600" dirty="0"/>
              <a:t> </a:t>
            </a:r>
            <a:r>
              <a:rPr lang="ru-RU" sz="1600" dirty="0" err="1"/>
              <a:t>виданнями</a:t>
            </a:r>
            <a:r>
              <a:rPr lang="ru-RU" sz="1600" dirty="0"/>
              <a:t>, агентствами, </a:t>
            </a:r>
            <a:r>
              <a:rPr lang="ru-RU" sz="1600" dirty="0" err="1"/>
              <a:t>консалтинговими</a:t>
            </a:r>
            <a:r>
              <a:rPr lang="ru-RU" sz="1600" dirty="0"/>
              <a:t>  </a:t>
            </a:r>
            <a:r>
              <a:rPr lang="ru-RU" sz="1600" dirty="0" err="1"/>
              <a:t>компаніями</a:t>
            </a:r>
            <a:r>
              <a:rPr lang="ru-RU" sz="1600" dirty="0"/>
              <a:t> </a:t>
            </a:r>
            <a:r>
              <a:rPr lang="ru-RU" sz="1600" dirty="0" err="1"/>
              <a:t>тощо</a:t>
            </a:r>
            <a:r>
              <a:rPr lang="ru-RU" sz="1600" dirty="0"/>
              <a:t>.</a:t>
            </a:r>
          </a:p>
          <a:p>
            <a:pPr marL="269875" marR="5080" indent="-257810" algn="just">
              <a:lnSpc>
                <a:spcPts val="1800"/>
              </a:lnSpc>
              <a:spcBef>
                <a:spcPts val="5"/>
              </a:spcBef>
            </a:pPr>
            <a:r>
              <a:rPr lang="ru-RU" sz="1600" dirty="0">
                <a:solidFill>
                  <a:srgbClr val="FF6600"/>
                </a:solidFill>
                <a:latin typeface="MS Gothic"/>
                <a:cs typeface="MS Gothic"/>
              </a:rPr>
              <a:t>✔ </a:t>
            </a:r>
            <a:r>
              <a:rPr lang="ru-RU" sz="1600" i="1" dirty="0">
                <a:solidFill>
                  <a:srgbClr val="FF6600"/>
                </a:solidFill>
                <a:latin typeface="Arial"/>
                <a:cs typeface="Arial"/>
              </a:rPr>
              <a:t>Підготовки</a:t>
            </a:r>
            <a:r>
              <a:rPr lang="ru-RU" sz="1600" i="1" spc="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lang="ru-RU" sz="1600" i="1" spc="-5" dirty="0" err="1">
                <a:solidFill>
                  <a:srgbClr val="FF6600"/>
                </a:solidFill>
                <a:latin typeface="Arial"/>
                <a:cs typeface="Arial"/>
              </a:rPr>
              <a:t>кадрів</a:t>
            </a:r>
            <a:r>
              <a:rPr lang="ru-RU" sz="1600" i="1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lang="ru-RU" sz="1600" spc="-665" dirty="0">
                <a:solidFill>
                  <a:srgbClr val="001F5F"/>
                </a:solidFill>
                <a:latin typeface="SimSun-ExtB"/>
                <a:cs typeface="SimSun-ExtB"/>
              </a:rPr>
              <a:t>–</a:t>
            </a:r>
            <a:r>
              <a:rPr lang="ru-RU" sz="1600" spc="-660" dirty="0">
                <a:solidFill>
                  <a:srgbClr val="001F5F"/>
                </a:solidFill>
                <a:latin typeface="SimSun-ExtB"/>
                <a:cs typeface="SimSun-ExtB"/>
              </a:rPr>
              <a:t> </a:t>
            </a:r>
            <a:r>
              <a:rPr lang="ru-RU" sz="1600" dirty="0"/>
              <a:t>представлена </a:t>
            </a:r>
            <a:r>
              <a:rPr lang="ru-RU" sz="1600" dirty="0" err="1"/>
              <a:t>підготовкою</a:t>
            </a:r>
            <a:r>
              <a:rPr lang="ru-RU" sz="1600" dirty="0"/>
              <a:t> </a:t>
            </a:r>
            <a:r>
              <a:rPr lang="ru-RU" sz="1600" dirty="0" err="1"/>
              <a:t>фахівців</a:t>
            </a:r>
            <a:r>
              <a:rPr lang="ru-RU" sz="1600" dirty="0"/>
              <a:t> з </a:t>
            </a:r>
            <a:r>
              <a:rPr lang="ru-RU" sz="1600" dirty="0" err="1"/>
              <a:t>напряму</a:t>
            </a:r>
            <a:r>
              <a:rPr lang="ru-RU" sz="1600" dirty="0"/>
              <a:t>  "</a:t>
            </a:r>
            <a:r>
              <a:rPr lang="ru-RU" sz="1600" dirty="0" err="1"/>
              <a:t>Фармація</a:t>
            </a:r>
            <a:r>
              <a:rPr lang="ru-RU" sz="1600" dirty="0"/>
              <a:t>" (</a:t>
            </a:r>
            <a:r>
              <a:rPr lang="ru-RU" sz="1600" dirty="0" err="1"/>
              <a:t>провізори</a:t>
            </a:r>
            <a:r>
              <a:rPr lang="ru-RU" sz="1600" dirty="0"/>
              <a:t>, </a:t>
            </a:r>
            <a:r>
              <a:rPr lang="ru-RU" sz="1600" dirty="0" err="1"/>
              <a:t>фармацевти</a:t>
            </a:r>
            <a:r>
              <a:rPr lang="ru-RU" sz="1600" dirty="0"/>
              <a:t>), </a:t>
            </a:r>
            <a:r>
              <a:rPr lang="ru-RU" sz="1600" dirty="0" err="1"/>
              <a:t>фахівців</a:t>
            </a:r>
            <a:r>
              <a:rPr lang="ru-RU" sz="1600" dirty="0"/>
              <a:t> з </a:t>
            </a:r>
            <a:r>
              <a:rPr lang="ru-RU" sz="1600" dirty="0" err="1"/>
              <a:t>виробництва</a:t>
            </a:r>
            <a:r>
              <a:rPr lang="ru-RU" sz="1600" dirty="0"/>
              <a:t> </a:t>
            </a:r>
            <a:r>
              <a:rPr lang="ru-RU" sz="1600" dirty="0" err="1"/>
              <a:t>лікарських</a:t>
            </a:r>
            <a:r>
              <a:rPr lang="ru-RU" sz="1600" dirty="0"/>
              <a:t>  </a:t>
            </a:r>
            <a:r>
              <a:rPr lang="ru-RU" sz="1600" dirty="0" err="1"/>
              <a:t>засобів</a:t>
            </a:r>
            <a:r>
              <a:rPr lang="ru-RU" sz="1600" dirty="0"/>
              <a:t>, </a:t>
            </a:r>
            <a:r>
              <a:rPr lang="ru-RU" sz="1600" dirty="0" err="1"/>
              <a:t>менеджерів</a:t>
            </a:r>
            <a:r>
              <a:rPr lang="ru-RU" sz="1600" dirty="0"/>
              <a:t> та </a:t>
            </a:r>
            <a:r>
              <a:rPr lang="ru-RU" sz="1600" dirty="0" err="1"/>
              <a:t>маркетологів</a:t>
            </a:r>
            <a:r>
              <a:rPr lang="ru-RU" sz="1600" dirty="0"/>
              <a:t>, </a:t>
            </a:r>
            <a:r>
              <a:rPr lang="ru-RU" sz="1600" dirty="0" err="1"/>
              <a:t>орієнтованих</a:t>
            </a:r>
            <a:r>
              <a:rPr lang="ru-RU" sz="1600" dirty="0"/>
              <a:t> на </a:t>
            </a:r>
            <a:r>
              <a:rPr lang="ru-RU" sz="1600" dirty="0" err="1"/>
              <a:t>фармацевтичну</a:t>
            </a:r>
            <a:r>
              <a:rPr lang="ru-RU" sz="1600" dirty="0"/>
              <a:t>  </a:t>
            </a:r>
            <a:r>
              <a:rPr lang="ru-RU" sz="1600" dirty="0" err="1"/>
              <a:t>галузь</a:t>
            </a:r>
            <a:r>
              <a:rPr lang="ru-RU" sz="1600" dirty="0"/>
              <a:t>.</a:t>
            </a:r>
          </a:p>
          <a:p>
            <a:pPr marL="546100" indent="-262890" algn="just">
              <a:lnSpc>
                <a:spcPts val="1739"/>
              </a:lnSpc>
              <a:buClr>
                <a:srgbClr val="FF6600"/>
              </a:buClr>
              <a:buSzPct val="120000"/>
              <a:buFont typeface="MS Gothic"/>
              <a:buChar char="❖"/>
              <a:tabLst>
                <a:tab pos="546735" algn="l"/>
              </a:tabLst>
            </a:pPr>
            <a:r>
              <a:rPr lang="ru-RU" sz="1600" dirty="0" err="1"/>
              <a:t>Професійні</a:t>
            </a:r>
            <a:r>
              <a:rPr lang="ru-RU" sz="1600" dirty="0"/>
              <a:t> </a:t>
            </a:r>
            <a:r>
              <a:rPr lang="ru-RU" sz="1600" dirty="0" err="1"/>
              <a:t>громадські</a:t>
            </a:r>
            <a:r>
              <a:rPr lang="ru-RU" sz="1600" dirty="0"/>
              <a:t> </a:t>
            </a:r>
            <a:r>
              <a:rPr lang="ru-RU" sz="1600" dirty="0" err="1"/>
              <a:t>організації</a:t>
            </a:r>
            <a:r>
              <a:rPr lang="ru-RU" sz="1600" dirty="0"/>
              <a:t>.</a:t>
            </a:r>
          </a:p>
          <a:p>
            <a:pPr marL="546100" indent="-262890" algn="just">
              <a:lnSpc>
                <a:spcPts val="1739"/>
              </a:lnSpc>
              <a:buClr>
                <a:srgbClr val="FF6600"/>
              </a:buClr>
              <a:buSzPct val="120000"/>
              <a:buFont typeface="MS Gothic"/>
              <a:buChar char="❖"/>
              <a:tabLst>
                <a:tab pos="546735" algn="l"/>
              </a:tabLst>
            </a:pPr>
            <a:r>
              <a:rPr lang="ru-RU" sz="1600" dirty="0" err="1"/>
              <a:t>Споживання</a:t>
            </a:r>
            <a:r>
              <a:rPr lang="ru-RU" sz="1600" dirty="0"/>
              <a:t>	–	представлена	</a:t>
            </a:r>
            <a:r>
              <a:rPr lang="ru-RU" sz="1600" dirty="0" err="1"/>
              <a:t>різними</a:t>
            </a:r>
            <a:r>
              <a:rPr lang="ru-RU" sz="1600" dirty="0"/>
              <a:t>	типами	</a:t>
            </a:r>
            <a:r>
              <a:rPr lang="ru-RU" sz="1600" dirty="0" err="1"/>
              <a:t>покупців</a:t>
            </a:r>
            <a:r>
              <a:rPr lang="ru-RU" sz="1600" dirty="0"/>
              <a:t> </a:t>
            </a:r>
            <a:r>
              <a:rPr lang="ru-RU" sz="1600" dirty="0" err="1"/>
              <a:t>фармацевтичної</a:t>
            </a:r>
            <a:r>
              <a:rPr lang="ru-RU" sz="1600" dirty="0"/>
              <a:t> </a:t>
            </a:r>
            <a:r>
              <a:rPr lang="ru-RU" sz="1600" dirty="0" err="1"/>
              <a:t>продукції</a:t>
            </a:r>
            <a:r>
              <a:rPr lang="ru-RU" sz="1600" dirty="0"/>
              <a:t>.</a:t>
            </a:r>
          </a:p>
          <a:p>
            <a:pPr marL="12700" algn="just">
              <a:lnSpc>
                <a:spcPts val="1800"/>
              </a:lnSpc>
            </a:pPr>
            <a:endParaRPr sz="1500" dirty="0">
              <a:latin typeface="SimSun-ExtB"/>
              <a:cs typeface="SimSun-ExtB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8176" y="156794"/>
            <a:ext cx="7558024" cy="10874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spcBef>
                <a:spcPts val="100"/>
              </a:spcBef>
            </a:pPr>
            <a:r>
              <a:rPr sz="1500" b="1" i="1" spc="-5" dirty="0">
                <a:solidFill>
                  <a:srgbClr val="FF6600"/>
                </a:solidFill>
                <a:latin typeface="Arial"/>
                <a:cs typeface="Arial"/>
              </a:rPr>
              <a:t>Структура</a:t>
            </a:r>
            <a:r>
              <a:rPr sz="1500" b="1" i="1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1500" b="1" i="1" spc="-5" dirty="0">
                <a:solidFill>
                  <a:srgbClr val="FF6600"/>
                </a:solidFill>
                <a:latin typeface="Arial"/>
                <a:cs typeface="Arial"/>
              </a:rPr>
              <a:t>фармацевтичного</a:t>
            </a:r>
            <a:r>
              <a:rPr sz="1500" b="1" i="1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1500" b="1" i="1" spc="-5" dirty="0">
                <a:solidFill>
                  <a:srgbClr val="FF6600"/>
                </a:solidFill>
                <a:latin typeface="Arial"/>
                <a:cs typeface="Arial"/>
              </a:rPr>
              <a:t>ринку</a:t>
            </a:r>
            <a:r>
              <a:rPr sz="1500" b="1" i="1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1500" spc="-665" dirty="0">
                <a:solidFill>
                  <a:srgbClr val="001F5F"/>
                </a:solidFill>
                <a:latin typeface="SimSun-ExtB"/>
                <a:cs typeface="SimSun-ExtB"/>
              </a:rPr>
              <a:t>–</a:t>
            </a:r>
            <a:r>
              <a:rPr sz="1500" spc="-660" dirty="0">
                <a:solidFill>
                  <a:srgbClr val="001F5F"/>
                </a:solidFill>
                <a:latin typeface="SimSun-ExtB"/>
                <a:cs typeface="SimSun-ExtB"/>
              </a:rPr>
              <a:t> </a:t>
            </a:r>
            <a:r>
              <a:rPr dirty="0"/>
              <a:t>система взаємозалежних і  взаємодіючих суб'єктів та об'єктів з вироблення, розподілу та  споживання лікарських засобів, а також факторів, які чинять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них</a:t>
            </a:r>
            <a:r>
              <a:rPr lang="uk-UA" dirty="0"/>
              <a:t> </a:t>
            </a:r>
            <a:r>
              <a:rPr lang="ru-RU" dirty="0" err="1"/>
              <a:t>вплив</a:t>
            </a:r>
            <a:r>
              <a:rPr lang="ru-RU" dirty="0"/>
              <a:t>.</a:t>
            </a: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endParaRPr sz="1500" dirty="0">
              <a:latin typeface="SimSun-ExtB"/>
              <a:cs typeface="SimSun-ExtB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23379" y="0"/>
            <a:ext cx="1286763" cy="96634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00800" y="170383"/>
            <a:ext cx="2597023" cy="121023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2328" y="579317"/>
            <a:ext cx="2475722" cy="63604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624453" y="471055"/>
            <a:ext cx="2741930" cy="4563110"/>
          </a:xfrm>
          <a:prstGeom prst="rect">
            <a:avLst/>
          </a:prstGeom>
        </p:spPr>
        <p:txBody>
          <a:bodyPr vert="horz" wrap="square" lIns="0" tIns="139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sz="1600" b="1" spc="-10" dirty="0">
                <a:latin typeface="Verdana"/>
                <a:cs typeface="Verdana"/>
              </a:rPr>
              <a:t>Продавці</a:t>
            </a:r>
            <a:endParaRPr sz="1600">
              <a:latin typeface="Verdana"/>
              <a:cs typeface="Verdana"/>
            </a:endParaRPr>
          </a:p>
          <a:p>
            <a:pPr marL="12700" marR="872490">
              <a:lnSpc>
                <a:spcPct val="85100"/>
              </a:lnSpc>
              <a:spcBef>
                <a:spcPts val="1455"/>
              </a:spcBef>
              <a:buSzPct val="106250"/>
              <a:buChar char="•"/>
              <a:tabLst>
                <a:tab pos="138430" algn="l"/>
              </a:tabLst>
            </a:pPr>
            <a:r>
              <a:rPr sz="1600" spc="-5" dirty="0">
                <a:latin typeface="Verdana"/>
                <a:cs typeface="Verdana"/>
              </a:rPr>
              <a:t>Фармацевтичні </a:t>
            </a:r>
            <a:r>
              <a:rPr sz="1600" dirty="0">
                <a:latin typeface="Verdana"/>
                <a:cs typeface="Verdana"/>
              </a:rPr>
              <a:t> </a:t>
            </a:r>
            <a:r>
              <a:rPr sz="1600" spc="-5" dirty="0">
                <a:latin typeface="Verdana"/>
                <a:cs typeface="Verdana"/>
              </a:rPr>
              <a:t>фір</a:t>
            </a:r>
            <a:r>
              <a:rPr sz="1600" dirty="0">
                <a:latin typeface="Verdana"/>
                <a:cs typeface="Verdana"/>
              </a:rPr>
              <a:t>м</a:t>
            </a:r>
            <a:r>
              <a:rPr sz="1600" spc="-15" dirty="0">
                <a:latin typeface="Verdana"/>
                <a:cs typeface="Verdana"/>
              </a:rPr>
              <a:t>и</a:t>
            </a:r>
            <a:r>
              <a:rPr sz="1600" spc="-10" dirty="0">
                <a:latin typeface="Verdana"/>
                <a:cs typeface="Verdana"/>
              </a:rPr>
              <a:t>-</a:t>
            </a:r>
            <a:r>
              <a:rPr sz="1600" spc="-5" dirty="0">
                <a:latin typeface="Verdana"/>
                <a:cs typeface="Verdana"/>
              </a:rPr>
              <a:t>виро</a:t>
            </a:r>
            <a:r>
              <a:rPr sz="1600" dirty="0">
                <a:latin typeface="Verdana"/>
                <a:cs typeface="Verdana"/>
              </a:rPr>
              <a:t>б</a:t>
            </a:r>
            <a:r>
              <a:rPr sz="1600" spc="-10" dirty="0">
                <a:latin typeface="Verdana"/>
                <a:cs typeface="Verdana"/>
              </a:rPr>
              <a:t>ни</a:t>
            </a:r>
            <a:r>
              <a:rPr sz="1600" spc="-5" dirty="0">
                <a:latin typeface="Verdana"/>
                <a:cs typeface="Verdana"/>
              </a:rPr>
              <a:t>ки</a:t>
            </a:r>
            <a:endParaRPr sz="1600">
              <a:latin typeface="Verdana"/>
              <a:cs typeface="Verdana"/>
            </a:endParaRPr>
          </a:p>
          <a:p>
            <a:pPr marL="12700" marR="539750">
              <a:lnSpc>
                <a:spcPct val="85200"/>
              </a:lnSpc>
              <a:spcBef>
                <a:spcPts val="1455"/>
              </a:spcBef>
              <a:buSzPct val="106250"/>
              <a:buChar char="•"/>
              <a:tabLst>
                <a:tab pos="138430" algn="l"/>
              </a:tabLst>
            </a:pPr>
            <a:r>
              <a:rPr sz="1600" spc="-5" dirty="0">
                <a:latin typeface="Verdana"/>
                <a:cs typeface="Verdana"/>
              </a:rPr>
              <a:t>Фармацевтичні </a:t>
            </a:r>
            <a:r>
              <a:rPr sz="1600" dirty="0">
                <a:latin typeface="Verdana"/>
                <a:cs typeface="Verdana"/>
              </a:rPr>
              <a:t> </a:t>
            </a:r>
            <a:r>
              <a:rPr sz="1600" spc="-5" dirty="0">
                <a:latin typeface="Verdana"/>
                <a:cs typeface="Verdana"/>
              </a:rPr>
              <a:t>торгові</a:t>
            </a:r>
            <a:r>
              <a:rPr sz="1600" spc="-40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посередники</a:t>
            </a:r>
            <a:endParaRPr sz="1600">
              <a:latin typeface="Verdana"/>
              <a:cs typeface="Verdana"/>
            </a:endParaRPr>
          </a:p>
          <a:p>
            <a:pPr marL="137795" indent="-125730">
              <a:lnSpc>
                <a:spcPts val="2014"/>
              </a:lnSpc>
              <a:spcBef>
                <a:spcPts val="1130"/>
              </a:spcBef>
              <a:buSzPct val="106250"/>
              <a:buChar char="•"/>
              <a:tabLst>
                <a:tab pos="138430" algn="l"/>
              </a:tabLst>
            </a:pPr>
            <a:r>
              <a:rPr sz="1600" spc="-5" dirty="0">
                <a:latin typeface="Verdana"/>
                <a:cs typeface="Verdana"/>
              </a:rPr>
              <a:t>Фармацевтичні</a:t>
            </a:r>
            <a:endParaRPr sz="1600">
              <a:latin typeface="Verdana"/>
              <a:cs typeface="Verdana"/>
            </a:endParaRPr>
          </a:p>
          <a:p>
            <a:pPr marL="12700">
              <a:lnSpc>
                <a:spcPts val="1775"/>
              </a:lnSpc>
            </a:pPr>
            <a:r>
              <a:rPr sz="1600" spc="-5" dirty="0">
                <a:latin typeface="Verdana"/>
                <a:cs typeface="Verdana"/>
              </a:rPr>
              <a:t>оптові </a:t>
            </a:r>
            <a:r>
              <a:rPr sz="1600" spc="-10" dirty="0">
                <a:latin typeface="Verdana"/>
                <a:cs typeface="Verdana"/>
              </a:rPr>
              <a:t>підприємства</a:t>
            </a:r>
            <a:endParaRPr sz="1600">
              <a:latin typeface="Verdana"/>
              <a:cs typeface="Verdana"/>
            </a:endParaRPr>
          </a:p>
          <a:p>
            <a:pPr marL="299085" indent="-287020">
              <a:lnSpc>
                <a:spcPct val="100000"/>
              </a:lnSpc>
              <a:spcBef>
                <a:spcPts val="1360"/>
              </a:spcBef>
              <a:buSzPct val="112500"/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600" spc="-5" dirty="0">
                <a:latin typeface="Verdana"/>
                <a:cs typeface="Verdana"/>
              </a:rPr>
              <a:t>Аптеки</a:t>
            </a:r>
            <a:endParaRPr sz="16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450">
              <a:latin typeface="Verdana"/>
              <a:cs typeface="Verdana"/>
            </a:endParaRPr>
          </a:p>
          <a:p>
            <a:pPr marL="127000">
              <a:lnSpc>
                <a:spcPct val="100000"/>
              </a:lnSpc>
            </a:pPr>
            <a:r>
              <a:rPr sz="1600" b="1" spc="-5" dirty="0">
                <a:latin typeface="Verdana"/>
                <a:cs typeface="Verdana"/>
              </a:rPr>
              <a:t>Покупці</a:t>
            </a:r>
            <a:endParaRPr sz="1600">
              <a:latin typeface="Verdana"/>
              <a:cs typeface="Verdana"/>
            </a:endParaRPr>
          </a:p>
          <a:p>
            <a:pPr marL="12700" marR="273050">
              <a:lnSpc>
                <a:spcPct val="84600"/>
              </a:lnSpc>
              <a:spcBef>
                <a:spcPts val="1480"/>
              </a:spcBef>
              <a:buSzPct val="106250"/>
              <a:buChar char="•"/>
              <a:tabLst>
                <a:tab pos="138430" algn="l"/>
              </a:tabLst>
            </a:pPr>
            <a:r>
              <a:rPr sz="1600" spc="-10" dirty="0">
                <a:latin typeface="Verdana"/>
                <a:cs typeface="Verdana"/>
              </a:rPr>
              <a:t>О</a:t>
            </a:r>
            <a:r>
              <a:rPr sz="1600" spc="-5" dirty="0">
                <a:latin typeface="Verdana"/>
                <a:cs typeface="Verdana"/>
              </a:rPr>
              <a:t>р</a:t>
            </a:r>
            <a:r>
              <a:rPr sz="1600" spc="-10" dirty="0">
                <a:latin typeface="Verdana"/>
                <a:cs typeface="Verdana"/>
              </a:rPr>
              <a:t>г</a:t>
            </a:r>
            <a:r>
              <a:rPr sz="1600" spc="-5" dirty="0">
                <a:latin typeface="Verdana"/>
                <a:cs typeface="Verdana"/>
              </a:rPr>
              <a:t>а</a:t>
            </a:r>
            <a:r>
              <a:rPr sz="1600" spc="-10" dirty="0">
                <a:latin typeface="Verdana"/>
                <a:cs typeface="Verdana"/>
              </a:rPr>
              <a:t>ні</a:t>
            </a:r>
            <a:r>
              <a:rPr sz="1600" spc="-5" dirty="0">
                <a:latin typeface="Verdana"/>
                <a:cs typeface="Verdana"/>
              </a:rPr>
              <a:t>заці</a:t>
            </a:r>
            <a:r>
              <a:rPr sz="1600" spc="-10" dirty="0">
                <a:latin typeface="Verdana"/>
                <a:cs typeface="Verdana"/>
              </a:rPr>
              <a:t>ї-сп</a:t>
            </a:r>
            <a:r>
              <a:rPr sz="1600" spc="-5" dirty="0">
                <a:latin typeface="Verdana"/>
                <a:cs typeface="Verdana"/>
              </a:rPr>
              <a:t>оживачі  </a:t>
            </a:r>
            <a:r>
              <a:rPr sz="1600" spc="-10" dirty="0">
                <a:latin typeface="Verdana"/>
                <a:cs typeface="Verdana"/>
              </a:rPr>
              <a:t>(ЛПЗ)</a:t>
            </a:r>
            <a:endParaRPr sz="1600">
              <a:latin typeface="Verdana"/>
              <a:cs typeface="Verdana"/>
            </a:endParaRPr>
          </a:p>
          <a:p>
            <a:pPr marL="12700" marR="5080">
              <a:lnSpc>
                <a:spcPct val="84500"/>
              </a:lnSpc>
              <a:spcBef>
                <a:spcPts val="1475"/>
              </a:spcBef>
              <a:buSzPct val="106250"/>
              <a:buChar char="•"/>
              <a:tabLst>
                <a:tab pos="138430" algn="l"/>
              </a:tabLst>
            </a:pPr>
            <a:r>
              <a:rPr sz="1600" spc="-5" dirty="0">
                <a:latin typeface="Verdana"/>
                <a:cs typeface="Verdana"/>
              </a:rPr>
              <a:t>Індивідуальні споживачі </a:t>
            </a:r>
            <a:r>
              <a:rPr sz="1600" spc="-550" dirty="0">
                <a:latin typeface="Verdana"/>
                <a:cs typeface="Verdana"/>
              </a:rPr>
              <a:t> </a:t>
            </a:r>
            <a:r>
              <a:rPr sz="1600" spc="-5" dirty="0">
                <a:latin typeface="Verdana"/>
                <a:cs typeface="Verdana"/>
              </a:rPr>
              <a:t>(населення)</a:t>
            </a:r>
            <a:endParaRPr sz="1600">
              <a:latin typeface="Verdana"/>
              <a:cs typeface="Verdana"/>
            </a:endParaRPr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2679" y="3287966"/>
            <a:ext cx="2890139" cy="144208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05882" y="2093150"/>
            <a:ext cx="2683706" cy="677933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629018" y="1875241"/>
            <a:ext cx="2368804" cy="83256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920738" y="2762656"/>
            <a:ext cx="1810257" cy="1934845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8788400" y="4859223"/>
            <a:ext cx="15303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dirty="0">
                <a:solidFill>
                  <a:srgbClr val="964705"/>
                </a:solidFill>
                <a:latin typeface="Arial"/>
                <a:cs typeface="Arial"/>
              </a:rPr>
              <a:t>8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2212594" y="0"/>
            <a:ext cx="3697604" cy="588645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 marR="5080">
              <a:lnSpc>
                <a:spcPts val="2030"/>
              </a:lnSpc>
              <a:spcBef>
                <a:spcPts val="480"/>
              </a:spcBef>
            </a:pPr>
            <a:r>
              <a:rPr sz="2000" dirty="0">
                <a:solidFill>
                  <a:srgbClr val="6F2F9F"/>
                </a:solidFill>
                <a:latin typeface="Verdana"/>
                <a:cs typeface="Verdana"/>
              </a:rPr>
              <a:t>КЛАСИФІКАЦІЯ СУБ'ЄКТІВ </a:t>
            </a:r>
            <a:r>
              <a:rPr sz="2000" spc="5" dirty="0">
                <a:solidFill>
                  <a:srgbClr val="6F2F9F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6F2F9F"/>
                </a:solidFill>
                <a:latin typeface="Verdana"/>
                <a:cs typeface="Verdana"/>
              </a:rPr>
              <a:t>ФАРМАЦЕВТИЧНОГО</a:t>
            </a:r>
            <a:r>
              <a:rPr sz="2000" spc="-60" dirty="0">
                <a:solidFill>
                  <a:srgbClr val="6F2F9F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6F2F9F"/>
                </a:solidFill>
                <a:latin typeface="Verdana"/>
                <a:cs typeface="Verdana"/>
              </a:rPr>
              <a:t>РИНКУ</a:t>
            </a:r>
            <a:endParaRPr sz="2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97349" y="647402"/>
            <a:ext cx="1500400" cy="89928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12619" y="175386"/>
            <a:ext cx="41967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i="1" spc="-5" dirty="0">
                <a:solidFill>
                  <a:srgbClr val="5B0091"/>
                </a:solidFill>
                <a:latin typeface="Arial"/>
                <a:cs typeface="Arial"/>
              </a:rPr>
              <a:t>Об’єкти фармацевтичного</a:t>
            </a:r>
            <a:r>
              <a:rPr sz="1900" b="1" i="1" spc="15" dirty="0">
                <a:solidFill>
                  <a:srgbClr val="5B0091"/>
                </a:solidFill>
                <a:latin typeface="Arial"/>
                <a:cs typeface="Arial"/>
              </a:rPr>
              <a:t> </a:t>
            </a:r>
            <a:r>
              <a:rPr sz="1900" b="1" i="1" spc="-5" dirty="0">
                <a:solidFill>
                  <a:srgbClr val="5B0091"/>
                </a:solidFill>
                <a:latin typeface="Arial"/>
                <a:cs typeface="Arial"/>
              </a:rPr>
              <a:t>ринку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91710" y="776858"/>
            <a:ext cx="1950299" cy="150025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41733" y="2207806"/>
            <a:ext cx="936015" cy="1337183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975344" y="2756393"/>
            <a:ext cx="1090999" cy="1022239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432046" y="3612623"/>
            <a:ext cx="1820926" cy="1338357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318096" y="853706"/>
            <a:ext cx="3154680" cy="584134"/>
          </a:xfrm>
          <a:prstGeom prst="rect">
            <a:avLst/>
          </a:prstGeom>
          <a:ln w="28575">
            <a:solidFill>
              <a:srgbClr val="FF66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73025">
              <a:lnSpc>
                <a:spcPct val="100000"/>
              </a:lnSpc>
              <a:spcBef>
                <a:spcPts val="235"/>
              </a:spcBef>
            </a:pPr>
            <a:r>
              <a:rPr dirty="0"/>
              <a:t>Фармацевтичні товари та послуги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4040631" y="2330823"/>
            <a:ext cx="2924810" cy="584775"/>
          </a:xfrm>
          <a:prstGeom prst="rect">
            <a:avLst/>
          </a:prstGeom>
          <a:ln w="28575">
            <a:solidFill>
              <a:srgbClr val="FF66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154940">
              <a:lnSpc>
                <a:spcPct val="100000"/>
              </a:lnSpc>
              <a:spcBef>
                <a:spcPts val="240"/>
              </a:spcBef>
            </a:pPr>
            <a:r>
              <a:rPr dirty="0"/>
              <a:t>Смаки та переваги споживачі</a:t>
            </a:r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842641" y="1670570"/>
            <a:ext cx="3154680" cy="307135"/>
          </a:xfrm>
          <a:prstGeom prst="rect">
            <a:avLst/>
          </a:prstGeom>
          <a:ln w="28575">
            <a:solidFill>
              <a:srgbClr val="FF66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332740">
              <a:lnSpc>
                <a:spcPct val="100000"/>
              </a:lnSpc>
              <a:spcBef>
                <a:spcPts val="235"/>
              </a:spcBef>
            </a:pPr>
            <a:r>
              <a:rPr dirty="0"/>
              <a:t>Парафармацевтичні товари</a:t>
            </a:r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234029" y="3753180"/>
            <a:ext cx="2491740" cy="584775"/>
          </a:xfrm>
          <a:prstGeom prst="rect">
            <a:avLst/>
          </a:prstGeom>
          <a:ln w="28575">
            <a:solidFill>
              <a:srgbClr val="FF66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87630">
              <a:lnSpc>
                <a:spcPct val="100000"/>
              </a:lnSpc>
              <a:spcBef>
                <a:spcPts val="240"/>
              </a:spcBef>
            </a:pPr>
            <a:r>
              <a:rPr dirty="0"/>
              <a:t>Платоспроможна потреба</a:t>
            </a:r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5599431" y="3177788"/>
            <a:ext cx="2019806" cy="307777"/>
          </a:xfrm>
          <a:prstGeom prst="rect">
            <a:avLst/>
          </a:prstGeom>
          <a:ln w="28575">
            <a:solidFill>
              <a:srgbClr val="FF66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277495">
              <a:lnSpc>
                <a:spcPct val="100000"/>
              </a:lnSpc>
              <a:spcBef>
                <a:spcPts val="240"/>
              </a:spcBef>
            </a:pPr>
            <a:r>
              <a:rPr dirty="0" err="1"/>
              <a:t>Якість</a:t>
            </a:r>
            <a:r>
              <a:rPr dirty="0"/>
              <a:t> </a:t>
            </a:r>
            <a:r>
              <a:rPr dirty="0" err="1"/>
              <a:t>продукці</a:t>
            </a:r>
            <a:r>
              <a:rPr lang="uk-UA" dirty="0" err="1"/>
              <a:t>ї</a:t>
            </a:r>
            <a:endParaRPr dirty="0"/>
          </a:p>
        </p:txBody>
      </p:sp>
      <p:sp>
        <p:nvSpPr>
          <p:cNvPr id="14" name="object 14"/>
          <p:cNvSpPr txBox="1"/>
          <p:nvPr/>
        </p:nvSpPr>
        <p:spPr>
          <a:xfrm>
            <a:off x="6728206" y="4216464"/>
            <a:ext cx="1584960" cy="300355"/>
          </a:xfrm>
          <a:prstGeom prst="rect">
            <a:avLst/>
          </a:prstGeom>
          <a:ln w="28575">
            <a:solidFill>
              <a:srgbClr val="FF6600"/>
            </a:solidFill>
          </a:ln>
        </p:spPr>
        <p:txBody>
          <a:bodyPr vert="horz" wrap="square" lIns="0" tIns="24765" rIns="0" bIns="0" rtlCol="0">
            <a:spAutoFit/>
          </a:bodyPr>
          <a:lstStyle/>
          <a:p>
            <a:pPr marL="348615">
              <a:lnSpc>
                <a:spcPct val="100000"/>
              </a:lnSpc>
              <a:spcBef>
                <a:spcPts val="195"/>
              </a:spcBef>
            </a:pPr>
            <a:r>
              <a:rPr dirty="0"/>
              <a:t>Технології</a:t>
            </a:r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8788400" y="4859223"/>
            <a:ext cx="15303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dirty="0">
                <a:solidFill>
                  <a:srgbClr val="964705"/>
                </a:solidFill>
                <a:latin typeface="Arial"/>
                <a:cs typeface="Arial"/>
              </a:rPr>
              <a:t>9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91764" y="0"/>
            <a:ext cx="403097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i="1" spc="-5" dirty="0">
                <a:solidFill>
                  <a:srgbClr val="5B0091"/>
                </a:solidFill>
                <a:latin typeface="Arial"/>
                <a:cs typeface="Arial"/>
              </a:rPr>
              <a:t>Особливості</a:t>
            </a:r>
            <a:r>
              <a:rPr sz="1900" b="1" i="1" spc="-10" dirty="0">
                <a:solidFill>
                  <a:srgbClr val="5B0091"/>
                </a:solidFill>
                <a:latin typeface="Arial"/>
                <a:cs typeface="Arial"/>
              </a:rPr>
              <a:t> </a:t>
            </a:r>
            <a:r>
              <a:rPr sz="1900" b="1" i="1" spc="-5" dirty="0">
                <a:solidFill>
                  <a:srgbClr val="5B0091"/>
                </a:solidFill>
                <a:latin typeface="Arial"/>
                <a:cs typeface="Arial"/>
              </a:rPr>
              <a:t>фармацевтичного</a:t>
            </a:r>
            <a:endParaRPr sz="19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47209" y="284225"/>
            <a:ext cx="7219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i="1" spc="-5" dirty="0">
                <a:solidFill>
                  <a:srgbClr val="5B0091"/>
                </a:solidFill>
                <a:latin typeface="Arial"/>
                <a:cs typeface="Arial"/>
              </a:rPr>
              <a:t>р</a:t>
            </a:r>
            <a:r>
              <a:rPr sz="1900" b="1" i="1" dirty="0">
                <a:solidFill>
                  <a:srgbClr val="5B0091"/>
                </a:solidFill>
                <a:latin typeface="Arial"/>
                <a:cs typeface="Arial"/>
              </a:rPr>
              <a:t>и</a:t>
            </a:r>
            <a:r>
              <a:rPr sz="1900" b="1" i="1" spc="-5" dirty="0">
                <a:solidFill>
                  <a:srgbClr val="5B0091"/>
                </a:solidFill>
                <a:latin typeface="Arial"/>
                <a:cs typeface="Arial"/>
              </a:rPr>
              <a:t>н</a:t>
            </a:r>
            <a:r>
              <a:rPr sz="1900" b="1" i="1" spc="-15" dirty="0">
                <a:solidFill>
                  <a:srgbClr val="5B0091"/>
                </a:solidFill>
                <a:latin typeface="Arial"/>
                <a:cs typeface="Arial"/>
              </a:rPr>
              <a:t>к</a:t>
            </a:r>
            <a:r>
              <a:rPr sz="1900" b="1" i="1" spc="-5" dirty="0">
                <a:solidFill>
                  <a:srgbClr val="5B0091"/>
                </a:solidFill>
                <a:latin typeface="Arial"/>
                <a:cs typeface="Arial"/>
              </a:rPr>
              <a:t>у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9302" y="1853171"/>
            <a:ext cx="3045714" cy="216408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324355" y="679970"/>
            <a:ext cx="6897370" cy="908838"/>
          </a:xfrm>
          <a:prstGeom prst="rect">
            <a:avLst/>
          </a:prstGeom>
          <a:ln w="38100">
            <a:solidFill>
              <a:srgbClr val="FF6600"/>
            </a:solidFill>
          </a:ln>
        </p:spPr>
        <p:txBody>
          <a:bodyPr vert="horz" wrap="square" lIns="0" tIns="33019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59"/>
              </a:spcBef>
            </a:pPr>
            <a:r>
              <a:rPr dirty="0"/>
              <a:t>По-перше, надання фармацевтичної допомоги населенню</a:t>
            </a:r>
          </a:p>
          <a:p>
            <a:pPr marL="97790" marR="91440" algn="ctr">
              <a:lnSpc>
                <a:spcPct val="110000"/>
              </a:lnSpc>
            </a:pPr>
            <a:r>
              <a:rPr dirty="0"/>
              <a:t>потребує особистих контактів лікаря </a:t>
            </a:r>
            <a:r>
              <a:rPr dirty="0" err="1"/>
              <a:t>і</a:t>
            </a:r>
            <a:r>
              <a:rPr dirty="0"/>
              <a:t> </a:t>
            </a:r>
            <a:r>
              <a:rPr dirty="0" err="1"/>
              <a:t>фармацевта</a:t>
            </a:r>
            <a:r>
              <a:rPr dirty="0"/>
              <a:t>,  з одного боку, і споживача (пацієнта) – з іншого.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99896" y="784097"/>
            <a:ext cx="348615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b="1" spc="-5" dirty="0">
                <a:solidFill>
                  <a:srgbClr val="FF6600"/>
                </a:solidFill>
                <a:latin typeface="Calibri"/>
                <a:cs typeface="Calibri"/>
              </a:rPr>
              <a:t>1.</a:t>
            </a:r>
            <a:endParaRPr sz="33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75502" y="1853158"/>
            <a:ext cx="1894967" cy="2113407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4051808" y="2625725"/>
            <a:ext cx="1887220" cy="568325"/>
            <a:chOff x="4051808" y="2625725"/>
            <a:chExt cx="1887220" cy="568325"/>
          </a:xfrm>
        </p:grpSpPr>
        <p:sp>
          <p:nvSpPr>
            <p:cNvPr id="9" name="object 9"/>
            <p:cNvSpPr/>
            <p:nvPr/>
          </p:nvSpPr>
          <p:spPr>
            <a:xfrm>
              <a:off x="4064508" y="2638425"/>
              <a:ext cx="1861820" cy="542925"/>
            </a:xfrm>
            <a:custGeom>
              <a:avLst/>
              <a:gdLst/>
              <a:ahLst/>
              <a:cxnLst/>
              <a:rect l="l" t="t" r="r" b="b"/>
              <a:pathLst>
                <a:path w="1861820" h="542925">
                  <a:moveTo>
                    <a:pt x="1589913" y="0"/>
                  </a:moveTo>
                  <a:lnTo>
                    <a:pt x="1589913" y="135762"/>
                  </a:lnTo>
                  <a:lnTo>
                    <a:pt x="271525" y="135762"/>
                  </a:lnTo>
                  <a:lnTo>
                    <a:pt x="271525" y="0"/>
                  </a:lnTo>
                  <a:lnTo>
                    <a:pt x="0" y="271525"/>
                  </a:lnTo>
                  <a:lnTo>
                    <a:pt x="271525" y="542925"/>
                  </a:lnTo>
                  <a:lnTo>
                    <a:pt x="271525" y="407288"/>
                  </a:lnTo>
                  <a:lnTo>
                    <a:pt x="1589913" y="407288"/>
                  </a:lnTo>
                  <a:lnTo>
                    <a:pt x="1589913" y="542925"/>
                  </a:lnTo>
                  <a:lnTo>
                    <a:pt x="1861439" y="271525"/>
                  </a:lnTo>
                  <a:lnTo>
                    <a:pt x="1589913" y="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064508" y="2638425"/>
              <a:ext cx="1861820" cy="542925"/>
            </a:xfrm>
            <a:custGeom>
              <a:avLst/>
              <a:gdLst/>
              <a:ahLst/>
              <a:cxnLst/>
              <a:rect l="l" t="t" r="r" b="b"/>
              <a:pathLst>
                <a:path w="1861820" h="542925">
                  <a:moveTo>
                    <a:pt x="0" y="271525"/>
                  </a:moveTo>
                  <a:lnTo>
                    <a:pt x="271525" y="0"/>
                  </a:lnTo>
                  <a:lnTo>
                    <a:pt x="271525" y="135762"/>
                  </a:lnTo>
                  <a:lnTo>
                    <a:pt x="1589913" y="135762"/>
                  </a:lnTo>
                  <a:lnTo>
                    <a:pt x="1589913" y="0"/>
                  </a:lnTo>
                  <a:lnTo>
                    <a:pt x="1861439" y="271525"/>
                  </a:lnTo>
                  <a:lnTo>
                    <a:pt x="1589913" y="542925"/>
                  </a:lnTo>
                  <a:lnTo>
                    <a:pt x="1589913" y="407288"/>
                  </a:lnTo>
                  <a:lnTo>
                    <a:pt x="271525" y="407288"/>
                  </a:lnTo>
                  <a:lnTo>
                    <a:pt x="271525" y="542925"/>
                  </a:lnTo>
                  <a:lnTo>
                    <a:pt x="0" y="271525"/>
                  </a:lnTo>
                  <a:close/>
                </a:path>
              </a:pathLst>
            </a:custGeom>
            <a:ln w="25400">
              <a:solidFill>
                <a:srgbClr val="395E8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3002406" y="4272788"/>
            <a:ext cx="4541393" cy="507830"/>
          </a:xfrm>
          <a:prstGeom prst="rect">
            <a:avLst/>
          </a:prstGeom>
        </p:spPr>
        <p:txBody>
          <a:bodyPr vert="horz" wrap="square" lIns="0" tIns="42544" rIns="0" bIns="0" rtlCol="0">
            <a:spAutoFit/>
          </a:bodyPr>
          <a:lstStyle/>
          <a:p>
            <a:pPr marL="12065" marR="5080" algn="ctr">
              <a:lnSpc>
                <a:spcPts val="1839"/>
              </a:lnSpc>
              <a:spcBef>
                <a:spcPts val="334"/>
              </a:spcBef>
            </a:pPr>
            <a:r>
              <a:rPr dirty="0"/>
              <a:t>Рішення про те, який саме продукт  придбати, як правило, приймає не  споживач, а лікар.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788400" y="4859223"/>
            <a:ext cx="27876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10" dirty="0">
                <a:solidFill>
                  <a:srgbClr val="964705"/>
                </a:solidFill>
                <a:latin typeface="Arial"/>
                <a:cs typeface="Arial"/>
              </a:rPr>
              <a:t>10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536" y="1963305"/>
            <a:ext cx="2986146" cy="252893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339210" y="1983486"/>
            <a:ext cx="3614420" cy="30598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dirty="0"/>
              <a:t>Справжню незалежність споживача  на ринку фармацевтичних товарів  неможливо забезпечити внаслідок  його недостатньої і непрофесійної  інформованості. В ході</a:t>
            </a:r>
          </a:p>
          <a:p>
            <a:pPr marL="26034" marR="17780" algn="ctr">
              <a:lnSpc>
                <a:spcPct val="100000"/>
              </a:lnSpc>
              <a:spcBef>
                <a:spcPts val="5"/>
              </a:spcBef>
            </a:pPr>
            <a:r>
              <a:rPr dirty="0"/>
              <a:t>призначення лікарських препаратів  і здійснення лікувальних заходів</a:t>
            </a:r>
          </a:p>
          <a:p>
            <a:pPr marL="82550" marR="74930" indent="3175" algn="ctr">
              <a:lnSpc>
                <a:spcPct val="100000"/>
              </a:lnSpc>
            </a:pPr>
            <a:r>
              <a:rPr dirty="0"/>
              <a:t>пацієнт змушений покладатися на  рекомендації лікаря </a:t>
            </a:r>
            <a:r>
              <a:rPr dirty="0" err="1"/>
              <a:t>і</a:t>
            </a:r>
            <a:r>
              <a:rPr dirty="0"/>
              <a:t> </a:t>
            </a:r>
            <a:r>
              <a:rPr lang="uk-UA" dirty="0"/>
              <a:t>фармацевт</a:t>
            </a:r>
            <a:r>
              <a:rPr dirty="0" err="1"/>
              <a:t>а</a:t>
            </a:r>
            <a:r>
              <a:rPr dirty="0"/>
              <a:t>, їх  професійну кваліфікацію і</a:t>
            </a:r>
          </a:p>
          <a:p>
            <a:pPr algn="ctr">
              <a:lnSpc>
                <a:spcPct val="100000"/>
              </a:lnSpc>
            </a:pPr>
            <a:r>
              <a:rPr dirty="0"/>
              <a:t>моральність.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32357" y="478916"/>
            <a:ext cx="6299200" cy="1221873"/>
          </a:xfrm>
          <a:prstGeom prst="rect">
            <a:avLst/>
          </a:prstGeom>
          <a:ln w="38100">
            <a:solidFill>
              <a:srgbClr val="FF6600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 marL="563880" marR="217170" indent="-340360">
              <a:lnSpc>
                <a:spcPct val="110000"/>
              </a:lnSpc>
              <a:spcBef>
                <a:spcPts val="40"/>
              </a:spcBef>
            </a:pPr>
            <a:r>
              <a:rPr dirty="0"/>
              <a:t>По-друге, в порівнянні з іншими сферами послуг більш  істотно вплив нерівнозначності інформації щодо  споживчих властивостей ліків у їх виробників, у</a:t>
            </a:r>
          </a:p>
          <a:p>
            <a:pPr marL="622300">
              <a:lnSpc>
                <a:spcPct val="100000"/>
              </a:lnSpc>
              <a:spcBef>
                <a:spcPts val="215"/>
              </a:spcBef>
            </a:pPr>
            <a:r>
              <a:rPr dirty="0" err="1"/>
              <a:t>фармацевтів</a:t>
            </a:r>
            <a:r>
              <a:rPr dirty="0"/>
              <a:t> і споживачів (хворих).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07821" y="582879"/>
            <a:ext cx="348615" cy="528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b="1" spc="-10" dirty="0">
                <a:solidFill>
                  <a:srgbClr val="FF6600"/>
                </a:solidFill>
                <a:latin typeface="Calibri"/>
                <a:cs typeface="Calibri"/>
              </a:rPr>
              <a:t>2.</a:t>
            </a:r>
            <a:endParaRPr sz="33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017511" y="1967344"/>
            <a:ext cx="1992629" cy="2756916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8788400" y="4889107"/>
            <a:ext cx="153035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z="1800" b="1" i="1" spc="-5" dirty="0">
                <a:solidFill>
                  <a:srgbClr val="964705"/>
                </a:solidFill>
                <a:latin typeface="Arial"/>
                <a:cs typeface="Arial"/>
              </a:rPr>
              <a:t>1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32357" y="478929"/>
            <a:ext cx="6299200" cy="917174"/>
          </a:xfrm>
          <a:prstGeom prst="rect">
            <a:avLst/>
          </a:prstGeom>
          <a:ln w="38100">
            <a:solidFill>
              <a:srgbClr val="FF6600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 marL="417830" marR="412115" algn="ctr">
              <a:lnSpc>
                <a:spcPct val="110100"/>
              </a:lnSpc>
              <a:spcBef>
                <a:spcPts val="40"/>
              </a:spcBef>
            </a:pPr>
            <a:r>
              <a:rPr dirty="0"/>
              <a:t>По-третє, потреба в життєво необхідних лікарських  засобах – це потреба, безпосередньо пов'язана з</a:t>
            </a:r>
            <a:endParaRPr/>
          </a:p>
          <a:p>
            <a:pPr algn="ctr">
              <a:lnSpc>
                <a:spcPct val="100000"/>
              </a:lnSpc>
              <a:spcBef>
                <a:spcPts val="215"/>
              </a:spcBef>
            </a:pPr>
            <a:r>
              <a:rPr dirty="0"/>
              <a:t>безцінним благом – здоров'ям і самим життям людини.</a:t>
            </a:r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07821" y="582879"/>
            <a:ext cx="348615" cy="528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b="1" spc="-10" dirty="0">
                <a:solidFill>
                  <a:srgbClr val="FF6600"/>
                </a:solidFill>
                <a:latin typeface="Calibri"/>
                <a:cs typeface="Calibri"/>
              </a:rPr>
              <a:t>3.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656077" y="1758823"/>
            <a:ext cx="5890260" cy="84446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/>
              <a:t>Одночасно зазвичай підкреслюється негативні емоційний  настрій споживача по відношенню до лікарських засобів,  так як він не стільки хоче, скільки змушений купувати ліки.</a:t>
            </a: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8191" y="1795511"/>
            <a:ext cx="1950216" cy="287175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67479" y="2751336"/>
            <a:ext cx="2986278" cy="2198882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90"/>
              </a:lnSpc>
            </a:pPr>
            <a:fld id="{81D60167-4931-47E6-BA6A-407CBD079E47}" type="slidenum">
              <a:rPr dirty="0"/>
              <a:t>12</a:t>
            </a:fld>
            <a:endParaRPr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28790" y="3147818"/>
            <a:ext cx="1478153" cy="169670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32357" y="478929"/>
            <a:ext cx="6299200" cy="804131"/>
          </a:xfrm>
          <a:prstGeom prst="rect">
            <a:avLst/>
          </a:prstGeom>
          <a:ln w="38100">
            <a:solidFill>
              <a:srgbClr val="FF6600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 marL="353695" marR="344805" indent="-4445" algn="ctr">
              <a:lnSpc>
                <a:spcPct val="110000"/>
              </a:lnSpc>
              <a:spcBef>
                <a:spcPts val="40"/>
              </a:spcBef>
            </a:pPr>
            <a:r>
              <a:rPr sz="1600" dirty="0"/>
              <a:t>Незвичайним є і сам товар. З одного боку, він рятує  життя і полегшує страждання, а з іншого – сам може  завдавати шкоди при неправильному вживанні.</a:t>
            </a:r>
            <a:endParaRPr sz="1600"/>
          </a:p>
        </p:txBody>
      </p:sp>
      <p:sp>
        <p:nvSpPr>
          <p:cNvPr id="4" name="object 4"/>
          <p:cNvSpPr txBox="1"/>
          <p:nvPr/>
        </p:nvSpPr>
        <p:spPr>
          <a:xfrm>
            <a:off x="807821" y="582879"/>
            <a:ext cx="348615" cy="528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b="1" spc="-10" dirty="0">
                <a:solidFill>
                  <a:srgbClr val="FF6600"/>
                </a:solidFill>
                <a:latin typeface="Calibri"/>
                <a:cs typeface="Calibri"/>
              </a:rPr>
              <a:t>4.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xfrm>
            <a:off x="3437285" y="1388444"/>
            <a:ext cx="5316855" cy="16549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939"/>
              </a:lnSpc>
              <a:spcBef>
                <a:spcPts val="105"/>
              </a:spcBef>
            </a:pPr>
            <a:r>
              <a:rPr dirty="0"/>
              <a:t>До того ж убільшості лікарських препаратів є</a:t>
            </a:r>
          </a:p>
          <a:p>
            <a:pPr marL="12700">
              <a:lnSpc>
                <a:spcPts val="1839"/>
              </a:lnSpc>
            </a:pPr>
            <a:r>
              <a:rPr dirty="0"/>
              <a:t>побічні ефекти. Саме з цих причин фармацевтичний</a:t>
            </a:r>
          </a:p>
          <a:p>
            <a:pPr marL="12700" marR="706755">
              <a:lnSpc>
                <a:spcPts val="1839"/>
              </a:lnSpc>
              <a:spcBef>
                <a:spcPts val="125"/>
              </a:spcBef>
            </a:pPr>
            <a:r>
              <a:rPr dirty="0"/>
              <a:t>ринок – найбільший регульований. Особи, які  приймають рішення про виробництво ліків, </a:t>
            </a:r>
            <a:r>
              <a:rPr dirty="0" err="1"/>
              <a:t>і</a:t>
            </a:r>
            <a:r>
              <a:rPr lang="uk-UA" dirty="0"/>
              <a:t> </a:t>
            </a:r>
            <a:r>
              <a:rPr dirty="0" err="1"/>
              <a:t>роздрібні</a:t>
            </a:r>
            <a:r>
              <a:rPr dirty="0"/>
              <a:t> торговці повинні </a:t>
            </a:r>
            <a:r>
              <a:rPr dirty="0" err="1"/>
              <a:t>бути</a:t>
            </a:r>
            <a:r>
              <a:rPr dirty="0"/>
              <a:t> </a:t>
            </a:r>
            <a:r>
              <a:rPr dirty="0" err="1"/>
              <a:t>дипломованими</a:t>
            </a:r>
            <a:r>
              <a:rPr lang="uk-UA" dirty="0"/>
              <a:t> </a:t>
            </a:r>
            <a:r>
              <a:rPr dirty="0" err="1"/>
              <a:t>фахівцями</a:t>
            </a:r>
            <a:r>
              <a:rPr dirty="0"/>
              <a:t>. Виробники і оптові </a:t>
            </a:r>
            <a:r>
              <a:rPr dirty="0" err="1"/>
              <a:t>торговці</a:t>
            </a:r>
            <a:r>
              <a:rPr dirty="0"/>
              <a:t> </a:t>
            </a:r>
            <a:r>
              <a:rPr dirty="0" err="1"/>
              <a:t>повинні</a:t>
            </a:r>
            <a:r>
              <a:rPr lang="uk-UA" dirty="0"/>
              <a:t> </a:t>
            </a:r>
            <a:r>
              <a:rPr dirty="0" err="1"/>
              <a:t>бути</a:t>
            </a:r>
            <a:r>
              <a:rPr lang="uk-UA" dirty="0"/>
              <a:t> </a:t>
            </a:r>
            <a:r>
              <a:t>заре</a:t>
            </a:r>
            <a:r>
              <a:rPr lang="ru-RU" dirty="0" err="1"/>
              <a:t>єстровані</a:t>
            </a:r>
            <a:r>
              <a:rPr lang="ru-RU" dirty="0"/>
              <a:t>.</a:t>
            </a: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46519" y="1684223"/>
            <a:ext cx="3128899" cy="235712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063523" y="3230956"/>
            <a:ext cx="1506315" cy="1585595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90"/>
              </a:lnSpc>
            </a:pPr>
            <a:fld id="{81D60167-4931-47E6-BA6A-407CBD079E47}" type="slidenum">
              <a:rPr dirty="0"/>
              <a:t>13</a:t>
            </a:fld>
            <a:endParaRPr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82239" y="4240942"/>
            <a:ext cx="1058316" cy="73044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74867" y="1273013"/>
            <a:ext cx="1462278" cy="132934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223404" y="1192580"/>
            <a:ext cx="714387" cy="125331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86029" y="367106"/>
            <a:ext cx="8499475" cy="470705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220"/>
              </a:lnSpc>
              <a:spcBef>
                <a:spcPts val="105"/>
              </a:spcBef>
            </a:pPr>
            <a:r>
              <a:rPr dirty="0"/>
              <a:t>✔ортопедичні товари,</a:t>
            </a:r>
          </a:p>
          <a:p>
            <a:pPr marL="12700">
              <a:lnSpc>
                <a:spcPts val="2039"/>
              </a:lnSpc>
            </a:pPr>
            <a:r>
              <a:rPr dirty="0"/>
              <a:t>✔противоварікозні компресійні вироби,</a:t>
            </a:r>
          </a:p>
          <a:p>
            <a:pPr marL="283845" marR="5080" indent="-271780">
              <a:lnSpc>
                <a:spcPts val="2039"/>
              </a:lnSpc>
              <a:spcBef>
                <a:spcPts val="190"/>
              </a:spcBef>
            </a:pPr>
            <a:r>
              <a:rPr dirty="0"/>
              <a:t>✔прилади вимірювання функціональних навантажень людини (крокомір, лічильник  калорій),</a:t>
            </a:r>
          </a:p>
          <a:p>
            <a:pPr marL="12700">
              <a:lnSpc>
                <a:spcPts val="1855"/>
              </a:lnSpc>
            </a:pPr>
            <a:r>
              <a:rPr dirty="0"/>
              <a:t>✔масажери,</a:t>
            </a:r>
          </a:p>
          <a:p>
            <a:pPr marL="12700">
              <a:lnSpc>
                <a:spcPts val="2039"/>
              </a:lnSpc>
            </a:pPr>
            <a:r>
              <a:rPr dirty="0"/>
              <a:t>✔інгалятори,</a:t>
            </a:r>
          </a:p>
          <a:p>
            <a:pPr marL="12700">
              <a:lnSpc>
                <a:spcPts val="2039"/>
              </a:lnSpc>
            </a:pPr>
            <a:r>
              <a:rPr dirty="0"/>
              <a:t>✔медичні лампи,</a:t>
            </a:r>
          </a:p>
          <a:p>
            <a:pPr marL="12700">
              <a:lnSpc>
                <a:spcPts val="2039"/>
              </a:lnSpc>
            </a:pPr>
            <a:r>
              <a:rPr dirty="0"/>
              <a:t>✔кварцові лампи,</a:t>
            </a:r>
          </a:p>
          <a:p>
            <a:pPr marL="12700">
              <a:lnSpc>
                <a:spcPts val="2039"/>
              </a:lnSpc>
            </a:pPr>
            <a:r>
              <a:rPr dirty="0"/>
              <a:t>✔сольові, гелеві та електричні грілки,</a:t>
            </a:r>
          </a:p>
          <a:p>
            <a:pPr marL="283845" marR="565150" indent="-271780">
              <a:lnSpc>
                <a:spcPts val="2039"/>
              </a:lnSpc>
              <a:spcBef>
                <a:spcPts val="185"/>
              </a:spcBef>
            </a:pPr>
            <a:r>
              <a:rPr dirty="0"/>
              <a:t>✔товари для магнітотерапії, що не зареєстровані як медичні вироби, і супутні  товари до них (батарейки, зарядні пристрої);</a:t>
            </a:r>
          </a:p>
          <a:p>
            <a:pPr marL="12700">
              <a:lnSpc>
                <a:spcPts val="1855"/>
              </a:lnSpc>
            </a:pPr>
            <a:r>
              <a:rPr dirty="0"/>
              <a:t>✔інструменти,</a:t>
            </a:r>
          </a:p>
          <a:p>
            <a:pPr marL="12700">
              <a:lnSpc>
                <a:spcPts val="2039"/>
              </a:lnSpc>
            </a:pPr>
            <a:r>
              <a:rPr dirty="0"/>
              <a:t>✔пристосування для догляду за порожниною рота, шкірою, нігтями, волоссям;</a:t>
            </a:r>
          </a:p>
          <a:p>
            <a:pPr marL="12700">
              <a:lnSpc>
                <a:spcPts val="2039"/>
              </a:lnSpc>
            </a:pPr>
            <a:r>
              <a:rPr dirty="0"/>
              <a:t>✔предмети і засоби для ароматерапії (ароматичні лампи, масла, палички, свічки);</a:t>
            </a:r>
          </a:p>
          <a:p>
            <a:pPr marL="12700">
              <a:lnSpc>
                <a:spcPts val="2039"/>
              </a:lnSpc>
            </a:pPr>
            <a:r>
              <a:rPr dirty="0"/>
              <a:t>✔вироби з вати (ватяні палички, диски, пластини);</a:t>
            </a:r>
          </a:p>
          <a:p>
            <a:pPr marL="12700">
              <a:lnSpc>
                <a:spcPts val="2039"/>
              </a:lnSpc>
            </a:pPr>
            <a:r>
              <a:rPr dirty="0"/>
              <a:t>✔засоби жіночої гігієни;</a:t>
            </a:r>
          </a:p>
          <a:p>
            <a:pPr marL="12700">
              <a:lnSpc>
                <a:spcPts val="2039"/>
              </a:lnSpc>
            </a:pPr>
            <a:r>
              <a:rPr dirty="0"/>
              <a:t>✔пластирі;</a:t>
            </a:r>
          </a:p>
          <a:p>
            <a:pPr marL="12700">
              <a:lnSpc>
                <a:spcPts val="2220"/>
              </a:lnSpc>
            </a:pPr>
            <a:r>
              <a:rPr dirty="0"/>
              <a:t>✔паперові носові хустки;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907539" y="53416"/>
            <a:ext cx="5455920" cy="346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i="1" spc="-5" dirty="0">
                <a:solidFill>
                  <a:srgbClr val="5B0091"/>
                </a:solidFill>
                <a:latin typeface="Arial"/>
                <a:cs typeface="Arial"/>
              </a:rPr>
              <a:t>Перелік</a:t>
            </a:r>
            <a:r>
              <a:rPr sz="2100" b="1" i="1" dirty="0">
                <a:solidFill>
                  <a:srgbClr val="5B0091"/>
                </a:solidFill>
                <a:latin typeface="Arial"/>
                <a:cs typeface="Arial"/>
              </a:rPr>
              <a:t> </a:t>
            </a:r>
            <a:r>
              <a:rPr sz="2100" b="1" i="1" spc="-5" dirty="0">
                <a:solidFill>
                  <a:srgbClr val="5B0091"/>
                </a:solidFill>
                <a:latin typeface="Arial"/>
                <a:cs typeface="Arial"/>
              </a:rPr>
              <a:t>товарів</a:t>
            </a:r>
            <a:r>
              <a:rPr sz="2100" b="1" i="1" spc="-20" dirty="0">
                <a:solidFill>
                  <a:srgbClr val="5B0091"/>
                </a:solidFill>
                <a:latin typeface="Arial"/>
                <a:cs typeface="Arial"/>
              </a:rPr>
              <a:t> </a:t>
            </a:r>
            <a:r>
              <a:rPr sz="2100" b="1" i="1" spc="-5" dirty="0">
                <a:solidFill>
                  <a:srgbClr val="5B0091"/>
                </a:solidFill>
                <a:latin typeface="Arial"/>
                <a:cs typeface="Arial"/>
              </a:rPr>
              <a:t>для</a:t>
            </a:r>
            <a:r>
              <a:rPr sz="2100" b="1" i="1" dirty="0">
                <a:solidFill>
                  <a:srgbClr val="5B0091"/>
                </a:solidFill>
                <a:latin typeface="Arial"/>
                <a:cs typeface="Arial"/>
              </a:rPr>
              <a:t> </a:t>
            </a:r>
            <a:r>
              <a:rPr sz="2100" b="1" i="1" spc="-5" dirty="0">
                <a:solidFill>
                  <a:srgbClr val="5B0091"/>
                </a:solidFill>
                <a:latin typeface="Arial"/>
                <a:cs typeface="Arial"/>
              </a:rPr>
              <a:t>продажу</a:t>
            </a:r>
            <a:r>
              <a:rPr sz="2100" b="1" i="1" dirty="0">
                <a:solidFill>
                  <a:srgbClr val="5B0091"/>
                </a:solidFill>
                <a:latin typeface="Arial"/>
                <a:cs typeface="Arial"/>
              </a:rPr>
              <a:t> в</a:t>
            </a:r>
            <a:r>
              <a:rPr sz="2100" b="1" i="1" spc="-15" dirty="0">
                <a:solidFill>
                  <a:srgbClr val="5B0091"/>
                </a:solidFill>
                <a:latin typeface="Arial"/>
                <a:cs typeface="Arial"/>
              </a:rPr>
              <a:t> </a:t>
            </a:r>
            <a:r>
              <a:rPr sz="2100" b="1" i="1" spc="-5" dirty="0">
                <a:solidFill>
                  <a:srgbClr val="5B0091"/>
                </a:solidFill>
                <a:latin typeface="Arial"/>
                <a:cs typeface="Arial"/>
              </a:rPr>
              <a:t>аптеках</a:t>
            </a:r>
            <a:endParaRPr sz="21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182239" y="1296136"/>
            <a:ext cx="1046251" cy="1046251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468748" y="1192657"/>
            <a:ext cx="1024458" cy="140970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481696" y="1192657"/>
            <a:ext cx="1428750" cy="1428750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5339969" y="3993855"/>
            <a:ext cx="2253615" cy="1149985"/>
            <a:chOff x="5339969" y="3993855"/>
            <a:chExt cx="2253615" cy="1149985"/>
          </a:xfrm>
        </p:grpSpPr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339969" y="3993857"/>
              <a:ext cx="1149642" cy="114964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506718" y="3993855"/>
              <a:ext cx="1086319" cy="1086319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8788400" y="4859223"/>
            <a:ext cx="27876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10" dirty="0">
                <a:solidFill>
                  <a:srgbClr val="964705"/>
                </a:solidFill>
                <a:latin typeface="Arial"/>
                <a:cs typeface="Arial"/>
              </a:rPr>
              <a:t>14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02412" y="169926"/>
            <a:ext cx="8260588" cy="339548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220"/>
              </a:lnSpc>
              <a:spcBef>
                <a:spcPts val="105"/>
              </a:spcBef>
            </a:pPr>
            <a:r>
              <a:rPr sz="1800" dirty="0"/>
              <a:t>✔паперові та вологі серветки,</a:t>
            </a:r>
          </a:p>
          <a:p>
            <a:pPr marL="12700">
              <a:lnSpc>
                <a:spcPts val="2220"/>
              </a:lnSpc>
              <a:spcBef>
                <a:spcPts val="105"/>
              </a:spcBef>
            </a:pPr>
            <a:r>
              <a:rPr sz="1800" dirty="0"/>
              <a:t>✔туалетний </a:t>
            </a:r>
            <a:r>
              <a:rPr sz="1800" dirty="0" err="1"/>
              <a:t>папір</a:t>
            </a:r>
            <a:r>
              <a:rPr sz="1800" dirty="0"/>
              <a:t>,</a:t>
            </a:r>
            <a:r>
              <a:rPr lang="uk-UA" sz="1800" dirty="0"/>
              <a:t/>
            </a:r>
            <a:br>
              <a:rPr lang="uk-UA" sz="1800" dirty="0"/>
            </a:br>
            <a:r>
              <a:rPr lang="ru-RU" sz="1800" dirty="0"/>
              <a:t>✔рушники </a:t>
            </a:r>
            <a:r>
              <a:rPr lang="ru-RU" sz="1800" dirty="0" err="1"/>
              <a:t>паперові</a:t>
            </a:r>
            <a:r>
              <a:rPr lang="ru-RU" sz="1800" dirty="0"/>
              <a:t>,</a:t>
            </a:r>
            <a:br>
              <a:rPr lang="ru-RU" sz="1800" dirty="0"/>
            </a:br>
            <a:r>
              <a:rPr lang="ru-RU" sz="1800" dirty="0"/>
              <a:t>✔</a:t>
            </a:r>
            <a:r>
              <a:rPr lang="ru-RU" sz="1800" dirty="0" err="1"/>
              <a:t>панчішно-шкарпеткові</a:t>
            </a:r>
            <a:r>
              <a:rPr lang="ru-RU" sz="1800" dirty="0"/>
              <a:t> </a:t>
            </a:r>
            <a:r>
              <a:rPr lang="ru-RU" sz="1800" dirty="0" err="1"/>
              <a:t>трикотажнівироби</a:t>
            </a:r>
            <a:r>
              <a:rPr lang="ru-RU" sz="1800" dirty="0"/>
              <a:t>,</a:t>
            </a:r>
            <a:br>
              <a:rPr lang="ru-RU" sz="1800" dirty="0"/>
            </a:br>
            <a:r>
              <a:rPr lang="ru-RU" sz="1800" dirty="0"/>
              <a:t>✔</a:t>
            </a:r>
            <a:r>
              <a:rPr lang="ru-RU" sz="1800" dirty="0" err="1"/>
              <a:t>пакувальні</a:t>
            </a:r>
            <a:r>
              <a:rPr lang="ru-RU" sz="1800" dirty="0"/>
              <a:t> </a:t>
            </a:r>
            <a:r>
              <a:rPr lang="ru-RU" sz="1800" dirty="0" err="1"/>
              <a:t>матеріали</a:t>
            </a:r>
            <a:r>
              <a:rPr lang="ru-RU" sz="1800" dirty="0"/>
              <a:t>, </a:t>
            </a:r>
            <a:r>
              <a:rPr lang="ru-RU" sz="1800" dirty="0" err="1"/>
              <a:t>які</a:t>
            </a:r>
            <a:r>
              <a:rPr lang="ru-RU" sz="1800" dirty="0"/>
              <a:t> не </a:t>
            </a:r>
            <a:r>
              <a:rPr lang="ru-RU" sz="1800" dirty="0" err="1"/>
              <a:t>зареєстровані</a:t>
            </a:r>
            <a:r>
              <a:rPr lang="ru-RU" sz="1800" dirty="0"/>
              <a:t> як </a:t>
            </a:r>
            <a:r>
              <a:rPr lang="ru-RU" sz="1800" dirty="0" err="1"/>
              <a:t>медичні</a:t>
            </a:r>
            <a:r>
              <a:rPr lang="ru-RU" sz="1800" dirty="0"/>
              <a:t> </a:t>
            </a:r>
            <a:r>
              <a:rPr lang="ru-RU" sz="1800" dirty="0" err="1"/>
              <a:t>вироби</a:t>
            </a:r>
            <a:r>
              <a:rPr lang="ru-RU" sz="1800" dirty="0"/>
              <a:t>;</a:t>
            </a:r>
            <a:br>
              <a:rPr lang="ru-RU" sz="1800" dirty="0"/>
            </a:br>
            <a:r>
              <a:rPr lang="ru-RU" sz="1800" dirty="0"/>
              <a:t>✔</a:t>
            </a:r>
            <a:r>
              <a:rPr lang="ru-RU" sz="1800" dirty="0" err="1"/>
              <a:t>засоби</a:t>
            </a:r>
            <a:r>
              <a:rPr lang="ru-RU" sz="1800" dirty="0"/>
              <a:t>, </a:t>
            </a:r>
            <a:r>
              <a:rPr lang="ru-RU" sz="1800" dirty="0" err="1"/>
              <a:t>прилади</a:t>
            </a:r>
            <a:r>
              <a:rPr lang="ru-RU" sz="1800" dirty="0"/>
              <a:t> та </a:t>
            </a:r>
            <a:r>
              <a:rPr lang="ru-RU" sz="1800" dirty="0" err="1"/>
              <a:t>інші</a:t>
            </a:r>
            <a:r>
              <a:rPr lang="ru-RU" sz="1800" dirty="0"/>
              <a:t> </a:t>
            </a:r>
            <a:r>
              <a:rPr lang="ru-RU" sz="1800" dirty="0" err="1"/>
              <a:t>товари</a:t>
            </a:r>
            <a:r>
              <a:rPr lang="ru-RU" sz="1800" dirty="0"/>
              <a:t> для </a:t>
            </a:r>
            <a:r>
              <a:rPr lang="ru-RU" sz="1800" dirty="0" err="1"/>
              <a:t>боротьби</a:t>
            </a:r>
            <a:r>
              <a:rPr lang="ru-RU" sz="1800" dirty="0"/>
              <a:t> </a:t>
            </a:r>
            <a:r>
              <a:rPr lang="ru-RU" sz="1800" dirty="0" err="1"/>
              <a:t>зі</a:t>
            </a:r>
            <a:r>
              <a:rPr lang="ru-RU" sz="1800" dirty="0"/>
              <a:t> </a:t>
            </a:r>
            <a:r>
              <a:rPr lang="ru-RU" sz="1800" dirty="0" err="1"/>
              <a:t>шкідливими</a:t>
            </a:r>
            <a:r>
              <a:rPr lang="ru-RU" sz="1800" dirty="0"/>
              <a:t> </a:t>
            </a:r>
            <a:r>
              <a:rPr lang="ru-RU" sz="1800" dirty="0" err="1"/>
              <a:t>звичками</a:t>
            </a:r>
            <a:r>
              <a:rPr lang="ru-RU" sz="1800" dirty="0"/>
              <a:t>;</a:t>
            </a:r>
            <a:br>
              <a:rPr lang="ru-RU" sz="1800" dirty="0"/>
            </a:br>
            <a:r>
              <a:rPr lang="ru-RU" sz="1800" dirty="0"/>
              <a:t>✔</a:t>
            </a:r>
            <a:r>
              <a:rPr lang="ru-RU" sz="1800" dirty="0" err="1"/>
              <a:t>ємності</a:t>
            </a:r>
            <a:r>
              <a:rPr lang="ru-RU" sz="1800" dirty="0"/>
              <a:t> з </a:t>
            </a:r>
            <a:r>
              <a:rPr lang="ru-RU" sz="1800" dirty="0" err="1"/>
              <a:t>термоізоляційного</a:t>
            </a:r>
            <a:r>
              <a:rPr lang="ru-RU" sz="1800" dirty="0"/>
              <a:t> </a:t>
            </a:r>
            <a:r>
              <a:rPr lang="ru-RU" sz="1800" dirty="0" err="1"/>
              <a:t>матеріалу</a:t>
            </a:r>
            <a:r>
              <a:rPr lang="ru-RU" sz="1800" dirty="0"/>
              <a:t> для </a:t>
            </a:r>
            <a:r>
              <a:rPr lang="ru-RU" sz="1800" dirty="0" err="1"/>
              <a:t>підтримки</a:t>
            </a:r>
            <a:r>
              <a:rPr lang="ru-RU" sz="1800" dirty="0"/>
              <a:t> температурного режиму  при </a:t>
            </a:r>
            <a:r>
              <a:rPr lang="ru-RU" sz="1800" dirty="0" err="1"/>
              <a:t>транспортуванні</a:t>
            </a:r>
            <a:r>
              <a:rPr lang="ru-RU" sz="1800" dirty="0"/>
              <a:t> (</a:t>
            </a:r>
            <a:r>
              <a:rPr lang="ru-RU" sz="1800" dirty="0" err="1"/>
              <a:t>термоконтейнери</a:t>
            </a:r>
            <a:r>
              <a:rPr lang="ru-RU" sz="1800" dirty="0"/>
              <a:t>, </a:t>
            </a:r>
            <a:r>
              <a:rPr lang="ru-RU" sz="1800" dirty="0" err="1"/>
              <a:t>термосумки</a:t>
            </a:r>
            <a:r>
              <a:rPr lang="ru-RU" sz="1800" dirty="0"/>
              <a:t>, </a:t>
            </a:r>
            <a:r>
              <a:rPr lang="ru-RU" sz="1800" dirty="0" err="1"/>
              <a:t>термобокси</a:t>
            </a:r>
            <a:r>
              <a:rPr lang="ru-RU" sz="1800" dirty="0"/>
              <a:t>), </a:t>
            </a:r>
            <a:r>
              <a:rPr lang="ru-RU" sz="1800" dirty="0" err="1"/>
              <a:t>картки</a:t>
            </a:r>
            <a:r>
              <a:rPr lang="ru-RU" sz="1800" dirty="0"/>
              <a:t>-  </a:t>
            </a:r>
            <a:r>
              <a:rPr lang="ru-RU" sz="1800" dirty="0" err="1"/>
              <a:t>індикатори</a:t>
            </a:r>
            <a:r>
              <a:rPr lang="ru-RU" sz="1800" dirty="0"/>
              <a:t>, </a:t>
            </a:r>
            <a:r>
              <a:rPr lang="ru-RU" sz="1800" dirty="0" err="1"/>
              <a:t>індикатори</a:t>
            </a:r>
            <a:r>
              <a:rPr lang="ru-RU" sz="1800" dirty="0"/>
              <a:t> </a:t>
            </a:r>
            <a:r>
              <a:rPr lang="ru-RU" sz="1800" dirty="0" err="1"/>
              <a:t>заморожування</a:t>
            </a:r>
            <a:r>
              <a:rPr lang="ru-RU" sz="1800" dirty="0"/>
              <a:t> </a:t>
            </a:r>
            <a:r>
              <a:rPr lang="ru-RU" sz="1800" dirty="0" err="1"/>
              <a:t>термотестер</a:t>
            </a:r>
            <a:r>
              <a:rPr lang="ru-RU" sz="1800" dirty="0"/>
              <a:t>;</a:t>
            </a:r>
            <a:br>
              <a:rPr lang="ru-RU" sz="1800" dirty="0"/>
            </a:br>
            <a:r>
              <a:rPr lang="ru-RU" sz="1800" dirty="0"/>
              <a:t>✔</a:t>
            </a:r>
            <a:r>
              <a:rPr lang="ru-RU" sz="1800" dirty="0" err="1"/>
              <a:t>лабораторний</a:t>
            </a:r>
            <a:r>
              <a:rPr lang="ru-RU" sz="1800" dirty="0"/>
              <a:t> посуд,</a:t>
            </a:r>
            <a:br>
              <a:rPr lang="ru-RU" sz="1800" dirty="0"/>
            </a:br>
            <a:r>
              <a:rPr lang="ru-RU" sz="1800" dirty="0"/>
              <a:t>✔ваги </a:t>
            </a:r>
            <a:r>
              <a:rPr lang="ru-RU" sz="1800" dirty="0" err="1"/>
              <a:t>аптечні</a:t>
            </a:r>
            <a:r>
              <a:rPr lang="ru-RU" sz="1800" dirty="0"/>
              <a:t> і </a:t>
            </a:r>
            <a:r>
              <a:rPr lang="ru-RU" sz="1800" dirty="0" err="1"/>
              <a:t>комплекти</a:t>
            </a:r>
            <a:r>
              <a:rPr lang="ru-RU" sz="1800" dirty="0"/>
              <a:t> </a:t>
            </a:r>
            <a:r>
              <a:rPr lang="ru-RU" sz="1800" dirty="0" err="1"/>
              <a:t>важків</a:t>
            </a:r>
            <a:r>
              <a:rPr lang="ru-RU" sz="1800" dirty="0"/>
              <a:t>.</a:t>
            </a:r>
            <a:r>
              <a:rPr lang="ru-RU" sz="800" dirty="0"/>
              <a:t/>
            </a:r>
            <a:br>
              <a:rPr lang="ru-RU" sz="800" dirty="0"/>
            </a:br>
            <a:endParaRPr sz="1600" dirty="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2357" y="3409950"/>
            <a:ext cx="2396473" cy="173354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04505" y="2837163"/>
            <a:ext cx="2156079" cy="215607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24379" y="2426190"/>
            <a:ext cx="1933795" cy="2126378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37465">
              <a:lnSpc>
                <a:spcPct val="100000"/>
              </a:lnSpc>
              <a:spcBef>
                <a:spcPts val="10"/>
              </a:spcBef>
            </a:pPr>
            <a:fld id="{81D60167-4931-47E6-BA6A-407CBD079E47}" type="slidenum">
              <a:rPr dirty="0"/>
              <a:t>15</a:t>
            </a:fld>
            <a:endParaRPr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800600" y="590550"/>
            <a:ext cx="2513330" cy="2847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7795" indent="-125730">
              <a:lnSpc>
                <a:spcPts val="2010"/>
              </a:lnSpc>
              <a:spcBef>
                <a:spcPts val="100"/>
              </a:spcBef>
              <a:buSzPct val="94444"/>
              <a:buFont typeface="Verdana"/>
              <a:buChar char="•"/>
              <a:tabLst>
                <a:tab pos="138430" algn="l"/>
              </a:tabLst>
            </a:pPr>
            <a:r>
              <a:rPr sz="1800" b="1" spc="-5" dirty="0">
                <a:latin typeface="Verdana"/>
                <a:cs typeface="Verdana"/>
              </a:rPr>
              <a:t>Асортимент</a:t>
            </a:r>
            <a:endParaRPr sz="1800" dirty="0">
              <a:latin typeface="Verdana"/>
              <a:cs typeface="Verdana"/>
            </a:endParaRPr>
          </a:p>
          <a:p>
            <a:pPr marL="137795" indent="-125730">
              <a:lnSpc>
                <a:spcPts val="1825"/>
              </a:lnSpc>
              <a:buSzPct val="94444"/>
              <a:buFont typeface="Verdana"/>
              <a:buChar char="•"/>
              <a:tabLst>
                <a:tab pos="138430" algn="l"/>
              </a:tabLst>
            </a:pPr>
            <a:r>
              <a:rPr sz="1800" b="1" spc="-5" dirty="0">
                <a:latin typeface="Verdana"/>
                <a:cs typeface="Verdana"/>
              </a:rPr>
              <a:t>аптеки</a:t>
            </a:r>
            <a:endParaRPr sz="1800" dirty="0">
              <a:latin typeface="Verdana"/>
              <a:cs typeface="Verdana"/>
            </a:endParaRPr>
          </a:p>
          <a:p>
            <a:pPr marL="252095" lvl="1" indent="-125730">
              <a:lnSpc>
                <a:spcPts val="1820"/>
              </a:lnSpc>
              <a:buSzPct val="94444"/>
              <a:buFont typeface="Verdana"/>
              <a:buChar char="•"/>
              <a:tabLst>
                <a:tab pos="252729" algn="l"/>
              </a:tabLst>
            </a:pPr>
            <a:r>
              <a:rPr sz="1800" b="1" spc="-5" dirty="0">
                <a:latin typeface="Verdana"/>
                <a:cs typeface="Verdana"/>
              </a:rPr>
              <a:t>Лікарські</a:t>
            </a:r>
            <a:endParaRPr sz="1800" dirty="0">
              <a:latin typeface="Verdana"/>
              <a:cs typeface="Verdana"/>
            </a:endParaRPr>
          </a:p>
          <a:p>
            <a:pPr marL="252095" lvl="1" indent="-125730">
              <a:lnSpc>
                <a:spcPts val="1835"/>
              </a:lnSpc>
              <a:buSzPct val="94444"/>
              <a:buFont typeface="Verdana"/>
              <a:buChar char="•"/>
              <a:tabLst>
                <a:tab pos="252729" algn="l"/>
              </a:tabLst>
            </a:pPr>
            <a:r>
              <a:rPr sz="1800" b="1" dirty="0">
                <a:latin typeface="Verdana"/>
                <a:cs typeface="Verdana"/>
              </a:rPr>
              <a:t>препарати</a:t>
            </a:r>
            <a:endParaRPr sz="1800" dirty="0">
              <a:latin typeface="Verdana"/>
              <a:cs typeface="Verdana"/>
            </a:endParaRPr>
          </a:p>
          <a:p>
            <a:pPr marL="366395" lvl="2" indent="-126364">
              <a:lnSpc>
                <a:spcPts val="1820"/>
              </a:lnSpc>
              <a:buSzPct val="94444"/>
              <a:buFont typeface="Verdana"/>
              <a:buChar char="•"/>
              <a:tabLst>
                <a:tab pos="367030" algn="l"/>
              </a:tabLst>
            </a:pPr>
            <a:r>
              <a:rPr sz="1800" b="1" dirty="0">
                <a:latin typeface="Verdana"/>
                <a:cs typeface="Verdana"/>
              </a:rPr>
              <a:t>Рецептурні</a:t>
            </a:r>
            <a:r>
              <a:rPr sz="1800" b="1" spc="-35" dirty="0">
                <a:latin typeface="Verdana"/>
                <a:cs typeface="Verdana"/>
              </a:rPr>
              <a:t> </a:t>
            </a:r>
            <a:r>
              <a:rPr sz="1800" b="1" spc="-5" dirty="0">
                <a:latin typeface="Verdana"/>
                <a:cs typeface="Verdana"/>
              </a:rPr>
              <a:t>ЛЗ</a:t>
            </a:r>
            <a:endParaRPr sz="1800" dirty="0">
              <a:latin typeface="Verdana"/>
              <a:cs typeface="Verdana"/>
            </a:endParaRPr>
          </a:p>
          <a:p>
            <a:pPr marL="480695" lvl="3" indent="-126364">
              <a:lnSpc>
                <a:spcPts val="1985"/>
              </a:lnSpc>
              <a:buSzPct val="94444"/>
              <a:buFont typeface="Verdana"/>
              <a:buChar char="•"/>
              <a:tabLst>
                <a:tab pos="481330" algn="l"/>
              </a:tabLst>
            </a:pPr>
            <a:r>
              <a:rPr sz="1800" b="1" dirty="0">
                <a:latin typeface="Verdana"/>
                <a:cs typeface="Verdana"/>
              </a:rPr>
              <a:t>ОТС-пр</a:t>
            </a:r>
            <a:r>
              <a:rPr sz="1800" b="1" spc="5" dirty="0">
                <a:latin typeface="Verdana"/>
                <a:cs typeface="Verdana"/>
              </a:rPr>
              <a:t>е</a:t>
            </a:r>
            <a:r>
              <a:rPr sz="1800" b="1" dirty="0">
                <a:latin typeface="Verdana"/>
                <a:cs typeface="Verdana"/>
              </a:rPr>
              <a:t>пара</a:t>
            </a:r>
            <a:r>
              <a:rPr sz="1800" b="1" spc="-5" dirty="0">
                <a:latin typeface="Verdana"/>
                <a:cs typeface="Verdana"/>
              </a:rPr>
              <a:t>т</a:t>
            </a:r>
            <a:r>
              <a:rPr sz="1800" b="1" dirty="0">
                <a:latin typeface="Verdana"/>
                <a:cs typeface="Verdana"/>
              </a:rPr>
              <a:t>и</a:t>
            </a:r>
            <a:endParaRPr sz="1800" dirty="0">
              <a:latin typeface="Verdana"/>
              <a:cs typeface="Verdana"/>
            </a:endParaRPr>
          </a:p>
          <a:p>
            <a:pPr lvl="3">
              <a:lnSpc>
                <a:spcPct val="100000"/>
              </a:lnSpc>
              <a:buFont typeface="Verdana"/>
              <a:buChar char="•"/>
            </a:pPr>
            <a:endParaRPr sz="2200" dirty="0">
              <a:latin typeface="Verdana"/>
              <a:cs typeface="Verdana"/>
            </a:endParaRPr>
          </a:p>
          <a:p>
            <a:pPr lvl="3">
              <a:lnSpc>
                <a:spcPct val="100000"/>
              </a:lnSpc>
              <a:spcBef>
                <a:spcPts val="40"/>
              </a:spcBef>
              <a:buFont typeface="Verdana"/>
              <a:buChar char="•"/>
            </a:pPr>
            <a:endParaRPr sz="1950" dirty="0">
              <a:latin typeface="Verdana"/>
              <a:cs typeface="Verdana"/>
            </a:endParaRPr>
          </a:p>
          <a:p>
            <a:pPr marL="252095" lvl="1" indent="-125730">
              <a:lnSpc>
                <a:spcPts val="1995"/>
              </a:lnSpc>
              <a:spcBef>
                <a:spcPts val="5"/>
              </a:spcBef>
              <a:buSzPct val="94444"/>
              <a:buChar char="•"/>
              <a:tabLst>
                <a:tab pos="252729" algn="l"/>
              </a:tabLst>
            </a:pPr>
            <a:r>
              <a:rPr sz="1800" spc="-5" dirty="0">
                <a:latin typeface="Verdana"/>
                <a:cs typeface="Verdana"/>
              </a:rPr>
              <a:t>Інші</a:t>
            </a:r>
            <a:r>
              <a:rPr sz="1800" spc="-40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товари</a:t>
            </a:r>
            <a:endParaRPr sz="1800" dirty="0">
              <a:latin typeface="Verdana"/>
              <a:cs typeface="Verdana"/>
            </a:endParaRPr>
          </a:p>
          <a:p>
            <a:pPr marL="252095" lvl="1" indent="-125730">
              <a:lnSpc>
                <a:spcPts val="1835"/>
              </a:lnSpc>
              <a:buSzPct val="94444"/>
              <a:buChar char="•"/>
              <a:tabLst>
                <a:tab pos="252729" algn="l"/>
              </a:tabLst>
            </a:pPr>
            <a:r>
              <a:rPr sz="1800" spc="-5" dirty="0">
                <a:latin typeface="Verdana"/>
                <a:cs typeface="Verdana"/>
              </a:rPr>
              <a:t>Аптечного</a:t>
            </a:r>
            <a:endParaRPr sz="1800" dirty="0">
              <a:latin typeface="Verdana"/>
              <a:cs typeface="Verdana"/>
            </a:endParaRPr>
          </a:p>
          <a:p>
            <a:pPr marL="252095" lvl="1" indent="-125730">
              <a:lnSpc>
                <a:spcPts val="2005"/>
              </a:lnSpc>
              <a:buSzPct val="94444"/>
              <a:buChar char="•"/>
              <a:tabLst>
                <a:tab pos="252729" algn="l"/>
              </a:tabLst>
            </a:pPr>
            <a:r>
              <a:rPr sz="1800" spc="-5" dirty="0">
                <a:latin typeface="Verdana"/>
                <a:cs typeface="Verdana"/>
              </a:rPr>
              <a:t>асортименту</a:t>
            </a:r>
            <a:endParaRPr sz="1800" dirty="0">
              <a:latin typeface="Verdana"/>
              <a:cs typeface="Verdan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1511" y="86486"/>
            <a:ext cx="3582289" cy="4314064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37465">
              <a:lnSpc>
                <a:spcPct val="100000"/>
              </a:lnSpc>
              <a:spcBef>
                <a:spcPts val="10"/>
              </a:spcBef>
            </a:pPr>
            <a:fld id="{81D60167-4931-47E6-BA6A-407CBD079E47}" type="slidenum">
              <a:rPr dirty="0"/>
              <a:t>16</a:t>
            </a:fld>
            <a:endParaRPr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57194" y="105867"/>
            <a:ext cx="2383155" cy="346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i="1" dirty="0">
                <a:solidFill>
                  <a:srgbClr val="5B0091"/>
                </a:solidFill>
                <a:latin typeface="Arial"/>
                <a:cs typeface="Arial"/>
              </a:rPr>
              <a:t>ОТС</a:t>
            </a:r>
            <a:r>
              <a:rPr sz="2100" b="1" i="1" spc="-35" dirty="0">
                <a:solidFill>
                  <a:srgbClr val="5B0091"/>
                </a:solidFill>
                <a:latin typeface="Arial"/>
                <a:cs typeface="Arial"/>
              </a:rPr>
              <a:t> </a:t>
            </a:r>
            <a:r>
              <a:rPr sz="2100" b="1" i="1" dirty="0">
                <a:solidFill>
                  <a:srgbClr val="5B0091"/>
                </a:solidFill>
                <a:latin typeface="Arial"/>
                <a:cs typeface="Arial"/>
              </a:rPr>
              <a:t>–</a:t>
            </a:r>
            <a:r>
              <a:rPr sz="2100" b="1" i="1" spc="-40" dirty="0">
                <a:solidFill>
                  <a:srgbClr val="5B0091"/>
                </a:solidFill>
                <a:latin typeface="Arial"/>
                <a:cs typeface="Arial"/>
              </a:rPr>
              <a:t> </a:t>
            </a:r>
            <a:r>
              <a:rPr sz="2100" b="1" i="1" spc="-5" dirty="0">
                <a:solidFill>
                  <a:srgbClr val="5B0091"/>
                </a:solidFill>
                <a:latin typeface="Arial"/>
                <a:cs typeface="Arial"/>
              </a:rPr>
              <a:t>препарати</a:t>
            </a:r>
            <a:endParaRPr sz="21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45083" y="634745"/>
            <a:ext cx="7818120" cy="379398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/>
              <a:t>ОТС – препарати (від англ. over the counter – через прилавок) – це широка  групаліків, які пацієнт може купити для самолікування прямо в аптеці без  рецепта лікаря. Це невід’ємна складова частина і необхідна умова успішного  розвитку концепції самолікування.</a:t>
            </a:r>
            <a:endParaRPr/>
          </a:p>
          <a:p>
            <a:pPr marL="469900" marR="3120390">
              <a:lnSpc>
                <a:spcPct val="100000"/>
              </a:lnSpc>
              <a:spcBef>
                <a:spcPts val="1440"/>
              </a:spcBef>
            </a:pPr>
            <a:r>
              <a:rPr dirty="0"/>
              <a:t>До безрецептурних засобів відносяться  препарати різних фармакологічних груп:  анальгетики, жарознижувальні, антациди,  антигістамінні та ін.</a:t>
            </a:r>
            <a:endParaRPr/>
          </a:p>
          <a:p>
            <a:pPr marL="469900" marR="2838450">
              <a:lnSpc>
                <a:spcPct val="100000"/>
              </a:lnSpc>
            </a:pPr>
            <a:r>
              <a:rPr dirty="0"/>
              <a:t>Перелік препаратів відрізняється в кожній  державі, але критерії відборуїх повиннібути  загальними для всіх і базуватися на  достовірних даних, терапевтичній широті й  вартості.</a:t>
            </a:r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73679" y="1588755"/>
            <a:ext cx="1923019" cy="3355341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37465">
              <a:lnSpc>
                <a:spcPct val="100000"/>
              </a:lnSpc>
              <a:spcBef>
                <a:spcPts val="10"/>
              </a:spcBef>
            </a:pPr>
            <a:fld id="{81D60167-4931-47E6-BA6A-407CBD079E47}" type="slidenum">
              <a:rPr dirty="0"/>
              <a:t>17</a:t>
            </a:fld>
            <a:endParaRPr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92013" y="1637538"/>
            <a:ext cx="2781196" cy="228587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77748" y="139700"/>
            <a:ext cx="8501380" cy="457368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2540" algn="ctr">
              <a:lnSpc>
                <a:spcPct val="100000"/>
              </a:lnSpc>
              <a:spcBef>
                <a:spcPts val="105"/>
              </a:spcBef>
            </a:pPr>
            <a:r>
              <a:rPr dirty="0"/>
              <a:t>У відповідності з положеннями Директиви Європейської Ради 92/26/ЕЕС (на  даний час ввійшла в Директиву Європейського парламенту і Ради ЄС 2001/83/ЕС  від 6.11.2001 р. «Кодекс Європейської співдружності по лікарських препаратах  для людини» – частини VI, статті 70-75) всі препарати доступні для відпуску без  рецепта, крім випадків, коли вони можуть:</a:t>
            </a:r>
          </a:p>
          <a:p>
            <a:pPr marL="444500" marR="3564254" indent="-257810">
              <a:lnSpc>
                <a:spcPct val="100000"/>
              </a:lnSpc>
              <a:spcBef>
                <a:spcPts val="950"/>
              </a:spcBef>
            </a:pPr>
            <a:r>
              <a:rPr dirty="0"/>
              <a:t>✔ представляти пряму або непряму небезпеку  навіть при правильному вживанні, але без  спостереження лікаря;</a:t>
            </a:r>
          </a:p>
          <a:p>
            <a:pPr marL="187325">
              <a:lnSpc>
                <a:spcPct val="100000"/>
              </a:lnSpc>
              <a:spcBef>
                <a:spcPts val="5"/>
              </a:spcBef>
            </a:pPr>
            <a:r>
              <a:rPr dirty="0"/>
              <a:t>✔ зазвичай виписуються лікарем для</a:t>
            </a:r>
          </a:p>
          <a:p>
            <a:pPr marL="444500">
              <a:lnSpc>
                <a:spcPct val="100000"/>
              </a:lnSpc>
            </a:pPr>
            <a:r>
              <a:rPr dirty="0"/>
              <a:t>парентерального вживання;</a:t>
            </a:r>
          </a:p>
          <a:p>
            <a:pPr marL="444500" marR="3570604" indent="-257810">
              <a:lnSpc>
                <a:spcPct val="100000"/>
              </a:lnSpc>
            </a:pPr>
            <a:r>
              <a:rPr dirty="0"/>
              <a:t>✔ вживаються часто і в більшості випадків  неправильно, в зв’язку з чим небезпечні для  здоров'я людини;</a:t>
            </a:r>
          </a:p>
          <a:p>
            <a:pPr marL="444500" marR="3327400" indent="-257810">
              <a:lnSpc>
                <a:spcPct val="100000"/>
              </a:lnSpc>
            </a:pPr>
            <a:r>
              <a:rPr dirty="0"/>
              <a:t>✔ містять субстанції чи інгредієнти, активність чи  побічні ефекти яких потребують дальшого  вивчення.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37465">
              <a:lnSpc>
                <a:spcPct val="100000"/>
              </a:lnSpc>
              <a:spcBef>
                <a:spcPts val="10"/>
              </a:spcBef>
            </a:pPr>
            <a:fld id="{81D60167-4931-47E6-BA6A-407CBD079E47}" type="slidenum">
              <a:rPr dirty="0"/>
              <a:t>18</a:t>
            </a:fld>
            <a:endParaRPr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44055" y="2703068"/>
            <a:ext cx="1898014" cy="4908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1830"/>
              </a:lnSpc>
              <a:spcBef>
                <a:spcPts val="100"/>
              </a:spcBef>
            </a:pPr>
            <a:r>
              <a:rPr sz="1700" i="1" dirty="0">
                <a:solidFill>
                  <a:srgbClr val="001F5F"/>
                </a:solidFill>
                <a:latin typeface="Arial"/>
                <a:cs typeface="Arial"/>
              </a:rPr>
              <a:t>Михайло</a:t>
            </a:r>
            <a:r>
              <a:rPr sz="1700" i="1" spc="-7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700" i="1" dirty="0">
                <a:solidFill>
                  <a:srgbClr val="001F5F"/>
                </a:solidFill>
                <a:latin typeface="Arial"/>
                <a:cs typeface="Arial"/>
              </a:rPr>
              <a:t>Гетьман</a:t>
            </a:r>
            <a:endParaRPr sz="1700">
              <a:latin typeface="Arial"/>
              <a:cs typeface="Arial"/>
            </a:endParaRPr>
          </a:p>
          <a:p>
            <a:pPr marR="5715" algn="r">
              <a:lnSpc>
                <a:spcPts val="1830"/>
              </a:lnSpc>
            </a:pPr>
            <a:r>
              <a:rPr sz="1700" i="1" spc="-5" dirty="0">
                <a:solidFill>
                  <a:srgbClr val="001F5F"/>
                </a:solidFill>
                <a:latin typeface="Arial"/>
                <a:cs typeface="Arial"/>
              </a:rPr>
              <a:t>«Велика</a:t>
            </a:r>
            <a:r>
              <a:rPr sz="1700" i="1" spc="-5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700" i="1" spc="-5" dirty="0">
                <a:solidFill>
                  <a:srgbClr val="001F5F"/>
                </a:solidFill>
                <a:latin typeface="Arial"/>
                <a:cs typeface="Arial"/>
              </a:rPr>
              <a:t>фарма»</a:t>
            </a:r>
            <a:endParaRPr sz="17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07311" y="580771"/>
            <a:ext cx="6071235" cy="20377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" algn="ctr">
              <a:lnSpc>
                <a:spcPts val="2735"/>
              </a:lnSpc>
              <a:spcBef>
                <a:spcPts val="100"/>
              </a:spcBef>
            </a:pPr>
            <a:r>
              <a:rPr sz="2400" b="1" i="1" spc="-5" dirty="0">
                <a:solidFill>
                  <a:srgbClr val="FF6600"/>
                </a:solidFill>
                <a:latin typeface="Arial"/>
                <a:cs typeface="Arial"/>
              </a:rPr>
              <a:t>Розподіл</a:t>
            </a:r>
            <a:r>
              <a:rPr sz="2400" b="1" i="1" spc="-3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FF6600"/>
                </a:solidFill>
                <a:latin typeface="Arial"/>
                <a:cs typeface="Arial"/>
              </a:rPr>
              <a:t>лікарських</a:t>
            </a:r>
            <a:r>
              <a:rPr sz="2400" b="1" i="1" spc="-1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FF6600"/>
                </a:solidFill>
                <a:latin typeface="Arial"/>
                <a:cs typeface="Arial"/>
              </a:rPr>
              <a:t>препаратів </a:t>
            </a:r>
            <a:r>
              <a:rPr sz="2400" b="1" i="1" dirty="0">
                <a:solidFill>
                  <a:srgbClr val="FF6600"/>
                </a:solidFill>
                <a:latin typeface="Arial"/>
                <a:cs typeface="Arial"/>
              </a:rPr>
              <a:t>на</a:t>
            </a:r>
            <a:endParaRPr sz="2400">
              <a:latin typeface="Arial"/>
              <a:cs typeface="Arial"/>
            </a:endParaRPr>
          </a:p>
          <a:p>
            <a:pPr marL="12700" marR="5080" algn="ctr">
              <a:lnSpc>
                <a:spcPct val="90000"/>
              </a:lnSpc>
              <a:spcBef>
                <a:spcPts val="140"/>
              </a:spcBef>
            </a:pPr>
            <a:r>
              <a:rPr sz="2400" b="1" i="1" spc="-5" dirty="0">
                <a:solidFill>
                  <a:srgbClr val="FF6600"/>
                </a:solidFill>
                <a:latin typeface="Arial"/>
                <a:cs typeface="Arial"/>
              </a:rPr>
              <a:t>рецептурні </a:t>
            </a:r>
            <a:r>
              <a:rPr sz="2400" b="1" i="1" dirty="0">
                <a:solidFill>
                  <a:srgbClr val="FF6600"/>
                </a:solidFill>
                <a:latin typeface="Arial"/>
                <a:cs typeface="Arial"/>
              </a:rPr>
              <a:t>та </a:t>
            </a:r>
            <a:r>
              <a:rPr sz="2400" b="1" i="1" spc="-5" dirty="0">
                <a:solidFill>
                  <a:srgbClr val="FF6600"/>
                </a:solidFill>
                <a:latin typeface="Arial"/>
                <a:cs typeface="Arial"/>
              </a:rPr>
              <a:t>безрецептурні </a:t>
            </a:r>
            <a:r>
              <a:rPr sz="2400" b="1" i="1" dirty="0">
                <a:solidFill>
                  <a:srgbClr val="FF6600"/>
                </a:solidFill>
                <a:latin typeface="Arial"/>
                <a:cs typeface="Arial"/>
              </a:rPr>
              <a:t>і </a:t>
            </a:r>
            <a:r>
              <a:rPr sz="2400" b="1" i="1" spc="-10" dirty="0">
                <a:solidFill>
                  <a:srgbClr val="FF6600"/>
                </a:solidFill>
                <a:latin typeface="Arial"/>
                <a:cs typeface="Arial"/>
              </a:rPr>
              <a:t>суворе </a:t>
            </a:r>
            <a:r>
              <a:rPr sz="2400" b="1" i="1" spc="-65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FF6600"/>
                </a:solidFill>
                <a:latin typeface="Arial"/>
                <a:cs typeface="Arial"/>
              </a:rPr>
              <a:t>дотримання рецептурної культури </a:t>
            </a:r>
            <a:r>
              <a:rPr sz="2400" b="1" i="1" dirty="0">
                <a:solidFill>
                  <a:srgbClr val="FF6600"/>
                </a:solidFill>
                <a:latin typeface="Arial"/>
                <a:cs typeface="Arial"/>
              </a:rPr>
              <a:t>є </a:t>
            </a:r>
            <a:r>
              <a:rPr sz="2400" b="1" i="1" spc="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i="1" dirty="0">
                <a:solidFill>
                  <a:srgbClr val="FF6600"/>
                </a:solidFill>
                <a:latin typeface="Arial"/>
                <a:cs typeface="Arial"/>
              </a:rPr>
              <a:t>однією з </a:t>
            </a:r>
            <a:r>
              <a:rPr sz="2400" b="1" i="1" spc="-5" dirty="0">
                <a:solidFill>
                  <a:srgbClr val="FF6600"/>
                </a:solidFill>
                <a:latin typeface="Arial"/>
                <a:cs typeface="Arial"/>
              </a:rPr>
              <a:t>найважливіших складових </a:t>
            </a:r>
            <a:r>
              <a:rPr sz="2400" b="1" i="1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FF6600"/>
                </a:solidFill>
                <a:latin typeface="Arial"/>
                <a:cs typeface="Arial"/>
              </a:rPr>
              <a:t>системи забезпечення безпечного </a:t>
            </a:r>
            <a:r>
              <a:rPr sz="2400" b="1" i="1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FF6600"/>
                </a:solidFill>
                <a:latin typeface="Arial"/>
                <a:cs typeface="Arial"/>
              </a:rPr>
              <a:t>використання ліків.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5084" y="2925318"/>
            <a:ext cx="2045576" cy="1869234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37465">
              <a:lnSpc>
                <a:spcPct val="100000"/>
              </a:lnSpc>
              <a:spcBef>
                <a:spcPts val="10"/>
              </a:spcBef>
            </a:pPr>
            <a:fld id="{81D60167-4931-47E6-BA6A-407CBD079E47}" type="slidenum">
              <a:rPr dirty="0"/>
              <a:t>19</a:t>
            </a:fld>
            <a:endParaRPr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84573" y="2096541"/>
            <a:ext cx="1688089" cy="2735961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11170" y="144017"/>
            <a:ext cx="312102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i="1" dirty="0">
                <a:solidFill>
                  <a:srgbClr val="5B0091"/>
                </a:solidFill>
                <a:latin typeface="Arial"/>
                <a:cs typeface="Arial"/>
              </a:rPr>
              <a:t>Ринок</a:t>
            </a:r>
            <a:r>
              <a:rPr sz="2100" b="1" i="1" spc="-40" dirty="0">
                <a:solidFill>
                  <a:srgbClr val="5B0091"/>
                </a:solidFill>
                <a:latin typeface="Arial"/>
                <a:cs typeface="Arial"/>
              </a:rPr>
              <a:t> </a:t>
            </a:r>
            <a:r>
              <a:rPr sz="2100" b="1" i="1" spc="-5" dirty="0">
                <a:solidFill>
                  <a:srgbClr val="5B0091"/>
                </a:solidFill>
                <a:latin typeface="Arial"/>
                <a:cs typeface="Arial"/>
              </a:rPr>
              <a:t>ОТС-препаратів</a:t>
            </a:r>
            <a:endParaRPr sz="21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9765" y="627964"/>
            <a:ext cx="7963534" cy="167545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/>
              <a:t>Найбільш схожим на "нормальні" ринки є безрецептурний (або ОТС) сегмент  фармацевтичного ринку. Як і на звичайних ринках покупець здійснює тут свій  споживчий вибір, оплачує придбане ЛЗ і споживає його. Однак ця подібність  оманлива в силу існування на фармацевтичному ринку гострого конфлікту між  високими об'єктивними вимогами до компетентності споживача і низьким її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/>
              <a:t>фактичним рівнем.</a:t>
            </a: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54219" y="2228608"/>
            <a:ext cx="2571750" cy="247180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370453" y="2634221"/>
            <a:ext cx="1492981" cy="1528699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37465">
              <a:lnSpc>
                <a:spcPct val="100000"/>
              </a:lnSpc>
              <a:spcBef>
                <a:spcPts val="10"/>
              </a:spcBef>
            </a:pPr>
            <a:fld id="{81D60167-4931-47E6-BA6A-407CBD079E47}" type="slidenum">
              <a:rPr dirty="0"/>
              <a:t>20</a:t>
            </a:fld>
            <a:endParaRPr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27354" y="381127"/>
            <a:ext cx="7468234" cy="4126229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1511300">
              <a:lnSpc>
                <a:spcPct val="100499"/>
              </a:lnSpc>
              <a:spcBef>
                <a:spcPts val="85"/>
              </a:spcBef>
            </a:pPr>
            <a:r>
              <a:rPr sz="2100" b="1" i="1" spc="-5" dirty="0">
                <a:solidFill>
                  <a:srgbClr val="C0504D"/>
                </a:solidFill>
                <a:latin typeface="Calibri"/>
                <a:cs typeface="Calibri"/>
              </a:rPr>
              <a:t>Основні напрямки </a:t>
            </a:r>
            <a:r>
              <a:rPr sz="2100" b="1" i="1" dirty="0">
                <a:solidFill>
                  <a:srgbClr val="C0504D"/>
                </a:solidFill>
                <a:latin typeface="Calibri"/>
                <a:cs typeface="Calibri"/>
              </a:rPr>
              <a:t>вивчення </a:t>
            </a:r>
            <a:r>
              <a:rPr sz="2100" b="1" i="1" spc="-5" dirty="0">
                <a:solidFill>
                  <a:srgbClr val="C0504D"/>
                </a:solidFill>
                <a:latin typeface="Calibri"/>
                <a:cs typeface="Calibri"/>
              </a:rPr>
              <a:t>поведінки споживачів </a:t>
            </a:r>
            <a:r>
              <a:rPr sz="2100" b="1" i="1" spc="-459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sz="2100" b="1" i="1" spc="-5" dirty="0">
                <a:solidFill>
                  <a:srgbClr val="C0504D"/>
                </a:solidFill>
                <a:latin typeface="Calibri"/>
                <a:cs typeface="Calibri"/>
              </a:rPr>
              <a:t>лікарських</a:t>
            </a:r>
            <a:r>
              <a:rPr sz="2100" b="1" i="1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sz="2100" b="1" i="1" spc="-5" dirty="0">
                <a:solidFill>
                  <a:srgbClr val="C0504D"/>
                </a:solidFill>
                <a:latin typeface="Calibri"/>
                <a:cs typeface="Calibri"/>
              </a:rPr>
              <a:t>засобів</a:t>
            </a:r>
            <a:endParaRPr sz="2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650">
              <a:latin typeface="Calibri"/>
              <a:cs typeface="Calibri"/>
            </a:endParaRPr>
          </a:p>
          <a:p>
            <a:pPr marL="603885" indent="-201295">
              <a:lnSpc>
                <a:spcPts val="2515"/>
              </a:lnSpc>
              <a:buClr>
                <a:srgbClr val="C0504D"/>
              </a:buClr>
              <a:buSzPct val="95238"/>
              <a:buFont typeface="SimSun-ExtB"/>
              <a:buChar char="⮚"/>
              <a:tabLst>
                <a:tab pos="604520" algn="l"/>
              </a:tabLst>
            </a:pPr>
            <a:r>
              <a:rPr sz="2100" spc="-5" dirty="0">
                <a:solidFill>
                  <a:srgbClr val="234060"/>
                </a:solidFill>
                <a:latin typeface="Calibri"/>
                <a:cs typeface="Calibri"/>
              </a:rPr>
              <a:t>відношення </a:t>
            </a:r>
            <a:r>
              <a:rPr sz="2100" dirty="0">
                <a:solidFill>
                  <a:srgbClr val="234060"/>
                </a:solidFill>
                <a:latin typeface="Calibri"/>
                <a:cs typeface="Calibri"/>
              </a:rPr>
              <a:t>до</a:t>
            </a:r>
            <a:r>
              <a:rPr sz="2100" spc="10" dirty="0">
                <a:solidFill>
                  <a:srgbClr val="234060"/>
                </a:solidFill>
                <a:latin typeface="Calibri"/>
                <a:cs typeface="Calibri"/>
              </a:rPr>
              <a:t> </a:t>
            </a:r>
            <a:r>
              <a:rPr sz="2100" spc="-5" dirty="0">
                <a:solidFill>
                  <a:srgbClr val="234060"/>
                </a:solidFill>
                <a:latin typeface="Calibri"/>
                <a:cs typeface="Calibri"/>
              </a:rPr>
              <a:t>даного</a:t>
            </a:r>
            <a:r>
              <a:rPr sz="2100" spc="-10" dirty="0">
                <a:solidFill>
                  <a:srgbClr val="23406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234060"/>
                </a:solidFill>
                <a:latin typeface="Calibri"/>
                <a:cs typeface="Calibri"/>
              </a:rPr>
              <a:t>аптечного</a:t>
            </a:r>
            <a:r>
              <a:rPr sz="2100" spc="-5" dirty="0">
                <a:solidFill>
                  <a:srgbClr val="234060"/>
                </a:solidFill>
                <a:latin typeface="Calibri"/>
                <a:cs typeface="Calibri"/>
              </a:rPr>
              <a:t> підприємства;</a:t>
            </a:r>
            <a:endParaRPr sz="2100">
              <a:latin typeface="Calibri"/>
              <a:cs typeface="Calibri"/>
            </a:endParaRPr>
          </a:p>
          <a:p>
            <a:pPr marL="403225" marR="306705">
              <a:lnSpc>
                <a:spcPts val="2530"/>
              </a:lnSpc>
              <a:spcBef>
                <a:spcPts val="70"/>
              </a:spcBef>
              <a:buClr>
                <a:srgbClr val="C0504D"/>
              </a:buClr>
              <a:buSzPct val="95238"/>
              <a:buFont typeface="SimSun-ExtB"/>
              <a:buChar char="⮚"/>
              <a:tabLst>
                <a:tab pos="604520" algn="l"/>
              </a:tabLst>
            </a:pPr>
            <a:r>
              <a:rPr sz="2100" spc="-5" dirty="0">
                <a:solidFill>
                  <a:srgbClr val="234060"/>
                </a:solidFill>
                <a:latin typeface="Calibri"/>
                <a:cs typeface="Calibri"/>
              </a:rPr>
              <a:t>відношення (оцинки,</a:t>
            </a:r>
            <a:r>
              <a:rPr sz="2100" spc="5" dirty="0">
                <a:solidFill>
                  <a:srgbClr val="23406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234060"/>
                </a:solidFill>
                <a:latin typeface="Calibri"/>
                <a:cs typeface="Calibri"/>
              </a:rPr>
              <a:t>переваги)</a:t>
            </a:r>
            <a:r>
              <a:rPr sz="2100" spc="-10" dirty="0">
                <a:solidFill>
                  <a:srgbClr val="234060"/>
                </a:solidFill>
                <a:latin typeface="Calibri"/>
                <a:cs typeface="Calibri"/>
              </a:rPr>
              <a:t> </a:t>
            </a:r>
            <a:r>
              <a:rPr sz="2100" spc="-5" dirty="0">
                <a:solidFill>
                  <a:srgbClr val="234060"/>
                </a:solidFill>
                <a:latin typeface="Calibri"/>
                <a:cs typeface="Calibri"/>
              </a:rPr>
              <a:t>до</a:t>
            </a:r>
            <a:r>
              <a:rPr sz="2100" dirty="0">
                <a:solidFill>
                  <a:srgbClr val="234060"/>
                </a:solidFill>
                <a:latin typeface="Calibri"/>
                <a:cs typeface="Calibri"/>
              </a:rPr>
              <a:t> </a:t>
            </a:r>
            <a:r>
              <a:rPr sz="2100" spc="-5" dirty="0">
                <a:solidFill>
                  <a:srgbClr val="234060"/>
                </a:solidFill>
                <a:latin typeface="Calibri"/>
                <a:cs typeface="Calibri"/>
              </a:rPr>
              <a:t>різних</a:t>
            </a:r>
            <a:r>
              <a:rPr sz="2100" dirty="0">
                <a:solidFill>
                  <a:srgbClr val="234060"/>
                </a:solidFill>
                <a:latin typeface="Calibri"/>
                <a:cs typeface="Calibri"/>
              </a:rPr>
              <a:t> </a:t>
            </a:r>
            <a:r>
              <a:rPr sz="2100" spc="-5" dirty="0">
                <a:solidFill>
                  <a:srgbClr val="234060"/>
                </a:solidFill>
                <a:latin typeface="Calibri"/>
                <a:cs typeface="Calibri"/>
              </a:rPr>
              <a:t>торгових марок </a:t>
            </a:r>
            <a:r>
              <a:rPr sz="2100" spc="-459" dirty="0">
                <a:solidFill>
                  <a:srgbClr val="234060"/>
                </a:solidFill>
                <a:latin typeface="Calibri"/>
                <a:cs typeface="Calibri"/>
              </a:rPr>
              <a:t> </a:t>
            </a:r>
            <a:r>
              <a:rPr sz="2100" spc="-5" dirty="0">
                <a:solidFill>
                  <a:srgbClr val="234060"/>
                </a:solidFill>
                <a:latin typeface="Calibri"/>
                <a:cs typeface="Calibri"/>
              </a:rPr>
              <a:t>лікарських</a:t>
            </a:r>
            <a:r>
              <a:rPr sz="2100" dirty="0">
                <a:solidFill>
                  <a:srgbClr val="234060"/>
                </a:solidFill>
                <a:latin typeface="Calibri"/>
                <a:cs typeface="Calibri"/>
              </a:rPr>
              <a:t> </a:t>
            </a:r>
            <a:r>
              <a:rPr sz="2100" spc="-5" dirty="0">
                <a:solidFill>
                  <a:srgbClr val="234060"/>
                </a:solidFill>
                <a:latin typeface="Calibri"/>
                <a:cs typeface="Calibri"/>
              </a:rPr>
              <a:t>засобів;</a:t>
            </a:r>
            <a:endParaRPr sz="2100">
              <a:latin typeface="Calibri"/>
              <a:cs typeface="Calibri"/>
            </a:endParaRPr>
          </a:p>
          <a:p>
            <a:pPr marL="603885" indent="-201295">
              <a:lnSpc>
                <a:spcPts val="2425"/>
              </a:lnSpc>
              <a:buClr>
                <a:srgbClr val="C0504D"/>
              </a:buClr>
              <a:buSzPct val="95238"/>
              <a:buFont typeface="SimSun-ExtB"/>
              <a:buChar char="⮚"/>
              <a:tabLst>
                <a:tab pos="604520" algn="l"/>
              </a:tabLst>
            </a:pPr>
            <a:r>
              <a:rPr sz="2100" spc="-5" dirty="0">
                <a:solidFill>
                  <a:srgbClr val="234060"/>
                </a:solidFill>
                <a:latin typeface="Calibri"/>
                <a:cs typeface="Calibri"/>
              </a:rPr>
              <a:t>рівень</a:t>
            </a:r>
            <a:r>
              <a:rPr sz="2100" spc="-15" dirty="0">
                <a:solidFill>
                  <a:srgbClr val="234060"/>
                </a:solidFill>
                <a:latin typeface="Calibri"/>
                <a:cs typeface="Calibri"/>
              </a:rPr>
              <a:t> </a:t>
            </a:r>
            <a:r>
              <a:rPr sz="2100" spc="-5" dirty="0">
                <a:solidFill>
                  <a:srgbClr val="234060"/>
                </a:solidFill>
                <a:latin typeface="Calibri"/>
                <a:cs typeface="Calibri"/>
              </a:rPr>
              <a:t>задоволення</a:t>
            </a:r>
            <a:r>
              <a:rPr sz="2100" dirty="0">
                <a:solidFill>
                  <a:srgbClr val="234060"/>
                </a:solidFill>
                <a:latin typeface="Calibri"/>
                <a:cs typeface="Calibri"/>
              </a:rPr>
              <a:t> запитів</a:t>
            </a:r>
            <a:r>
              <a:rPr sz="2100" spc="-25" dirty="0">
                <a:solidFill>
                  <a:srgbClr val="23406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234060"/>
                </a:solidFill>
                <a:latin typeface="Calibri"/>
                <a:cs typeface="Calibri"/>
              </a:rPr>
              <a:t>споживачів</a:t>
            </a:r>
            <a:r>
              <a:rPr sz="2100" spc="-20" dirty="0">
                <a:solidFill>
                  <a:srgbClr val="234060"/>
                </a:solidFill>
                <a:latin typeface="Calibri"/>
                <a:cs typeface="Calibri"/>
              </a:rPr>
              <a:t> </a:t>
            </a:r>
            <a:r>
              <a:rPr sz="2100" spc="-5" dirty="0">
                <a:solidFill>
                  <a:srgbClr val="234060"/>
                </a:solidFill>
                <a:latin typeface="Calibri"/>
                <a:cs typeface="Calibri"/>
              </a:rPr>
              <a:t>(очікування</a:t>
            </a:r>
            <a:endParaRPr sz="2100">
              <a:latin typeface="Calibri"/>
              <a:cs typeface="Calibri"/>
            </a:endParaRPr>
          </a:p>
          <a:p>
            <a:pPr marL="403225">
              <a:lnSpc>
                <a:spcPct val="100000"/>
              </a:lnSpc>
              <a:spcBef>
                <a:spcPts val="15"/>
              </a:spcBef>
            </a:pPr>
            <a:r>
              <a:rPr sz="2100" dirty="0">
                <a:solidFill>
                  <a:srgbClr val="234060"/>
                </a:solidFill>
                <a:latin typeface="Calibri"/>
                <a:cs typeface="Calibri"/>
              </a:rPr>
              <a:t>споживачів);</a:t>
            </a:r>
            <a:endParaRPr sz="2100">
              <a:latin typeface="Calibri"/>
              <a:cs typeface="Calibri"/>
            </a:endParaRPr>
          </a:p>
          <a:p>
            <a:pPr marL="603885" indent="-201295">
              <a:lnSpc>
                <a:spcPts val="2515"/>
              </a:lnSpc>
              <a:buClr>
                <a:srgbClr val="C0504D"/>
              </a:buClr>
              <a:buSzPct val="95238"/>
              <a:buFont typeface="SimSun-ExtB"/>
              <a:buChar char="⮚"/>
              <a:tabLst>
                <a:tab pos="604520" algn="l"/>
              </a:tabLst>
            </a:pPr>
            <a:r>
              <a:rPr sz="2100" dirty="0">
                <a:solidFill>
                  <a:srgbClr val="234060"/>
                </a:solidFill>
                <a:latin typeface="Calibri"/>
                <a:cs typeface="Calibri"/>
              </a:rPr>
              <a:t>наміри</a:t>
            </a:r>
            <a:r>
              <a:rPr sz="2100" spc="-50" dirty="0">
                <a:solidFill>
                  <a:srgbClr val="23406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234060"/>
                </a:solidFill>
                <a:latin typeface="Calibri"/>
                <a:cs typeface="Calibri"/>
              </a:rPr>
              <a:t>споживачів;</a:t>
            </a:r>
            <a:endParaRPr sz="2100">
              <a:latin typeface="Calibri"/>
              <a:cs typeface="Calibri"/>
            </a:endParaRPr>
          </a:p>
          <a:p>
            <a:pPr marL="403225" marR="5080">
              <a:lnSpc>
                <a:spcPts val="2530"/>
              </a:lnSpc>
              <a:spcBef>
                <a:spcPts val="70"/>
              </a:spcBef>
              <a:buClr>
                <a:srgbClr val="C0504D"/>
              </a:buClr>
              <a:buSzPct val="95238"/>
              <a:buFont typeface="SimSun-ExtB"/>
              <a:buChar char="⮚"/>
              <a:tabLst>
                <a:tab pos="604520" algn="l"/>
              </a:tabLst>
            </a:pPr>
            <a:r>
              <a:rPr sz="2100" dirty="0">
                <a:solidFill>
                  <a:srgbClr val="234060"/>
                </a:solidFill>
                <a:latin typeface="Calibri"/>
                <a:cs typeface="Calibri"/>
              </a:rPr>
              <a:t>прийняття </a:t>
            </a:r>
            <a:r>
              <a:rPr sz="2100" spc="-5" dirty="0">
                <a:solidFill>
                  <a:srgbClr val="234060"/>
                </a:solidFill>
                <a:latin typeface="Calibri"/>
                <a:cs typeface="Calibri"/>
              </a:rPr>
              <a:t>рішення </a:t>
            </a:r>
            <a:r>
              <a:rPr sz="2100" dirty="0">
                <a:solidFill>
                  <a:srgbClr val="234060"/>
                </a:solidFill>
                <a:latin typeface="Calibri"/>
                <a:cs typeface="Calibri"/>
              </a:rPr>
              <a:t>про </a:t>
            </a:r>
            <a:r>
              <a:rPr sz="2100" spc="-5" dirty="0">
                <a:solidFill>
                  <a:srgbClr val="234060"/>
                </a:solidFill>
                <a:latin typeface="Calibri"/>
                <a:cs typeface="Calibri"/>
              </a:rPr>
              <a:t>покупку, </a:t>
            </a:r>
            <a:r>
              <a:rPr sz="2100" dirty="0">
                <a:solidFill>
                  <a:srgbClr val="234060"/>
                </a:solidFill>
                <a:latin typeface="Calibri"/>
                <a:cs typeface="Calibri"/>
              </a:rPr>
              <a:t>визначення </a:t>
            </a:r>
            <a:r>
              <a:rPr sz="2100" spc="-5" dirty="0">
                <a:solidFill>
                  <a:srgbClr val="234060"/>
                </a:solidFill>
                <a:latin typeface="Calibri"/>
                <a:cs typeface="Calibri"/>
              </a:rPr>
              <a:t>закупівельного </a:t>
            </a:r>
            <a:r>
              <a:rPr sz="2100" spc="-459" dirty="0">
                <a:solidFill>
                  <a:srgbClr val="23406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234060"/>
                </a:solidFill>
                <a:latin typeface="Calibri"/>
                <a:cs typeface="Calibri"/>
              </a:rPr>
              <a:t>центру</a:t>
            </a:r>
            <a:r>
              <a:rPr sz="2100" spc="-20" dirty="0">
                <a:solidFill>
                  <a:srgbClr val="234060"/>
                </a:solidFill>
                <a:latin typeface="Calibri"/>
                <a:cs typeface="Calibri"/>
              </a:rPr>
              <a:t> </a:t>
            </a:r>
            <a:r>
              <a:rPr sz="2100" spc="-5" dirty="0">
                <a:solidFill>
                  <a:srgbClr val="234060"/>
                </a:solidFill>
                <a:latin typeface="Calibri"/>
                <a:cs typeface="Calibri"/>
              </a:rPr>
              <a:t>(того,</a:t>
            </a:r>
            <a:r>
              <a:rPr sz="2100" spc="5" dirty="0">
                <a:solidFill>
                  <a:srgbClr val="234060"/>
                </a:solidFill>
                <a:latin typeface="Calibri"/>
                <a:cs typeface="Calibri"/>
              </a:rPr>
              <a:t> </a:t>
            </a:r>
            <a:r>
              <a:rPr sz="2100" spc="-5" dirty="0">
                <a:solidFill>
                  <a:srgbClr val="234060"/>
                </a:solidFill>
                <a:latin typeface="Calibri"/>
                <a:cs typeface="Calibri"/>
              </a:rPr>
              <a:t>хто</a:t>
            </a:r>
            <a:r>
              <a:rPr sz="2100" spc="5" dirty="0">
                <a:solidFill>
                  <a:srgbClr val="23406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234060"/>
                </a:solidFill>
                <a:latin typeface="Calibri"/>
                <a:cs typeface="Calibri"/>
              </a:rPr>
              <a:t>зазвичай</a:t>
            </a:r>
            <a:r>
              <a:rPr sz="2100" spc="-20" dirty="0">
                <a:solidFill>
                  <a:srgbClr val="23406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234060"/>
                </a:solidFill>
                <a:latin typeface="Calibri"/>
                <a:cs typeface="Calibri"/>
              </a:rPr>
              <a:t>здійснює</a:t>
            </a:r>
            <a:r>
              <a:rPr sz="2100" spc="-10" dirty="0">
                <a:solidFill>
                  <a:srgbClr val="234060"/>
                </a:solidFill>
                <a:latin typeface="Calibri"/>
                <a:cs typeface="Calibri"/>
              </a:rPr>
              <a:t> </a:t>
            </a:r>
            <a:r>
              <a:rPr sz="2100" spc="-5" dirty="0">
                <a:solidFill>
                  <a:srgbClr val="234060"/>
                </a:solidFill>
                <a:latin typeface="Calibri"/>
                <a:cs typeface="Calibri"/>
              </a:rPr>
              <a:t>покупки</a:t>
            </a:r>
            <a:r>
              <a:rPr sz="2100" spc="5" dirty="0">
                <a:solidFill>
                  <a:srgbClr val="234060"/>
                </a:solidFill>
                <a:latin typeface="Calibri"/>
                <a:cs typeface="Calibri"/>
              </a:rPr>
              <a:t> </a:t>
            </a:r>
            <a:r>
              <a:rPr sz="2100" spc="-5" dirty="0">
                <a:solidFill>
                  <a:srgbClr val="234060"/>
                </a:solidFill>
                <a:latin typeface="Calibri"/>
                <a:cs typeface="Calibri"/>
              </a:rPr>
              <a:t>для</a:t>
            </a:r>
            <a:r>
              <a:rPr sz="2100" spc="10" dirty="0">
                <a:solidFill>
                  <a:srgbClr val="234060"/>
                </a:solidFill>
                <a:latin typeface="Calibri"/>
                <a:cs typeface="Calibri"/>
              </a:rPr>
              <a:t> </a:t>
            </a:r>
            <a:r>
              <a:rPr sz="2100" spc="-5" dirty="0">
                <a:solidFill>
                  <a:srgbClr val="234060"/>
                </a:solidFill>
                <a:latin typeface="Calibri"/>
                <a:cs typeface="Calibri"/>
              </a:rPr>
              <a:t>сім'ї);</a:t>
            </a:r>
            <a:endParaRPr sz="2100">
              <a:latin typeface="Calibri"/>
              <a:cs typeface="Calibri"/>
            </a:endParaRPr>
          </a:p>
          <a:p>
            <a:pPr marL="603885" indent="-201295">
              <a:lnSpc>
                <a:spcPts val="2435"/>
              </a:lnSpc>
              <a:buClr>
                <a:srgbClr val="C0504D"/>
              </a:buClr>
              <a:buSzPct val="95238"/>
              <a:buFont typeface="SimSun-ExtB"/>
              <a:buChar char="⮚"/>
              <a:tabLst>
                <a:tab pos="604520" algn="l"/>
              </a:tabLst>
            </a:pPr>
            <a:r>
              <a:rPr sz="2100" dirty="0">
                <a:solidFill>
                  <a:srgbClr val="234060"/>
                </a:solidFill>
                <a:latin typeface="Calibri"/>
                <a:cs typeface="Calibri"/>
              </a:rPr>
              <a:t>поведінка</a:t>
            </a:r>
            <a:r>
              <a:rPr sz="2100" spc="-10" dirty="0">
                <a:solidFill>
                  <a:srgbClr val="23406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234060"/>
                </a:solidFill>
                <a:latin typeface="Calibri"/>
                <a:cs typeface="Calibri"/>
              </a:rPr>
              <a:t>споживачів</a:t>
            </a:r>
            <a:r>
              <a:rPr sz="2100" spc="-35" dirty="0">
                <a:solidFill>
                  <a:srgbClr val="23406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234060"/>
                </a:solidFill>
                <a:latin typeface="Calibri"/>
                <a:cs typeface="Calibri"/>
              </a:rPr>
              <a:t>під</a:t>
            </a:r>
            <a:r>
              <a:rPr sz="2100" spc="-10" dirty="0">
                <a:solidFill>
                  <a:srgbClr val="23406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234060"/>
                </a:solidFill>
                <a:latin typeface="Calibri"/>
                <a:cs typeface="Calibri"/>
              </a:rPr>
              <a:t>час</a:t>
            </a:r>
            <a:r>
              <a:rPr sz="2100" spc="-10" dirty="0">
                <a:solidFill>
                  <a:srgbClr val="234060"/>
                </a:solidFill>
                <a:latin typeface="Calibri"/>
                <a:cs typeface="Calibri"/>
              </a:rPr>
              <a:t> </a:t>
            </a:r>
            <a:r>
              <a:rPr sz="2100" spc="-5" dirty="0">
                <a:solidFill>
                  <a:srgbClr val="234060"/>
                </a:solidFill>
                <a:latin typeface="Calibri"/>
                <a:cs typeface="Calibri"/>
              </a:rPr>
              <a:t>покупки </a:t>
            </a:r>
            <a:r>
              <a:rPr sz="2100" dirty="0">
                <a:solidFill>
                  <a:srgbClr val="234060"/>
                </a:solidFill>
                <a:latin typeface="Calibri"/>
                <a:cs typeface="Calibri"/>
              </a:rPr>
              <a:t>і</a:t>
            </a:r>
            <a:r>
              <a:rPr sz="2100" spc="-10" dirty="0">
                <a:solidFill>
                  <a:srgbClr val="23406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234060"/>
                </a:solidFill>
                <a:latin typeface="Calibri"/>
                <a:cs typeface="Calibri"/>
              </a:rPr>
              <a:t>після неї;</a:t>
            </a:r>
            <a:endParaRPr sz="2100">
              <a:latin typeface="Calibri"/>
              <a:cs typeface="Calibri"/>
            </a:endParaRPr>
          </a:p>
          <a:p>
            <a:pPr marL="603885" indent="-201295">
              <a:lnSpc>
                <a:spcPct val="100000"/>
              </a:lnSpc>
              <a:spcBef>
                <a:spcPts val="5"/>
              </a:spcBef>
              <a:buClr>
                <a:srgbClr val="C0504D"/>
              </a:buClr>
              <a:buSzPct val="95238"/>
              <a:buFont typeface="SimSun-ExtB"/>
              <a:buChar char="⮚"/>
              <a:tabLst>
                <a:tab pos="604520" algn="l"/>
              </a:tabLst>
            </a:pPr>
            <a:r>
              <a:rPr sz="2100" spc="-5" dirty="0">
                <a:solidFill>
                  <a:srgbClr val="234060"/>
                </a:solidFill>
                <a:latin typeface="Calibri"/>
                <a:cs typeface="Calibri"/>
              </a:rPr>
              <a:t>мотивація</a:t>
            </a:r>
            <a:r>
              <a:rPr sz="2100" spc="-30" dirty="0">
                <a:solidFill>
                  <a:srgbClr val="23406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234060"/>
                </a:solidFill>
                <a:latin typeface="Calibri"/>
                <a:cs typeface="Calibri"/>
              </a:rPr>
              <a:t>споживачів.</a:t>
            </a:r>
            <a:endParaRPr sz="2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454228"/>
            <a:ext cx="3604895" cy="346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i="1" spc="-5" dirty="0">
                <a:solidFill>
                  <a:srgbClr val="5B0091"/>
                </a:solidFill>
                <a:latin typeface="Arial"/>
                <a:cs typeface="Arial"/>
              </a:rPr>
              <a:t>Споживчі</a:t>
            </a:r>
            <a:r>
              <a:rPr sz="2100" b="1" i="1" spc="-10" dirty="0">
                <a:solidFill>
                  <a:srgbClr val="5B0091"/>
                </a:solidFill>
                <a:latin typeface="Arial"/>
                <a:cs typeface="Arial"/>
              </a:rPr>
              <a:t> </a:t>
            </a:r>
            <a:r>
              <a:rPr sz="2100" b="1" i="1" spc="-5" dirty="0">
                <a:solidFill>
                  <a:srgbClr val="5B0091"/>
                </a:solidFill>
                <a:latin typeface="Arial"/>
                <a:cs typeface="Arial"/>
              </a:rPr>
              <a:t>властивості</a:t>
            </a:r>
            <a:r>
              <a:rPr sz="2100" b="1" i="1" spc="-30" dirty="0">
                <a:solidFill>
                  <a:srgbClr val="5B0091"/>
                </a:solidFill>
                <a:latin typeface="Arial"/>
                <a:cs typeface="Arial"/>
              </a:rPr>
              <a:t> </a:t>
            </a:r>
            <a:r>
              <a:rPr sz="2100" b="1" i="1" dirty="0">
                <a:solidFill>
                  <a:srgbClr val="5B0091"/>
                </a:solidFill>
                <a:latin typeface="Arial"/>
                <a:cs typeface="Arial"/>
              </a:rPr>
              <a:t>ЛЗ</a:t>
            </a:r>
            <a:endParaRPr sz="2100" dirty="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29657" y="0"/>
            <a:ext cx="4014342" cy="300685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21691" y="1418691"/>
            <a:ext cx="7367270" cy="3400931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dirty="0"/>
              <a:t>✔ терапевтична ефективність;</a:t>
            </a:r>
            <a:endParaRPr/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dirty="0"/>
              <a:t>✔ відповідність якості певним вимогам;</a:t>
            </a:r>
            <a:endParaRPr/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dirty="0"/>
              <a:t>✔ безпечність;</a:t>
            </a:r>
            <a:endParaRPr/>
          </a:p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dirty="0"/>
              <a:t>✔ сіла дії;</a:t>
            </a:r>
            <a:endParaRPr/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dirty="0"/>
              <a:t>✔ вартість лікування за день або вартість курсу лікування;</a:t>
            </a:r>
            <a:endParaRPr/>
          </a:p>
          <a:p>
            <a:pPr marL="269875" marR="5080" indent="-257810">
              <a:lnSpc>
                <a:spcPts val="1989"/>
              </a:lnSpc>
              <a:spcBef>
                <a:spcPts val="459"/>
              </a:spcBef>
            </a:pPr>
            <a:r>
              <a:rPr dirty="0"/>
              <a:t>✔ можливість застосування особливими групами хворих (дітьми, літніми  людьми та ін.)</a:t>
            </a:r>
            <a:endParaRPr/>
          </a:p>
          <a:p>
            <a:pPr marL="12700">
              <a:lnSpc>
                <a:spcPct val="100000"/>
              </a:lnSpc>
              <a:spcBef>
                <a:spcPts val="245"/>
              </a:spcBef>
            </a:pPr>
            <a:r>
              <a:rPr dirty="0"/>
              <a:t>✔ швидкість настання ефекту;</a:t>
            </a:r>
            <a:endParaRPr/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dirty="0"/>
              <a:t>✔ тривалість дії;</a:t>
            </a:r>
            <a:endParaRPr/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dirty="0"/>
              <a:t>✔ режим дозування;</a:t>
            </a:r>
            <a:endParaRPr/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dirty="0"/>
              <a:t>✔ зручність застосування рентабельність (ціна, доступність)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31063" y="2154948"/>
            <a:ext cx="2118360" cy="1122045"/>
            <a:chOff x="131063" y="2154948"/>
            <a:chExt cx="2118360" cy="11220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7153" y="2154948"/>
              <a:ext cx="2060461" cy="112163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1063" y="2328672"/>
              <a:ext cx="2118360" cy="83972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9669" y="2196236"/>
              <a:ext cx="1935861" cy="99832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99669" y="2196236"/>
              <a:ext cx="1936114" cy="998855"/>
            </a:xfrm>
            <a:custGeom>
              <a:avLst/>
              <a:gdLst/>
              <a:ahLst/>
              <a:cxnLst/>
              <a:rect l="l" t="t" r="r" b="b"/>
              <a:pathLst>
                <a:path w="1936114" h="998855">
                  <a:moveTo>
                    <a:pt x="0" y="998321"/>
                  </a:moveTo>
                  <a:lnTo>
                    <a:pt x="1935861" y="998321"/>
                  </a:lnTo>
                  <a:lnTo>
                    <a:pt x="1935861" y="0"/>
                  </a:lnTo>
                  <a:lnTo>
                    <a:pt x="0" y="0"/>
                  </a:lnTo>
                  <a:lnTo>
                    <a:pt x="0" y="998321"/>
                  </a:lnTo>
                  <a:close/>
                </a:path>
              </a:pathLst>
            </a:custGeom>
            <a:ln w="5715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28244" y="2393645"/>
            <a:ext cx="187388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" algn="ctr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Базисні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споживчі</a:t>
            </a:r>
            <a:endParaRPr sz="1800">
              <a:latin typeface="Calibri"/>
              <a:cs typeface="Calibri"/>
            </a:endParaRPr>
          </a:p>
          <a:p>
            <a:pPr marL="3175" algn="ctr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властивості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493383" y="3404399"/>
            <a:ext cx="2153285" cy="810895"/>
          </a:xfrm>
          <a:prstGeom prst="rect">
            <a:avLst/>
          </a:prstGeom>
          <a:ln w="57150">
            <a:solidFill>
              <a:srgbClr val="4F81BC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905" algn="ctr">
              <a:lnSpc>
                <a:spcPts val="2000"/>
              </a:lnSpc>
            </a:pPr>
            <a:r>
              <a:rPr sz="1800" b="1" spc="-5" dirty="0">
                <a:solidFill>
                  <a:srgbClr val="006FC0"/>
                </a:solidFill>
                <a:latin typeface="Calibri"/>
                <a:cs typeface="Calibri"/>
              </a:rPr>
              <a:t>Пов'язані</a:t>
            </a:r>
            <a:r>
              <a:rPr sz="1800" b="1" spc="-3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6FC0"/>
                </a:solidFill>
                <a:latin typeface="Calibri"/>
                <a:cs typeface="Calibri"/>
              </a:rPr>
              <a:t>з</a:t>
            </a:r>
            <a:endParaRPr sz="1800">
              <a:latin typeface="Calibri"/>
              <a:cs typeface="Calibri"/>
            </a:endParaRPr>
          </a:p>
          <a:p>
            <a:pPr marL="360680" marR="350520" algn="ctr">
              <a:lnSpc>
                <a:spcPct val="100000"/>
              </a:lnSpc>
            </a:pPr>
            <a:r>
              <a:rPr sz="1800" b="1" spc="-5" dirty="0">
                <a:solidFill>
                  <a:srgbClr val="006FC0"/>
                </a:solidFill>
                <a:latin typeface="Calibri"/>
                <a:cs typeface="Calibri"/>
              </a:rPr>
              <a:t>кількістю</a:t>
            </a:r>
            <a:r>
              <a:rPr sz="1800" b="1" spc="-4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6FC0"/>
                </a:solidFill>
                <a:latin typeface="Calibri"/>
                <a:cs typeface="Calibri"/>
              </a:rPr>
              <a:t>ЛП</a:t>
            </a:r>
            <a:r>
              <a:rPr sz="1800" b="1" spc="-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6FC0"/>
                </a:solidFill>
                <a:latin typeface="Calibri"/>
                <a:cs typeface="Calibri"/>
              </a:rPr>
              <a:t>в </a:t>
            </a:r>
            <a:r>
              <a:rPr sz="1800" b="1" spc="-39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006FC0"/>
                </a:solidFill>
                <a:latin typeface="Calibri"/>
                <a:cs typeface="Calibri"/>
              </a:rPr>
              <a:t>упаковці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640956" y="2274417"/>
            <a:ext cx="2051685" cy="764540"/>
          </a:xfrm>
          <a:prstGeom prst="rect">
            <a:avLst/>
          </a:prstGeom>
          <a:ln w="57150">
            <a:solidFill>
              <a:srgbClr val="4F81BC"/>
            </a:solidFill>
          </a:ln>
        </p:spPr>
        <p:txBody>
          <a:bodyPr vert="horz" wrap="square" lIns="0" tIns="92710" rIns="0" bIns="0" rtlCol="0">
            <a:spAutoFit/>
          </a:bodyPr>
          <a:lstStyle/>
          <a:p>
            <a:pPr marL="475615" marR="467359" indent="5715">
              <a:lnSpc>
                <a:spcPct val="100000"/>
              </a:lnSpc>
              <a:spcBef>
                <a:spcPts val="730"/>
              </a:spcBef>
            </a:pPr>
            <a:r>
              <a:rPr sz="1800" b="1" spc="-5" dirty="0">
                <a:solidFill>
                  <a:srgbClr val="006FC0"/>
                </a:solidFill>
                <a:latin typeface="Calibri"/>
                <a:cs typeface="Calibri"/>
              </a:rPr>
              <a:t>Пов'язані </a:t>
            </a:r>
            <a:r>
              <a:rPr sz="1800" b="1" dirty="0">
                <a:solidFill>
                  <a:srgbClr val="006FC0"/>
                </a:solidFill>
                <a:latin typeface="Calibri"/>
                <a:cs typeface="Calibri"/>
              </a:rPr>
              <a:t>з </a:t>
            </a:r>
            <a:r>
              <a:rPr sz="1800" b="1" spc="-39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6FC0"/>
                </a:solidFill>
                <a:latin typeface="Calibri"/>
                <a:cs typeface="Calibri"/>
              </a:rPr>
              <a:t>упа</a:t>
            </a:r>
            <a:r>
              <a:rPr sz="1800" b="1" spc="-10" dirty="0">
                <a:solidFill>
                  <a:srgbClr val="006FC0"/>
                </a:solidFill>
                <a:latin typeface="Calibri"/>
                <a:cs typeface="Calibri"/>
              </a:rPr>
              <a:t>к</a:t>
            </a:r>
            <a:r>
              <a:rPr sz="1800" b="1" dirty="0">
                <a:solidFill>
                  <a:srgbClr val="006FC0"/>
                </a:solidFill>
                <a:latin typeface="Calibri"/>
                <a:cs typeface="Calibri"/>
              </a:rPr>
              <a:t>овкою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428232" y="928649"/>
            <a:ext cx="1931670" cy="864235"/>
          </a:xfrm>
          <a:prstGeom prst="rect">
            <a:avLst/>
          </a:prstGeom>
          <a:ln w="57150">
            <a:solidFill>
              <a:srgbClr val="4F81BC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 marL="394335" marR="386715" indent="635" algn="ctr">
              <a:lnSpc>
                <a:spcPct val="100000"/>
              </a:lnSpc>
              <a:spcBef>
                <a:spcPts val="40"/>
              </a:spcBef>
            </a:pPr>
            <a:r>
              <a:rPr sz="1800" b="1" spc="-5" dirty="0">
                <a:solidFill>
                  <a:srgbClr val="006FC0"/>
                </a:solidFill>
                <a:latin typeface="Calibri"/>
                <a:cs typeface="Calibri"/>
              </a:rPr>
              <a:t>Пов'язані </a:t>
            </a:r>
            <a:r>
              <a:rPr sz="1800" b="1" dirty="0">
                <a:solidFill>
                  <a:srgbClr val="006FC0"/>
                </a:solidFill>
                <a:latin typeface="Calibri"/>
                <a:cs typeface="Calibri"/>
              </a:rPr>
              <a:t>з </a:t>
            </a:r>
            <a:r>
              <a:rPr sz="1800" b="1" spc="-39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6FC0"/>
                </a:solidFill>
                <a:latin typeface="Calibri"/>
                <a:cs typeface="Calibri"/>
              </a:rPr>
              <a:t>лікар</a:t>
            </a:r>
            <a:r>
              <a:rPr sz="1800" b="1" spc="5" dirty="0">
                <a:solidFill>
                  <a:srgbClr val="006FC0"/>
                </a:solidFill>
                <a:latin typeface="Calibri"/>
                <a:cs typeface="Calibri"/>
              </a:rPr>
              <a:t>с</a:t>
            </a:r>
            <a:r>
              <a:rPr sz="1800" b="1" dirty="0">
                <a:solidFill>
                  <a:srgbClr val="006FC0"/>
                </a:solidFill>
                <a:latin typeface="Calibri"/>
                <a:cs typeface="Calibri"/>
              </a:rPr>
              <a:t>ь</a:t>
            </a:r>
            <a:r>
              <a:rPr sz="1800" b="1" spc="-5" dirty="0">
                <a:solidFill>
                  <a:srgbClr val="006FC0"/>
                </a:solidFill>
                <a:latin typeface="Calibri"/>
                <a:cs typeface="Calibri"/>
              </a:rPr>
              <a:t>к</a:t>
            </a:r>
            <a:r>
              <a:rPr sz="1800" b="1" dirty="0">
                <a:solidFill>
                  <a:srgbClr val="006FC0"/>
                </a:solidFill>
                <a:latin typeface="Calibri"/>
                <a:cs typeface="Calibri"/>
              </a:rPr>
              <a:t>ою  </a:t>
            </a:r>
            <a:r>
              <a:rPr sz="1800" b="1" spc="-5" dirty="0">
                <a:solidFill>
                  <a:srgbClr val="006FC0"/>
                </a:solidFill>
                <a:latin typeface="Calibri"/>
                <a:cs typeface="Calibri"/>
              </a:rPr>
              <a:t>формю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445130" y="2057400"/>
            <a:ext cx="1591945" cy="1250315"/>
          </a:xfrm>
          <a:custGeom>
            <a:avLst/>
            <a:gdLst/>
            <a:ahLst/>
            <a:cxnLst/>
            <a:rect l="l" t="t" r="r" b="b"/>
            <a:pathLst>
              <a:path w="1591945" h="1250314">
                <a:moveTo>
                  <a:pt x="0" y="1250061"/>
                </a:moveTo>
                <a:lnTo>
                  <a:pt x="1591564" y="1250061"/>
                </a:lnTo>
                <a:lnTo>
                  <a:pt x="1591564" y="0"/>
                </a:lnTo>
                <a:lnTo>
                  <a:pt x="0" y="0"/>
                </a:lnTo>
                <a:lnTo>
                  <a:pt x="0" y="1250061"/>
                </a:lnTo>
                <a:close/>
              </a:path>
            </a:pathLst>
          </a:custGeom>
          <a:ln w="57150">
            <a:solidFill>
              <a:srgbClr val="365F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477198" y="2085975"/>
            <a:ext cx="1530985" cy="1193165"/>
          </a:xfrm>
          <a:prstGeom prst="rect">
            <a:avLst/>
          </a:prstGeom>
          <a:solidFill>
            <a:srgbClr val="C0504D"/>
          </a:solidFill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2100">
              <a:latin typeface="Times New Roman"/>
              <a:cs typeface="Times New Roman"/>
            </a:endParaRPr>
          </a:p>
          <a:p>
            <a:pPr marL="195580" marR="191770" indent="95885">
              <a:lnSpc>
                <a:spcPct val="100000"/>
              </a:lnSpc>
            </a:pP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Споживчі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 влас</a:t>
            </a: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т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ивості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4312913" y="2127491"/>
            <a:ext cx="1964689" cy="1152525"/>
            <a:chOff x="4312913" y="2127491"/>
            <a:chExt cx="1964689" cy="1152525"/>
          </a:xfrm>
        </p:grpSpPr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12913" y="2127491"/>
              <a:ext cx="1964450" cy="112321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59808" y="2165604"/>
              <a:ext cx="1522476" cy="111404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375277" y="2170201"/>
              <a:ext cx="1840356" cy="998321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4375277" y="2170201"/>
              <a:ext cx="1840864" cy="998855"/>
            </a:xfrm>
            <a:custGeom>
              <a:avLst/>
              <a:gdLst/>
              <a:ahLst/>
              <a:cxnLst/>
              <a:rect l="l" t="t" r="r" b="b"/>
              <a:pathLst>
                <a:path w="1840864" h="998855">
                  <a:moveTo>
                    <a:pt x="0" y="998321"/>
                  </a:moveTo>
                  <a:lnTo>
                    <a:pt x="1840356" y="998321"/>
                  </a:lnTo>
                  <a:lnTo>
                    <a:pt x="1840356" y="0"/>
                  </a:lnTo>
                  <a:lnTo>
                    <a:pt x="0" y="0"/>
                  </a:lnTo>
                  <a:lnTo>
                    <a:pt x="0" y="998321"/>
                  </a:lnTo>
                  <a:close/>
                </a:path>
              </a:pathLst>
            </a:custGeom>
            <a:ln w="5715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4375277" y="2183218"/>
            <a:ext cx="1840864" cy="998855"/>
          </a:xfrm>
          <a:prstGeom prst="rect">
            <a:avLst/>
          </a:prstGeom>
          <a:ln w="57150">
            <a:solidFill>
              <a:srgbClr val="C0504D"/>
            </a:solidFill>
          </a:ln>
        </p:spPr>
        <p:txBody>
          <a:bodyPr vert="horz" wrap="square" lIns="0" tIns="59690" rIns="0" bIns="0" rtlCol="0">
            <a:spAutoFit/>
          </a:bodyPr>
          <a:lstStyle/>
          <a:p>
            <a:pPr marL="365125" marR="355600" indent="214629">
              <a:lnSpc>
                <a:spcPct val="100000"/>
              </a:lnSpc>
              <a:spcBef>
                <a:spcPts val="470"/>
              </a:spcBef>
            </a:pPr>
            <a:r>
              <a:rPr sz="1800" spc="-5" dirty="0">
                <a:latin typeface="Calibri"/>
                <a:cs typeface="Calibri"/>
              </a:rPr>
              <a:t>Додані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споживчі </a:t>
            </a:r>
            <a:r>
              <a:rPr sz="1800" dirty="0">
                <a:latin typeface="Calibri"/>
                <a:cs typeface="Calibri"/>
              </a:rPr>
              <a:t> вла</a:t>
            </a:r>
            <a:r>
              <a:rPr sz="1800" spc="-10" dirty="0">
                <a:latin typeface="Calibri"/>
                <a:cs typeface="Calibri"/>
              </a:rPr>
              <a:t>с</a:t>
            </a:r>
            <a:r>
              <a:rPr sz="1800" spc="-5" dirty="0">
                <a:latin typeface="Calibri"/>
                <a:cs typeface="Calibri"/>
              </a:rPr>
              <a:t>тив</a:t>
            </a:r>
            <a:r>
              <a:rPr sz="1800" spc="-10" dirty="0">
                <a:latin typeface="Calibri"/>
                <a:cs typeface="Calibri"/>
              </a:rPr>
              <a:t>ос</a:t>
            </a:r>
            <a:r>
              <a:rPr sz="1800" spc="-5" dirty="0">
                <a:latin typeface="Calibri"/>
                <a:cs typeface="Calibri"/>
              </a:rPr>
              <a:t>ті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2096770" y="1766061"/>
            <a:ext cx="4557395" cy="1688464"/>
            <a:chOff x="2096770" y="1766061"/>
            <a:chExt cx="4557395" cy="1688464"/>
          </a:xfrm>
        </p:grpSpPr>
        <p:sp>
          <p:nvSpPr>
            <p:cNvPr id="20" name="object 20"/>
            <p:cNvSpPr/>
            <p:nvPr/>
          </p:nvSpPr>
          <p:spPr>
            <a:xfrm>
              <a:off x="2109470" y="2725800"/>
              <a:ext cx="330200" cy="34290"/>
            </a:xfrm>
            <a:custGeom>
              <a:avLst/>
              <a:gdLst/>
              <a:ahLst/>
              <a:cxnLst/>
              <a:rect l="l" t="t" r="r" b="b"/>
              <a:pathLst>
                <a:path w="330200" h="34289">
                  <a:moveTo>
                    <a:pt x="312800" y="0"/>
                  </a:moveTo>
                  <a:lnTo>
                    <a:pt x="312800" y="8636"/>
                  </a:lnTo>
                  <a:lnTo>
                    <a:pt x="0" y="8636"/>
                  </a:lnTo>
                  <a:lnTo>
                    <a:pt x="0" y="25781"/>
                  </a:lnTo>
                  <a:lnTo>
                    <a:pt x="312800" y="25781"/>
                  </a:lnTo>
                  <a:lnTo>
                    <a:pt x="312800" y="34290"/>
                  </a:lnTo>
                  <a:lnTo>
                    <a:pt x="329946" y="17144"/>
                  </a:lnTo>
                  <a:lnTo>
                    <a:pt x="312800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109470" y="2725800"/>
              <a:ext cx="330200" cy="34290"/>
            </a:xfrm>
            <a:custGeom>
              <a:avLst/>
              <a:gdLst/>
              <a:ahLst/>
              <a:cxnLst/>
              <a:rect l="l" t="t" r="r" b="b"/>
              <a:pathLst>
                <a:path w="330200" h="34289">
                  <a:moveTo>
                    <a:pt x="0" y="8636"/>
                  </a:moveTo>
                  <a:lnTo>
                    <a:pt x="312800" y="8636"/>
                  </a:lnTo>
                  <a:lnTo>
                    <a:pt x="312800" y="0"/>
                  </a:lnTo>
                  <a:lnTo>
                    <a:pt x="329946" y="17144"/>
                  </a:lnTo>
                  <a:lnTo>
                    <a:pt x="312800" y="34290"/>
                  </a:lnTo>
                  <a:lnTo>
                    <a:pt x="312800" y="25781"/>
                  </a:lnTo>
                  <a:lnTo>
                    <a:pt x="0" y="25781"/>
                  </a:lnTo>
                  <a:lnTo>
                    <a:pt x="0" y="8636"/>
                  </a:lnTo>
                  <a:close/>
                </a:path>
              </a:pathLst>
            </a:custGeom>
            <a:ln w="25400">
              <a:solidFill>
                <a:srgbClr val="395E8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046855" y="2675254"/>
              <a:ext cx="330200" cy="34290"/>
            </a:xfrm>
            <a:custGeom>
              <a:avLst/>
              <a:gdLst/>
              <a:ahLst/>
              <a:cxnLst/>
              <a:rect l="l" t="t" r="r" b="b"/>
              <a:pathLst>
                <a:path w="330200" h="34289">
                  <a:moveTo>
                    <a:pt x="312674" y="0"/>
                  </a:moveTo>
                  <a:lnTo>
                    <a:pt x="312674" y="8508"/>
                  </a:lnTo>
                  <a:lnTo>
                    <a:pt x="0" y="8508"/>
                  </a:lnTo>
                  <a:lnTo>
                    <a:pt x="0" y="25653"/>
                  </a:lnTo>
                  <a:lnTo>
                    <a:pt x="312674" y="25653"/>
                  </a:lnTo>
                  <a:lnTo>
                    <a:pt x="312674" y="34289"/>
                  </a:lnTo>
                  <a:lnTo>
                    <a:pt x="329819" y="17144"/>
                  </a:lnTo>
                  <a:lnTo>
                    <a:pt x="312674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046855" y="2675254"/>
              <a:ext cx="330200" cy="34290"/>
            </a:xfrm>
            <a:custGeom>
              <a:avLst/>
              <a:gdLst/>
              <a:ahLst/>
              <a:cxnLst/>
              <a:rect l="l" t="t" r="r" b="b"/>
              <a:pathLst>
                <a:path w="330200" h="34289">
                  <a:moveTo>
                    <a:pt x="0" y="8508"/>
                  </a:moveTo>
                  <a:lnTo>
                    <a:pt x="312674" y="8508"/>
                  </a:lnTo>
                  <a:lnTo>
                    <a:pt x="312674" y="0"/>
                  </a:lnTo>
                  <a:lnTo>
                    <a:pt x="329819" y="17144"/>
                  </a:lnTo>
                  <a:lnTo>
                    <a:pt x="312674" y="34289"/>
                  </a:lnTo>
                  <a:lnTo>
                    <a:pt x="312674" y="25653"/>
                  </a:lnTo>
                  <a:lnTo>
                    <a:pt x="0" y="25653"/>
                  </a:lnTo>
                  <a:lnTo>
                    <a:pt x="0" y="8508"/>
                  </a:lnTo>
                  <a:close/>
                </a:path>
              </a:pathLst>
            </a:custGeom>
            <a:ln w="25400">
              <a:solidFill>
                <a:srgbClr val="395E8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206871" y="2621661"/>
              <a:ext cx="434340" cy="121920"/>
            </a:xfrm>
            <a:custGeom>
              <a:avLst/>
              <a:gdLst/>
              <a:ahLst/>
              <a:cxnLst/>
              <a:rect l="l" t="t" r="r" b="b"/>
              <a:pathLst>
                <a:path w="434340" h="121919">
                  <a:moveTo>
                    <a:pt x="60832" y="0"/>
                  </a:moveTo>
                  <a:lnTo>
                    <a:pt x="0" y="60832"/>
                  </a:lnTo>
                  <a:lnTo>
                    <a:pt x="60832" y="121538"/>
                  </a:lnTo>
                  <a:lnTo>
                    <a:pt x="60832" y="91186"/>
                  </a:lnTo>
                  <a:lnTo>
                    <a:pt x="434085" y="91186"/>
                  </a:lnTo>
                  <a:lnTo>
                    <a:pt x="434085" y="30352"/>
                  </a:lnTo>
                  <a:lnTo>
                    <a:pt x="60832" y="30352"/>
                  </a:lnTo>
                  <a:lnTo>
                    <a:pt x="60832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206871" y="2621661"/>
              <a:ext cx="434340" cy="121920"/>
            </a:xfrm>
            <a:custGeom>
              <a:avLst/>
              <a:gdLst/>
              <a:ahLst/>
              <a:cxnLst/>
              <a:rect l="l" t="t" r="r" b="b"/>
              <a:pathLst>
                <a:path w="434340" h="121919">
                  <a:moveTo>
                    <a:pt x="0" y="60832"/>
                  </a:moveTo>
                  <a:lnTo>
                    <a:pt x="60832" y="0"/>
                  </a:lnTo>
                  <a:lnTo>
                    <a:pt x="60832" y="30352"/>
                  </a:lnTo>
                  <a:lnTo>
                    <a:pt x="434085" y="30352"/>
                  </a:lnTo>
                  <a:lnTo>
                    <a:pt x="434085" y="91186"/>
                  </a:lnTo>
                  <a:lnTo>
                    <a:pt x="60832" y="91186"/>
                  </a:lnTo>
                  <a:lnTo>
                    <a:pt x="60832" y="121538"/>
                  </a:lnTo>
                  <a:lnTo>
                    <a:pt x="0" y="60832"/>
                  </a:lnTo>
                  <a:close/>
                </a:path>
              </a:pathLst>
            </a:custGeom>
            <a:ln w="25400">
              <a:solidFill>
                <a:srgbClr val="395E8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171691" y="1778761"/>
              <a:ext cx="269875" cy="388620"/>
            </a:xfrm>
            <a:custGeom>
              <a:avLst/>
              <a:gdLst/>
              <a:ahLst/>
              <a:cxnLst/>
              <a:rect l="l" t="t" r="r" b="b"/>
              <a:pathLst>
                <a:path w="269875" h="388619">
                  <a:moveTo>
                    <a:pt x="217170" y="0"/>
                  </a:moveTo>
                  <a:lnTo>
                    <a:pt x="26162" y="320675"/>
                  </a:lnTo>
                  <a:lnTo>
                    <a:pt x="0" y="305181"/>
                  </a:lnTo>
                  <a:lnTo>
                    <a:pt x="21082" y="388365"/>
                  </a:lnTo>
                  <a:lnTo>
                    <a:pt x="104394" y="367283"/>
                  </a:lnTo>
                  <a:lnTo>
                    <a:pt x="78359" y="351789"/>
                  </a:lnTo>
                  <a:lnTo>
                    <a:pt x="269367" y="30987"/>
                  </a:lnTo>
                  <a:lnTo>
                    <a:pt x="217170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171691" y="1778761"/>
              <a:ext cx="269875" cy="388620"/>
            </a:xfrm>
            <a:custGeom>
              <a:avLst/>
              <a:gdLst/>
              <a:ahLst/>
              <a:cxnLst/>
              <a:rect l="l" t="t" r="r" b="b"/>
              <a:pathLst>
                <a:path w="269875" h="388619">
                  <a:moveTo>
                    <a:pt x="21082" y="388365"/>
                  </a:moveTo>
                  <a:lnTo>
                    <a:pt x="0" y="305181"/>
                  </a:lnTo>
                  <a:lnTo>
                    <a:pt x="26162" y="320675"/>
                  </a:lnTo>
                  <a:lnTo>
                    <a:pt x="217170" y="0"/>
                  </a:lnTo>
                  <a:lnTo>
                    <a:pt x="269367" y="30987"/>
                  </a:lnTo>
                  <a:lnTo>
                    <a:pt x="78359" y="351789"/>
                  </a:lnTo>
                  <a:lnTo>
                    <a:pt x="104394" y="367283"/>
                  </a:lnTo>
                  <a:lnTo>
                    <a:pt x="21082" y="388365"/>
                  </a:lnTo>
                  <a:close/>
                </a:path>
              </a:pathLst>
            </a:custGeom>
            <a:ln w="25400">
              <a:solidFill>
                <a:srgbClr val="395E8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214745" y="3145027"/>
              <a:ext cx="294640" cy="296545"/>
            </a:xfrm>
            <a:custGeom>
              <a:avLst/>
              <a:gdLst/>
              <a:ahLst/>
              <a:cxnLst/>
              <a:rect l="l" t="t" r="r" b="b"/>
              <a:pathLst>
                <a:path w="294640" h="296545">
                  <a:moveTo>
                    <a:pt x="507" y="0"/>
                  </a:moveTo>
                  <a:lnTo>
                    <a:pt x="0" y="83947"/>
                  </a:lnTo>
                  <a:lnTo>
                    <a:pt x="21208" y="62992"/>
                  </a:lnTo>
                  <a:lnTo>
                    <a:pt x="252094" y="296545"/>
                  </a:lnTo>
                  <a:lnTo>
                    <a:pt x="294258" y="254762"/>
                  </a:lnTo>
                  <a:lnTo>
                    <a:pt x="63372" y="21336"/>
                  </a:lnTo>
                  <a:lnTo>
                    <a:pt x="84454" y="508"/>
                  </a:lnTo>
                  <a:lnTo>
                    <a:pt x="507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214745" y="3145027"/>
              <a:ext cx="294640" cy="296545"/>
            </a:xfrm>
            <a:custGeom>
              <a:avLst/>
              <a:gdLst/>
              <a:ahLst/>
              <a:cxnLst/>
              <a:rect l="l" t="t" r="r" b="b"/>
              <a:pathLst>
                <a:path w="294640" h="296545">
                  <a:moveTo>
                    <a:pt x="507" y="0"/>
                  </a:moveTo>
                  <a:lnTo>
                    <a:pt x="84454" y="508"/>
                  </a:lnTo>
                  <a:lnTo>
                    <a:pt x="63372" y="21336"/>
                  </a:lnTo>
                  <a:lnTo>
                    <a:pt x="294258" y="254762"/>
                  </a:lnTo>
                  <a:lnTo>
                    <a:pt x="252094" y="296545"/>
                  </a:lnTo>
                  <a:lnTo>
                    <a:pt x="21208" y="62992"/>
                  </a:lnTo>
                  <a:lnTo>
                    <a:pt x="0" y="83947"/>
                  </a:lnTo>
                  <a:lnTo>
                    <a:pt x="507" y="0"/>
                  </a:lnTo>
                  <a:close/>
                </a:path>
              </a:pathLst>
            </a:custGeom>
            <a:ln w="25399">
              <a:solidFill>
                <a:srgbClr val="395E8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>
            <a:spLocks noGrp="1"/>
          </p:cNvSpPr>
          <p:nvPr>
            <p:ph type="title"/>
          </p:nvPr>
        </p:nvSpPr>
        <p:spPr>
          <a:xfrm>
            <a:off x="753262" y="221741"/>
            <a:ext cx="60032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C0504D"/>
                </a:solidFill>
                <a:latin typeface="Calibri"/>
                <a:cs typeface="Calibri"/>
              </a:rPr>
              <a:t>КЛАСИФІКАЦІЯ</a:t>
            </a:r>
            <a:r>
              <a:rPr sz="2400" b="1" spc="-65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C0504D"/>
                </a:solidFill>
                <a:latin typeface="Calibri"/>
                <a:cs typeface="Calibri"/>
              </a:rPr>
              <a:t>СПОЖИВЧИХ</a:t>
            </a:r>
            <a:r>
              <a:rPr sz="2400" b="1" spc="-45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C0504D"/>
                </a:solidFill>
                <a:latin typeface="Calibri"/>
                <a:cs typeface="Calibri"/>
              </a:rPr>
              <a:t>ВЛАСТИВОСТЕЙ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53262" y="587451"/>
            <a:ext cx="3380104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C0504D"/>
                </a:solidFill>
                <a:latin typeface="Calibri"/>
                <a:cs typeface="Calibri"/>
              </a:rPr>
              <a:t>ЛІКАРСЬКИХ</a:t>
            </a:r>
            <a:r>
              <a:rPr sz="2400" b="1" spc="-50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C0504D"/>
                </a:solidFill>
                <a:latin typeface="Calibri"/>
                <a:cs typeface="Calibri"/>
              </a:rPr>
              <a:t>ПРЕПАРАТІВ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84479" y="4953"/>
            <a:ext cx="8591550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100" b="1" spc="-5" dirty="0">
                <a:solidFill>
                  <a:srgbClr val="006FC0"/>
                </a:solidFill>
                <a:latin typeface="Calibri"/>
                <a:cs typeface="Calibri"/>
              </a:rPr>
              <a:t>СХЕМА ПРОФІЛЮ ДОДАНИХ</a:t>
            </a:r>
            <a:r>
              <a:rPr sz="2100" b="1" spc="1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100" b="1" spc="-5" dirty="0">
                <a:solidFill>
                  <a:srgbClr val="006FC0"/>
                </a:solidFill>
                <a:latin typeface="Calibri"/>
                <a:cs typeface="Calibri"/>
              </a:rPr>
              <a:t>СПОЖИВЧІХ</a:t>
            </a:r>
            <a:r>
              <a:rPr sz="2100" b="1" spc="1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100" b="1" dirty="0">
                <a:solidFill>
                  <a:srgbClr val="006FC0"/>
                </a:solidFill>
                <a:latin typeface="Calibri"/>
                <a:cs typeface="Calibri"/>
              </a:rPr>
              <a:t>ВЛАСТИВОСТЕЙ</a:t>
            </a:r>
            <a:r>
              <a:rPr sz="2100" b="1" spc="-5" dirty="0">
                <a:solidFill>
                  <a:srgbClr val="006FC0"/>
                </a:solidFill>
                <a:latin typeface="Calibri"/>
                <a:cs typeface="Calibri"/>
              </a:rPr>
              <a:t> ТАБЛЕТОВАНИХ </a:t>
            </a:r>
            <a:r>
              <a:rPr sz="2100" b="1" spc="-459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100" b="1" dirty="0">
                <a:solidFill>
                  <a:srgbClr val="006FC0"/>
                </a:solidFill>
                <a:latin typeface="Calibri"/>
                <a:cs typeface="Calibri"/>
              </a:rPr>
              <a:t>ЛІКАРСЬКИХ </a:t>
            </a:r>
            <a:r>
              <a:rPr sz="2100" b="1" spc="-5" dirty="0">
                <a:solidFill>
                  <a:srgbClr val="006FC0"/>
                </a:solidFill>
                <a:latin typeface="Calibri"/>
                <a:cs typeface="Calibri"/>
              </a:rPr>
              <a:t>ПРЕПАРАТІВ</a:t>
            </a:r>
            <a:endParaRPr sz="2100" dirty="0">
              <a:latin typeface="Calibri"/>
              <a:cs typeface="Calibri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895350"/>
            <a:ext cx="7924800" cy="39624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9110" y="93090"/>
            <a:ext cx="3199765" cy="44165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24460">
              <a:lnSpc>
                <a:spcPct val="100000"/>
              </a:lnSpc>
              <a:spcBef>
                <a:spcPts val="100"/>
              </a:spcBef>
            </a:pPr>
            <a:r>
              <a:rPr b="1" i="1" spc="-5" dirty="0">
                <a:solidFill>
                  <a:srgbClr val="C0504D"/>
                </a:solidFill>
                <a:latin typeface="Calibri"/>
                <a:cs typeface="Calibri"/>
              </a:rPr>
              <a:t>Основні </a:t>
            </a:r>
            <a:r>
              <a:rPr b="1" i="1" spc="-10" dirty="0">
                <a:solidFill>
                  <a:srgbClr val="C0504D"/>
                </a:solidFill>
                <a:latin typeface="Calibri"/>
                <a:cs typeface="Calibri"/>
              </a:rPr>
              <a:t>принципи </a:t>
            </a:r>
            <a:r>
              <a:rPr b="1" i="1" spc="-5" dirty="0">
                <a:solidFill>
                  <a:srgbClr val="C0504D"/>
                </a:solidFill>
                <a:latin typeface="Calibri"/>
                <a:cs typeface="Calibri"/>
              </a:rPr>
              <a:t> формування правильного </a:t>
            </a:r>
            <a:r>
              <a:rPr b="1" i="1" spc="-459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b="1" i="1" spc="-5" dirty="0">
                <a:solidFill>
                  <a:srgbClr val="C0504D"/>
                </a:solidFill>
                <a:latin typeface="Calibri"/>
                <a:cs typeface="Calibri"/>
              </a:rPr>
              <a:t>уявлення</a:t>
            </a:r>
            <a:r>
              <a:rPr b="1" i="1" spc="-15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b="1" i="1" spc="-5" dirty="0">
                <a:solidFill>
                  <a:srgbClr val="C0504D"/>
                </a:solidFill>
                <a:latin typeface="Calibri"/>
                <a:cs typeface="Calibri"/>
              </a:rPr>
              <a:t>про</a:t>
            </a:r>
            <a:r>
              <a:rPr b="1" i="1" spc="15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b="1" i="1" spc="-5" dirty="0">
                <a:solidFill>
                  <a:srgbClr val="C0504D"/>
                </a:solidFill>
                <a:latin typeface="Calibri"/>
                <a:cs typeface="Calibri"/>
              </a:rPr>
              <a:t>поведінку</a:t>
            </a:r>
            <a:endParaRPr dirty="0">
              <a:latin typeface="Calibri"/>
              <a:cs typeface="Calibri"/>
            </a:endParaRPr>
          </a:p>
          <a:p>
            <a:pPr marL="12700">
              <a:lnSpc>
                <a:spcPts val="2500"/>
              </a:lnSpc>
              <a:spcBef>
                <a:spcPts val="15"/>
              </a:spcBef>
            </a:pPr>
            <a:r>
              <a:rPr b="1" i="1" spc="-5" dirty="0">
                <a:solidFill>
                  <a:srgbClr val="C0504D"/>
                </a:solidFill>
                <a:latin typeface="Calibri"/>
                <a:cs typeface="Calibri"/>
              </a:rPr>
              <a:t>споживачів:</a:t>
            </a:r>
            <a:endParaRPr dirty="0">
              <a:latin typeface="Calibri"/>
              <a:cs typeface="Calibri"/>
            </a:endParaRPr>
          </a:p>
          <a:p>
            <a:pPr marL="241935" indent="-229870">
              <a:lnSpc>
                <a:spcPts val="2860"/>
              </a:lnSpc>
              <a:buClr>
                <a:srgbClr val="C0504D"/>
              </a:buClr>
              <a:buSzPct val="95833"/>
              <a:buFont typeface="SimSun-ExtB"/>
              <a:buChar char="⮚"/>
              <a:tabLst>
                <a:tab pos="242570" algn="l"/>
              </a:tabLst>
            </a:pPr>
            <a:r>
              <a:rPr lang="ru-RU" i="1" spc="-5" dirty="0">
                <a:solidFill>
                  <a:srgbClr val="006FC0"/>
                </a:solidFill>
                <a:latin typeface="Calibri"/>
                <a:cs typeface="Calibri"/>
              </a:rPr>
              <a:t>С</a:t>
            </a:r>
            <a:r>
              <a:rPr i="1" spc="-5" dirty="0" err="1">
                <a:solidFill>
                  <a:srgbClr val="006FC0"/>
                </a:solidFill>
                <a:latin typeface="Calibri"/>
                <a:cs typeface="Calibri"/>
              </a:rPr>
              <a:t>поживач</a:t>
            </a:r>
            <a:r>
              <a:rPr lang="uk-UA" dirty="0">
                <a:latin typeface="Calibri"/>
                <a:cs typeface="Calibri"/>
              </a:rPr>
              <a:t> </a:t>
            </a:r>
            <a:r>
              <a:rPr i="1" spc="-5" dirty="0" err="1">
                <a:solidFill>
                  <a:srgbClr val="006FC0"/>
                </a:solidFill>
                <a:latin typeface="Calibri"/>
                <a:cs typeface="Calibri"/>
              </a:rPr>
              <a:t>незалежний</a:t>
            </a:r>
            <a:r>
              <a:rPr i="1" spc="-5" dirty="0">
                <a:solidFill>
                  <a:srgbClr val="006FC0"/>
                </a:solidFill>
                <a:latin typeface="Calibri"/>
                <a:cs typeface="Calibri"/>
              </a:rPr>
              <a:t>;</a:t>
            </a:r>
            <a:endParaRPr dirty="0">
              <a:latin typeface="Calibri"/>
              <a:cs typeface="Calibri"/>
            </a:endParaRPr>
          </a:p>
          <a:p>
            <a:pPr marL="12700" marR="5080">
              <a:lnSpc>
                <a:spcPts val="2880"/>
              </a:lnSpc>
              <a:spcBef>
                <a:spcPts val="85"/>
              </a:spcBef>
              <a:buClr>
                <a:srgbClr val="C0504D"/>
              </a:buClr>
              <a:buSzPct val="95833"/>
              <a:buFont typeface="SimSun-ExtB"/>
              <a:buChar char="⮚"/>
              <a:tabLst>
                <a:tab pos="241935" algn="l"/>
              </a:tabLst>
            </a:pPr>
            <a:r>
              <a:rPr i="1" spc="-5" dirty="0">
                <a:solidFill>
                  <a:srgbClr val="006FC0"/>
                </a:solidFill>
                <a:latin typeface="Calibri"/>
                <a:cs typeface="Calibri"/>
              </a:rPr>
              <a:t>мотивація</a:t>
            </a:r>
            <a:r>
              <a:rPr i="1" spc="-3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i="1" dirty="0">
                <a:solidFill>
                  <a:srgbClr val="006FC0"/>
                </a:solidFill>
                <a:latin typeface="Calibri"/>
                <a:cs typeface="Calibri"/>
              </a:rPr>
              <a:t>і</a:t>
            </a:r>
            <a:r>
              <a:rPr i="1" spc="-6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i="1" dirty="0">
                <a:solidFill>
                  <a:srgbClr val="006FC0"/>
                </a:solidFill>
                <a:latin typeface="Calibri"/>
                <a:cs typeface="Calibri"/>
              </a:rPr>
              <a:t>поведінка </a:t>
            </a:r>
            <a:r>
              <a:rPr i="1" spc="-52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i="1" dirty="0">
                <a:solidFill>
                  <a:srgbClr val="006FC0"/>
                </a:solidFill>
                <a:latin typeface="Calibri"/>
                <a:cs typeface="Calibri"/>
              </a:rPr>
              <a:t>споживача</a:t>
            </a:r>
            <a:r>
              <a:rPr i="1" spc="-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i="1" spc="-5" dirty="0">
                <a:solidFill>
                  <a:srgbClr val="006FC0"/>
                </a:solidFill>
                <a:latin typeface="Calibri"/>
                <a:cs typeface="Calibri"/>
              </a:rPr>
              <a:t>осягається</a:t>
            </a:r>
            <a:endParaRPr dirty="0">
              <a:latin typeface="Calibri"/>
              <a:cs typeface="Calibri"/>
            </a:endParaRPr>
          </a:p>
          <a:p>
            <a:pPr marL="12700">
              <a:lnSpc>
                <a:spcPts val="2785"/>
              </a:lnSpc>
            </a:pPr>
            <a:r>
              <a:rPr i="1" dirty="0">
                <a:solidFill>
                  <a:srgbClr val="006FC0"/>
                </a:solidFill>
                <a:latin typeface="Calibri"/>
                <a:cs typeface="Calibri"/>
              </a:rPr>
              <a:t>за</a:t>
            </a:r>
            <a:r>
              <a:rPr i="1" spc="-5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i="1" dirty="0">
                <a:solidFill>
                  <a:srgbClr val="006FC0"/>
                </a:solidFill>
                <a:latin typeface="Calibri"/>
                <a:cs typeface="Calibri"/>
              </a:rPr>
              <a:t>допомогою</a:t>
            </a:r>
            <a:endParaRPr dirty="0">
              <a:latin typeface="Calibri"/>
              <a:cs typeface="Calibri"/>
            </a:endParaRPr>
          </a:p>
          <a:p>
            <a:pPr marL="12700">
              <a:lnSpc>
                <a:spcPts val="2870"/>
              </a:lnSpc>
              <a:spcBef>
                <a:spcPts val="25"/>
              </a:spcBef>
            </a:pPr>
            <a:r>
              <a:rPr i="1" dirty="0">
                <a:solidFill>
                  <a:srgbClr val="006FC0"/>
                </a:solidFill>
                <a:latin typeface="Calibri"/>
                <a:cs typeface="Calibri"/>
              </a:rPr>
              <a:t>досліджень;</a:t>
            </a:r>
            <a:endParaRPr dirty="0">
              <a:latin typeface="Calibri"/>
              <a:cs typeface="Calibri"/>
            </a:endParaRPr>
          </a:p>
          <a:p>
            <a:pPr marL="12700" marR="85090">
              <a:lnSpc>
                <a:spcPts val="2910"/>
              </a:lnSpc>
              <a:spcBef>
                <a:spcPts val="60"/>
              </a:spcBef>
              <a:buClr>
                <a:srgbClr val="C0504D"/>
              </a:buClr>
              <a:buSzPct val="95833"/>
              <a:buFont typeface="SimSun-ExtB"/>
              <a:buChar char="⮚"/>
              <a:tabLst>
                <a:tab pos="241935" algn="l"/>
              </a:tabLst>
            </a:pPr>
            <a:r>
              <a:rPr i="1" dirty="0">
                <a:solidFill>
                  <a:srgbClr val="006FC0"/>
                </a:solidFill>
                <a:latin typeface="Calibri"/>
                <a:cs typeface="Calibri"/>
              </a:rPr>
              <a:t>поведінка</a:t>
            </a:r>
            <a:r>
              <a:rPr i="1" spc="-8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i="1" spc="-5" dirty="0">
                <a:solidFill>
                  <a:srgbClr val="006FC0"/>
                </a:solidFill>
                <a:latin typeface="Calibri"/>
                <a:cs typeface="Calibri"/>
              </a:rPr>
              <a:t>споживачів </a:t>
            </a:r>
            <a:r>
              <a:rPr i="1" spc="-52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i="1" spc="-5" dirty="0">
                <a:solidFill>
                  <a:srgbClr val="006FC0"/>
                </a:solidFill>
                <a:latin typeface="Calibri"/>
                <a:cs typeface="Calibri"/>
              </a:rPr>
              <a:t>піддається </a:t>
            </a:r>
            <a:r>
              <a:rPr i="1" dirty="0">
                <a:solidFill>
                  <a:srgbClr val="006FC0"/>
                </a:solidFill>
                <a:latin typeface="Calibri"/>
                <a:cs typeface="Calibri"/>
              </a:rPr>
              <a:t>впливу;</a:t>
            </a:r>
            <a:endParaRPr dirty="0">
              <a:latin typeface="Calibri"/>
              <a:cs typeface="Calibri"/>
            </a:endParaRPr>
          </a:p>
          <a:p>
            <a:pPr marL="241935" indent="-229235">
              <a:lnSpc>
                <a:spcPts val="2750"/>
              </a:lnSpc>
              <a:buClr>
                <a:srgbClr val="C0504D"/>
              </a:buClr>
              <a:buSzPct val="95833"/>
              <a:buFont typeface="SimSun-ExtB"/>
              <a:buChar char="⮚"/>
              <a:tabLst>
                <a:tab pos="241935" algn="l"/>
              </a:tabLst>
            </a:pPr>
            <a:r>
              <a:rPr i="1" spc="-5" dirty="0">
                <a:solidFill>
                  <a:srgbClr val="006FC0"/>
                </a:solidFill>
                <a:latin typeface="Calibri"/>
                <a:cs typeface="Calibri"/>
              </a:rPr>
              <a:t>споживча</a:t>
            </a:r>
            <a:r>
              <a:rPr i="1" spc="-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i="1" dirty="0">
                <a:solidFill>
                  <a:srgbClr val="006FC0"/>
                </a:solidFill>
                <a:latin typeface="Calibri"/>
                <a:cs typeface="Calibri"/>
              </a:rPr>
              <a:t>поведінка</a:t>
            </a:r>
            <a:r>
              <a:rPr i="1" spc="-4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i="1" dirty="0">
                <a:solidFill>
                  <a:srgbClr val="006FC0"/>
                </a:solidFill>
                <a:latin typeface="Calibri"/>
                <a:cs typeface="Calibri"/>
              </a:rPr>
              <a:t>є</a:t>
            </a:r>
            <a:endParaRPr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i="1" spc="-5" dirty="0">
                <a:solidFill>
                  <a:srgbClr val="006FC0"/>
                </a:solidFill>
                <a:latin typeface="Calibri"/>
                <a:cs typeface="Calibri"/>
              </a:rPr>
              <a:t>соціально</a:t>
            </a:r>
            <a:r>
              <a:rPr i="1" spc="-1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i="1" spc="-5" dirty="0">
                <a:solidFill>
                  <a:srgbClr val="006FC0"/>
                </a:solidFill>
                <a:latin typeface="Calibri"/>
                <a:cs typeface="Calibri"/>
              </a:rPr>
              <a:t>законною.</a:t>
            </a:r>
            <a:endParaRPr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628390" y="11048"/>
            <a:ext cx="5445760" cy="50863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382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solidFill>
                  <a:srgbClr val="FF6600"/>
                </a:solidFill>
                <a:latin typeface="Calibri"/>
                <a:cs typeface="Calibri"/>
              </a:rPr>
              <a:t>Незалежність</a:t>
            </a:r>
            <a:r>
              <a:rPr sz="1600" b="1" spc="-15" dirty="0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6600"/>
                </a:solidFill>
                <a:latin typeface="Calibri"/>
                <a:cs typeface="Calibri"/>
              </a:rPr>
              <a:t>споживача</a:t>
            </a:r>
            <a:r>
              <a:rPr sz="1600" b="1" dirty="0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виявляється</a:t>
            </a:r>
            <a:r>
              <a:rPr sz="1600" spc="1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в тому,</a:t>
            </a:r>
            <a:endParaRPr sz="1600">
              <a:latin typeface="Calibri"/>
              <a:cs typeface="Calibri"/>
            </a:endParaRPr>
          </a:p>
          <a:p>
            <a:pPr marL="83820" marR="709930">
              <a:lnSpc>
                <a:spcPct val="99800"/>
              </a:lnSpc>
              <a:spcBef>
                <a:spcPts val="5"/>
              </a:spcBef>
            </a:pPr>
            <a:r>
              <a:rPr sz="1600" spc="-10" dirty="0">
                <a:solidFill>
                  <a:srgbClr val="006FC0"/>
                </a:solidFill>
                <a:latin typeface="Calibri"/>
                <a:cs typeface="Calibri"/>
              </a:rPr>
              <a:t>що</a:t>
            </a:r>
            <a:r>
              <a:rPr sz="1600" spc="1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його</a:t>
            </a:r>
            <a:r>
              <a:rPr sz="1600" spc="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поведінка</a:t>
            </a:r>
            <a:r>
              <a:rPr sz="160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орієнтується</a:t>
            </a:r>
            <a:r>
              <a:rPr sz="1600" spc="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на</a:t>
            </a:r>
            <a:r>
              <a:rPr sz="1600" spc="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6FC0"/>
                </a:solidFill>
                <a:latin typeface="Calibri"/>
                <a:cs typeface="Calibri"/>
              </a:rPr>
              <a:t>досягнення</a:t>
            </a:r>
            <a:r>
              <a:rPr sz="1600" spc="1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певної </a:t>
            </a:r>
            <a:r>
              <a:rPr sz="1600" spc="-34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мети.</a:t>
            </a:r>
            <a:r>
              <a:rPr sz="1600" spc="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Товари</a:t>
            </a:r>
            <a:r>
              <a:rPr sz="1600" spc="-1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та</a:t>
            </a:r>
            <a:r>
              <a:rPr sz="1600" spc="-1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послуги</a:t>
            </a:r>
            <a:r>
              <a:rPr sz="1600" spc="1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можуть</a:t>
            </a:r>
            <a:r>
              <a:rPr sz="1600" spc="1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їм прийматися</a:t>
            </a:r>
            <a:r>
              <a:rPr sz="1600" spc="1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або </a:t>
            </a:r>
            <a:r>
              <a:rPr sz="160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відкидатися в </a:t>
            </a:r>
            <a:r>
              <a:rPr sz="1600" dirty="0">
                <a:solidFill>
                  <a:srgbClr val="006FC0"/>
                </a:solidFill>
                <a:latin typeface="Calibri"/>
                <a:cs typeface="Calibri"/>
              </a:rPr>
              <a:t>тій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мірі, в якій вони відповідають його </a:t>
            </a:r>
            <a:r>
              <a:rPr sz="160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запитам. Підприємства</a:t>
            </a:r>
            <a:r>
              <a:rPr sz="1600" spc="1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6FC0"/>
                </a:solidFill>
                <a:latin typeface="Calibri"/>
                <a:cs typeface="Calibri"/>
              </a:rPr>
              <a:t>досягають</a:t>
            </a:r>
            <a:r>
              <a:rPr sz="160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успіху,</a:t>
            </a:r>
            <a:r>
              <a:rPr sz="160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якщо</a:t>
            </a:r>
            <a:endParaRPr sz="1600">
              <a:latin typeface="Calibri"/>
              <a:cs typeface="Calibri"/>
            </a:endParaRPr>
          </a:p>
          <a:p>
            <a:pPr marL="83820">
              <a:lnSpc>
                <a:spcPct val="100000"/>
              </a:lnSpc>
              <a:spcBef>
                <a:spcPts val="15"/>
              </a:spcBef>
            </a:pP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надають</a:t>
            </a:r>
            <a:r>
              <a:rPr sz="1600" spc="-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споживачеві</a:t>
            </a:r>
            <a:r>
              <a:rPr sz="1600" spc="1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вибір</a:t>
            </a:r>
            <a:r>
              <a:rPr sz="1600" spc="-1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і</a:t>
            </a:r>
            <a:r>
              <a:rPr sz="1600" spc="-10" dirty="0">
                <a:solidFill>
                  <a:srgbClr val="006FC0"/>
                </a:solidFill>
                <a:latin typeface="Calibri"/>
                <a:cs typeface="Calibri"/>
              </a:rPr>
              <a:t> реальну</a:t>
            </a:r>
            <a:r>
              <a:rPr sz="160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вигоду.</a:t>
            </a:r>
            <a:endParaRPr sz="1600">
              <a:latin typeface="Calibri"/>
              <a:cs typeface="Calibri"/>
            </a:endParaRPr>
          </a:p>
          <a:p>
            <a:pPr marL="1298575" marR="609600">
              <a:lnSpc>
                <a:spcPct val="100400"/>
              </a:lnSpc>
              <a:spcBef>
                <a:spcPts val="835"/>
              </a:spcBef>
            </a:pPr>
            <a:r>
              <a:rPr sz="1600" b="1" spc="-5" dirty="0">
                <a:solidFill>
                  <a:srgbClr val="FF6600"/>
                </a:solidFill>
                <a:latin typeface="Calibri"/>
                <a:cs typeface="Calibri"/>
              </a:rPr>
              <a:t>Дослідження мотивації та поведінки </a:t>
            </a:r>
            <a:r>
              <a:rPr sz="1600" b="1" dirty="0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6600"/>
                </a:solidFill>
                <a:latin typeface="Calibri"/>
                <a:cs typeface="Calibri"/>
              </a:rPr>
              <a:t>споживачів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здійснюються </a:t>
            </a:r>
            <a:r>
              <a:rPr sz="1600" spc="-10" dirty="0">
                <a:solidFill>
                  <a:srgbClr val="006FC0"/>
                </a:solidFill>
                <a:latin typeface="Calibri"/>
                <a:cs typeface="Calibri"/>
              </a:rPr>
              <a:t>за допомогою </a:t>
            </a:r>
            <a:r>
              <a:rPr sz="1600" spc="-35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6FC0"/>
                </a:solidFill>
                <a:latin typeface="Calibri"/>
                <a:cs typeface="Calibri"/>
              </a:rPr>
              <a:t>моделювання</a:t>
            </a:r>
            <a:r>
              <a:rPr sz="160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цих</a:t>
            </a:r>
            <a:r>
              <a:rPr sz="1600" spc="-1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процесів.</a:t>
            </a:r>
            <a:endParaRPr sz="1600">
              <a:latin typeface="Calibri"/>
              <a:cs typeface="Calibri"/>
            </a:endParaRPr>
          </a:p>
          <a:p>
            <a:pPr marL="12700" marR="1293495">
              <a:lnSpc>
                <a:spcPct val="100000"/>
              </a:lnSpc>
              <a:spcBef>
                <a:spcPts val="415"/>
              </a:spcBef>
            </a:pPr>
            <a:r>
              <a:rPr sz="1600" b="1" spc="-5" dirty="0">
                <a:solidFill>
                  <a:srgbClr val="FF6600"/>
                </a:solidFill>
                <a:latin typeface="Calibri"/>
                <a:cs typeface="Calibri"/>
              </a:rPr>
              <a:t>Незалежність</a:t>
            </a:r>
            <a:r>
              <a:rPr sz="1600" b="1" spc="-10" dirty="0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6600"/>
                </a:solidFill>
                <a:latin typeface="Calibri"/>
                <a:cs typeface="Calibri"/>
              </a:rPr>
              <a:t>споживачів</a:t>
            </a:r>
            <a:r>
              <a:rPr sz="1600" b="1" dirty="0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являє</a:t>
            </a:r>
            <a:r>
              <a:rPr sz="160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6FC0"/>
                </a:solidFill>
                <a:latin typeface="Calibri"/>
                <a:cs typeface="Calibri"/>
              </a:rPr>
              <a:t>собою</a:t>
            </a:r>
            <a:r>
              <a:rPr sz="1600" spc="1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складну </a:t>
            </a:r>
            <a:r>
              <a:rPr sz="1600" spc="-34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задачу,</a:t>
            </a:r>
            <a:r>
              <a:rPr sz="160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але</a:t>
            </a:r>
            <a:r>
              <a:rPr sz="160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маркетинг може</a:t>
            </a:r>
            <a:r>
              <a:rPr sz="1600" spc="1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впливати</a:t>
            </a:r>
            <a:r>
              <a:rPr sz="1600" spc="-1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на </a:t>
            </a:r>
            <a:r>
              <a:rPr sz="1600" dirty="0">
                <a:solidFill>
                  <a:srgbClr val="006FC0"/>
                </a:solidFill>
                <a:latin typeface="Calibri"/>
                <a:cs typeface="Calibri"/>
              </a:rPr>
              <a:t>їх </a:t>
            </a:r>
            <a:r>
              <a:rPr sz="1600" spc="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мотивацію</a:t>
            </a:r>
            <a:r>
              <a:rPr sz="160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і</a:t>
            </a:r>
            <a:r>
              <a:rPr sz="1600" spc="-1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поведінку,</a:t>
            </a:r>
            <a:r>
              <a:rPr sz="1600" spc="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якщо</a:t>
            </a:r>
            <a:r>
              <a:rPr sz="1600" spc="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6FC0"/>
                </a:solidFill>
                <a:latin typeface="Calibri"/>
                <a:cs typeface="Calibri"/>
              </a:rPr>
              <a:t>передбачуваний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 товар</a:t>
            </a:r>
            <a:r>
              <a:rPr sz="1600" spc="-1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або послуга</a:t>
            </a:r>
            <a:r>
              <a:rPr sz="1600" spc="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6FC0"/>
                </a:solidFill>
                <a:latin typeface="Calibri"/>
                <a:cs typeface="Calibri"/>
              </a:rPr>
              <a:t>дійсно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 є</a:t>
            </a:r>
            <a:r>
              <a:rPr sz="160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засобом</a:t>
            </a:r>
            <a:r>
              <a:rPr sz="1600" spc="1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6FC0"/>
                </a:solidFill>
                <a:latin typeface="Calibri"/>
                <a:cs typeface="Calibri"/>
              </a:rPr>
              <a:t>для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задоволення</a:t>
            </a:r>
            <a:r>
              <a:rPr sz="160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потреб</a:t>
            </a:r>
            <a:r>
              <a:rPr sz="1600" spc="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покупця</a:t>
            </a:r>
            <a:r>
              <a:rPr sz="1600" b="1" spc="-5" dirty="0">
                <a:solidFill>
                  <a:srgbClr val="006FC0"/>
                </a:solidFill>
                <a:latin typeface="Calibri"/>
                <a:cs typeface="Calibri"/>
              </a:rPr>
              <a:t>.</a:t>
            </a:r>
            <a:endParaRPr sz="1600">
              <a:latin typeface="Calibri"/>
              <a:cs typeface="Calibri"/>
            </a:endParaRPr>
          </a:p>
          <a:p>
            <a:pPr marL="511809">
              <a:lnSpc>
                <a:spcPct val="100000"/>
              </a:lnSpc>
              <a:spcBef>
                <a:spcPts val="160"/>
              </a:spcBef>
            </a:pPr>
            <a:r>
              <a:rPr sz="1600" b="1" spc="-5" dirty="0">
                <a:solidFill>
                  <a:srgbClr val="FF6600"/>
                </a:solidFill>
                <a:latin typeface="Calibri"/>
                <a:cs typeface="Calibri"/>
              </a:rPr>
              <a:t>Свобода</a:t>
            </a:r>
            <a:r>
              <a:rPr sz="1600" b="1" spc="5" dirty="0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6600"/>
                </a:solidFill>
                <a:latin typeface="Calibri"/>
                <a:cs typeface="Calibri"/>
              </a:rPr>
              <a:t>споживача</a:t>
            </a:r>
            <a:r>
              <a:rPr sz="1600" b="1" spc="15" dirty="0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ґрунтується</a:t>
            </a:r>
            <a:r>
              <a:rPr sz="1600" spc="1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на</a:t>
            </a:r>
            <a:r>
              <a:rPr sz="160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його</a:t>
            </a:r>
            <a:r>
              <a:rPr sz="1600" spc="1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правах,</a:t>
            </a:r>
            <a:endParaRPr sz="1600">
              <a:latin typeface="Calibri"/>
              <a:cs typeface="Calibri"/>
            </a:endParaRPr>
          </a:p>
          <a:p>
            <a:pPr marL="511809" marR="31750">
              <a:lnSpc>
                <a:spcPct val="100000"/>
              </a:lnSpc>
            </a:pP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дотримання</a:t>
            </a:r>
            <a:r>
              <a:rPr sz="160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6FC0"/>
                </a:solidFill>
                <a:latin typeface="Calibri"/>
                <a:cs typeface="Calibri"/>
              </a:rPr>
              <a:t>яких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 є</a:t>
            </a:r>
            <a:r>
              <a:rPr sz="1600" spc="1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найважливішим</a:t>
            </a:r>
            <a:r>
              <a:rPr sz="1600" spc="-2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завданням</a:t>
            </a:r>
            <a:r>
              <a:rPr sz="1600" spc="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6FC0"/>
                </a:solidFill>
                <a:latin typeface="Calibri"/>
                <a:cs typeface="Calibri"/>
              </a:rPr>
              <a:t>не</a:t>
            </a:r>
            <a:r>
              <a:rPr sz="1600" spc="1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6FC0"/>
                </a:solidFill>
                <a:latin typeface="Calibri"/>
                <a:cs typeface="Calibri"/>
              </a:rPr>
              <a:t>тільки </a:t>
            </a:r>
            <a:r>
              <a:rPr sz="1600" spc="-34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6FC0"/>
                </a:solidFill>
                <a:latin typeface="Calibri"/>
                <a:cs typeface="Calibri"/>
              </a:rPr>
              <a:t>суспільства</a:t>
            </a:r>
            <a:r>
              <a:rPr sz="1600" spc="1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в</a:t>
            </a:r>
            <a:r>
              <a:rPr sz="1600" spc="-1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цілому,</a:t>
            </a:r>
            <a:r>
              <a:rPr sz="1600" spc="1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але</a:t>
            </a:r>
            <a:r>
              <a:rPr sz="160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й</a:t>
            </a:r>
            <a:r>
              <a:rPr sz="1600" spc="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6FC0"/>
                </a:solidFill>
                <a:latin typeface="Calibri"/>
                <a:cs typeface="Calibri"/>
              </a:rPr>
              <a:t>окремих</a:t>
            </a:r>
            <a:r>
              <a:rPr sz="1600" spc="1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підприємств.</a:t>
            </a:r>
            <a:endParaRPr sz="1600">
              <a:latin typeface="Calibri"/>
              <a:cs typeface="Calibri"/>
            </a:endParaRPr>
          </a:p>
          <a:p>
            <a:pPr marL="511809">
              <a:lnSpc>
                <a:spcPct val="100000"/>
              </a:lnSpc>
            </a:pP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Обман, низька якість товарів,</a:t>
            </a:r>
            <a:r>
              <a:rPr sz="1600" spc="-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відсутність</a:t>
            </a:r>
            <a:r>
              <a:rPr sz="1600" spc="-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відповіді</a:t>
            </a:r>
            <a:r>
              <a:rPr sz="1600" spc="-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на</a:t>
            </a:r>
            <a:endParaRPr sz="1600">
              <a:latin typeface="Calibri"/>
              <a:cs typeface="Calibri"/>
            </a:endParaRPr>
          </a:p>
          <a:p>
            <a:pPr marL="511809">
              <a:lnSpc>
                <a:spcPct val="100000"/>
              </a:lnSpc>
              <a:spcBef>
                <a:spcPts val="5"/>
              </a:spcBef>
            </a:pP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законні</a:t>
            </a:r>
            <a:r>
              <a:rPr sz="1600" spc="-1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претензії</a:t>
            </a:r>
            <a:r>
              <a:rPr sz="1600" spc="2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—</a:t>
            </a:r>
            <a:r>
              <a:rPr sz="1600" spc="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представляють</a:t>
            </a:r>
            <a:r>
              <a:rPr sz="1600" spc="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6FC0"/>
                </a:solidFill>
                <a:latin typeface="Calibri"/>
                <a:cs typeface="Calibri"/>
              </a:rPr>
              <a:t>порушення</a:t>
            </a:r>
            <a:r>
              <a:rPr sz="1600" spc="3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законних</a:t>
            </a:r>
            <a:endParaRPr sz="1600">
              <a:latin typeface="Calibri"/>
              <a:cs typeface="Calibri"/>
            </a:endParaRPr>
          </a:p>
          <a:p>
            <a:pPr marL="511809">
              <a:lnSpc>
                <a:spcPct val="100000"/>
              </a:lnSpc>
              <a:spcBef>
                <a:spcPts val="10"/>
              </a:spcBef>
            </a:pP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прав і</a:t>
            </a:r>
            <a:r>
              <a:rPr sz="1600" spc="-1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повинні</a:t>
            </a:r>
            <a:r>
              <a:rPr sz="160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бути</a:t>
            </a:r>
            <a:r>
              <a:rPr sz="1600" spc="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покарані.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89189" y="2174447"/>
            <a:ext cx="3280597" cy="266327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60475" y="834009"/>
            <a:ext cx="635571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" algn="ctr">
              <a:lnSpc>
                <a:spcPct val="100000"/>
              </a:lnSpc>
              <a:spcBef>
                <a:spcPts val="100"/>
              </a:spcBef>
            </a:pPr>
            <a:r>
              <a:rPr sz="3600" b="1" i="1" dirty="0">
                <a:solidFill>
                  <a:srgbClr val="FF6600"/>
                </a:solidFill>
                <a:latin typeface="Arial"/>
                <a:cs typeface="Arial"/>
              </a:rPr>
              <a:t>Фактори, </a:t>
            </a:r>
            <a:r>
              <a:rPr sz="3600" b="1" i="1" spc="5" dirty="0">
                <a:solidFill>
                  <a:srgbClr val="FF6600"/>
                </a:solidFill>
                <a:latin typeface="Arial"/>
                <a:cs typeface="Arial"/>
              </a:rPr>
              <a:t>що </a:t>
            </a:r>
            <a:r>
              <a:rPr sz="3600" b="1" i="1" spc="-5" dirty="0">
                <a:solidFill>
                  <a:srgbClr val="FF6600"/>
                </a:solidFill>
                <a:latin typeface="Arial"/>
                <a:cs typeface="Arial"/>
              </a:rPr>
              <a:t>впливають </a:t>
            </a:r>
            <a:r>
              <a:rPr sz="3600" b="1" i="1" dirty="0">
                <a:solidFill>
                  <a:srgbClr val="FF6600"/>
                </a:solidFill>
                <a:latin typeface="Arial"/>
                <a:cs typeface="Arial"/>
              </a:rPr>
              <a:t> на</a:t>
            </a:r>
            <a:r>
              <a:rPr sz="3600" b="1" i="1" spc="-2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3600" b="1" i="1" spc="-5" dirty="0">
                <a:solidFill>
                  <a:srgbClr val="FF6600"/>
                </a:solidFill>
                <a:latin typeface="Arial"/>
                <a:cs typeface="Arial"/>
              </a:rPr>
              <a:t>поведінку</a:t>
            </a:r>
            <a:r>
              <a:rPr sz="3600" b="1" i="1" spc="-1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3600" b="1" i="1" spc="-5" dirty="0">
                <a:solidFill>
                  <a:srgbClr val="FF6600"/>
                </a:solidFill>
                <a:latin typeface="Arial"/>
                <a:cs typeface="Arial"/>
              </a:rPr>
              <a:t>споживачів</a:t>
            </a:r>
            <a:r>
              <a:rPr sz="3600" b="1" i="1" spc="-2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3600" b="1" i="1" dirty="0">
                <a:solidFill>
                  <a:srgbClr val="FF6600"/>
                </a:solidFill>
                <a:latin typeface="Arial"/>
                <a:cs typeface="Arial"/>
              </a:rPr>
              <a:t>на </a:t>
            </a:r>
            <a:r>
              <a:rPr sz="3600" b="1" i="1" spc="-98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3600" b="1" i="1" dirty="0">
                <a:solidFill>
                  <a:srgbClr val="FF6600"/>
                </a:solidFill>
                <a:latin typeface="Arial"/>
                <a:cs typeface="Arial"/>
              </a:rPr>
              <a:t>фармацевтичному</a:t>
            </a:r>
            <a:r>
              <a:rPr sz="3600" b="1" i="1" spc="-2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3600" b="1" i="1" spc="-5" dirty="0">
                <a:solidFill>
                  <a:srgbClr val="FF6600"/>
                </a:solidFill>
                <a:latin typeface="Arial"/>
                <a:cs typeface="Arial"/>
              </a:rPr>
              <a:t>ринку</a:t>
            </a:r>
            <a:endParaRPr sz="36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90"/>
              </a:lnSpc>
            </a:pPr>
            <a:r>
              <a:rPr dirty="0"/>
              <a:t>21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65241" y="336931"/>
            <a:ext cx="2711068" cy="246341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90880" y="101176"/>
            <a:ext cx="8246109" cy="4776308"/>
          </a:xfrm>
          <a:prstGeom prst="rect">
            <a:avLst/>
          </a:prstGeom>
        </p:spPr>
        <p:txBody>
          <a:bodyPr vert="horz" wrap="square" lIns="0" tIns="168275" rIns="0" bIns="0" rtlCol="0">
            <a:spAutoFit/>
          </a:bodyPr>
          <a:lstStyle/>
          <a:p>
            <a:pPr marR="103505" algn="ctr">
              <a:lnSpc>
                <a:spcPct val="100000"/>
              </a:lnSpc>
              <a:spcBef>
                <a:spcPts val="1325"/>
              </a:spcBef>
            </a:pPr>
            <a:r>
              <a:rPr sz="2400" b="1" i="1" spc="-5" dirty="0">
                <a:solidFill>
                  <a:srgbClr val="FF6600"/>
                </a:solidFill>
                <a:latin typeface="Arial"/>
                <a:cs typeface="Arial"/>
              </a:rPr>
              <a:t>Вік</a:t>
            </a:r>
            <a:endParaRPr sz="2400" dirty="0">
              <a:latin typeface="Arial"/>
              <a:cs typeface="Arial"/>
            </a:endParaRPr>
          </a:p>
          <a:p>
            <a:pPr marL="12700" marR="3732529">
              <a:lnSpc>
                <a:spcPct val="100000"/>
              </a:lnSpc>
              <a:spcBef>
                <a:spcPts val="920"/>
              </a:spcBef>
            </a:pPr>
            <a:r>
              <a:rPr dirty="0"/>
              <a:t>Згідно зі статистикою, люди похилого віку,  як і діти, споживають більше лікарських  засобів. Крім того, частка літніх людей в  загальному обсязі населення зростає.</a:t>
            </a:r>
          </a:p>
          <a:p>
            <a:pPr>
              <a:lnSpc>
                <a:spcPct val="100000"/>
              </a:lnSpc>
            </a:pPr>
            <a:endParaRPr sz="2000" dirty="0">
              <a:latin typeface="SimSun-ExtB"/>
              <a:cs typeface="SimSun-ExtB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750" dirty="0">
              <a:latin typeface="SimSun-ExtB"/>
              <a:cs typeface="SimSun-ExtB"/>
            </a:endParaRPr>
          </a:p>
          <a:p>
            <a:pPr marL="2610485">
              <a:lnSpc>
                <a:spcPct val="100000"/>
              </a:lnSpc>
            </a:pPr>
            <a:r>
              <a:rPr sz="2400" b="1" i="1" spc="-5" dirty="0">
                <a:solidFill>
                  <a:srgbClr val="FF6600"/>
                </a:solidFill>
                <a:latin typeface="Arial"/>
                <a:cs typeface="Arial"/>
              </a:rPr>
              <a:t>Стать</a:t>
            </a:r>
            <a:endParaRPr sz="2400" dirty="0">
              <a:latin typeface="Arial"/>
              <a:cs typeface="Arial"/>
            </a:endParaRPr>
          </a:p>
          <a:p>
            <a:pPr marL="2610485" marR="351790">
              <a:lnSpc>
                <a:spcPct val="100000"/>
              </a:lnSpc>
              <a:spcBef>
                <a:spcPts val="1035"/>
              </a:spcBef>
            </a:pPr>
            <a:r>
              <a:rPr dirty="0"/>
              <a:t>Жінки в середньому споживають більше ліків, ніж  чоловіки. Вони народжують дітей, що</a:t>
            </a:r>
          </a:p>
          <a:p>
            <a:pPr marL="2610485" marR="288290">
              <a:lnSpc>
                <a:spcPct val="100000"/>
              </a:lnSpc>
            </a:pPr>
            <a:r>
              <a:rPr dirty="0"/>
              <a:t>супроводжується використанням ліків. Жінки  зазвичай закуповують ліки для всієї родини, якщо  така є, тобто вони можуть купувати препарати, які</a:t>
            </a:r>
          </a:p>
          <a:p>
            <a:pPr marL="2610485">
              <a:lnSpc>
                <a:spcPct val="100000"/>
              </a:lnSpc>
              <a:spcBef>
                <a:spcPts val="5"/>
              </a:spcBef>
            </a:pPr>
            <a:r>
              <a:rPr dirty="0"/>
              <a:t>будуть використовувати інші люди. До того ж, вони в</a:t>
            </a:r>
          </a:p>
          <a:p>
            <a:pPr marL="2610485">
              <a:lnSpc>
                <a:spcPct val="100000"/>
              </a:lnSpc>
            </a:pPr>
            <a:r>
              <a:rPr dirty="0"/>
              <a:t>середньому довше живуть.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3346" y="2106053"/>
            <a:ext cx="1921051" cy="2636037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90"/>
              </a:lnSpc>
            </a:pPr>
            <a:r>
              <a:rPr dirty="0"/>
              <a:t>22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12489" y="246565"/>
            <a:ext cx="4831715" cy="1323376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53975">
              <a:lnSpc>
                <a:spcPct val="100000"/>
              </a:lnSpc>
              <a:spcBef>
                <a:spcPts val="705"/>
              </a:spcBef>
            </a:pPr>
            <a:r>
              <a:rPr sz="2200" b="1" i="1" spc="-5" dirty="0">
                <a:solidFill>
                  <a:srgbClr val="FF6600"/>
                </a:solidFill>
                <a:latin typeface="Arial"/>
                <a:cs typeface="Arial"/>
              </a:rPr>
              <a:t>Раса</a:t>
            </a:r>
            <a:endParaRPr sz="2200" dirty="0">
              <a:latin typeface="Arial"/>
              <a:cs typeface="Arial"/>
            </a:endParaRPr>
          </a:p>
          <a:p>
            <a:pPr marL="12700" marR="5080" algn="just">
              <a:lnSpc>
                <a:spcPct val="101200"/>
              </a:lnSpc>
              <a:spcBef>
                <a:spcPts val="470"/>
              </a:spcBef>
            </a:pPr>
            <a:r>
              <a:rPr sz="1800" dirty="0"/>
              <a:t>Деякі захворювання мають расову специфіку  і в за залежності від раси серйозно різняться  за частотою і тяжкості перебігу.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7345" y="287400"/>
            <a:ext cx="2970657" cy="189077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99415" y="2289429"/>
            <a:ext cx="4315460" cy="1695336"/>
          </a:xfrm>
          <a:prstGeom prst="rect">
            <a:avLst/>
          </a:prstGeom>
        </p:spPr>
        <p:txBody>
          <a:bodyPr vert="horz" wrap="square" lIns="0" tIns="1270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0"/>
              </a:spcBef>
            </a:pPr>
            <a:r>
              <a:rPr sz="2400" b="1" i="1" spc="-5" dirty="0">
                <a:solidFill>
                  <a:srgbClr val="FF6600"/>
                </a:solidFill>
                <a:latin typeface="Arial"/>
                <a:cs typeface="Arial"/>
              </a:rPr>
              <a:t>Сімейний</a:t>
            </a:r>
            <a:r>
              <a:rPr sz="2400" b="1" i="1" spc="-6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FF6600"/>
                </a:solidFill>
                <a:latin typeface="Arial"/>
                <a:cs typeface="Arial"/>
              </a:rPr>
              <a:t>стан</a:t>
            </a:r>
            <a:endParaRPr sz="2400" dirty="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675"/>
              </a:spcBef>
            </a:pPr>
            <a:r>
              <a:rPr dirty="0"/>
              <a:t>Ця характеристика впливає на стандарт  купівельної поведінки. Крім того,  доведено, що сімейні люди частіше</a:t>
            </a:r>
          </a:p>
          <a:p>
            <a:pPr marL="12700">
              <a:lnSpc>
                <a:spcPct val="100000"/>
              </a:lnSpc>
            </a:pPr>
            <a:r>
              <a:rPr dirty="0"/>
              <a:t>приймають ліки належним чином.</a:t>
            </a: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35727" y="1849894"/>
            <a:ext cx="3001518" cy="2591943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90"/>
              </a:lnSpc>
            </a:pPr>
            <a:r>
              <a:rPr dirty="0"/>
              <a:t>23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7631" y="88307"/>
            <a:ext cx="5059680" cy="1358705"/>
          </a:xfrm>
          <a:prstGeom prst="rect">
            <a:avLst/>
          </a:prstGeom>
        </p:spPr>
        <p:txBody>
          <a:bodyPr vert="horz" wrap="square" lIns="0" tIns="93345" rIns="0" bIns="0" rtlCol="0">
            <a:spAutoFit/>
          </a:bodyPr>
          <a:lstStyle/>
          <a:p>
            <a:pPr marL="3329304">
              <a:lnSpc>
                <a:spcPct val="100000"/>
              </a:lnSpc>
              <a:spcBef>
                <a:spcPts val="735"/>
              </a:spcBef>
            </a:pPr>
            <a:r>
              <a:rPr sz="2400" b="1" i="1" spc="-5" dirty="0">
                <a:solidFill>
                  <a:srgbClr val="FF6600"/>
                </a:solidFill>
                <a:latin typeface="Arial"/>
                <a:cs typeface="Arial"/>
              </a:rPr>
              <a:t>Освіта</a:t>
            </a:r>
            <a:endParaRPr sz="2400" dirty="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475"/>
              </a:spcBef>
            </a:pPr>
            <a:r>
              <a:rPr sz="1800" dirty="0"/>
              <a:t>Вона зумовлює здатність прочитати і зрозуміти  написи і усні інструкції щодо загального стану  здоров'я, симптомів та використання ліків.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152269" y="2398649"/>
            <a:ext cx="6829425" cy="2013372"/>
          </a:xfrm>
          <a:prstGeom prst="rect">
            <a:avLst/>
          </a:prstGeom>
        </p:spPr>
        <p:txBody>
          <a:bodyPr vert="horz" wrap="square" lIns="0" tIns="1549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20"/>
              </a:spcBef>
            </a:pPr>
            <a:r>
              <a:rPr sz="2400" b="1" i="1" spc="-5" dirty="0">
                <a:solidFill>
                  <a:srgbClr val="FF6600"/>
                </a:solidFill>
                <a:latin typeface="Arial"/>
                <a:cs typeface="Arial"/>
              </a:rPr>
              <a:t>Економічний</a:t>
            </a:r>
            <a:r>
              <a:rPr sz="2400" b="1" i="1" spc="-2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FF6600"/>
                </a:solidFill>
                <a:latin typeface="Arial"/>
                <a:cs typeface="Arial"/>
              </a:rPr>
              <a:t>статус</a:t>
            </a:r>
            <a:r>
              <a:rPr sz="2400" b="1" i="1" spc="1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FF6600"/>
                </a:solidFill>
                <a:latin typeface="Arial"/>
                <a:cs typeface="Arial"/>
              </a:rPr>
              <a:t>(платоспроможність)</a:t>
            </a:r>
            <a:endParaRPr sz="2400" dirty="0">
              <a:latin typeface="Arial"/>
              <a:cs typeface="Arial"/>
            </a:endParaRPr>
          </a:p>
          <a:p>
            <a:pPr marL="12700" marR="1972945">
              <a:lnSpc>
                <a:spcPct val="100000"/>
              </a:lnSpc>
              <a:spcBef>
                <a:spcPts val="840"/>
              </a:spcBef>
            </a:pPr>
            <a:r>
              <a:rPr dirty="0"/>
              <a:t>Ця характеристика все ще дуже </a:t>
            </a:r>
            <a:r>
              <a:rPr dirty="0" err="1"/>
              <a:t>важлива</a:t>
            </a:r>
            <a:r>
              <a:rPr dirty="0"/>
              <a:t> </a:t>
            </a:r>
            <a:r>
              <a:rPr dirty="0" err="1"/>
              <a:t>для</a:t>
            </a:r>
            <a:r>
              <a:rPr lang="uk-UA" dirty="0"/>
              <a:t> </a:t>
            </a:r>
            <a:r>
              <a:rPr dirty="0" err="1"/>
              <a:t>прийняття</a:t>
            </a:r>
            <a:r>
              <a:rPr dirty="0"/>
              <a:t> рішення скористатися медичної  допомогою, а також для вибору, які</a:t>
            </a:r>
          </a:p>
          <a:p>
            <a:pPr marL="12700" marR="2360295">
              <a:lnSpc>
                <a:spcPct val="100000"/>
              </a:lnSpc>
            </a:pPr>
            <a:r>
              <a:rPr dirty="0"/>
              <a:t>препарати застосовувати рецептурні або  безрецептурні (так звані ОТС препарати).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03113" y="90297"/>
            <a:ext cx="2501518" cy="229298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287" y="2533631"/>
            <a:ext cx="1878806" cy="1964531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90"/>
              </a:lnSpc>
            </a:pPr>
            <a:r>
              <a:rPr dirty="0"/>
              <a:t>24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80997" y="250698"/>
            <a:ext cx="505650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i="1" spc="-5" dirty="0">
                <a:solidFill>
                  <a:srgbClr val="FF6600"/>
                </a:solidFill>
                <a:latin typeface="Arial"/>
                <a:cs typeface="Arial"/>
              </a:rPr>
              <a:t>Етнічні</a:t>
            </a:r>
            <a:r>
              <a:rPr sz="2200" b="1" i="1" spc="-1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200" b="1" i="1" spc="-5" dirty="0">
                <a:solidFill>
                  <a:srgbClr val="FF6600"/>
                </a:solidFill>
                <a:latin typeface="Arial"/>
                <a:cs typeface="Arial"/>
              </a:rPr>
              <a:t>/ релігійні</a:t>
            </a:r>
            <a:r>
              <a:rPr sz="2200" b="1" i="1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200" b="1" i="1" spc="-5" dirty="0">
                <a:solidFill>
                  <a:srgbClr val="FF6600"/>
                </a:solidFill>
                <a:latin typeface="Arial"/>
                <a:cs typeface="Arial"/>
              </a:rPr>
              <a:t>характеристики</a:t>
            </a:r>
            <a:endParaRPr sz="220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57329" y="700970"/>
            <a:ext cx="3633500" cy="317676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44220" y="669416"/>
            <a:ext cx="4178935" cy="2228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12725">
              <a:lnSpc>
                <a:spcPct val="100000"/>
              </a:lnSpc>
              <a:spcBef>
                <a:spcPts val="100"/>
              </a:spcBef>
            </a:pPr>
            <a:r>
              <a:rPr dirty="0"/>
              <a:t>Ці чинники можуть бути важливі для  розуміння необхідності застосування  лікарських засобів. Наприклад, для  використання (або не використання)</a:t>
            </a:r>
            <a:endParaRPr/>
          </a:p>
          <a:p>
            <a:pPr marL="12700" marR="5080">
              <a:lnSpc>
                <a:spcPct val="100000"/>
              </a:lnSpc>
            </a:pPr>
            <a:r>
              <a:rPr dirty="0"/>
              <a:t>контрацептивів віруючими. Певну роль  відіграють також мова спілкування і  ставлення до самої хвороби, властиве  тій чи іншій культурі.</a:t>
            </a:r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90"/>
              </a:lnSpc>
            </a:pPr>
            <a:r>
              <a:rPr dirty="0"/>
              <a:t>25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1672" y="14096"/>
            <a:ext cx="825436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i="1" dirty="0">
                <a:solidFill>
                  <a:srgbClr val="5B0091"/>
                </a:solidFill>
                <a:latin typeface="Arial"/>
                <a:cs typeface="Arial"/>
              </a:rPr>
              <a:t>Фактори,</a:t>
            </a:r>
            <a:r>
              <a:rPr sz="2100" b="1" i="1" spc="-15" dirty="0">
                <a:solidFill>
                  <a:srgbClr val="5B0091"/>
                </a:solidFill>
                <a:latin typeface="Arial"/>
                <a:cs typeface="Arial"/>
              </a:rPr>
              <a:t> </a:t>
            </a:r>
            <a:r>
              <a:rPr sz="2100" b="1" i="1" dirty="0">
                <a:solidFill>
                  <a:srgbClr val="5B0091"/>
                </a:solidFill>
                <a:latin typeface="Arial"/>
                <a:cs typeface="Arial"/>
              </a:rPr>
              <a:t>які</a:t>
            </a:r>
            <a:r>
              <a:rPr sz="2100" b="1" i="1" spc="-15" dirty="0">
                <a:solidFill>
                  <a:srgbClr val="5B0091"/>
                </a:solidFill>
                <a:latin typeface="Arial"/>
                <a:cs typeface="Arial"/>
              </a:rPr>
              <a:t> </a:t>
            </a:r>
            <a:r>
              <a:rPr sz="2100" b="1" i="1" dirty="0">
                <a:solidFill>
                  <a:srgbClr val="5B0091"/>
                </a:solidFill>
                <a:latin typeface="Arial"/>
                <a:cs typeface="Arial"/>
              </a:rPr>
              <a:t>впливають</a:t>
            </a:r>
            <a:r>
              <a:rPr sz="2100" b="1" i="1" spc="-5" dirty="0">
                <a:solidFill>
                  <a:srgbClr val="5B0091"/>
                </a:solidFill>
                <a:latin typeface="Arial"/>
                <a:cs typeface="Arial"/>
              </a:rPr>
              <a:t> </a:t>
            </a:r>
            <a:r>
              <a:rPr sz="2100" b="1" i="1" dirty="0">
                <a:solidFill>
                  <a:srgbClr val="5B0091"/>
                </a:solidFill>
                <a:latin typeface="Arial"/>
                <a:cs typeface="Arial"/>
              </a:rPr>
              <a:t>на</a:t>
            </a:r>
            <a:r>
              <a:rPr sz="2100" b="1" i="1" spc="-20" dirty="0">
                <a:solidFill>
                  <a:srgbClr val="5B0091"/>
                </a:solidFill>
                <a:latin typeface="Arial"/>
                <a:cs typeface="Arial"/>
              </a:rPr>
              <a:t> </a:t>
            </a:r>
            <a:r>
              <a:rPr sz="2100" b="1" i="1" spc="-5" dirty="0">
                <a:solidFill>
                  <a:srgbClr val="5B0091"/>
                </a:solidFill>
                <a:latin typeface="Arial"/>
                <a:cs typeface="Arial"/>
              </a:rPr>
              <a:t>купівельну</a:t>
            </a:r>
            <a:r>
              <a:rPr sz="2100" b="1" i="1" spc="-35" dirty="0">
                <a:solidFill>
                  <a:srgbClr val="5B0091"/>
                </a:solidFill>
                <a:latin typeface="Arial"/>
                <a:cs typeface="Arial"/>
              </a:rPr>
              <a:t> </a:t>
            </a:r>
            <a:r>
              <a:rPr sz="2100" b="1" i="1" dirty="0">
                <a:solidFill>
                  <a:srgbClr val="5B0091"/>
                </a:solidFill>
                <a:latin typeface="Arial"/>
                <a:cs typeface="Arial"/>
              </a:rPr>
              <a:t>поведінку</a:t>
            </a:r>
            <a:r>
              <a:rPr sz="2100" b="1" i="1" spc="-20" dirty="0">
                <a:solidFill>
                  <a:srgbClr val="5B0091"/>
                </a:solidFill>
                <a:latin typeface="Arial"/>
                <a:cs typeface="Arial"/>
              </a:rPr>
              <a:t> </a:t>
            </a:r>
            <a:r>
              <a:rPr sz="2100" b="1" i="1" spc="-5" dirty="0">
                <a:solidFill>
                  <a:srgbClr val="5B0091"/>
                </a:solidFill>
                <a:latin typeface="Arial"/>
                <a:cs typeface="Arial"/>
              </a:rPr>
              <a:t>споживача</a:t>
            </a:r>
            <a:endParaRPr sz="21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520189" y="507873"/>
            <a:ext cx="3171190" cy="4444365"/>
          </a:xfrm>
          <a:custGeom>
            <a:avLst/>
            <a:gdLst/>
            <a:ahLst/>
            <a:cxnLst/>
            <a:rect l="l" t="t" r="r" b="b"/>
            <a:pathLst>
              <a:path w="3171190" h="4444365">
                <a:moveTo>
                  <a:pt x="2853690" y="0"/>
                </a:moveTo>
                <a:lnTo>
                  <a:pt x="317118" y="0"/>
                </a:lnTo>
                <a:lnTo>
                  <a:pt x="270259" y="3438"/>
                </a:lnTo>
                <a:lnTo>
                  <a:pt x="225533" y="13427"/>
                </a:lnTo>
                <a:lnTo>
                  <a:pt x="183432" y="29474"/>
                </a:lnTo>
                <a:lnTo>
                  <a:pt x="144447" y="51091"/>
                </a:lnTo>
                <a:lnTo>
                  <a:pt x="109068" y="77786"/>
                </a:lnTo>
                <a:lnTo>
                  <a:pt x="77786" y="109068"/>
                </a:lnTo>
                <a:lnTo>
                  <a:pt x="51091" y="144447"/>
                </a:lnTo>
                <a:lnTo>
                  <a:pt x="29474" y="183432"/>
                </a:lnTo>
                <a:lnTo>
                  <a:pt x="13427" y="225533"/>
                </a:lnTo>
                <a:lnTo>
                  <a:pt x="3438" y="270259"/>
                </a:lnTo>
                <a:lnTo>
                  <a:pt x="0" y="317118"/>
                </a:lnTo>
                <a:lnTo>
                  <a:pt x="0" y="4127157"/>
                </a:lnTo>
                <a:lnTo>
                  <a:pt x="3438" y="4174013"/>
                </a:lnTo>
                <a:lnTo>
                  <a:pt x="13427" y="4218734"/>
                </a:lnTo>
                <a:lnTo>
                  <a:pt x="29474" y="4260830"/>
                </a:lnTo>
                <a:lnTo>
                  <a:pt x="51091" y="4299811"/>
                </a:lnTo>
                <a:lnTo>
                  <a:pt x="77786" y="4335186"/>
                </a:lnTo>
                <a:lnTo>
                  <a:pt x="109068" y="4366463"/>
                </a:lnTo>
                <a:lnTo>
                  <a:pt x="144447" y="4393154"/>
                </a:lnTo>
                <a:lnTo>
                  <a:pt x="183432" y="4414767"/>
                </a:lnTo>
                <a:lnTo>
                  <a:pt x="225533" y="4430813"/>
                </a:lnTo>
                <a:lnTo>
                  <a:pt x="270259" y="4440800"/>
                </a:lnTo>
                <a:lnTo>
                  <a:pt x="317118" y="4444238"/>
                </a:lnTo>
                <a:lnTo>
                  <a:pt x="2853690" y="4444238"/>
                </a:lnTo>
                <a:lnTo>
                  <a:pt x="2900549" y="4440800"/>
                </a:lnTo>
                <a:lnTo>
                  <a:pt x="2945275" y="4430813"/>
                </a:lnTo>
                <a:lnTo>
                  <a:pt x="2987376" y="4414767"/>
                </a:lnTo>
                <a:lnTo>
                  <a:pt x="3026361" y="4393154"/>
                </a:lnTo>
                <a:lnTo>
                  <a:pt x="3061740" y="4366463"/>
                </a:lnTo>
                <a:lnTo>
                  <a:pt x="3093022" y="4335186"/>
                </a:lnTo>
                <a:lnTo>
                  <a:pt x="3119717" y="4299811"/>
                </a:lnTo>
                <a:lnTo>
                  <a:pt x="3141334" y="4260830"/>
                </a:lnTo>
                <a:lnTo>
                  <a:pt x="3157381" y="4218734"/>
                </a:lnTo>
                <a:lnTo>
                  <a:pt x="3167370" y="4174013"/>
                </a:lnTo>
                <a:lnTo>
                  <a:pt x="3170809" y="4127157"/>
                </a:lnTo>
                <a:lnTo>
                  <a:pt x="3170809" y="317118"/>
                </a:lnTo>
                <a:lnTo>
                  <a:pt x="3167370" y="270259"/>
                </a:lnTo>
                <a:lnTo>
                  <a:pt x="3157381" y="225533"/>
                </a:lnTo>
                <a:lnTo>
                  <a:pt x="3141334" y="183432"/>
                </a:lnTo>
                <a:lnTo>
                  <a:pt x="3119717" y="144447"/>
                </a:lnTo>
                <a:lnTo>
                  <a:pt x="3093022" y="109068"/>
                </a:lnTo>
                <a:lnTo>
                  <a:pt x="3061740" y="77786"/>
                </a:lnTo>
                <a:lnTo>
                  <a:pt x="3026361" y="51091"/>
                </a:lnTo>
                <a:lnTo>
                  <a:pt x="2987376" y="29474"/>
                </a:lnTo>
                <a:lnTo>
                  <a:pt x="2945275" y="13427"/>
                </a:lnTo>
                <a:lnTo>
                  <a:pt x="2900549" y="3438"/>
                </a:lnTo>
                <a:lnTo>
                  <a:pt x="2853690" y="0"/>
                </a:lnTo>
                <a:close/>
              </a:path>
            </a:pathLst>
          </a:custGeom>
          <a:solidFill>
            <a:srgbClr val="E7CF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846579" y="566165"/>
            <a:ext cx="2517775" cy="1136015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26034" marR="5080" indent="-13970" algn="just">
              <a:lnSpc>
                <a:spcPts val="2810"/>
              </a:lnSpc>
              <a:spcBef>
                <a:spcPts val="455"/>
              </a:spcBef>
            </a:pPr>
            <a:r>
              <a:rPr sz="2600" spc="-5" dirty="0">
                <a:latin typeface="Calibri"/>
                <a:cs typeface="Calibri"/>
              </a:rPr>
              <a:t>Не контрольовані </a:t>
            </a:r>
            <a:r>
              <a:rPr sz="2600" spc="-58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фармацевтичним </a:t>
            </a:r>
            <a:r>
              <a:rPr sz="2600" spc="-58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підприємством</a:t>
            </a:r>
            <a:endParaRPr sz="26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824608" y="1828545"/>
            <a:ext cx="2562225" cy="673100"/>
            <a:chOff x="1824608" y="1828545"/>
            <a:chExt cx="2562225" cy="673100"/>
          </a:xfrm>
        </p:grpSpPr>
        <p:sp>
          <p:nvSpPr>
            <p:cNvPr id="6" name="object 6"/>
            <p:cNvSpPr/>
            <p:nvPr/>
          </p:nvSpPr>
          <p:spPr>
            <a:xfrm>
              <a:off x="1837308" y="1841245"/>
              <a:ext cx="2536825" cy="647700"/>
            </a:xfrm>
            <a:custGeom>
              <a:avLst/>
              <a:gdLst/>
              <a:ahLst/>
              <a:cxnLst/>
              <a:rect l="l" t="t" r="r" b="b"/>
              <a:pathLst>
                <a:path w="2536825" h="647700">
                  <a:moveTo>
                    <a:pt x="2471928" y="0"/>
                  </a:moveTo>
                  <a:lnTo>
                    <a:pt x="64770" y="0"/>
                  </a:lnTo>
                  <a:lnTo>
                    <a:pt x="39540" y="5083"/>
                  </a:lnTo>
                  <a:lnTo>
                    <a:pt x="18954" y="18954"/>
                  </a:lnTo>
                  <a:lnTo>
                    <a:pt x="5083" y="39540"/>
                  </a:lnTo>
                  <a:lnTo>
                    <a:pt x="0" y="64769"/>
                  </a:lnTo>
                  <a:lnTo>
                    <a:pt x="0" y="582676"/>
                  </a:lnTo>
                  <a:lnTo>
                    <a:pt x="5083" y="607905"/>
                  </a:lnTo>
                  <a:lnTo>
                    <a:pt x="18954" y="628491"/>
                  </a:lnTo>
                  <a:lnTo>
                    <a:pt x="39540" y="642362"/>
                  </a:lnTo>
                  <a:lnTo>
                    <a:pt x="64770" y="647445"/>
                  </a:lnTo>
                  <a:lnTo>
                    <a:pt x="2471928" y="647445"/>
                  </a:lnTo>
                  <a:lnTo>
                    <a:pt x="2497083" y="642362"/>
                  </a:lnTo>
                  <a:lnTo>
                    <a:pt x="2517632" y="628491"/>
                  </a:lnTo>
                  <a:lnTo>
                    <a:pt x="2531489" y="607905"/>
                  </a:lnTo>
                  <a:lnTo>
                    <a:pt x="2536571" y="582676"/>
                  </a:lnTo>
                  <a:lnTo>
                    <a:pt x="2536571" y="64769"/>
                  </a:lnTo>
                  <a:lnTo>
                    <a:pt x="2531489" y="39540"/>
                  </a:lnTo>
                  <a:lnTo>
                    <a:pt x="2517632" y="18954"/>
                  </a:lnTo>
                  <a:lnTo>
                    <a:pt x="2497083" y="5083"/>
                  </a:lnTo>
                  <a:lnTo>
                    <a:pt x="2471928" y="0"/>
                  </a:lnTo>
                  <a:close/>
                </a:path>
              </a:pathLst>
            </a:custGeom>
            <a:solidFill>
              <a:srgbClr val="BE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837308" y="1841245"/>
              <a:ext cx="2536825" cy="647700"/>
            </a:xfrm>
            <a:custGeom>
              <a:avLst/>
              <a:gdLst/>
              <a:ahLst/>
              <a:cxnLst/>
              <a:rect l="l" t="t" r="r" b="b"/>
              <a:pathLst>
                <a:path w="2536825" h="647700">
                  <a:moveTo>
                    <a:pt x="0" y="64769"/>
                  </a:moveTo>
                  <a:lnTo>
                    <a:pt x="5083" y="39540"/>
                  </a:lnTo>
                  <a:lnTo>
                    <a:pt x="18954" y="18954"/>
                  </a:lnTo>
                  <a:lnTo>
                    <a:pt x="39540" y="5083"/>
                  </a:lnTo>
                  <a:lnTo>
                    <a:pt x="64770" y="0"/>
                  </a:lnTo>
                  <a:lnTo>
                    <a:pt x="2471928" y="0"/>
                  </a:lnTo>
                  <a:lnTo>
                    <a:pt x="2497083" y="5083"/>
                  </a:lnTo>
                  <a:lnTo>
                    <a:pt x="2517632" y="18954"/>
                  </a:lnTo>
                  <a:lnTo>
                    <a:pt x="2531489" y="39540"/>
                  </a:lnTo>
                  <a:lnTo>
                    <a:pt x="2536571" y="64769"/>
                  </a:lnTo>
                  <a:lnTo>
                    <a:pt x="2536571" y="582676"/>
                  </a:lnTo>
                  <a:lnTo>
                    <a:pt x="2531489" y="607905"/>
                  </a:lnTo>
                  <a:lnTo>
                    <a:pt x="2517632" y="628491"/>
                  </a:lnTo>
                  <a:lnTo>
                    <a:pt x="2497083" y="642362"/>
                  </a:lnTo>
                  <a:lnTo>
                    <a:pt x="2471928" y="647445"/>
                  </a:lnTo>
                  <a:lnTo>
                    <a:pt x="64770" y="647445"/>
                  </a:lnTo>
                  <a:lnTo>
                    <a:pt x="39540" y="642362"/>
                  </a:lnTo>
                  <a:lnTo>
                    <a:pt x="18954" y="628491"/>
                  </a:lnTo>
                  <a:lnTo>
                    <a:pt x="5083" y="607905"/>
                  </a:lnTo>
                  <a:lnTo>
                    <a:pt x="0" y="582676"/>
                  </a:lnTo>
                  <a:lnTo>
                    <a:pt x="0" y="64769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2100833" y="1996567"/>
            <a:ext cx="2009775" cy="285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-5" dirty="0">
                <a:solidFill>
                  <a:srgbClr val="FFFFFF"/>
                </a:solidFill>
                <a:latin typeface="Calibri"/>
                <a:cs typeface="Calibri"/>
              </a:rPr>
              <a:t>Психологічні</a:t>
            </a:r>
            <a:r>
              <a:rPr sz="17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фактори</a:t>
            </a:r>
            <a:endParaRPr sz="17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824608" y="2575560"/>
            <a:ext cx="2562225" cy="673100"/>
            <a:chOff x="1824608" y="2575560"/>
            <a:chExt cx="2562225" cy="673100"/>
          </a:xfrm>
        </p:grpSpPr>
        <p:sp>
          <p:nvSpPr>
            <p:cNvPr id="10" name="object 10"/>
            <p:cNvSpPr/>
            <p:nvPr/>
          </p:nvSpPr>
          <p:spPr>
            <a:xfrm>
              <a:off x="1837308" y="2588260"/>
              <a:ext cx="2536825" cy="647700"/>
            </a:xfrm>
            <a:custGeom>
              <a:avLst/>
              <a:gdLst/>
              <a:ahLst/>
              <a:cxnLst/>
              <a:rect l="l" t="t" r="r" b="b"/>
              <a:pathLst>
                <a:path w="2536825" h="647700">
                  <a:moveTo>
                    <a:pt x="2471928" y="0"/>
                  </a:moveTo>
                  <a:lnTo>
                    <a:pt x="64770" y="0"/>
                  </a:lnTo>
                  <a:lnTo>
                    <a:pt x="39540" y="5083"/>
                  </a:lnTo>
                  <a:lnTo>
                    <a:pt x="18954" y="18954"/>
                  </a:lnTo>
                  <a:lnTo>
                    <a:pt x="5083" y="39540"/>
                  </a:lnTo>
                  <a:lnTo>
                    <a:pt x="0" y="64769"/>
                  </a:lnTo>
                  <a:lnTo>
                    <a:pt x="0" y="582676"/>
                  </a:lnTo>
                  <a:lnTo>
                    <a:pt x="5083" y="607905"/>
                  </a:lnTo>
                  <a:lnTo>
                    <a:pt x="18954" y="628491"/>
                  </a:lnTo>
                  <a:lnTo>
                    <a:pt x="39540" y="642362"/>
                  </a:lnTo>
                  <a:lnTo>
                    <a:pt x="64770" y="647445"/>
                  </a:lnTo>
                  <a:lnTo>
                    <a:pt x="2471928" y="647445"/>
                  </a:lnTo>
                  <a:lnTo>
                    <a:pt x="2497083" y="642362"/>
                  </a:lnTo>
                  <a:lnTo>
                    <a:pt x="2517632" y="628491"/>
                  </a:lnTo>
                  <a:lnTo>
                    <a:pt x="2531489" y="607905"/>
                  </a:lnTo>
                  <a:lnTo>
                    <a:pt x="2536571" y="582676"/>
                  </a:lnTo>
                  <a:lnTo>
                    <a:pt x="2536571" y="64769"/>
                  </a:lnTo>
                  <a:lnTo>
                    <a:pt x="2531489" y="39540"/>
                  </a:lnTo>
                  <a:lnTo>
                    <a:pt x="2517632" y="18954"/>
                  </a:lnTo>
                  <a:lnTo>
                    <a:pt x="2497083" y="5083"/>
                  </a:lnTo>
                  <a:lnTo>
                    <a:pt x="2471928" y="0"/>
                  </a:lnTo>
                  <a:close/>
                </a:path>
              </a:pathLst>
            </a:custGeom>
            <a:solidFill>
              <a:srgbClr val="9BB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837308" y="2588260"/>
              <a:ext cx="2536825" cy="647700"/>
            </a:xfrm>
            <a:custGeom>
              <a:avLst/>
              <a:gdLst/>
              <a:ahLst/>
              <a:cxnLst/>
              <a:rect l="l" t="t" r="r" b="b"/>
              <a:pathLst>
                <a:path w="2536825" h="647700">
                  <a:moveTo>
                    <a:pt x="0" y="64769"/>
                  </a:moveTo>
                  <a:lnTo>
                    <a:pt x="5083" y="39540"/>
                  </a:lnTo>
                  <a:lnTo>
                    <a:pt x="18954" y="18954"/>
                  </a:lnTo>
                  <a:lnTo>
                    <a:pt x="39540" y="5083"/>
                  </a:lnTo>
                  <a:lnTo>
                    <a:pt x="64770" y="0"/>
                  </a:lnTo>
                  <a:lnTo>
                    <a:pt x="2471928" y="0"/>
                  </a:lnTo>
                  <a:lnTo>
                    <a:pt x="2497083" y="5083"/>
                  </a:lnTo>
                  <a:lnTo>
                    <a:pt x="2517632" y="18954"/>
                  </a:lnTo>
                  <a:lnTo>
                    <a:pt x="2531489" y="39540"/>
                  </a:lnTo>
                  <a:lnTo>
                    <a:pt x="2536571" y="64769"/>
                  </a:lnTo>
                  <a:lnTo>
                    <a:pt x="2536571" y="582676"/>
                  </a:lnTo>
                  <a:lnTo>
                    <a:pt x="2531489" y="607905"/>
                  </a:lnTo>
                  <a:lnTo>
                    <a:pt x="2517632" y="628491"/>
                  </a:lnTo>
                  <a:lnTo>
                    <a:pt x="2497083" y="642362"/>
                  </a:lnTo>
                  <a:lnTo>
                    <a:pt x="2471928" y="647445"/>
                  </a:lnTo>
                  <a:lnTo>
                    <a:pt x="64770" y="647445"/>
                  </a:lnTo>
                  <a:lnTo>
                    <a:pt x="39540" y="642362"/>
                  </a:lnTo>
                  <a:lnTo>
                    <a:pt x="18954" y="628491"/>
                  </a:lnTo>
                  <a:lnTo>
                    <a:pt x="5083" y="607905"/>
                  </a:lnTo>
                  <a:lnTo>
                    <a:pt x="0" y="582676"/>
                  </a:lnTo>
                  <a:lnTo>
                    <a:pt x="0" y="64769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2152650" y="2743962"/>
            <a:ext cx="1906270" cy="285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Особистісні</a:t>
            </a:r>
            <a:r>
              <a:rPr sz="17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фактори</a:t>
            </a:r>
            <a:endParaRPr sz="17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1824608" y="3322573"/>
            <a:ext cx="2562225" cy="673100"/>
            <a:chOff x="1824608" y="3322573"/>
            <a:chExt cx="2562225" cy="673100"/>
          </a:xfrm>
        </p:grpSpPr>
        <p:sp>
          <p:nvSpPr>
            <p:cNvPr id="14" name="object 14"/>
            <p:cNvSpPr/>
            <p:nvPr/>
          </p:nvSpPr>
          <p:spPr>
            <a:xfrm>
              <a:off x="1837308" y="3335273"/>
              <a:ext cx="2536825" cy="647700"/>
            </a:xfrm>
            <a:custGeom>
              <a:avLst/>
              <a:gdLst/>
              <a:ahLst/>
              <a:cxnLst/>
              <a:rect l="l" t="t" r="r" b="b"/>
              <a:pathLst>
                <a:path w="2536825" h="647700">
                  <a:moveTo>
                    <a:pt x="2471928" y="0"/>
                  </a:moveTo>
                  <a:lnTo>
                    <a:pt x="64770" y="0"/>
                  </a:lnTo>
                  <a:lnTo>
                    <a:pt x="39540" y="5101"/>
                  </a:lnTo>
                  <a:lnTo>
                    <a:pt x="18954" y="19002"/>
                  </a:lnTo>
                  <a:lnTo>
                    <a:pt x="5083" y="39594"/>
                  </a:lnTo>
                  <a:lnTo>
                    <a:pt x="0" y="64769"/>
                  </a:lnTo>
                  <a:lnTo>
                    <a:pt x="0" y="582739"/>
                  </a:lnTo>
                  <a:lnTo>
                    <a:pt x="5083" y="607938"/>
                  </a:lnTo>
                  <a:lnTo>
                    <a:pt x="18954" y="628518"/>
                  </a:lnTo>
                  <a:lnTo>
                    <a:pt x="39540" y="642395"/>
                  </a:lnTo>
                  <a:lnTo>
                    <a:pt x="64770" y="647484"/>
                  </a:lnTo>
                  <a:lnTo>
                    <a:pt x="2471928" y="647484"/>
                  </a:lnTo>
                  <a:lnTo>
                    <a:pt x="2497083" y="642395"/>
                  </a:lnTo>
                  <a:lnTo>
                    <a:pt x="2517632" y="628518"/>
                  </a:lnTo>
                  <a:lnTo>
                    <a:pt x="2531489" y="607938"/>
                  </a:lnTo>
                  <a:lnTo>
                    <a:pt x="2536571" y="582739"/>
                  </a:lnTo>
                  <a:lnTo>
                    <a:pt x="2536571" y="64769"/>
                  </a:lnTo>
                  <a:lnTo>
                    <a:pt x="2531489" y="39594"/>
                  </a:lnTo>
                  <a:lnTo>
                    <a:pt x="2517632" y="19002"/>
                  </a:lnTo>
                  <a:lnTo>
                    <a:pt x="2497083" y="5101"/>
                  </a:lnTo>
                  <a:lnTo>
                    <a:pt x="2471928" y="0"/>
                  </a:lnTo>
                  <a:close/>
                </a:path>
              </a:pathLst>
            </a:custGeom>
            <a:solidFill>
              <a:srgbClr val="8063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837308" y="3335273"/>
              <a:ext cx="2536825" cy="647700"/>
            </a:xfrm>
            <a:custGeom>
              <a:avLst/>
              <a:gdLst/>
              <a:ahLst/>
              <a:cxnLst/>
              <a:rect l="l" t="t" r="r" b="b"/>
              <a:pathLst>
                <a:path w="2536825" h="647700">
                  <a:moveTo>
                    <a:pt x="0" y="64769"/>
                  </a:moveTo>
                  <a:lnTo>
                    <a:pt x="5083" y="39594"/>
                  </a:lnTo>
                  <a:lnTo>
                    <a:pt x="18954" y="19002"/>
                  </a:lnTo>
                  <a:lnTo>
                    <a:pt x="39540" y="5101"/>
                  </a:lnTo>
                  <a:lnTo>
                    <a:pt x="64770" y="0"/>
                  </a:lnTo>
                  <a:lnTo>
                    <a:pt x="2471928" y="0"/>
                  </a:lnTo>
                  <a:lnTo>
                    <a:pt x="2497083" y="5101"/>
                  </a:lnTo>
                  <a:lnTo>
                    <a:pt x="2517632" y="19002"/>
                  </a:lnTo>
                  <a:lnTo>
                    <a:pt x="2531489" y="39594"/>
                  </a:lnTo>
                  <a:lnTo>
                    <a:pt x="2536571" y="64769"/>
                  </a:lnTo>
                  <a:lnTo>
                    <a:pt x="2536571" y="582739"/>
                  </a:lnTo>
                  <a:lnTo>
                    <a:pt x="2531489" y="607938"/>
                  </a:lnTo>
                  <a:lnTo>
                    <a:pt x="2517632" y="628518"/>
                  </a:lnTo>
                  <a:lnTo>
                    <a:pt x="2497083" y="642395"/>
                  </a:lnTo>
                  <a:lnTo>
                    <a:pt x="2471928" y="647484"/>
                  </a:lnTo>
                  <a:lnTo>
                    <a:pt x="64770" y="647484"/>
                  </a:lnTo>
                  <a:lnTo>
                    <a:pt x="39540" y="642395"/>
                  </a:lnTo>
                  <a:lnTo>
                    <a:pt x="18954" y="628518"/>
                  </a:lnTo>
                  <a:lnTo>
                    <a:pt x="5083" y="607938"/>
                  </a:lnTo>
                  <a:lnTo>
                    <a:pt x="0" y="582739"/>
                  </a:lnTo>
                  <a:lnTo>
                    <a:pt x="0" y="64769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1940814" y="3374516"/>
            <a:ext cx="2331720" cy="518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939"/>
              </a:lnSpc>
              <a:spcBef>
                <a:spcPts val="100"/>
              </a:spcBef>
            </a:pPr>
            <a:r>
              <a:rPr sz="1700" spc="-5" dirty="0">
                <a:solidFill>
                  <a:srgbClr val="FFFFFF"/>
                </a:solidFill>
                <a:latin typeface="Calibri"/>
                <a:cs typeface="Calibri"/>
              </a:rPr>
              <a:t>Фактори</a:t>
            </a:r>
            <a:endParaRPr sz="1700">
              <a:latin typeface="Calibri"/>
              <a:cs typeface="Calibri"/>
            </a:endParaRPr>
          </a:p>
          <a:p>
            <a:pPr algn="ctr">
              <a:lnSpc>
                <a:spcPts val="1939"/>
              </a:lnSpc>
            </a:pP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соціокультурного</a:t>
            </a:r>
            <a:r>
              <a:rPr sz="17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впливу</a:t>
            </a:r>
            <a:endParaRPr sz="1700">
              <a:latin typeface="Calibri"/>
              <a:cs typeface="Calibri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1824608" y="4069651"/>
            <a:ext cx="2562225" cy="673100"/>
            <a:chOff x="1824608" y="4069651"/>
            <a:chExt cx="2562225" cy="673100"/>
          </a:xfrm>
        </p:grpSpPr>
        <p:sp>
          <p:nvSpPr>
            <p:cNvPr id="18" name="object 18"/>
            <p:cNvSpPr/>
            <p:nvPr/>
          </p:nvSpPr>
          <p:spPr>
            <a:xfrm>
              <a:off x="1837308" y="4082351"/>
              <a:ext cx="2536825" cy="647700"/>
            </a:xfrm>
            <a:custGeom>
              <a:avLst/>
              <a:gdLst/>
              <a:ahLst/>
              <a:cxnLst/>
              <a:rect l="l" t="t" r="r" b="b"/>
              <a:pathLst>
                <a:path w="2536825" h="647700">
                  <a:moveTo>
                    <a:pt x="2471928" y="0"/>
                  </a:moveTo>
                  <a:lnTo>
                    <a:pt x="64770" y="0"/>
                  </a:lnTo>
                  <a:lnTo>
                    <a:pt x="39540" y="5088"/>
                  </a:lnTo>
                  <a:lnTo>
                    <a:pt x="18954" y="18965"/>
                  </a:lnTo>
                  <a:lnTo>
                    <a:pt x="5083" y="39546"/>
                  </a:lnTo>
                  <a:lnTo>
                    <a:pt x="0" y="64744"/>
                  </a:lnTo>
                  <a:lnTo>
                    <a:pt x="0" y="582701"/>
                  </a:lnTo>
                  <a:lnTo>
                    <a:pt x="5083" y="607898"/>
                  </a:lnTo>
                  <a:lnTo>
                    <a:pt x="18954" y="628473"/>
                  </a:lnTo>
                  <a:lnTo>
                    <a:pt x="39540" y="642346"/>
                  </a:lnTo>
                  <a:lnTo>
                    <a:pt x="64770" y="647433"/>
                  </a:lnTo>
                  <a:lnTo>
                    <a:pt x="2471928" y="647433"/>
                  </a:lnTo>
                  <a:lnTo>
                    <a:pt x="2497083" y="642346"/>
                  </a:lnTo>
                  <a:lnTo>
                    <a:pt x="2517632" y="628473"/>
                  </a:lnTo>
                  <a:lnTo>
                    <a:pt x="2531489" y="607898"/>
                  </a:lnTo>
                  <a:lnTo>
                    <a:pt x="2536571" y="582701"/>
                  </a:lnTo>
                  <a:lnTo>
                    <a:pt x="2536571" y="64744"/>
                  </a:lnTo>
                  <a:lnTo>
                    <a:pt x="2531489" y="39546"/>
                  </a:lnTo>
                  <a:lnTo>
                    <a:pt x="2517632" y="18965"/>
                  </a:lnTo>
                  <a:lnTo>
                    <a:pt x="2497083" y="5088"/>
                  </a:lnTo>
                  <a:lnTo>
                    <a:pt x="2471928" y="0"/>
                  </a:lnTo>
                  <a:close/>
                </a:path>
              </a:pathLst>
            </a:custGeom>
            <a:solidFill>
              <a:srgbClr val="48AC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837308" y="4082351"/>
              <a:ext cx="2536825" cy="647700"/>
            </a:xfrm>
            <a:custGeom>
              <a:avLst/>
              <a:gdLst/>
              <a:ahLst/>
              <a:cxnLst/>
              <a:rect l="l" t="t" r="r" b="b"/>
              <a:pathLst>
                <a:path w="2536825" h="647700">
                  <a:moveTo>
                    <a:pt x="0" y="64744"/>
                  </a:moveTo>
                  <a:lnTo>
                    <a:pt x="5083" y="39546"/>
                  </a:lnTo>
                  <a:lnTo>
                    <a:pt x="18954" y="18965"/>
                  </a:lnTo>
                  <a:lnTo>
                    <a:pt x="39540" y="5088"/>
                  </a:lnTo>
                  <a:lnTo>
                    <a:pt x="64770" y="0"/>
                  </a:lnTo>
                  <a:lnTo>
                    <a:pt x="2471928" y="0"/>
                  </a:lnTo>
                  <a:lnTo>
                    <a:pt x="2497083" y="5088"/>
                  </a:lnTo>
                  <a:lnTo>
                    <a:pt x="2517632" y="18965"/>
                  </a:lnTo>
                  <a:lnTo>
                    <a:pt x="2531489" y="39546"/>
                  </a:lnTo>
                  <a:lnTo>
                    <a:pt x="2536571" y="64744"/>
                  </a:lnTo>
                  <a:lnTo>
                    <a:pt x="2536571" y="582701"/>
                  </a:lnTo>
                  <a:lnTo>
                    <a:pt x="2531489" y="607898"/>
                  </a:lnTo>
                  <a:lnTo>
                    <a:pt x="2517632" y="628473"/>
                  </a:lnTo>
                  <a:lnTo>
                    <a:pt x="2497083" y="642346"/>
                  </a:lnTo>
                  <a:lnTo>
                    <a:pt x="2471928" y="647433"/>
                  </a:lnTo>
                  <a:lnTo>
                    <a:pt x="64770" y="647433"/>
                  </a:lnTo>
                  <a:lnTo>
                    <a:pt x="39540" y="642346"/>
                  </a:lnTo>
                  <a:lnTo>
                    <a:pt x="18954" y="628473"/>
                  </a:lnTo>
                  <a:lnTo>
                    <a:pt x="5083" y="607898"/>
                  </a:lnTo>
                  <a:lnTo>
                    <a:pt x="0" y="582701"/>
                  </a:lnTo>
                  <a:lnTo>
                    <a:pt x="0" y="64744"/>
                  </a:lnTo>
                  <a:close/>
                </a:path>
              </a:pathLst>
            </a:custGeom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2077973" y="4121607"/>
            <a:ext cx="2055495" cy="518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939"/>
              </a:lnSpc>
              <a:spcBef>
                <a:spcPts val="100"/>
              </a:spcBef>
            </a:pPr>
            <a:r>
              <a:rPr sz="1700" spc="-5" dirty="0">
                <a:solidFill>
                  <a:srgbClr val="FFFFFF"/>
                </a:solidFill>
                <a:latin typeface="Calibri"/>
                <a:cs typeface="Calibri"/>
              </a:rPr>
              <a:t>Фактори</a:t>
            </a:r>
            <a:r>
              <a:rPr sz="17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ситуаційного</a:t>
            </a:r>
            <a:endParaRPr sz="1700">
              <a:latin typeface="Calibri"/>
              <a:cs typeface="Calibri"/>
            </a:endParaRPr>
          </a:p>
          <a:p>
            <a:pPr marL="1905" algn="ctr">
              <a:lnSpc>
                <a:spcPts val="1939"/>
              </a:lnSpc>
            </a:pP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впливу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4928870" y="507873"/>
            <a:ext cx="3171190" cy="4444365"/>
          </a:xfrm>
          <a:custGeom>
            <a:avLst/>
            <a:gdLst/>
            <a:ahLst/>
            <a:cxnLst/>
            <a:rect l="l" t="t" r="r" b="b"/>
            <a:pathLst>
              <a:path w="3171190" h="4444365">
                <a:moveTo>
                  <a:pt x="2853689" y="0"/>
                </a:moveTo>
                <a:lnTo>
                  <a:pt x="316991" y="0"/>
                </a:lnTo>
                <a:lnTo>
                  <a:pt x="270135" y="3438"/>
                </a:lnTo>
                <a:lnTo>
                  <a:pt x="225417" y="13427"/>
                </a:lnTo>
                <a:lnTo>
                  <a:pt x="183328" y="29474"/>
                </a:lnTo>
                <a:lnTo>
                  <a:pt x="144358" y="51091"/>
                </a:lnTo>
                <a:lnTo>
                  <a:pt x="108996" y="77786"/>
                </a:lnTo>
                <a:lnTo>
                  <a:pt x="77731" y="109068"/>
                </a:lnTo>
                <a:lnTo>
                  <a:pt x="51053" y="144447"/>
                </a:lnTo>
                <a:lnTo>
                  <a:pt x="29451" y="183432"/>
                </a:lnTo>
                <a:lnTo>
                  <a:pt x="13416" y="225533"/>
                </a:lnTo>
                <a:lnTo>
                  <a:pt x="3435" y="270259"/>
                </a:lnTo>
                <a:lnTo>
                  <a:pt x="0" y="317118"/>
                </a:lnTo>
                <a:lnTo>
                  <a:pt x="0" y="4127157"/>
                </a:lnTo>
                <a:lnTo>
                  <a:pt x="3435" y="4174013"/>
                </a:lnTo>
                <a:lnTo>
                  <a:pt x="13416" y="4218734"/>
                </a:lnTo>
                <a:lnTo>
                  <a:pt x="29451" y="4260830"/>
                </a:lnTo>
                <a:lnTo>
                  <a:pt x="51053" y="4299811"/>
                </a:lnTo>
                <a:lnTo>
                  <a:pt x="77731" y="4335186"/>
                </a:lnTo>
                <a:lnTo>
                  <a:pt x="108996" y="4366463"/>
                </a:lnTo>
                <a:lnTo>
                  <a:pt x="144358" y="4393154"/>
                </a:lnTo>
                <a:lnTo>
                  <a:pt x="183328" y="4414767"/>
                </a:lnTo>
                <a:lnTo>
                  <a:pt x="225417" y="4430813"/>
                </a:lnTo>
                <a:lnTo>
                  <a:pt x="270135" y="4440800"/>
                </a:lnTo>
                <a:lnTo>
                  <a:pt x="316991" y="4444238"/>
                </a:lnTo>
                <a:lnTo>
                  <a:pt x="2853689" y="4444238"/>
                </a:lnTo>
                <a:lnTo>
                  <a:pt x="2900546" y="4440800"/>
                </a:lnTo>
                <a:lnTo>
                  <a:pt x="2945264" y="4430813"/>
                </a:lnTo>
                <a:lnTo>
                  <a:pt x="2987353" y="4414767"/>
                </a:lnTo>
                <a:lnTo>
                  <a:pt x="3026323" y="4393154"/>
                </a:lnTo>
                <a:lnTo>
                  <a:pt x="3061685" y="4366463"/>
                </a:lnTo>
                <a:lnTo>
                  <a:pt x="3092950" y="4335186"/>
                </a:lnTo>
                <a:lnTo>
                  <a:pt x="3119628" y="4299811"/>
                </a:lnTo>
                <a:lnTo>
                  <a:pt x="3141230" y="4260830"/>
                </a:lnTo>
                <a:lnTo>
                  <a:pt x="3157265" y="4218734"/>
                </a:lnTo>
                <a:lnTo>
                  <a:pt x="3167246" y="4174013"/>
                </a:lnTo>
                <a:lnTo>
                  <a:pt x="3170681" y="4127157"/>
                </a:lnTo>
                <a:lnTo>
                  <a:pt x="3170681" y="317118"/>
                </a:lnTo>
                <a:lnTo>
                  <a:pt x="3167246" y="270259"/>
                </a:lnTo>
                <a:lnTo>
                  <a:pt x="3157265" y="225533"/>
                </a:lnTo>
                <a:lnTo>
                  <a:pt x="3141230" y="183432"/>
                </a:lnTo>
                <a:lnTo>
                  <a:pt x="3119628" y="144447"/>
                </a:lnTo>
                <a:lnTo>
                  <a:pt x="3092950" y="109068"/>
                </a:lnTo>
                <a:lnTo>
                  <a:pt x="3061685" y="77786"/>
                </a:lnTo>
                <a:lnTo>
                  <a:pt x="3026323" y="51091"/>
                </a:lnTo>
                <a:lnTo>
                  <a:pt x="2987353" y="29474"/>
                </a:lnTo>
                <a:lnTo>
                  <a:pt x="2945264" y="13427"/>
                </a:lnTo>
                <a:lnTo>
                  <a:pt x="2900546" y="3438"/>
                </a:lnTo>
                <a:lnTo>
                  <a:pt x="2853689" y="0"/>
                </a:lnTo>
                <a:close/>
              </a:path>
            </a:pathLst>
          </a:custGeom>
          <a:solidFill>
            <a:srgbClr val="E7CF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5269484" y="566165"/>
            <a:ext cx="2489200" cy="1136015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12700" marR="5080" indent="1905" algn="ctr">
              <a:lnSpc>
                <a:spcPts val="2810"/>
              </a:lnSpc>
              <a:spcBef>
                <a:spcPts val="455"/>
              </a:spcBef>
            </a:pPr>
            <a:r>
              <a:rPr sz="2600" dirty="0">
                <a:latin typeface="Calibri"/>
                <a:cs typeface="Calibri"/>
              </a:rPr>
              <a:t>Контрольовані </a:t>
            </a:r>
            <a:r>
              <a:rPr sz="2600" spc="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фармацевтичним  підприємством</a:t>
            </a:r>
            <a:endParaRPr sz="2600">
              <a:latin typeface="Calibri"/>
              <a:cs typeface="Calibri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5233161" y="1828545"/>
            <a:ext cx="2562225" cy="673100"/>
            <a:chOff x="5233161" y="1828545"/>
            <a:chExt cx="2562225" cy="673100"/>
          </a:xfrm>
        </p:grpSpPr>
        <p:sp>
          <p:nvSpPr>
            <p:cNvPr id="24" name="object 24"/>
            <p:cNvSpPr/>
            <p:nvPr/>
          </p:nvSpPr>
          <p:spPr>
            <a:xfrm>
              <a:off x="5245861" y="1841245"/>
              <a:ext cx="2536825" cy="647700"/>
            </a:xfrm>
            <a:custGeom>
              <a:avLst/>
              <a:gdLst/>
              <a:ahLst/>
              <a:cxnLst/>
              <a:rect l="l" t="t" r="r" b="b"/>
              <a:pathLst>
                <a:path w="2536825" h="647700">
                  <a:moveTo>
                    <a:pt x="2471928" y="0"/>
                  </a:moveTo>
                  <a:lnTo>
                    <a:pt x="64770" y="0"/>
                  </a:lnTo>
                  <a:lnTo>
                    <a:pt x="39540" y="5083"/>
                  </a:lnTo>
                  <a:lnTo>
                    <a:pt x="18954" y="18954"/>
                  </a:lnTo>
                  <a:lnTo>
                    <a:pt x="5083" y="39540"/>
                  </a:lnTo>
                  <a:lnTo>
                    <a:pt x="0" y="64769"/>
                  </a:lnTo>
                  <a:lnTo>
                    <a:pt x="0" y="582676"/>
                  </a:lnTo>
                  <a:lnTo>
                    <a:pt x="5083" y="607905"/>
                  </a:lnTo>
                  <a:lnTo>
                    <a:pt x="18954" y="628491"/>
                  </a:lnTo>
                  <a:lnTo>
                    <a:pt x="39540" y="642362"/>
                  </a:lnTo>
                  <a:lnTo>
                    <a:pt x="64770" y="647445"/>
                  </a:lnTo>
                  <a:lnTo>
                    <a:pt x="2471928" y="647445"/>
                  </a:lnTo>
                  <a:lnTo>
                    <a:pt x="2497103" y="642362"/>
                  </a:lnTo>
                  <a:lnTo>
                    <a:pt x="2517695" y="628491"/>
                  </a:lnTo>
                  <a:lnTo>
                    <a:pt x="2531596" y="607905"/>
                  </a:lnTo>
                  <a:lnTo>
                    <a:pt x="2536697" y="582676"/>
                  </a:lnTo>
                  <a:lnTo>
                    <a:pt x="2536697" y="64769"/>
                  </a:lnTo>
                  <a:lnTo>
                    <a:pt x="2531596" y="39540"/>
                  </a:lnTo>
                  <a:lnTo>
                    <a:pt x="2517695" y="18954"/>
                  </a:lnTo>
                  <a:lnTo>
                    <a:pt x="2497103" y="5083"/>
                  </a:lnTo>
                  <a:lnTo>
                    <a:pt x="2471928" y="0"/>
                  </a:lnTo>
                  <a:close/>
                </a:path>
              </a:pathLst>
            </a:custGeom>
            <a:solidFill>
              <a:srgbClr val="F7944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245861" y="1841245"/>
              <a:ext cx="2536825" cy="647700"/>
            </a:xfrm>
            <a:custGeom>
              <a:avLst/>
              <a:gdLst/>
              <a:ahLst/>
              <a:cxnLst/>
              <a:rect l="l" t="t" r="r" b="b"/>
              <a:pathLst>
                <a:path w="2536825" h="647700">
                  <a:moveTo>
                    <a:pt x="0" y="64769"/>
                  </a:moveTo>
                  <a:lnTo>
                    <a:pt x="5083" y="39540"/>
                  </a:lnTo>
                  <a:lnTo>
                    <a:pt x="18954" y="18954"/>
                  </a:lnTo>
                  <a:lnTo>
                    <a:pt x="39540" y="5083"/>
                  </a:lnTo>
                  <a:lnTo>
                    <a:pt x="64770" y="0"/>
                  </a:lnTo>
                  <a:lnTo>
                    <a:pt x="2471928" y="0"/>
                  </a:lnTo>
                  <a:lnTo>
                    <a:pt x="2497103" y="5083"/>
                  </a:lnTo>
                  <a:lnTo>
                    <a:pt x="2517695" y="18954"/>
                  </a:lnTo>
                  <a:lnTo>
                    <a:pt x="2531596" y="39540"/>
                  </a:lnTo>
                  <a:lnTo>
                    <a:pt x="2536697" y="64769"/>
                  </a:lnTo>
                  <a:lnTo>
                    <a:pt x="2536697" y="582676"/>
                  </a:lnTo>
                  <a:lnTo>
                    <a:pt x="2531596" y="607905"/>
                  </a:lnTo>
                  <a:lnTo>
                    <a:pt x="2517695" y="628491"/>
                  </a:lnTo>
                  <a:lnTo>
                    <a:pt x="2497103" y="642362"/>
                  </a:lnTo>
                  <a:lnTo>
                    <a:pt x="2471928" y="647445"/>
                  </a:lnTo>
                  <a:lnTo>
                    <a:pt x="64770" y="647445"/>
                  </a:lnTo>
                  <a:lnTo>
                    <a:pt x="39540" y="642362"/>
                  </a:lnTo>
                  <a:lnTo>
                    <a:pt x="18954" y="628491"/>
                  </a:lnTo>
                  <a:lnTo>
                    <a:pt x="5083" y="607905"/>
                  </a:lnTo>
                  <a:lnTo>
                    <a:pt x="0" y="582676"/>
                  </a:lnTo>
                  <a:lnTo>
                    <a:pt x="0" y="64769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5580126" y="1880108"/>
            <a:ext cx="1871345" cy="518795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598805" marR="5080" indent="-586740">
              <a:lnSpc>
                <a:spcPts val="1839"/>
              </a:lnSpc>
              <a:spcBef>
                <a:spcPts val="330"/>
              </a:spcBef>
            </a:pP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Політика </a:t>
            </a:r>
            <a:r>
              <a:rPr sz="1700" spc="-5" dirty="0">
                <a:solidFill>
                  <a:srgbClr val="FFFFFF"/>
                </a:solidFill>
                <a:latin typeface="Calibri"/>
                <a:cs typeface="Calibri"/>
              </a:rPr>
              <a:t>лікарських </a:t>
            </a:r>
            <a:r>
              <a:rPr sz="1700" spc="-3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засобів</a:t>
            </a:r>
            <a:endParaRPr sz="1700">
              <a:latin typeface="Calibri"/>
              <a:cs typeface="Calibri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5233161" y="2575560"/>
            <a:ext cx="2562225" cy="673100"/>
            <a:chOff x="5233161" y="2575560"/>
            <a:chExt cx="2562225" cy="673100"/>
          </a:xfrm>
        </p:grpSpPr>
        <p:sp>
          <p:nvSpPr>
            <p:cNvPr id="28" name="object 28"/>
            <p:cNvSpPr/>
            <p:nvPr/>
          </p:nvSpPr>
          <p:spPr>
            <a:xfrm>
              <a:off x="5245861" y="2588260"/>
              <a:ext cx="2536825" cy="647700"/>
            </a:xfrm>
            <a:custGeom>
              <a:avLst/>
              <a:gdLst/>
              <a:ahLst/>
              <a:cxnLst/>
              <a:rect l="l" t="t" r="r" b="b"/>
              <a:pathLst>
                <a:path w="2536825" h="647700">
                  <a:moveTo>
                    <a:pt x="2471928" y="0"/>
                  </a:moveTo>
                  <a:lnTo>
                    <a:pt x="64770" y="0"/>
                  </a:lnTo>
                  <a:lnTo>
                    <a:pt x="39540" y="5083"/>
                  </a:lnTo>
                  <a:lnTo>
                    <a:pt x="18954" y="18954"/>
                  </a:lnTo>
                  <a:lnTo>
                    <a:pt x="5083" y="39540"/>
                  </a:lnTo>
                  <a:lnTo>
                    <a:pt x="0" y="64769"/>
                  </a:lnTo>
                  <a:lnTo>
                    <a:pt x="0" y="582676"/>
                  </a:lnTo>
                  <a:lnTo>
                    <a:pt x="5083" y="607905"/>
                  </a:lnTo>
                  <a:lnTo>
                    <a:pt x="18954" y="628491"/>
                  </a:lnTo>
                  <a:lnTo>
                    <a:pt x="39540" y="642362"/>
                  </a:lnTo>
                  <a:lnTo>
                    <a:pt x="64770" y="647445"/>
                  </a:lnTo>
                  <a:lnTo>
                    <a:pt x="2471928" y="647445"/>
                  </a:lnTo>
                  <a:lnTo>
                    <a:pt x="2497103" y="642362"/>
                  </a:lnTo>
                  <a:lnTo>
                    <a:pt x="2517695" y="628491"/>
                  </a:lnTo>
                  <a:lnTo>
                    <a:pt x="2531596" y="607905"/>
                  </a:lnTo>
                  <a:lnTo>
                    <a:pt x="2536697" y="582676"/>
                  </a:lnTo>
                  <a:lnTo>
                    <a:pt x="2536697" y="64769"/>
                  </a:lnTo>
                  <a:lnTo>
                    <a:pt x="2531596" y="39540"/>
                  </a:lnTo>
                  <a:lnTo>
                    <a:pt x="2517695" y="18954"/>
                  </a:lnTo>
                  <a:lnTo>
                    <a:pt x="2497103" y="5083"/>
                  </a:lnTo>
                  <a:lnTo>
                    <a:pt x="2471928" y="0"/>
                  </a:lnTo>
                  <a:close/>
                </a:path>
              </a:pathLst>
            </a:custGeom>
            <a:solidFill>
              <a:srgbClr val="BE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245861" y="2588260"/>
              <a:ext cx="2536825" cy="647700"/>
            </a:xfrm>
            <a:custGeom>
              <a:avLst/>
              <a:gdLst/>
              <a:ahLst/>
              <a:cxnLst/>
              <a:rect l="l" t="t" r="r" b="b"/>
              <a:pathLst>
                <a:path w="2536825" h="647700">
                  <a:moveTo>
                    <a:pt x="0" y="64769"/>
                  </a:moveTo>
                  <a:lnTo>
                    <a:pt x="5083" y="39540"/>
                  </a:lnTo>
                  <a:lnTo>
                    <a:pt x="18954" y="18954"/>
                  </a:lnTo>
                  <a:lnTo>
                    <a:pt x="39540" y="5083"/>
                  </a:lnTo>
                  <a:lnTo>
                    <a:pt x="64770" y="0"/>
                  </a:lnTo>
                  <a:lnTo>
                    <a:pt x="2471928" y="0"/>
                  </a:lnTo>
                  <a:lnTo>
                    <a:pt x="2497103" y="5083"/>
                  </a:lnTo>
                  <a:lnTo>
                    <a:pt x="2517695" y="18954"/>
                  </a:lnTo>
                  <a:lnTo>
                    <a:pt x="2531596" y="39540"/>
                  </a:lnTo>
                  <a:lnTo>
                    <a:pt x="2536697" y="64769"/>
                  </a:lnTo>
                  <a:lnTo>
                    <a:pt x="2536697" y="582676"/>
                  </a:lnTo>
                  <a:lnTo>
                    <a:pt x="2531596" y="607905"/>
                  </a:lnTo>
                  <a:lnTo>
                    <a:pt x="2517695" y="628491"/>
                  </a:lnTo>
                  <a:lnTo>
                    <a:pt x="2497103" y="642362"/>
                  </a:lnTo>
                  <a:lnTo>
                    <a:pt x="2471928" y="647445"/>
                  </a:lnTo>
                  <a:lnTo>
                    <a:pt x="64770" y="647445"/>
                  </a:lnTo>
                  <a:lnTo>
                    <a:pt x="39540" y="642362"/>
                  </a:lnTo>
                  <a:lnTo>
                    <a:pt x="18954" y="628491"/>
                  </a:lnTo>
                  <a:lnTo>
                    <a:pt x="5083" y="607905"/>
                  </a:lnTo>
                  <a:lnTo>
                    <a:pt x="0" y="582676"/>
                  </a:lnTo>
                  <a:lnTo>
                    <a:pt x="0" y="64769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5769102" y="2743962"/>
            <a:ext cx="1492250" cy="285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Цінова</a:t>
            </a:r>
            <a:r>
              <a:rPr sz="17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політика</a:t>
            </a:r>
            <a:endParaRPr sz="1700">
              <a:latin typeface="Calibri"/>
              <a:cs typeface="Calibri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5233161" y="3322573"/>
            <a:ext cx="2562225" cy="673100"/>
            <a:chOff x="5233161" y="3322573"/>
            <a:chExt cx="2562225" cy="673100"/>
          </a:xfrm>
        </p:grpSpPr>
        <p:sp>
          <p:nvSpPr>
            <p:cNvPr id="32" name="object 32"/>
            <p:cNvSpPr/>
            <p:nvPr/>
          </p:nvSpPr>
          <p:spPr>
            <a:xfrm>
              <a:off x="5245861" y="3335273"/>
              <a:ext cx="2536825" cy="647700"/>
            </a:xfrm>
            <a:custGeom>
              <a:avLst/>
              <a:gdLst/>
              <a:ahLst/>
              <a:cxnLst/>
              <a:rect l="l" t="t" r="r" b="b"/>
              <a:pathLst>
                <a:path w="2536825" h="647700">
                  <a:moveTo>
                    <a:pt x="2471928" y="0"/>
                  </a:moveTo>
                  <a:lnTo>
                    <a:pt x="64770" y="0"/>
                  </a:lnTo>
                  <a:lnTo>
                    <a:pt x="39540" y="5101"/>
                  </a:lnTo>
                  <a:lnTo>
                    <a:pt x="18954" y="19002"/>
                  </a:lnTo>
                  <a:lnTo>
                    <a:pt x="5083" y="39594"/>
                  </a:lnTo>
                  <a:lnTo>
                    <a:pt x="0" y="64769"/>
                  </a:lnTo>
                  <a:lnTo>
                    <a:pt x="0" y="582739"/>
                  </a:lnTo>
                  <a:lnTo>
                    <a:pt x="5083" y="607938"/>
                  </a:lnTo>
                  <a:lnTo>
                    <a:pt x="18954" y="628518"/>
                  </a:lnTo>
                  <a:lnTo>
                    <a:pt x="39540" y="642395"/>
                  </a:lnTo>
                  <a:lnTo>
                    <a:pt x="64770" y="647484"/>
                  </a:lnTo>
                  <a:lnTo>
                    <a:pt x="2471928" y="647484"/>
                  </a:lnTo>
                  <a:lnTo>
                    <a:pt x="2497103" y="642395"/>
                  </a:lnTo>
                  <a:lnTo>
                    <a:pt x="2517695" y="628518"/>
                  </a:lnTo>
                  <a:lnTo>
                    <a:pt x="2531596" y="607938"/>
                  </a:lnTo>
                  <a:lnTo>
                    <a:pt x="2536697" y="582739"/>
                  </a:lnTo>
                  <a:lnTo>
                    <a:pt x="2536697" y="64769"/>
                  </a:lnTo>
                  <a:lnTo>
                    <a:pt x="2531596" y="39594"/>
                  </a:lnTo>
                  <a:lnTo>
                    <a:pt x="2517695" y="19002"/>
                  </a:lnTo>
                  <a:lnTo>
                    <a:pt x="2497103" y="5101"/>
                  </a:lnTo>
                  <a:lnTo>
                    <a:pt x="2471928" y="0"/>
                  </a:lnTo>
                  <a:close/>
                </a:path>
              </a:pathLst>
            </a:custGeom>
            <a:solidFill>
              <a:srgbClr val="9BB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245861" y="3335273"/>
              <a:ext cx="2536825" cy="647700"/>
            </a:xfrm>
            <a:custGeom>
              <a:avLst/>
              <a:gdLst/>
              <a:ahLst/>
              <a:cxnLst/>
              <a:rect l="l" t="t" r="r" b="b"/>
              <a:pathLst>
                <a:path w="2536825" h="647700">
                  <a:moveTo>
                    <a:pt x="0" y="64769"/>
                  </a:moveTo>
                  <a:lnTo>
                    <a:pt x="5083" y="39594"/>
                  </a:lnTo>
                  <a:lnTo>
                    <a:pt x="18954" y="19002"/>
                  </a:lnTo>
                  <a:lnTo>
                    <a:pt x="39540" y="5101"/>
                  </a:lnTo>
                  <a:lnTo>
                    <a:pt x="64770" y="0"/>
                  </a:lnTo>
                  <a:lnTo>
                    <a:pt x="2471928" y="0"/>
                  </a:lnTo>
                  <a:lnTo>
                    <a:pt x="2497103" y="5101"/>
                  </a:lnTo>
                  <a:lnTo>
                    <a:pt x="2517695" y="19002"/>
                  </a:lnTo>
                  <a:lnTo>
                    <a:pt x="2531596" y="39594"/>
                  </a:lnTo>
                  <a:lnTo>
                    <a:pt x="2536697" y="64769"/>
                  </a:lnTo>
                  <a:lnTo>
                    <a:pt x="2536697" y="582739"/>
                  </a:lnTo>
                  <a:lnTo>
                    <a:pt x="2531596" y="607938"/>
                  </a:lnTo>
                  <a:lnTo>
                    <a:pt x="2517695" y="628518"/>
                  </a:lnTo>
                  <a:lnTo>
                    <a:pt x="2497103" y="642395"/>
                  </a:lnTo>
                  <a:lnTo>
                    <a:pt x="2471928" y="647484"/>
                  </a:lnTo>
                  <a:lnTo>
                    <a:pt x="64770" y="647484"/>
                  </a:lnTo>
                  <a:lnTo>
                    <a:pt x="39540" y="642395"/>
                  </a:lnTo>
                  <a:lnTo>
                    <a:pt x="18954" y="628518"/>
                  </a:lnTo>
                  <a:lnTo>
                    <a:pt x="5083" y="607938"/>
                  </a:lnTo>
                  <a:lnTo>
                    <a:pt x="0" y="582739"/>
                  </a:lnTo>
                  <a:lnTo>
                    <a:pt x="0" y="64769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5721858" y="3490976"/>
            <a:ext cx="1587500" cy="285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Збутова</a:t>
            </a:r>
            <a:r>
              <a:rPr sz="17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політика</a:t>
            </a:r>
            <a:endParaRPr sz="1700">
              <a:latin typeface="Calibri"/>
              <a:cs typeface="Calibri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5233161" y="4069651"/>
            <a:ext cx="2562225" cy="673100"/>
            <a:chOff x="5233161" y="4069651"/>
            <a:chExt cx="2562225" cy="673100"/>
          </a:xfrm>
        </p:grpSpPr>
        <p:sp>
          <p:nvSpPr>
            <p:cNvPr id="36" name="object 36"/>
            <p:cNvSpPr/>
            <p:nvPr/>
          </p:nvSpPr>
          <p:spPr>
            <a:xfrm>
              <a:off x="5245861" y="4082351"/>
              <a:ext cx="2536825" cy="647700"/>
            </a:xfrm>
            <a:custGeom>
              <a:avLst/>
              <a:gdLst/>
              <a:ahLst/>
              <a:cxnLst/>
              <a:rect l="l" t="t" r="r" b="b"/>
              <a:pathLst>
                <a:path w="2536825" h="647700">
                  <a:moveTo>
                    <a:pt x="2471928" y="0"/>
                  </a:moveTo>
                  <a:lnTo>
                    <a:pt x="64770" y="0"/>
                  </a:lnTo>
                  <a:lnTo>
                    <a:pt x="39540" y="5088"/>
                  </a:lnTo>
                  <a:lnTo>
                    <a:pt x="18954" y="18965"/>
                  </a:lnTo>
                  <a:lnTo>
                    <a:pt x="5083" y="39546"/>
                  </a:lnTo>
                  <a:lnTo>
                    <a:pt x="0" y="64744"/>
                  </a:lnTo>
                  <a:lnTo>
                    <a:pt x="0" y="582701"/>
                  </a:lnTo>
                  <a:lnTo>
                    <a:pt x="5083" y="607898"/>
                  </a:lnTo>
                  <a:lnTo>
                    <a:pt x="18954" y="628473"/>
                  </a:lnTo>
                  <a:lnTo>
                    <a:pt x="39540" y="642346"/>
                  </a:lnTo>
                  <a:lnTo>
                    <a:pt x="64770" y="647433"/>
                  </a:lnTo>
                  <a:lnTo>
                    <a:pt x="2471928" y="647433"/>
                  </a:lnTo>
                  <a:lnTo>
                    <a:pt x="2497103" y="642346"/>
                  </a:lnTo>
                  <a:lnTo>
                    <a:pt x="2517695" y="628473"/>
                  </a:lnTo>
                  <a:lnTo>
                    <a:pt x="2531596" y="607898"/>
                  </a:lnTo>
                  <a:lnTo>
                    <a:pt x="2536697" y="582701"/>
                  </a:lnTo>
                  <a:lnTo>
                    <a:pt x="2536697" y="64744"/>
                  </a:lnTo>
                  <a:lnTo>
                    <a:pt x="2531596" y="39546"/>
                  </a:lnTo>
                  <a:lnTo>
                    <a:pt x="2517695" y="18965"/>
                  </a:lnTo>
                  <a:lnTo>
                    <a:pt x="2497103" y="5088"/>
                  </a:lnTo>
                  <a:lnTo>
                    <a:pt x="2471928" y="0"/>
                  </a:lnTo>
                  <a:close/>
                </a:path>
              </a:pathLst>
            </a:custGeom>
            <a:solidFill>
              <a:srgbClr val="8063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245861" y="4082351"/>
              <a:ext cx="2536825" cy="647700"/>
            </a:xfrm>
            <a:custGeom>
              <a:avLst/>
              <a:gdLst/>
              <a:ahLst/>
              <a:cxnLst/>
              <a:rect l="l" t="t" r="r" b="b"/>
              <a:pathLst>
                <a:path w="2536825" h="647700">
                  <a:moveTo>
                    <a:pt x="0" y="64744"/>
                  </a:moveTo>
                  <a:lnTo>
                    <a:pt x="5083" y="39546"/>
                  </a:lnTo>
                  <a:lnTo>
                    <a:pt x="18954" y="18965"/>
                  </a:lnTo>
                  <a:lnTo>
                    <a:pt x="39540" y="5088"/>
                  </a:lnTo>
                  <a:lnTo>
                    <a:pt x="64770" y="0"/>
                  </a:lnTo>
                  <a:lnTo>
                    <a:pt x="2471928" y="0"/>
                  </a:lnTo>
                  <a:lnTo>
                    <a:pt x="2497103" y="5088"/>
                  </a:lnTo>
                  <a:lnTo>
                    <a:pt x="2517695" y="18965"/>
                  </a:lnTo>
                  <a:lnTo>
                    <a:pt x="2531596" y="39546"/>
                  </a:lnTo>
                  <a:lnTo>
                    <a:pt x="2536697" y="64744"/>
                  </a:lnTo>
                  <a:lnTo>
                    <a:pt x="2536697" y="582701"/>
                  </a:lnTo>
                  <a:lnTo>
                    <a:pt x="2531596" y="607898"/>
                  </a:lnTo>
                  <a:lnTo>
                    <a:pt x="2517695" y="628473"/>
                  </a:lnTo>
                  <a:lnTo>
                    <a:pt x="2497103" y="642346"/>
                  </a:lnTo>
                  <a:lnTo>
                    <a:pt x="2471928" y="647433"/>
                  </a:lnTo>
                  <a:lnTo>
                    <a:pt x="64770" y="647433"/>
                  </a:lnTo>
                  <a:lnTo>
                    <a:pt x="39540" y="642346"/>
                  </a:lnTo>
                  <a:lnTo>
                    <a:pt x="18954" y="628473"/>
                  </a:lnTo>
                  <a:lnTo>
                    <a:pt x="5083" y="607898"/>
                  </a:lnTo>
                  <a:lnTo>
                    <a:pt x="0" y="582701"/>
                  </a:lnTo>
                  <a:lnTo>
                    <a:pt x="0" y="64744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5407914" y="4238345"/>
            <a:ext cx="2216150" cy="285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Комунікаційна</a:t>
            </a:r>
            <a:r>
              <a:rPr sz="17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політика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39" name="object 3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90"/>
              </a:lnSpc>
            </a:pPr>
            <a:r>
              <a:rPr dirty="0"/>
              <a:t>26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07981" y="2844455"/>
            <a:ext cx="1843087" cy="225031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98673" y="102870"/>
            <a:ext cx="313944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i="1" spc="-5" dirty="0">
                <a:solidFill>
                  <a:srgbClr val="5B0091"/>
                </a:solidFill>
                <a:latin typeface="Arial"/>
                <a:cs typeface="Arial"/>
              </a:rPr>
              <a:t>Вибір</a:t>
            </a:r>
            <a:r>
              <a:rPr sz="2100" b="1" i="1" spc="-25" dirty="0">
                <a:solidFill>
                  <a:srgbClr val="5B0091"/>
                </a:solidFill>
                <a:latin typeface="Arial"/>
                <a:cs typeface="Arial"/>
              </a:rPr>
              <a:t> </a:t>
            </a:r>
            <a:r>
              <a:rPr sz="2100" b="1" i="1" spc="-5" dirty="0">
                <a:solidFill>
                  <a:srgbClr val="5B0091"/>
                </a:solidFill>
                <a:latin typeface="Arial"/>
                <a:cs typeface="Arial"/>
              </a:rPr>
              <a:t>джерела</a:t>
            </a:r>
            <a:r>
              <a:rPr sz="2100" b="1" i="1" spc="-35" dirty="0">
                <a:solidFill>
                  <a:srgbClr val="5B0091"/>
                </a:solidFill>
                <a:latin typeface="Arial"/>
                <a:cs typeface="Arial"/>
              </a:rPr>
              <a:t> </a:t>
            </a:r>
            <a:r>
              <a:rPr sz="2100" b="1" i="1" dirty="0">
                <a:solidFill>
                  <a:srgbClr val="5B0091"/>
                </a:solidFill>
                <a:latin typeface="Arial"/>
                <a:cs typeface="Arial"/>
              </a:rPr>
              <a:t>покупки</a:t>
            </a:r>
            <a:endParaRPr sz="21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52284" y="1291082"/>
            <a:ext cx="1830705" cy="2799080"/>
          </a:xfrm>
          <a:custGeom>
            <a:avLst/>
            <a:gdLst/>
            <a:ahLst/>
            <a:cxnLst/>
            <a:rect l="l" t="t" r="r" b="b"/>
            <a:pathLst>
              <a:path w="1830705" h="2799079">
                <a:moveTo>
                  <a:pt x="915073" y="0"/>
                </a:moveTo>
                <a:lnTo>
                  <a:pt x="1372654" y="457580"/>
                </a:lnTo>
                <a:lnTo>
                  <a:pt x="1143800" y="457580"/>
                </a:lnTo>
                <a:lnTo>
                  <a:pt x="1143800" y="726058"/>
                </a:lnTo>
                <a:lnTo>
                  <a:pt x="1830108" y="726058"/>
                </a:lnTo>
                <a:lnTo>
                  <a:pt x="1830108" y="2073020"/>
                </a:lnTo>
                <a:lnTo>
                  <a:pt x="1143800" y="2073020"/>
                </a:lnTo>
                <a:lnTo>
                  <a:pt x="1143800" y="2341498"/>
                </a:lnTo>
                <a:lnTo>
                  <a:pt x="1372654" y="2341498"/>
                </a:lnTo>
                <a:lnTo>
                  <a:pt x="915073" y="2799054"/>
                </a:lnTo>
                <a:lnTo>
                  <a:pt x="457530" y="2341498"/>
                </a:lnTo>
                <a:lnTo>
                  <a:pt x="686308" y="2341498"/>
                </a:lnTo>
                <a:lnTo>
                  <a:pt x="686308" y="2073020"/>
                </a:lnTo>
                <a:lnTo>
                  <a:pt x="0" y="2073020"/>
                </a:lnTo>
                <a:lnTo>
                  <a:pt x="0" y="726058"/>
                </a:lnTo>
                <a:lnTo>
                  <a:pt x="686308" y="726058"/>
                </a:lnTo>
                <a:lnTo>
                  <a:pt x="686308" y="457580"/>
                </a:lnTo>
                <a:lnTo>
                  <a:pt x="457530" y="457580"/>
                </a:lnTo>
                <a:lnTo>
                  <a:pt x="915073" y="0"/>
                </a:lnTo>
                <a:close/>
              </a:path>
            </a:pathLst>
          </a:custGeom>
          <a:ln w="31749">
            <a:solidFill>
              <a:srgbClr val="FF6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87679" y="2501900"/>
            <a:ext cx="115951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spc="-5" dirty="0">
                <a:solidFill>
                  <a:srgbClr val="001F5F"/>
                </a:solidFill>
                <a:latin typeface="Calibri"/>
                <a:cs typeface="Calibri"/>
              </a:rPr>
              <a:t>ФАКТОРИ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8417" y="931875"/>
            <a:ext cx="2562860" cy="346710"/>
          </a:xfrm>
          <a:prstGeom prst="rect">
            <a:avLst/>
          </a:prstGeom>
          <a:ln w="28575">
            <a:solidFill>
              <a:srgbClr val="FF6600"/>
            </a:solidFill>
          </a:ln>
        </p:spPr>
        <p:txBody>
          <a:bodyPr vert="horz" wrap="square" lIns="0" tIns="19050" rIns="0" bIns="0" rtlCol="0">
            <a:spAutoFit/>
          </a:bodyPr>
          <a:lstStyle/>
          <a:p>
            <a:pPr marL="78105">
              <a:lnSpc>
                <a:spcPct val="100000"/>
              </a:lnSpc>
              <a:spcBef>
                <a:spcPts val="150"/>
              </a:spcBef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Характеристики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покупця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9765" y="4103154"/>
            <a:ext cx="2421255" cy="346710"/>
          </a:xfrm>
          <a:prstGeom prst="rect">
            <a:avLst/>
          </a:prstGeom>
          <a:ln w="28575">
            <a:solidFill>
              <a:srgbClr val="FF6600"/>
            </a:solidFill>
          </a:ln>
        </p:spPr>
        <p:txBody>
          <a:bodyPr vert="horz" wrap="square" lIns="0" tIns="22860" rIns="0" bIns="0" rtlCol="0">
            <a:spAutoFit/>
          </a:bodyPr>
          <a:lstStyle/>
          <a:p>
            <a:pPr marL="67945">
              <a:lnSpc>
                <a:spcPct val="100000"/>
              </a:lnSpc>
              <a:spcBef>
                <a:spcPts val="180"/>
              </a:spcBef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Характеристики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аптеки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976364" y="336830"/>
            <a:ext cx="2069464" cy="250761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5"/>
              </a:spcBef>
            </a:pP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особисті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мотиви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10"/>
              </a:spcBef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соціальні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мотиви</a:t>
            </a:r>
            <a:endParaRPr sz="1800">
              <a:latin typeface="Calibri"/>
              <a:cs typeface="Calibri"/>
            </a:endParaRPr>
          </a:p>
          <a:p>
            <a:pPr marL="24130">
              <a:lnSpc>
                <a:spcPct val="100000"/>
              </a:lnSpc>
              <a:spcBef>
                <a:spcPts val="565"/>
              </a:spcBef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принцип</a:t>
            </a:r>
            <a:r>
              <a:rPr sz="18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доцільності</a:t>
            </a:r>
            <a:endParaRPr sz="1800">
              <a:latin typeface="Calibri"/>
              <a:cs typeface="Calibri"/>
            </a:endParaRPr>
          </a:p>
          <a:p>
            <a:pPr marL="24130">
              <a:lnSpc>
                <a:spcPct val="100000"/>
              </a:lnSpc>
              <a:spcBef>
                <a:spcPts val="215"/>
              </a:spcBef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персоніфікація</a:t>
            </a:r>
            <a:endParaRPr sz="1800">
              <a:latin typeface="Calibri"/>
              <a:cs typeface="Calibri"/>
            </a:endParaRPr>
          </a:p>
          <a:p>
            <a:pPr marL="24130">
              <a:lnSpc>
                <a:spcPct val="100000"/>
              </a:lnSpc>
              <a:spcBef>
                <a:spcPts val="505"/>
              </a:spcBef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індіфференція</a:t>
            </a:r>
            <a:endParaRPr sz="1800">
              <a:latin typeface="Calibri"/>
              <a:cs typeface="Calibri"/>
            </a:endParaRPr>
          </a:p>
          <a:p>
            <a:pPr marL="12700" marR="82550">
              <a:lnSpc>
                <a:spcPct val="144400"/>
              </a:lnSpc>
              <a:spcBef>
                <a:spcPts val="5"/>
              </a:spcBef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традиція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/</a:t>
            </a:r>
            <a:r>
              <a:rPr sz="18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інновація </a:t>
            </a:r>
            <a:r>
              <a:rPr sz="1800" spc="-39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облік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видів</a:t>
            </a:r>
            <a:r>
              <a:rPr sz="18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ризиків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373120" y="590753"/>
            <a:ext cx="3190240" cy="346710"/>
          </a:xfrm>
          <a:prstGeom prst="rect">
            <a:avLst/>
          </a:prstGeom>
          <a:solidFill>
            <a:srgbClr val="FF6600">
              <a:alpha val="49803"/>
            </a:srgbClr>
          </a:solidFill>
          <a:ln w="25400">
            <a:solidFill>
              <a:srgbClr val="FF6600"/>
            </a:solidFill>
          </a:ln>
        </p:spPr>
        <p:txBody>
          <a:bodyPr vert="horz" wrap="square" lIns="0" tIns="20955" rIns="0" bIns="0" rtlCol="0">
            <a:spAutoFit/>
          </a:bodyPr>
          <a:lstStyle/>
          <a:p>
            <a:pPr marL="89535">
              <a:lnSpc>
                <a:spcPct val="100000"/>
              </a:lnSpc>
              <a:spcBef>
                <a:spcPts val="165"/>
              </a:spcBef>
            </a:pP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мотивація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відвідування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аптеки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282696" y="2332177"/>
            <a:ext cx="3190240" cy="346710"/>
          </a:xfrm>
          <a:prstGeom prst="rect">
            <a:avLst/>
          </a:prstGeom>
          <a:solidFill>
            <a:srgbClr val="FF6600">
              <a:alpha val="49803"/>
            </a:srgbClr>
          </a:solidFill>
          <a:ln w="25400">
            <a:solidFill>
              <a:srgbClr val="395E88"/>
            </a:solidFill>
          </a:ln>
        </p:spPr>
        <p:txBody>
          <a:bodyPr vert="horz" wrap="square" lIns="0" tIns="21590" rIns="0" bIns="0" rtlCol="0">
            <a:spAutoFit/>
          </a:bodyPr>
          <a:lstStyle/>
          <a:p>
            <a:pPr marL="682625">
              <a:lnSpc>
                <a:spcPct val="100000"/>
              </a:lnSpc>
              <a:spcBef>
                <a:spcPts val="170"/>
              </a:spcBef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сприйняття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ризику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343655" y="1405839"/>
            <a:ext cx="3190240" cy="346710"/>
          </a:xfrm>
          <a:prstGeom prst="rect">
            <a:avLst/>
          </a:prstGeom>
          <a:solidFill>
            <a:srgbClr val="FF6600">
              <a:alpha val="49803"/>
            </a:srgbClr>
          </a:solidFill>
          <a:ln w="25400">
            <a:solidFill>
              <a:srgbClr val="395E88"/>
            </a:solidFill>
          </a:ln>
        </p:spPr>
        <p:txBody>
          <a:bodyPr vert="horz" wrap="square" lIns="0" tIns="20955" rIns="0" bIns="0" rtlCol="0">
            <a:spAutoFit/>
          </a:bodyPr>
          <a:lstStyle/>
          <a:p>
            <a:pPr marL="539115">
              <a:lnSpc>
                <a:spcPct val="100000"/>
              </a:lnSpc>
              <a:spcBef>
                <a:spcPts val="165"/>
              </a:spcBef>
            </a:pP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купівельна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орієнтація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2737739" y="763905"/>
            <a:ext cx="635635" cy="1741805"/>
            <a:chOff x="2737739" y="763905"/>
            <a:chExt cx="635635" cy="1741805"/>
          </a:xfrm>
        </p:grpSpPr>
        <p:sp>
          <p:nvSpPr>
            <p:cNvPr id="13" name="object 13"/>
            <p:cNvSpPr/>
            <p:nvPr/>
          </p:nvSpPr>
          <p:spPr>
            <a:xfrm>
              <a:off x="2744216" y="763905"/>
              <a:ext cx="629285" cy="353695"/>
            </a:xfrm>
            <a:custGeom>
              <a:avLst/>
              <a:gdLst/>
              <a:ahLst/>
              <a:cxnLst/>
              <a:rect l="l" t="t" r="r" b="b"/>
              <a:pathLst>
                <a:path w="629285" h="353694">
                  <a:moveTo>
                    <a:pt x="547038" y="28708"/>
                  </a:moveTo>
                  <a:lnTo>
                    <a:pt x="0" y="328549"/>
                  </a:lnTo>
                  <a:lnTo>
                    <a:pt x="13715" y="353568"/>
                  </a:lnTo>
                  <a:lnTo>
                    <a:pt x="560736" y="53736"/>
                  </a:lnTo>
                  <a:lnTo>
                    <a:pt x="547038" y="28708"/>
                  </a:lnTo>
                  <a:close/>
                </a:path>
                <a:path w="629285" h="353694">
                  <a:moveTo>
                    <a:pt x="613881" y="21844"/>
                  </a:moveTo>
                  <a:lnTo>
                    <a:pt x="559561" y="21844"/>
                  </a:lnTo>
                  <a:lnTo>
                    <a:pt x="573278" y="46862"/>
                  </a:lnTo>
                  <a:lnTo>
                    <a:pt x="560736" y="53736"/>
                  </a:lnTo>
                  <a:lnTo>
                    <a:pt x="574420" y="78740"/>
                  </a:lnTo>
                  <a:lnTo>
                    <a:pt x="613881" y="21844"/>
                  </a:lnTo>
                  <a:close/>
                </a:path>
                <a:path w="629285" h="353694">
                  <a:moveTo>
                    <a:pt x="559561" y="21844"/>
                  </a:moveTo>
                  <a:lnTo>
                    <a:pt x="547038" y="28708"/>
                  </a:lnTo>
                  <a:lnTo>
                    <a:pt x="560736" y="53736"/>
                  </a:lnTo>
                  <a:lnTo>
                    <a:pt x="573278" y="46862"/>
                  </a:lnTo>
                  <a:lnTo>
                    <a:pt x="559561" y="21844"/>
                  </a:lnTo>
                  <a:close/>
                </a:path>
                <a:path w="629285" h="353694">
                  <a:moveTo>
                    <a:pt x="629031" y="0"/>
                  </a:moveTo>
                  <a:lnTo>
                    <a:pt x="533272" y="3556"/>
                  </a:lnTo>
                  <a:lnTo>
                    <a:pt x="547038" y="28708"/>
                  </a:lnTo>
                  <a:lnTo>
                    <a:pt x="559561" y="21844"/>
                  </a:lnTo>
                  <a:lnTo>
                    <a:pt x="613881" y="21844"/>
                  </a:lnTo>
                  <a:lnTo>
                    <a:pt x="629031" y="0"/>
                  </a:lnTo>
                  <a:close/>
                </a:path>
              </a:pathLst>
            </a:custGeom>
            <a:solidFill>
              <a:srgbClr val="BC4A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737739" y="1093850"/>
              <a:ext cx="606425" cy="1411605"/>
            </a:xfrm>
            <a:custGeom>
              <a:avLst/>
              <a:gdLst/>
              <a:ahLst/>
              <a:cxnLst/>
              <a:rect l="l" t="t" r="r" b="b"/>
              <a:pathLst>
                <a:path w="606425" h="1411605">
                  <a:moveTo>
                    <a:pt x="606044" y="485140"/>
                  </a:moveTo>
                  <a:lnTo>
                    <a:pt x="590575" y="451612"/>
                  </a:lnTo>
                  <a:lnTo>
                    <a:pt x="565912" y="398145"/>
                  </a:lnTo>
                  <a:lnTo>
                    <a:pt x="548055" y="420497"/>
                  </a:lnTo>
                  <a:lnTo>
                    <a:pt x="22225" y="0"/>
                  </a:lnTo>
                  <a:lnTo>
                    <a:pt x="13258" y="11214"/>
                  </a:lnTo>
                  <a:lnTo>
                    <a:pt x="0" y="16256"/>
                  </a:lnTo>
                  <a:lnTo>
                    <a:pt x="501167" y="1336471"/>
                  </a:lnTo>
                  <a:lnTo>
                    <a:pt x="474472" y="1346581"/>
                  </a:lnTo>
                  <a:lnTo>
                    <a:pt x="544957" y="1411478"/>
                  </a:lnTo>
                  <a:lnTo>
                    <a:pt x="551205" y="1349756"/>
                  </a:lnTo>
                  <a:lnTo>
                    <a:pt x="554609" y="1316228"/>
                  </a:lnTo>
                  <a:lnTo>
                    <a:pt x="527812" y="1326375"/>
                  </a:lnTo>
                  <a:lnTo>
                    <a:pt x="45135" y="54775"/>
                  </a:lnTo>
                  <a:lnTo>
                    <a:pt x="530288" y="442734"/>
                  </a:lnTo>
                  <a:lnTo>
                    <a:pt x="512445" y="465074"/>
                  </a:lnTo>
                  <a:lnTo>
                    <a:pt x="606044" y="48514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/>
          <p:nvPr/>
        </p:nvSpPr>
        <p:spPr>
          <a:xfrm>
            <a:off x="6557124" y="580516"/>
            <a:ext cx="362585" cy="353695"/>
          </a:xfrm>
          <a:custGeom>
            <a:avLst/>
            <a:gdLst/>
            <a:ahLst/>
            <a:cxnLst/>
            <a:rect l="l" t="t" r="r" b="b"/>
            <a:pathLst>
              <a:path w="362584" h="353694">
                <a:moveTo>
                  <a:pt x="361962" y="0"/>
                </a:moveTo>
                <a:lnTo>
                  <a:pt x="276745" y="1016"/>
                </a:lnTo>
                <a:lnTo>
                  <a:pt x="288315" y="23596"/>
                </a:lnTo>
                <a:lnTo>
                  <a:pt x="0" y="172085"/>
                </a:lnTo>
                <a:lnTo>
                  <a:pt x="5765" y="183375"/>
                </a:lnTo>
                <a:lnTo>
                  <a:pt x="393" y="194818"/>
                </a:lnTo>
                <a:lnTo>
                  <a:pt x="287566" y="330352"/>
                </a:lnTo>
                <a:lnTo>
                  <a:pt x="276745" y="353314"/>
                </a:lnTo>
                <a:lnTo>
                  <a:pt x="361962" y="351409"/>
                </a:lnTo>
                <a:lnTo>
                  <a:pt x="349681" y="335788"/>
                </a:lnTo>
                <a:lnTo>
                  <a:pt x="309257" y="284353"/>
                </a:lnTo>
                <a:lnTo>
                  <a:pt x="298399" y="307390"/>
                </a:lnTo>
                <a:lnTo>
                  <a:pt x="34544" y="182867"/>
                </a:lnTo>
                <a:lnTo>
                  <a:pt x="299935" y="46228"/>
                </a:lnTo>
                <a:lnTo>
                  <a:pt x="311543" y="68834"/>
                </a:lnTo>
                <a:lnTo>
                  <a:pt x="348932" y="17780"/>
                </a:lnTo>
                <a:lnTo>
                  <a:pt x="361962" y="0"/>
                </a:lnTo>
                <a:close/>
              </a:path>
            </a:pathLst>
          </a:custGeom>
          <a:solidFill>
            <a:srgbClr val="FF6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525247" y="1278127"/>
            <a:ext cx="406400" cy="640715"/>
          </a:xfrm>
          <a:custGeom>
            <a:avLst/>
            <a:gdLst/>
            <a:ahLst/>
            <a:cxnLst/>
            <a:rect l="l" t="t" r="r" b="b"/>
            <a:pathLst>
              <a:path w="406400" h="640714">
                <a:moveTo>
                  <a:pt x="405777" y="0"/>
                </a:moveTo>
                <a:lnTo>
                  <a:pt x="322084" y="15621"/>
                </a:lnTo>
                <a:lnTo>
                  <a:pt x="337388" y="35839"/>
                </a:lnTo>
                <a:lnTo>
                  <a:pt x="647" y="290830"/>
                </a:lnTo>
                <a:lnTo>
                  <a:pt x="8255" y="300863"/>
                </a:lnTo>
                <a:lnTo>
                  <a:pt x="0" y="310515"/>
                </a:lnTo>
                <a:lnTo>
                  <a:pt x="339636" y="600379"/>
                </a:lnTo>
                <a:lnTo>
                  <a:pt x="323100" y="619760"/>
                </a:lnTo>
                <a:lnTo>
                  <a:pt x="405777" y="640207"/>
                </a:lnTo>
                <a:lnTo>
                  <a:pt x="392417" y="608584"/>
                </a:lnTo>
                <a:lnTo>
                  <a:pt x="372630" y="561721"/>
                </a:lnTo>
                <a:lnTo>
                  <a:pt x="356120" y="581063"/>
                </a:lnTo>
                <a:lnTo>
                  <a:pt x="42760" y="313626"/>
                </a:lnTo>
                <a:lnTo>
                  <a:pt x="329615" y="314058"/>
                </a:lnTo>
                <a:lnTo>
                  <a:pt x="329577" y="339471"/>
                </a:lnTo>
                <a:lnTo>
                  <a:pt x="380542" y="314071"/>
                </a:lnTo>
                <a:lnTo>
                  <a:pt x="405777" y="301498"/>
                </a:lnTo>
                <a:lnTo>
                  <a:pt x="329704" y="263271"/>
                </a:lnTo>
                <a:lnTo>
                  <a:pt x="329653" y="288658"/>
                </a:lnTo>
                <a:lnTo>
                  <a:pt x="46113" y="288226"/>
                </a:lnTo>
                <a:lnTo>
                  <a:pt x="352704" y="56070"/>
                </a:lnTo>
                <a:lnTo>
                  <a:pt x="368058" y="76327"/>
                </a:lnTo>
                <a:lnTo>
                  <a:pt x="391833" y="28194"/>
                </a:lnTo>
                <a:lnTo>
                  <a:pt x="405777" y="0"/>
                </a:lnTo>
                <a:close/>
              </a:path>
            </a:pathLst>
          </a:custGeom>
          <a:solidFill>
            <a:srgbClr val="FF6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467221" y="2309367"/>
            <a:ext cx="452120" cy="403860"/>
          </a:xfrm>
          <a:custGeom>
            <a:avLst/>
            <a:gdLst/>
            <a:ahLst/>
            <a:cxnLst/>
            <a:rect l="l" t="t" r="r" b="b"/>
            <a:pathLst>
              <a:path w="452120" h="403860">
                <a:moveTo>
                  <a:pt x="451993" y="5080"/>
                </a:moveTo>
                <a:lnTo>
                  <a:pt x="366903" y="0"/>
                </a:lnTo>
                <a:lnTo>
                  <a:pt x="376859" y="23317"/>
                </a:lnTo>
                <a:lnTo>
                  <a:pt x="254" y="184150"/>
                </a:lnTo>
                <a:lnTo>
                  <a:pt x="5283" y="195872"/>
                </a:lnTo>
                <a:lnTo>
                  <a:pt x="0" y="207391"/>
                </a:lnTo>
                <a:lnTo>
                  <a:pt x="377405" y="380758"/>
                </a:lnTo>
                <a:lnTo>
                  <a:pt x="366776" y="403860"/>
                </a:lnTo>
                <a:lnTo>
                  <a:pt x="451993" y="401066"/>
                </a:lnTo>
                <a:lnTo>
                  <a:pt x="439953" y="386080"/>
                </a:lnTo>
                <a:lnTo>
                  <a:pt x="398653" y="334645"/>
                </a:lnTo>
                <a:lnTo>
                  <a:pt x="387985" y="357797"/>
                </a:lnTo>
                <a:lnTo>
                  <a:pt x="36487" y="196329"/>
                </a:lnTo>
                <a:lnTo>
                  <a:pt x="386842" y="46647"/>
                </a:lnTo>
                <a:lnTo>
                  <a:pt x="396875" y="70104"/>
                </a:lnTo>
                <a:lnTo>
                  <a:pt x="440791" y="18288"/>
                </a:lnTo>
                <a:lnTo>
                  <a:pt x="451993" y="5080"/>
                </a:lnTo>
                <a:close/>
              </a:path>
            </a:pathLst>
          </a:custGeom>
          <a:solidFill>
            <a:srgbClr val="FF6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3538854" y="3352038"/>
            <a:ext cx="3275965" cy="1662430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 marR="821055">
              <a:lnSpc>
                <a:spcPct val="102000"/>
              </a:lnSpc>
              <a:spcBef>
                <a:spcPts val="55"/>
              </a:spcBef>
            </a:pP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викладка</a:t>
            </a:r>
            <a:r>
              <a:rPr sz="180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товару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в</a:t>
            </a:r>
            <a:r>
              <a:rPr sz="18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аптеці </a:t>
            </a:r>
            <a:r>
              <a:rPr sz="1800" spc="-39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зниження</a:t>
            </a:r>
            <a:r>
              <a:rPr sz="18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цін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і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акції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планування</a:t>
            </a:r>
            <a:r>
              <a:rPr sz="1800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аптеки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ts val="2085"/>
              </a:lnSpc>
              <a:spcBef>
                <a:spcPts val="10"/>
              </a:spcBef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атмосфера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аптеки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ts val="2080"/>
              </a:lnSpc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професіоналізм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персоналу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ts val="2155"/>
              </a:lnSpc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відсутність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лікарських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препаратів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2672207" y="3517900"/>
            <a:ext cx="810260" cy="1362075"/>
          </a:xfrm>
          <a:custGeom>
            <a:avLst/>
            <a:gdLst/>
            <a:ahLst/>
            <a:cxnLst/>
            <a:rect l="l" t="t" r="r" b="b"/>
            <a:pathLst>
              <a:path w="810260" h="1362075">
                <a:moveTo>
                  <a:pt x="792568" y="837895"/>
                </a:moveTo>
                <a:lnTo>
                  <a:pt x="745871" y="837895"/>
                </a:lnTo>
                <a:lnTo>
                  <a:pt x="733107" y="837895"/>
                </a:lnTo>
                <a:lnTo>
                  <a:pt x="730885" y="862050"/>
                </a:lnTo>
                <a:lnTo>
                  <a:pt x="792568" y="837895"/>
                </a:lnTo>
                <a:close/>
              </a:path>
              <a:path w="810260" h="1362075">
                <a:moveTo>
                  <a:pt x="810260" y="0"/>
                </a:moveTo>
                <a:lnTo>
                  <a:pt x="728726" y="24638"/>
                </a:lnTo>
                <a:lnTo>
                  <a:pt x="746188" y="43129"/>
                </a:lnTo>
                <a:lnTo>
                  <a:pt x="0" y="749147"/>
                </a:lnTo>
                <a:lnTo>
                  <a:pt x="8636" y="758342"/>
                </a:lnTo>
                <a:lnTo>
                  <a:pt x="1016" y="768527"/>
                </a:lnTo>
                <a:lnTo>
                  <a:pt x="741705" y="1326019"/>
                </a:lnTo>
                <a:lnTo>
                  <a:pt x="726440" y="1346301"/>
                </a:lnTo>
                <a:lnTo>
                  <a:pt x="810260" y="1361681"/>
                </a:lnTo>
                <a:lnTo>
                  <a:pt x="796290" y="1333639"/>
                </a:lnTo>
                <a:lnTo>
                  <a:pt x="772287" y="1285417"/>
                </a:lnTo>
                <a:lnTo>
                  <a:pt x="757021" y="1305687"/>
                </a:lnTo>
                <a:lnTo>
                  <a:pt x="94678" y="807275"/>
                </a:lnTo>
                <a:lnTo>
                  <a:pt x="734898" y="1068920"/>
                </a:lnTo>
                <a:lnTo>
                  <a:pt x="725297" y="1092415"/>
                </a:lnTo>
                <a:lnTo>
                  <a:pt x="810260" y="1085977"/>
                </a:lnTo>
                <a:lnTo>
                  <a:pt x="799515" y="1073708"/>
                </a:lnTo>
                <a:lnTo>
                  <a:pt x="754126" y="1021880"/>
                </a:lnTo>
                <a:lnTo>
                  <a:pt x="744512" y="1045400"/>
                </a:lnTo>
                <a:lnTo>
                  <a:pt x="91859" y="778675"/>
                </a:lnTo>
                <a:lnTo>
                  <a:pt x="733209" y="836752"/>
                </a:lnTo>
                <a:lnTo>
                  <a:pt x="745972" y="836752"/>
                </a:lnTo>
                <a:lnTo>
                  <a:pt x="795502" y="836752"/>
                </a:lnTo>
                <a:lnTo>
                  <a:pt x="810260" y="830973"/>
                </a:lnTo>
                <a:lnTo>
                  <a:pt x="737870" y="786155"/>
                </a:lnTo>
                <a:lnTo>
                  <a:pt x="735533" y="811466"/>
                </a:lnTo>
                <a:lnTo>
                  <a:pt x="83820" y="752449"/>
                </a:lnTo>
                <a:lnTo>
                  <a:pt x="739521" y="586308"/>
                </a:lnTo>
                <a:lnTo>
                  <a:pt x="745744" y="610920"/>
                </a:lnTo>
                <a:lnTo>
                  <a:pt x="806450" y="558558"/>
                </a:lnTo>
                <a:lnTo>
                  <a:pt x="810260" y="555282"/>
                </a:lnTo>
                <a:lnTo>
                  <a:pt x="727075" y="537057"/>
                </a:lnTo>
                <a:lnTo>
                  <a:pt x="733298" y="561682"/>
                </a:lnTo>
                <a:lnTo>
                  <a:pt x="89839" y="724725"/>
                </a:lnTo>
                <a:lnTo>
                  <a:pt x="751357" y="329603"/>
                </a:lnTo>
                <a:lnTo>
                  <a:pt x="764413" y="351409"/>
                </a:lnTo>
                <a:lnTo>
                  <a:pt x="796404" y="301244"/>
                </a:lnTo>
                <a:lnTo>
                  <a:pt x="810260" y="279527"/>
                </a:lnTo>
                <a:lnTo>
                  <a:pt x="725297" y="286004"/>
                </a:lnTo>
                <a:lnTo>
                  <a:pt x="738327" y="307797"/>
                </a:lnTo>
                <a:lnTo>
                  <a:pt x="101168" y="688340"/>
                </a:lnTo>
                <a:lnTo>
                  <a:pt x="763651" y="61607"/>
                </a:lnTo>
                <a:lnTo>
                  <a:pt x="781050" y="80010"/>
                </a:lnTo>
                <a:lnTo>
                  <a:pt x="797687" y="34417"/>
                </a:lnTo>
                <a:lnTo>
                  <a:pt x="810260" y="0"/>
                </a:lnTo>
                <a:close/>
              </a:path>
            </a:pathLst>
          </a:custGeom>
          <a:solidFill>
            <a:srgbClr val="FF6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8788400" y="4859223"/>
            <a:ext cx="27876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10" dirty="0">
                <a:solidFill>
                  <a:srgbClr val="964705"/>
                </a:solidFill>
                <a:latin typeface="Arial"/>
                <a:cs typeface="Arial"/>
              </a:rPr>
              <a:t>27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26102" y="2932391"/>
            <a:ext cx="2672969" cy="160375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6900" y="910050"/>
            <a:ext cx="2071687" cy="585787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645410" y="361315"/>
            <a:ext cx="6043930" cy="2228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Заголовок статті, винесений на обкладинку журналу</a:t>
            </a:r>
            <a:endParaRPr/>
          </a:p>
          <a:p>
            <a:pPr marL="12700" marR="5080">
              <a:lnSpc>
                <a:spcPct val="100000"/>
              </a:lnSpc>
            </a:pPr>
            <a:r>
              <a:rPr dirty="0"/>
              <a:t>Business Week, оголошує про настання «Нової ери ліків,  що поліпшують образ життя». У цій статті Віагра, яка  викликала небувалий сплеск інтересу у суспільстві і</a:t>
            </a:r>
            <a:endParaRPr/>
          </a:p>
          <a:p>
            <a:pPr marL="12700" marR="76835">
              <a:lnSpc>
                <a:spcPct val="100000"/>
              </a:lnSpc>
            </a:pPr>
            <a:r>
              <a:rPr dirty="0"/>
              <a:t>потужну рекламну кампанію в ЗМІ, є прикладом того, як  ліки майбутнього зможуть впливати на якість життя</a:t>
            </a:r>
            <a:endParaRPr/>
          </a:p>
          <a:p>
            <a:pPr marL="12700">
              <a:lnSpc>
                <a:spcPct val="100000"/>
              </a:lnSpc>
            </a:pPr>
            <a:r>
              <a:rPr dirty="0"/>
              <a:t>«здорових» людей, що зіткнулися з тривогою,</a:t>
            </a:r>
            <a:endParaRPr/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/>
              <a:t>ожирінням, втратою пам'яті і випаданням волосся.</a:t>
            </a:r>
            <a:endParaRPr/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86536" y="2630845"/>
            <a:ext cx="2571828" cy="241300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90"/>
              </a:lnSpc>
            </a:pPr>
            <a:r>
              <a:rPr dirty="0"/>
              <a:t>28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01850" y="167766"/>
            <a:ext cx="61061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i="1" dirty="0">
                <a:solidFill>
                  <a:srgbClr val="FF6600"/>
                </a:solidFill>
                <a:latin typeface="Arial"/>
                <a:cs typeface="Arial"/>
              </a:rPr>
              <a:t>Які</a:t>
            </a:r>
            <a:r>
              <a:rPr sz="2400" b="1" i="1" spc="-4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i="1" dirty="0">
                <a:solidFill>
                  <a:srgbClr val="FF6600"/>
                </a:solidFill>
                <a:latin typeface="Arial"/>
                <a:cs typeface="Arial"/>
              </a:rPr>
              <a:t>потреби</a:t>
            </a:r>
            <a:r>
              <a:rPr sz="2400" b="1" i="1" spc="-2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FF6600"/>
                </a:solidFill>
                <a:latin typeface="Arial"/>
                <a:cs typeface="Arial"/>
              </a:rPr>
              <a:t>здатні</a:t>
            </a:r>
            <a:r>
              <a:rPr sz="2400" b="1" i="1" spc="-3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FF6600"/>
                </a:solidFill>
                <a:latin typeface="Arial"/>
                <a:cs typeface="Arial"/>
              </a:rPr>
              <a:t>задовольнити</a:t>
            </a:r>
            <a:r>
              <a:rPr sz="2400" b="1" i="1" spc="-3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i="1" dirty="0">
                <a:solidFill>
                  <a:srgbClr val="FF6600"/>
                </a:solidFill>
                <a:latin typeface="Arial"/>
                <a:cs typeface="Arial"/>
              </a:rPr>
              <a:t>ЛЗ?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691885" y="829183"/>
            <a:ext cx="3223260" cy="2228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715" indent="5715" algn="r">
              <a:lnSpc>
                <a:spcPct val="100000"/>
              </a:lnSpc>
              <a:spcBef>
                <a:spcPts val="100"/>
              </a:spcBef>
            </a:pPr>
            <a:r>
              <a:rPr dirty="0"/>
              <a:t>Останні дослідження виявили  такий цікавий факт: ліки,  замість того щоб поширювати  свій вплив на первинні</a:t>
            </a:r>
          </a:p>
          <a:p>
            <a:pPr marL="41275" marR="5080" indent="528320" algn="r">
              <a:lnSpc>
                <a:spcPct val="100000"/>
              </a:lnSpc>
            </a:pPr>
            <a:r>
              <a:rPr dirty="0"/>
              <a:t>потреби у теорії Маслоу,  виявляються найбільш  важливими для верхньої його</a:t>
            </a:r>
          </a:p>
          <a:p>
            <a:pPr marR="6985" algn="r">
              <a:lnSpc>
                <a:spcPct val="100000"/>
              </a:lnSpc>
              <a:spcBef>
                <a:spcPts val="5"/>
              </a:spcBef>
            </a:pPr>
            <a:r>
              <a:rPr dirty="0"/>
              <a:t>частини піраміди.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1778254" y="802205"/>
            <a:ext cx="5287010" cy="4341495"/>
            <a:chOff x="1778254" y="802205"/>
            <a:chExt cx="5287010" cy="434149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78254" y="802205"/>
              <a:ext cx="5286629" cy="434129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001520" y="1147444"/>
              <a:ext cx="1579245" cy="1131570"/>
            </a:xfrm>
            <a:custGeom>
              <a:avLst/>
              <a:gdLst/>
              <a:ahLst/>
              <a:cxnLst/>
              <a:rect l="l" t="t" r="r" b="b"/>
              <a:pathLst>
                <a:path w="1579245" h="1131570">
                  <a:moveTo>
                    <a:pt x="1578991" y="0"/>
                  </a:moveTo>
                  <a:lnTo>
                    <a:pt x="0" y="0"/>
                  </a:lnTo>
                  <a:lnTo>
                    <a:pt x="0" y="1131569"/>
                  </a:lnTo>
                  <a:lnTo>
                    <a:pt x="1578991" y="1131569"/>
                  </a:lnTo>
                  <a:lnTo>
                    <a:pt x="15789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342087" y="823086"/>
            <a:ext cx="23368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Які споживчі потреби,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90"/>
              </a:lnSpc>
            </a:pPr>
            <a:r>
              <a:rPr dirty="0"/>
              <a:t>29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90271" y="1103452"/>
            <a:ext cx="205295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окрім фізіологічних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290271" y="1378077"/>
            <a:ext cx="27755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задовольняє продукція та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290271" y="1652397"/>
            <a:ext cx="28321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послуги фармацевтичного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290271" y="1926717"/>
            <a:ext cx="7454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ринку?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0240" y="1219961"/>
            <a:ext cx="7768590" cy="32556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ts val="1945"/>
              </a:lnSpc>
              <a:spcBef>
                <a:spcPts val="100"/>
              </a:spcBef>
              <a:buFont typeface="SimSun-ExtB"/>
              <a:buChar char="•"/>
              <a:tabLst>
                <a:tab pos="354965" algn="l"/>
                <a:tab pos="355600" algn="l"/>
              </a:tabLst>
            </a:pPr>
            <a:r>
              <a:rPr sz="1800" dirty="0">
                <a:latin typeface="Calibri"/>
                <a:cs typeface="Calibri"/>
              </a:rPr>
              <a:t>За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останній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рік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будь-які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товари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частіше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почали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замовляти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мережі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26%</a:t>
            </a:r>
            <a:endParaRPr sz="1800">
              <a:latin typeface="Calibri"/>
              <a:cs typeface="Calibri"/>
            </a:endParaRPr>
          </a:p>
          <a:p>
            <a:pPr marL="355600" marR="5080">
              <a:lnSpc>
                <a:spcPct val="80000"/>
              </a:lnSpc>
              <a:spcBef>
                <a:spcPts val="215"/>
              </a:spcBef>
            </a:pPr>
            <a:r>
              <a:rPr sz="1800" spc="-5" dirty="0">
                <a:latin typeface="Calibri"/>
                <a:cs typeface="Calibri"/>
              </a:rPr>
              <a:t>громадян,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а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загальна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частка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українців,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які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хоча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б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один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раз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закуповувалися </a:t>
            </a:r>
            <a:r>
              <a:rPr sz="1800" dirty="0">
                <a:latin typeface="Calibri"/>
                <a:cs typeface="Calibri"/>
              </a:rPr>
              <a:t>в </a:t>
            </a:r>
            <a:r>
              <a:rPr sz="1800" spc="-39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інтернет-крамницях,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сягнула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92%.</a:t>
            </a:r>
            <a:endParaRPr sz="1800">
              <a:latin typeface="Calibri"/>
              <a:cs typeface="Calibri"/>
            </a:endParaRPr>
          </a:p>
          <a:p>
            <a:pPr marL="355600" marR="144145" indent="-342900">
              <a:lnSpc>
                <a:spcPct val="80000"/>
              </a:lnSpc>
              <a:spcBef>
                <a:spcPts val="405"/>
              </a:spcBef>
              <a:buFont typeface="SimSun-ExtB"/>
              <a:buChar char="•"/>
              <a:tabLst>
                <a:tab pos="354965" algn="l"/>
                <a:tab pos="355600" algn="l"/>
              </a:tabLst>
            </a:pPr>
            <a:r>
              <a:rPr sz="1800" spc="-5" dirty="0">
                <a:latin typeface="Calibri"/>
                <a:cs typeface="Calibri"/>
              </a:rPr>
              <a:t>Як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з’ясували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дослідники, події,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пов’язані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зі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станом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здоров’я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близьких, </a:t>
            </a:r>
            <a:r>
              <a:rPr sz="1800" dirty="0">
                <a:latin typeface="Calibri"/>
                <a:cs typeface="Calibri"/>
              </a:rPr>
              <a:t> входять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у </a:t>
            </a:r>
            <a:r>
              <a:rPr sz="1800" spc="-5" dirty="0">
                <a:latin typeface="Calibri"/>
                <a:cs typeface="Calibri"/>
              </a:rPr>
              <a:t>п’ятірку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найбільших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страхів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українців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перед </a:t>
            </a:r>
            <a:r>
              <a:rPr sz="1800" spc="-5" dirty="0">
                <a:latin typeface="Calibri"/>
                <a:cs typeface="Calibri"/>
              </a:rPr>
              <a:t>майбутнім.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Для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60%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респондентів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міцне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здоров’я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– </a:t>
            </a:r>
            <a:r>
              <a:rPr sz="1800" spc="-5" dirty="0">
                <a:latin typeface="Calibri"/>
                <a:cs typeface="Calibri"/>
              </a:rPr>
              <a:t>своє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та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рідних</a:t>
            </a:r>
            <a:r>
              <a:rPr sz="1800" dirty="0">
                <a:latin typeface="Calibri"/>
                <a:cs typeface="Calibri"/>
              </a:rPr>
              <a:t> – на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першому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місці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серед</a:t>
            </a:r>
            <a:endParaRPr sz="1800">
              <a:latin typeface="Calibri"/>
              <a:cs typeface="Calibri"/>
            </a:endParaRPr>
          </a:p>
          <a:p>
            <a:pPr marL="355600" marR="160655">
              <a:lnSpc>
                <a:spcPct val="80000"/>
              </a:lnSpc>
            </a:pPr>
            <a:r>
              <a:rPr sz="1800" spc="-5" dirty="0">
                <a:latin typeface="Calibri"/>
                <a:cs typeface="Calibri"/>
              </a:rPr>
              <a:t>нематеріальних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мрій.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Тому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не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дивно,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що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серед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усіх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категорій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товарів,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що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найчастіше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купують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онлайн,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ліки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знаходяться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на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6 </a:t>
            </a:r>
            <a:r>
              <a:rPr sz="1800" spc="-10" dirty="0">
                <a:latin typeface="Calibri"/>
                <a:cs typeface="Calibri"/>
              </a:rPr>
              <a:t>місці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після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традиційних </a:t>
            </a:r>
            <a:r>
              <a:rPr sz="1800" spc="-39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одягу, </a:t>
            </a:r>
            <a:r>
              <a:rPr sz="1800" dirty="0">
                <a:latin typeface="Calibri"/>
                <a:cs typeface="Calibri"/>
              </a:rPr>
              <a:t>побутової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техніки,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електроніки,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засобів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гігієни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та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косметики.</a:t>
            </a:r>
            <a:endParaRPr sz="1800">
              <a:latin typeface="Calibri"/>
              <a:cs typeface="Calibri"/>
            </a:endParaRPr>
          </a:p>
          <a:p>
            <a:pPr marL="355600" marR="35560" indent="-342900">
              <a:lnSpc>
                <a:spcPct val="80000"/>
              </a:lnSpc>
              <a:spcBef>
                <a:spcPts val="400"/>
              </a:spcBef>
              <a:buFont typeface="SimSun-ExtB"/>
              <a:buChar char="•"/>
              <a:tabLst>
                <a:tab pos="354965" algn="l"/>
                <a:tab pos="355600" algn="l"/>
              </a:tabLst>
            </a:pPr>
            <a:r>
              <a:rPr sz="1800" spc="-5" dirty="0">
                <a:latin typeface="Calibri"/>
                <a:cs typeface="Calibri"/>
              </a:rPr>
              <a:t>Як</a:t>
            </a:r>
            <a:r>
              <a:rPr sz="1800" spc="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1800" u="heavy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2"/>
              </a:rPr>
              <a:t>повідомлялося</a:t>
            </a:r>
            <a:r>
              <a:rPr sz="1800" u="heavy" spc="-1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sz="1800" u="heavy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2"/>
              </a:rPr>
              <a:t>раніше</a:t>
            </a:r>
            <a:r>
              <a:rPr sz="1800" spc="-5" dirty="0">
                <a:latin typeface="Calibri"/>
                <a:cs typeface="Calibri"/>
              </a:rPr>
              <a:t>,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дослідження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Gradus </a:t>
            </a:r>
            <a:r>
              <a:rPr sz="1800" spc="-5" dirty="0">
                <a:latin typeface="Calibri"/>
                <a:cs typeface="Calibri"/>
              </a:rPr>
              <a:t>Research</a:t>
            </a:r>
            <a:r>
              <a:rPr sz="1800" dirty="0">
                <a:latin typeface="Calibri"/>
                <a:cs typeface="Calibri"/>
              </a:rPr>
              <a:t> на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замовлення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фармацевтичної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компанії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«Дарниця»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показало,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що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переважна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більшість </a:t>
            </a:r>
            <a:r>
              <a:rPr sz="1800" dirty="0">
                <a:latin typeface="Calibri"/>
                <a:cs typeface="Calibri"/>
              </a:rPr>
              <a:t> людей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(81%)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для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купівлі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ліків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безпосередньо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навідуються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аптеку,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61% 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респондентів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при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цьому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заздалегідь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бронюють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препарати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через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інтернет.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І </a:t>
            </a:r>
            <a:r>
              <a:rPr sz="1800" spc="-39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тільки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15%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людей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замовляють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ліки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з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доставкою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додому.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0240" y="1226057"/>
            <a:ext cx="7948930" cy="3118485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1200" b="1" dirty="0">
                <a:latin typeface="Calibri"/>
                <a:cs typeface="Calibri"/>
              </a:rPr>
              <a:t>61%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українців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бронюють ліки через</a:t>
            </a:r>
            <a:r>
              <a:rPr sz="1200" b="1" spc="1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інтернет </a:t>
            </a:r>
            <a:r>
              <a:rPr sz="1200" b="1" dirty="0">
                <a:latin typeface="Calibri"/>
                <a:cs typeface="Calibri"/>
              </a:rPr>
              <a:t>та</a:t>
            </a:r>
            <a:r>
              <a:rPr sz="1200" b="1" spc="-5" dirty="0">
                <a:latin typeface="Calibri"/>
                <a:cs typeface="Calibri"/>
              </a:rPr>
              <a:t> забирають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в</a:t>
            </a:r>
            <a:r>
              <a:rPr sz="1200" b="1" spc="-5" dirty="0">
                <a:latin typeface="Calibri"/>
                <a:cs typeface="Calibri"/>
              </a:rPr>
              <a:t> аптеці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і</a:t>
            </a:r>
            <a:r>
              <a:rPr sz="1200" b="1" spc="2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лише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15%</a:t>
            </a:r>
            <a:r>
              <a:rPr sz="1200" b="1" spc="1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купують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в</a:t>
            </a:r>
            <a:r>
              <a:rPr sz="1200" b="1" spc="-5" dirty="0">
                <a:latin typeface="Calibri"/>
                <a:cs typeface="Calibri"/>
              </a:rPr>
              <a:t> інтернеті </a:t>
            </a:r>
            <a:r>
              <a:rPr sz="1200" b="1" dirty="0">
                <a:latin typeface="Calibri"/>
                <a:cs typeface="Calibri"/>
              </a:rPr>
              <a:t>з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доставкою</a:t>
            </a:r>
            <a:r>
              <a:rPr sz="1200" b="1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додому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200" dirty="0">
                <a:latin typeface="Calibri"/>
                <a:cs typeface="Calibri"/>
              </a:rPr>
              <a:t>01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December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2021</a:t>
            </a:r>
            <a:endParaRPr sz="1200">
              <a:latin typeface="Calibri"/>
              <a:cs typeface="Calibri"/>
            </a:endParaRPr>
          </a:p>
          <a:p>
            <a:pPr marL="12700" marR="439420">
              <a:lnSpc>
                <a:spcPct val="80000"/>
              </a:lnSpc>
              <a:spcBef>
                <a:spcPts val="395"/>
              </a:spcBef>
            </a:pPr>
            <a:r>
              <a:rPr sz="1200" spc="-5" dirty="0">
                <a:latin typeface="Calibri"/>
                <a:cs typeface="Calibri"/>
              </a:rPr>
              <a:t>Згідно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з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дослідженням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Gradus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Research*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на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замовлення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фармацевтичної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компанії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«Дарниця»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відвідування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аптеки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залишається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найбільш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популярним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способом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при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купівлі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ліків.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ts val="1295"/>
              </a:lnSpc>
              <a:spcBef>
                <a:spcPts val="110"/>
              </a:spcBef>
            </a:pPr>
            <a:r>
              <a:rPr sz="1200" spc="-5" dirty="0">
                <a:latin typeface="Calibri"/>
                <a:cs typeface="Calibri"/>
              </a:rPr>
              <a:t>Найбільш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популярними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способами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придбання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лікарських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препаратів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є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безпосередній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візит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до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аптеки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(81%)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та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ts val="1155"/>
              </a:lnSpc>
            </a:pPr>
            <a:r>
              <a:rPr sz="1200" spc="-5" dirty="0">
                <a:latin typeface="Calibri"/>
                <a:cs typeface="Calibri"/>
              </a:rPr>
              <a:t>попереднє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бронювання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через</a:t>
            </a:r>
            <a:r>
              <a:rPr sz="1200" spc="-5" dirty="0">
                <a:latin typeface="Calibri"/>
                <a:cs typeface="Calibri"/>
              </a:rPr>
              <a:t> інтернет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і</a:t>
            </a:r>
            <a:r>
              <a:rPr sz="1200" spc="-5" dirty="0">
                <a:latin typeface="Calibri"/>
                <a:cs typeface="Calibri"/>
              </a:rPr>
              <a:t> отримання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замовлення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в аптеці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(61%).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В той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час,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як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замовленням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лікарських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ts val="1295"/>
              </a:lnSpc>
            </a:pPr>
            <a:r>
              <a:rPr sz="1200" dirty="0">
                <a:latin typeface="Calibri"/>
                <a:cs typeface="Calibri"/>
              </a:rPr>
              <a:t>препаратів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з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доставкою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додому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через</a:t>
            </a:r>
            <a:r>
              <a:rPr sz="1200" spc="-5" dirty="0">
                <a:latin typeface="Calibri"/>
                <a:cs typeface="Calibri"/>
              </a:rPr>
              <a:t> інтернет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користувалося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лише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15%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українців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(хоч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раз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за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останні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6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місяців).</a:t>
            </a:r>
            <a:endParaRPr sz="1200">
              <a:latin typeface="Calibri"/>
              <a:cs typeface="Calibri"/>
            </a:endParaRPr>
          </a:p>
          <a:p>
            <a:pPr marL="12700" marR="69215">
              <a:lnSpc>
                <a:spcPts val="1150"/>
              </a:lnSpc>
              <a:spcBef>
                <a:spcPts val="400"/>
              </a:spcBef>
            </a:pPr>
            <a:r>
              <a:rPr sz="1200" spc="-5" dirty="0">
                <a:latin typeface="Calibri"/>
                <a:cs typeface="Calibri"/>
              </a:rPr>
              <a:t>Основними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причинами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користування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послугою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бронювання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лікарських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препаратів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через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інтернет та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отримання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в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аптеці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є: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зниження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ціни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завдяки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попередньому бронюванню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(70%)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та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можливість порівнювати</a:t>
            </a:r>
            <a:r>
              <a:rPr sz="1200" spc="-5" dirty="0">
                <a:latin typeface="Calibri"/>
                <a:cs typeface="Calibri"/>
              </a:rPr>
              <a:t> ціни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з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іншими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аптеками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(65%).</a:t>
            </a:r>
            <a:endParaRPr sz="1200">
              <a:latin typeface="Calibri"/>
              <a:cs typeface="Calibri"/>
            </a:endParaRPr>
          </a:p>
          <a:p>
            <a:pPr marL="12700" marR="100330">
              <a:lnSpc>
                <a:spcPts val="1150"/>
              </a:lnSpc>
              <a:spcBef>
                <a:spcPts val="400"/>
              </a:spcBef>
            </a:pPr>
            <a:r>
              <a:rPr sz="1200" spc="-5" dirty="0">
                <a:latin typeface="Calibri"/>
                <a:cs typeface="Calibri"/>
              </a:rPr>
              <a:t>Мотивацією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для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замовлення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лікарських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препаратів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через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інтернет</a:t>
            </a:r>
            <a:r>
              <a:rPr sz="1200" dirty="0">
                <a:latin typeface="Calibri"/>
                <a:cs typeface="Calibri"/>
              </a:rPr>
              <a:t> з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доставкою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додому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є: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зручність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використання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цього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способу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під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час </a:t>
            </a:r>
            <a:r>
              <a:rPr sz="1200" spc="-5" dirty="0">
                <a:latin typeface="Calibri"/>
                <a:cs typeface="Calibri"/>
              </a:rPr>
              <a:t>хвороби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(50%)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та </a:t>
            </a:r>
            <a:r>
              <a:rPr sz="1200" dirty="0">
                <a:latin typeface="Calibri"/>
                <a:cs typeface="Calibri"/>
              </a:rPr>
              <a:t>можливість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зробити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замовлення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в </a:t>
            </a:r>
            <a:r>
              <a:rPr sz="1200" spc="-5" dirty="0">
                <a:latin typeface="Calibri"/>
                <a:cs typeface="Calibri"/>
              </a:rPr>
              <a:t>будь-який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час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доби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(40%).</a:t>
            </a:r>
            <a:endParaRPr sz="1200">
              <a:latin typeface="Calibri"/>
              <a:cs typeface="Calibri"/>
            </a:endParaRPr>
          </a:p>
          <a:p>
            <a:pPr marL="12700" marR="34925">
              <a:lnSpc>
                <a:spcPts val="1150"/>
              </a:lnSpc>
              <a:spcBef>
                <a:spcPts val="400"/>
              </a:spcBef>
            </a:pPr>
            <a:r>
              <a:rPr sz="1200" spc="-5" dirty="0">
                <a:latin typeface="Calibri"/>
                <a:cs typeface="Calibri"/>
              </a:rPr>
              <a:t>Відсутність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потреби у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бронюванні</a:t>
            </a:r>
            <a:r>
              <a:rPr sz="1200" dirty="0">
                <a:latin typeface="Calibri"/>
                <a:cs typeface="Calibri"/>
              </a:rPr>
              <a:t> через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постійну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наявність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в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аптеці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потрібних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медикаментів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(34%)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та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вподобання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робити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замовлення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самостійно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безпосередньо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в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аптеці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(27%)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–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є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основними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бар’єрами використання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послуги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бронювання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лікарських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препаратів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через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інтернет.</a:t>
            </a:r>
            <a:endParaRPr sz="1200">
              <a:latin typeface="Calibri"/>
              <a:cs typeface="Calibri"/>
            </a:endParaRPr>
          </a:p>
          <a:p>
            <a:pPr marL="12700" marR="296545">
              <a:lnSpc>
                <a:spcPts val="1150"/>
              </a:lnSpc>
              <a:spcBef>
                <a:spcPts val="415"/>
              </a:spcBef>
            </a:pPr>
            <a:r>
              <a:rPr sz="1200" spc="-5" dirty="0">
                <a:latin typeface="Calibri"/>
                <a:cs typeface="Calibri"/>
              </a:rPr>
              <a:t>Основними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бар’єрами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замовлення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лікарських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препаратів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з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доставкою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додому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через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інтернет: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небажання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платити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за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доставку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ліків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(46%),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відсутність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потреби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у </a:t>
            </a:r>
            <a:r>
              <a:rPr sz="1200" spc="-5" dirty="0">
                <a:latin typeface="Calibri"/>
                <a:cs typeface="Calibri"/>
              </a:rPr>
              <a:t>доставці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з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аптеки через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її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близькість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(38%).</a:t>
            </a:r>
            <a:endParaRPr sz="1200">
              <a:latin typeface="Calibri"/>
              <a:cs typeface="Calibri"/>
            </a:endParaRPr>
          </a:p>
          <a:p>
            <a:pPr marL="12700" marR="50165">
              <a:lnSpc>
                <a:spcPts val="1150"/>
              </a:lnSpc>
              <a:spcBef>
                <a:spcPts val="400"/>
              </a:spcBef>
            </a:pPr>
            <a:r>
              <a:rPr sz="1200" dirty="0">
                <a:latin typeface="Calibri"/>
                <a:cs typeface="Calibri"/>
              </a:rPr>
              <a:t>83%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покупців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лікарських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препаратів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зазвичай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порівнюють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ціни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на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ліки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перед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покупкою.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Перегляд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цін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на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спеціалізованих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інтернет-сайтах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(72%)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є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основним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способом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порівняння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цін </a:t>
            </a:r>
            <a:r>
              <a:rPr sz="1200" spc="-5" dirty="0">
                <a:latin typeface="Calibri"/>
                <a:cs typeface="Calibri"/>
              </a:rPr>
              <a:t>на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лікарські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препарати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перед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їх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покупкою.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5240">
              <a:lnSpc>
                <a:spcPct val="100000"/>
              </a:lnSpc>
              <a:spcBef>
                <a:spcPts val="105"/>
              </a:spcBef>
            </a:pPr>
            <a:r>
              <a:rPr dirty="0"/>
              <a:t>Висновки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25778" y="1143380"/>
            <a:ext cx="7684821" cy="2465419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270510" marR="5080" indent="-258445">
              <a:lnSpc>
                <a:spcPts val="3240"/>
              </a:lnSpc>
              <a:spcBef>
                <a:spcPts val="385"/>
              </a:spcBef>
              <a:buClr>
                <a:srgbClr val="FF6600"/>
              </a:buClr>
              <a:buSzPct val="122222"/>
              <a:buAutoNum type="arabicPeriod"/>
              <a:tabLst>
                <a:tab pos="271145" algn="l"/>
              </a:tabLst>
            </a:pPr>
            <a:r>
              <a:rPr dirty="0"/>
              <a:t>Розглянуто особливості фармацевтичного ринку у порівнянні з іншими споживчими ринками</a:t>
            </a:r>
          </a:p>
          <a:p>
            <a:pPr marL="270510" marR="142875" indent="-258445">
              <a:lnSpc>
                <a:spcPts val="3240"/>
              </a:lnSpc>
              <a:buClr>
                <a:srgbClr val="FF6600"/>
              </a:buClr>
              <a:buSzPct val="122222"/>
              <a:buAutoNum type="arabicPeriod"/>
              <a:tabLst>
                <a:tab pos="271145" algn="l"/>
              </a:tabLst>
            </a:pPr>
            <a:r>
              <a:rPr dirty="0"/>
              <a:t>Розглянуто фактори, що впливають на поведінку  споживачів на фармацевтичному ринку</a:t>
            </a:r>
          </a:p>
          <a:p>
            <a:pPr marL="270510" marR="208279" indent="-258445">
              <a:lnSpc>
                <a:spcPts val="3240"/>
              </a:lnSpc>
              <a:buClr>
                <a:srgbClr val="FF6600"/>
              </a:buClr>
              <a:buSzPct val="122222"/>
              <a:buAutoNum type="arabicPeriod"/>
              <a:tabLst>
                <a:tab pos="271145" algn="l"/>
              </a:tabLst>
            </a:pPr>
            <a:r>
              <a:rPr dirty="0"/>
              <a:t>Проаналізовані споживчі потреби, які існують на  фармацевтичному ринку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-1" y="4485500"/>
            <a:ext cx="9144000" cy="658495"/>
          </a:xfrm>
          <a:custGeom>
            <a:avLst/>
            <a:gdLst/>
            <a:ahLst/>
            <a:cxnLst/>
            <a:rect l="l" t="t" r="r" b="b"/>
            <a:pathLst>
              <a:path w="9144000" h="658495">
                <a:moveTo>
                  <a:pt x="9144000" y="0"/>
                </a:moveTo>
                <a:lnTo>
                  <a:pt x="0" y="0"/>
                </a:lnTo>
                <a:lnTo>
                  <a:pt x="0" y="657999"/>
                </a:lnTo>
                <a:lnTo>
                  <a:pt x="9144000" y="657999"/>
                </a:lnTo>
                <a:lnTo>
                  <a:pt x="9144000" y="0"/>
                </a:lnTo>
                <a:close/>
              </a:path>
            </a:pathLst>
          </a:custGeom>
          <a:solidFill>
            <a:srgbClr val="552C5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85800" y="857757"/>
            <a:ext cx="7522591" cy="15354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2306320" algn="ctr">
              <a:lnSpc>
                <a:spcPts val="5940"/>
              </a:lnSpc>
              <a:spcBef>
                <a:spcPts val="105"/>
              </a:spcBef>
            </a:pPr>
            <a:r>
              <a:rPr sz="5000" b="1" spc="-5" dirty="0">
                <a:solidFill>
                  <a:srgbClr val="552C55"/>
                </a:solidFill>
                <a:latin typeface="Arial"/>
                <a:cs typeface="Arial"/>
              </a:rPr>
              <a:t>ДЯКУЮ</a:t>
            </a:r>
            <a:endParaRPr sz="5000" dirty="0">
              <a:latin typeface="Arial"/>
              <a:cs typeface="Arial"/>
            </a:endParaRPr>
          </a:p>
          <a:p>
            <a:pPr marL="1346835" algn="ctr">
              <a:lnSpc>
                <a:spcPts val="5940"/>
              </a:lnSpc>
            </a:pPr>
            <a:r>
              <a:rPr sz="5000" b="1" dirty="0">
                <a:solidFill>
                  <a:srgbClr val="552C55"/>
                </a:solidFill>
                <a:latin typeface="Arial"/>
                <a:cs typeface="Arial"/>
              </a:rPr>
              <a:t>ЗА</a:t>
            </a:r>
            <a:r>
              <a:rPr sz="5000" b="1" spc="-70" dirty="0">
                <a:solidFill>
                  <a:srgbClr val="552C55"/>
                </a:solidFill>
                <a:latin typeface="Arial"/>
                <a:cs typeface="Arial"/>
              </a:rPr>
              <a:t> </a:t>
            </a:r>
            <a:r>
              <a:rPr sz="5000" b="1" spc="-5" dirty="0">
                <a:solidFill>
                  <a:srgbClr val="552C55"/>
                </a:solidFill>
                <a:latin typeface="Arial"/>
                <a:cs typeface="Arial"/>
              </a:rPr>
              <a:t>УВАГУ!</a:t>
            </a:r>
            <a:endParaRPr sz="5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</TotalTime>
  <Words>2443</Words>
  <Application>Microsoft Office PowerPoint</Application>
  <PresentationFormat>Экран (16:9)</PresentationFormat>
  <Paragraphs>312</Paragraphs>
  <Slides>38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47" baseType="lpstr">
      <vt:lpstr>MS Gothic</vt:lpstr>
      <vt:lpstr>SimSun-ExtB</vt:lpstr>
      <vt:lpstr>Arial</vt:lpstr>
      <vt:lpstr>Calibri</vt:lpstr>
      <vt:lpstr>Cambria</vt:lpstr>
      <vt:lpstr>Times New Roman</vt:lpstr>
      <vt:lpstr>Verdana</vt:lpstr>
      <vt:lpstr>Wingdings</vt:lpstr>
      <vt:lpstr>Office Theme</vt:lpstr>
      <vt:lpstr>Тема 5. Особливості поведінки споживачів  на фармацевтичному ринку</vt:lpstr>
      <vt:lpstr>Теоретичні питання лекції</vt:lpstr>
      <vt:lpstr>Фармацевтичний ринок настільки сильно  відрізняється від інших галузевих ринків, що маркетинг на ньому разюче не схожий на свого  прабатька, блискуче описаного</vt:lpstr>
      <vt:lpstr>Презентация PowerPoint</vt:lpstr>
      <vt:lpstr>Тенденція до світової глобалізації  зумовлена певними чинниками</vt:lpstr>
      <vt:lpstr>Презентация PowerPoint</vt:lpstr>
      <vt:lpstr>Презентация PowerPoint</vt:lpstr>
      <vt:lpstr>КЛАСИФІКАЦІЯ СУБ'ЄКТІВ  ФАРМАЦЕВТИЧНОГО РИНКУ</vt:lpstr>
      <vt:lpstr>Об’єкти фармацевтичного ринку</vt:lpstr>
      <vt:lpstr>Особливості фармацевтичного</vt:lpstr>
      <vt:lpstr>Презентация PowerPoint</vt:lpstr>
      <vt:lpstr>Презентация PowerPoint</vt:lpstr>
      <vt:lpstr>Незвичайним є і сам товар. З одного боку, він рятує  життя і полегшує страждання, а з іншого – сам може  завдавати шкоди при неправильному вживанні.</vt:lpstr>
      <vt:lpstr>Перелік товарів для продажу в аптеках</vt:lpstr>
      <vt:lpstr>✔паперові та вологі серветки, ✔туалетний папір, ✔рушники паперові, ✔панчішно-шкарпеткові трикотажнівироби, ✔пакувальні матеріали, які не зареєстровані як медичні вироби; ✔засоби, прилади та інші товари для боротьби зі шкідливими звичками; ✔ємності з термоізоляційного матеріалу для підтримки температурного режиму  при транспортуванні (термоконтейнери, термосумки, термобокси), картки-  індикатори, індикатори заморожування термотестер; ✔лабораторний посуд, ✔ваги аптечні і комплекти важків. </vt:lpstr>
      <vt:lpstr>Презентация PowerPoint</vt:lpstr>
      <vt:lpstr>ОТС – препарати</vt:lpstr>
      <vt:lpstr>Презентация PowerPoint</vt:lpstr>
      <vt:lpstr>Розподіл лікарських препаратів на рецептурні та безрецептурні і суворе  дотримання рецептурної культури є  однією з найважливіших складових  системи забезпечення безпечного  використання ліків.</vt:lpstr>
      <vt:lpstr>Ринок ОТС-препаратів</vt:lpstr>
      <vt:lpstr>Презентация PowerPoint</vt:lpstr>
      <vt:lpstr>Споживчі властивості ЛЗ</vt:lpstr>
      <vt:lpstr>КЛАСИФІКАЦІЯ СПОЖИВЧИХ ВЛАСТИВОСТЕЙ</vt:lpstr>
      <vt:lpstr>СХЕМА ПРОФІЛЮ ДОДАНИХ СПОЖИВЧІХ ВЛАСТИВОСТЕЙ ТАБЛЕТОВАНИХ  ЛІКАРСЬКИХ ПРЕПАРАТІВ</vt:lpstr>
      <vt:lpstr>Презентация PowerPoint</vt:lpstr>
      <vt:lpstr>Фактори, що впливають  на поведінку споживачів на  фармацевтичному ринку</vt:lpstr>
      <vt:lpstr>Презентация PowerPoint</vt:lpstr>
      <vt:lpstr>Раса Деякі захворювання мають расову специфіку  і в за залежності від раси серйозно різняться  за частотою і тяжкості перебігу.</vt:lpstr>
      <vt:lpstr>Освіта Вона зумовлює здатність прочитати і зрозуміти  написи і усні інструкції щодо загального стану  здоров'я, симптомів та використання ліків.</vt:lpstr>
      <vt:lpstr>Етнічні / релігійні характеристики</vt:lpstr>
      <vt:lpstr>Фактори, які впливають на купівельну поведінку споживача</vt:lpstr>
      <vt:lpstr>Вибір джерела покупки</vt:lpstr>
      <vt:lpstr>Презентация PowerPoint</vt:lpstr>
      <vt:lpstr>Які потреби здатні задовольнити ЛЗ?</vt:lpstr>
      <vt:lpstr>Презентация PowerPoint</vt:lpstr>
      <vt:lpstr>Презентация PowerPoint</vt:lpstr>
      <vt:lpstr>Висновки</vt:lpstr>
      <vt:lpstr>ДЯКУЮ ЗА УВАГУ!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RePack by Diakov</cp:lastModifiedBy>
  <cp:revision>6</cp:revision>
  <dcterms:created xsi:type="dcterms:W3CDTF">2023-05-24T06:18:54Z</dcterms:created>
  <dcterms:modified xsi:type="dcterms:W3CDTF">2026-04-16T18:05:34Z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2022-11-21T00:00:00Z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2023-05-24T00:00:00Z</vt:filetime>
  </property>
</Properties>
</file>