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12192000" cy="6858000"/>
  <p:notesSz cx="12192000" cy="6858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61" d="100"/>
          <a:sy n="61" d="100"/>
        </p:scale>
        <p:origin x="78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1F5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074" y="-144068"/>
            <a:ext cx="1175385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48866" y="1282446"/>
            <a:ext cx="7471409" cy="3317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1F5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12" Type="http://schemas.openxmlformats.org/officeDocument/2006/relationships/image" Target="../media/image2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25.jpg"/><Relationship Id="rId5" Type="http://schemas.openxmlformats.org/officeDocument/2006/relationships/image" Target="../media/image19.jpg"/><Relationship Id="rId15" Type="http://schemas.openxmlformats.org/officeDocument/2006/relationships/image" Target="../media/image29.jp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jpg"/><Relationship Id="rId1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300050"/>
                </a:moveTo>
                <a:lnTo>
                  <a:pt x="12191619" y="300050"/>
                </a:lnTo>
                <a:lnTo>
                  <a:pt x="12191619" y="0"/>
                </a:lnTo>
                <a:lnTo>
                  <a:pt x="0" y="0"/>
                </a:lnTo>
                <a:lnTo>
                  <a:pt x="0" y="30005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0" y="1236725"/>
            <a:ext cx="12185650" cy="2008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17670" marR="2432685" indent="-2149475">
              <a:lnSpc>
                <a:spcPct val="123300"/>
              </a:lnSpc>
              <a:spcBef>
                <a:spcPts val="100"/>
              </a:spcBef>
              <a:tabLst>
                <a:tab pos="3469640" algn="l"/>
                <a:tab pos="4958080" algn="l"/>
                <a:tab pos="6633845" algn="l"/>
                <a:tab pos="6825615" algn="l"/>
              </a:tabLst>
            </a:pPr>
            <a:r>
              <a:rPr lang="ru-RU" sz="3600" b="1" spc="28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mbria"/>
              </a:rPr>
              <a:t>ТЕМ</a:t>
            </a:r>
            <a:r>
              <a:rPr lang="ru-RU" sz="3600" b="1" spc="24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mbria"/>
              </a:rPr>
              <a:t>А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mbria"/>
              </a:rPr>
              <a:t>	</a:t>
            </a:r>
            <a:r>
              <a:rPr lang="ru-RU" sz="3600" b="1" spc="9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Trebuchet MS"/>
              </a:rPr>
              <a:t>4</a:t>
            </a:r>
            <a:r>
              <a:rPr lang="ru-RU" sz="3600" b="1" spc="6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Trebuchet MS"/>
              </a:rPr>
              <a:t>.</a:t>
            </a:r>
            <a:r>
              <a:rPr lang="ru-RU" sz="3600" b="1" spc="1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Trebuchet MS"/>
              </a:rPr>
              <a:t> </a:t>
            </a:r>
            <a:r>
              <a:rPr lang="ru-RU" sz="3600" b="1" spc="25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mbria"/>
              </a:rPr>
              <a:t>ПОВЕДІНКА СПОЖИВАЧІВ НА ДІЛОВОМУ РИНКУ.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Cambria"/>
            </a:endParaRPr>
          </a:p>
        </p:txBody>
      </p:sp>
      <p:pic>
        <p:nvPicPr>
          <p:cNvPr id="1026" name="Picture 2" descr="МЕТОДИЧНІ РЕКОМЕНДАЦІЇ">
            <a:extLst>
              <a:ext uri="{FF2B5EF4-FFF2-40B4-BE49-F238E27FC236}">
                <a16:creationId xmlns:a16="http://schemas.microsoft.com/office/drawing/2014/main" id="{641FB1D4-7C26-66C8-687B-E028043FB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54968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-1" y="0"/>
            <a:chExt cx="3044190" cy="6858000"/>
          </a:xfrm>
          <a:solidFill>
            <a:schemeClr val="accent1"/>
          </a:solidFill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grpFill/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  <a:solidFill>
            <a:schemeClr val="accent1"/>
          </a:solidFill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grpFill/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  <a:solidFill>
            <a:schemeClr val="accent1"/>
          </a:solidFill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grpFill/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12547" y="240030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етич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 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пит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25954" y="3932554"/>
            <a:ext cx="8912225" cy="2332355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 dirty="0">
              <a:latin typeface="Arial"/>
              <a:cs typeface="Arial"/>
            </a:endParaRPr>
          </a:p>
          <a:p>
            <a:pPr marL="1136650">
              <a:lnSpc>
                <a:spcPct val="100000"/>
              </a:lnSpc>
              <a:spcBef>
                <a:spcPts val="1140"/>
              </a:spcBef>
            </a:pPr>
            <a:r>
              <a:rPr sz="2400" b="1" i="1" spc="-5" dirty="0">
                <a:solidFill>
                  <a:srgbClr val="6F2F9F"/>
                </a:solidFill>
                <a:latin typeface="Arial"/>
                <a:cs typeface="Arial"/>
              </a:rPr>
              <a:t>Теоретичні</a:t>
            </a:r>
            <a:r>
              <a:rPr sz="2400" b="1" i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6F2F9F"/>
                </a:solidFill>
                <a:latin typeface="Arial"/>
                <a:cs typeface="Arial"/>
              </a:rPr>
              <a:t>питання </a:t>
            </a:r>
            <a:r>
              <a:rPr sz="2400" b="1" i="1" spc="-5" dirty="0">
                <a:solidFill>
                  <a:srgbClr val="6F2F9F"/>
                </a:solidFill>
                <a:latin typeface="Arial"/>
                <a:cs typeface="Arial"/>
              </a:rPr>
              <a:t>для</a:t>
            </a:r>
            <a:r>
              <a:rPr sz="2400" b="1" i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6F2F9F"/>
                </a:solidFill>
                <a:latin typeface="Arial"/>
                <a:cs typeface="Arial"/>
              </a:rPr>
              <a:t>самостійної</a:t>
            </a:r>
            <a:r>
              <a:rPr sz="2400" b="1" i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6F2F9F"/>
                </a:solidFill>
                <a:latin typeface="Arial"/>
                <a:cs typeface="Arial"/>
              </a:rPr>
              <a:t>підготовки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50" dirty="0">
              <a:latin typeface="Arial"/>
              <a:cs typeface="Arial"/>
            </a:endParaRPr>
          </a:p>
          <a:p>
            <a:pPr marL="1760220" indent="-45720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1759585" algn="l"/>
                <a:tab pos="176022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CRM-системи,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призначення.</a:t>
            </a:r>
            <a:endParaRPr sz="2000" dirty="0">
              <a:latin typeface="Microsoft Sans Serif"/>
              <a:cs typeface="Microsoft Sans Serif"/>
            </a:endParaRPr>
          </a:p>
          <a:p>
            <a:pPr marL="176022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AutoNum type="arabicPeriod"/>
              <a:tabLst>
                <a:tab pos="1759585" algn="l"/>
                <a:tab pos="176022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Створення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контенту.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3490" y="759307"/>
            <a:ext cx="8406765" cy="27698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300"/>
              </a:spcBef>
              <a:buClr>
                <a:srgbClr val="0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В2В.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B2B-споживачів: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детермінанти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особливості.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що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впливають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купівельну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поведінку.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ct val="150000"/>
              </a:lnSpc>
              <a:buClr>
                <a:srgbClr val="0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Інструменти дослідження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В2В.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1205"/>
              </a:spcBef>
              <a:buClr>
                <a:srgbClr val="0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купівлю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915" y="83513"/>
            <a:ext cx="2425862" cy="18054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00107" y="3365309"/>
            <a:ext cx="2666928" cy="26198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03953" y="141401"/>
            <a:ext cx="2045970" cy="48133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42709B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675640">
              <a:lnSpc>
                <a:spcPct val="100000"/>
              </a:lnSpc>
              <a:spcBef>
                <a:spcPts val="69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РИНКИ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19960" y="1150086"/>
            <a:ext cx="2036445" cy="547370"/>
          </a:xfrm>
          <a:custGeom>
            <a:avLst/>
            <a:gdLst/>
            <a:ahLst/>
            <a:cxnLst/>
            <a:rect l="l" t="t" r="r" b="b"/>
            <a:pathLst>
              <a:path w="2036445" h="547369">
                <a:moveTo>
                  <a:pt x="2036190" y="0"/>
                </a:moveTo>
                <a:lnTo>
                  <a:pt x="0" y="0"/>
                </a:lnTo>
                <a:lnTo>
                  <a:pt x="0" y="546760"/>
                </a:lnTo>
                <a:lnTo>
                  <a:pt x="2036190" y="546760"/>
                </a:lnTo>
                <a:lnTo>
                  <a:pt x="203619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19960" y="1150086"/>
            <a:ext cx="2036445" cy="547370"/>
          </a:xfrm>
          <a:prstGeom prst="rect">
            <a:avLst/>
          </a:prstGeom>
          <a:ln w="12700">
            <a:solidFill>
              <a:srgbClr val="AC5B22"/>
            </a:solidFill>
          </a:ln>
        </p:spPr>
        <p:txBody>
          <a:bodyPr vert="horz" wrap="square" lIns="0" tIns="12128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95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Споживчий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50810" y="1150086"/>
            <a:ext cx="2036445" cy="54737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AC5B22"/>
            </a:solidFill>
          </a:ln>
        </p:spPr>
        <p:txBody>
          <a:bodyPr vert="horz" wrap="square" lIns="0" tIns="121285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95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Організаційний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561" y="1911476"/>
            <a:ext cx="4153535" cy="942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Споживчий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ринок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(В2С)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сукупність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420"/>
              </a:lnSpc>
              <a:spcBef>
                <a:spcPts val="6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індивідів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родин,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купують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товари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послуги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особистого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споживання.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7553" y="1911476"/>
            <a:ext cx="5074920" cy="942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Діловий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ринок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(В2В)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це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ринок,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якому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420"/>
              </a:lnSpc>
              <a:spcBef>
                <a:spcPts val="6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продаються і купуються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товари та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послуги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ділових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цілей,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 не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кінцевого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споживання.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38119" y="381761"/>
            <a:ext cx="1466215" cy="768350"/>
          </a:xfrm>
          <a:custGeom>
            <a:avLst/>
            <a:gdLst/>
            <a:ahLst/>
            <a:cxnLst/>
            <a:rect l="l" t="t" r="r" b="b"/>
            <a:pathLst>
              <a:path w="1466214" h="768350">
                <a:moveTo>
                  <a:pt x="1465833" y="0"/>
                </a:moveTo>
                <a:lnTo>
                  <a:pt x="0" y="0"/>
                </a:lnTo>
                <a:lnTo>
                  <a:pt x="0" y="768350"/>
                </a:lnTo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49542" y="381761"/>
            <a:ext cx="1519555" cy="768350"/>
          </a:xfrm>
          <a:custGeom>
            <a:avLst/>
            <a:gdLst/>
            <a:ahLst/>
            <a:cxnLst/>
            <a:rect l="l" t="t" r="r" b="b"/>
            <a:pathLst>
              <a:path w="1519554" h="768350">
                <a:moveTo>
                  <a:pt x="0" y="0"/>
                </a:moveTo>
                <a:lnTo>
                  <a:pt x="1519301" y="0"/>
                </a:lnTo>
                <a:lnTo>
                  <a:pt x="1519301" y="768350"/>
                </a:lnTo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47281" y="4005071"/>
            <a:ext cx="3067050" cy="1087755"/>
            <a:chOff x="547281" y="4005071"/>
            <a:chExt cx="3067050" cy="1087755"/>
          </a:xfrm>
          <a:solidFill>
            <a:schemeClr val="accent2">
              <a:lumMod val="75000"/>
            </a:schemeClr>
          </a:solidFill>
        </p:grpSpPr>
        <p:sp>
          <p:nvSpPr>
            <p:cNvPr id="13" name="object 13"/>
            <p:cNvSpPr/>
            <p:nvPr/>
          </p:nvSpPr>
          <p:spPr>
            <a:xfrm>
              <a:off x="3339211" y="4011421"/>
              <a:ext cx="269240" cy="1075055"/>
            </a:xfrm>
            <a:custGeom>
              <a:avLst/>
              <a:gdLst/>
              <a:ahLst/>
              <a:cxnLst/>
              <a:rect l="l" t="t" r="r" b="b"/>
              <a:pathLst>
                <a:path w="269239" h="1075054">
                  <a:moveTo>
                    <a:pt x="268731" y="0"/>
                  </a:moveTo>
                  <a:lnTo>
                    <a:pt x="0" y="268731"/>
                  </a:lnTo>
                  <a:lnTo>
                    <a:pt x="0" y="1074673"/>
                  </a:lnTo>
                  <a:lnTo>
                    <a:pt x="268731" y="806069"/>
                  </a:lnTo>
                  <a:lnTo>
                    <a:pt x="2687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3631" y="4011421"/>
              <a:ext cx="3054350" cy="269240"/>
            </a:xfrm>
            <a:custGeom>
              <a:avLst/>
              <a:gdLst/>
              <a:ahLst/>
              <a:cxnLst/>
              <a:rect l="l" t="t" r="r" b="b"/>
              <a:pathLst>
                <a:path w="3054350" h="269239">
                  <a:moveTo>
                    <a:pt x="3054311" y="0"/>
                  </a:moveTo>
                  <a:lnTo>
                    <a:pt x="268668" y="0"/>
                  </a:lnTo>
                  <a:lnTo>
                    <a:pt x="0" y="268731"/>
                  </a:lnTo>
                  <a:lnTo>
                    <a:pt x="2785579" y="268731"/>
                  </a:lnTo>
                  <a:lnTo>
                    <a:pt x="305431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3631" y="4011421"/>
              <a:ext cx="3054350" cy="1075055"/>
            </a:xfrm>
            <a:custGeom>
              <a:avLst/>
              <a:gdLst/>
              <a:ahLst/>
              <a:cxnLst/>
              <a:rect l="l" t="t" r="r" b="b"/>
              <a:pathLst>
                <a:path w="3054350" h="1075054">
                  <a:moveTo>
                    <a:pt x="0" y="268731"/>
                  </a:moveTo>
                  <a:lnTo>
                    <a:pt x="268668" y="0"/>
                  </a:lnTo>
                  <a:lnTo>
                    <a:pt x="3054311" y="0"/>
                  </a:lnTo>
                  <a:lnTo>
                    <a:pt x="3054311" y="806069"/>
                  </a:lnTo>
                  <a:lnTo>
                    <a:pt x="2785579" y="1074673"/>
                  </a:lnTo>
                  <a:lnTo>
                    <a:pt x="0" y="1074673"/>
                  </a:lnTo>
                  <a:lnTo>
                    <a:pt x="0" y="268731"/>
                  </a:lnTo>
                  <a:close/>
                </a:path>
                <a:path w="3054350" h="1075054">
                  <a:moveTo>
                    <a:pt x="0" y="268731"/>
                  </a:moveTo>
                  <a:lnTo>
                    <a:pt x="2785579" y="268731"/>
                  </a:lnTo>
                  <a:lnTo>
                    <a:pt x="3054311" y="0"/>
                  </a:lnTo>
                </a:path>
              </a:pathLst>
            </a:custGeom>
            <a:grpFill/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53631" y="4280103"/>
            <a:ext cx="2792095" cy="80645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14300" rIns="0" bIns="0" rtlCol="0">
            <a:spAutoFit/>
          </a:bodyPr>
          <a:lstStyle/>
          <a:p>
            <a:pPr marL="720725" marR="374015" indent="-344805">
              <a:lnSpc>
                <a:spcPct val="100000"/>
              </a:lnSpc>
              <a:spcBef>
                <a:spcPts val="9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ВИДИ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ОРГАНІЗАЦІЙ- </a:t>
            </a:r>
            <a:r>
              <a:rPr sz="1800" b="1" spc="-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СПОЖИВАЧІВ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62602" y="3092043"/>
            <a:ext cx="2036445" cy="54737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AC5B2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39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Урядові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установи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і</a:t>
            </a:r>
            <a:endParaRPr sz="1800" dirty="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організації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72000" y="4135475"/>
            <a:ext cx="2036445" cy="54737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AC5B2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ts val="2039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Некомерційні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організації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62602" y="5165051"/>
            <a:ext cx="2036445" cy="54737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AC5B2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65455">
              <a:lnSpc>
                <a:spcPts val="2045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Комерційні</a:t>
            </a:r>
            <a:endParaRPr sz="1800">
              <a:latin typeface="Calibri"/>
              <a:cs typeface="Calibri"/>
            </a:endParaRPr>
          </a:p>
          <a:p>
            <a:pPr marL="500380">
              <a:lnSpc>
                <a:spcPct val="100000"/>
              </a:lnSpc>
              <a:spcBef>
                <a:spcPts val="2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організації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86395" y="3848201"/>
            <a:ext cx="2036445" cy="547370"/>
          </a:xfrm>
          <a:prstGeom prst="rect">
            <a:avLst/>
          </a:prstGeom>
          <a:solidFill>
            <a:schemeClr val="accent1">
              <a:alpha val="67842"/>
            </a:schemeClr>
          </a:solidFill>
          <a:ln w="12700">
            <a:solidFill>
              <a:srgbClr val="AC5B22"/>
            </a:solidFill>
          </a:ln>
        </p:spPr>
        <p:txBody>
          <a:bodyPr vert="horz" wrap="square" lIns="0" tIns="12192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96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оптова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торгівля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5920" y="4891633"/>
            <a:ext cx="2036445" cy="547370"/>
          </a:xfrm>
          <a:prstGeom prst="rect">
            <a:avLst/>
          </a:prstGeom>
          <a:solidFill>
            <a:schemeClr val="accent1">
              <a:alpha val="67842"/>
            </a:schemeClr>
          </a:solidFill>
          <a:ln w="12700">
            <a:solidFill>
              <a:srgbClr val="AC5B22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98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роздрібна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торгівля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86395" y="5921260"/>
            <a:ext cx="2036445" cy="547370"/>
          </a:xfrm>
          <a:prstGeom prst="rect">
            <a:avLst/>
          </a:prstGeom>
          <a:solidFill>
            <a:schemeClr val="accent1">
              <a:alpha val="67842"/>
            </a:schemeClr>
          </a:solidFill>
          <a:ln w="12700">
            <a:solidFill>
              <a:srgbClr val="AC5B22"/>
            </a:solidFill>
          </a:ln>
        </p:spPr>
        <p:txBody>
          <a:bodyPr vert="horz" wrap="square" lIns="0" tIns="125730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9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виробники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товару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98793" y="4121403"/>
            <a:ext cx="897255" cy="2073910"/>
          </a:xfrm>
          <a:custGeom>
            <a:avLst/>
            <a:gdLst/>
            <a:ahLst/>
            <a:cxnLst/>
            <a:rect l="l" t="t" r="r" b="b"/>
            <a:pathLst>
              <a:path w="897254" h="2073910">
                <a:moveTo>
                  <a:pt x="0" y="1316990"/>
                </a:moveTo>
                <a:lnTo>
                  <a:pt x="887729" y="0"/>
                </a:lnTo>
              </a:path>
              <a:path w="897254" h="2073910">
                <a:moveTo>
                  <a:pt x="0" y="1316990"/>
                </a:moveTo>
                <a:lnTo>
                  <a:pt x="897001" y="1043686"/>
                </a:lnTo>
              </a:path>
              <a:path w="897254" h="2073910">
                <a:moveTo>
                  <a:pt x="0" y="1316990"/>
                </a:moveTo>
                <a:lnTo>
                  <a:pt x="887729" y="2073325"/>
                </a:lnTo>
              </a:path>
            </a:pathLst>
          </a:custGeom>
          <a:ln w="254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711161" y="3346322"/>
            <a:ext cx="3880485" cy="3408679"/>
            <a:chOff x="711161" y="3346322"/>
            <a:chExt cx="3880485" cy="3408679"/>
          </a:xfrm>
        </p:grpSpPr>
        <p:sp>
          <p:nvSpPr>
            <p:cNvPr id="25" name="object 25"/>
            <p:cNvSpPr/>
            <p:nvPr/>
          </p:nvSpPr>
          <p:spPr>
            <a:xfrm>
              <a:off x="3607943" y="3365372"/>
              <a:ext cx="964565" cy="2073275"/>
            </a:xfrm>
            <a:custGeom>
              <a:avLst/>
              <a:gdLst/>
              <a:ahLst/>
              <a:cxnLst/>
              <a:rect l="l" t="t" r="r" b="b"/>
              <a:pathLst>
                <a:path w="964564" h="2073275">
                  <a:moveTo>
                    <a:pt x="0" y="1049020"/>
                  </a:moveTo>
                  <a:lnTo>
                    <a:pt x="964184" y="1043304"/>
                  </a:lnTo>
                </a:path>
                <a:path w="964564" h="2073275">
                  <a:moveTo>
                    <a:pt x="0" y="1049020"/>
                  </a:moveTo>
                  <a:lnTo>
                    <a:pt x="954532" y="0"/>
                  </a:lnTo>
                </a:path>
                <a:path w="964564" h="2073275">
                  <a:moveTo>
                    <a:pt x="0" y="1049020"/>
                  </a:moveTo>
                  <a:lnTo>
                    <a:pt x="954532" y="2073020"/>
                  </a:lnTo>
                </a:path>
              </a:pathLst>
            </a:custGeom>
            <a:solidFill>
              <a:schemeClr val="accent2"/>
            </a:solidFill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161" y="5215517"/>
              <a:ext cx="3218306" cy="1539367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96400" y="22224"/>
            <a:ext cx="2781884" cy="21077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94207"/>
            <a:ext cx="103333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68600" algn="l"/>
                <a:tab pos="5230495" algn="l"/>
                <a:tab pos="8966835" algn="l"/>
              </a:tabLst>
            </a:pPr>
            <a:r>
              <a:rPr sz="3200" spc="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ІНШІ</a:t>
            </a:r>
            <a:r>
              <a:rPr sz="3200" spc="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6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ФОРМ</a:t>
            </a:r>
            <a:r>
              <a:rPr sz="3200" spc="-5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И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	</a:t>
            </a:r>
            <a:r>
              <a:rPr sz="3200" spc="-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ВЗАЄ</a:t>
            </a:r>
            <a:r>
              <a:rPr sz="3200" spc="-3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М</a:t>
            </a:r>
            <a:r>
              <a:rPr sz="3200" spc="-8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ОДІЇ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	М</a:t>
            </a:r>
            <a:r>
              <a:rPr sz="32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І</a:t>
            </a:r>
            <a:r>
              <a:rPr sz="3200" spc="7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Ж</a:t>
            </a:r>
            <a:r>
              <a:rPr sz="3200" spc="3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3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СУБ'ЄКТАМ</a:t>
            </a:r>
            <a:r>
              <a:rPr sz="3200" spc="-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И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	</a:t>
            </a:r>
            <a:r>
              <a:rPr sz="3200" spc="-6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РИНКУ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4772" y="973962"/>
            <a:ext cx="3780028" cy="4872296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 marR="75565">
              <a:lnSpc>
                <a:spcPct val="75500"/>
              </a:lnSpc>
              <a:spcBef>
                <a:spcPts val="1360"/>
              </a:spcBef>
              <a:buFont typeface="Microsoft Sans Serif"/>
              <a:buChar char="•"/>
              <a:tabLst>
                <a:tab pos="284480" algn="l"/>
              </a:tabLst>
            </a:pPr>
            <a:r>
              <a:rPr sz="43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C2C </a:t>
            </a:r>
            <a:r>
              <a:rPr sz="4300" b="1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-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(від англ.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Consumer- </a:t>
            </a:r>
            <a:r>
              <a:rPr sz="2000" b="1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to-consumer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,</a:t>
            </a:r>
            <a:r>
              <a:rPr sz="20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буквально</a:t>
            </a:r>
            <a:r>
              <a:rPr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-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32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«Споживач</a:t>
            </a:r>
            <a:r>
              <a:rPr sz="20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Споживача»)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-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термін,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що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позначає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схему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електронної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торгівлі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кінцевого</a:t>
            </a:r>
            <a:endParaRPr sz="2000" dirty="0">
              <a:latin typeface="Calibri"/>
              <a:cs typeface="Calibri"/>
            </a:endParaRPr>
          </a:p>
          <a:p>
            <a:pPr marL="12700" marR="182880">
              <a:lnSpc>
                <a:spcPct val="70000"/>
              </a:lnSpc>
              <a:spcBef>
                <a:spcPts val="360"/>
              </a:spcBef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споживача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(consumer)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кінцевим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споживачем, при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якій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покупець і </a:t>
            </a:r>
            <a:r>
              <a:rPr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продавець не є підприємцями в </a:t>
            </a:r>
            <a:r>
              <a:rPr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юридичному</a:t>
            </a:r>
            <a:r>
              <a:rPr sz="2000" spc="-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сенсі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цього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слова.</a:t>
            </a:r>
            <a:endParaRPr sz="20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85"/>
              </a:spcBef>
              <a:tabLst>
                <a:tab pos="132080" algn="l"/>
              </a:tabLst>
            </a:pP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Приклади</a:t>
            </a: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C2C</a:t>
            </a:r>
            <a:r>
              <a:rPr sz="2000" b="1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бізнесу</a:t>
            </a:r>
            <a:endParaRPr sz="2000" dirty="0">
              <a:latin typeface="Calibri"/>
              <a:cs typeface="Calibri"/>
            </a:endParaRPr>
          </a:p>
          <a:p>
            <a:pPr marL="131445" indent="-119380">
              <a:lnSpc>
                <a:spcPts val="2039"/>
              </a:lnSpc>
              <a:spcBef>
                <a:spcPts val="85"/>
              </a:spcBef>
              <a:buFont typeface="Microsoft Sans Serif"/>
              <a:buChar char="•"/>
              <a:tabLst>
                <a:tab pos="132080" algn="l"/>
              </a:tabLst>
            </a:pPr>
            <a:r>
              <a:rPr sz="2000" dirty="0" err="1">
                <a:solidFill>
                  <a:srgbClr val="000066"/>
                </a:solidFill>
                <a:latin typeface="Calibri"/>
                <a:cs typeface="Calibri"/>
              </a:rPr>
              <a:t>Веб-портали</a:t>
            </a:r>
            <a:r>
              <a:rPr sz="2000" spc="-6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r>
              <a:rPr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оголошеннями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про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039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купівлю-продаж.</a:t>
            </a:r>
            <a:endParaRPr sz="2000" dirty="0">
              <a:latin typeface="Calibri"/>
              <a:cs typeface="Calibri"/>
            </a:endParaRPr>
          </a:p>
          <a:p>
            <a:pPr marL="131445" indent="-119380">
              <a:lnSpc>
                <a:spcPct val="100000"/>
              </a:lnSpc>
              <a:spcBef>
                <a:spcPts val="85"/>
              </a:spcBef>
              <a:buFont typeface="Microsoft Sans Serif"/>
              <a:buChar char="•"/>
              <a:tabLst>
                <a:tab pos="132080" algn="l"/>
              </a:tabLst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Інтернет-аукціони.</a:t>
            </a:r>
            <a:endParaRPr sz="2000" dirty="0">
              <a:latin typeface="Calibri"/>
              <a:cs typeface="Calibri"/>
            </a:endParaRPr>
          </a:p>
          <a:p>
            <a:pPr marL="12700" marR="1642110">
              <a:lnSpc>
                <a:spcPct val="70000"/>
              </a:lnSpc>
              <a:spcBef>
                <a:spcPts val="790"/>
              </a:spcBef>
              <a:buFont typeface="Microsoft Sans Serif"/>
              <a:buChar char="•"/>
              <a:tabLst>
                <a:tab pos="187960" algn="l"/>
              </a:tabLst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Друковані</a:t>
            </a:r>
            <a:r>
              <a:rPr sz="20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газети</a:t>
            </a:r>
            <a:r>
              <a:rPr sz="2000" spc="-6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 </a:t>
            </a:r>
            <a:r>
              <a:rPr sz="2000" spc="-43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оголошеннями.</a:t>
            </a:r>
            <a:endParaRPr sz="2000" dirty="0">
              <a:latin typeface="Calibri"/>
              <a:cs typeface="Calibri"/>
            </a:endParaRPr>
          </a:p>
          <a:p>
            <a:pPr marL="131445" indent="-119380">
              <a:lnSpc>
                <a:spcPts val="2039"/>
              </a:lnSpc>
              <a:spcBef>
                <a:spcPts val="85"/>
              </a:spcBef>
              <a:buFont typeface="Microsoft Sans Serif"/>
              <a:buChar char="•"/>
              <a:tabLst>
                <a:tab pos="132080" algn="l"/>
              </a:tabLst>
            </a:pP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Великі</a:t>
            </a:r>
            <a:r>
              <a:rPr sz="2000" i="1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2000" i="1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відомі</a:t>
            </a:r>
            <a:r>
              <a:rPr sz="2000" i="1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Calibri"/>
                <a:cs typeface="Calibri"/>
              </a:rPr>
              <a:t>майданчики</a:t>
            </a:r>
            <a:r>
              <a:rPr sz="2000" i="1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039"/>
              </a:lnSpc>
            </a:pP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C2C</a:t>
            </a:r>
            <a:r>
              <a:rPr sz="2000" i="1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0066"/>
                </a:solidFill>
                <a:latin typeface="Calibri"/>
                <a:cs typeface="Calibri"/>
              </a:rPr>
              <a:t>бізнесу:</a:t>
            </a:r>
            <a:r>
              <a:rPr sz="2000" i="1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Calibri"/>
                <a:cs typeface="Calibri"/>
              </a:rPr>
              <a:t>OLX</a:t>
            </a:r>
            <a:r>
              <a:rPr sz="2000" i="1" spc="-5" dirty="0">
                <a:solidFill>
                  <a:srgbClr val="000066"/>
                </a:solidFill>
                <a:latin typeface="Calibri"/>
                <a:cs typeface="Calibri"/>
              </a:rPr>
              <a:t>,</a:t>
            </a:r>
            <a:r>
              <a:rPr sz="2000" i="1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Calibri"/>
                <a:cs typeface="Calibri"/>
              </a:rPr>
              <a:t>Бесплатка.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3401" y="1076960"/>
            <a:ext cx="3718052" cy="43492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indent="-218440">
              <a:lnSpc>
                <a:spcPts val="3870"/>
              </a:lnSpc>
              <a:spcBef>
                <a:spcPts val="95"/>
              </a:spcBef>
              <a:buFont typeface="Microsoft Sans Serif"/>
              <a:buChar char="•"/>
              <a:tabLst>
                <a:tab pos="231140" algn="l"/>
              </a:tabLst>
            </a:pPr>
            <a:r>
              <a:rPr sz="3400" b="1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B2G</a:t>
            </a:r>
            <a:r>
              <a:rPr sz="3400" b="1" spc="-5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-</a:t>
            </a:r>
            <a:r>
              <a:rPr lang="en-US" sz="3400" b="1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latin typeface="Calibri"/>
                <a:cs typeface="Calibri"/>
              </a:rPr>
              <a:t>в</a:t>
            </a:r>
            <a:r>
              <a:rPr sz="2000" b="1" dirty="0" err="1">
                <a:solidFill>
                  <a:srgbClr val="000066"/>
                </a:solidFill>
                <a:latin typeface="Calibri"/>
                <a:cs typeface="Calibri"/>
              </a:rPr>
              <a:t>usiness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-to-</a:t>
            </a:r>
            <a:endParaRPr sz="2000" dirty="0">
              <a:latin typeface="Calibri"/>
              <a:cs typeface="Calibri"/>
            </a:endParaRPr>
          </a:p>
          <a:p>
            <a:pPr marL="12700" marR="422909">
              <a:lnSpc>
                <a:spcPct val="80000"/>
              </a:lnSpc>
              <a:spcBef>
                <a:spcPts val="265"/>
              </a:spcBef>
            </a:pP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government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,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або продажу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державі.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Крім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готової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продукції,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цьому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сегменті</a:t>
            </a:r>
            <a:endParaRPr sz="2000" dirty="0">
              <a:latin typeface="Calibri"/>
              <a:cs typeface="Calibri"/>
            </a:endParaRPr>
          </a:p>
          <a:p>
            <a:pPr marL="12700" marR="32384">
              <a:lnSpc>
                <a:spcPts val="1920"/>
              </a:lnSpc>
              <a:spcBef>
                <a:spcPts val="225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можна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пропонувати</a:t>
            </a:r>
            <a:r>
              <a:rPr sz="2000" spc="-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послуги </a:t>
            </a:r>
            <a:r>
              <a:rPr sz="2000" spc="-43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контрактного</a:t>
            </a:r>
            <a:r>
              <a:rPr sz="20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виробництва.</a:t>
            </a:r>
            <a:endParaRPr sz="2000" dirty="0">
              <a:latin typeface="Calibri"/>
              <a:cs typeface="Calibri"/>
            </a:endParaRPr>
          </a:p>
          <a:p>
            <a:pPr marL="12700" marR="314960">
              <a:lnSpc>
                <a:spcPct val="80000"/>
              </a:lnSpc>
              <a:spcBef>
                <a:spcPts val="825"/>
              </a:spcBef>
              <a:buFont typeface="Microsoft Sans Serif"/>
              <a:buChar char="•"/>
              <a:tabLst>
                <a:tab pos="124460" algn="l"/>
              </a:tabLst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 системі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держзакупівель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беруть</a:t>
            </a:r>
            <a:r>
              <a:rPr sz="20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участь</a:t>
            </a:r>
            <a:r>
              <a:rPr sz="20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всі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бюджетні </a:t>
            </a:r>
            <a:r>
              <a:rPr sz="2000" spc="-43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організації:</a:t>
            </a:r>
            <a:r>
              <a:rPr sz="20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школи,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лікарні,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будинки престарілих і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так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далі.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310"/>
              </a:spcBef>
              <a:tabLst>
                <a:tab pos="180340" algn="l"/>
              </a:tabLst>
            </a:pP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Прикладом</a:t>
            </a:r>
            <a:r>
              <a:rPr sz="2000" b="1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Calibri"/>
                <a:cs typeface="Calibri"/>
              </a:rPr>
              <a:t>B2G-систем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можуть</a:t>
            </a:r>
            <a:r>
              <a:rPr sz="20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служити</a:t>
            </a:r>
            <a:r>
              <a:rPr sz="20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системи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електронних</a:t>
            </a:r>
            <a:r>
              <a:rPr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держзакупівель.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105"/>
              </a:lnSpc>
              <a:spcBef>
                <a:spcPts val="325"/>
              </a:spcBef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Публічні</a:t>
            </a:r>
            <a:r>
              <a:rPr sz="20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закупівлі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—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585"/>
              </a:lnSpc>
            </a:pPr>
            <a:r>
              <a:rPr sz="2400" spc="-5" dirty="0">
                <a:solidFill>
                  <a:srgbClr val="000066"/>
                </a:solidFill>
                <a:latin typeface="Calibri"/>
                <a:cs typeface="Calibri"/>
              </a:rPr>
              <a:t>prozorro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63839" y="1162558"/>
            <a:ext cx="3101975" cy="40825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015" indent="-234950">
              <a:lnSpc>
                <a:spcPts val="4335"/>
              </a:lnSpc>
              <a:spcBef>
                <a:spcPts val="95"/>
              </a:spcBef>
              <a:buFont typeface="Microsoft Sans Serif"/>
              <a:buChar char="•"/>
              <a:tabLst>
                <a:tab pos="247650" algn="l"/>
              </a:tabLst>
            </a:pPr>
            <a:r>
              <a:rPr sz="3700" b="1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B2I</a:t>
            </a:r>
            <a:r>
              <a:rPr sz="3700" b="1" spc="-3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700" b="1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-</a:t>
            </a:r>
            <a:r>
              <a:rPr lang="en-US" sz="3700" b="1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в</a:t>
            </a:r>
            <a:r>
              <a:rPr sz="2000" b="1" dirty="0" err="1">
                <a:solidFill>
                  <a:srgbClr val="000066"/>
                </a:solidFill>
                <a:latin typeface="Calibri"/>
                <a:cs typeface="Calibri"/>
              </a:rPr>
              <a:t>usiness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-to-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630"/>
              </a:lnSpc>
            </a:pP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institute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,</a:t>
            </a:r>
            <a:r>
              <a:rPr sz="2000" spc="-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0066"/>
                </a:solidFill>
                <a:latin typeface="Calibri"/>
                <a:cs typeface="Calibri"/>
              </a:rPr>
              <a:t>Інституційний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i="1" spc="-5" dirty="0">
                <a:solidFill>
                  <a:srgbClr val="000066"/>
                </a:solidFill>
                <a:latin typeface="Calibri"/>
                <a:cs typeface="Calibri"/>
              </a:rPr>
              <a:t>ринок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  <a:spcBef>
                <a:spcPts val="830"/>
              </a:spcBef>
              <a:buSzPct val="95000"/>
              <a:buFont typeface="Microsoft Sans Serif"/>
              <a:buChar char="•"/>
              <a:tabLst>
                <a:tab pos="133350" algn="l"/>
              </a:tabLst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Це сукупність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організацій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(державних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приватних), які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купують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товари для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використання</a:t>
            </a:r>
            <a:r>
              <a:rPr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некомерційних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цілях.</a:t>
            </a:r>
            <a:endParaRPr sz="20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555"/>
              </a:spcBef>
              <a:buSzPct val="95000"/>
              <a:tabLst>
                <a:tab pos="133350" algn="l"/>
              </a:tabLst>
            </a:pP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Прикладом</a:t>
            </a:r>
            <a:r>
              <a:rPr sz="2000" b="1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B2І</a:t>
            </a:r>
            <a:r>
              <a:rPr sz="2000" b="1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є</a:t>
            </a:r>
            <a:endParaRPr sz="2000" dirty="0">
              <a:latin typeface="Calibri"/>
              <a:cs typeface="Calibri"/>
            </a:endParaRPr>
          </a:p>
          <a:p>
            <a:pPr marL="132715" indent="-120650">
              <a:lnSpc>
                <a:spcPts val="2280"/>
              </a:lnSpc>
              <a:spcBef>
                <a:spcPts val="565"/>
              </a:spcBef>
              <a:buSzPct val="95000"/>
              <a:buFont typeface="Microsoft Sans Serif"/>
              <a:buChar char="•"/>
              <a:tabLst>
                <a:tab pos="133350" algn="l"/>
              </a:tabLst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школи,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лікарні,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музеї,</a:t>
            </a:r>
            <a:endParaRPr sz="2000" dirty="0">
              <a:latin typeface="Calibri"/>
              <a:cs typeface="Calibri"/>
            </a:endParaRPr>
          </a:p>
          <a:p>
            <a:pPr marL="12700" marR="92710">
              <a:lnSpc>
                <a:spcPts val="2160"/>
              </a:lnSpc>
              <a:spcBef>
                <a:spcPts val="155"/>
              </a:spcBef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університети,</a:t>
            </a:r>
            <a:r>
              <a:rPr sz="20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громадські</a:t>
            </a:r>
            <a:r>
              <a:rPr sz="2000" spc="-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та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релігійні</a:t>
            </a:r>
            <a:r>
              <a:rPr sz="20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організації.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84140" y="120523"/>
            <a:ext cx="19450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</a:t>
            </a:r>
            <a:r>
              <a:rPr sz="2800" spc="-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</a:t>
            </a:r>
            <a:r>
              <a:rPr sz="2800" spc="-114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ИКЛАДИ</a:t>
            </a:r>
            <a:endParaRPr sz="28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2101" y="643890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В2С</a:t>
            </a:r>
            <a:endParaRPr sz="28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44153" y="601167"/>
            <a:ext cx="736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В2В</a:t>
            </a:r>
            <a:endParaRPr sz="28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0485" y="1483843"/>
            <a:ext cx="3101187" cy="5502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2655" y="1304671"/>
            <a:ext cx="3887724" cy="8854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8598" y="2557051"/>
            <a:ext cx="2580346" cy="5403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25054" y="2428062"/>
            <a:ext cx="2582926" cy="108755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13650" y="3429000"/>
            <a:ext cx="5608320" cy="3208020"/>
            <a:chOff x="176187" y="3515614"/>
            <a:chExt cx="5608320" cy="320802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404" y="3515614"/>
              <a:ext cx="3809949" cy="1778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187" y="5293588"/>
              <a:ext cx="1460754" cy="14293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5115" y="5364186"/>
              <a:ext cx="1359298" cy="13592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92045" y="5595239"/>
              <a:ext cx="1099845" cy="1099845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6135370" y="600709"/>
            <a:ext cx="6001385" cy="6113780"/>
            <a:chOff x="6135370" y="600709"/>
            <a:chExt cx="6001385" cy="6113780"/>
          </a:xfrm>
        </p:grpSpPr>
        <p:sp>
          <p:nvSpPr>
            <p:cNvPr id="16" name="object 16"/>
            <p:cNvSpPr/>
            <p:nvPr/>
          </p:nvSpPr>
          <p:spPr>
            <a:xfrm>
              <a:off x="6154420" y="619759"/>
              <a:ext cx="34290" cy="6075680"/>
            </a:xfrm>
            <a:custGeom>
              <a:avLst/>
              <a:gdLst/>
              <a:ahLst/>
              <a:cxnLst/>
              <a:rect l="l" t="t" r="r" b="b"/>
              <a:pathLst>
                <a:path w="34289" h="6075680">
                  <a:moveTo>
                    <a:pt x="34289" y="0"/>
                  </a:moveTo>
                  <a:lnTo>
                    <a:pt x="0" y="6075248"/>
                  </a:lnTo>
                </a:path>
              </a:pathLst>
            </a:custGeom>
            <a:ln w="38100">
              <a:solidFill>
                <a:srgbClr val="FF66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16777" y="5648959"/>
              <a:ext cx="5919978" cy="1012316"/>
            </a:xfrm>
            <a:prstGeom prst="rect">
              <a:avLst/>
            </a:prstGeom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632869DB-6D0A-3E15-5B95-4154D6B5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20" y="3515613"/>
            <a:ext cx="990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69205" y="304800"/>
            <a:ext cx="44259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АПТЕКА</a:t>
            </a:r>
            <a:r>
              <a:rPr sz="3600"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z="3600"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РИНКУ</a:t>
            </a:r>
            <a:r>
              <a:rPr sz="3600"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В2В</a:t>
            </a:r>
            <a:endParaRPr sz="360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789" y="1260094"/>
            <a:ext cx="6200775" cy="5143500"/>
            <a:chOff x="81789" y="1260094"/>
            <a:chExt cx="6200775" cy="5143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2344" y="2810383"/>
              <a:ext cx="1905000" cy="18097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0955" y="1643697"/>
              <a:ext cx="1942464" cy="12686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255" y="2952495"/>
              <a:ext cx="1849627" cy="13362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0726" y="3383885"/>
              <a:ext cx="1245127" cy="8695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2378" y="4285161"/>
              <a:ext cx="1979802" cy="12789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789" y="4116070"/>
              <a:ext cx="1675764" cy="16757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51330" y="5309234"/>
              <a:ext cx="1002080" cy="965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2932" y="5184711"/>
              <a:ext cx="1624711" cy="12185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99563" y="1260094"/>
              <a:ext cx="1772285" cy="14178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5623" y="1674850"/>
              <a:ext cx="1693056" cy="10635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02378" y="2815475"/>
              <a:ext cx="999477" cy="99947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7399655" y="1334135"/>
            <a:ext cx="4707255" cy="5067935"/>
            <a:chOff x="7399655" y="1334135"/>
            <a:chExt cx="4707255" cy="506793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9655" y="1334135"/>
              <a:ext cx="1905000" cy="18097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72320" y="3967480"/>
              <a:ext cx="2434462" cy="24344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04505" y="3003042"/>
              <a:ext cx="2668143" cy="16170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69859" y="4959832"/>
              <a:ext cx="1250073" cy="117223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331466" y="811148"/>
            <a:ext cx="1107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ПОКУПЕЦЬ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96831" y="798703"/>
            <a:ext cx="1253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ПРОДАВЕЦЬ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419" y="213105"/>
            <a:ext cx="7216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ХАРАКТЕРИСТИКИ</a:t>
            </a:r>
            <a:r>
              <a:rPr sz="2800" spc="6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РИНКІВ</a:t>
            </a:r>
            <a:r>
              <a:rPr sz="2800" spc="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СПОЖИВАЧІВ</a:t>
            </a:r>
            <a:endParaRPr sz="28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524809"/>
              </p:ext>
            </p:extLst>
          </p:nvPr>
        </p:nvGraphicFramePr>
        <p:xfrm>
          <a:off x="361124" y="986408"/>
          <a:ext cx="11393805" cy="54865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9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0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7594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Фактори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В2С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В2В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gridSpan="3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b="1" i="1" spc="-5" dirty="0">
                          <a:latin typeface="Calibri"/>
                          <a:cs typeface="Calibri"/>
                        </a:rPr>
                        <a:t>ОСОБЛИВОСТІ</a:t>
                      </a:r>
                      <a:r>
                        <a:rPr sz="24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РИНКУ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І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ПОПИТУ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87">
                <a:tc>
                  <a:txBody>
                    <a:bodyPr/>
                    <a:lstStyle/>
                    <a:p>
                      <a:pPr marL="91440" marR="105981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Кількість </a:t>
                      </a:r>
                      <a:r>
                        <a:rPr sz="24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споживачів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Багато</a:t>
                      </a: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Небагато</a:t>
                      </a: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marL="91440" marR="29273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Географічні </a:t>
                      </a:r>
                      <a:r>
                        <a:rPr sz="24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ха</a:t>
                      </a:r>
                      <a:r>
                        <a:rPr sz="2400" i="1" spc="5" dirty="0">
                          <a:latin typeface="Calibri"/>
                          <a:cs typeface="Calibri"/>
                        </a:rPr>
                        <a:t>р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акт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ристики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Децентралізований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28065" marR="346710" indent="-67246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Локалізований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залежності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від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галузевого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характеру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Типи</a:t>
                      </a:r>
                      <a:r>
                        <a:rPr sz="2400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конкуренції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Множинний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характер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фірм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Монополія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або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олігополія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Види</a:t>
                      </a:r>
                      <a:r>
                        <a:rPr sz="2400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потреб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Особисті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і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сімейні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692275" marR="733425" indent="-9480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Промислові та соціально-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економічні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4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Методи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просування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Реклама</a:t>
                      </a:r>
                    </a:p>
                  </a:txBody>
                  <a:tcPr marL="0" marR="0" marT="210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основному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персональні,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реклама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відіграє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незначну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роль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Виробництво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Масове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або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великосерійне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10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767205" marR="282575" indent="-14757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Масове, серійне,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дрібносерійне,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одиничне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0" y="4224793"/>
            <a:ext cx="5594350" cy="2852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697865">
              <a:lnSpc>
                <a:spcPct val="69200"/>
              </a:lnSpc>
              <a:spcBef>
                <a:spcPts val="2014"/>
              </a:spcBef>
            </a:pPr>
            <a:endParaRPr sz="2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5102" y="2201417"/>
            <a:ext cx="21221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1F1F1"/>
                </a:solidFill>
                <a:latin typeface="Calibri"/>
                <a:cs typeface="Calibri"/>
              </a:rPr>
              <a:t>Виявлення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5102" y="2658617"/>
            <a:ext cx="1556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1F1F1"/>
                </a:solidFill>
                <a:latin typeface="Calibri"/>
                <a:cs typeface="Calibri"/>
              </a:rPr>
              <a:t>переваг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5102" y="3115766"/>
            <a:ext cx="2238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1F1F1"/>
                </a:solidFill>
                <a:latin typeface="Calibri"/>
                <a:cs typeface="Calibri"/>
              </a:rPr>
              <a:t>споживачів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976" y="1079371"/>
            <a:ext cx="4575556" cy="4575429"/>
          </a:xfrm>
          <a:prstGeom prst="rect">
            <a:avLst/>
          </a:prstGeom>
        </p:spPr>
      </p:pic>
      <p:pic>
        <p:nvPicPr>
          <p:cNvPr id="12" name="object 11">
            <a:extLst>
              <a:ext uri="{FF2B5EF4-FFF2-40B4-BE49-F238E27FC236}">
                <a16:creationId xmlns:a16="http://schemas.microsoft.com/office/drawing/2014/main" id="{643C34E7-1E83-789F-8F0B-4E89D1D6361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765" y="778512"/>
            <a:ext cx="5248035" cy="5382841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321DEB9-45D8-123C-607E-D805190C8297}"/>
              </a:ext>
            </a:extLst>
          </p:cNvPr>
          <p:cNvSpPr/>
          <p:nvPr/>
        </p:nvSpPr>
        <p:spPr>
          <a:xfrm>
            <a:off x="5775198" y="457200"/>
            <a:ext cx="6026037" cy="32332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ts val="2445"/>
              </a:lnSpc>
              <a:spcBef>
                <a:spcPts val="300"/>
              </a:spcBef>
            </a:pPr>
            <a:r>
              <a:rPr lang="ru-RU" sz="2000" b="1" i="1" dirty="0">
                <a:solidFill>
                  <a:schemeClr val="bg1"/>
                </a:solidFill>
                <a:latin typeface="Calibri"/>
                <a:cs typeface="Calibri"/>
              </a:rPr>
              <a:t>ПОПИТ</a:t>
            </a:r>
            <a:r>
              <a:rPr lang="ru-RU" sz="2000" b="1" i="1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Calibri"/>
                <a:cs typeface="Calibri"/>
              </a:rPr>
              <a:t>НА</a:t>
            </a:r>
            <a:r>
              <a:rPr lang="ru-RU" sz="2000" b="1" i="1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ТОВАРИ</a:t>
            </a:r>
            <a:r>
              <a:rPr lang="ru-RU" sz="2000" b="1" i="1" spc="-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ПРОМИСЛОВОГО</a:t>
            </a:r>
            <a:endParaRPr lang="ru-RU" sz="20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69200"/>
              </a:lnSpc>
              <a:spcBef>
                <a:spcPts val="300"/>
              </a:spcBef>
            </a:pP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ПРИЗНАЧЕННЯ</a:t>
            </a:r>
            <a:r>
              <a:rPr lang="ru-RU" sz="2000" b="1" i="1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ВИЗНАЧАЄТЬСЯ</a:t>
            </a:r>
            <a:r>
              <a:rPr lang="ru-RU" sz="2000" b="1" i="1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Calibri"/>
                <a:cs typeface="Calibri"/>
              </a:rPr>
              <a:t>ПОПИТОМ </a:t>
            </a:r>
            <a:r>
              <a:rPr lang="ru-RU" sz="2000" b="1" i="1" spc="-5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Calibri"/>
                <a:cs typeface="Calibri"/>
              </a:rPr>
              <a:t>НА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spc="-10" dirty="0">
                <a:solidFill>
                  <a:schemeClr val="bg1"/>
                </a:solidFill>
                <a:latin typeface="Calibri"/>
                <a:cs typeface="Calibri"/>
              </a:rPr>
              <a:t>ТОВАРИ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 ШИРОКОГО</a:t>
            </a:r>
            <a:r>
              <a:rPr lang="ru-RU" sz="2000" b="1" i="1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2000" b="1" i="1" spc="-5" dirty="0">
                <a:solidFill>
                  <a:schemeClr val="bg1"/>
                </a:solidFill>
                <a:latin typeface="Calibri"/>
                <a:cs typeface="Calibri"/>
              </a:rPr>
              <a:t>СПОЖИВАННЯ</a:t>
            </a:r>
            <a:endParaRPr lang="ru-RU" sz="20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algn="just">
              <a:lnSpc>
                <a:spcPts val="2435"/>
              </a:lnSpc>
              <a:spcBef>
                <a:spcPts val="1130"/>
              </a:spcBef>
            </a:pP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Попит</a:t>
            </a:r>
            <a:r>
              <a:rPr lang="ru-RU" sz="20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на</a:t>
            </a:r>
            <a:r>
              <a:rPr lang="ru-RU" sz="20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товари</a:t>
            </a:r>
            <a:r>
              <a:rPr lang="ru-RU" sz="20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промислового</a:t>
            </a:r>
            <a:endParaRPr lang="ru-RU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algn="just">
              <a:lnSpc>
                <a:spcPts val="2000"/>
              </a:lnSpc>
            </a:pP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призначення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в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кінцевому</a:t>
            </a:r>
            <a:r>
              <a:rPr lang="ru-RU" sz="20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рахунку</a:t>
            </a:r>
            <a:r>
              <a:rPr lang="ru-RU" sz="20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виникає</a:t>
            </a:r>
            <a:endParaRPr lang="ru-RU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728980" algn="just">
              <a:lnSpc>
                <a:spcPct val="69600"/>
              </a:lnSpc>
              <a:spcBef>
                <a:spcPts val="434"/>
              </a:spcBef>
            </a:pP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з</a:t>
            </a:r>
            <a:r>
              <a:rPr lang="ru-RU" sz="20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попиту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 на</a:t>
            </a:r>
            <a:r>
              <a:rPr lang="ru-RU" sz="20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товари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широкого</a:t>
            </a:r>
            <a:r>
              <a:rPr lang="ru-RU" sz="20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вжитку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. </a:t>
            </a:r>
            <a:r>
              <a:rPr lang="ru-RU" sz="2000" spc="-5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Якщо</a:t>
            </a:r>
            <a:r>
              <a:rPr lang="ru-RU" sz="20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попит</a:t>
            </a:r>
            <a:r>
              <a:rPr lang="ru-RU" sz="20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на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ці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товари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ослабне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,</a:t>
            </a:r>
            <a:r>
              <a:rPr lang="en-US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знизиться</a:t>
            </a:r>
            <a:r>
              <a:rPr lang="ru-RU" sz="20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попит</a:t>
            </a:r>
            <a:r>
              <a:rPr lang="ru-RU" sz="20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і</a:t>
            </a:r>
            <a:r>
              <a:rPr lang="ru-RU" sz="20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на</a:t>
            </a:r>
            <a:r>
              <a:rPr lang="ru-RU" sz="20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усі</a:t>
            </a:r>
            <a:r>
              <a:rPr lang="ru-RU" sz="20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товари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промислового</a:t>
            </a:r>
            <a:r>
              <a:rPr lang="ru-RU" sz="20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призначення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,</a:t>
            </a:r>
            <a:r>
              <a:rPr lang="ru-RU" sz="20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/>
                <a:cs typeface="Calibri"/>
              </a:rPr>
              <a:t>що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використовуються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в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процесі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/>
                <a:cs typeface="Calibri"/>
              </a:rPr>
              <a:t>їх </a:t>
            </a:r>
            <a:r>
              <a:rPr lang="ru-RU" sz="20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chemeClr val="tx1"/>
                </a:solidFill>
                <a:latin typeface="Calibri"/>
                <a:cs typeface="Calibri"/>
              </a:rPr>
              <a:t>виробництва</a:t>
            </a:r>
            <a:r>
              <a:rPr lang="ru-RU" sz="2000" spc="-5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ru-RU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endParaRPr lang="ru-UA" dirty="0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5D53A49-3161-5F7C-1DAC-3845BB62AC89}"/>
              </a:ext>
            </a:extLst>
          </p:cNvPr>
          <p:cNvSpPr/>
          <p:nvPr/>
        </p:nvSpPr>
        <p:spPr>
          <a:xfrm>
            <a:off x="5867400" y="3810000"/>
            <a:ext cx="6019800" cy="26522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2700" marR="697865">
              <a:lnSpc>
                <a:spcPct val="69200"/>
              </a:lnSpc>
              <a:spcBef>
                <a:spcPts val="2014"/>
              </a:spcBef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ПОПИТ НА </a:t>
            </a:r>
            <a:r>
              <a:rPr lang="ru-RU" sz="2000" b="1" i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ТОВАРИ </a:t>
            </a:r>
            <a:r>
              <a:rPr lang="ru-RU" sz="2000" b="1" i="1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ПРОМИСЛОВОГО </a:t>
            </a:r>
            <a:r>
              <a:rPr lang="ru-RU" sz="2000" b="1" i="1" spc="-5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ru-RU" sz="2000" b="1" i="1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ПРИЗНАЧЕННЯ 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НЕЕЛАСТИЧНИЙ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  <a:p>
            <a:pPr marL="12700" marR="193040">
              <a:lnSpc>
                <a:spcPct val="69400"/>
              </a:lnSpc>
              <a:spcBef>
                <a:spcPts val="2010"/>
              </a:spcBef>
            </a:pP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lang="ru-RU"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загального</a:t>
            </a:r>
            <a:r>
              <a:rPr lang="ru-RU"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попиту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багато</a:t>
            </a:r>
            <a:r>
              <a:rPr lang="ru-RU" sz="20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товарів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і </a:t>
            </a:r>
            <a:r>
              <a:rPr lang="ru-RU" sz="2000" spc="-5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послуги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промислового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призначення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характерна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низька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цінова</a:t>
            </a:r>
            <a:r>
              <a:rPr lang="ru-RU"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еластичність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.</a:t>
            </a:r>
            <a:endParaRPr lang="ru-RU" sz="2000" dirty="0">
              <a:latin typeface="Calibri"/>
              <a:cs typeface="Calibri"/>
            </a:endParaRPr>
          </a:p>
          <a:p>
            <a:pPr marL="12700" marR="1194435">
              <a:lnSpc>
                <a:spcPct val="69300"/>
              </a:lnSpc>
              <a:spcBef>
                <a:spcPts val="10"/>
              </a:spcBef>
            </a:pP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Попит особливо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нееластичний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в </a:t>
            </a:r>
            <a:r>
              <a:rPr lang="ru-RU"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короткостроковій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перспективі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,</a:t>
            </a:r>
            <a:r>
              <a:rPr lang="ru-RU"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бо</a:t>
            </a:r>
            <a:endParaRPr lang="ru-RU" sz="2000" dirty="0">
              <a:latin typeface="Calibri"/>
              <a:cs typeface="Calibri"/>
            </a:endParaRPr>
          </a:p>
          <a:p>
            <a:pPr marL="12700" marR="337185">
              <a:lnSpc>
                <a:spcPct val="69600"/>
              </a:lnSpc>
            </a:pP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виробники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продукції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не в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змозі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швидко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внести</a:t>
            </a:r>
            <a:r>
              <a:rPr lang="ru-RU"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 err="1">
                <a:solidFill>
                  <a:srgbClr val="000066"/>
                </a:solidFill>
                <a:latin typeface="Calibri"/>
                <a:cs typeface="Calibri"/>
              </a:rPr>
              <a:t>зміни</a:t>
            </a:r>
            <a:r>
              <a:rPr lang="ru-RU"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lang="ru-RU"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технологію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lang="ru-RU" sz="2000" spc="-5" dirty="0" err="1">
                <a:solidFill>
                  <a:srgbClr val="000066"/>
                </a:solidFill>
                <a:latin typeface="Calibri"/>
                <a:cs typeface="Calibri"/>
              </a:rPr>
              <a:t>виробництва</a:t>
            </a:r>
            <a:r>
              <a:rPr lang="ru-RU" sz="2000" spc="-5" dirty="0">
                <a:solidFill>
                  <a:srgbClr val="000066"/>
                </a:solidFill>
                <a:latin typeface="Calibri"/>
                <a:cs typeface="Calibri"/>
              </a:rPr>
              <a:t>.</a:t>
            </a:r>
            <a:endParaRPr lang="ru-RU" sz="2000" dirty="0">
              <a:latin typeface="Calibri"/>
              <a:cs typeface="Calibri"/>
            </a:endParaRPr>
          </a:p>
          <a:p>
            <a:pPr algn="ctr"/>
            <a:endParaRPr lang="ru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9449" y="175640"/>
            <a:ext cx="29502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625" marR="5080" indent="-289560" algn="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ПОПИТ НА ТОВАРИ </a:t>
            </a:r>
            <a:r>
              <a:rPr sz="2400" spc="-6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ПРОМИС</a:t>
            </a:r>
            <a:r>
              <a:rPr sz="2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ОВОГО  </a:t>
            </a:r>
            <a:r>
              <a:rPr sz="2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ПРИЗНАЧЕННЯ</a:t>
            </a:r>
            <a:endParaRPr sz="2400" dirty="0">
              <a:latin typeface="Microsoft Sans Serif"/>
              <a:cs typeface="Microsoft Sans Serif"/>
            </a:endParaRPr>
          </a:p>
          <a:p>
            <a:pPr marL="840105" marR="5080" indent="1206500" algn="r">
              <a:lnSpc>
                <a:spcPct val="100000"/>
              </a:lnSpc>
            </a:pPr>
            <a:r>
              <a:rPr sz="2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РІЗКО  </a:t>
            </a:r>
            <a:r>
              <a:rPr sz="2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ЗМ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ІНЮЄТЬ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98663" y="1183335"/>
            <a:ext cx="2949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Microsoft Sans Serif"/>
                <a:cs typeface="Microsoft Sans Serif"/>
              </a:rPr>
              <a:t>Певний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відсоток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приросту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8663" y="1415287"/>
            <a:ext cx="3213888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попиту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 err="1">
                <a:latin typeface="Microsoft Sans Serif"/>
                <a:cs typeface="Microsoft Sans Serif"/>
              </a:rPr>
              <a:t>споживчі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 err="1">
                <a:latin typeface="Microsoft Sans Serif"/>
                <a:cs typeface="Microsoft Sans Serif"/>
              </a:rPr>
              <a:t>товар</a:t>
            </a:r>
            <a:r>
              <a:rPr lang="uk-UA" sz="1900" spc="-5" dirty="0">
                <a:latin typeface="Microsoft Sans Serif"/>
                <a:cs typeface="Microsoft Sans Serif"/>
              </a:rPr>
              <a:t>и</a:t>
            </a:r>
            <a:endParaRPr sz="19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98663" y="1646936"/>
            <a:ext cx="2172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35" dirty="0">
                <a:latin typeface="Microsoft Sans Serif"/>
                <a:cs typeface="Microsoft Sans Serif"/>
              </a:rPr>
              <a:t>може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призвести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до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98663" y="1878583"/>
            <a:ext cx="2101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30" dirty="0">
                <a:latin typeface="Microsoft Sans Serif"/>
                <a:cs typeface="Microsoft Sans Serif"/>
              </a:rPr>
              <a:t>незмірно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більшого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98663" y="2110231"/>
            <a:ext cx="3167380" cy="3453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9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процентного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приросту</a:t>
            </a:r>
            <a:endParaRPr sz="1900" dirty="0">
              <a:latin typeface="Microsoft Sans Serif"/>
              <a:cs typeface="Microsoft Sans Serif"/>
            </a:endParaRPr>
          </a:p>
          <a:p>
            <a:pPr marL="12700" marR="135890">
              <a:lnSpc>
                <a:spcPct val="80000"/>
              </a:lnSpc>
              <a:spcBef>
                <a:spcPts val="22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попиту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машини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 </a:t>
            </a:r>
            <a:r>
              <a:rPr sz="1900" spc="-10" dirty="0">
                <a:latin typeface="Microsoft Sans Serif"/>
                <a:cs typeface="Microsoft Sans Serif"/>
              </a:rPr>
              <a:t> обладнання,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необхідні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для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випуску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додаткових</a:t>
            </a:r>
            <a:endParaRPr sz="1900" dirty="0">
              <a:latin typeface="Microsoft Sans Serif"/>
              <a:cs typeface="Microsoft Sans Serif"/>
            </a:endParaRPr>
          </a:p>
          <a:p>
            <a:pPr marL="12700" marR="610870">
              <a:lnSpc>
                <a:spcPct val="80000"/>
              </a:lnSpc>
              <a:spcBef>
                <a:spcPts val="5"/>
              </a:spcBef>
            </a:pPr>
            <a:r>
              <a:rPr sz="1900" spc="-30" dirty="0">
                <a:latin typeface="Microsoft Sans Serif"/>
                <a:cs typeface="Microsoft Sans Serif"/>
              </a:rPr>
              <a:t>кількостей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товарів 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широкого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споживання.</a:t>
            </a:r>
            <a:endParaRPr sz="1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80000"/>
              </a:lnSpc>
              <a:spcBef>
                <a:spcPts val="994"/>
              </a:spcBef>
            </a:pPr>
            <a:r>
              <a:rPr sz="1900" spc="-15" dirty="0">
                <a:latin typeface="Microsoft Sans Serif"/>
                <a:cs typeface="Microsoft Sans Serif"/>
              </a:rPr>
              <a:t>Це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змушує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багатьох 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виробників 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диверсифікувати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свою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товарну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номенклатуру,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щоб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мати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можливість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якось 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згладжувати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перепади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рамках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циклу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ділової 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активності.</a:t>
            </a:r>
            <a:endParaRPr sz="1900" dirty="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865" y="2235592"/>
            <a:ext cx="7102475" cy="30653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01" y="-26226"/>
            <a:ext cx="3581400" cy="6858000"/>
            <a:chOff x="0" y="0"/>
            <a:chExt cx="35814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27935" y="2688158"/>
            <a:ext cx="17138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Джере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935" y="3145917"/>
            <a:ext cx="285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7935" y="3603116"/>
            <a:ext cx="2136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430904" y="38861"/>
            <a:ext cx="8246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ПОКУПЦІ</a:t>
            </a:r>
            <a:r>
              <a:rPr sz="36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ТОВАРІВ</a:t>
            </a:r>
            <a:r>
              <a:rPr sz="36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ПРОМИСЛОВОГО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7921" y="587755"/>
            <a:ext cx="7901940" cy="2264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25"/>
              </a:lnSpc>
              <a:spcBef>
                <a:spcPts val="100"/>
              </a:spcBef>
            </a:pPr>
            <a:r>
              <a:rPr sz="3600" spc="-2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ПРИЗНАЧЕННЯ</a:t>
            </a:r>
            <a:r>
              <a:rPr sz="36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944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–</a:t>
            </a:r>
            <a:r>
              <a:rPr sz="3600" spc="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ПРОФЕСІОНАЛИ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marL="2066925" indent="-294640">
              <a:lnSpc>
                <a:spcPts val="3204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2067560" algn="l"/>
              </a:tabLst>
            </a:pPr>
            <a:r>
              <a:rPr sz="2100" spc="-5" dirty="0">
                <a:latin typeface="Calibri"/>
                <a:cs typeface="Calibri"/>
              </a:rPr>
              <a:t>Товари для </a:t>
            </a:r>
            <a:r>
              <a:rPr sz="2100" dirty="0">
                <a:latin typeface="Calibri"/>
                <a:cs typeface="Calibri"/>
              </a:rPr>
              <a:t>потреб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промисловості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закуповують</a:t>
            </a:r>
            <a:endParaRPr sz="2100" dirty="0">
              <a:latin typeface="Calibri"/>
              <a:cs typeface="Calibri"/>
            </a:endParaRPr>
          </a:p>
          <a:p>
            <a:pPr marL="2059305">
              <a:lnSpc>
                <a:spcPts val="2440"/>
              </a:lnSpc>
            </a:pPr>
            <a:r>
              <a:rPr sz="2100" spc="-5" dirty="0">
                <a:latin typeface="Calibri"/>
                <a:cs typeface="Calibri"/>
              </a:rPr>
              <a:t>професійно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підготовлені агенти,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які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все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життя</a:t>
            </a:r>
          </a:p>
          <a:p>
            <a:pPr marL="2059305">
              <a:lnSpc>
                <a:spcPct val="100000"/>
              </a:lnSpc>
              <a:spcBef>
                <a:spcPts val="10"/>
              </a:spcBef>
            </a:pPr>
            <a:r>
              <a:rPr sz="2100" dirty="0">
                <a:latin typeface="Calibri"/>
                <a:cs typeface="Calibri"/>
              </a:rPr>
              <a:t>вчаться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як </a:t>
            </a:r>
            <a:r>
              <a:rPr sz="2100" dirty="0">
                <a:latin typeface="Calibri"/>
                <a:cs typeface="Calibri"/>
              </a:rPr>
              <a:t>здійснювати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закупівлі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найбільш </a:t>
            </a:r>
            <a:r>
              <a:rPr sz="2100" dirty="0">
                <a:latin typeface="Calibri"/>
                <a:cs typeface="Calibri"/>
              </a:rPr>
              <a:t>вигідно.</a:t>
            </a:r>
          </a:p>
          <a:p>
            <a:pPr marL="2059305" marR="448945" indent="-287020">
              <a:lnSpc>
                <a:spcPct val="94100"/>
              </a:lnSpc>
              <a:spcBef>
                <a:spcPts val="595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2067560" algn="l"/>
              </a:tabLst>
            </a:pPr>
            <a:r>
              <a:rPr sz="2100" dirty="0">
                <a:latin typeface="Calibri"/>
                <a:cs typeface="Calibri"/>
              </a:rPr>
              <a:t>Чим складніше </a:t>
            </a:r>
            <a:r>
              <a:rPr sz="2100" spc="-5" dirty="0">
                <a:latin typeface="Calibri"/>
                <a:cs typeface="Calibri"/>
              </a:rPr>
              <a:t>характер закупівлі для </a:t>
            </a:r>
            <a:r>
              <a:rPr sz="2100" dirty="0">
                <a:latin typeface="Calibri"/>
                <a:cs typeface="Calibri"/>
              </a:rPr>
              <a:t>потреб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промисловості,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тим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більша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ймовірність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участі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708396" y="2907324"/>
            <a:ext cx="6252210" cy="35655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375"/>
              </a:spcBef>
            </a:pPr>
            <a:r>
              <a:rPr sz="2100" dirty="0">
                <a:latin typeface="Calibri"/>
                <a:cs typeface="Calibri"/>
              </a:rPr>
              <a:t>процесі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прийняття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рішення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неї</a:t>
            </a:r>
            <a:r>
              <a:rPr sz="2100" spc="-5" dirty="0">
                <a:latin typeface="Calibri"/>
                <a:cs typeface="Calibri"/>
              </a:rPr>
              <a:t> цілого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ряду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осіб.</a:t>
            </a:r>
            <a:endParaRPr sz="2100" dirty="0">
              <a:latin typeface="Calibri"/>
              <a:cs typeface="Calibri"/>
            </a:endParaRPr>
          </a:p>
          <a:p>
            <a:pPr marL="306070" indent="-294005">
              <a:lnSpc>
                <a:spcPts val="3400"/>
              </a:lnSpc>
              <a:spcBef>
                <a:spcPts val="390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06705" algn="l"/>
              </a:tabLst>
            </a:pPr>
            <a:r>
              <a:rPr sz="2100" spc="-5" dirty="0">
                <a:latin typeface="Calibri"/>
                <a:cs typeface="Calibri"/>
              </a:rPr>
              <a:t>Придбанням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найбільш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важливих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товарів </a:t>
            </a:r>
            <a:r>
              <a:rPr sz="2100" dirty="0">
                <a:latin typeface="Calibri"/>
                <a:cs typeface="Calibri"/>
              </a:rPr>
              <a:t>зазвичай</a:t>
            </a:r>
          </a:p>
          <a:p>
            <a:pPr marL="299085">
              <a:lnSpc>
                <a:spcPts val="2440"/>
              </a:lnSpc>
            </a:pPr>
            <a:r>
              <a:rPr sz="2100" spc="-5" dirty="0">
                <a:latin typeface="Calibri"/>
                <a:cs typeface="Calibri"/>
              </a:rPr>
              <a:t>займаються спеціальні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закупівельні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комісії,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до</a:t>
            </a:r>
            <a:endParaRPr sz="2100" dirty="0">
              <a:latin typeface="Calibri"/>
              <a:cs typeface="Calibri"/>
            </a:endParaRPr>
          </a:p>
          <a:p>
            <a:pPr marL="299085" marR="1495425">
              <a:lnSpc>
                <a:spcPts val="2530"/>
              </a:lnSpc>
              <a:spcBef>
                <a:spcPts val="75"/>
              </a:spcBef>
            </a:pPr>
            <a:r>
              <a:rPr sz="2100" dirty="0">
                <a:latin typeface="Calibri"/>
                <a:cs typeface="Calibri"/>
              </a:rPr>
              <a:t>складу</a:t>
            </a:r>
            <a:r>
              <a:rPr sz="2100" spc="-5" dirty="0">
                <a:latin typeface="Calibri"/>
                <a:cs typeface="Calibri"/>
              </a:rPr>
              <a:t> яких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входять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технічні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експерти </a:t>
            </a:r>
            <a:r>
              <a:rPr sz="2100" dirty="0">
                <a:latin typeface="Calibri"/>
                <a:cs typeface="Calibri"/>
              </a:rPr>
              <a:t>і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представники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вищого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керівництва.</a:t>
            </a:r>
          </a:p>
          <a:p>
            <a:pPr marL="306070" indent="-294005">
              <a:lnSpc>
                <a:spcPts val="3400"/>
              </a:lnSpc>
              <a:spcBef>
                <a:spcPts val="305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06705" algn="l"/>
              </a:tabLst>
            </a:pPr>
            <a:r>
              <a:rPr sz="2100" spc="-5" dirty="0">
                <a:latin typeface="Calibri"/>
                <a:cs typeface="Calibri"/>
              </a:rPr>
              <a:t>Незважаючи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</a:t>
            </a:r>
            <a:r>
              <a:rPr sz="2100" spc="-5" dirty="0">
                <a:latin typeface="Calibri"/>
                <a:cs typeface="Calibri"/>
              </a:rPr>
              <a:t> те,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що </a:t>
            </a:r>
            <a:r>
              <a:rPr sz="2100" dirty="0">
                <a:latin typeface="Calibri"/>
                <a:cs typeface="Calibri"/>
              </a:rPr>
              <a:t>в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комплексі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заходів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з</a:t>
            </a:r>
          </a:p>
          <a:p>
            <a:pPr marL="299085">
              <a:lnSpc>
                <a:spcPts val="2440"/>
              </a:lnSpc>
            </a:pPr>
            <a:r>
              <a:rPr sz="2100" spc="-5" dirty="0">
                <a:latin typeface="Calibri"/>
                <a:cs typeface="Calibri"/>
              </a:rPr>
              <a:t>просування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5" dirty="0">
                <a:latin typeface="Calibri"/>
                <a:cs typeface="Calibri"/>
              </a:rPr>
              <a:t>ринок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товарів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промислового</a:t>
            </a:r>
            <a:endParaRPr sz="2100" dirty="0">
              <a:latin typeface="Calibri"/>
              <a:cs typeface="Calibri"/>
            </a:endParaRPr>
          </a:p>
          <a:p>
            <a:pPr marL="299085" marR="374650">
              <a:lnSpc>
                <a:spcPct val="100000"/>
              </a:lnSpc>
            </a:pPr>
            <a:r>
              <a:rPr sz="2100" dirty="0">
                <a:latin typeface="Calibri"/>
                <a:cs typeface="Calibri"/>
              </a:rPr>
              <a:t>призначення,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велику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роль </a:t>
            </a:r>
            <a:r>
              <a:rPr sz="2100" dirty="0">
                <a:latin typeface="Calibri"/>
                <a:cs typeface="Calibri"/>
              </a:rPr>
              <a:t>відіграють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і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реклама,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і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стимулювання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збуту, </a:t>
            </a:r>
            <a:r>
              <a:rPr sz="2100" dirty="0">
                <a:latin typeface="Calibri"/>
                <a:cs typeface="Calibri"/>
              </a:rPr>
              <a:t>пропаганда,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основним</a:t>
            </a:r>
            <a:endParaRPr sz="21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Calibri"/>
                <a:cs typeface="Calibri"/>
              </a:rPr>
              <a:t>знаряддям</a:t>
            </a:r>
            <a:r>
              <a:rPr sz="2100" spc="-5" dirty="0">
                <a:latin typeface="Calibri"/>
                <a:cs typeface="Calibri"/>
              </a:rPr>
              <a:t> збуту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залишається персональний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4908" y="6448755"/>
            <a:ext cx="9747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Calibri"/>
                <a:cs typeface="Calibri"/>
              </a:rPr>
              <a:t>прода</a:t>
            </a:r>
            <a:r>
              <a:rPr sz="2100" spc="5" dirty="0">
                <a:latin typeface="Calibri"/>
                <a:cs typeface="Calibri"/>
              </a:rPr>
              <a:t>ж</a:t>
            </a:r>
            <a:r>
              <a:rPr sz="2100" dirty="0">
                <a:latin typeface="Calibri"/>
                <a:cs typeface="Calibri"/>
              </a:rPr>
              <a:t>.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979" y="1572258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0"/>
            <a:ext cx="3581400" cy="7354720"/>
            <a:chOff x="0" y="-496720"/>
            <a:chExt cx="3581400" cy="7354720"/>
          </a:xfrm>
        </p:grpSpPr>
        <p:sp>
          <p:nvSpPr>
            <p:cNvPr id="3" name="object 3"/>
            <p:cNvSpPr/>
            <p:nvPr/>
          </p:nvSpPr>
          <p:spPr>
            <a:xfrm>
              <a:off x="0" y="-49672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27935" y="2688158"/>
            <a:ext cx="17138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Джере</a:t>
            </a:r>
            <a:r>
              <a:rPr sz="3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ла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935" y="3145917"/>
            <a:ext cx="285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7935" y="3603116"/>
            <a:ext cx="2136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75100" y="112572"/>
            <a:ext cx="91789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ОСНОВНІ</a:t>
            </a:r>
            <a:r>
              <a:rPr sz="3200"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ФАКТОРИ,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ЩО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ВПЛИВАЮТЬ</a:t>
            </a:r>
            <a:r>
              <a:rPr sz="32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z="3200"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ПОВЕДІНКУ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78401" y="609207"/>
            <a:ext cx="71723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ОРГАНІЗАЦІЙНОГО</a:t>
            </a:r>
            <a:r>
              <a:rPr sz="3200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СПОЖИВАЧА</a:t>
            </a:r>
            <a:r>
              <a:rPr sz="32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ТОВАРІВ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12941" y="1146758"/>
            <a:ext cx="5866765" cy="4498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Фактори </a:t>
            </a:r>
            <a:r>
              <a:rPr sz="2000" b="1" dirty="0">
                <a:latin typeface="Arial"/>
                <a:cs typeface="Arial"/>
              </a:rPr>
              <a:t>навколишнього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середовища:</a:t>
            </a:r>
            <a:endParaRPr sz="2000">
              <a:latin typeface="Arial"/>
              <a:cs typeface="Arial"/>
            </a:endParaRPr>
          </a:p>
          <a:p>
            <a:pPr marL="127000" marR="92075" indent="-114300">
              <a:lnSpc>
                <a:spcPct val="75000"/>
              </a:lnSpc>
              <a:spcBef>
                <a:spcPts val="400"/>
              </a:spcBef>
              <a:buSzPct val="85000"/>
              <a:buFont typeface="Calibri"/>
              <a:buChar char="•"/>
              <a:tabLst>
                <a:tab pos="12763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Рівень </a:t>
            </a:r>
            <a:r>
              <a:rPr sz="2000" spc="-10" dirty="0">
                <a:latin typeface="Microsoft Sans Serif"/>
                <a:cs typeface="Microsoft Sans Serif"/>
              </a:rPr>
              <a:t>первинного</a:t>
            </a:r>
            <a:r>
              <a:rPr sz="2000" spc="-15" dirty="0">
                <a:latin typeface="Microsoft Sans Serif"/>
                <a:cs typeface="Microsoft Sans Serif"/>
              </a:rPr>
              <a:t> попиту;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економічна 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перспектива;</a:t>
            </a:r>
            <a:r>
              <a:rPr sz="2000" spc="-5" dirty="0">
                <a:latin typeface="Microsoft Sans Serif"/>
                <a:cs typeface="Microsoft Sans Serif"/>
              </a:rPr>
              <a:t> вартість</a:t>
            </a:r>
            <a:r>
              <a:rPr sz="2000" spc="-10" dirty="0">
                <a:latin typeface="Microsoft Sans Serif"/>
                <a:cs typeface="Microsoft Sans Serif"/>
              </a:rPr>
              <a:t> отримання </a:t>
            </a:r>
            <a:r>
              <a:rPr sz="2000" spc="-35" dirty="0">
                <a:latin typeface="Microsoft Sans Serif"/>
                <a:cs typeface="Microsoft Sans Serif"/>
              </a:rPr>
              <a:t>позики;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умови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поставки;</a:t>
            </a:r>
            <a:r>
              <a:rPr sz="2000" spc="-10" dirty="0">
                <a:latin typeface="Microsoft Sans Serif"/>
                <a:cs typeface="Microsoft Sans Serif"/>
              </a:rPr>
              <a:t> політичні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події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методи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регулювання;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діяльність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конкурентів.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  <a:spcBef>
                <a:spcPts val="1600"/>
              </a:spcBef>
            </a:pPr>
            <a:r>
              <a:rPr sz="2000" b="1" spc="-5" dirty="0">
                <a:latin typeface="Arial"/>
                <a:cs typeface="Arial"/>
              </a:rPr>
              <a:t>Міжособистісні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фактори:</a:t>
            </a:r>
            <a:endParaRPr sz="2000">
              <a:latin typeface="Arial"/>
              <a:cs typeface="Arial"/>
            </a:endParaRPr>
          </a:p>
          <a:p>
            <a:pPr marL="127000" indent="-114935">
              <a:lnSpc>
                <a:spcPts val="2005"/>
              </a:lnSpc>
              <a:buSzPct val="85000"/>
              <a:buFont typeface="Calibri"/>
              <a:buChar char="•"/>
              <a:tabLst>
                <a:tab pos="127635" algn="l"/>
                <a:tab pos="203708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повноваження;	</a:t>
            </a:r>
            <a:r>
              <a:rPr sz="2000" dirty="0">
                <a:latin typeface="Microsoft Sans Serif"/>
                <a:cs typeface="Microsoft Sans Serif"/>
              </a:rPr>
              <a:t>статус;</a:t>
            </a:r>
            <a:endParaRPr sz="2000">
              <a:latin typeface="Microsoft Sans Serif"/>
              <a:cs typeface="Microsoft Sans Serif"/>
            </a:endParaRPr>
          </a:p>
          <a:p>
            <a:pPr marL="127000" marR="1069975" indent="-114300">
              <a:lnSpc>
                <a:spcPct val="75000"/>
              </a:lnSpc>
              <a:spcBef>
                <a:spcPts val="400"/>
              </a:spcBef>
              <a:buSzPct val="85000"/>
              <a:buFont typeface="Calibri"/>
              <a:buChar char="•"/>
              <a:tabLst>
                <a:tab pos="12763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вміння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поставити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себе</a:t>
            </a:r>
            <a:r>
              <a:rPr sz="2000" spc="-5" dirty="0">
                <a:latin typeface="Microsoft Sans Serif"/>
                <a:cs typeface="Microsoft Sans Serif"/>
              </a:rPr>
              <a:t> 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місце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іншого;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переконливість.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  <a:spcBef>
                <a:spcPts val="1600"/>
              </a:spcBef>
            </a:pPr>
            <a:r>
              <a:rPr sz="2000" b="1" dirty="0">
                <a:latin typeface="Arial"/>
                <a:cs typeface="Arial"/>
              </a:rPr>
              <a:t>Організаційні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фактори:</a:t>
            </a:r>
            <a:endParaRPr sz="2000">
              <a:latin typeface="Arial"/>
              <a:cs typeface="Arial"/>
            </a:endParaRPr>
          </a:p>
          <a:p>
            <a:pPr marL="127000" marR="487680" indent="-114300">
              <a:lnSpc>
                <a:spcPct val="75000"/>
              </a:lnSpc>
              <a:spcBef>
                <a:spcPts val="405"/>
              </a:spcBef>
              <a:buSzPct val="85000"/>
              <a:buFont typeface="Calibri"/>
              <a:buChar char="•"/>
              <a:tabLst>
                <a:tab pos="127635" algn="l"/>
                <a:tab pos="74358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цілі;	</a:t>
            </a:r>
            <a:r>
              <a:rPr sz="2000" spc="-25" dirty="0">
                <a:latin typeface="Microsoft Sans Serif"/>
                <a:cs typeface="Microsoft Sans Serif"/>
              </a:rPr>
              <a:t>політика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організації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організаційна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структура;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внутрішньоорганізаційні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системи.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5"/>
              </a:lnSpc>
              <a:spcBef>
                <a:spcPts val="1595"/>
              </a:spcBef>
            </a:pPr>
            <a:r>
              <a:rPr sz="2000" b="1" spc="-5" dirty="0">
                <a:latin typeface="Arial"/>
                <a:cs typeface="Arial"/>
              </a:rPr>
              <a:t>Індивідуальні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фактори:</a:t>
            </a:r>
            <a:endParaRPr sz="2000">
              <a:latin typeface="Arial"/>
              <a:cs typeface="Arial"/>
            </a:endParaRPr>
          </a:p>
          <a:p>
            <a:pPr marL="127000" marR="5080" indent="-114300">
              <a:lnSpc>
                <a:spcPct val="75000"/>
              </a:lnSpc>
              <a:spcBef>
                <a:spcPts val="400"/>
              </a:spcBef>
              <a:buSzPct val="85000"/>
              <a:buFont typeface="Calibri"/>
              <a:buChar char="•"/>
              <a:tabLst>
                <a:tab pos="127635" algn="l"/>
              </a:tabLst>
            </a:pPr>
            <a:r>
              <a:rPr sz="2000" spc="-35" dirty="0">
                <a:latin typeface="Microsoft Sans Serif"/>
                <a:cs typeface="Microsoft Sans Serif"/>
              </a:rPr>
              <a:t>вік,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рівень</a:t>
            </a:r>
            <a:r>
              <a:rPr sz="2000" spc="-5" dirty="0">
                <a:latin typeface="Microsoft Sans Serif"/>
                <a:cs typeface="Microsoft Sans Serif"/>
              </a:rPr>
              <a:t> доходів,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освіта,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службове</a:t>
            </a:r>
            <a:r>
              <a:rPr sz="2000" spc="-15" dirty="0">
                <a:latin typeface="Microsoft Sans Serif"/>
                <a:cs typeface="Microsoft Sans Serif"/>
              </a:rPr>
              <a:t> положення,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тип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особистості,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готовність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ризикувати</a:t>
            </a:r>
            <a:r>
              <a:rPr sz="1800" spc="-2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812" y="1371917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702046"/>
              </p:ext>
            </p:extLst>
          </p:nvPr>
        </p:nvGraphicFramePr>
        <p:xfrm>
          <a:off x="332295" y="903350"/>
          <a:ext cx="11393805" cy="5852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489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Фактори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В2С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В2В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5" dirty="0">
                          <a:latin typeface="Calibri"/>
                          <a:cs typeface="Calibri"/>
                        </a:rPr>
                        <a:t>ОСОБЛИВОСТІ</a:t>
                      </a:r>
                      <a:r>
                        <a:rPr sz="2400" b="1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ПРОЦЕСУ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ЗАКУПІВЕЛЬ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Мета</a:t>
                      </a:r>
                      <a:r>
                        <a:rPr sz="2400" i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покупки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Задоволення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потреб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інтересів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Досягнення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цілей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організації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Обсяг</a:t>
                      </a:r>
                      <a:r>
                        <a:rPr sz="2400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замовлень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Малі</a:t>
                      </a: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Середні,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великі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35560" marR="32512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Важливість </a:t>
                      </a:r>
                      <a:r>
                        <a:rPr sz="24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сервісного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обслугов</a:t>
                      </a:r>
                      <a:r>
                        <a:rPr sz="2400" i="1" spc="-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ван</a:t>
                      </a:r>
                      <a:r>
                        <a:rPr sz="2400" i="1" spc="-1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я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711325" marR="36830" indent="-1664335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Важливе,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але не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пріоритетне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при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покупці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Грає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покупці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вирішальну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роль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35560" marR="1238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Довжина</a:t>
                      </a:r>
                      <a:r>
                        <a:rPr sz="2400" i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каналів </a:t>
                      </a:r>
                      <a:r>
                        <a:rPr sz="2400" i="1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збуту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Багаторівневі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канали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Короткі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45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Вибір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постачальників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1325245" marR="254635" indent="-1065530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Постачальник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основному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не </a:t>
                      </a:r>
                      <a:r>
                        <a:rPr sz="2400" spc="-5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має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значення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Вдаються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послуг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160655" marR="152400"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спеціалізованих постачальників, </a:t>
                      </a:r>
                      <a:r>
                        <a:rPr sz="2400" spc="-5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ринок</a:t>
                      </a:r>
                      <a:r>
                        <a:rPr sz="2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яких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ретельно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досліджується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11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Лояльність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Лояльність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як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наслідок,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мета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Прагненні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бути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лояльними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8613" y="180594"/>
            <a:ext cx="9290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ХАРАКТЕРИСТИКИ</a:t>
            </a:r>
            <a:r>
              <a:rPr sz="3600" spc="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5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РИНКІВ</a:t>
            </a:r>
            <a:r>
              <a:rPr sz="3600" spc="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СПОЖИВАЧІВ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927" y="88138"/>
            <a:ext cx="7106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ОСНОВНІ</a:t>
            </a:r>
            <a:r>
              <a:rPr sz="3600"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СТАДІЇ</a:t>
            </a:r>
            <a:r>
              <a:rPr sz="3600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ПРОЦЕСУ</a:t>
            </a:r>
            <a:r>
              <a:rPr sz="3600" spc="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ПОКУПКИ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6413" y="576198"/>
            <a:ext cx="3564890" cy="2097405"/>
            <a:chOff x="256413" y="576198"/>
            <a:chExt cx="3564890" cy="2097405"/>
          </a:xfrm>
          <a:solidFill>
            <a:schemeClr val="accent2">
              <a:lumMod val="75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262763" y="582548"/>
              <a:ext cx="3552190" cy="2084705"/>
            </a:xfrm>
            <a:custGeom>
              <a:avLst/>
              <a:gdLst/>
              <a:ahLst/>
              <a:cxnLst/>
              <a:rect l="l" t="t" r="r" b="b"/>
              <a:pathLst>
                <a:path w="3552190" h="2084705">
                  <a:moveTo>
                    <a:pt x="3552190" y="0"/>
                  </a:moveTo>
                  <a:lnTo>
                    <a:pt x="0" y="0"/>
                  </a:lnTo>
                  <a:lnTo>
                    <a:pt x="0" y="1354454"/>
                  </a:lnTo>
                  <a:lnTo>
                    <a:pt x="1515491" y="1354454"/>
                  </a:lnTo>
                  <a:lnTo>
                    <a:pt x="1515491" y="1563370"/>
                  </a:lnTo>
                  <a:lnTo>
                    <a:pt x="1255014" y="1563370"/>
                  </a:lnTo>
                  <a:lnTo>
                    <a:pt x="1776095" y="2084451"/>
                  </a:lnTo>
                  <a:lnTo>
                    <a:pt x="2297176" y="1563370"/>
                  </a:lnTo>
                  <a:lnTo>
                    <a:pt x="2036572" y="1563370"/>
                  </a:lnTo>
                  <a:lnTo>
                    <a:pt x="2036572" y="1354454"/>
                  </a:lnTo>
                  <a:lnTo>
                    <a:pt x="3552190" y="1354454"/>
                  </a:lnTo>
                  <a:lnTo>
                    <a:pt x="355219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2763" y="582548"/>
              <a:ext cx="3552190" cy="2084705"/>
            </a:xfrm>
            <a:custGeom>
              <a:avLst/>
              <a:gdLst/>
              <a:ahLst/>
              <a:cxnLst/>
              <a:rect l="l" t="t" r="r" b="b"/>
              <a:pathLst>
                <a:path w="3552190" h="2084705">
                  <a:moveTo>
                    <a:pt x="0" y="0"/>
                  </a:moveTo>
                  <a:lnTo>
                    <a:pt x="3552190" y="0"/>
                  </a:lnTo>
                  <a:lnTo>
                    <a:pt x="3552190" y="1354454"/>
                  </a:lnTo>
                  <a:lnTo>
                    <a:pt x="2036572" y="1354454"/>
                  </a:lnTo>
                  <a:lnTo>
                    <a:pt x="2036572" y="1563370"/>
                  </a:lnTo>
                  <a:lnTo>
                    <a:pt x="2297176" y="1563370"/>
                  </a:lnTo>
                  <a:lnTo>
                    <a:pt x="1776095" y="2084451"/>
                  </a:lnTo>
                  <a:lnTo>
                    <a:pt x="1255014" y="1563370"/>
                  </a:lnTo>
                  <a:lnTo>
                    <a:pt x="1515491" y="1563370"/>
                  </a:lnTo>
                  <a:lnTo>
                    <a:pt x="1515491" y="1354454"/>
                  </a:lnTo>
                  <a:lnTo>
                    <a:pt x="0" y="13544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09955" y="925830"/>
            <a:ext cx="2456180" cy="6375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36600" marR="5080" indent="-724535">
              <a:lnSpc>
                <a:spcPct val="100499"/>
              </a:lnSpc>
              <a:spcBef>
                <a:spcPts val="9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1.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Визнання наявності </a:t>
            </a:r>
            <a:r>
              <a:rPr sz="2000" b="1" spc="-4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потреби.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6413" y="2660650"/>
            <a:ext cx="3564890" cy="2496185"/>
            <a:chOff x="256413" y="2660650"/>
            <a:chExt cx="3564890" cy="2496185"/>
          </a:xfrm>
          <a:solidFill>
            <a:schemeClr val="accent6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262763" y="2667000"/>
              <a:ext cx="3552190" cy="2483485"/>
            </a:xfrm>
            <a:custGeom>
              <a:avLst/>
              <a:gdLst/>
              <a:ahLst/>
              <a:cxnLst/>
              <a:rect l="l" t="t" r="r" b="b"/>
              <a:pathLst>
                <a:path w="3552190" h="2483485">
                  <a:moveTo>
                    <a:pt x="3552190" y="0"/>
                  </a:moveTo>
                  <a:lnTo>
                    <a:pt x="0" y="0"/>
                  </a:lnTo>
                  <a:lnTo>
                    <a:pt x="0" y="1613408"/>
                  </a:lnTo>
                  <a:lnTo>
                    <a:pt x="1465707" y="1613408"/>
                  </a:lnTo>
                  <a:lnTo>
                    <a:pt x="1465707" y="1862327"/>
                  </a:lnTo>
                  <a:lnTo>
                    <a:pt x="1155319" y="1862327"/>
                  </a:lnTo>
                  <a:lnTo>
                    <a:pt x="1776095" y="2483104"/>
                  </a:lnTo>
                  <a:lnTo>
                    <a:pt x="2396871" y="1862327"/>
                  </a:lnTo>
                  <a:lnTo>
                    <a:pt x="2086483" y="1862327"/>
                  </a:lnTo>
                  <a:lnTo>
                    <a:pt x="2086483" y="1613408"/>
                  </a:lnTo>
                  <a:lnTo>
                    <a:pt x="3552190" y="1613408"/>
                  </a:lnTo>
                  <a:lnTo>
                    <a:pt x="355219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2763" y="2667000"/>
              <a:ext cx="3552190" cy="2483485"/>
            </a:xfrm>
            <a:custGeom>
              <a:avLst/>
              <a:gdLst/>
              <a:ahLst/>
              <a:cxnLst/>
              <a:rect l="l" t="t" r="r" b="b"/>
              <a:pathLst>
                <a:path w="3552190" h="2483485">
                  <a:moveTo>
                    <a:pt x="0" y="0"/>
                  </a:moveTo>
                  <a:lnTo>
                    <a:pt x="3552190" y="0"/>
                  </a:lnTo>
                  <a:lnTo>
                    <a:pt x="3552190" y="1613408"/>
                  </a:lnTo>
                  <a:lnTo>
                    <a:pt x="2086483" y="1613408"/>
                  </a:lnTo>
                  <a:lnTo>
                    <a:pt x="2086483" y="1862327"/>
                  </a:lnTo>
                  <a:lnTo>
                    <a:pt x="2396871" y="1862327"/>
                  </a:lnTo>
                  <a:lnTo>
                    <a:pt x="1776095" y="2483104"/>
                  </a:lnTo>
                  <a:lnTo>
                    <a:pt x="1155319" y="1862327"/>
                  </a:lnTo>
                  <a:lnTo>
                    <a:pt x="1465707" y="1862327"/>
                  </a:lnTo>
                  <a:lnTo>
                    <a:pt x="1465707" y="1613408"/>
                  </a:lnTo>
                  <a:lnTo>
                    <a:pt x="0" y="161340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3994" y="2987801"/>
            <a:ext cx="3048635" cy="942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2.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Ухвалення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рішення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про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конкретні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шляхи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і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джерела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b="1" spc="-5" dirty="0">
                <a:latin typeface="Calibri"/>
                <a:cs typeface="Calibri"/>
              </a:rPr>
              <a:t>задоволення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потреби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2763" y="5433847"/>
            <a:ext cx="3552190" cy="1177290"/>
          </a:xfrm>
          <a:prstGeom prst="rect">
            <a:avLst/>
          </a:prstGeom>
          <a:solidFill>
            <a:schemeClr val="accent3"/>
          </a:solidFill>
          <a:ln w="12700">
            <a:solidFill>
              <a:srgbClr val="42709B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69977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3.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Укладення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угоди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8196" y="635253"/>
            <a:ext cx="727202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Для того щоб викликати </a:t>
            </a:r>
            <a:r>
              <a:rPr sz="2000" dirty="0">
                <a:latin typeface="Calibri"/>
                <a:cs typeface="Calibri"/>
              </a:rPr>
              <a:t>закупівлю, сама потреба повинна бути, не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тільки </a:t>
            </a:r>
            <a:r>
              <a:rPr sz="2000" dirty="0">
                <a:latin typeface="Calibri"/>
                <a:cs typeface="Calibri"/>
              </a:rPr>
              <a:t>конкретної, </a:t>
            </a:r>
            <a:r>
              <a:rPr sz="2000" spc="-5" dirty="0">
                <a:latin typeface="Calibri"/>
                <a:cs typeface="Calibri"/>
              </a:rPr>
              <a:t>але </a:t>
            </a:r>
            <a:r>
              <a:rPr sz="2000" dirty="0">
                <a:latin typeface="Calibri"/>
                <a:cs typeface="Calibri"/>
              </a:rPr>
              <a:t>і вираженою у вигляді </a:t>
            </a:r>
            <a:r>
              <a:rPr sz="2000" spc="-5" dirty="0">
                <a:latin typeface="Calibri"/>
                <a:cs typeface="Calibri"/>
              </a:rPr>
              <a:t>ясною </a:t>
            </a:r>
            <a:r>
              <a:rPr sz="2000" dirty="0">
                <a:latin typeface="Calibri"/>
                <a:cs typeface="Calibri"/>
              </a:rPr>
              <a:t>заявки </a:t>
            </a:r>
            <a:r>
              <a:rPr sz="2000" spc="-5" dirty="0">
                <a:latin typeface="Calibri"/>
                <a:cs typeface="Calibri"/>
              </a:rPr>
              <a:t>відділу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матеріально-технічного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постачання.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2190" y="1810674"/>
            <a:ext cx="7579359" cy="265684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b="1" dirty="0">
                <a:latin typeface="Calibri"/>
                <a:cs typeface="Calibri"/>
              </a:rPr>
              <a:t>Аналіз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наявних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альтернативних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можливостей</a:t>
            </a:r>
            <a:endParaRPr sz="2000" dirty="0">
              <a:latin typeface="Calibri"/>
              <a:cs typeface="Calibri"/>
            </a:endParaRPr>
          </a:p>
          <a:p>
            <a:pPr marL="625475">
              <a:lnSpc>
                <a:spcPct val="100000"/>
              </a:lnSpc>
              <a:spcBef>
                <a:spcPts val="750"/>
              </a:spcBef>
            </a:pPr>
            <a:r>
              <a:rPr sz="2000" spc="-5" dirty="0">
                <a:latin typeface="Calibri"/>
                <a:cs typeface="Calibri"/>
              </a:rPr>
              <a:t>Робиться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вибір:</a:t>
            </a:r>
            <a:r>
              <a:rPr sz="2000" dirty="0">
                <a:latin typeface="Calibri"/>
                <a:cs typeface="Calibri"/>
              </a:rPr>
              <a:t> самостійно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виготовити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потрібні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товари,</a:t>
            </a:r>
            <a:endParaRPr sz="2000" dirty="0">
              <a:latin typeface="Calibri"/>
              <a:cs typeface="Calibri"/>
            </a:endParaRPr>
          </a:p>
          <a:p>
            <a:pPr marL="62547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отримати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і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зіставити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пропозиції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від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групи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потенційних</a:t>
            </a:r>
            <a:endParaRPr sz="2000" dirty="0">
              <a:latin typeface="Calibri"/>
              <a:cs typeface="Calibri"/>
            </a:endParaRPr>
          </a:p>
          <a:p>
            <a:pPr marL="62547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постачальників,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провести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</a:t>
            </a:r>
            <a:r>
              <a:rPr sz="2000" spc="-5" dirty="0">
                <a:latin typeface="Calibri"/>
                <a:cs typeface="Calibri"/>
              </a:rPr>
              <a:t> можливими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постачальниками</a:t>
            </a:r>
          </a:p>
          <a:p>
            <a:pPr marL="625475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переговори з </a:t>
            </a:r>
            <a:r>
              <a:rPr sz="2000" spc="-5" dirty="0">
                <a:latin typeface="Calibri"/>
                <a:cs typeface="Calibri"/>
              </a:rPr>
              <a:t>метою </a:t>
            </a:r>
            <a:r>
              <a:rPr sz="2000" dirty="0">
                <a:latin typeface="Calibri"/>
                <a:cs typeface="Calibri"/>
              </a:rPr>
              <a:t>підбору найкращої </a:t>
            </a:r>
            <a:r>
              <a:rPr sz="2000" spc="-5" dirty="0">
                <a:latin typeface="Calibri"/>
                <a:cs typeface="Calibri"/>
              </a:rPr>
              <a:t>комбінації </a:t>
            </a:r>
            <a:r>
              <a:rPr sz="2000" dirty="0">
                <a:latin typeface="Calibri"/>
                <a:cs typeface="Calibri"/>
              </a:rPr>
              <a:t>умов </a:t>
            </a:r>
            <a:r>
              <a:rPr sz="2000" spc="-5" dirty="0">
                <a:latin typeface="Calibri"/>
                <a:cs typeface="Calibri"/>
              </a:rPr>
              <a:t>угоди. </a:t>
            </a:r>
            <a:r>
              <a:rPr sz="2000" dirty="0">
                <a:latin typeface="Calibri"/>
                <a:cs typeface="Calibri"/>
              </a:rPr>
              <a:t> Покупцеві </a:t>
            </a:r>
            <a:r>
              <a:rPr sz="2000" spc="-5" dirty="0">
                <a:latin typeface="Calibri"/>
                <a:cs typeface="Calibri"/>
              </a:rPr>
              <a:t>доведеться видати </a:t>
            </a:r>
            <a:r>
              <a:rPr sz="2000" dirty="0">
                <a:latin typeface="Calibri"/>
                <a:cs typeface="Calibri"/>
              </a:rPr>
              <a:t>замовлення </a:t>
            </a:r>
            <a:r>
              <a:rPr sz="2000" spc="-5" dirty="0">
                <a:latin typeface="Calibri"/>
                <a:cs typeface="Calibri"/>
              </a:rPr>
              <a:t>одному конкретному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постачальнику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або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розподілити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його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між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декількома</a:t>
            </a:r>
            <a:endParaRPr sz="2000" dirty="0">
              <a:latin typeface="Calibri"/>
              <a:cs typeface="Calibri"/>
            </a:endParaRPr>
          </a:p>
          <a:p>
            <a:pPr marL="625475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Calibri"/>
                <a:cs typeface="Calibri"/>
              </a:rPr>
              <a:t>постачальниками.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22190" y="4740655"/>
            <a:ext cx="59309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Вибір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одного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або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кількох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конкретних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постачальників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14953" y="2050541"/>
            <a:ext cx="428625" cy="2910840"/>
          </a:xfrm>
          <a:custGeom>
            <a:avLst/>
            <a:gdLst/>
            <a:ahLst/>
            <a:cxnLst/>
            <a:rect l="l" t="t" r="r" b="b"/>
            <a:pathLst>
              <a:path w="428625" h="2910840">
                <a:moveTo>
                  <a:pt x="428117" y="38100"/>
                </a:moveTo>
                <a:lnTo>
                  <a:pt x="402717" y="25400"/>
                </a:lnTo>
                <a:lnTo>
                  <a:pt x="351917" y="0"/>
                </a:lnTo>
                <a:lnTo>
                  <a:pt x="351917" y="25400"/>
                </a:lnTo>
                <a:lnTo>
                  <a:pt x="201295" y="25400"/>
                </a:lnTo>
                <a:lnTo>
                  <a:pt x="201295" y="1410462"/>
                </a:lnTo>
                <a:lnTo>
                  <a:pt x="0" y="1410462"/>
                </a:lnTo>
                <a:lnTo>
                  <a:pt x="0" y="1435862"/>
                </a:lnTo>
                <a:lnTo>
                  <a:pt x="201295" y="1435862"/>
                </a:lnTo>
                <a:lnTo>
                  <a:pt x="201295" y="2885440"/>
                </a:lnTo>
                <a:lnTo>
                  <a:pt x="351917" y="2885440"/>
                </a:lnTo>
                <a:lnTo>
                  <a:pt x="351917" y="2910840"/>
                </a:lnTo>
                <a:lnTo>
                  <a:pt x="402717" y="2885440"/>
                </a:lnTo>
                <a:lnTo>
                  <a:pt x="428117" y="2872740"/>
                </a:lnTo>
                <a:lnTo>
                  <a:pt x="402717" y="2860052"/>
                </a:lnTo>
                <a:lnTo>
                  <a:pt x="351917" y="2834640"/>
                </a:lnTo>
                <a:lnTo>
                  <a:pt x="351917" y="2860052"/>
                </a:lnTo>
                <a:lnTo>
                  <a:pt x="226695" y="2860052"/>
                </a:lnTo>
                <a:lnTo>
                  <a:pt x="226695" y="1435862"/>
                </a:lnTo>
                <a:lnTo>
                  <a:pt x="226695" y="1423162"/>
                </a:lnTo>
                <a:lnTo>
                  <a:pt x="226695" y="1410462"/>
                </a:lnTo>
                <a:lnTo>
                  <a:pt x="226695" y="50800"/>
                </a:lnTo>
                <a:lnTo>
                  <a:pt x="351917" y="50800"/>
                </a:lnTo>
                <a:lnTo>
                  <a:pt x="351917" y="76200"/>
                </a:lnTo>
                <a:lnTo>
                  <a:pt x="402717" y="50800"/>
                </a:lnTo>
                <a:lnTo>
                  <a:pt x="428117" y="381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88967" y="5390184"/>
            <a:ext cx="7198359" cy="1247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В результаті </a:t>
            </a:r>
            <a:r>
              <a:rPr sz="2000" spc="-5" dirty="0">
                <a:latin typeface="Calibri"/>
                <a:cs typeface="Calibri"/>
              </a:rPr>
              <a:t>укладення угоди </a:t>
            </a:r>
            <a:r>
              <a:rPr sz="2000" dirty="0">
                <a:latin typeface="Calibri"/>
                <a:cs typeface="Calibri"/>
              </a:rPr>
              <a:t>починає </a:t>
            </a:r>
            <a:r>
              <a:rPr sz="2000" spc="-5" dirty="0">
                <a:latin typeface="Calibri"/>
                <a:cs typeface="Calibri"/>
              </a:rPr>
              <a:t>діяти контроль </a:t>
            </a:r>
            <a:r>
              <a:rPr sz="2000" dirty="0">
                <a:latin typeface="Calibri"/>
                <a:cs typeface="Calibri"/>
              </a:rPr>
              <a:t>за </a:t>
            </a:r>
            <a:r>
              <a:rPr sz="2000" spc="-5" dirty="0">
                <a:latin typeface="Calibri"/>
                <a:cs typeface="Calibri"/>
              </a:rPr>
              <a:t>ходом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виконання </a:t>
            </a:r>
            <a:r>
              <a:rPr sz="2000" dirty="0">
                <a:latin typeface="Calibri"/>
                <a:cs typeface="Calibri"/>
              </a:rPr>
              <a:t>замовлення, перевірка </a:t>
            </a:r>
            <a:r>
              <a:rPr sz="2000" spc="-5" dirty="0">
                <a:latin typeface="Calibri"/>
                <a:cs typeface="Calibri"/>
              </a:rPr>
              <a:t>рахунку-фактури, отримання та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інспектування </a:t>
            </a:r>
            <a:r>
              <a:rPr sz="2000" spc="-5" dirty="0">
                <a:latin typeface="Calibri"/>
                <a:cs typeface="Calibri"/>
              </a:rPr>
              <a:t>надходять </a:t>
            </a:r>
            <a:r>
              <a:rPr sz="2000" dirty="0">
                <a:latin typeface="Calibri"/>
                <a:cs typeface="Calibri"/>
              </a:rPr>
              <a:t>партій </a:t>
            </a:r>
            <a:r>
              <a:rPr sz="2000" spc="-5" dirty="0">
                <a:latin typeface="Calibri"/>
                <a:cs typeface="Calibri"/>
              </a:rPr>
              <a:t>товару </a:t>
            </a:r>
            <a:r>
              <a:rPr sz="2000" dirty="0">
                <a:latin typeface="Calibri"/>
                <a:cs typeface="Calibri"/>
              </a:rPr>
              <a:t>і передача на зберігання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відомостей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укладену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угоду.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6200" y="0"/>
            <a:ext cx="5869178" cy="6858000"/>
            <a:chOff x="0" y="0"/>
            <a:chExt cx="5869178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955663" y="1201916"/>
            <a:ext cx="3821429" cy="3836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Усвідомлення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проблеми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ts val="22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Узагальнений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опис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потреб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ts val="2200"/>
              </a:lnSpc>
            </a:pPr>
            <a:r>
              <a:rPr sz="2000" spc="-15" dirty="0">
                <a:latin typeface="Microsoft Sans Serif"/>
                <a:cs typeface="Microsoft Sans Serif"/>
              </a:rPr>
              <a:t>складання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специфікації</a:t>
            </a:r>
            <a:endParaRPr sz="2000">
              <a:latin typeface="Microsoft Sans Serif"/>
              <a:cs typeface="Microsoft Sans Serif"/>
            </a:endParaRPr>
          </a:p>
          <a:p>
            <a:pPr marL="469900" marR="172720" indent="-457200">
              <a:lnSpc>
                <a:spcPts val="1989"/>
              </a:lnSpc>
              <a:spcBef>
                <a:spcPts val="101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Визначення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характеристик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продукту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Пошук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постачальника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Запит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пропозицій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Вибір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постачальника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Оформлення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замовлення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ts val="2000"/>
              </a:lnSpc>
              <a:spcBef>
                <a:spcPts val="1000"/>
              </a:spcBef>
              <a:buAutoNum type="arabicPeriod" startAt="3"/>
              <a:tabLst>
                <a:tab pos="469265" algn="l"/>
                <a:tab pos="4699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Оцінка </a:t>
            </a:r>
            <a:r>
              <a:rPr sz="2000" spc="-15" dirty="0">
                <a:latin typeface="Microsoft Sans Serif"/>
                <a:cs typeface="Microsoft Sans Serif"/>
              </a:rPr>
              <a:t>ефективності </a:t>
            </a:r>
            <a:r>
              <a:rPr sz="2000" spc="-5" dirty="0">
                <a:latin typeface="Microsoft Sans Serif"/>
                <a:cs typeface="Microsoft Sans Serif"/>
              </a:rPr>
              <a:t>роботи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постачальника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62400" y="350710"/>
            <a:ext cx="61264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ЕТАПИ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ПРОЦЕСУ</a:t>
            </a:r>
            <a:r>
              <a:rPr sz="32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5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ЗАКУПІВЕЛЬ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502255"/>
              </p:ext>
            </p:extLst>
          </p:nvPr>
        </p:nvGraphicFramePr>
        <p:xfrm>
          <a:off x="403555" y="884300"/>
          <a:ext cx="11393805" cy="53059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489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Фактори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В2С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В2В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5" dirty="0">
                          <a:latin typeface="Calibri"/>
                          <a:cs typeface="Calibri"/>
                        </a:rPr>
                        <a:t>ОСОБЛИВОСТІ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ПРОЦЕСУ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 ПРИЙНЯТТЯ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РІШЕНЬ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ПРО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ПОКУПКУ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Особи,</a:t>
                      </a:r>
                      <a:r>
                        <a:rPr sz="24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які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35560" marR="798830">
                        <a:lnSpc>
                          <a:spcPct val="100000"/>
                        </a:lnSpc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приймають 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рішення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1825" marR="243204" indent="-1651000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Одноосібно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або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сімейному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рівні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8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19530" marR="840740" indent="-469900">
                        <a:lnSpc>
                          <a:spcPct val="100000"/>
                        </a:lnSpc>
                        <a:spcBef>
                          <a:spcPts val="164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Колективно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(покупці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професіонали)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8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35560" marR="58419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i="1" spc="-5" dirty="0">
                          <a:latin typeface="Calibri"/>
                          <a:cs typeface="Calibri"/>
                        </a:rPr>
                        <a:t>Ступінь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400" i="1" spc="5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ґрунтованості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49325" marR="530860" indent="-410209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Рішення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задовільні,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часто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інтуїтивні,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емоційні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0" marR="424815" indent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основному раціональні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основі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глибоких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досліджень </a:t>
                      </a:r>
                      <a:r>
                        <a:rPr sz="2400" spc="-5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ринку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1133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Складність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35560" marR="309245">
                        <a:lnSpc>
                          <a:spcPct val="100000"/>
                        </a:lnSpc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процесу</a:t>
                      </a:r>
                      <a:r>
                        <a:rPr sz="2400" i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купівлі- </a:t>
                      </a:r>
                      <a:r>
                        <a:rPr sz="2400" i="1" spc="-5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продажу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Проста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форма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Безліч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формальностей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98">
                <a:tc>
                  <a:txBody>
                    <a:bodyPr/>
                    <a:lstStyle/>
                    <a:p>
                      <a:pPr marL="35560" marR="44195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І</a:t>
                      </a:r>
                      <a:r>
                        <a:rPr sz="2400" i="1" spc="-1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тенсивніс</a:t>
                      </a:r>
                      <a:r>
                        <a:rPr sz="2400" i="1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ь 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переговорів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Мала,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середня</a:t>
                      </a:r>
                    </a:p>
                  </a:txBody>
                  <a:tcPr marL="0" marR="0" marT="210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Мала,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середня,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частіше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висока</a:t>
                      </a:r>
                    </a:p>
                  </a:txBody>
                  <a:tcPr marL="0" marR="0" marT="210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96644" y="163829"/>
            <a:ext cx="7808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ХАРАКТЕРИСТИКИ</a:t>
            </a:r>
            <a:r>
              <a:rPr sz="3600" spc="-4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РИНКІВ</a:t>
            </a:r>
            <a:r>
              <a:rPr sz="36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СПОЖИВАЧІВ</a:t>
            </a:r>
            <a:endParaRPr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281" y="1128775"/>
            <a:ext cx="3810000" cy="2552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9098" y="221183"/>
            <a:ext cx="59880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ЗАХИСНА</a:t>
            </a:r>
            <a:r>
              <a:rPr sz="32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8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ТАКТИКА</a:t>
            </a:r>
            <a:r>
              <a:rPr sz="3200" spc="-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ПОКУПЦЯ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8132" y="860805"/>
            <a:ext cx="3550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Вплив</a:t>
            </a:r>
            <a:r>
              <a:rPr sz="24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4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вибір</a:t>
            </a:r>
            <a:r>
              <a:rPr sz="24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при</a:t>
            </a:r>
            <a:r>
              <a:rPr sz="24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покупці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0909" y="1462417"/>
            <a:ext cx="1904364" cy="441959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14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Колеги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53123" y="1445145"/>
            <a:ext cx="1906270" cy="441959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145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Керівництво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2597" y="2328049"/>
            <a:ext cx="1744980" cy="441959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45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Покупець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32909" y="2158745"/>
            <a:ext cx="2864485" cy="1713230"/>
          </a:xfrm>
          <a:custGeom>
            <a:avLst/>
            <a:gdLst/>
            <a:ahLst/>
            <a:cxnLst/>
            <a:rect l="l" t="t" r="r" b="b"/>
            <a:pathLst>
              <a:path w="2864484" h="1713229">
                <a:moveTo>
                  <a:pt x="0" y="0"/>
                </a:moveTo>
                <a:lnTo>
                  <a:pt x="2864104" y="0"/>
                </a:lnTo>
                <a:lnTo>
                  <a:pt x="2864104" y="1113154"/>
                </a:lnTo>
                <a:lnTo>
                  <a:pt x="1646174" y="1113154"/>
                </a:lnTo>
                <a:lnTo>
                  <a:pt x="1646174" y="1284858"/>
                </a:lnTo>
                <a:lnTo>
                  <a:pt x="1860295" y="1284858"/>
                </a:lnTo>
                <a:lnTo>
                  <a:pt x="1432052" y="1713102"/>
                </a:lnTo>
                <a:lnTo>
                  <a:pt x="1003807" y="1284858"/>
                </a:lnTo>
                <a:lnTo>
                  <a:pt x="1217929" y="1284858"/>
                </a:lnTo>
                <a:lnTo>
                  <a:pt x="1217929" y="1113154"/>
                </a:lnTo>
                <a:lnTo>
                  <a:pt x="0" y="1113154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8942" y="2786329"/>
            <a:ext cx="11232515" cy="3712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algn="ctr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solidFill>
                  <a:srgbClr val="001F5F"/>
                </a:solidFill>
                <a:latin typeface="Calibri"/>
                <a:cs typeface="Calibri"/>
              </a:rPr>
              <a:t>Захисна</a:t>
            </a:r>
            <a:r>
              <a:rPr sz="24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1F5F"/>
                </a:solidFill>
                <a:latin typeface="Calibri"/>
                <a:cs typeface="Calibri"/>
              </a:rPr>
              <a:t>тактика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Calibri"/>
              <a:cs typeface="Calibri"/>
            </a:endParaRPr>
          </a:p>
          <a:p>
            <a:pPr marL="12700">
              <a:lnSpc>
                <a:spcPts val="3180"/>
              </a:lnSpc>
            </a:pPr>
            <a:r>
              <a:rPr sz="2900" spc="-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приймати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рішення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не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поодинці, намагатися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розділити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відповідальність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іншими;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</a:pPr>
            <a:r>
              <a:rPr sz="2900" spc="-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звертатися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переважно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постачальників,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які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задовольняли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потреби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підприємства;</a:t>
            </a:r>
            <a:endParaRPr sz="2400" dirty="0">
              <a:latin typeface="Calibri"/>
              <a:cs typeface="Calibri"/>
            </a:endParaRPr>
          </a:p>
          <a:p>
            <a:pPr marL="355600" marR="212090" indent="-342900">
              <a:lnSpc>
                <a:spcPts val="2900"/>
              </a:lnSpc>
              <a:spcBef>
                <a:spcPts val="270"/>
              </a:spcBef>
            </a:pPr>
            <a:r>
              <a:rPr sz="29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навести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довідки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у інших підприємств, перед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якими стояли такі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ж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проблеми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були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дозволені;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575"/>
              </a:lnSpc>
            </a:pPr>
            <a:r>
              <a:rPr sz="29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направити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замовлення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декільком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постачальникам,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щоб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краще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розподілити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ризик;</a:t>
            </a:r>
            <a:endParaRPr sz="2400" dirty="0">
              <a:latin typeface="Calibri"/>
              <a:cs typeface="Calibri"/>
            </a:endParaRPr>
          </a:p>
          <a:p>
            <a:pPr marL="355600" marR="532765" indent="-342900">
              <a:lnSpc>
                <a:spcPts val="2880"/>
              </a:lnSpc>
              <a:spcBef>
                <a:spcPts val="285"/>
              </a:spcBef>
            </a:pPr>
            <a:r>
              <a:rPr sz="29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спробувати залучити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 прийняття рішення одного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або кількох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керівників, щоб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краще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захиститися.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898" y="700912"/>
            <a:ext cx="3732328" cy="26518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6438" y="4064"/>
            <a:ext cx="7362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ФУНКЦІОНАЛЬНО-ВАРТІСНИЙ</a:t>
            </a:r>
            <a:r>
              <a:rPr sz="3600" spc="-20" dirty="0"/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АНАЛІЗ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577" y="566369"/>
            <a:ext cx="11332210" cy="618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9535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Вперше</a:t>
            </a:r>
            <a:r>
              <a:rPr sz="1800" b="1" i="1" spc="3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був</a:t>
            </a:r>
            <a:r>
              <a:rPr sz="1800" b="1" i="1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використаний</a:t>
            </a:r>
            <a:r>
              <a:rPr sz="1800" b="1" i="1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0099"/>
                </a:solidFill>
                <a:latin typeface="Calibri"/>
                <a:cs typeface="Calibri"/>
              </a:rPr>
              <a:t>у</a:t>
            </a:r>
            <a:r>
              <a:rPr sz="1800" b="1" i="1" spc="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1940</a:t>
            </a:r>
            <a:r>
              <a:rPr sz="1800" b="1" i="1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0099"/>
                </a:solidFill>
                <a:latin typeface="Calibri"/>
                <a:cs typeface="Calibri"/>
              </a:rPr>
              <a:t>р. </a:t>
            </a: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компацією</a:t>
            </a:r>
            <a:r>
              <a:rPr sz="1800" b="1" i="1" spc="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000099"/>
                </a:solidFill>
                <a:latin typeface="Calibri"/>
                <a:cs typeface="Calibri"/>
              </a:rPr>
              <a:t>Дженерал</a:t>
            </a:r>
            <a:r>
              <a:rPr sz="1800" b="1" i="1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0099"/>
                </a:solidFill>
                <a:latin typeface="Calibri"/>
                <a:cs typeface="Calibri"/>
              </a:rPr>
              <a:t>Електрік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принесе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використання товару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якусь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додаткову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цінність?</a:t>
            </a:r>
            <a:endParaRPr sz="24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11785" algn="l"/>
              </a:tabLst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порівняна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вартість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товару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з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його корисністю?</a:t>
            </a:r>
            <a:endParaRPr sz="24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необхідна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присутність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всіх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якостей,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якими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він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володіє?</a:t>
            </a:r>
            <a:endParaRPr sz="2400" dirty="0">
              <a:latin typeface="Calibri"/>
              <a:cs typeface="Calibri"/>
            </a:endParaRPr>
          </a:p>
          <a:p>
            <a:pPr marL="12700" marR="1756410">
              <a:lnSpc>
                <a:spcPts val="3460"/>
              </a:lnSpc>
              <a:spcBef>
                <a:spcPts val="204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існує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товар,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який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більш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повно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відповідає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вимогам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передбачуваного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використання?</a:t>
            </a:r>
            <a:endParaRPr sz="24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можна виготовити потрібну деталь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меншими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витратами?</a:t>
            </a:r>
            <a:endParaRPr sz="24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можна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підібрати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використання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вже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існуючий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стандартний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товар?</a:t>
            </a:r>
            <a:endParaRPr sz="2400" dirty="0">
              <a:latin typeface="Calibri"/>
              <a:cs typeface="Calibri"/>
            </a:endParaRPr>
          </a:p>
          <a:p>
            <a:pPr marL="12700" marR="400050">
              <a:lnSpc>
                <a:spcPct val="120000"/>
              </a:lnSpc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 відповідає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своєму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призначенню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технологічне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оснащення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виробництва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точки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зору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обсягів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потреби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в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товарі?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входять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 його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собівартість витрати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матеріали, робочу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силу, накладні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витрати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відрахування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прибуток?</a:t>
            </a:r>
            <a:endParaRPr sz="2400" dirty="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311785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можна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знайти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меншою</a:t>
            </a:r>
            <a:r>
              <a:rPr sz="24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ціною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іншого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надійного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постачальника?</a:t>
            </a:r>
            <a:endParaRPr sz="2400" dirty="0">
              <a:latin typeface="Calibri"/>
              <a:cs typeface="Calibri"/>
            </a:endParaRPr>
          </a:p>
          <a:p>
            <a:pPr marL="465455" indent="-45339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6090" algn="l"/>
              </a:tabLst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Чи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купує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хтось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цей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товар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дешевше?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90264"/>
            <a:ext cx="3295015" cy="26714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9181" y="3893946"/>
            <a:ext cx="1155827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Користувачі</a:t>
            </a:r>
            <a:r>
              <a:rPr sz="2000" b="1" spc="-4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ті, хто виявляє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потребу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техніці;</a:t>
            </a:r>
            <a:endParaRPr sz="2000">
              <a:latin typeface="Calibri"/>
              <a:cs typeface="Calibri"/>
            </a:endParaRPr>
          </a:p>
          <a:p>
            <a:pPr marL="12700" marR="258445">
              <a:lnSpc>
                <a:spcPts val="2410"/>
              </a:lnSpc>
              <a:spcBef>
                <a:spcPts val="70"/>
              </a:spcBef>
            </a:pP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Радники</a:t>
            </a:r>
            <a:r>
              <a:rPr sz="2000" b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підказують,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яких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постачальникам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звертатися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або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пропонують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інформацію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(як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правило,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це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люди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(особи),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які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відповідають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якість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товару);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Прескріптори</a:t>
            </a:r>
            <a:r>
              <a:rPr sz="2000" b="1" spc="-3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особи,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що впливають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вибір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товарів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(люди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конструкторського,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інженерного бюро);</a:t>
            </a:r>
            <a:endParaRPr sz="2000">
              <a:latin typeface="Calibri"/>
              <a:cs typeface="Calibri"/>
            </a:endParaRPr>
          </a:p>
          <a:p>
            <a:pPr marL="12700" marR="662305">
              <a:lnSpc>
                <a:spcPts val="2410"/>
              </a:lnSpc>
              <a:spcBef>
                <a:spcPts val="65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Постачальники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це особи, фільтруючі рішення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 контролюючі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відносини між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Центром закупівель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та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постачальниками,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відповідають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закупівлю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(прийняття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рішення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закупівлю);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Особи,</a:t>
            </a:r>
            <a:r>
              <a:rPr sz="2000" b="1" spc="-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які</a:t>
            </a: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приймають</a:t>
            </a:r>
            <a:r>
              <a:rPr sz="2000" b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рішення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їм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належить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останнє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слово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(технічний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директор,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комерційний директор);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"Фільтри"</a:t>
            </a:r>
            <a:r>
              <a:rPr sz="2000" b="1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особи,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функція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яких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 підприємстві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підбір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постачальників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ведення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переговорів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ними.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975" y="108204"/>
            <a:ext cx="4085590" cy="952824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29"/>
              </a:spcBef>
            </a:pPr>
            <a:r>
              <a:rPr sz="2000" b="1" i="1" spc="-5" dirty="0" err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Закупівельний</a:t>
            </a:r>
            <a:r>
              <a:rPr sz="2000" b="1" i="1" spc="-6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i="1" dirty="0" err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центр</a:t>
            </a:r>
            <a:r>
              <a:rPr lang="uk-UA" sz="2000" b="1" i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endParaRPr sz="20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сукупність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осіб,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мають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спільні</a:t>
            </a:r>
            <a:endParaRPr sz="20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1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цілі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процесі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прийняття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рішення.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47434" y="1517650"/>
            <a:ext cx="2399030" cy="1295400"/>
            <a:chOff x="6147434" y="1517650"/>
            <a:chExt cx="2399030" cy="1295400"/>
          </a:xfrm>
          <a:solidFill>
            <a:schemeClr val="accent1">
              <a:lumMod val="75000"/>
            </a:schemeClr>
          </a:solidFill>
        </p:grpSpPr>
        <p:sp>
          <p:nvSpPr>
            <p:cNvPr id="6" name="object 6"/>
            <p:cNvSpPr/>
            <p:nvPr/>
          </p:nvSpPr>
          <p:spPr>
            <a:xfrm>
              <a:off x="6153784" y="1524000"/>
              <a:ext cx="2386330" cy="1282700"/>
            </a:xfrm>
            <a:custGeom>
              <a:avLst/>
              <a:gdLst/>
              <a:ahLst/>
              <a:cxnLst/>
              <a:rect l="l" t="t" r="r" b="b"/>
              <a:pathLst>
                <a:path w="2386329" h="1282700">
                  <a:moveTo>
                    <a:pt x="1192911" y="0"/>
                  </a:moveTo>
                  <a:lnTo>
                    <a:pt x="1131530" y="834"/>
                  </a:lnTo>
                  <a:lnTo>
                    <a:pt x="1070955" y="3309"/>
                  </a:lnTo>
                  <a:lnTo>
                    <a:pt x="1011260" y="7386"/>
                  </a:lnTo>
                  <a:lnTo>
                    <a:pt x="952520" y="13024"/>
                  </a:lnTo>
                  <a:lnTo>
                    <a:pt x="894809" y="20182"/>
                  </a:lnTo>
                  <a:lnTo>
                    <a:pt x="838204" y="28821"/>
                  </a:lnTo>
                  <a:lnTo>
                    <a:pt x="782779" y="38900"/>
                  </a:lnTo>
                  <a:lnTo>
                    <a:pt x="728608" y="50379"/>
                  </a:lnTo>
                  <a:lnTo>
                    <a:pt x="675768" y="63217"/>
                  </a:lnTo>
                  <a:lnTo>
                    <a:pt x="624333" y="77375"/>
                  </a:lnTo>
                  <a:lnTo>
                    <a:pt x="574377" y="92811"/>
                  </a:lnTo>
                  <a:lnTo>
                    <a:pt x="525977" y="109486"/>
                  </a:lnTo>
                  <a:lnTo>
                    <a:pt x="479206" y="127360"/>
                  </a:lnTo>
                  <a:lnTo>
                    <a:pt x="434141" y="146392"/>
                  </a:lnTo>
                  <a:lnTo>
                    <a:pt x="390855" y="166542"/>
                  </a:lnTo>
                  <a:lnTo>
                    <a:pt x="349424" y="187769"/>
                  </a:lnTo>
                  <a:lnTo>
                    <a:pt x="309923" y="210034"/>
                  </a:lnTo>
                  <a:lnTo>
                    <a:pt x="272427" y="233295"/>
                  </a:lnTo>
                  <a:lnTo>
                    <a:pt x="237011" y="257514"/>
                  </a:lnTo>
                  <a:lnTo>
                    <a:pt x="203750" y="282649"/>
                  </a:lnTo>
                  <a:lnTo>
                    <a:pt x="172719" y="308660"/>
                  </a:lnTo>
                  <a:lnTo>
                    <a:pt x="143993" y="335507"/>
                  </a:lnTo>
                  <a:lnTo>
                    <a:pt x="117647" y="363150"/>
                  </a:lnTo>
                  <a:lnTo>
                    <a:pt x="72394" y="420662"/>
                  </a:lnTo>
                  <a:lnTo>
                    <a:pt x="37560" y="480873"/>
                  </a:lnTo>
                  <a:lnTo>
                    <a:pt x="13746" y="543461"/>
                  </a:lnTo>
                  <a:lnTo>
                    <a:pt x="1552" y="608104"/>
                  </a:lnTo>
                  <a:lnTo>
                    <a:pt x="0" y="641096"/>
                  </a:lnTo>
                  <a:lnTo>
                    <a:pt x="1552" y="674087"/>
                  </a:lnTo>
                  <a:lnTo>
                    <a:pt x="13746" y="738733"/>
                  </a:lnTo>
                  <a:lnTo>
                    <a:pt x="37560" y="801327"/>
                  </a:lnTo>
                  <a:lnTo>
                    <a:pt x="72394" y="861545"/>
                  </a:lnTo>
                  <a:lnTo>
                    <a:pt x="117647" y="919065"/>
                  </a:lnTo>
                  <a:lnTo>
                    <a:pt x="143993" y="946713"/>
                  </a:lnTo>
                  <a:lnTo>
                    <a:pt x="172719" y="973566"/>
                  </a:lnTo>
                  <a:lnTo>
                    <a:pt x="203750" y="999582"/>
                  </a:lnTo>
                  <a:lnTo>
                    <a:pt x="237011" y="1024723"/>
                  </a:lnTo>
                  <a:lnTo>
                    <a:pt x="272427" y="1048947"/>
                  </a:lnTo>
                  <a:lnTo>
                    <a:pt x="309923" y="1072215"/>
                  </a:lnTo>
                  <a:lnTo>
                    <a:pt x="349424" y="1094485"/>
                  </a:lnTo>
                  <a:lnTo>
                    <a:pt x="390855" y="1115719"/>
                  </a:lnTo>
                  <a:lnTo>
                    <a:pt x="434141" y="1135874"/>
                  </a:lnTo>
                  <a:lnTo>
                    <a:pt x="479206" y="1154912"/>
                  </a:lnTo>
                  <a:lnTo>
                    <a:pt x="525977" y="1172791"/>
                  </a:lnTo>
                  <a:lnTo>
                    <a:pt x="574377" y="1189472"/>
                  </a:lnTo>
                  <a:lnTo>
                    <a:pt x="624333" y="1204914"/>
                  </a:lnTo>
                  <a:lnTo>
                    <a:pt x="675768" y="1219076"/>
                  </a:lnTo>
                  <a:lnTo>
                    <a:pt x="728608" y="1231919"/>
                  </a:lnTo>
                  <a:lnTo>
                    <a:pt x="782779" y="1243402"/>
                  </a:lnTo>
                  <a:lnTo>
                    <a:pt x="838204" y="1253485"/>
                  </a:lnTo>
                  <a:lnTo>
                    <a:pt x="894809" y="1262127"/>
                  </a:lnTo>
                  <a:lnTo>
                    <a:pt x="952520" y="1269289"/>
                  </a:lnTo>
                  <a:lnTo>
                    <a:pt x="1011260" y="1274929"/>
                  </a:lnTo>
                  <a:lnTo>
                    <a:pt x="1070955" y="1279007"/>
                  </a:lnTo>
                  <a:lnTo>
                    <a:pt x="1131530" y="1281484"/>
                  </a:lnTo>
                  <a:lnTo>
                    <a:pt x="1192911" y="1282319"/>
                  </a:lnTo>
                  <a:lnTo>
                    <a:pt x="1254302" y="1281484"/>
                  </a:lnTo>
                  <a:lnTo>
                    <a:pt x="1314887" y="1279007"/>
                  </a:lnTo>
                  <a:lnTo>
                    <a:pt x="1374591" y="1274929"/>
                  </a:lnTo>
                  <a:lnTo>
                    <a:pt x="1433338" y="1269289"/>
                  </a:lnTo>
                  <a:lnTo>
                    <a:pt x="1491054" y="1262127"/>
                  </a:lnTo>
                  <a:lnTo>
                    <a:pt x="1547664" y="1253485"/>
                  </a:lnTo>
                  <a:lnTo>
                    <a:pt x="1603093" y="1243402"/>
                  </a:lnTo>
                  <a:lnTo>
                    <a:pt x="1657266" y="1231919"/>
                  </a:lnTo>
                  <a:lnTo>
                    <a:pt x="1710108" y="1219076"/>
                  </a:lnTo>
                  <a:lnTo>
                    <a:pt x="1761545" y="1204914"/>
                  </a:lnTo>
                  <a:lnTo>
                    <a:pt x="1811500" y="1189472"/>
                  </a:lnTo>
                  <a:lnTo>
                    <a:pt x="1859900" y="1172791"/>
                  </a:lnTo>
                  <a:lnTo>
                    <a:pt x="1906669" y="1154912"/>
                  </a:lnTo>
                  <a:lnTo>
                    <a:pt x="1951733" y="1135874"/>
                  </a:lnTo>
                  <a:lnTo>
                    <a:pt x="1995017" y="1115719"/>
                  </a:lnTo>
                  <a:lnTo>
                    <a:pt x="2036444" y="1094486"/>
                  </a:lnTo>
                  <a:lnTo>
                    <a:pt x="2075942" y="1072215"/>
                  </a:lnTo>
                  <a:lnTo>
                    <a:pt x="2113435" y="1048947"/>
                  </a:lnTo>
                  <a:lnTo>
                    <a:pt x="2148847" y="1024723"/>
                  </a:lnTo>
                  <a:lnTo>
                    <a:pt x="2182104" y="999582"/>
                  </a:lnTo>
                  <a:lnTo>
                    <a:pt x="2213131" y="973566"/>
                  </a:lnTo>
                  <a:lnTo>
                    <a:pt x="2241854" y="946713"/>
                  </a:lnTo>
                  <a:lnTo>
                    <a:pt x="2268196" y="919065"/>
                  </a:lnTo>
                  <a:lnTo>
                    <a:pt x="2313442" y="861545"/>
                  </a:lnTo>
                  <a:lnTo>
                    <a:pt x="2348269" y="801327"/>
                  </a:lnTo>
                  <a:lnTo>
                    <a:pt x="2372078" y="738733"/>
                  </a:lnTo>
                  <a:lnTo>
                    <a:pt x="2384269" y="674087"/>
                  </a:lnTo>
                  <a:lnTo>
                    <a:pt x="2385821" y="641096"/>
                  </a:lnTo>
                  <a:lnTo>
                    <a:pt x="2384269" y="608104"/>
                  </a:lnTo>
                  <a:lnTo>
                    <a:pt x="2372078" y="543461"/>
                  </a:lnTo>
                  <a:lnTo>
                    <a:pt x="2348269" y="480873"/>
                  </a:lnTo>
                  <a:lnTo>
                    <a:pt x="2313442" y="420662"/>
                  </a:lnTo>
                  <a:lnTo>
                    <a:pt x="2268196" y="363150"/>
                  </a:lnTo>
                  <a:lnTo>
                    <a:pt x="2241854" y="335507"/>
                  </a:lnTo>
                  <a:lnTo>
                    <a:pt x="2213131" y="308660"/>
                  </a:lnTo>
                  <a:lnTo>
                    <a:pt x="2182104" y="282649"/>
                  </a:lnTo>
                  <a:lnTo>
                    <a:pt x="2148847" y="257514"/>
                  </a:lnTo>
                  <a:lnTo>
                    <a:pt x="2113435" y="233295"/>
                  </a:lnTo>
                  <a:lnTo>
                    <a:pt x="2075942" y="210034"/>
                  </a:lnTo>
                  <a:lnTo>
                    <a:pt x="2036445" y="187769"/>
                  </a:lnTo>
                  <a:lnTo>
                    <a:pt x="1995017" y="166542"/>
                  </a:lnTo>
                  <a:lnTo>
                    <a:pt x="1951733" y="146392"/>
                  </a:lnTo>
                  <a:lnTo>
                    <a:pt x="1906669" y="127360"/>
                  </a:lnTo>
                  <a:lnTo>
                    <a:pt x="1859900" y="109486"/>
                  </a:lnTo>
                  <a:lnTo>
                    <a:pt x="1811500" y="92811"/>
                  </a:lnTo>
                  <a:lnTo>
                    <a:pt x="1761545" y="77375"/>
                  </a:lnTo>
                  <a:lnTo>
                    <a:pt x="1710108" y="63217"/>
                  </a:lnTo>
                  <a:lnTo>
                    <a:pt x="1657266" y="50379"/>
                  </a:lnTo>
                  <a:lnTo>
                    <a:pt x="1603093" y="38900"/>
                  </a:lnTo>
                  <a:lnTo>
                    <a:pt x="1547664" y="28821"/>
                  </a:lnTo>
                  <a:lnTo>
                    <a:pt x="1491054" y="20182"/>
                  </a:lnTo>
                  <a:lnTo>
                    <a:pt x="1433338" y="13024"/>
                  </a:lnTo>
                  <a:lnTo>
                    <a:pt x="1374591" y="7386"/>
                  </a:lnTo>
                  <a:lnTo>
                    <a:pt x="1314887" y="3309"/>
                  </a:lnTo>
                  <a:lnTo>
                    <a:pt x="1254302" y="834"/>
                  </a:lnTo>
                  <a:lnTo>
                    <a:pt x="119291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53784" y="1524000"/>
              <a:ext cx="2386330" cy="1282700"/>
            </a:xfrm>
            <a:custGeom>
              <a:avLst/>
              <a:gdLst/>
              <a:ahLst/>
              <a:cxnLst/>
              <a:rect l="l" t="t" r="r" b="b"/>
              <a:pathLst>
                <a:path w="2386329" h="1282700">
                  <a:moveTo>
                    <a:pt x="0" y="641096"/>
                  </a:moveTo>
                  <a:lnTo>
                    <a:pt x="6159" y="575546"/>
                  </a:lnTo>
                  <a:lnTo>
                    <a:pt x="24238" y="511890"/>
                  </a:lnTo>
                  <a:lnTo>
                    <a:pt x="53637" y="450450"/>
                  </a:lnTo>
                  <a:lnTo>
                    <a:pt x="93755" y="391548"/>
                  </a:lnTo>
                  <a:lnTo>
                    <a:pt x="143993" y="335507"/>
                  </a:lnTo>
                  <a:lnTo>
                    <a:pt x="172719" y="308660"/>
                  </a:lnTo>
                  <a:lnTo>
                    <a:pt x="203750" y="282649"/>
                  </a:lnTo>
                  <a:lnTo>
                    <a:pt x="237011" y="257514"/>
                  </a:lnTo>
                  <a:lnTo>
                    <a:pt x="272427" y="233295"/>
                  </a:lnTo>
                  <a:lnTo>
                    <a:pt x="309923" y="210034"/>
                  </a:lnTo>
                  <a:lnTo>
                    <a:pt x="349424" y="187769"/>
                  </a:lnTo>
                  <a:lnTo>
                    <a:pt x="390855" y="166542"/>
                  </a:lnTo>
                  <a:lnTo>
                    <a:pt x="434141" y="146392"/>
                  </a:lnTo>
                  <a:lnTo>
                    <a:pt x="479206" y="127360"/>
                  </a:lnTo>
                  <a:lnTo>
                    <a:pt x="525977" y="109486"/>
                  </a:lnTo>
                  <a:lnTo>
                    <a:pt x="574377" y="92811"/>
                  </a:lnTo>
                  <a:lnTo>
                    <a:pt x="624333" y="77375"/>
                  </a:lnTo>
                  <a:lnTo>
                    <a:pt x="675768" y="63217"/>
                  </a:lnTo>
                  <a:lnTo>
                    <a:pt x="728608" y="50379"/>
                  </a:lnTo>
                  <a:lnTo>
                    <a:pt x="782779" y="38900"/>
                  </a:lnTo>
                  <a:lnTo>
                    <a:pt x="838204" y="28821"/>
                  </a:lnTo>
                  <a:lnTo>
                    <a:pt x="894809" y="20182"/>
                  </a:lnTo>
                  <a:lnTo>
                    <a:pt x="952520" y="13024"/>
                  </a:lnTo>
                  <a:lnTo>
                    <a:pt x="1011260" y="7386"/>
                  </a:lnTo>
                  <a:lnTo>
                    <a:pt x="1070955" y="3309"/>
                  </a:lnTo>
                  <a:lnTo>
                    <a:pt x="1131530" y="834"/>
                  </a:lnTo>
                  <a:lnTo>
                    <a:pt x="1192911" y="0"/>
                  </a:lnTo>
                  <a:lnTo>
                    <a:pt x="1254302" y="834"/>
                  </a:lnTo>
                  <a:lnTo>
                    <a:pt x="1314887" y="3309"/>
                  </a:lnTo>
                  <a:lnTo>
                    <a:pt x="1374591" y="7386"/>
                  </a:lnTo>
                  <a:lnTo>
                    <a:pt x="1433338" y="13024"/>
                  </a:lnTo>
                  <a:lnTo>
                    <a:pt x="1491054" y="20182"/>
                  </a:lnTo>
                  <a:lnTo>
                    <a:pt x="1547664" y="28821"/>
                  </a:lnTo>
                  <a:lnTo>
                    <a:pt x="1603093" y="38900"/>
                  </a:lnTo>
                  <a:lnTo>
                    <a:pt x="1657266" y="50379"/>
                  </a:lnTo>
                  <a:lnTo>
                    <a:pt x="1710108" y="63217"/>
                  </a:lnTo>
                  <a:lnTo>
                    <a:pt x="1761545" y="77375"/>
                  </a:lnTo>
                  <a:lnTo>
                    <a:pt x="1811500" y="92811"/>
                  </a:lnTo>
                  <a:lnTo>
                    <a:pt x="1859900" y="109486"/>
                  </a:lnTo>
                  <a:lnTo>
                    <a:pt x="1906669" y="127360"/>
                  </a:lnTo>
                  <a:lnTo>
                    <a:pt x="1951733" y="146392"/>
                  </a:lnTo>
                  <a:lnTo>
                    <a:pt x="1995017" y="166542"/>
                  </a:lnTo>
                  <a:lnTo>
                    <a:pt x="2036445" y="187769"/>
                  </a:lnTo>
                  <a:lnTo>
                    <a:pt x="2075942" y="210034"/>
                  </a:lnTo>
                  <a:lnTo>
                    <a:pt x="2113435" y="233295"/>
                  </a:lnTo>
                  <a:lnTo>
                    <a:pt x="2148847" y="257514"/>
                  </a:lnTo>
                  <a:lnTo>
                    <a:pt x="2182104" y="282649"/>
                  </a:lnTo>
                  <a:lnTo>
                    <a:pt x="2213131" y="308660"/>
                  </a:lnTo>
                  <a:lnTo>
                    <a:pt x="2241854" y="335507"/>
                  </a:lnTo>
                  <a:lnTo>
                    <a:pt x="2268196" y="363150"/>
                  </a:lnTo>
                  <a:lnTo>
                    <a:pt x="2313442" y="420662"/>
                  </a:lnTo>
                  <a:lnTo>
                    <a:pt x="2348269" y="480873"/>
                  </a:lnTo>
                  <a:lnTo>
                    <a:pt x="2372078" y="543461"/>
                  </a:lnTo>
                  <a:lnTo>
                    <a:pt x="2384269" y="608104"/>
                  </a:lnTo>
                  <a:lnTo>
                    <a:pt x="2385821" y="641096"/>
                  </a:lnTo>
                  <a:lnTo>
                    <a:pt x="2384269" y="674087"/>
                  </a:lnTo>
                  <a:lnTo>
                    <a:pt x="2372078" y="738733"/>
                  </a:lnTo>
                  <a:lnTo>
                    <a:pt x="2348269" y="801327"/>
                  </a:lnTo>
                  <a:lnTo>
                    <a:pt x="2313442" y="861545"/>
                  </a:lnTo>
                  <a:lnTo>
                    <a:pt x="2268196" y="919065"/>
                  </a:lnTo>
                  <a:lnTo>
                    <a:pt x="2241854" y="946713"/>
                  </a:lnTo>
                  <a:lnTo>
                    <a:pt x="2213131" y="973566"/>
                  </a:lnTo>
                  <a:lnTo>
                    <a:pt x="2182104" y="999582"/>
                  </a:lnTo>
                  <a:lnTo>
                    <a:pt x="2148847" y="1024723"/>
                  </a:lnTo>
                  <a:lnTo>
                    <a:pt x="2113435" y="1048947"/>
                  </a:lnTo>
                  <a:lnTo>
                    <a:pt x="2075942" y="1072215"/>
                  </a:lnTo>
                  <a:lnTo>
                    <a:pt x="2036444" y="1094486"/>
                  </a:lnTo>
                  <a:lnTo>
                    <a:pt x="1995017" y="1115719"/>
                  </a:lnTo>
                  <a:lnTo>
                    <a:pt x="1951733" y="1135874"/>
                  </a:lnTo>
                  <a:lnTo>
                    <a:pt x="1906669" y="1154912"/>
                  </a:lnTo>
                  <a:lnTo>
                    <a:pt x="1859900" y="1172791"/>
                  </a:lnTo>
                  <a:lnTo>
                    <a:pt x="1811500" y="1189472"/>
                  </a:lnTo>
                  <a:lnTo>
                    <a:pt x="1761545" y="1204914"/>
                  </a:lnTo>
                  <a:lnTo>
                    <a:pt x="1710108" y="1219076"/>
                  </a:lnTo>
                  <a:lnTo>
                    <a:pt x="1657266" y="1231919"/>
                  </a:lnTo>
                  <a:lnTo>
                    <a:pt x="1603093" y="1243402"/>
                  </a:lnTo>
                  <a:lnTo>
                    <a:pt x="1547664" y="1253485"/>
                  </a:lnTo>
                  <a:lnTo>
                    <a:pt x="1491054" y="1262127"/>
                  </a:lnTo>
                  <a:lnTo>
                    <a:pt x="1433338" y="1269289"/>
                  </a:lnTo>
                  <a:lnTo>
                    <a:pt x="1374591" y="1274929"/>
                  </a:lnTo>
                  <a:lnTo>
                    <a:pt x="1314887" y="1279007"/>
                  </a:lnTo>
                  <a:lnTo>
                    <a:pt x="1254302" y="1281484"/>
                  </a:lnTo>
                  <a:lnTo>
                    <a:pt x="1192911" y="1282319"/>
                  </a:lnTo>
                  <a:lnTo>
                    <a:pt x="1131530" y="1281484"/>
                  </a:lnTo>
                  <a:lnTo>
                    <a:pt x="1070955" y="1279007"/>
                  </a:lnTo>
                  <a:lnTo>
                    <a:pt x="1011260" y="1274929"/>
                  </a:lnTo>
                  <a:lnTo>
                    <a:pt x="952520" y="1269289"/>
                  </a:lnTo>
                  <a:lnTo>
                    <a:pt x="894809" y="1262127"/>
                  </a:lnTo>
                  <a:lnTo>
                    <a:pt x="838204" y="1253485"/>
                  </a:lnTo>
                  <a:lnTo>
                    <a:pt x="782779" y="1243402"/>
                  </a:lnTo>
                  <a:lnTo>
                    <a:pt x="728608" y="1231919"/>
                  </a:lnTo>
                  <a:lnTo>
                    <a:pt x="675768" y="1219076"/>
                  </a:lnTo>
                  <a:lnTo>
                    <a:pt x="624333" y="1204914"/>
                  </a:lnTo>
                  <a:lnTo>
                    <a:pt x="574377" y="1189472"/>
                  </a:lnTo>
                  <a:lnTo>
                    <a:pt x="525977" y="1172791"/>
                  </a:lnTo>
                  <a:lnTo>
                    <a:pt x="479206" y="1154912"/>
                  </a:lnTo>
                  <a:lnTo>
                    <a:pt x="434141" y="1135874"/>
                  </a:lnTo>
                  <a:lnTo>
                    <a:pt x="390855" y="1115719"/>
                  </a:lnTo>
                  <a:lnTo>
                    <a:pt x="349424" y="1094485"/>
                  </a:lnTo>
                  <a:lnTo>
                    <a:pt x="309923" y="1072215"/>
                  </a:lnTo>
                  <a:lnTo>
                    <a:pt x="272427" y="1048947"/>
                  </a:lnTo>
                  <a:lnTo>
                    <a:pt x="237011" y="1024723"/>
                  </a:lnTo>
                  <a:lnTo>
                    <a:pt x="203750" y="999582"/>
                  </a:lnTo>
                  <a:lnTo>
                    <a:pt x="172719" y="973566"/>
                  </a:lnTo>
                  <a:lnTo>
                    <a:pt x="143993" y="946713"/>
                  </a:lnTo>
                  <a:lnTo>
                    <a:pt x="117647" y="919065"/>
                  </a:lnTo>
                  <a:lnTo>
                    <a:pt x="72394" y="861545"/>
                  </a:lnTo>
                  <a:lnTo>
                    <a:pt x="37560" y="801327"/>
                  </a:lnTo>
                  <a:lnTo>
                    <a:pt x="13746" y="738733"/>
                  </a:lnTo>
                  <a:lnTo>
                    <a:pt x="1552" y="674087"/>
                  </a:lnTo>
                  <a:lnTo>
                    <a:pt x="0" y="641096"/>
                  </a:lnTo>
                  <a:close/>
                </a:path>
              </a:pathLst>
            </a:custGeom>
            <a:grpFill/>
            <a:ln w="127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642607" y="1767332"/>
            <a:ext cx="1412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ЦЕНТР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i="1" spc="-5" dirty="0">
                <a:solidFill>
                  <a:srgbClr val="FFFFFF"/>
                </a:solidFill>
                <a:latin typeface="Calibri"/>
                <a:cs typeface="Calibri"/>
              </a:rPr>
              <a:t>ЗАКУПІВЛІ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92769" y="733551"/>
            <a:ext cx="2007870" cy="578485"/>
          </a:xfrm>
          <a:custGeom>
            <a:avLst/>
            <a:gdLst/>
            <a:ahLst/>
            <a:cxnLst/>
            <a:rect l="l" t="t" r="r" b="b"/>
            <a:pathLst>
              <a:path w="2007870" h="578485">
                <a:moveTo>
                  <a:pt x="0" y="96393"/>
                </a:moveTo>
                <a:lnTo>
                  <a:pt x="7578" y="58882"/>
                </a:lnTo>
                <a:lnTo>
                  <a:pt x="28241" y="28241"/>
                </a:lnTo>
                <a:lnTo>
                  <a:pt x="58882" y="7578"/>
                </a:lnTo>
                <a:lnTo>
                  <a:pt x="96393" y="0"/>
                </a:lnTo>
                <a:lnTo>
                  <a:pt x="1911223" y="0"/>
                </a:lnTo>
                <a:lnTo>
                  <a:pt x="1948713" y="7578"/>
                </a:lnTo>
                <a:lnTo>
                  <a:pt x="1979310" y="28241"/>
                </a:lnTo>
                <a:lnTo>
                  <a:pt x="1999930" y="58882"/>
                </a:lnTo>
                <a:lnTo>
                  <a:pt x="2007488" y="96393"/>
                </a:lnTo>
                <a:lnTo>
                  <a:pt x="2007488" y="481711"/>
                </a:lnTo>
                <a:lnTo>
                  <a:pt x="1999930" y="519221"/>
                </a:lnTo>
                <a:lnTo>
                  <a:pt x="1979310" y="549862"/>
                </a:lnTo>
                <a:lnTo>
                  <a:pt x="1948713" y="570525"/>
                </a:lnTo>
                <a:lnTo>
                  <a:pt x="1911223" y="578103"/>
                </a:lnTo>
                <a:lnTo>
                  <a:pt x="96393" y="578103"/>
                </a:lnTo>
                <a:lnTo>
                  <a:pt x="58882" y="570525"/>
                </a:lnTo>
                <a:lnTo>
                  <a:pt x="28241" y="549862"/>
                </a:lnTo>
                <a:lnTo>
                  <a:pt x="7578" y="519221"/>
                </a:lnTo>
                <a:lnTo>
                  <a:pt x="0" y="481711"/>
                </a:lnTo>
                <a:lnTo>
                  <a:pt x="0" y="96393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42503" y="840994"/>
            <a:ext cx="17113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Постачальни</a:t>
            </a:r>
            <a:r>
              <a:rPr sz="2000" b="1" spc="-10" dirty="0">
                <a:solidFill>
                  <a:srgbClr val="FF6600"/>
                </a:solidFill>
                <a:latin typeface="Calibri"/>
                <a:cs typeface="Calibri"/>
              </a:rPr>
              <a:t>к</a:t>
            </a: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99452" y="3064255"/>
            <a:ext cx="2901315" cy="535940"/>
          </a:xfrm>
          <a:custGeom>
            <a:avLst/>
            <a:gdLst/>
            <a:ahLst/>
            <a:cxnLst/>
            <a:rect l="l" t="t" r="r" b="b"/>
            <a:pathLst>
              <a:path w="2901315" h="535939">
                <a:moveTo>
                  <a:pt x="0" y="89281"/>
                </a:moveTo>
                <a:lnTo>
                  <a:pt x="7020" y="54488"/>
                </a:lnTo>
                <a:lnTo>
                  <a:pt x="26161" y="26114"/>
                </a:lnTo>
                <a:lnTo>
                  <a:pt x="54542" y="7002"/>
                </a:lnTo>
                <a:lnTo>
                  <a:pt x="89280" y="0"/>
                </a:lnTo>
                <a:lnTo>
                  <a:pt x="2811526" y="0"/>
                </a:lnTo>
                <a:lnTo>
                  <a:pt x="2846318" y="7002"/>
                </a:lnTo>
                <a:lnTo>
                  <a:pt x="2874692" y="26114"/>
                </a:lnTo>
                <a:lnTo>
                  <a:pt x="2893804" y="54488"/>
                </a:lnTo>
                <a:lnTo>
                  <a:pt x="2900806" y="89281"/>
                </a:lnTo>
                <a:lnTo>
                  <a:pt x="2900806" y="446278"/>
                </a:lnTo>
                <a:lnTo>
                  <a:pt x="2893804" y="481016"/>
                </a:lnTo>
                <a:lnTo>
                  <a:pt x="2874692" y="509397"/>
                </a:lnTo>
                <a:lnTo>
                  <a:pt x="2846318" y="528538"/>
                </a:lnTo>
                <a:lnTo>
                  <a:pt x="2811526" y="535559"/>
                </a:lnTo>
                <a:lnTo>
                  <a:pt x="89280" y="535559"/>
                </a:lnTo>
                <a:lnTo>
                  <a:pt x="54542" y="528538"/>
                </a:lnTo>
                <a:lnTo>
                  <a:pt x="26162" y="509397"/>
                </a:lnTo>
                <a:lnTo>
                  <a:pt x="7020" y="481016"/>
                </a:lnTo>
                <a:lnTo>
                  <a:pt x="0" y="446278"/>
                </a:lnTo>
                <a:lnTo>
                  <a:pt x="0" y="89281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505827" y="3004566"/>
            <a:ext cx="2488565" cy="57531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782320" marR="5080" indent="-770255">
              <a:lnSpc>
                <a:spcPts val="1920"/>
              </a:lnSpc>
              <a:spcBef>
                <a:spcPts val="565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Особи,</a:t>
            </a:r>
            <a:r>
              <a:rPr sz="2000" b="1" spc="-6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які</a:t>
            </a:r>
            <a:r>
              <a:rPr sz="2000" b="1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приймають </a:t>
            </a:r>
            <a:r>
              <a:rPr sz="2000" b="1" spc="-434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рішення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391015" y="1979167"/>
            <a:ext cx="2007870" cy="578485"/>
          </a:xfrm>
          <a:custGeom>
            <a:avLst/>
            <a:gdLst/>
            <a:ahLst/>
            <a:cxnLst/>
            <a:rect l="l" t="t" r="r" b="b"/>
            <a:pathLst>
              <a:path w="2007870" h="578485">
                <a:moveTo>
                  <a:pt x="0" y="96266"/>
                </a:moveTo>
                <a:lnTo>
                  <a:pt x="7558" y="58828"/>
                </a:lnTo>
                <a:lnTo>
                  <a:pt x="28178" y="28225"/>
                </a:lnTo>
                <a:lnTo>
                  <a:pt x="58775" y="7576"/>
                </a:lnTo>
                <a:lnTo>
                  <a:pt x="96265" y="0"/>
                </a:lnTo>
                <a:lnTo>
                  <a:pt x="1911095" y="0"/>
                </a:lnTo>
                <a:lnTo>
                  <a:pt x="1948606" y="7576"/>
                </a:lnTo>
                <a:lnTo>
                  <a:pt x="1979247" y="28225"/>
                </a:lnTo>
                <a:lnTo>
                  <a:pt x="1999910" y="58828"/>
                </a:lnTo>
                <a:lnTo>
                  <a:pt x="2007488" y="96266"/>
                </a:lnTo>
                <a:lnTo>
                  <a:pt x="2007488" y="481711"/>
                </a:lnTo>
                <a:lnTo>
                  <a:pt x="1999910" y="519221"/>
                </a:lnTo>
                <a:lnTo>
                  <a:pt x="1979247" y="549862"/>
                </a:lnTo>
                <a:lnTo>
                  <a:pt x="1948606" y="570525"/>
                </a:lnTo>
                <a:lnTo>
                  <a:pt x="1911095" y="578104"/>
                </a:lnTo>
                <a:lnTo>
                  <a:pt x="96265" y="578104"/>
                </a:lnTo>
                <a:lnTo>
                  <a:pt x="58775" y="570525"/>
                </a:lnTo>
                <a:lnTo>
                  <a:pt x="28178" y="549862"/>
                </a:lnTo>
                <a:lnTo>
                  <a:pt x="7558" y="519221"/>
                </a:lnTo>
                <a:lnTo>
                  <a:pt x="0" y="481711"/>
                </a:lnTo>
                <a:lnTo>
                  <a:pt x="0" y="96266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829038" y="2086737"/>
            <a:ext cx="11328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"Фільтри"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50103" y="733551"/>
            <a:ext cx="2007870" cy="578485"/>
          </a:xfrm>
          <a:custGeom>
            <a:avLst/>
            <a:gdLst/>
            <a:ahLst/>
            <a:cxnLst/>
            <a:rect l="l" t="t" r="r" b="b"/>
            <a:pathLst>
              <a:path w="2007870" h="578485">
                <a:moveTo>
                  <a:pt x="0" y="96393"/>
                </a:moveTo>
                <a:lnTo>
                  <a:pt x="7558" y="58882"/>
                </a:lnTo>
                <a:lnTo>
                  <a:pt x="28178" y="28241"/>
                </a:lnTo>
                <a:lnTo>
                  <a:pt x="58775" y="7578"/>
                </a:lnTo>
                <a:lnTo>
                  <a:pt x="96266" y="0"/>
                </a:lnTo>
                <a:lnTo>
                  <a:pt x="1911096" y="0"/>
                </a:lnTo>
                <a:lnTo>
                  <a:pt x="1948606" y="7578"/>
                </a:lnTo>
                <a:lnTo>
                  <a:pt x="1979247" y="28241"/>
                </a:lnTo>
                <a:lnTo>
                  <a:pt x="1999910" y="58882"/>
                </a:lnTo>
                <a:lnTo>
                  <a:pt x="2007489" y="96393"/>
                </a:lnTo>
                <a:lnTo>
                  <a:pt x="2007489" y="481711"/>
                </a:lnTo>
                <a:lnTo>
                  <a:pt x="1999910" y="519221"/>
                </a:lnTo>
                <a:lnTo>
                  <a:pt x="1979247" y="549862"/>
                </a:lnTo>
                <a:lnTo>
                  <a:pt x="1948606" y="570525"/>
                </a:lnTo>
                <a:lnTo>
                  <a:pt x="1911096" y="578103"/>
                </a:lnTo>
                <a:lnTo>
                  <a:pt x="96266" y="578103"/>
                </a:lnTo>
                <a:lnTo>
                  <a:pt x="58775" y="570525"/>
                </a:lnTo>
                <a:lnTo>
                  <a:pt x="28178" y="549862"/>
                </a:lnTo>
                <a:lnTo>
                  <a:pt x="7558" y="519221"/>
                </a:lnTo>
                <a:lnTo>
                  <a:pt x="0" y="481711"/>
                </a:lnTo>
                <a:lnTo>
                  <a:pt x="0" y="96393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479160" y="840994"/>
            <a:ext cx="13500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Кори</a:t>
            </a:r>
            <a:r>
              <a:rPr sz="2000" b="1" spc="5" dirty="0">
                <a:solidFill>
                  <a:srgbClr val="FF6600"/>
                </a:solidFill>
                <a:latin typeface="Calibri"/>
                <a:cs typeface="Calibri"/>
              </a:rPr>
              <a:t>с</a:t>
            </a: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тувачі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95015" y="1910333"/>
            <a:ext cx="2007870" cy="578485"/>
          </a:xfrm>
          <a:custGeom>
            <a:avLst/>
            <a:gdLst/>
            <a:ahLst/>
            <a:cxnLst/>
            <a:rect l="l" t="t" r="r" b="b"/>
            <a:pathLst>
              <a:path w="2007870" h="578485">
                <a:moveTo>
                  <a:pt x="0" y="96392"/>
                </a:moveTo>
                <a:lnTo>
                  <a:pt x="7558" y="58882"/>
                </a:lnTo>
                <a:lnTo>
                  <a:pt x="28178" y="28241"/>
                </a:lnTo>
                <a:lnTo>
                  <a:pt x="58775" y="7578"/>
                </a:lnTo>
                <a:lnTo>
                  <a:pt x="96265" y="0"/>
                </a:lnTo>
                <a:lnTo>
                  <a:pt x="1911096" y="0"/>
                </a:lnTo>
                <a:lnTo>
                  <a:pt x="1948606" y="7578"/>
                </a:lnTo>
                <a:lnTo>
                  <a:pt x="1979247" y="28241"/>
                </a:lnTo>
                <a:lnTo>
                  <a:pt x="1999910" y="58882"/>
                </a:lnTo>
                <a:lnTo>
                  <a:pt x="2007489" y="96392"/>
                </a:lnTo>
                <a:lnTo>
                  <a:pt x="2007489" y="481711"/>
                </a:lnTo>
                <a:lnTo>
                  <a:pt x="1999910" y="519221"/>
                </a:lnTo>
                <a:lnTo>
                  <a:pt x="1979247" y="549862"/>
                </a:lnTo>
                <a:lnTo>
                  <a:pt x="1948606" y="570525"/>
                </a:lnTo>
                <a:lnTo>
                  <a:pt x="1911096" y="578103"/>
                </a:lnTo>
                <a:lnTo>
                  <a:pt x="96265" y="578103"/>
                </a:lnTo>
                <a:lnTo>
                  <a:pt x="58775" y="570525"/>
                </a:lnTo>
                <a:lnTo>
                  <a:pt x="28178" y="549862"/>
                </a:lnTo>
                <a:lnTo>
                  <a:pt x="7558" y="519221"/>
                </a:lnTo>
                <a:lnTo>
                  <a:pt x="0" y="481711"/>
                </a:lnTo>
                <a:lnTo>
                  <a:pt x="0" y="96392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808221" y="2017852"/>
            <a:ext cx="98234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Calibri"/>
                <a:cs typeface="Calibri"/>
              </a:rPr>
              <a:t>Радники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98696" y="3011932"/>
            <a:ext cx="2007870" cy="578485"/>
          </a:xfrm>
          <a:custGeom>
            <a:avLst/>
            <a:gdLst/>
            <a:ahLst/>
            <a:cxnLst/>
            <a:rect l="l" t="t" r="r" b="b"/>
            <a:pathLst>
              <a:path w="2007870" h="578485">
                <a:moveTo>
                  <a:pt x="0" y="96265"/>
                </a:moveTo>
                <a:lnTo>
                  <a:pt x="7578" y="58775"/>
                </a:lnTo>
                <a:lnTo>
                  <a:pt x="28241" y="28178"/>
                </a:lnTo>
                <a:lnTo>
                  <a:pt x="58882" y="7558"/>
                </a:lnTo>
                <a:lnTo>
                  <a:pt x="96392" y="0"/>
                </a:lnTo>
                <a:lnTo>
                  <a:pt x="1911223" y="0"/>
                </a:lnTo>
                <a:lnTo>
                  <a:pt x="1948660" y="7558"/>
                </a:lnTo>
                <a:lnTo>
                  <a:pt x="1979263" y="28178"/>
                </a:lnTo>
                <a:lnTo>
                  <a:pt x="1999912" y="58775"/>
                </a:lnTo>
                <a:lnTo>
                  <a:pt x="2007489" y="96265"/>
                </a:lnTo>
                <a:lnTo>
                  <a:pt x="2007489" y="481710"/>
                </a:lnTo>
                <a:lnTo>
                  <a:pt x="1999912" y="519201"/>
                </a:lnTo>
                <a:lnTo>
                  <a:pt x="1979263" y="549798"/>
                </a:lnTo>
                <a:lnTo>
                  <a:pt x="1948660" y="570418"/>
                </a:lnTo>
                <a:lnTo>
                  <a:pt x="1911223" y="577976"/>
                </a:lnTo>
                <a:lnTo>
                  <a:pt x="96392" y="577976"/>
                </a:lnTo>
                <a:lnTo>
                  <a:pt x="58882" y="570418"/>
                </a:lnTo>
                <a:lnTo>
                  <a:pt x="28241" y="549798"/>
                </a:lnTo>
                <a:lnTo>
                  <a:pt x="7578" y="519201"/>
                </a:lnTo>
                <a:lnTo>
                  <a:pt x="0" y="481710"/>
                </a:lnTo>
                <a:lnTo>
                  <a:pt x="0" y="96265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36440" y="3119704"/>
            <a:ext cx="15347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Calibri"/>
                <a:cs typeface="Calibri"/>
              </a:rPr>
              <a:t>Прескріптори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2377" y="1300733"/>
            <a:ext cx="4088765" cy="1764030"/>
          </a:xfrm>
          <a:custGeom>
            <a:avLst/>
            <a:gdLst/>
            <a:ahLst/>
            <a:cxnLst/>
            <a:rect l="l" t="t" r="r" b="b"/>
            <a:pathLst>
              <a:path w="4088765" h="1764030">
                <a:moveTo>
                  <a:pt x="852170" y="883412"/>
                </a:moveTo>
                <a:lnTo>
                  <a:pt x="850646" y="845312"/>
                </a:lnTo>
                <a:lnTo>
                  <a:pt x="113449" y="875030"/>
                </a:lnTo>
                <a:lnTo>
                  <a:pt x="111887" y="836930"/>
                </a:lnTo>
                <a:lnTo>
                  <a:pt x="0" y="898652"/>
                </a:lnTo>
                <a:lnTo>
                  <a:pt x="116586" y="951103"/>
                </a:lnTo>
                <a:lnTo>
                  <a:pt x="115036" y="913765"/>
                </a:lnTo>
                <a:lnTo>
                  <a:pt x="115011" y="913003"/>
                </a:lnTo>
                <a:lnTo>
                  <a:pt x="852170" y="883412"/>
                </a:lnTo>
                <a:close/>
              </a:path>
              <a:path w="4088765" h="1764030">
                <a:moveTo>
                  <a:pt x="1206754" y="1335786"/>
                </a:moveTo>
                <a:lnTo>
                  <a:pt x="1194943" y="1299591"/>
                </a:lnTo>
                <a:lnTo>
                  <a:pt x="102920" y="1657400"/>
                </a:lnTo>
                <a:lnTo>
                  <a:pt x="91059" y="1621155"/>
                </a:lnTo>
                <a:lnTo>
                  <a:pt x="254" y="1711071"/>
                </a:lnTo>
                <a:lnTo>
                  <a:pt x="126619" y="1729740"/>
                </a:lnTo>
                <a:lnTo>
                  <a:pt x="116713" y="1699514"/>
                </a:lnTo>
                <a:lnTo>
                  <a:pt x="114769" y="1693583"/>
                </a:lnTo>
                <a:lnTo>
                  <a:pt x="1206754" y="1335786"/>
                </a:lnTo>
                <a:close/>
              </a:path>
              <a:path w="4088765" h="1764030">
                <a:moveTo>
                  <a:pt x="1215136" y="398526"/>
                </a:moveTo>
                <a:lnTo>
                  <a:pt x="940816" y="84366"/>
                </a:lnTo>
                <a:lnTo>
                  <a:pt x="957148" y="70104"/>
                </a:lnTo>
                <a:lnTo>
                  <a:pt x="969518" y="59309"/>
                </a:lnTo>
                <a:lnTo>
                  <a:pt x="851281" y="10795"/>
                </a:lnTo>
                <a:lnTo>
                  <a:pt x="883412" y="134493"/>
                </a:lnTo>
                <a:lnTo>
                  <a:pt x="912139" y="109410"/>
                </a:lnTo>
                <a:lnTo>
                  <a:pt x="1186434" y="423545"/>
                </a:lnTo>
                <a:lnTo>
                  <a:pt x="1215136" y="398526"/>
                </a:lnTo>
                <a:close/>
              </a:path>
              <a:path w="4088765" h="1764030">
                <a:moveTo>
                  <a:pt x="3447415" y="1763522"/>
                </a:moveTo>
                <a:lnTo>
                  <a:pt x="3426764" y="1719072"/>
                </a:lnTo>
                <a:lnTo>
                  <a:pt x="3393567" y="1647571"/>
                </a:lnTo>
                <a:lnTo>
                  <a:pt x="3369856" y="1677327"/>
                </a:lnTo>
                <a:lnTo>
                  <a:pt x="2899791" y="1302893"/>
                </a:lnTo>
                <a:lnTo>
                  <a:pt x="2876042" y="1332611"/>
                </a:lnTo>
                <a:lnTo>
                  <a:pt x="3346081" y="1707159"/>
                </a:lnTo>
                <a:lnTo>
                  <a:pt x="3322320" y="1736979"/>
                </a:lnTo>
                <a:lnTo>
                  <a:pt x="3447415" y="1763522"/>
                </a:lnTo>
                <a:close/>
              </a:path>
              <a:path w="4088765" h="1764030">
                <a:moveTo>
                  <a:pt x="3894074" y="10795"/>
                </a:moveTo>
                <a:lnTo>
                  <a:pt x="3766693" y="0"/>
                </a:lnTo>
                <a:lnTo>
                  <a:pt x="3780790" y="35394"/>
                </a:lnTo>
                <a:lnTo>
                  <a:pt x="2880868" y="393319"/>
                </a:lnTo>
                <a:lnTo>
                  <a:pt x="2894965" y="428752"/>
                </a:lnTo>
                <a:lnTo>
                  <a:pt x="3794899" y="70827"/>
                </a:lnTo>
                <a:lnTo>
                  <a:pt x="3808984" y="106172"/>
                </a:lnTo>
                <a:lnTo>
                  <a:pt x="3878427" y="28321"/>
                </a:lnTo>
                <a:lnTo>
                  <a:pt x="3894074" y="10795"/>
                </a:lnTo>
                <a:close/>
              </a:path>
              <a:path w="4088765" h="1764030">
                <a:moveTo>
                  <a:pt x="4088638" y="967613"/>
                </a:moveTo>
                <a:lnTo>
                  <a:pt x="3982085" y="897128"/>
                </a:lnTo>
                <a:lnTo>
                  <a:pt x="3977500" y="934974"/>
                </a:lnTo>
                <a:lnTo>
                  <a:pt x="3239516" y="845439"/>
                </a:lnTo>
                <a:lnTo>
                  <a:pt x="3234944" y="883285"/>
                </a:lnTo>
                <a:lnTo>
                  <a:pt x="3972928" y="972820"/>
                </a:lnTo>
                <a:lnTo>
                  <a:pt x="3968369" y="1010539"/>
                </a:lnTo>
                <a:lnTo>
                  <a:pt x="4067632" y="975106"/>
                </a:lnTo>
                <a:lnTo>
                  <a:pt x="4088638" y="96761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4842" y="283921"/>
            <a:ext cx="7863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ВЗАЄМОДІЯ</a:t>
            </a:r>
            <a:r>
              <a:rPr sz="3600"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РОЛЕЙ</a:t>
            </a:r>
            <a:r>
              <a:rPr sz="3600" spc="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ПРОЦЕСІ</a:t>
            </a:r>
            <a:r>
              <a:rPr sz="3600" spc="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ЗАКУПКИ</a:t>
            </a:r>
            <a:endParaRPr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8561" y="1235836"/>
          <a:ext cx="11585575" cy="4215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2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098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Користувачі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Радники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Прескріптори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Фільтри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114300" indent="-170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Приймаючі  рішення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Постачальники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Виявлення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потреби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Опис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потреби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Пошук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і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аналіз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постачальників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Аналіз,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переговори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Вибір</a:t>
                      </a:r>
                      <a:r>
                        <a:rPr sz="2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постачальника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Укладання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угоди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Оцінка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результатів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***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*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2210" y="162814"/>
            <a:ext cx="6472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accent1">
                    <a:lumMod val="75000"/>
                  </a:schemeClr>
                </a:solidFill>
              </a:rPr>
              <a:t>ТИПИ</a:t>
            </a:r>
            <a:r>
              <a:rPr sz="3600"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ЗАКУПІВЕЛЬНИХ</a:t>
            </a: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СИТУАЦІЙ</a:t>
            </a:r>
            <a:endParaRPr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0839" y="903458"/>
            <a:ext cx="2985135" cy="1140460"/>
          </a:xfrm>
          <a:custGeom>
            <a:avLst/>
            <a:gdLst/>
            <a:ahLst/>
            <a:cxnLst/>
            <a:rect l="l" t="t" r="r" b="b"/>
            <a:pathLst>
              <a:path w="2985135" h="1140460">
                <a:moveTo>
                  <a:pt x="0" y="68726"/>
                </a:moveTo>
                <a:lnTo>
                  <a:pt x="42641" y="49991"/>
                </a:lnTo>
                <a:lnTo>
                  <a:pt x="85283" y="34563"/>
                </a:lnTo>
                <a:lnTo>
                  <a:pt x="127925" y="22240"/>
                </a:lnTo>
                <a:lnTo>
                  <a:pt x="170566" y="12823"/>
                </a:lnTo>
                <a:lnTo>
                  <a:pt x="213208" y="6111"/>
                </a:lnTo>
                <a:lnTo>
                  <a:pt x="255850" y="1903"/>
                </a:lnTo>
                <a:lnTo>
                  <a:pt x="298493" y="0"/>
                </a:lnTo>
                <a:lnTo>
                  <a:pt x="341135" y="200"/>
                </a:lnTo>
                <a:lnTo>
                  <a:pt x="383777" y="2304"/>
                </a:lnTo>
                <a:lnTo>
                  <a:pt x="426419" y="6111"/>
                </a:lnTo>
                <a:lnTo>
                  <a:pt x="469061" y="11420"/>
                </a:lnTo>
                <a:lnTo>
                  <a:pt x="511704" y="18033"/>
                </a:lnTo>
                <a:lnTo>
                  <a:pt x="554346" y="25747"/>
                </a:lnTo>
                <a:lnTo>
                  <a:pt x="596988" y="34363"/>
                </a:lnTo>
                <a:lnTo>
                  <a:pt x="639630" y="43680"/>
                </a:lnTo>
                <a:lnTo>
                  <a:pt x="682272" y="53498"/>
                </a:lnTo>
                <a:lnTo>
                  <a:pt x="724915" y="63616"/>
                </a:lnTo>
                <a:lnTo>
                  <a:pt x="767557" y="73835"/>
                </a:lnTo>
                <a:lnTo>
                  <a:pt x="810199" y="83954"/>
                </a:lnTo>
                <a:lnTo>
                  <a:pt x="852841" y="93772"/>
                </a:lnTo>
                <a:lnTo>
                  <a:pt x="895482" y="103089"/>
                </a:lnTo>
                <a:lnTo>
                  <a:pt x="938124" y="111705"/>
                </a:lnTo>
                <a:lnTo>
                  <a:pt x="980766" y="119419"/>
                </a:lnTo>
                <a:lnTo>
                  <a:pt x="1023407" y="126031"/>
                </a:lnTo>
                <a:lnTo>
                  <a:pt x="1066049" y="131341"/>
                </a:lnTo>
                <a:lnTo>
                  <a:pt x="1108690" y="135148"/>
                </a:lnTo>
                <a:lnTo>
                  <a:pt x="1151331" y="137252"/>
                </a:lnTo>
                <a:lnTo>
                  <a:pt x="1193972" y="137452"/>
                </a:lnTo>
                <a:lnTo>
                  <a:pt x="1236613" y="135549"/>
                </a:lnTo>
                <a:lnTo>
                  <a:pt x="1279253" y="131341"/>
                </a:lnTo>
                <a:lnTo>
                  <a:pt x="1321893" y="124629"/>
                </a:lnTo>
                <a:lnTo>
                  <a:pt x="1364534" y="115211"/>
                </a:lnTo>
                <a:lnTo>
                  <a:pt x="1407174" y="102889"/>
                </a:lnTo>
                <a:lnTo>
                  <a:pt x="1449813" y="87460"/>
                </a:lnTo>
                <a:lnTo>
                  <a:pt x="1492453" y="68726"/>
                </a:lnTo>
                <a:lnTo>
                  <a:pt x="1535092" y="49991"/>
                </a:lnTo>
                <a:lnTo>
                  <a:pt x="1577733" y="34563"/>
                </a:lnTo>
                <a:lnTo>
                  <a:pt x="1620373" y="22240"/>
                </a:lnTo>
                <a:lnTo>
                  <a:pt x="1663015" y="12823"/>
                </a:lnTo>
                <a:lnTo>
                  <a:pt x="1705656" y="6111"/>
                </a:lnTo>
                <a:lnTo>
                  <a:pt x="1748299" y="1903"/>
                </a:lnTo>
                <a:lnTo>
                  <a:pt x="1790941" y="0"/>
                </a:lnTo>
                <a:lnTo>
                  <a:pt x="1833584" y="200"/>
                </a:lnTo>
                <a:lnTo>
                  <a:pt x="1876228" y="2304"/>
                </a:lnTo>
                <a:lnTo>
                  <a:pt x="1918871" y="6111"/>
                </a:lnTo>
                <a:lnTo>
                  <a:pt x="1961515" y="11420"/>
                </a:lnTo>
                <a:lnTo>
                  <a:pt x="2004159" y="18033"/>
                </a:lnTo>
                <a:lnTo>
                  <a:pt x="2046804" y="25747"/>
                </a:lnTo>
                <a:lnTo>
                  <a:pt x="2089448" y="34363"/>
                </a:lnTo>
                <a:lnTo>
                  <a:pt x="2132093" y="43680"/>
                </a:lnTo>
                <a:lnTo>
                  <a:pt x="2174738" y="53498"/>
                </a:lnTo>
                <a:lnTo>
                  <a:pt x="2217382" y="63616"/>
                </a:lnTo>
                <a:lnTo>
                  <a:pt x="2260027" y="73835"/>
                </a:lnTo>
                <a:lnTo>
                  <a:pt x="2302672" y="83954"/>
                </a:lnTo>
                <a:lnTo>
                  <a:pt x="2345317" y="93772"/>
                </a:lnTo>
                <a:lnTo>
                  <a:pt x="2387961" y="103089"/>
                </a:lnTo>
                <a:lnTo>
                  <a:pt x="2430606" y="111705"/>
                </a:lnTo>
                <a:lnTo>
                  <a:pt x="2473250" y="119419"/>
                </a:lnTo>
                <a:lnTo>
                  <a:pt x="2515894" y="126031"/>
                </a:lnTo>
                <a:lnTo>
                  <a:pt x="2558538" y="131341"/>
                </a:lnTo>
                <a:lnTo>
                  <a:pt x="2601182" y="135148"/>
                </a:lnTo>
                <a:lnTo>
                  <a:pt x="2643825" y="137252"/>
                </a:lnTo>
                <a:lnTo>
                  <a:pt x="2686468" y="137452"/>
                </a:lnTo>
                <a:lnTo>
                  <a:pt x="2729111" y="135549"/>
                </a:lnTo>
                <a:lnTo>
                  <a:pt x="2771753" y="131341"/>
                </a:lnTo>
                <a:lnTo>
                  <a:pt x="2814395" y="124629"/>
                </a:lnTo>
                <a:lnTo>
                  <a:pt x="2857036" y="115211"/>
                </a:lnTo>
                <a:lnTo>
                  <a:pt x="2899677" y="102889"/>
                </a:lnTo>
                <a:lnTo>
                  <a:pt x="2942317" y="87460"/>
                </a:lnTo>
                <a:lnTo>
                  <a:pt x="2984957" y="68726"/>
                </a:lnTo>
                <a:lnTo>
                  <a:pt x="2984957" y="1071137"/>
                </a:lnTo>
                <a:lnTo>
                  <a:pt x="2942317" y="1089871"/>
                </a:lnTo>
                <a:lnTo>
                  <a:pt x="2899677" y="1105300"/>
                </a:lnTo>
                <a:lnTo>
                  <a:pt x="2857036" y="1117622"/>
                </a:lnTo>
                <a:lnTo>
                  <a:pt x="2814395" y="1127040"/>
                </a:lnTo>
                <a:lnTo>
                  <a:pt x="2771753" y="1133752"/>
                </a:lnTo>
                <a:lnTo>
                  <a:pt x="2729111" y="1137960"/>
                </a:lnTo>
                <a:lnTo>
                  <a:pt x="2686468" y="1139863"/>
                </a:lnTo>
                <a:lnTo>
                  <a:pt x="2643825" y="1139663"/>
                </a:lnTo>
                <a:lnTo>
                  <a:pt x="2601182" y="1137559"/>
                </a:lnTo>
                <a:lnTo>
                  <a:pt x="2558538" y="1133752"/>
                </a:lnTo>
                <a:lnTo>
                  <a:pt x="2515894" y="1128442"/>
                </a:lnTo>
                <a:lnTo>
                  <a:pt x="2473250" y="1121830"/>
                </a:lnTo>
                <a:lnTo>
                  <a:pt x="2430606" y="1114116"/>
                </a:lnTo>
                <a:lnTo>
                  <a:pt x="2387961" y="1105500"/>
                </a:lnTo>
                <a:lnTo>
                  <a:pt x="2345317" y="1096183"/>
                </a:lnTo>
                <a:lnTo>
                  <a:pt x="2302672" y="1086365"/>
                </a:lnTo>
                <a:lnTo>
                  <a:pt x="2260027" y="1076246"/>
                </a:lnTo>
                <a:lnTo>
                  <a:pt x="2217382" y="1066027"/>
                </a:lnTo>
                <a:lnTo>
                  <a:pt x="2174738" y="1055909"/>
                </a:lnTo>
                <a:lnTo>
                  <a:pt x="2132093" y="1046091"/>
                </a:lnTo>
                <a:lnTo>
                  <a:pt x="2089448" y="1036774"/>
                </a:lnTo>
                <a:lnTo>
                  <a:pt x="2046804" y="1028158"/>
                </a:lnTo>
                <a:lnTo>
                  <a:pt x="2004159" y="1020444"/>
                </a:lnTo>
                <a:lnTo>
                  <a:pt x="1961515" y="1013831"/>
                </a:lnTo>
                <a:lnTo>
                  <a:pt x="1918871" y="1008522"/>
                </a:lnTo>
                <a:lnTo>
                  <a:pt x="1876228" y="1004715"/>
                </a:lnTo>
                <a:lnTo>
                  <a:pt x="1833584" y="1002611"/>
                </a:lnTo>
                <a:lnTo>
                  <a:pt x="1790941" y="1002411"/>
                </a:lnTo>
                <a:lnTo>
                  <a:pt x="1748299" y="1004314"/>
                </a:lnTo>
                <a:lnTo>
                  <a:pt x="1705656" y="1008522"/>
                </a:lnTo>
                <a:lnTo>
                  <a:pt x="1663015" y="1015234"/>
                </a:lnTo>
                <a:lnTo>
                  <a:pt x="1620373" y="1024651"/>
                </a:lnTo>
                <a:lnTo>
                  <a:pt x="1577733" y="1036974"/>
                </a:lnTo>
                <a:lnTo>
                  <a:pt x="1535092" y="1052402"/>
                </a:lnTo>
                <a:lnTo>
                  <a:pt x="1492453" y="1071137"/>
                </a:lnTo>
                <a:lnTo>
                  <a:pt x="1449813" y="1089871"/>
                </a:lnTo>
                <a:lnTo>
                  <a:pt x="1407174" y="1105300"/>
                </a:lnTo>
                <a:lnTo>
                  <a:pt x="1364534" y="1117622"/>
                </a:lnTo>
                <a:lnTo>
                  <a:pt x="1321893" y="1127040"/>
                </a:lnTo>
                <a:lnTo>
                  <a:pt x="1279253" y="1133752"/>
                </a:lnTo>
                <a:lnTo>
                  <a:pt x="1236613" y="1137960"/>
                </a:lnTo>
                <a:lnTo>
                  <a:pt x="1193972" y="1139863"/>
                </a:lnTo>
                <a:lnTo>
                  <a:pt x="1151331" y="1139663"/>
                </a:lnTo>
                <a:lnTo>
                  <a:pt x="1108690" y="1137559"/>
                </a:lnTo>
                <a:lnTo>
                  <a:pt x="1066049" y="1133752"/>
                </a:lnTo>
                <a:lnTo>
                  <a:pt x="1023407" y="1128442"/>
                </a:lnTo>
                <a:lnTo>
                  <a:pt x="980766" y="1121830"/>
                </a:lnTo>
                <a:lnTo>
                  <a:pt x="938124" y="1114116"/>
                </a:lnTo>
                <a:lnTo>
                  <a:pt x="895482" y="1105500"/>
                </a:lnTo>
                <a:lnTo>
                  <a:pt x="852841" y="1096183"/>
                </a:lnTo>
                <a:lnTo>
                  <a:pt x="810199" y="1086365"/>
                </a:lnTo>
                <a:lnTo>
                  <a:pt x="767557" y="1076246"/>
                </a:lnTo>
                <a:lnTo>
                  <a:pt x="724915" y="1066027"/>
                </a:lnTo>
                <a:lnTo>
                  <a:pt x="682272" y="1055909"/>
                </a:lnTo>
                <a:lnTo>
                  <a:pt x="639630" y="1046091"/>
                </a:lnTo>
                <a:lnTo>
                  <a:pt x="596988" y="1036774"/>
                </a:lnTo>
                <a:lnTo>
                  <a:pt x="554346" y="1028158"/>
                </a:lnTo>
                <a:lnTo>
                  <a:pt x="511704" y="1020444"/>
                </a:lnTo>
                <a:lnTo>
                  <a:pt x="469061" y="1013831"/>
                </a:lnTo>
                <a:lnTo>
                  <a:pt x="426419" y="1008522"/>
                </a:lnTo>
                <a:lnTo>
                  <a:pt x="383777" y="1004715"/>
                </a:lnTo>
                <a:lnTo>
                  <a:pt x="341135" y="1002611"/>
                </a:lnTo>
                <a:lnTo>
                  <a:pt x="298493" y="1002411"/>
                </a:lnTo>
                <a:lnTo>
                  <a:pt x="255850" y="1004314"/>
                </a:lnTo>
                <a:lnTo>
                  <a:pt x="213208" y="1008522"/>
                </a:lnTo>
                <a:lnTo>
                  <a:pt x="170566" y="1015234"/>
                </a:lnTo>
                <a:lnTo>
                  <a:pt x="127925" y="1024651"/>
                </a:lnTo>
                <a:lnTo>
                  <a:pt x="85283" y="1036974"/>
                </a:lnTo>
                <a:lnTo>
                  <a:pt x="42641" y="1052402"/>
                </a:lnTo>
                <a:lnTo>
                  <a:pt x="0" y="1071137"/>
                </a:lnTo>
                <a:lnTo>
                  <a:pt x="0" y="68726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11072" y="1075435"/>
            <a:ext cx="15055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ПОВТ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РНА 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КУПІВЛЯ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85080" y="822432"/>
            <a:ext cx="2985135" cy="1140460"/>
          </a:xfrm>
          <a:custGeom>
            <a:avLst/>
            <a:gdLst/>
            <a:ahLst/>
            <a:cxnLst/>
            <a:rect l="l" t="t" r="r" b="b"/>
            <a:pathLst>
              <a:path w="2985134" h="1140460">
                <a:moveTo>
                  <a:pt x="0" y="68726"/>
                </a:moveTo>
                <a:lnTo>
                  <a:pt x="42639" y="49991"/>
                </a:lnTo>
                <a:lnTo>
                  <a:pt x="85278" y="34563"/>
                </a:lnTo>
                <a:lnTo>
                  <a:pt x="127918" y="22240"/>
                </a:lnTo>
                <a:lnTo>
                  <a:pt x="170557" y="12823"/>
                </a:lnTo>
                <a:lnTo>
                  <a:pt x="213197" y="6111"/>
                </a:lnTo>
                <a:lnTo>
                  <a:pt x="255836" y="1903"/>
                </a:lnTo>
                <a:lnTo>
                  <a:pt x="298476" y="0"/>
                </a:lnTo>
                <a:lnTo>
                  <a:pt x="341116" y="200"/>
                </a:lnTo>
                <a:lnTo>
                  <a:pt x="383756" y="2304"/>
                </a:lnTo>
                <a:lnTo>
                  <a:pt x="426396" y="6111"/>
                </a:lnTo>
                <a:lnTo>
                  <a:pt x="469036" y="11420"/>
                </a:lnTo>
                <a:lnTo>
                  <a:pt x="511677" y="18033"/>
                </a:lnTo>
                <a:lnTo>
                  <a:pt x="554317" y="25747"/>
                </a:lnTo>
                <a:lnTo>
                  <a:pt x="596958" y="34363"/>
                </a:lnTo>
                <a:lnTo>
                  <a:pt x="639600" y="43680"/>
                </a:lnTo>
                <a:lnTo>
                  <a:pt x="682241" y="53498"/>
                </a:lnTo>
                <a:lnTo>
                  <a:pt x="724883" y="63616"/>
                </a:lnTo>
                <a:lnTo>
                  <a:pt x="767525" y="73835"/>
                </a:lnTo>
                <a:lnTo>
                  <a:pt x="810167" y="83954"/>
                </a:lnTo>
                <a:lnTo>
                  <a:pt x="852810" y="93772"/>
                </a:lnTo>
                <a:lnTo>
                  <a:pt x="895453" y="103089"/>
                </a:lnTo>
                <a:lnTo>
                  <a:pt x="938097" y="111705"/>
                </a:lnTo>
                <a:lnTo>
                  <a:pt x="980740" y="119419"/>
                </a:lnTo>
                <a:lnTo>
                  <a:pt x="1023385" y="126031"/>
                </a:lnTo>
                <a:lnTo>
                  <a:pt x="1066029" y="131341"/>
                </a:lnTo>
                <a:lnTo>
                  <a:pt x="1108674" y="135148"/>
                </a:lnTo>
                <a:lnTo>
                  <a:pt x="1151320" y="137252"/>
                </a:lnTo>
                <a:lnTo>
                  <a:pt x="1193966" y="137452"/>
                </a:lnTo>
                <a:lnTo>
                  <a:pt x="1236613" y="135549"/>
                </a:lnTo>
                <a:lnTo>
                  <a:pt x="1279260" y="131341"/>
                </a:lnTo>
                <a:lnTo>
                  <a:pt x="1321907" y="124629"/>
                </a:lnTo>
                <a:lnTo>
                  <a:pt x="1364556" y="115211"/>
                </a:lnTo>
                <a:lnTo>
                  <a:pt x="1407204" y="102889"/>
                </a:lnTo>
                <a:lnTo>
                  <a:pt x="1449854" y="87460"/>
                </a:lnTo>
                <a:lnTo>
                  <a:pt x="1492504" y="68726"/>
                </a:lnTo>
                <a:lnTo>
                  <a:pt x="1535143" y="49991"/>
                </a:lnTo>
                <a:lnTo>
                  <a:pt x="1577782" y="34563"/>
                </a:lnTo>
                <a:lnTo>
                  <a:pt x="1620422" y="22240"/>
                </a:lnTo>
                <a:lnTo>
                  <a:pt x="1663061" y="12823"/>
                </a:lnTo>
                <a:lnTo>
                  <a:pt x="1705700" y="6111"/>
                </a:lnTo>
                <a:lnTo>
                  <a:pt x="1748340" y="1903"/>
                </a:lnTo>
                <a:lnTo>
                  <a:pt x="1790979" y="0"/>
                </a:lnTo>
                <a:lnTo>
                  <a:pt x="1833618" y="200"/>
                </a:lnTo>
                <a:lnTo>
                  <a:pt x="1876258" y="2304"/>
                </a:lnTo>
                <a:lnTo>
                  <a:pt x="1918897" y="6111"/>
                </a:lnTo>
                <a:lnTo>
                  <a:pt x="1961536" y="11420"/>
                </a:lnTo>
                <a:lnTo>
                  <a:pt x="2004176" y="18033"/>
                </a:lnTo>
                <a:lnTo>
                  <a:pt x="2046815" y="25747"/>
                </a:lnTo>
                <a:lnTo>
                  <a:pt x="2089454" y="34363"/>
                </a:lnTo>
                <a:lnTo>
                  <a:pt x="2132094" y="43680"/>
                </a:lnTo>
                <a:lnTo>
                  <a:pt x="2174733" y="53498"/>
                </a:lnTo>
                <a:lnTo>
                  <a:pt x="2217372" y="63616"/>
                </a:lnTo>
                <a:lnTo>
                  <a:pt x="2260012" y="73835"/>
                </a:lnTo>
                <a:lnTo>
                  <a:pt x="2302651" y="83954"/>
                </a:lnTo>
                <a:lnTo>
                  <a:pt x="2345290" y="93772"/>
                </a:lnTo>
                <a:lnTo>
                  <a:pt x="2387930" y="103089"/>
                </a:lnTo>
                <a:lnTo>
                  <a:pt x="2430569" y="111705"/>
                </a:lnTo>
                <a:lnTo>
                  <a:pt x="2473208" y="119419"/>
                </a:lnTo>
                <a:lnTo>
                  <a:pt x="2515848" y="126031"/>
                </a:lnTo>
                <a:lnTo>
                  <a:pt x="2558487" y="131341"/>
                </a:lnTo>
                <a:lnTo>
                  <a:pt x="2601126" y="135148"/>
                </a:lnTo>
                <a:lnTo>
                  <a:pt x="2643766" y="137252"/>
                </a:lnTo>
                <a:lnTo>
                  <a:pt x="2686405" y="137452"/>
                </a:lnTo>
                <a:lnTo>
                  <a:pt x="2729044" y="135549"/>
                </a:lnTo>
                <a:lnTo>
                  <a:pt x="2771684" y="131341"/>
                </a:lnTo>
                <a:lnTo>
                  <a:pt x="2814323" y="124629"/>
                </a:lnTo>
                <a:lnTo>
                  <a:pt x="2856962" y="115211"/>
                </a:lnTo>
                <a:lnTo>
                  <a:pt x="2899602" y="102889"/>
                </a:lnTo>
                <a:lnTo>
                  <a:pt x="2942241" y="87460"/>
                </a:lnTo>
                <a:lnTo>
                  <a:pt x="2984880" y="68726"/>
                </a:lnTo>
                <a:lnTo>
                  <a:pt x="2984880" y="1071137"/>
                </a:lnTo>
                <a:lnTo>
                  <a:pt x="2942241" y="1089871"/>
                </a:lnTo>
                <a:lnTo>
                  <a:pt x="2899602" y="1105300"/>
                </a:lnTo>
                <a:lnTo>
                  <a:pt x="2856962" y="1117622"/>
                </a:lnTo>
                <a:lnTo>
                  <a:pt x="2814323" y="1127040"/>
                </a:lnTo>
                <a:lnTo>
                  <a:pt x="2771684" y="1133752"/>
                </a:lnTo>
                <a:lnTo>
                  <a:pt x="2729044" y="1137960"/>
                </a:lnTo>
                <a:lnTo>
                  <a:pt x="2686405" y="1139863"/>
                </a:lnTo>
                <a:lnTo>
                  <a:pt x="2643766" y="1139663"/>
                </a:lnTo>
                <a:lnTo>
                  <a:pt x="2601126" y="1137559"/>
                </a:lnTo>
                <a:lnTo>
                  <a:pt x="2558487" y="1133752"/>
                </a:lnTo>
                <a:lnTo>
                  <a:pt x="2515848" y="1128442"/>
                </a:lnTo>
                <a:lnTo>
                  <a:pt x="2473208" y="1121830"/>
                </a:lnTo>
                <a:lnTo>
                  <a:pt x="2430569" y="1114116"/>
                </a:lnTo>
                <a:lnTo>
                  <a:pt x="2387930" y="1105500"/>
                </a:lnTo>
                <a:lnTo>
                  <a:pt x="2345290" y="1096183"/>
                </a:lnTo>
                <a:lnTo>
                  <a:pt x="2302651" y="1086365"/>
                </a:lnTo>
                <a:lnTo>
                  <a:pt x="2260012" y="1076246"/>
                </a:lnTo>
                <a:lnTo>
                  <a:pt x="2217372" y="1066027"/>
                </a:lnTo>
                <a:lnTo>
                  <a:pt x="2174733" y="1055909"/>
                </a:lnTo>
                <a:lnTo>
                  <a:pt x="2132094" y="1046091"/>
                </a:lnTo>
                <a:lnTo>
                  <a:pt x="2089454" y="1036774"/>
                </a:lnTo>
                <a:lnTo>
                  <a:pt x="2046815" y="1028158"/>
                </a:lnTo>
                <a:lnTo>
                  <a:pt x="2004176" y="1020444"/>
                </a:lnTo>
                <a:lnTo>
                  <a:pt x="1961536" y="1013831"/>
                </a:lnTo>
                <a:lnTo>
                  <a:pt x="1918897" y="1008522"/>
                </a:lnTo>
                <a:lnTo>
                  <a:pt x="1876258" y="1004715"/>
                </a:lnTo>
                <a:lnTo>
                  <a:pt x="1833618" y="1002611"/>
                </a:lnTo>
                <a:lnTo>
                  <a:pt x="1790979" y="1002411"/>
                </a:lnTo>
                <a:lnTo>
                  <a:pt x="1748340" y="1004314"/>
                </a:lnTo>
                <a:lnTo>
                  <a:pt x="1705700" y="1008522"/>
                </a:lnTo>
                <a:lnTo>
                  <a:pt x="1663061" y="1015234"/>
                </a:lnTo>
                <a:lnTo>
                  <a:pt x="1620422" y="1024651"/>
                </a:lnTo>
                <a:lnTo>
                  <a:pt x="1577782" y="1036974"/>
                </a:lnTo>
                <a:lnTo>
                  <a:pt x="1535143" y="1052402"/>
                </a:lnTo>
                <a:lnTo>
                  <a:pt x="1492504" y="1071137"/>
                </a:lnTo>
                <a:lnTo>
                  <a:pt x="1449854" y="1089871"/>
                </a:lnTo>
                <a:lnTo>
                  <a:pt x="1407204" y="1105300"/>
                </a:lnTo>
                <a:lnTo>
                  <a:pt x="1364556" y="1117622"/>
                </a:lnTo>
                <a:lnTo>
                  <a:pt x="1321907" y="1127040"/>
                </a:lnTo>
                <a:lnTo>
                  <a:pt x="1279260" y="1133752"/>
                </a:lnTo>
                <a:lnTo>
                  <a:pt x="1236613" y="1137960"/>
                </a:lnTo>
                <a:lnTo>
                  <a:pt x="1193966" y="1139863"/>
                </a:lnTo>
                <a:lnTo>
                  <a:pt x="1151320" y="1139663"/>
                </a:lnTo>
                <a:lnTo>
                  <a:pt x="1108674" y="1137559"/>
                </a:lnTo>
                <a:lnTo>
                  <a:pt x="1066029" y="1133752"/>
                </a:lnTo>
                <a:lnTo>
                  <a:pt x="1023385" y="1128442"/>
                </a:lnTo>
                <a:lnTo>
                  <a:pt x="980740" y="1121830"/>
                </a:lnTo>
                <a:lnTo>
                  <a:pt x="938097" y="1114116"/>
                </a:lnTo>
                <a:lnTo>
                  <a:pt x="895453" y="1105500"/>
                </a:lnTo>
                <a:lnTo>
                  <a:pt x="852810" y="1096183"/>
                </a:lnTo>
                <a:lnTo>
                  <a:pt x="810167" y="1086365"/>
                </a:lnTo>
                <a:lnTo>
                  <a:pt x="767525" y="1076246"/>
                </a:lnTo>
                <a:lnTo>
                  <a:pt x="724883" y="1066027"/>
                </a:lnTo>
                <a:lnTo>
                  <a:pt x="682241" y="1055909"/>
                </a:lnTo>
                <a:lnTo>
                  <a:pt x="639600" y="1046091"/>
                </a:lnTo>
                <a:lnTo>
                  <a:pt x="596958" y="1036774"/>
                </a:lnTo>
                <a:lnTo>
                  <a:pt x="554317" y="1028158"/>
                </a:lnTo>
                <a:lnTo>
                  <a:pt x="511677" y="1020444"/>
                </a:lnTo>
                <a:lnTo>
                  <a:pt x="469036" y="1013831"/>
                </a:lnTo>
                <a:lnTo>
                  <a:pt x="426396" y="1008522"/>
                </a:lnTo>
                <a:lnTo>
                  <a:pt x="383756" y="1004715"/>
                </a:lnTo>
                <a:lnTo>
                  <a:pt x="341116" y="1002611"/>
                </a:lnTo>
                <a:lnTo>
                  <a:pt x="298476" y="1002411"/>
                </a:lnTo>
                <a:lnTo>
                  <a:pt x="255836" y="1004314"/>
                </a:lnTo>
                <a:lnTo>
                  <a:pt x="213197" y="1008522"/>
                </a:lnTo>
                <a:lnTo>
                  <a:pt x="170557" y="1015234"/>
                </a:lnTo>
                <a:lnTo>
                  <a:pt x="127918" y="1024651"/>
                </a:lnTo>
                <a:lnTo>
                  <a:pt x="85278" y="1036974"/>
                </a:lnTo>
                <a:lnTo>
                  <a:pt x="42639" y="1052402"/>
                </a:lnTo>
                <a:lnTo>
                  <a:pt x="0" y="1071137"/>
                </a:lnTo>
                <a:lnTo>
                  <a:pt x="0" y="68726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22011" y="994409"/>
            <a:ext cx="2313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 marR="5080" indent="-40386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МОДИФІКОВАНА  ЗАКУПІВЛЯ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48878" y="822432"/>
            <a:ext cx="2985135" cy="1140460"/>
          </a:xfrm>
          <a:custGeom>
            <a:avLst/>
            <a:gdLst/>
            <a:ahLst/>
            <a:cxnLst/>
            <a:rect l="l" t="t" r="r" b="b"/>
            <a:pathLst>
              <a:path w="2985134" h="1140460">
                <a:moveTo>
                  <a:pt x="0" y="68726"/>
                </a:moveTo>
                <a:lnTo>
                  <a:pt x="42639" y="49991"/>
                </a:lnTo>
                <a:lnTo>
                  <a:pt x="85278" y="34563"/>
                </a:lnTo>
                <a:lnTo>
                  <a:pt x="127918" y="22240"/>
                </a:lnTo>
                <a:lnTo>
                  <a:pt x="170557" y="12823"/>
                </a:lnTo>
                <a:lnTo>
                  <a:pt x="213196" y="6111"/>
                </a:lnTo>
                <a:lnTo>
                  <a:pt x="255836" y="1903"/>
                </a:lnTo>
                <a:lnTo>
                  <a:pt x="298475" y="0"/>
                </a:lnTo>
                <a:lnTo>
                  <a:pt x="341114" y="200"/>
                </a:lnTo>
                <a:lnTo>
                  <a:pt x="383754" y="2304"/>
                </a:lnTo>
                <a:lnTo>
                  <a:pt x="426393" y="6111"/>
                </a:lnTo>
                <a:lnTo>
                  <a:pt x="469032" y="11420"/>
                </a:lnTo>
                <a:lnTo>
                  <a:pt x="511672" y="18033"/>
                </a:lnTo>
                <a:lnTo>
                  <a:pt x="554311" y="25747"/>
                </a:lnTo>
                <a:lnTo>
                  <a:pt x="596950" y="34363"/>
                </a:lnTo>
                <a:lnTo>
                  <a:pt x="639590" y="43680"/>
                </a:lnTo>
                <a:lnTo>
                  <a:pt x="682229" y="53498"/>
                </a:lnTo>
                <a:lnTo>
                  <a:pt x="724868" y="63616"/>
                </a:lnTo>
                <a:lnTo>
                  <a:pt x="767508" y="73835"/>
                </a:lnTo>
                <a:lnTo>
                  <a:pt x="810147" y="83954"/>
                </a:lnTo>
                <a:lnTo>
                  <a:pt x="852786" y="93772"/>
                </a:lnTo>
                <a:lnTo>
                  <a:pt x="895426" y="103089"/>
                </a:lnTo>
                <a:lnTo>
                  <a:pt x="938065" y="111705"/>
                </a:lnTo>
                <a:lnTo>
                  <a:pt x="980704" y="119419"/>
                </a:lnTo>
                <a:lnTo>
                  <a:pt x="1023344" y="126031"/>
                </a:lnTo>
                <a:lnTo>
                  <a:pt x="1065983" y="131341"/>
                </a:lnTo>
                <a:lnTo>
                  <a:pt x="1108622" y="135148"/>
                </a:lnTo>
                <a:lnTo>
                  <a:pt x="1151262" y="137252"/>
                </a:lnTo>
                <a:lnTo>
                  <a:pt x="1193901" y="137452"/>
                </a:lnTo>
                <a:lnTo>
                  <a:pt x="1236540" y="135549"/>
                </a:lnTo>
                <a:lnTo>
                  <a:pt x="1279180" y="131341"/>
                </a:lnTo>
                <a:lnTo>
                  <a:pt x="1321819" y="124629"/>
                </a:lnTo>
                <a:lnTo>
                  <a:pt x="1364458" y="115211"/>
                </a:lnTo>
                <a:lnTo>
                  <a:pt x="1407098" y="102889"/>
                </a:lnTo>
                <a:lnTo>
                  <a:pt x="1449737" y="87460"/>
                </a:lnTo>
                <a:lnTo>
                  <a:pt x="1492377" y="68726"/>
                </a:lnTo>
                <a:lnTo>
                  <a:pt x="1535026" y="49991"/>
                </a:lnTo>
                <a:lnTo>
                  <a:pt x="1577676" y="34563"/>
                </a:lnTo>
                <a:lnTo>
                  <a:pt x="1620324" y="22240"/>
                </a:lnTo>
                <a:lnTo>
                  <a:pt x="1662973" y="12823"/>
                </a:lnTo>
                <a:lnTo>
                  <a:pt x="1705620" y="6111"/>
                </a:lnTo>
                <a:lnTo>
                  <a:pt x="1748267" y="1903"/>
                </a:lnTo>
                <a:lnTo>
                  <a:pt x="1790914" y="0"/>
                </a:lnTo>
                <a:lnTo>
                  <a:pt x="1833560" y="200"/>
                </a:lnTo>
                <a:lnTo>
                  <a:pt x="1876206" y="2304"/>
                </a:lnTo>
                <a:lnTo>
                  <a:pt x="1918851" y="6111"/>
                </a:lnTo>
                <a:lnTo>
                  <a:pt x="1961495" y="11420"/>
                </a:lnTo>
                <a:lnTo>
                  <a:pt x="2004140" y="18033"/>
                </a:lnTo>
                <a:lnTo>
                  <a:pt x="2046783" y="25747"/>
                </a:lnTo>
                <a:lnTo>
                  <a:pt x="2089427" y="34363"/>
                </a:lnTo>
                <a:lnTo>
                  <a:pt x="2132070" y="43680"/>
                </a:lnTo>
                <a:lnTo>
                  <a:pt x="2174713" y="53498"/>
                </a:lnTo>
                <a:lnTo>
                  <a:pt x="2217355" y="63616"/>
                </a:lnTo>
                <a:lnTo>
                  <a:pt x="2259997" y="73835"/>
                </a:lnTo>
                <a:lnTo>
                  <a:pt x="2302639" y="83954"/>
                </a:lnTo>
                <a:lnTo>
                  <a:pt x="2345280" y="93772"/>
                </a:lnTo>
                <a:lnTo>
                  <a:pt x="2387922" y="103089"/>
                </a:lnTo>
                <a:lnTo>
                  <a:pt x="2430563" y="111705"/>
                </a:lnTo>
                <a:lnTo>
                  <a:pt x="2473203" y="119419"/>
                </a:lnTo>
                <a:lnTo>
                  <a:pt x="2515844" y="126031"/>
                </a:lnTo>
                <a:lnTo>
                  <a:pt x="2558484" y="131341"/>
                </a:lnTo>
                <a:lnTo>
                  <a:pt x="2601124" y="135148"/>
                </a:lnTo>
                <a:lnTo>
                  <a:pt x="2643764" y="137252"/>
                </a:lnTo>
                <a:lnTo>
                  <a:pt x="2686404" y="137452"/>
                </a:lnTo>
                <a:lnTo>
                  <a:pt x="2729044" y="135549"/>
                </a:lnTo>
                <a:lnTo>
                  <a:pt x="2771683" y="131341"/>
                </a:lnTo>
                <a:lnTo>
                  <a:pt x="2814323" y="124629"/>
                </a:lnTo>
                <a:lnTo>
                  <a:pt x="2856962" y="115211"/>
                </a:lnTo>
                <a:lnTo>
                  <a:pt x="2899602" y="102889"/>
                </a:lnTo>
                <a:lnTo>
                  <a:pt x="2942241" y="87460"/>
                </a:lnTo>
                <a:lnTo>
                  <a:pt x="2984880" y="68726"/>
                </a:lnTo>
                <a:lnTo>
                  <a:pt x="2984880" y="1071137"/>
                </a:lnTo>
                <a:lnTo>
                  <a:pt x="2942241" y="1089871"/>
                </a:lnTo>
                <a:lnTo>
                  <a:pt x="2899602" y="1105300"/>
                </a:lnTo>
                <a:lnTo>
                  <a:pt x="2856962" y="1117622"/>
                </a:lnTo>
                <a:lnTo>
                  <a:pt x="2814323" y="1127040"/>
                </a:lnTo>
                <a:lnTo>
                  <a:pt x="2771683" y="1133752"/>
                </a:lnTo>
                <a:lnTo>
                  <a:pt x="2729044" y="1137960"/>
                </a:lnTo>
                <a:lnTo>
                  <a:pt x="2686404" y="1139863"/>
                </a:lnTo>
                <a:lnTo>
                  <a:pt x="2643764" y="1139663"/>
                </a:lnTo>
                <a:lnTo>
                  <a:pt x="2601124" y="1137559"/>
                </a:lnTo>
                <a:lnTo>
                  <a:pt x="2558484" y="1133752"/>
                </a:lnTo>
                <a:lnTo>
                  <a:pt x="2515844" y="1128442"/>
                </a:lnTo>
                <a:lnTo>
                  <a:pt x="2473203" y="1121830"/>
                </a:lnTo>
                <a:lnTo>
                  <a:pt x="2430563" y="1114116"/>
                </a:lnTo>
                <a:lnTo>
                  <a:pt x="2387922" y="1105500"/>
                </a:lnTo>
                <a:lnTo>
                  <a:pt x="2345280" y="1096183"/>
                </a:lnTo>
                <a:lnTo>
                  <a:pt x="2302639" y="1086365"/>
                </a:lnTo>
                <a:lnTo>
                  <a:pt x="2259997" y="1076246"/>
                </a:lnTo>
                <a:lnTo>
                  <a:pt x="2217355" y="1066027"/>
                </a:lnTo>
                <a:lnTo>
                  <a:pt x="2174713" y="1055909"/>
                </a:lnTo>
                <a:lnTo>
                  <a:pt x="2132070" y="1046091"/>
                </a:lnTo>
                <a:lnTo>
                  <a:pt x="2089427" y="1036774"/>
                </a:lnTo>
                <a:lnTo>
                  <a:pt x="2046783" y="1028158"/>
                </a:lnTo>
                <a:lnTo>
                  <a:pt x="2004140" y="1020444"/>
                </a:lnTo>
                <a:lnTo>
                  <a:pt x="1961495" y="1013831"/>
                </a:lnTo>
                <a:lnTo>
                  <a:pt x="1918851" y="1008522"/>
                </a:lnTo>
                <a:lnTo>
                  <a:pt x="1876206" y="1004715"/>
                </a:lnTo>
                <a:lnTo>
                  <a:pt x="1833560" y="1002611"/>
                </a:lnTo>
                <a:lnTo>
                  <a:pt x="1790914" y="1002411"/>
                </a:lnTo>
                <a:lnTo>
                  <a:pt x="1748267" y="1004314"/>
                </a:lnTo>
                <a:lnTo>
                  <a:pt x="1705620" y="1008522"/>
                </a:lnTo>
                <a:lnTo>
                  <a:pt x="1662973" y="1015234"/>
                </a:lnTo>
                <a:lnTo>
                  <a:pt x="1620324" y="1024651"/>
                </a:lnTo>
                <a:lnTo>
                  <a:pt x="1577676" y="1036974"/>
                </a:lnTo>
                <a:lnTo>
                  <a:pt x="1535026" y="1052402"/>
                </a:lnTo>
                <a:lnTo>
                  <a:pt x="1492377" y="1071137"/>
                </a:lnTo>
                <a:lnTo>
                  <a:pt x="1449737" y="1089871"/>
                </a:lnTo>
                <a:lnTo>
                  <a:pt x="1407098" y="1105300"/>
                </a:lnTo>
                <a:lnTo>
                  <a:pt x="1364458" y="1117622"/>
                </a:lnTo>
                <a:lnTo>
                  <a:pt x="1321819" y="1127040"/>
                </a:lnTo>
                <a:lnTo>
                  <a:pt x="1279180" y="1133752"/>
                </a:lnTo>
                <a:lnTo>
                  <a:pt x="1236540" y="1137960"/>
                </a:lnTo>
                <a:lnTo>
                  <a:pt x="1193901" y="1139863"/>
                </a:lnTo>
                <a:lnTo>
                  <a:pt x="1151262" y="1139663"/>
                </a:lnTo>
                <a:lnTo>
                  <a:pt x="1108622" y="1137559"/>
                </a:lnTo>
                <a:lnTo>
                  <a:pt x="1065983" y="1133752"/>
                </a:lnTo>
                <a:lnTo>
                  <a:pt x="1023344" y="1128442"/>
                </a:lnTo>
                <a:lnTo>
                  <a:pt x="980704" y="1121830"/>
                </a:lnTo>
                <a:lnTo>
                  <a:pt x="938065" y="1114116"/>
                </a:lnTo>
                <a:lnTo>
                  <a:pt x="895426" y="1105500"/>
                </a:lnTo>
                <a:lnTo>
                  <a:pt x="852786" y="1096183"/>
                </a:lnTo>
                <a:lnTo>
                  <a:pt x="810147" y="1086365"/>
                </a:lnTo>
                <a:lnTo>
                  <a:pt x="767508" y="1076246"/>
                </a:lnTo>
                <a:lnTo>
                  <a:pt x="724868" y="1066027"/>
                </a:lnTo>
                <a:lnTo>
                  <a:pt x="682229" y="1055909"/>
                </a:lnTo>
                <a:lnTo>
                  <a:pt x="639590" y="1046091"/>
                </a:lnTo>
                <a:lnTo>
                  <a:pt x="596950" y="1036774"/>
                </a:lnTo>
                <a:lnTo>
                  <a:pt x="554311" y="1028158"/>
                </a:lnTo>
                <a:lnTo>
                  <a:pt x="511672" y="1020444"/>
                </a:lnTo>
                <a:lnTo>
                  <a:pt x="469032" y="1013831"/>
                </a:lnTo>
                <a:lnTo>
                  <a:pt x="426393" y="1008522"/>
                </a:lnTo>
                <a:lnTo>
                  <a:pt x="383754" y="1004715"/>
                </a:lnTo>
                <a:lnTo>
                  <a:pt x="341114" y="1002611"/>
                </a:lnTo>
                <a:lnTo>
                  <a:pt x="298475" y="1002411"/>
                </a:lnTo>
                <a:lnTo>
                  <a:pt x="255836" y="1004314"/>
                </a:lnTo>
                <a:lnTo>
                  <a:pt x="213196" y="1008522"/>
                </a:lnTo>
                <a:lnTo>
                  <a:pt x="170557" y="1015234"/>
                </a:lnTo>
                <a:lnTo>
                  <a:pt x="127918" y="1024651"/>
                </a:lnTo>
                <a:lnTo>
                  <a:pt x="85278" y="1036974"/>
                </a:lnTo>
                <a:lnTo>
                  <a:pt x="42639" y="1052402"/>
                </a:lnTo>
                <a:lnTo>
                  <a:pt x="0" y="1071137"/>
                </a:lnTo>
                <a:lnTo>
                  <a:pt x="0" y="68726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12454" y="994409"/>
            <a:ext cx="2660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5904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ЗАКУПІВЛЯ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НОВОГО</a:t>
            </a:r>
            <a:r>
              <a:rPr sz="24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ЗАВДАННЯ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092" y="2480817"/>
            <a:ext cx="3038475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даній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ситуації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покупець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просто</a:t>
            </a:r>
            <a:r>
              <a:rPr sz="21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замовляє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існуючий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продукт /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послугу,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використовуючи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готовий 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список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доступних</a:t>
            </a:r>
            <a:endParaRPr sz="21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постачальників.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Невизначеність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і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ризик</a:t>
            </a:r>
            <a:endParaRPr sz="21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практично</a:t>
            </a:r>
            <a:r>
              <a:rPr sz="21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відсутні.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5322" y="2411348"/>
            <a:ext cx="3708400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12700" indent="-1270" algn="ctr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Ситуація,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якій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користувачі або 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особи,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які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приймають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рішення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в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купуючому</a:t>
            </a:r>
            <a:r>
              <a:rPr sz="21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центрі, хочуть</a:t>
            </a:r>
            <a:endParaRPr sz="2100">
              <a:latin typeface="Calibri"/>
              <a:cs typeface="Calibri"/>
            </a:endParaRPr>
          </a:p>
          <a:p>
            <a:pPr marL="215265" marR="208279"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змінити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технічні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умови,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ціну,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графік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доставки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або</a:t>
            </a:r>
            <a:endParaRPr sz="21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постачальника.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Невизначеність</a:t>
            </a:r>
            <a:r>
              <a:rPr sz="21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ризик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модифікованої</a:t>
            </a:r>
            <a:r>
              <a:rPr sz="21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закупівлі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вище,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ніж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прямій закупівлі.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91830" y="2406853"/>
            <a:ext cx="3536950" cy="322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62865" indent="118745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Ситуація первісної закупівлі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предмета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використання</a:t>
            </a:r>
            <a:r>
              <a:rPr sz="21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виконанні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нової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роботи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або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вирішення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нової</a:t>
            </a:r>
            <a:endParaRPr sz="2100">
              <a:latin typeface="Calibri"/>
              <a:cs typeface="Calibri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5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проблеми.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Ця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закупівля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вимагає</a:t>
            </a:r>
            <a:r>
              <a:rPr sz="21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розробки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продуктової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специфікації,</a:t>
            </a:r>
            <a:r>
              <a:rPr sz="21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специфікації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постачальника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процедур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майбутніх закупівель цього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продукту.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21382" y="1973833"/>
            <a:ext cx="114300" cy="490220"/>
          </a:xfrm>
          <a:custGeom>
            <a:avLst/>
            <a:gdLst/>
            <a:ahLst/>
            <a:cxnLst/>
            <a:rect l="l" t="t" r="r" b="b"/>
            <a:pathLst>
              <a:path w="114300" h="490219">
                <a:moveTo>
                  <a:pt x="38091" y="376639"/>
                </a:moveTo>
                <a:lnTo>
                  <a:pt x="0" y="378205"/>
                </a:lnTo>
                <a:lnTo>
                  <a:pt x="61849" y="490092"/>
                </a:lnTo>
                <a:lnTo>
                  <a:pt x="104358" y="395604"/>
                </a:lnTo>
                <a:lnTo>
                  <a:pt x="38862" y="395604"/>
                </a:lnTo>
                <a:lnTo>
                  <a:pt x="38091" y="376639"/>
                </a:lnTo>
                <a:close/>
              </a:path>
              <a:path w="114300" h="490219">
                <a:moveTo>
                  <a:pt x="76190" y="375073"/>
                </a:moveTo>
                <a:lnTo>
                  <a:pt x="38091" y="376639"/>
                </a:lnTo>
                <a:lnTo>
                  <a:pt x="38862" y="395604"/>
                </a:lnTo>
                <a:lnTo>
                  <a:pt x="76962" y="394080"/>
                </a:lnTo>
                <a:lnTo>
                  <a:pt x="76190" y="375073"/>
                </a:lnTo>
                <a:close/>
              </a:path>
              <a:path w="114300" h="490219">
                <a:moveTo>
                  <a:pt x="114300" y="373506"/>
                </a:moveTo>
                <a:lnTo>
                  <a:pt x="76190" y="375073"/>
                </a:lnTo>
                <a:lnTo>
                  <a:pt x="76962" y="394080"/>
                </a:lnTo>
                <a:lnTo>
                  <a:pt x="38862" y="395604"/>
                </a:lnTo>
                <a:lnTo>
                  <a:pt x="104358" y="395604"/>
                </a:lnTo>
                <a:lnTo>
                  <a:pt x="114300" y="373506"/>
                </a:lnTo>
                <a:close/>
              </a:path>
              <a:path w="114300" h="490219">
                <a:moveTo>
                  <a:pt x="60960" y="0"/>
                </a:moveTo>
                <a:lnTo>
                  <a:pt x="22860" y="1524"/>
                </a:lnTo>
                <a:lnTo>
                  <a:pt x="38091" y="376639"/>
                </a:lnTo>
                <a:lnTo>
                  <a:pt x="76190" y="375073"/>
                </a:lnTo>
                <a:lnTo>
                  <a:pt x="6096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28690" y="1893189"/>
            <a:ext cx="114300" cy="501650"/>
          </a:xfrm>
          <a:custGeom>
            <a:avLst/>
            <a:gdLst/>
            <a:ahLst/>
            <a:cxnLst/>
            <a:rect l="l" t="t" r="r" b="b"/>
            <a:pathLst>
              <a:path w="114300" h="501650">
                <a:moveTo>
                  <a:pt x="38076" y="387392"/>
                </a:moveTo>
                <a:lnTo>
                  <a:pt x="0" y="388238"/>
                </a:lnTo>
                <a:lnTo>
                  <a:pt x="59562" y="501269"/>
                </a:lnTo>
                <a:lnTo>
                  <a:pt x="104495" y="406400"/>
                </a:lnTo>
                <a:lnTo>
                  <a:pt x="38481" y="406400"/>
                </a:lnTo>
                <a:lnTo>
                  <a:pt x="38076" y="387392"/>
                </a:lnTo>
                <a:close/>
              </a:path>
              <a:path w="114300" h="501650">
                <a:moveTo>
                  <a:pt x="76174" y="386546"/>
                </a:moveTo>
                <a:lnTo>
                  <a:pt x="38076" y="387392"/>
                </a:lnTo>
                <a:lnTo>
                  <a:pt x="38481" y="406400"/>
                </a:lnTo>
                <a:lnTo>
                  <a:pt x="76581" y="405638"/>
                </a:lnTo>
                <a:lnTo>
                  <a:pt x="76174" y="386546"/>
                </a:lnTo>
                <a:close/>
              </a:path>
              <a:path w="114300" h="501650">
                <a:moveTo>
                  <a:pt x="114300" y="385699"/>
                </a:moveTo>
                <a:lnTo>
                  <a:pt x="76174" y="386546"/>
                </a:lnTo>
                <a:lnTo>
                  <a:pt x="76581" y="405638"/>
                </a:lnTo>
                <a:lnTo>
                  <a:pt x="38481" y="406400"/>
                </a:lnTo>
                <a:lnTo>
                  <a:pt x="104495" y="406400"/>
                </a:lnTo>
                <a:lnTo>
                  <a:pt x="114300" y="385699"/>
                </a:lnTo>
                <a:close/>
              </a:path>
              <a:path w="114300" h="501650">
                <a:moveTo>
                  <a:pt x="67945" y="0"/>
                </a:moveTo>
                <a:lnTo>
                  <a:pt x="29845" y="762"/>
                </a:lnTo>
                <a:lnTo>
                  <a:pt x="38076" y="387392"/>
                </a:lnTo>
                <a:lnTo>
                  <a:pt x="76174" y="386546"/>
                </a:lnTo>
                <a:lnTo>
                  <a:pt x="67945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97313" y="1892935"/>
            <a:ext cx="114300" cy="497205"/>
          </a:xfrm>
          <a:custGeom>
            <a:avLst/>
            <a:gdLst/>
            <a:ahLst/>
            <a:cxnLst/>
            <a:rect l="l" t="t" r="r" b="b"/>
            <a:pathLst>
              <a:path w="114300" h="497205">
                <a:moveTo>
                  <a:pt x="38080" y="383625"/>
                </a:moveTo>
                <a:lnTo>
                  <a:pt x="0" y="384937"/>
                </a:lnTo>
                <a:lnTo>
                  <a:pt x="61086" y="497204"/>
                </a:lnTo>
                <a:lnTo>
                  <a:pt x="104413" y="402589"/>
                </a:lnTo>
                <a:lnTo>
                  <a:pt x="38734" y="402589"/>
                </a:lnTo>
                <a:lnTo>
                  <a:pt x="38080" y="383625"/>
                </a:lnTo>
                <a:close/>
              </a:path>
              <a:path w="114300" h="497205">
                <a:moveTo>
                  <a:pt x="76179" y="382313"/>
                </a:moveTo>
                <a:lnTo>
                  <a:pt x="38080" y="383625"/>
                </a:lnTo>
                <a:lnTo>
                  <a:pt x="38734" y="402589"/>
                </a:lnTo>
                <a:lnTo>
                  <a:pt x="76834" y="401319"/>
                </a:lnTo>
                <a:lnTo>
                  <a:pt x="76179" y="382313"/>
                </a:lnTo>
                <a:close/>
              </a:path>
              <a:path w="114300" h="497205">
                <a:moveTo>
                  <a:pt x="114300" y="381000"/>
                </a:moveTo>
                <a:lnTo>
                  <a:pt x="76179" y="382313"/>
                </a:lnTo>
                <a:lnTo>
                  <a:pt x="76834" y="401319"/>
                </a:lnTo>
                <a:lnTo>
                  <a:pt x="38734" y="402589"/>
                </a:lnTo>
                <a:lnTo>
                  <a:pt x="104413" y="402589"/>
                </a:lnTo>
                <a:lnTo>
                  <a:pt x="114300" y="381000"/>
                </a:lnTo>
                <a:close/>
              </a:path>
              <a:path w="114300" h="497205">
                <a:moveTo>
                  <a:pt x="62991" y="0"/>
                </a:moveTo>
                <a:lnTo>
                  <a:pt x="24891" y="1269"/>
                </a:lnTo>
                <a:lnTo>
                  <a:pt x="38080" y="383625"/>
                </a:lnTo>
                <a:lnTo>
                  <a:pt x="76179" y="382313"/>
                </a:lnTo>
                <a:lnTo>
                  <a:pt x="62991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5682" y="5593994"/>
            <a:ext cx="2390775" cy="923925"/>
          </a:xfrm>
          <a:custGeom>
            <a:avLst/>
            <a:gdLst/>
            <a:ahLst/>
            <a:cxnLst/>
            <a:rect l="l" t="t" r="r" b="b"/>
            <a:pathLst>
              <a:path w="2390775" h="923925">
                <a:moveTo>
                  <a:pt x="0" y="923328"/>
                </a:moveTo>
                <a:lnTo>
                  <a:pt x="2390267" y="923328"/>
                </a:lnTo>
                <a:lnTo>
                  <a:pt x="2390267" y="0"/>
                </a:lnTo>
                <a:lnTo>
                  <a:pt x="0" y="0"/>
                </a:lnTo>
                <a:lnTo>
                  <a:pt x="0" y="923328"/>
                </a:lnTo>
                <a:close/>
              </a:path>
            </a:pathLst>
          </a:custGeom>
          <a:ln w="38100">
            <a:solidFill>
              <a:srgbClr val="5381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94384" y="5616346"/>
            <a:ext cx="216852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Канцелярські</a:t>
            </a:r>
            <a:r>
              <a:rPr sz="18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товари, </a:t>
            </a:r>
            <a:r>
              <a:rPr sz="1800" b="1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миючі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засоби,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Газ,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вода,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електрика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37278" y="5653798"/>
            <a:ext cx="2966085" cy="923925"/>
          </a:xfrm>
          <a:custGeom>
            <a:avLst/>
            <a:gdLst/>
            <a:ahLst/>
            <a:cxnLst/>
            <a:rect l="l" t="t" r="r" b="b"/>
            <a:pathLst>
              <a:path w="2966084" h="923925">
                <a:moveTo>
                  <a:pt x="0" y="923328"/>
                </a:moveTo>
                <a:lnTo>
                  <a:pt x="2965577" y="923328"/>
                </a:lnTo>
                <a:lnTo>
                  <a:pt x="2965577" y="0"/>
                </a:lnTo>
                <a:lnTo>
                  <a:pt x="0" y="0"/>
                </a:lnTo>
                <a:lnTo>
                  <a:pt x="0" y="923328"/>
                </a:lnTo>
                <a:close/>
              </a:path>
            </a:pathLst>
          </a:custGeom>
          <a:ln w="38100">
            <a:solidFill>
              <a:srgbClr val="5381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16526" y="5676087"/>
            <a:ext cx="274828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Нові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автомобілі,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послуги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140"/>
              </a:lnSpc>
              <a:spcBef>
                <a:spcPts val="85"/>
              </a:spcBef>
            </a:pP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консультантів, персональні </a:t>
            </a:r>
            <a:r>
              <a:rPr sz="1800" b="1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комп'ютери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930131" y="5653798"/>
            <a:ext cx="2604135" cy="923925"/>
          </a:xfrm>
          <a:custGeom>
            <a:avLst/>
            <a:gdLst/>
            <a:ahLst/>
            <a:cxnLst/>
            <a:rect l="l" t="t" r="r" b="b"/>
            <a:pathLst>
              <a:path w="2604134" h="923925">
                <a:moveTo>
                  <a:pt x="0" y="923328"/>
                </a:moveTo>
                <a:lnTo>
                  <a:pt x="2603627" y="923328"/>
                </a:lnTo>
                <a:lnTo>
                  <a:pt x="2603627" y="0"/>
                </a:lnTo>
                <a:lnTo>
                  <a:pt x="0" y="0"/>
                </a:lnTo>
                <a:lnTo>
                  <a:pt x="0" y="923328"/>
                </a:lnTo>
                <a:close/>
              </a:path>
            </a:pathLst>
          </a:custGeom>
          <a:ln w="38100">
            <a:solidFill>
              <a:srgbClr val="5381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010015" y="5676087"/>
            <a:ext cx="233934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Нові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споруди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індиві- </a:t>
            </a:r>
            <a:r>
              <a:rPr sz="1800" b="1" spc="-3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дуальним</a:t>
            </a:r>
            <a:r>
              <a:rPr sz="18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проектом,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нова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техніка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3257" y="146380"/>
            <a:ext cx="6366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Calibri"/>
                <a:cs typeface="Calibri"/>
              </a:rPr>
              <a:t>Залежність</a:t>
            </a:r>
            <a:r>
              <a:rPr sz="2800" b="1" i="1" spc="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поведінки</a:t>
            </a:r>
            <a:r>
              <a:rPr sz="2800" b="1" i="1" spc="3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від</a:t>
            </a:r>
            <a:r>
              <a:rPr sz="2800" b="1" i="1" spc="10" dirty="0">
                <a:latin typeface="Calibri"/>
                <a:cs typeface="Calibri"/>
              </a:rPr>
              <a:t> </a:t>
            </a:r>
            <a:r>
              <a:rPr sz="2800" b="1" i="1" spc="-5" dirty="0">
                <a:latin typeface="Calibri"/>
                <a:cs typeface="Calibri"/>
              </a:rPr>
              <a:t>типу</a:t>
            </a:r>
            <a:r>
              <a:rPr sz="2800" b="1" i="1" spc="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покупок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3991" y="929329"/>
            <a:ext cx="3001645" cy="1417320"/>
          </a:xfrm>
          <a:custGeom>
            <a:avLst/>
            <a:gdLst/>
            <a:ahLst/>
            <a:cxnLst/>
            <a:rect l="l" t="t" r="r" b="b"/>
            <a:pathLst>
              <a:path w="3001645" h="1417320">
                <a:moveTo>
                  <a:pt x="0" y="85654"/>
                </a:moveTo>
                <a:lnTo>
                  <a:pt x="39493" y="64049"/>
                </a:lnTo>
                <a:lnTo>
                  <a:pt x="78987" y="45946"/>
                </a:lnTo>
                <a:lnTo>
                  <a:pt x="118481" y="31153"/>
                </a:lnTo>
                <a:lnTo>
                  <a:pt x="157975" y="19473"/>
                </a:lnTo>
                <a:lnTo>
                  <a:pt x="197470" y="10712"/>
                </a:lnTo>
                <a:lnTo>
                  <a:pt x="236964" y="4676"/>
                </a:lnTo>
                <a:lnTo>
                  <a:pt x="276459" y="1170"/>
                </a:lnTo>
                <a:lnTo>
                  <a:pt x="315953" y="0"/>
                </a:lnTo>
                <a:lnTo>
                  <a:pt x="355448" y="970"/>
                </a:lnTo>
                <a:lnTo>
                  <a:pt x="394943" y="3886"/>
                </a:lnTo>
                <a:lnTo>
                  <a:pt x="434437" y="8554"/>
                </a:lnTo>
                <a:lnTo>
                  <a:pt x="473932" y="14779"/>
                </a:lnTo>
                <a:lnTo>
                  <a:pt x="513427" y="22367"/>
                </a:lnTo>
                <a:lnTo>
                  <a:pt x="552922" y="31122"/>
                </a:lnTo>
                <a:lnTo>
                  <a:pt x="592417" y="40851"/>
                </a:lnTo>
                <a:lnTo>
                  <a:pt x="631913" y="51358"/>
                </a:lnTo>
                <a:lnTo>
                  <a:pt x="671408" y="62450"/>
                </a:lnTo>
                <a:lnTo>
                  <a:pt x="710903" y="73930"/>
                </a:lnTo>
                <a:lnTo>
                  <a:pt x="750398" y="85606"/>
                </a:lnTo>
                <a:lnTo>
                  <a:pt x="789893" y="97282"/>
                </a:lnTo>
                <a:lnTo>
                  <a:pt x="829388" y="108764"/>
                </a:lnTo>
                <a:lnTo>
                  <a:pt x="868883" y="119856"/>
                </a:lnTo>
                <a:lnTo>
                  <a:pt x="908379" y="130365"/>
                </a:lnTo>
                <a:lnTo>
                  <a:pt x="947874" y="140096"/>
                </a:lnTo>
                <a:lnTo>
                  <a:pt x="987369" y="148855"/>
                </a:lnTo>
                <a:lnTo>
                  <a:pt x="1026864" y="156446"/>
                </a:lnTo>
                <a:lnTo>
                  <a:pt x="1066359" y="162675"/>
                </a:lnTo>
                <a:lnTo>
                  <a:pt x="1105853" y="167347"/>
                </a:lnTo>
                <a:lnTo>
                  <a:pt x="1145348" y="170269"/>
                </a:lnTo>
                <a:lnTo>
                  <a:pt x="1184843" y="171245"/>
                </a:lnTo>
                <a:lnTo>
                  <a:pt x="1224338" y="170080"/>
                </a:lnTo>
                <a:lnTo>
                  <a:pt x="1263832" y="166581"/>
                </a:lnTo>
                <a:lnTo>
                  <a:pt x="1303327" y="160552"/>
                </a:lnTo>
                <a:lnTo>
                  <a:pt x="1342821" y="151799"/>
                </a:lnTo>
                <a:lnTo>
                  <a:pt x="1382315" y="140127"/>
                </a:lnTo>
                <a:lnTo>
                  <a:pt x="1421809" y="125342"/>
                </a:lnTo>
                <a:lnTo>
                  <a:pt x="1461303" y="107249"/>
                </a:lnTo>
                <a:lnTo>
                  <a:pt x="1500797" y="85654"/>
                </a:lnTo>
                <a:lnTo>
                  <a:pt x="1540290" y="64049"/>
                </a:lnTo>
                <a:lnTo>
                  <a:pt x="1579784" y="45946"/>
                </a:lnTo>
                <a:lnTo>
                  <a:pt x="1619278" y="31153"/>
                </a:lnTo>
                <a:lnTo>
                  <a:pt x="1658771" y="19473"/>
                </a:lnTo>
                <a:lnTo>
                  <a:pt x="1698265" y="10712"/>
                </a:lnTo>
                <a:lnTo>
                  <a:pt x="1737759" y="4676"/>
                </a:lnTo>
                <a:lnTo>
                  <a:pt x="1777252" y="1170"/>
                </a:lnTo>
                <a:lnTo>
                  <a:pt x="1816746" y="0"/>
                </a:lnTo>
                <a:lnTo>
                  <a:pt x="1856240" y="970"/>
                </a:lnTo>
                <a:lnTo>
                  <a:pt x="1895733" y="3886"/>
                </a:lnTo>
                <a:lnTo>
                  <a:pt x="1935227" y="8554"/>
                </a:lnTo>
                <a:lnTo>
                  <a:pt x="1974720" y="14779"/>
                </a:lnTo>
                <a:lnTo>
                  <a:pt x="2014214" y="22367"/>
                </a:lnTo>
                <a:lnTo>
                  <a:pt x="2053708" y="31122"/>
                </a:lnTo>
                <a:lnTo>
                  <a:pt x="2093201" y="40851"/>
                </a:lnTo>
                <a:lnTo>
                  <a:pt x="2132695" y="51358"/>
                </a:lnTo>
                <a:lnTo>
                  <a:pt x="2172189" y="62450"/>
                </a:lnTo>
                <a:lnTo>
                  <a:pt x="2211682" y="73930"/>
                </a:lnTo>
                <a:lnTo>
                  <a:pt x="2251176" y="85606"/>
                </a:lnTo>
                <a:lnTo>
                  <a:pt x="2290670" y="97282"/>
                </a:lnTo>
                <a:lnTo>
                  <a:pt x="2330163" y="108764"/>
                </a:lnTo>
                <a:lnTo>
                  <a:pt x="2369657" y="119856"/>
                </a:lnTo>
                <a:lnTo>
                  <a:pt x="2409151" y="130365"/>
                </a:lnTo>
                <a:lnTo>
                  <a:pt x="2448644" y="140096"/>
                </a:lnTo>
                <a:lnTo>
                  <a:pt x="2488138" y="148855"/>
                </a:lnTo>
                <a:lnTo>
                  <a:pt x="2527632" y="156446"/>
                </a:lnTo>
                <a:lnTo>
                  <a:pt x="2567125" y="162675"/>
                </a:lnTo>
                <a:lnTo>
                  <a:pt x="2606619" y="167347"/>
                </a:lnTo>
                <a:lnTo>
                  <a:pt x="2646113" y="170269"/>
                </a:lnTo>
                <a:lnTo>
                  <a:pt x="2685606" y="171245"/>
                </a:lnTo>
                <a:lnTo>
                  <a:pt x="2725100" y="170080"/>
                </a:lnTo>
                <a:lnTo>
                  <a:pt x="2764594" y="166581"/>
                </a:lnTo>
                <a:lnTo>
                  <a:pt x="2804087" y="160552"/>
                </a:lnTo>
                <a:lnTo>
                  <a:pt x="2843581" y="151799"/>
                </a:lnTo>
                <a:lnTo>
                  <a:pt x="2883075" y="140127"/>
                </a:lnTo>
                <a:lnTo>
                  <a:pt x="2922568" y="125342"/>
                </a:lnTo>
                <a:lnTo>
                  <a:pt x="2962062" y="107249"/>
                </a:lnTo>
                <a:lnTo>
                  <a:pt x="3001556" y="85654"/>
                </a:lnTo>
                <a:lnTo>
                  <a:pt x="3001556" y="1331397"/>
                </a:lnTo>
                <a:lnTo>
                  <a:pt x="2962062" y="1352992"/>
                </a:lnTo>
                <a:lnTo>
                  <a:pt x="2922568" y="1371085"/>
                </a:lnTo>
                <a:lnTo>
                  <a:pt x="2883075" y="1385870"/>
                </a:lnTo>
                <a:lnTo>
                  <a:pt x="2843581" y="1397542"/>
                </a:lnTo>
                <a:lnTo>
                  <a:pt x="2804087" y="1406295"/>
                </a:lnTo>
                <a:lnTo>
                  <a:pt x="2764594" y="1412324"/>
                </a:lnTo>
                <a:lnTo>
                  <a:pt x="2725100" y="1415823"/>
                </a:lnTo>
                <a:lnTo>
                  <a:pt x="2685606" y="1416988"/>
                </a:lnTo>
                <a:lnTo>
                  <a:pt x="2646113" y="1416012"/>
                </a:lnTo>
                <a:lnTo>
                  <a:pt x="2606619" y="1413090"/>
                </a:lnTo>
                <a:lnTo>
                  <a:pt x="2567125" y="1408418"/>
                </a:lnTo>
                <a:lnTo>
                  <a:pt x="2527632" y="1402189"/>
                </a:lnTo>
                <a:lnTo>
                  <a:pt x="2488138" y="1394598"/>
                </a:lnTo>
                <a:lnTo>
                  <a:pt x="2448644" y="1385839"/>
                </a:lnTo>
                <a:lnTo>
                  <a:pt x="2409151" y="1376108"/>
                </a:lnTo>
                <a:lnTo>
                  <a:pt x="2369657" y="1365599"/>
                </a:lnTo>
                <a:lnTo>
                  <a:pt x="2330163" y="1354507"/>
                </a:lnTo>
                <a:lnTo>
                  <a:pt x="2290670" y="1343025"/>
                </a:lnTo>
                <a:lnTo>
                  <a:pt x="2251176" y="1331349"/>
                </a:lnTo>
                <a:lnTo>
                  <a:pt x="2211682" y="1319673"/>
                </a:lnTo>
                <a:lnTo>
                  <a:pt x="2172189" y="1308193"/>
                </a:lnTo>
                <a:lnTo>
                  <a:pt x="2132695" y="1297101"/>
                </a:lnTo>
                <a:lnTo>
                  <a:pt x="2093201" y="1286594"/>
                </a:lnTo>
                <a:lnTo>
                  <a:pt x="2053708" y="1276865"/>
                </a:lnTo>
                <a:lnTo>
                  <a:pt x="2014214" y="1268110"/>
                </a:lnTo>
                <a:lnTo>
                  <a:pt x="1974720" y="1260522"/>
                </a:lnTo>
                <a:lnTo>
                  <a:pt x="1935227" y="1254297"/>
                </a:lnTo>
                <a:lnTo>
                  <a:pt x="1895733" y="1249629"/>
                </a:lnTo>
                <a:lnTo>
                  <a:pt x="1856240" y="1246713"/>
                </a:lnTo>
                <a:lnTo>
                  <a:pt x="1816746" y="1245743"/>
                </a:lnTo>
                <a:lnTo>
                  <a:pt x="1777252" y="1246913"/>
                </a:lnTo>
                <a:lnTo>
                  <a:pt x="1737759" y="1250419"/>
                </a:lnTo>
                <a:lnTo>
                  <a:pt x="1698265" y="1256455"/>
                </a:lnTo>
                <a:lnTo>
                  <a:pt x="1658771" y="1265216"/>
                </a:lnTo>
                <a:lnTo>
                  <a:pt x="1619278" y="1276896"/>
                </a:lnTo>
                <a:lnTo>
                  <a:pt x="1579784" y="1291689"/>
                </a:lnTo>
                <a:lnTo>
                  <a:pt x="1540290" y="1309792"/>
                </a:lnTo>
                <a:lnTo>
                  <a:pt x="1500797" y="1331397"/>
                </a:lnTo>
                <a:lnTo>
                  <a:pt x="1461303" y="1352992"/>
                </a:lnTo>
                <a:lnTo>
                  <a:pt x="1421809" y="1371085"/>
                </a:lnTo>
                <a:lnTo>
                  <a:pt x="1382315" y="1385870"/>
                </a:lnTo>
                <a:lnTo>
                  <a:pt x="1342821" y="1397542"/>
                </a:lnTo>
                <a:lnTo>
                  <a:pt x="1303327" y="1406295"/>
                </a:lnTo>
                <a:lnTo>
                  <a:pt x="1263832" y="1412324"/>
                </a:lnTo>
                <a:lnTo>
                  <a:pt x="1224338" y="1415823"/>
                </a:lnTo>
                <a:lnTo>
                  <a:pt x="1184843" y="1416988"/>
                </a:lnTo>
                <a:lnTo>
                  <a:pt x="1145348" y="1416012"/>
                </a:lnTo>
                <a:lnTo>
                  <a:pt x="1105853" y="1413090"/>
                </a:lnTo>
                <a:lnTo>
                  <a:pt x="1066359" y="1408418"/>
                </a:lnTo>
                <a:lnTo>
                  <a:pt x="1026864" y="1402189"/>
                </a:lnTo>
                <a:lnTo>
                  <a:pt x="987369" y="1394598"/>
                </a:lnTo>
                <a:lnTo>
                  <a:pt x="947874" y="1385839"/>
                </a:lnTo>
                <a:lnTo>
                  <a:pt x="908379" y="1376108"/>
                </a:lnTo>
                <a:lnTo>
                  <a:pt x="868883" y="1365599"/>
                </a:lnTo>
                <a:lnTo>
                  <a:pt x="829388" y="1354507"/>
                </a:lnTo>
                <a:lnTo>
                  <a:pt x="789893" y="1343025"/>
                </a:lnTo>
                <a:lnTo>
                  <a:pt x="750398" y="1331349"/>
                </a:lnTo>
                <a:lnTo>
                  <a:pt x="710903" y="1319673"/>
                </a:lnTo>
                <a:lnTo>
                  <a:pt x="671408" y="1308193"/>
                </a:lnTo>
                <a:lnTo>
                  <a:pt x="631913" y="1297101"/>
                </a:lnTo>
                <a:lnTo>
                  <a:pt x="592417" y="1286594"/>
                </a:lnTo>
                <a:lnTo>
                  <a:pt x="552922" y="1276865"/>
                </a:lnTo>
                <a:lnTo>
                  <a:pt x="513427" y="1268110"/>
                </a:lnTo>
                <a:lnTo>
                  <a:pt x="473932" y="1260522"/>
                </a:lnTo>
                <a:lnTo>
                  <a:pt x="434437" y="1254297"/>
                </a:lnTo>
                <a:lnTo>
                  <a:pt x="394943" y="1249629"/>
                </a:lnTo>
                <a:lnTo>
                  <a:pt x="355448" y="1246713"/>
                </a:lnTo>
                <a:lnTo>
                  <a:pt x="315953" y="1245743"/>
                </a:lnTo>
                <a:lnTo>
                  <a:pt x="276459" y="1246913"/>
                </a:lnTo>
                <a:lnTo>
                  <a:pt x="236964" y="1250419"/>
                </a:lnTo>
                <a:lnTo>
                  <a:pt x="197470" y="1256455"/>
                </a:lnTo>
                <a:lnTo>
                  <a:pt x="157975" y="1265216"/>
                </a:lnTo>
                <a:lnTo>
                  <a:pt x="118481" y="1276896"/>
                </a:lnTo>
                <a:lnTo>
                  <a:pt x="78987" y="1291689"/>
                </a:lnTo>
                <a:lnTo>
                  <a:pt x="39493" y="1309792"/>
                </a:lnTo>
                <a:lnTo>
                  <a:pt x="0" y="1331397"/>
                </a:lnTo>
                <a:lnTo>
                  <a:pt x="0" y="85654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06525" y="1059891"/>
            <a:ext cx="1777364" cy="1120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indent="-635" algn="ctr">
              <a:lnSpc>
                <a:spcPct val="99600"/>
              </a:lnSpc>
              <a:spcBef>
                <a:spcPts val="11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ЗАКУПІВЛЯ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ДЛЯ</a:t>
            </a:r>
            <a:r>
              <a:rPr sz="2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НОВОГО </a:t>
            </a:r>
            <a:r>
              <a:rPr sz="2400" b="1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ЗАВДАННЯ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991" y="5247506"/>
            <a:ext cx="2985135" cy="1140460"/>
          </a:xfrm>
          <a:custGeom>
            <a:avLst/>
            <a:gdLst/>
            <a:ahLst/>
            <a:cxnLst/>
            <a:rect l="l" t="t" r="r" b="b"/>
            <a:pathLst>
              <a:path w="2985135" h="1140460">
                <a:moveTo>
                  <a:pt x="0" y="68714"/>
                </a:moveTo>
                <a:lnTo>
                  <a:pt x="42641" y="49979"/>
                </a:lnTo>
                <a:lnTo>
                  <a:pt x="85282" y="34552"/>
                </a:lnTo>
                <a:lnTo>
                  <a:pt x="127924" y="22231"/>
                </a:lnTo>
                <a:lnTo>
                  <a:pt x="170565" y="12815"/>
                </a:lnTo>
                <a:lnTo>
                  <a:pt x="213206" y="6105"/>
                </a:lnTo>
                <a:lnTo>
                  <a:pt x="255848" y="1900"/>
                </a:lnTo>
                <a:lnTo>
                  <a:pt x="298489" y="0"/>
                </a:lnTo>
                <a:lnTo>
                  <a:pt x="341130" y="203"/>
                </a:lnTo>
                <a:lnTo>
                  <a:pt x="383771" y="2310"/>
                </a:lnTo>
                <a:lnTo>
                  <a:pt x="426412" y="6121"/>
                </a:lnTo>
                <a:lnTo>
                  <a:pt x="469052" y="11434"/>
                </a:lnTo>
                <a:lnTo>
                  <a:pt x="511693" y="18050"/>
                </a:lnTo>
                <a:lnTo>
                  <a:pt x="554334" y="25768"/>
                </a:lnTo>
                <a:lnTo>
                  <a:pt x="596975" y="34387"/>
                </a:lnTo>
                <a:lnTo>
                  <a:pt x="639615" y="43708"/>
                </a:lnTo>
                <a:lnTo>
                  <a:pt x="682256" y="53529"/>
                </a:lnTo>
                <a:lnTo>
                  <a:pt x="724896" y="63650"/>
                </a:lnTo>
                <a:lnTo>
                  <a:pt x="767537" y="73872"/>
                </a:lnTo>
                <a:lnTo>
                  <a:pt x="810177" y="83993"/>
                </a:lnTo>
                <a:lnTo>
                  <a:pt x="852817" y="93813"/>
                </a:lnTo>
                <a:lnTo>
                  <a:pt x="895458" y="103132"/>
                </a:lnTo>
                <a:lnTo>
                  <a:pt x="938098" y="111749"/>
                </a:lnTo>
                <a:lnTo>
                  <a:pt x="980738" y="119463"/>
                </a:lnTo>
                <a:lnTo>
                  <a:pt x="1023378" y="126075"/>
                </a:lnTo>
                <a:lnTo>
                  <a:pt x="1066018" y="131384"/>
                </a:lnTo>
                <a:lnTo>
                  <a:pt x="1108658" y="135190"/>
                </a:lnTo>
                <a:lnTo>
                  <a:pt x="1151298" y="137291"/>
                </a:lnTo>
                <a:lnTo>
                  <a:pt x="1193938" y="137489"/>
                </a:lnTo>
                <a:lnTo>
                  <a:pt x="1236577" y="135581"/>
                </a:lnTo>
                <a:lnTo>
                  <a:pt x="1279217" y="131369"/>
                </a:lnTo>
                <a:lnTo>
                  <a:pt x="1321857" y="124651"/>
                </a:lnTo>
                <a:lnTo>
                  <a:pt x="1364496" y="115226"/>
                </a:lnTo>
                <a:lnTo>
                  <a:pt x="1407136" y="102896"/>
                </a:lnTo>
                <a:lnTo>
                  <a:pt x="1449775" y="87458"/>
                </a:lnTo>
                <a:lnTo>
                  <a:pt x="1492415" y="68714"/>
                </a:lnTo>
                <a:lnTo>
                  <a:pt x="1535065" y="49979"/>
                </a:lnTo>
                <a:lnTo>
                  <a:pt x="1577714" y="34552"/>
                </a:lnTo>
                <a:lnTo>
                  <a:pt x="1620363" y="22231"/>
                </a:lnTo>
                <a:lnTo>
                  <a:pt x="1663011" y="12815"/>
                </a:lnTo>
                <a:lnTo>
                  <a:pt x="1705658" y="6105"/>
                </a:lnTo>
                <a:lnTo>
                  <a:pt x="1748305" y="1900"/>
                </a:lnTo>
                <a:lnTo>
                  <a:pt x="1790952" y="0"/>
                </a:lnTo>
                <a:lnTo>
                  <a:pt x="1833598" y="203"/>
                </a:lnTo>
                <a:lnTo>
                  <a:pt x="1876244" y="2310"/>
                </a:lnTo>
                <a:lnTo>
                  <a:pt x="1918889" y="6121"/>
                </a:lnTo>
                <a:lnTo>
                  <a:pt x="1961533" y="11434"/>
                </a:lnTo>
                <a:lnTo>
                  <a:pt x="2004178" y="18050"/>
                </a:lnTo>
                <a:lnTo>
                  <a:pt x="2046822" y="25768"/>
                </a:lnTo>
                <a:lnTo>
                  <a:pt x="2089465" y="34387"/>
                </a:lnTo>
                <a:lnTo>
                  <a:pt x="2132108" y="43708"/>
                </a:lnTo>
                <a:lnTo>
                  <a:pt x="2174751" y="53529"/>
                </a:lnTo>
                <a:lnTo>
                  <a:pt x="2217393" y="63650"/>
                </a:lnTo>
                <a:lnTo>
                  <a:pt x="2260035" y="73872"/>
                </a:lnTo>
                <a:lnTo>
                  <a:pt x="2302677" y="83993"/>
                </a:lnTo>
                <a:lnTo>
                  <a:pt x="2345318" y="93813"/>
                </a:lnTo>
                <a:lnTo>
                  <a:pt x="2387960" y="103132"/>
                </a:lnTo>
                <a:lnTo>
                  <a:pt x="2430601" y="111749"/>
                </a:lnTo>
                <a:lnTo>
                  <a:pt x="2473241" y="119463"/>
                </a:lnTo>
                <a:lnTo>
                  <a:pt x="2515882" y="126075"/>
                </a:lnTo>
                <a:lnTo>
                  <a:pt x="2558522" y="131384"/>
                </a:lnTo>
                <a:lnTo>
                  <a:pt x="2601162" y="135190"/>
                </a:lnTo>
                <a:lnTo>
                  <a:pt x="2643802" y="137291"/>
                </a:lnTo>
                <a:lnTo>
                  <a:pt x="2686442" y="137489"/>
                </a:lnTo>
                <a:lnTo>
                  <a:pt x="2729082" y="135581"/>
                </a:lnTo>
                <a:lnTo>
                  <a:pt x="2771722" y="131369"/>
                </a:lnTo>
                <a:lnTo>
                  <a:pt x="2814361" y="124651"/>
                </a:lnTo>
                <a:lnTo>
                  <a:pt x="2857000" y="115226"/>
                </a:lnTo>
                <a:lnTo>
                  <a:pt x="2899640" y="102896"/>
                </a:lnTo>
                <a:lnTo>
                  <a:pt x="2942279" y="87458"/>
                </a:lnTo>
                <a:lnTo>
                  <a:pt x="2984919" y="68714"/>
                </a:lnTo>
                <a:lnTo>
                  <a:pt x="2984919" y="1071175"/>
                </a:lnTo>
                <a:lnTo>
                  <a:pt x="2942279" y="1089914"/>
                </a:lnTo>
                <a:lnTo>
                  <a:pt x="2899640" y="1105346"/>
                </a:lnTo>
                <a:lnTo>
                  <a:pt x="2857000" y="1117671"/>
                </a:lnTo>
                <a:lnTo>
                  <a:pt x="2814361" y="1127090"/>
                </a:lnTo>
                <a:lnTo>
                  <a:pt x="2771722" y="1133804"/>
                </a:lnTo>
                <a:lnTo>
                  <a:pt x="2729082" y="1138013"/>
                </a:lnTo>
                <a:lnTo>
                  <a:pt x="2686442" y="1139918"/>
                </a:lnTo>
                <a:lnTo>
                  <a:pt x="2643802" y="1139717"/>
                </a:lnTo>
                <a:lnTo>
                  <a:pt x="2601162" y="1137613"/>
                </a:lnTo>
                <a:lnTo>
                  <a:pt x="2558522" y="1133806"/>
                </a:lnTo>
                <a:lnTo>
                  <a:pt x="2515882" y="1128496"/>
                </a:lnTo>
                <a:lnTo>
                  <a:pt x="2473241" y="1121882"/>
                </a:lnTo>
                <a:lnTo>
                  <a:pt x="2430601" y="1114167"/>
                </a:lnTo>
                <a:lnTo>
                  <a:pt x="2387960" y="1105550"/>
                </a:lnTo>
                <a:lnTo>
                  <a:pt x="2345318" y="1096231"/>
                </a:lnTo>
                <a:lnTo>
                  <a:pt x="2302677" y="1086411"/>
                </a:lnTo>
                <a:lnTo>
                  <a:pt x="2260035" y="1076291"/>
                </a:lnTo>
                <a:lnTo>
                  <a:pt x="2217393" y="1066070"/>
                </a:lnTo>
                <a:lnTo>
                  <a:pt x="2174751" y="1055949"/>
                </a:lnTo>
                <a:lnTo>
                  <a:pt x="2132108" y="1046129"/>
                </a:lnTo>
                <a:lnTo>
                  <a:pt x="2089465" y="1036810"/>
                </a:lnTo>
                <a:lnTo>
                  <a:pt x="2046822" y="1028193"/>
                </a:lnTo>
                <a:lnTo>
                  <a:pt x="2004178" y="1020477"/>
                </a:lnTo>
                <a:lnTo>
                  <a:pt x="1961533" y="1013864"/>
                </a:lnTo>
                <a:lnTo>
                  <a:pt x="1918889" y="1008553"/>
                </a:lnTo>
                <a:lnTo>
                  <a:pt x="1876244" y="1004745"/>
                </a:lnTo>
                <a:lnTo>
                  <a:pt x="1833598" y="1002640"/>
                </a:lnTo>
                <a:lnTo>
                  <a:pt x="1790952" y="1002439"/>
                </a:lnTo>
                <a:lnTo>
                  <a:pt x="1748305" y="1004343"/>
                </a:lnTo>
                <a:lnTo>
                  <a:pt x="1705658" y="1008551"/>
                </a:lnTo>
                <a:lnTo>
                  <a:pt x="1663011" y="1015264"/>
                </a:lnTo>
                <a:lnTo>
                  <a:pt x="1620363" y="1024683"/>
                </a:lnTo>
                <a:lnTo>
                  <a:pt x="1577714" y="1037007"/>
                </a:lnTo>
                <a:lnTo>
                  <a:pt x="1535065" y="1052438"/>
                </a:lnTo>
                <a:lnTo>
                  <a:pt x="1492415" y="1071175"/>
                </a:lnTo>
                <a:lnTo>
                  <a:pt x="1449775" y="1089914"/>
                </a:lnTo>
                <a:lnTo>
                  <a:pt x="1407136" y="1105346"/>
                </a:lnTo>
                <a:lnTo>
                  <a:pt x="1364496" y="1117671"/>
                </a:lnTo>
                <a:lnTo>
                  <a:pt x="1321857" y="1127090"/>
                </a:lnTo>
                <a:lnTo>
                  <a:pt x="1279217" y="1133804"/>
                </a:lnTo>
                <a:lnTo>
                  <a:pt x="1236577" y="1138013"/>
                </a:lnTo>
                <a:lnTo>
                  <a:pt x="1193938" y="1139918"/>
                </a:lnTo>
                <a:lnTo>
                  <a:pt x="1151298" y="1139717"/>
                </a:lnTo>
                <a:lnTo>
                  <a:pt x="1108658" y="1137613"/>
                </a:lnTo>
                <a:lnTo>
                  <a:pt x="1066018" y="1133806"/>
                </a:lnTo>
                <a:lnTo>
                  <a:pt x="1023378" y="1128496"/>
                </a:lnTo>
                <a:lnTo>
                  <a:pt x="980738" y="1121882"/>
                </a:lnTo>
                <a:lnTo>
                  <a:pt x="938098" y="1114167"/>
                </a:lnTo>
                <a:lnTo>
                  <a:pt x="895458" y="1105550"/>
                </a:lnTo>
                <a:lnTo>
                  <a:pt x="852817" y="1096231"/>
                </a:lnTo>
                <a:lnTo>
                  <a:pt x="810177" y="1086411"/>
                </a:lnTo>
                <a:lnTo>
                  <a:pt x="767537" y="1076291"/>
                </a:lnTo>
                <a:lnTo>
                  <a:pt x="724896" y="1066070"/>
                </a:lnTo>
                <a:lnTo>
                  <a:pt x="682256" y="1055949"/>
                </a:lnTo>
                <a:lnTo>
                  <a:pt x="639615" y="1046129"/>
                </a:lnTo>
                <a:lnTo>
                  <a:pt x="596975" y="1036810"/>
                </a:lnTo>
                <a:lnTo>
                  <a:pt x="554334" y="1028193"/>
                </a:lnTo>
                <a:lnTo>
                  <a:pt x="511693" y="1020477"/>
                </a:lnTo>
                <a:lnTo>
                  <a:pt x="469052" y="1013864"/>
                </a:lnTo>
                <a:lnTo>
                  <a:pt x="426412" y="1008553"/>
                </a:lnTo>
                <a:lnTo>
                  <a:pt x="383771" y="1004745"/>
                </a:lnTo>
                <a:lnTo>
                  <a:pt x="341130" y="1002640"/>
                </a:lnTo>
                <a:lnTo>
                  <a:pt x="298489" y="1002439"/>
                </a:lnTo>
                <a:lnTo>
                  <a:pt x="255848" y="1004343"/>
                </a:lnTo>
                <a:lnTo>
                  <a:pt x="213206" y="1008551"/>
                </a:lnTo>
                <a:lnTo>
                  <a:pt x="170565" y="1015264"/>
                </a:lnTo>
                <a:lnTo>
                  <a:pt x="127924" y="1024683"/>
                </a:lnTo>
                <a:lnTo>
                  <a:pt x="85282" y="1037007"/>
                </a:lnTo>
                <a:lnTo>
                  <a:pt x="42641" y="1052438"/>
                </a:lnTo>
                <a:lnTo>
                  <a:pt x="0" y="1071175"/>
                </a:lnTo>
                <a:lnTo>
                  <a:pt x="0" y="68714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34236" y="5423712"/>
            <a:ext cx="1505585" cy="75438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7620">
              <a:lnSpc>
                <a:spcPts val="2860"/>
              </a:lnSpc>
              <a:spcBef>
                <a:spcPts val="21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ПОВТ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РНА 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КУПІВЛЯ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3991" y="3150723"/>
            <a:ext cx="2985135" cy="1140460"/>
          </a:xfrm>
          <a:custGeom>
            <a:avLst/>
            <a:gdLst/>
            <a:ahLst/>
            <a:cxnLst/>
            <a:rect l="l" t="t" r="r" b="b"/>
            <a:pathLst>
              <a:path w="2985135" h="1140460">
                <a:moveTo>
                  <a:pt x="0" y="68726"/>
                </a:moveTo>
                <a:lnTo>
                  <a:pt x="42641" y="49991"/>
                </a:lnTo>
                <a:lnTo>
                  <a:pt x="85282" y="34563"/>
                </a:lnTo>
                <a:lnTo>
                  <a:pt x="127924" y="22240"/>
                </a:lnTo>
                <a:lnTo>
                  <a:pt x="170565" y="12823"/>
                </a:lnTo>
                <a:lnTo>
                  <a:pt x="213206" y="6111"/>
                </a:lnTo>
                <a:lnTo>
                  <a:pt x="255848" y="1903"/>
                </a:lnTo>
                <a:lnTo>
                  <a:pt x="298489" y="0"/>
                </a:lnTo>
                <a:lnTo>
                  <a:pt x="341130" y="200"/>
                </a:lnTo>
                <a:lnTo>
                  <a:pt x="383771" y="2304"/>
                </a:lnTo>
                <a:lnTo>
                  <a:pt x="426412" y="6111"/>
                </a:lnTo>
                <a:lnTo>
                  <a:pt x="469052" y="11420"/>
                </a:lnTo>
                <a:lnTo>
                  <a:pt x="511693" y="18033"/>
                </a:lnTo>
                <a:lnTo>
                  <a:pt x="554334" y="25747"/>
                </a:lnTo>
                <a:lnTo>
                  <a:pt x="596975" y="34363"/>
                </a:lnTo>
                <a:lnTo>
                  <a:pt x="639615" y="43680"/>
                </a:lnTo>
                <a:lnTo>
                  <a:pt x="682256" y="53498"/>
                </a:lnTo>
                <a:lnTo>
                  <a:pt x="724896" y="63616"/>
                </a:lnTo>
                <a:lnTo>
                  <a:pt x="767537" y="73835"/>
                </a:lnTo>
                <a:lnTo>
                  <a:pt x="810177" y="83954"/>
                </a:lnTo>
                <a:lnTo>
                  <a:pt x="852817" y="93772"/>
                </a:lnTo>
                <a:lnTo>
                  <a:pt x="895458" y="103089"/>
                </a:lnTo>
                <a:lnTo>
                  <a:pt x="938098" y="111705"/>
                </a:lnTo>
                <a:lnTo>
                  <a:pt x="980738" y="119419"/>
                </a:lnTo>
                <a:lnTo>
                  <a:pt x="1023378" y="126031"/>
                </a:lnTo>
                <a:lnTo>
                  <a:pt x="1066018" y="131341"/>
                </a:lnTo>
                <a:lnTo>
                  <a:pt x="1108658" y="135148"/>
                </a:lnTo>
                <a:lnTo>
                  <a:pt x="1151298" y="137252"/>
                </a:lnTo>
                <a:lnTo>
                  <a:pt x="1193938" y="137452"/>
                </a:lnTo>
                <a:lnTo>
                  <a:pt x="1236577" y="135549"/>
                </a:lnTo>
                <a:lnTo>
                  <a:pt x="1279217" y="131341"/>
                </a:lnTo>
                <a:lnTo>
                  <a:pt x="1321857" y="124629"/>
                </a:lnTo>
                <a:lnTo>
                  <a:pt x="1364496" y="115211"/>
                </a:lnTo>
                <a:lnTo>
                  <a:pt x="1407136" y="102889"/>
                </a:lnTo>
                <a:lnTo>
                  <a:pt x="1449775" y="87460"/>
                </a:lnTo>
                <a:lnTo>
                  <a:pt x="1492415" y="68726"/>
                </a:lnTo>
                <a:lnTo>
                  <a:pt x="1535065" y="49991"/>
                </a:lnTo>
                <a:lnTo>
                  <a:pt x="1577714" y="34563"/>
                </a:lnTo>
                <a:lnTo>
                  <a:pt x="1620363" y="22240"/>
                </a:lnTo>
                <a:lnTo>
                  <a:pt x="1663011" y="12823"/>
                </a:lnTo>
                <a:lnTo>
                  <a:pt x="1705658" y="6111"/>
                </a:lnTo>
                <a:lnTo>
                  <a:pt x="1748305" y="1903"/>
                </a:lnTo>
                <a:lnTo>
                  <a:pt x="1790952" y="0"/>
                </a:lnTo>
                <a:lnTo>
                  <a:pt x="1833598" y="200"/>
                </a:lnTo>
                <a:lnTo>
                  <a:pt x="1876244" y="2304"/>
                </a:lnTo>
                <a:lnTo>
                  <a:pt x="1918889" y="6111"/>
                </a:lnTo>
                <a:lnTo>
                  <a:pt x="1961533" y="11420"/>
                </a:lnTo>
                <a:lnTo>
                  <a:pt x="2004178" y="18033"/>
                </a:lnTo>
                <a:lnTo>
                  <a:pt x="2046822" y="25747"/>
                </a:lnTo>
                <a:lnTo>
                  <a:pt x="2089465" y="34363"/>
                </a:lnTo>
                <a:lnTo>
                  <a:pt x="2132108" y="43680"/>
                </a:lnTo>
                <a:lnTo>
                  <a:pt x="2174751" y="53498"/>
                </a:lnTo>
                <a:lnTo>
                  <a:pt x="2217393" y="63616"/>
                </a:lnTo>
                <a:lnTo>
                  <a:pt x="2260035" y="73835"/>
                </a:lnTo>
                <a:lnTo>
                  <a:pt x="2302677" y="83954"/>
                </a:lnTo>
                <a:lnTo>
                  <a:pt x="2345318" y="93772"/>
                </a:lnTo>
                <a:lnTo>
                  <a:pt x="2387960" y="103089"/>
                </a:lnTo>
                <a:lnTo>
                  <a:pt x="2430601" y="111705"/>
                </a:lnTo>
                <a:lnTo>
                  <a:pt x="2473241" y="119419"/>
                </a:lnTo>
                <a:lnTo>
                  <a:pt x="2515882" y="126031"/>
                </a:lnTo>
                <a:lnTo>
                  <a:pt x="2558522" y="131341"/>
                </a:lnTo>
                <a:lnTo>
                  <a:pt x="2601162" y="135148"/>
                </a:lnTo>
                <a:lnTo>
                  <a:pt x="2643802" y="137252"/>
                </a:lnTo>
                <a:lnTo>
                  <a:pt x="2686442" y="137452"/>
                </a:lnTo>
                <a:lnTo>
                  <a:pt x="2729082" y="135549"/>
                </a:lnTo>
                <a:lnTo>
                  <a:pt x="2771722" y="131341"/>
                </a:lnTo>
                <a:lnTo>
                  <a:pt x="2814361" y="124629"/>
                </a:lnTo>
                <a:lnTo>
                  <a:pt x="2857000" y="115211"/>
                </a:lnTo>
                <a:lnTo>
                  <a:pt x="2899640" y="102889"/>
                </a:lnTo>
                <a:lnTo>
                  <a:pt x="2942279" y="87460"/>
                </a:lnTo>
                <a:lnTo>
                  <a:pt x="2984919" y="68726"/>
                </a:lnTo>
                <a:lnTo>
                  <a:pt x="2984919" y="1071137"/>
                </a:lnTo>
                <a:lnTo>
                  <a:pt x="2942279" y="1089871"/>
                </a:lnTo>
                <a:lnTo>
                  <a:pt x="2899640" y="1105300"/>
                </a:lnTo>
                <a:lnTo>
                  <a:pt x="2857000" y="1117622"/>
                </a:lnTo>
                <a:lnTo>
                  <a:pt x="2814361" y="1127040"/>
                </a:lnTo>
                <a:lnTo>
                  <a:pt x="2771722" y="1133752"/>
                </a:lnTo>
                <a:lnTo>
                  <a:pt x="2729082" y="1137960"/>
                </a:lnTo>
                <a:lnTo>
                  <a:pt x="2686442" y="1139863"/>
                </a:lnTo>
                <a:lnTo>
                  <a:pt x="2643802" y="1139663"/>
                </a:lnTo>
                <a:lnTo>
                  <a:pt x="2601162" y="1137559"/>
                </a:lnTo>
                <a:lnTo>
                  <a:pt x="2558522" y="1133752"/>
                </a:lnTo>
                <a:lnTo>
                  <a:pt x="2515882" y="1128442"/>
                </a:lnTo>
                <a:lnTo>
                  <a:pt x="2473241" y="1121830"/>
                </a:lnTo>
                <a:lnTo>
                  <a:pt x="2430601" y="1114116"/>
                </a:lnTo>
                <a:lnTo>
                  <a:pt x="2387960" y="1105500"/>
                </a:lnTo>
                <a:lnTo>
                  <a:pt x="2345318" y="1096183"/>
                </a:lnTo>
                <a:lnTo>
                  <a:pt x="2302677" y="1086365"/>
                </a:lnTo>
                <a:lnTo>
                  <a:pt x="2260035" y="1076246"/>
                </a:lnTo>
                <a:lnTo>
                  <a:pt x="2217393" y="1066027"/>
                </a:lnTo>
                <a:lnTo>
                  <a:pt x="2174751" y="1055909"/>
                </a:lnTo>
                <a:lnTo>
                  <a:pt x="2132108" y="1046091"/>
                </a:lnTo>
                <a:lnTo>
                  <a:pt x="2089465" y="1036774"/>
                </a:lnTo>
                <a:lnTo>
                  <a:pt x="2046822" y="1028158"/>
                </a:lnTo>
                <a:lnTo>
                  <a:pt x="2004178" y="1020444"/>
                </a:lnTo>
                <a:lnTo>
                  <a:pt x="1961533" y="1013831"/>
                </a:lnTo>
                <a:lnTo>
                  <a:pt x="1918889" y="1008522"/>
                </a:lnTo>
                <a:lnTo>
                  <a:pt x="1876244" y="1004715"/>
                </a:lnTo>
                <a:lnTo>
                  <a:pt x="1833598" y="1002611"/>
                </a:lnTo>
                <a:lnTo>
                  <a:pt x="1790952" y="1002411"/>
                </a:lnTo>
                <a:lnTo>
                  <a:pt x="1748305" y="1004314"/>
                </a:lnTo>
                <a:lnTo>
                  <a:pt x="1705658" y="1008522"/>
                </a:lnTo>
                <a:lnTo>
                  <a:pt x="1663011" y="1015234"/>
                </a:lnTo>
                <a:lnTo>
                  <a:pt x="1620363" y="1024651"/>
                </a:lnTo>
                <a:lnTo>
                  <a:pt x="1577714" y="1036974"/>
                </a:lnTo>
                <a:lnTo>
                  <a:pt x="1535065" y="1052402"/>
                </a:lnTo>
                <a:lnTo>
                  <a:pt x="1492415" y="1071137"/>
                </a:lnTo>
                <a:lnTo>
                  <a:pt x="1449775" y="1089871"/>
                </a:lnTo>
                <a:lnTo>
                  <a:pt x="1407136" y="1105300"/>
                </a:lnTo>
                <a:lnTo>
                  <a:pt x="1364496" y="1117622"/>
                </a:lnTo>
                <a:lnTo>
                  <a:pt x="1321857" y="1127040"/>
                </a:lnTo>
                <a:lnTo>
                  <a:pt x="1279217" y="1133752"/>
                </a:lnTo>
                <a:lnTo>
                  <a:pt x="1236577" y="1137960"/>
                </a:lnTo>
                <a:lnTo>
                  <a:pt x="1193938" y="1139863"/>
                </a:lnTo>
                <a:lnTo>
                  <a:pt x="1151298" y="1139663"/>
                </a:lnTo>
                <a:lnTo>
                  <a:pt x="1108658" y="1137559"/>
                </a:lnTo>
                <a:lnTo>
                  <a:pt x="1066018" y="1133752"/>
                </a:lnTo>
                <a:lnTo>
                  <a:pt x="1023378" y="1128442"/>
                </a:lnTo>
                <a:lnTo>
                  <a:pt x="980738" y="1121830"/>
                </a:lnTo>
                <a:lnTo>
                  <a:pt x="938098" y="1114116"/>
                </a:lnTo>
                <a:lnTo>
                  <a:pt x="895458" y="1105500"/>
                </a:lnTo>
                <a:lnTo>
                  <a:pt x="852817" y="1096183"/>
                </a:lnTo>
                <a:lnTo>
                  <a:pt x="810177" y="1086365"/>
                </a:lnTo>
                <a:lnTo>
                  <a:pt x="767537" y="1076246"/>
                </a:lnTo>
                <a:lnTo>
                  <a:pt x="724896" y="1066027"/>
                </a:lnTo>
                <a:lnTo>
                  <a:pt x="682256" y="1055909"/>
                </a:lnTo>
                <a:lnTo>
                  <a:pt x="639615" y="1046091"/>
                </a:lnTo>
                <a:lnTo>
                  <a:pt x="596975" y="1036774"/>
                </a:lnTo>
                <a:lnTo>
                  <a:pt x="554334" y="1028158"/>
                </a:lnTo>
                <a:lnTo>
                  <a:pt x="511693" y="1020444"/>
                </a:lnTo>
                <a:lnTo>
                  <a:pt x="469052" y="1013831"/>
                </a:lnTo>
                <a:lnTo>
                  <a:pt x="426412" y="1008522"/>
                </a:lnTo>
                <a:lnTo>
                  <a:pt x="383771" y="1004715"/>
                </a:lnTo>
                <a:lnTo>
                  <a:pt x="341130" y="1002611"/>
                </a:lnTo>
                <a:lnTo>
                  <a:pt x="298489" y="1002411"/>
                </a:lnTo>
                <a:lnTo>
                  <a:pt x="255848" y="1004314"/>
                </a:lnTo>
                <a:lnTo>
                  <a:pt x="213206" y="1008522"/>
                </a:lnTo>
                <a:lnTo>
                  <a:pt x="170565" y="1015234"/>
                </a:lnTo>
                <a:lnTo>
                  <a:pt x="127924" y="1024651"/>
                </a:lnTo>
                <a:lnTo>
                  <a:pt x="85282" y="1036974"/>
                </a:lnTo>
                <a:lnTo>
                  <a:pt x="42641" y="1052402"/>
                </a:lnTo>
                <a:lnTo>
                  <a:pt x="0" y="1071137"/>
                </a:lnTo>
                <a:lnTo>
                  <a:pt x="0" y="68726"/>
                </a:lnTo>
                <a:close/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0376" y="3323335"/>
            <a:ext cx="2313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 marR="5080" indent="-40386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МОДИФІКОВАНА  ЗАКУПІВЛЯ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9980" y="971550"/>
            <a:ext cx="7037070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Збирається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великий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обсяг інформації,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завжди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розглядаються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альтернативи, при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опрацюванні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питання про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покупку беруть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участь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багато осіб,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число і склад посадових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осіб визначається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важливістю і складністю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покупки, потрібен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час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прийняття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рішення</a:t>
            </a:r>
            <a:r>
              <a:rPr sz="2100" spc="-5" dirty="0">
                <a:latin typeface="Calibri"/>
                <a:cs typeface="Calibri"/>
              </a:rPr>
              <a:t>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3221" y="2756357"/>
            <a:ext cx="7342505" cy="226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Проводиться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додаткова оцінка</a:t>
            </a:r>
            <a:r>
              <a:rPr sz="21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варіантів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обмеженому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часовому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проміжку.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Незважаючи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те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в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цілому</a:t>
            </a:r>
            <a:r>
              <a:rPr sz="21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поведінка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корпоративного покупця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є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досить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структурованим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обдуманим,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продавець,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ведучи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переговори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1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кожним</a:t>
            </a:r>
            <a:r>
              <a:rPr sz="21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членом</a:t>
            </a:r>
            <a:endParaRPr sz="2100">
              <a:latin typeface="Calibri"/>
              <a:cs typeface="Calibri"/>
            </a:endParaRPr>
          </a:p>
          <a:p>
            <a:pPr marL="12700" marR="360680">
              <a:lnSpc>
                <a:spcPct val="100000"/>
              </a:lnSpc>
              <a:spcBef>
                <a:spcPts val="5"/>
              </a:spcBef>
            </a:pP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«закупівельного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центру»,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повинен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мати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на увазі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мотивацію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конкретної</a:t>
            </a:r>
            <a:r>
              <a:rPr sz="21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людини,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яка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залежить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багато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чому</a:t>
            </a:r>
            <a:r>
              <a:rPr sz="21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від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займаної </a:t>
            </a:r>
            <a:r>
              <a:rPr sz="2100" spc="-4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посади.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66210" y="5327091"/>
            <a:ext cx="755523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2100" u="heavy" dirty="0">
                <a:solidFill>
                  <a:srgbClr val="001F5F"/>
                </a:solidFill>
                <a:uFill>
                  <a:solidFill>
                    <a:srgbClr val="FF66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100" spc="-30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цьому</a:t>
            </a:r>
            <a:r>
              <a:rPr sz="21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випадку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процес покупки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відповідає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формальним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9980" y="5647435"/>
            <a:ext cx="720470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процедурам.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Найчастіше покупка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здійснюється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закупщиком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на </a:t>
            </a:r>
            <a:r>
              <a:rPr sz="2100" spc="-45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підставі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замовлення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 з боку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 виробництва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або</a:t>
            </a:r>
            <a:r>
              <a:rPr sz="21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відділу</a:t>
            </a:r>
            <a:r>
              <a:rPr sz="21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Calibri"/>
                <a:cs typeface="Calibri"/>
              </a:rPr>
              <a:t>збуту.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95547" y="1616455"/>
            <a:ext cx="845185" cy="21590"/>
          </a:xfrm>
          <a:custGeom>
            <a:avLst/>
            <a:gdLst/>
            <a:ahLst/>
            <a:cxnLst/>
            <a:rect l="l" t="t" r="r" b="b"/>
            <a:pathLst>
              <a:path w="845185" h="21589">
                <a:moveTo>
                  <a:pt x="0" y="21336"/>
                </a:moveTo>
                <a:lnTo>
                  <a:pt x="845057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78910" y="3708908"/>
            <a:ext cx="885190" cy="12065"/>
          </a:xfrm>
          <a:custGeom>
            <a:avLst/>
            <a:gdLst/>
            <a:ahLst/>
            <a:cxnLst/>
            <a:rect l="l" t="t" r="r" b="b"/>
            <a:pathLst>
              <a:path w="885189" h="12064">
                <a:moveTo>
                  <a:pt x="0" y="11811"/>
                </a:moveTo>
                <a:lnTo>
                  <a:pt x="885063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58209" y="213817"/>
            <a:ext cx="68186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МЕТОДИ</a:t>
            </a:r>
            <a:r>
              <a:rPr sz="36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ЗДІЙСНЕННЯ ЗАКУПІВЕЛЬ</a:t>
            </a:r>
            <a:endParaRPr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9409" y="922096"/>
            <a:ext cx="10539730" cy="54838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01645" marR="87630">
              <a:lnSpc>
                <a:spcPct val="100400"/>
              </a:lnSpc>
              <a:spcBef>
                <a:spcPts val="90"/>
              </a:spcBef>
            </a:pP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Закупівля</a:t>
            </a:r>
            <a:r>
              <a:rPr sz="1800" b="1" i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товару</a:t>
            </a:r>
            <a:r>
              <a:rPr sz="1800" b="1" i="1" spc="2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з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 негайною</a:t>
            </a:r>
            <a:r>
              <a:rPr sz="1800" b="1" i="1" spc="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здачею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Сфера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застосування</a:t>
            </a:r>
            <a:r>
              <a:rPr sz="17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–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покупка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нечасто </a:t>
            </a:r>
            <a:r>
              <a:rPr sz="1700" spc="-3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використовуваних,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товарів,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коли неможливо отримувати їх в міру необхідності. 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замовляється,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коли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він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потрібен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вивозиться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зі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складів постачальників.</a:t>
            </a:r>
            <a:endParaRPr sz="1700" dirty="0">
              <a:latin typeface="Calibri"/>
              <a:cs typeface="Calibri"/>
            </a:endParaRPr>
          </a:p>
          <a:p>
            <a:pPr marL="3001645" marR="823594">
              <a:lnSpc>
                <a:spcPct val="100000"/>
              </a:lnSpc>
            </a:pP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Збільшуються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витрати,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пов'язані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необхідністю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детального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оформлення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документації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кожному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замовленні.</a:t>
            </a: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Calibri"/>
              <a:cs typeface="Calibri"/>
            </a:endParaRPr>
          </a:p>
          <a:p>
            <a:pPr marL="3001645" marR="5080">
              <a:lnSpc>
                <a:spcPct val="100200"/>
              </a:lnSpc>
              <a:spcBef>
                <a:spcPts val="5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Метод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закупівлі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товару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однією партією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передбачає поставку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великою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партією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один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раз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(оптові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закупівлі). Його переваги: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простота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оформлення документів,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гарантія поставки всієї партії, підвищені торгові знижки.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Недоліки - велика потреба в складських приміщеннях, уповільнення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оборотності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капіталу.</a:t>
            </a: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Calibri"/>
              <a:cs typeface="Calibri"/>
            </a:endParaRPr>
          </a:p>
          <a:p>
            <a:pPr marL="12700" marR="4319270">
              <a:lnSpc>
                <a:spcPct val="100000"/>
              </a:lnSpc>
              <a:spcBef>
                <a:spcPts val="5"/>
              </a:spcBef>
            </a:pPr>
            <a:r>
              <a:rPr sz="1700" b="1" i="1" spc="-5" dirty="0">
                <a:solidFill>
                  <a:srgbClr val="FF6600"/>
                </a:solidFill>
                <a:latin typeface="Calibri"/>
                <a:cs typeface="Calibri"/>
              </a:rPr>
              <a:t>Метод </a:t>
            </a:r>
            <a:r>
              <a:rPr sz="1700" b="1" i="1" dirty="0">
                <a:solidFill>
                  <a:srgbClr val="FF6600"/>
                </a:solidFill>
                <a:latin typeface="Calibri"/>
                <a:cs typeface="Calibri"/>
              </a:rPr>
              <a:t>регулярних закупівель дрібними </a:t>
            </a:r>
            <a:r>
              <a:rPr sz="1700" b="1" i="1" spc="-5" dirty="0">
                <a:solidFill>
                  <a:srgbClr val="FF6600"/>
                </a:solidFill>
                <a:latin typeface="Calibri"/>
                <a:cs typeface="Calibri"/>
              </a:rPr>
              <a:t>партіями.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Замовляється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необхідну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кількість товарів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партіями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протягом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певного періоду.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Прискорюється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оборотність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капіталу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-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товари оплачуються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у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міру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надходження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окремих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партій;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досягається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економія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площі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складських</a:t>
            </a:r>
            <a:endParaRPr sz="1700" dirty="0">
              <a:latin typeface="Calibri"/>
              <a:cs typeface="Calibri"/>
            </a:endParaRPr>
          </a:p>
          <a:p>
            <a:pPr marL="12700" marR="3738879">
              <a:lnSpc>
                <a:spcPct val="10000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приміщень;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скорочуються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витрати</a:t>
            </a:r>
            <a:r>
              <a:rPr sz="17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документування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поставки,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оскільки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оформляється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тільки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замовлення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на всю поставку.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Є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ймовірність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замовлення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надмірної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кількості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а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також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виникає необхідність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оплати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усієї кількості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товарів,</a:t>
            </a:r>
            <a:r>
              <a:rPr sz="17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визначеного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 замовленні.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397" y="569341"/>
            <a:ext cx="1853818" cy="18538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3883" y="3624831"/>
            <a:ext cx="4666869" cy="311124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58209" y="402716"/>
            <a:ext cx="6817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accent1">
                    <a:lumMod val="75000"/>
                  </a:schemeClr>
                </a:solidFill>
              </a:rPr>
              <a:t>МЕТОДИ</a:t>
            </a:r>
            <a:r>
              <a:rPr sz="36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ЗДІЙСНЕННЯ</a:t>
            </a:r>
            <a:r>
              <a:rPr sz="3600"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600" spc="-5" dirty="0">
                <a:solidFill>
                  <a:schemeClr val="accent1">
                    <a:lumMod val="75000"/>
                  </a:schemeClr>
                </a:solidFill>
              </a:rPr>
              <a:t>ЗАКУПІВЕЛЬ</a:t>
            </a:r>
            <a:endParaRPr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553" y="1024204"/>
            <a:ext cx="10290810" cy="509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3235">
              <a:lnSpc>
                <a:spcPts val="2145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Метод</a:t>
            </a:r>
            <a:r>
              <a:rPr sz="1800" b="1" i="1" spc="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системних</a:t>
            </a:r>
            <a:r>
              <a:rPr sz="1800" b="1" i="1" spc="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поставок</a:t>
            </a:r>
            <a:r>
              <a:rPr sz="1800" b="1" i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5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основна</a:t>
            </a:r>
            <a:r>
              <a:rPr sz="17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маркетингова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стратегія,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яка</a:t>
            </a:r>
            <a:endParaRPr sz="1700" dirty="0">
              <a:latin typeface="Calibri"/>
              <a:cs typeface="Calibri"/>
            </a:endParaRPr>
          </a:p>
          <a:p>
            <a:pPr marL="3023235">
              <a:lnSpc>
                <a:spcPts val="2005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використовується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розробці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масштабних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промислових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проектів,</a:t>
            </a:r>
            <a:r>
              <a:rPr sz="17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</a:t>
            </a:r>
            <a:endParaRPr sz="1700" dirty="0">
              <a:latin typeface="Calibri"/>
              <a:cs typeface="Calibri"/>
            </a:endParaRPr>
          </a:p>
          <a:p>
            <a:pPr marL="3023235" marR="5080">
              <a:lnSpc>
                <a:spcPts val="1989"/>
              </a:lnSpc>
              <a:spcBef>
                <a:spcPts val="90"/>
              </a:spcBef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будівництво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житлових</a:t>
            </a:r>
            <a:r>
              <a:rPr sz="17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комплексів,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металургійних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заводів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т.д. Для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отримання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контракту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компаніям-постачальникам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необхідно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приділяти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особливу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увагу</a:t>
            </a:r>
            <a:endParaRPr sz="1700" dirty="0">
              <a:latin typeface="Calibri"/>
              <a:cs typeface="Calibri"/>
            </a:endParaRPr>
          </a:p>
          <a:p>
            <a:pPr marL="3023235">
              <a:lnSpc>
                <a:spcPts val="195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конкурентоспроможності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цін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продукцію,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якості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надійності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послуг.</a:t>
            </a: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 dirty="0">
              <a:latin typeface="Calibri"/>
              <a:cs typeface="Calibri"/>
            </a:endParaRPr>
          </a:p>
          <a:p>
            <a:pPr marL="3023235" marR="472440">
              <a:lnSpc>
                <a:spcPts val="2030"/>
              </a:lnSpc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Метод</a:t>
            </a:r>
            <a:r>
              <a:rPr sz="1800" b="1" i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закупівлі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в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комплекті</a:t>
            </a:r>
            <a:r>
              <a:rPr sz="1800" b="1" i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у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одного</a:t>
            </a:r>
            <a:r>
              <a:rPr sz="1800" b="1" i="1" spc="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постачальника.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правило, </a:t>
            </a:r>
            <a:r>
              <a:rPr sz="1700" spc="-36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підприємства</a:t>
            </a:r>
            <a:r>
              <a:rPr sz="17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вважають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за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краще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укладати контракти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генеральними</a:t>
            </a:r>
            <a:endParaRPr sz="1700" dirty="0">
              <a:latin typeface="Calibri"/>
              <a:cs typeface="Calibri"/>
            </a:endParaRPr>
          </a:p>
          <a:p>
            <a:pPr marL="3023235">
              <a:lnSpc>
                <a:spcPts val="192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підрядниками,</a:t>
            </a:r>
            <a:r>
              <a:rPr sz="17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які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несуть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відповідальність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за координацію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робіт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різних</a:t>
            </a:r>
            <a:endParaRPr sz="1700" dirty="0">
              <a:latin typeface="Calibri"/>
              <a:cs typeface="Calibri"/>
            </a:endParaRPr>
          </a:p>
          <a:p>
            <a:pPr marL="3023235">
              <a:lnSpc>
                <a:spcPts val="202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виробників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17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подальшу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поставку, вирішуючи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тим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самим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проблеми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під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ключ.</a:t>
            </a: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Calibri"/>
              <a:cs typeface="Calibri"/>
            </a:endParaRPr>
          </a:p>
          <a:p>
            <a:pPr marL="12700" marR="4156710">
              <a:lnSpc>
                <a:spcPts val="2030"/>
              </a:lnSpc>
            </a:pP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Отримання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товару в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міру </a:t>
            </a: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необхідності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Кількість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товарів, що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поставляються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не встановлюється,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а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визначається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приблизно;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ts val="1914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постачальники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перед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виконанням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кожного замовлення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зв'язуються</a:t>
            </a:r>
            <a:r>
              <a:rPr sz="17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ts val="2000"/>
              </a:lnSpc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покупцем;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оплачується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тільки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поставлене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кількість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товару;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після</a:t>
            </a:r>
            <a:endParaRPr sz="1700" dirty="0">
              <a:latin typeface="Calibri"/>
              <a:cs typeface="Calibri"/>
            </a:endParaRPr>
          </a:p>
          <a:p>
            <a:pPr marL="12700" marR="3510279">
              <a:lnSpc>
                <a:spcPct val="98000"/>
              </a:lnSpc>
              <a:spcBef>
                <a:spcPts val="25"/>
              </a:spcBef>
            </a:pP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закінчення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терміну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контракту замовник не зобов'язаний приймати і 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оплачувати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товари,</a:t>
            </a:r>
            <a:r>
              <a:rPr sz="17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які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ще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тільки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повинні</a:t>
            </a:r>
            <a:r>
              <a:rPr sz="17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бути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поставлені.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Відсутні</a:t>
            </a:r>
            <a:r>
              <a:rPr sz="17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тверді </a:t>
            </a:r>
            <a:r>
              <a:rPr sz="1700" spc="-3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зобов'язання</a:t>
            </a:r>
            <a:r>
              <a:rPr sz="17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по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купівлі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певної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 кількості</a:t>
            </a:r>
            <a:r>
              <a:rPr sz="17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товарів,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прискорюється</a:t>
            </a:r>
            <a:r>
              <a:rPr sz="17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оборот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капіталу, мінімізується 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час</a:t>
            </a:r>
            <a:r>
              <a:rPr sz="17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17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оформлення</a:t>
            </a:r>
            <a:r>
              <a:rPr sz="17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000066"/>
                </a:solidFill>
                <a:latin typeface="Calibri"/>
                <a:cs typeface="Calibri"/>
              </a:rPr>
              <a:t>документів.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1432" y="3673792"/>
            <a:ext cx="4424807" cy="29610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9480" y="447040"/>
            <a:ext cx="1838960" cy="18389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225" y="601663"/>
            <a:ext cx="4848352" cy="6858000"/>
            <a:chOff x="0" y="0"/>
            <a:chExt cx="4848352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848352" cy="673417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</p:pic>
      </p:grpSp>
      <p:sp>
        <p:nvSpPr>
          <p:cNvPr id="7" name="object 7"/>
          <p:cNvSpPr txBox="1"/>
          <p:nvPr/>
        </p:nvSpPr>
        <p:spPr>
          <a:xfrm>
            <a:off x="6221729" y="1085214"/>
            <a:ext cx="5165090" cy="45847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450850">
              <a:lnSpc>
                <a:spcPts val="2000"/>
              </a:lnSpc>
              <a:spcBef>
                <a:spcPts val="204"/>
              </a:spcBef>
            </a:pPr>
            <a:r>
              <a:rPr sz="1700" b="1" spc="-5" dirty="0">
                <a:latin typeface="Tahoma"/>
                <a:cs typeface="Tahoma"/>
              </a:rPr>
              <a:t>Торгівля</a:t>
            </a:r>
            <a:r>
              <a:rPr sz="1700" b="1" spc="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–</a:t>
            </a:r>
            <a:r>
              <a:rPr sz="1700" spc="-5" dirty="0">
                <a:latin typeface="Tahoma"/>
                <a:cs typeface="Tahoma"/>
              </a:rPr>
              <a:t> вид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економічної діяльності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у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сфері </a:t>
            </a:r>
            <a:r>
              <a:rPr sz="1700" spc="-52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товарообігу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і </a:t>
            </a:r>
            <a:r>
              <a:rPr sz="1700" spc="-5" dirty="0">
                <a:latin typeface="Tahoma"/>
                <a:cs typeface="Tahoma"/>
              </a:rPr>
              <a:t>просування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їх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від</a:t>
            </a:r>
            <a:r>
              <a:rPr sz="1700" spc="1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виробника</a:t>
            </a:r>
            <a:r>
              <a:rPr sz="1700" spc="1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до</a:t>
            </a:r>
            <a:endParaRPr sz="1700">
              <a:latin typeface="Tahoma"/>
              <a:cs typeface="Tahoma"/>
            </a:endParaRPr>
          </a:p>
          <a:p>
            <a:pPr marL="12700" marR="160020">
              <a:lnSpc>
                <a:spcPts val="1970"/>
              </a:lnSpc>
              <a:spcBef>
                <a:spcPts val="20"/>
              </a:spcBef>
            </a:pPr>
            <a:r>
              <a:rPr sz="1700" spc="-5" dirty="0">
                <a:latin typeface="Tahoma"/>
                <a:cs typeface="Tahoma"/>
              </a:rPr>
              <a:t>споживача </a:t>
            </a:r>
            <a:r>
              <a:rPr sz="1700" dirty="0">
                <a:latin typeface="Tahoma"/>
                <a:cs typeface="Tahoma"/>
              </a:rPr>
              <a:t>у формі </a:t>
            </a:r>
            <a:r>
              <a:rPr sz="1700" spc="-5" dirty="0">
                <a:latin typeface="Tahoma"/>
                <a:cs typeface="Tahoma"/>
              </a:rPr>
              <a:t>купівлі-продажу </a:t>
            </a:r>
            <a:r>
              <a:rPr sz="1700" dirty="0">
                <a:latin typeface="Tahoma"/>
                <a:cs typeface="Tahoma"/>
              </a:rPr>
              <a:t>та </a:t>
            </a:r>
            <a:r>
              <a:rPr sz="1700" spc="-5" dirty="0">
                <a:latin typeface="Tahoma"/>
                <a:cs typeface="Tahoma"/>
              </a:rPr>
              <a:t>надавання </a:t>
            </a:r>
            <a:r>
              <a:rPr sz="1700" spc="-5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пов’язаних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з</a:t>
            </a:r>
            <a:r>
              <a:rPr sz="1700" spc="-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цим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послуг</a:t>
            </a:r>
            <a:endParaRPr sz="1700">
              <a:latin typeface="Tahoma"/>
              <a:cs typeface="Tahoma"/>
            </a:endParaRPr>
          </a:p>
          <a:p>
            <a:pPr marL="12700" marR="71120">
              <a:lnSpc>
                <a:spcPct val="96200"/>
              </a:lnSpc>
              <a:spcBef>
                <a:spcPts val="1015"/>
              </a:spcBef>
            </a:pPr>
            <a:r>
              <a:rPr sz="1700" b="1" spc="-5" dirty="0">
                <a:latin typeface="Tahoma"/>
                <a:cs typeface="Tahoma"/>
              </a:rPr>
              <a:t>Роздрібна </a:t>
            </a:r>
            <a:r>
              <a:rPr sz="1700" b="1" dirty="0">
                <a:latin typeface="Tahoma"/>
                <a:cs typeface="Tahoma"/>
              </a:rPr>
              <a:t>торгівля </a:t>
            </a:r>
            <a:r>
              <a:rPr sz="1700" dirty="0">
                <a:latin typeface="Tahoma"/>
                <a:cs typeface="Tahoma"/>
              </a:rPr>
              <a:t>– </a:t>
            </a:r>
            <a:r>
              <a:rPr sz="1700" spc="-5" dirty="0">
                <a:latin typeface="Tahoma"/>
                <a:cs typeface="Tahoma"/>
              </a:rPr>
              <a:t>вид </a:t>
            </a:r>
            <a:r>
              <a:rPr sz="1700" dirty="0">
                <a:latin typeface="Tahoma"/>
                <a:cs typeface="Tahoma"/>
              </a:rPr>
              <a:t>економічної діяльності </a:t>
            </a:r>
            <a:r>
              <a:rPr sz="1700" spc="-5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в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сфері</a:t>
            </a:r>
            <a:r>
              <a:rPr sz="1700" spc="-5" dirty="0">
                <a:latin typeface="Tahoma"/>
                <a:cs typeface="Tahoma"/>
              </a:rPr>
              <a:t> товарообігу,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що </a:t>
            </a:r>
            <a:r>
              <a:rPr sz="1700" spc="-5" dirty="0">
                <a:latin typeface="Tahoma"/>
                <a:cs typeface="Tahoma"/>
              </a:rPr>
              <a:t>охоплює</a:t>
            </a:r>
            <a:r>
              <a:rPr sz="1700" spc="1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купівлю-продаж </a:t>
            </a:r>
            <a:r>
              <a:rPr sz="170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товарів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800" spc="-55" dirty="0">
                <a:latin typeface="Tahoma"/>
                <a:cs typeface="Tahoma"/>
              </a:rPr>
              <a:t>кінцевому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55" dirty="0">
                <a:latin typeface="Tahoma"/>
                <a:cs typeface="Tahoma"/>
              </a:rPr>
              <a:t>споживачеві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та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надавання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йому </a:t>
            </a:r>
            <a:r>
              <a:rPr sz="1700" spc="-51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торговельних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послуг</a:t>
            </a:r>
            <a:endParaRPr sz="1700">
              <a:latin typeface="Tahoma"/>
              <a:cs typeface="Tahoma"/>
            </a:endParaRPr>
          </a:p>
          <a:p>
            <a:pPr marL="12700" marR="203835">
              <a:lnSpc>
                <a:spcPct val="94700"/>
              </a:lnSpc>
              <a:spcBef>
                <a:spcPts val="1070"/>
              </a:spcBef>
            </a:pPr>
            <a:r>
              <a:rPr sz="1700" b="1" dirty="0">
                <a:latin typeface="Tahoma"/>
                <a:cs typeface="Tahoma"/>
              </a:rPr>
              <a:t>Оптова</a:t>
            </a:r>
            <a:r>
              <a:rPr sz="1700" b="1" spc="-2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торгівля</a:t>
            </a:r>
            <a:r>
              <a:rPr sz="1700" b="1" spc="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–</a:t>
            </a:r>
            <a:r>
              <a:rPr sz="1700" spc="-5" dirty="0">
                <a:latin typeface="Tahoma"/>
                <a:cs typeface="Tahoma"/>
              </a:rPr>
              <a:t> вид </a:t>
            </a:r>
            <a:r>
              <a:rPr sz="1700" dirty="0">
                <a:latin typeface="Tahoma"/>
                <a:cs typeface="Tahoma"/>
              </a:rPr>
              <a:t>економічної</a:t>
            </a:r>
            <a:r>
              <a:rPr sz="1700" spc="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діяльності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в </a:t>
            </a:r>
            <a:r>
              <a:rPr sz="1700" spc="-5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сфері </a:t>
            </a:r>
            <a:r>
              <a:rPr sz="1700" spc="-5" dirty="0">
                <a:latin typeface="Tahoma"/>
                <a:cs typeface="Tahoma"/>
              </a:rPr>
              <a:t>товарообігу, </a:t>
            </a:r>
            <a:r>
              <a:rPr sz="1700" dirty="0">
                <a:latin typeface="Tahoma"/>
                <a:cs typeface="Tahoma"/>
              </a:rPr>
              <a:t>що охоплює </a:t>
            </a:r>
            <a:r>
              <a:rPr sz="1700" spc="-5" dirty="0">
                <a:latin typeface="Tahoma"/>
                <a:cs typeface="Tahoma"/>
              </a:rPr>
              <a:t>купівлю-продаж </a:t>
            </a:r>
            <a:r>
              <a:rPr sz="170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товарів </a:t>
            </a:r>
            <a:r>
              <a:rPr sz="1700" dirty="0">
                <a:latin typeface="Tahoma"/>
                <a:cs typeface="Tahoma"/>
              </a:rPr>
              <a:t>за </a:t>
            </a:r>
            <a:r>
              <a:rPr sz="1700" spc="-5" dirty="0">
                <a:latin typeface="Tahoma"/>
                <a:cs typeface="Tahoma"/>
              </a:rPr>
              <a:t>договорами поставки партіями </a:t>
            </a:r>
            <a:r>
              <a:rPr sz="1800" spc="-60" dirty="0">
                <a:latin typeface="Tahoma"/>
                <a:cs typeface="Tahoma"/>
              </a:rPr>
              <a:t>для 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60" dirty="0">
                <a:latin typeface="Tahoma"/>
                <a:cs typeface="Tahoma"/>
              </a:rPr>
              <a:t>подальшого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40" dirty="0">
                <a:latin typeface="Tahoma"/>
                <a:cs typeface="Tahoma"/>
              </a:rPr>
              <a:t>їх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60" dirty="0">
                <a:latin typeface="Tahoma"/>
                <a:cs typeface="Tahoma"/>
              </a:rPr>
              <a:t>продажу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кінцевому</a:t>
            </a:r>
            <a:r>
              <a:rPr sz="1700" spc="2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споживачеві</a:t>
            </a:r>
            <a:endParaRPr sz="1700">
              <a:latin typeface="Tahoma"/>
              <a:cs typeface="Tahoma"/>
            </a:endParaRPr>
          </a:p>
          <a:p>
            <a:pPr marL="12700" marR="52069">
              <a:lnSpc>
                <a:spcPts val="1970"/>
              </a:lnSpc>
              <a:spcBef>
                <a:spcPts val="65"/>
              </a:spcBef>
            </a:pPr>
            <a:r>
              <a:rPr sz="1700" dirty="0">
                <a:latin typeface="Tahoma"/>
                <a:cs typeface="Tahoma"/>
              </a:rPr>
              <a:t>через </a:t>
            </a:r>
            <a:r>
              <a:rPr sz="1700" spc="-5" dirty="0">
                <a:latin typeface="Tahoma"/>
                <a:cs typeface="Tahoma"/>
              </a:rPr>
              <a:t>роздрібну</a:t>
            </a:r>
            <a:r>
              <a:rPr sz="1700" spc="10" dirty="0">
                <a:latin typeface="Tahoma"/>
                <a:cs typeface="Tahoma"/>
              </a:rPr>
              <a:t> </a:t>
            </a:r>
            <a:r>
              <a:rPr sz="1700" spc="-5" dirty="0">
                <a:latin typeface="Tahoma"/>
                <a:cs typeface="Tahoma"/>
              </a:rPr>
              <a:t>торгівлю</a:t>
            </a:r>
            <a:r>
              <a:rPr sz="1700" spc="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або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800" spc="-60" dirty="0">
                <a:latin typeface="Tahoma"/>
                <a:cs typeface="Tahoma"/>
              </a:rPr>
              <a:t>для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55" dirty="0">
                <a:latin typeface="Tahoma"/>
                <a:cs typeface="Tahoma"/>
              </a:rPr>
              <a:t>виробничого 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60" dirty="0">
                <a:latin typeface="Tahoma"/>
                <a:cs typeface="Tahoma"/>
              </a:rPr>
              <a:t>споживання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та</a:t>
            </a:r>
            <a:r>
              <a:rPr sz="1700" spc="-5" dirty="0">
                <a:latin typeface="Tahoma"/>
                <a:cs typeface="Tahoma"/>
              </a:rPr>
              <a:t> надавання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пов’язаних</a:t>
            </a:r>
            <a:r>
              <a:rPr sz="1700" spc="-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з</a:t>
            </a:r>
            <a:r>
              <a:rPr sz="1700" spc="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цим</a:t>
            </a:r>
            <a:r>
              <a:rPr sz="1700" spc="-5" dirty="0">
                <a:latin typeface="Tahoma"/>
                <a:cs typeface="Tahoma"/>
              </a:rPr>
              <a:t> послуг</a:t>
            </a:r>
            <a:endParaRPr sz="17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835"/>
              </a:spcBef>
            </a:pPr>
            <a:r>
              <a:rPr sz="1650" b="1" i="1" spc="-155" dirty="0">
                <a:latin typeface="Verdana"/>
                <a:cs typeface="Verdana"/>
              </a:rPr>
              <a:t>ДСТ</a:t>
            </a:r>
            <a:r>
              <a:rPr sz="1650" b="1" i="1" spc="-150" dirty="0">
                <a:latin typeface="Verdana"/>
                <a:cs typeface="Verdana"/>
              </a:rPr>
              <a:t>У</a:t>
            </a:r>
            <a:r>
              <a:rPr sz="1650" b="1" i="1" spc="-90" dirty="0">
                <a:latin typeface="Verdana"/>
                <a:cs typeface="Verdana"/>
              </a:rPr>
              <a:t> </a:t>
            </a:r>
            <a:r>
              <a:rPr sz="1650" b="1" i="1" spc="-160" dirty="0">
                <a:latin typeface="Verdana"/>
                <a:cs typeface="Verdana"/>
              </a:rPr>
              <a:t>4</a:t>
            </a:r>
            <a:r>
              <a:rPr sz="1650" b="1" i="1" spc="-155" dirty="0">
                <a:latin typeface="Verdana"/>
                <a:cs typeface="Verdana"/>
              </a:rPr>
              <a:t>3</a:t>
            </a:r>
            <a:r>
              <a:rPr sz="1650" b="1" i="1" spc="-160" dirty="0">
                <a:latin typeface="Verdana"/>
                <a:cs typeface="Verdana"/>
              </a:rPr>
              <a:t>0</a:t>
            </a:r>
            <a:r>
              <a:rPr sz="1650" b="1" i="1" spc="-155" dirty="0">
                <a:latin typeface="Verdana"/>
                <a:cs typeface="Verdana"/>
              </a:rPr>
              <a:t>3</a:t>
            </a:r>
            <a:r>
              <a:rPr sz="1650" b="1" i="1" spc="-140" dirty="0">
                <a:latin typeface="Verdana"/>
                <a:cs typeface="Verdana"/>
              </a:rPr>
              <a:t>:20</a:t>
            </a:r>
            <a:r>
              <a:rPr sz="1650" b="1" i="1" spc="-160" dirty="0">
                <a:latin typeface="Verdana"/>
                <a:cs typeface="Verdana"/>
              </a:rPr>
              <a:t>0</a:t>
            </a:r>
            <a:r>
              <a:rPr sz="1650" b="1" i="1" spc="-130" dirty="0">
                <a:latin typeface="Verdana"/>
                <a:cs typeface="Verdana"/>
              </a:rPr>
              <a:t>4.</a:t>
            </a:r>
            <a:r>
              <a:rPr sz="1650" b="1" i="1" spc="-20" dirty="0">
                <a:latin typeface="Verdana"/>
                <a:cs typeface="Verdana"/>
              </a:rPr>
              <a:t> </a:t>
            </a:r>
            <a:r>
              <a:rPr sz="1650" b="1" i="1" spc="-165" dirty="0">
                <a:latin typeface="Verdana"/>
                <a:cs typeface="Verdana"/>
              </a:rPr>
              <a:t>Р</a:t>
            </a:r>
            <a:r>
              <a:rPr sz="1650" b="1" i="1" spc="-160" dirty="0">
                <a:latin typeface="Verdana"/>
                <a:cs typeface="Verdana"/>
              </a:rPr>
              <a:t>о</a:t>
            </a:r>
            <a:r>
              <a:rPr sz="1650" b="1" i="1" spc="-135" dirty="0">
                <a:latin typeface="Verdana"/>
                <a:cs typeface="Verdana"/>
              </a:rPr>
              <a:t>здрібна</a:t>
            </a:r>
            <a:r>
              <a:rPr sz="1650" b="1" i="1" spc="-70" dirty="0">
                <a:latin typeface="Verdana"/>
                <a:cs typeface="Verdana"/>
              </a:rPr>
              <a:t> </a:t>
            </a:r>
            <a:r>
              <a:rPr sz="1650" b="1" i="1" spc="-100" dirty="0">
                <a:latin typeface="Verdana"/>
                <a:cs typeface="Verdana"/>
              </a:rPr>
              <a:t>та</a:t>
            </a:r>
            <a:r>
              <a:rPr sz="1650" b="1" i="1" spc="-75" dirty="0">
                <a:latin typeface="Verdana"/>
                <a:cs typeface="Verdana"/>
              </a:rPr>
              <a:t> </a:t>
            </a:r>
            <a:r>
              <a:rPr sz="1650" b="1" i="1" spc="-140" dirty="0">
                <a:latin typeface="Verdana"/>
                <a:cs typeface="Verdana"/>
              </a:rPr>
              <a:t>оптов</a:t>
            </a:r>
            <a:r>
              <a:rPr sz="1650" b="1" i="1" spc="-135" dirty="0">
                <a:latin typeface="Verdana"/>
                <a:cs typeface="Verdana"/>
              </a:rPr>
              <a:t>а</a:t>
            </a:r>
            <a:r>
              <a:rPr sz="1650" b="1" i="1" spc="-60" dirty="0">
                <a:latin typeface="Verdana"/>
                <a:cs typeface="Verdana"/>
              </a:rPr>
              <a:t> </a:t>
            </a:r>
            <a:r>
              <a:rPr sz="1650" b="1" i="1" spc="-114" dirty="0">
                <a:latin typeface="Verdana"/>
                <a:cs typeface="Verdana"/>
              </a:rPr>
              <a:t>торг</a:t>
            </a:r>
            <a:r>
              <a:rPr sz="1650" b="1" i="1" spc="-75" dirty="0">
                <a:latin typeface="Verdana"/>
                <a:cs typeface="Verdana"/>
              </a:rPr>
              <a:t>і</a:t>
            </a:r>
            <a:r>
              <a:rPr sz="1650" b="1" i="1" spc="-145" dirty="0">
                <a:latin typeface="Verdana"/>
                <a:cs typeface="Verdana"/>
              </a:rPr>
              <a:t>вля</a:t>
            </a:r>
            <a:endParaRPr sz="165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0"/>
              </a:spcBef>
            </a:pPr>
            <a:r>
              <a:rPr sz="1650" b="1" i="1" spc="-145" dirty="0">
                <a:latin typeface="Verdana"/>
                <a:cs typeface="Verdana"/>
              </a:rPr>
              <a:t>Термін</a:t>
            </a:r>
            <a:r>
              <a:rPr sz="1650" b="1" i="1" spc="-155" dirty="0">
                <a:latin typeface="Verdana"/>
                <a:cs typeface="Verdana"/>
              </a:rPr>
              <a:t>и</a:t>
            </a:r>
            <a:r>
              <a:rPr sz="1650" b="1" i="1" spc="-70" dirty="0">
                <a:latin typeface="Verdana"/>
                <a:cs typeface="Verdana"/>
              </a:rPr>
              <a:t> </a:t>
            </a:r>
            <a:r>
              <a:rPr sz="1650" b="1" i="1" spc="-100" dirty="0">
                <a:latin typeface="Verdana"/>
                <a:cs typeface="Verdana"/>
              </a:rPr>
              <a:t>та</a:t>
            </a:r>
            <a:r>
              <a:rPr sz="1650" b="1" i="1" spc="-75" dirty="0">
                <a:latin typeface="Verdana"/>
                <a:cs typeface="Verdana"/>
              </a:rPr>
              <a:t> </a:t>
            </a:r>
            <a:r>
              <a:rPr sz="1650" b="1" i="1" spc="-150" dirty="0">
                <a:latin typeface="Verdana"/>
                <a:cs typeface="Verdana"/>
              </a:rPr>
              <a:t>ви</a:t>
            </a:r>
            <a:r>
              <a:rPr sz="1650" b="1" i="1" spc="-155" dirty="0">
                <a:latin typeface="Verdana"/>
                <a:cs typeface="Verdana"/>
              </a:rPr>
              <a:t>значенн</a:t>
            </a:r>
            <a:r>
              <a:rPr sz="1650" b="1" i="1" spc="-150" dirty="0">
                <a:latin typeface="Verdana"/>
                <a:cs typeface="Verdana"/>
              </a:rPr>
              <a:t>я</a:t>
            </a:r>
            <a:r>
              <a:rPr sz="1650" b="1" i="1" spc="-75" dirty="0">
                <a:latin typeface="Verdana"/>
                <a:cs typeface="Verdana"/>
              </a:rPr>
              <a:t> </a:t>
            </a:r>
            <a:r>
              <a:rPr sz="1650" b="1" i="1" spc="-145" dirty="0">
                <a:latin typeface="Verdana"/>
                <a:cs typeface="Verdana"/>
              </a:rPr>
              <a:t>поня</a:t>
            </a:r>
            <a:r>
              <a:rPr sz="1650" b="1" i="1" spc="-120" dirty="0">
                <a:latin typeface="Verdana"/>
                <a:cs typeface="Verdana"/>
              </a:rPr>
              <a:t>т</a:t>
            </a:r>
            <a:r>
              <a:rPr sz="1650" b="1" i="1" spc="-155" dirty="0">
                <a:latin typeface="Verdana"/>
                <a:cs typeface="Verdana"/>
              </a:rPr>
              <a:t>ь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84721" y="220167"/>
            <a:ext cx="34867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ФОРМИ </a:t>
            </a:r>
            <a:r>
              <a:rPr sz="3200" spc="-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ТОРГІВЛІ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pic>
        <p:nvPicPr>
          <p:cNvPr id="1026" name="Picture 2" descr="Модель B2B: все об этой системе продаж « БН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209800"/>
            <a:ext cx="4191000" cy="3657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45796"/>
            <a:ext cx="7833995" cy="676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250" b="1" spc="10" dirty="0">
                <a:solidFill>
                  <a:srgbClr val="000000"/>
                </a:solidFill>
                <a:latin typeface="Tahoma"/>
                <a:cs typeface="Tahoma"/>
              </a:rPr>
              <a:t>Шлях</a:t>
            </a:r>
            <a:r>
              <a:rPr sz="4250" b="1" spc="-3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250" b="1" spc="10" dirty="0">
                <a:solidFill>
                  <a:srgbClr val="000000"/>
                </a:solidFill>
                <a:latin typeface="Tahoma"/>
                <a:cs typeface="Tahoma"/>
              </a:rPr>
              <a:t>товару</a:t>
            </a:r>
            <a:r>
              <a:rPr sz="4250" b="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250" b="1" spc="10" dirty="0">
                <a:solidFill>
                  <a:srgbClr val="000000"/>
                </a:solidFill>
                <a:latin typeface="Tahoma"/>
                <a:cs typeface="Tahoma"/>
              </a:rPr>
              <a:t>до</a:t>
            </a:r>
            <a:r>
              <a:rPr sz="4250" b="1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4250" b="1" spc="5" dirty="0">
                <a:solidFill>
                  <a:srgbClr val="000000"/>
                </a:solidFill>
                <a:latin typeface="Tahoma"/>
                <a:cs typeface="Tahoma"/>
              </a:rPr>
              <a:t>споживача</a:t>
            </a:r>
            <a:endParaRPr sz="4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04" y="798701"/>
            <a:ext cx="11493627" cy="605929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-45357"/>
            <a:ext cx="5584209" cy="6890657"/>
            <a:chOff x="0" y="-32657"/>
            <a:chExt cx="5584209" cy="6890657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857" y="-32657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197853" y="1202284"/>
            <a:ext cx="5487670" cy="52082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Вибір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постачальника</a:t>
            </a:r>
            <a:endParaRPr sz="2000">
              <a:latin typeface="Microsoft Sans Serif"/>
              <a:cs typeface="Microsoft Sans Serif"/>
            </a:endParaRPr>
          </a:p>
          <a:p>
            <a:pPr marL="12700" marR="1173480">
              <a:lnSpc>
                <a:spcPct val="114999"/>
              </a:lnSpc>
            </a:pP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Вибір</a:t>
            </a:r>
            <a:r>
              <a:rPr sz="20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рівня</a:t>
            </a:r>
            <a:r>
              <a:rPr sz="20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ціни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та</a:t>
            </a:r>
            <a:r>
              <a:rPr sz="20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умов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постачання </a:t>
            </a:r>
            <a:r>
              <a:rPr sz="2000" spc="-5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Вибір</a:t>
            </a:r>
            <a:r>
              <a:rPr sz="20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товарного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асортименту</a:t>
            </a:r>
            <a:endParaRPr sz="2000">
              <a:latin typeface="Microsoft Sans Serif"/>
              <a:cs typeface="Microsoft Sans Serif"/>
            </a:endParaRPr>
          </a:p>
          <a:p>
            <a:pPr marL="241300" indent="-228600">
              <a:lnSpc>
                <a:spcPts val="2280"/>
              </a:lnSpc>
              <a:spcBef>
                <a:spcPts val="1355"/>
              </a:spcBef>
              <a:buSzPct val="90000"/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замкнутий</a:t>
            </a:r>
            <a:r>
              <a:rPr sz="20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асортимент </a:t>
            </a:r>
            <a:r>
              <a:rPr sz="2000" b="1" spc="5" dirty="0">
                <a:solidFill>
                  <a:srgbClr val="000066"/>
                </a:solidFill>
                <a:latin typeface="Arial"/>
                <a:cs typeface="Arial"/>
              </a:rPr>
              <a:t>—</a:t>
            </a:r>
            <a:r>
              <a:rPr sz="20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товари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тільки</a:t>
            </a:r>
            <a:endParaRPr sz="2000">
              <a:latin typeface="Microsoft Sans Serif"/>
              <a:cs typeface="Microsoft Sans Serif"/>
            </a:endParaRPr>
          </a:p>
          <a:p>
            <a:pPr marL="241300">
              <a:lnSpc>
                <a:spcPts val="2280"/>
              </a:lnSpc>
            </a:pP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одного</a:t>
            </a:r>
            <a:r>
              <a:rPr sz="2000" spc="-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виробника;</a:t>
            </a:r>
            <a:endParaRPr sz="2000">
              <a:latin typeface="Microsoft Sans Serif"/>
              <a:cs typeface="Microsoft Sans Serif"/>
            </a:endParaRPr>
          </a:p>
          <a:p>
            <a:pPr marL="241300" marR="361315" indent="-228600">
              <a:lnSpc>
                <a:spcPts val="2160"/>
              </a:lnSpc>
              <a:spcBef>
                <a:spcPts val="1040"/>
              </a:spcBef>
              <a:buSzPct val="90000"/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насичений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асортимент </a:t>
            </a:r>
            <a:r>
              <a:rPr sz="2000" spc="830" dirty="0">
                <a:solidFill>
                  <a:srgbClr val="000066"/>
                </a:solidFill>
                <a:latin typeface="Microsoft Sans Serif"/>
                <a:cs typeface="Microsoft Sans Serif"/>
              </a:rPr>
              <a:t>—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багато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аналогічних</a:t>
            </a: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товарів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багатьох</a:t>
            </a:r>
            <a:r>
              <a:rPr sz="20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виробників,</a:t>
            </a:r>
            <a:endParaRPr sz="2000">
              <a:latin typeface="Microsoft Sans Serif"/>
              <a:cs typeface="Microsoft Sans Serif"/>
            </a:endParaRPr>
          </a:p>
          <a:p>
            <a:pPr marL="241300" indent="-228600">
              <a:lnSpc>
                <a:spcPts val="2280"/>
              </a:lnSpc>
              <a:spcBef>
                <a:spcPts val="725"/>
              </a:spcBef>
              <a:buSzPct val="90000"/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широкий</a:t>
            </a:r>
            <a:r>
              <a:rPr sz="20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асортимент </a:t>
            </a:r>
            <a:r>
              <a:rPr sz="2000" spc="830" dirty="0">
                <a:solidFill>
                  <a:srgbClr val="000066"/>
                </a:solidFill>
                <a:latin typeface="Microsoft Sans Serif"/>
                <a:cs typeface="Microsoft Sans Serif"/>
              </a:rPr>
              <a:t>—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декілька</a:t>
            </a:r>
            <a:r>
              <a:rPr sz="20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видів</a:t>
            </a:r>
            <a:endParaRPr sz="2000">
              <a:latin typeface="Microsoft Sans Serif"/>
              <a:cs typeface="Microsoft Sans Serif"/>
            </a:endParaRPr>
          </a:p>
          <a:p>
            <a:pPr marL="241300">
              <a:lnSpc>
                <a:spcPts val="2280"/>
              </a:lnSpc>
            </a:pP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пов'язаних</a:t>
            </a:r>
            <a:r>
              <a:rPr sz="20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0066"/>
                </a:solidFill>
                <a:latin typeface="Microsoft Sans Serif"/>
                <a:cs typeface="Microsoft Sans Serif"/>
              </a:rPr>
              <a:t>між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собою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товарів.</a:t>
            </a:r>
            <a:endParaRPr sz="2000">
              <a:latin typeface="Microsoft Sans Serif"/>
              <a:cs typeface="Microsoft Sans Serif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SzPct val="90000"/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змішаний</a:t>
            </a:r>
            <a:r>
              <a:rPr sz="2000" b="1" spc="-6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асортимент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ts val="2160"/>
              </a:lnSpc>
              <a:spcBef>
                <a:spcPts val="1705"/>
              </a:spcBef>
            </a:pP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Від</a:t>
            </a:r>
            <a:r>
              <a:rPr sz="20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асортименту</a:t>
            </a:r>
            <a:r>
              <a:rPr sz="20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товарів,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обраного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проміжним </a:t>
            </a:r>
            <a:r>
              <a:rPr sz="2000" spc="-5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продавцем,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будуть</a:t>
            </a:r>
            <a:r>
              <a:rPr sz="20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залежати</a:t>
            </a: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склад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його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010"/>
              </a:lnSpc>
            </a:pP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клієнтури,</a:t>
            </a:r>
            <a:r>
              <a:rPr sz="20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структура</a:t>
            </a:r>
            <a:r>
              <a:rPr sz="20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комплексу</a:t>
            </a:r>
            <a:r>
              <a:rPr sz="20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маркетингу,</a:t>
            </a:r>
            <a:r>
              <a:rPr sz="20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80"/>
              </a:lnSpc>
            </a:pP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коло </a:t>
            </a:r>
            <a:r>
              <a:rPr sz="20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постачальників.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2117" rIns="0" bIns="0" rtlCol="0">
            <a:spAutoFit/>
          </a:bodyPr>
          <a:lstStyle/>
          <a:p>
            <a:pPr marL="3987800" marR="5080">
              <a:lnSpc>
                <a:spcPct val="100000"/>
              </a:lnSpc>
              <a:spcBef>
                <a:spcPts val="100"/>
              </a:spcBef>
            </a:pPr>
            <a:r>
              <a:rPr sz="3200" spc="-9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ЯКІ</a:t>
            </a:r>
            <a:r>
              <a:rPr sz="3200" spc="2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РІШЕННЯ</a:t>
            </a:r>
            <a:r>
              <a:rPr sz="3200" spc="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ПРО</a:t>
            </a:r>
            <a:r>
              <a:rPr sz="32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spc="-6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ЗАКУПІВЛІ </a:t>
            </a:r>
            <a:r>
              <a:rPr sz="3200" spc="-5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ПРИЙМАЮТЬ</a:t>
            </a:r>
            <a:r>
              <a:rPr sz="3200" spc="-5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ПОСЕРЕДНИКИ?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5427" y="1079371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1729" y="370789"/>
            <a:ext cx="5679440" cy="5377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зниження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вагомості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географічної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сегментації</a:t>
            </a:r>
            <a:endParaRPr sz="2000">
              <a:latin typeface="Microsoft Sans Serif"/>
              <a:cs typeface="Microsoft Sans Serif"/>
            </a:endParaRPr>
          </a:p>
          <a:p>
            <a:pPr marL="355600" marR="262255">
              <a:lnSpc>
                <a:spcPts val="2160"/>
              </a:lnSpc>
              <a:spcBef>
                <a:spcPts val="150"/>
              </a:spcBef>
            </a:pP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клієнтів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перехід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первинних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контактів </a:t>
            </a:r>
            <a:r>
              <a:rPr sz="2000" spc="-5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клієнта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44536A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компанією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в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онлайн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(через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сайт, 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професійні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блоги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тощо);</a:t>
            </a:r>
            <a:endParaRPr sz="2000">
              <a:latin typeface="Microsoft Sans Serif"/>
              <a:cs typeface="Microsoft Sans Serif"/>
            </a:endParaRPr>
          </a:p>
          <a:p>
            <a:pPr marL="355600" marR="207645" indent="-342900">
              <a:lnSpc>
                <a:spcPts val="2160"/>
              </a:lnSpc>
              <a:spcBef>
                <a:spcPts val="1010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зведення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комерційної пропозиції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до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одного </a:t>
            </a:r>
            <a:r>
              <a:rPr sz="2000" spc="-5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максимально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релевантного 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для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2000" spc="-5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вирішення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його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проблеми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або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до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двох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прийнятних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для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нього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альтернатив;</a:t>
            </a:r>
            <a:endParaRPr sz="2000">
              <a:latin typeface="Microsoft Sans Serif"/>
              <a:cs typeface="Microsoft Sans Serif"/>
            </a:endParaRPr>
          </a:p>
          <a:p>
            <a:pPr marL="355600" marR="659765" indent="-342900">
              <a:lnSpc>
                <a:spcPts val="2160"/>
              </a:lnSpc>
              <a:spcBef>
                <a:spcPts val="1000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зміна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методів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закупівель: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80%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західних </a:t>
            </a:r>
            <a:r>
              <a:rPr sz="2000" spc="-5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покупців</a:t>
            </a:r>
            <a:r>
              <a:rPr sz="2000" spc="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починають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процес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закупівлі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44536A"/>
                </a:solidFill>
                <a:latin typeface="Microsoft Sans Serif"/>
                <a:cs typeface="Microsoft Sans Serif"/>
              </a:rPr>
              <a:t>з </a:t>
            </a:r>
            <a:r>
              <a:rPr sz="2000" spc="-8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моніторингу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інформації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в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Інтернеті,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при </a:t>
            </a:r>
            <a:r>
              <a:rPr sz="2000" spc="-5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цьому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9 </a:t>
            </a:r>
            <a:r>
              <a:rPr sz="2000" spc="-85" dirty="0">
                <a:solidFill>
                  <a:srgbClr val="44536A"/>
                </a:solidFill>
                <a:latin typeface="Microsoft Sans Serif"/>
                <a:cs typeface="Microsoft Sans Serif"/>
              </a:rPr>
              <a:t>з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10</a:t>
            </a:r>
            <a:r>
              <a:rPr sz="2000" spc="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покупців</a:t>
            </a:r>
            <a:r>
              <a:rPr sz="2000" spc="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заявляють,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що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010"/>
              </a:lnSpc>
            </a:pP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власноруч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знайдуть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постачальника,</a:t>
            </a:r>
            <a:r>
              <a:rPr sz="20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коли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в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цьому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з'явиться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необхідність;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280"/>
              </a:lnSpc>
              <a:spcBef>
                <a:spcPts val="755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підвищення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ролі</a:t>
            </a:r>
            <a:r>
              <a:rPr sz="20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сервісу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як</a:t>
            </a:r>
            <a:r>
              <a:rPr sz="2000" spc="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елемента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конкурентної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боротьби на</a:t>
            </a:r>
            <a:r>
              <a:rPr sz="2000" spc="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В2В-ринку,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який,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в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тому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числі,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оцінюється</a:t>
            </a:r>
            <a:r>
              <a:rPr sz="20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якість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80"/>
              </a:lnSpc>
            </a:pPr>
            <a:r>
              <a:rPr sz="20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комунікацій.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6514" y="1914525"/>
            <a:ext cx="34874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ГОЛОВНІ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ТЕНДЕНЦІЇ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26514" y="2371801"/>
            <a:ext cx="328802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ІНТЕРНЕТ-ТОРГІВЛІ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26514" y="2832354"/>
            <a:ext cx="25082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РИНКУ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В2В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2256" y="53162"/>
            <a:ext cx="101326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chemeClr val="accent1">
                    <a:lumMod val="75000"/>
                  </a:schemeClr>
                </a:solidFill>
              </a:rPr>
              <a:t>ІНСТРУМЕНТІВ</a:t>
            </a:r>
            <a:r>
              <a:rPr sz="4000" spc="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4000" spc="-10" dirty="0">
                <a:solidFill>
                  <a:schemeClr val="accent1">
                    <a:lumMod val="75000"/>
                  </a:schemeClr>
                </a:solidFill>
              </a:rPr>
              <a:t>ДЛЯ</a:t>
            </a:r>
            <a:r>
              <a:rPr sz="4000"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4000" spc="-5" dirty="0">
                <a:solidFill>
                  <a:schemeClr val="accent1">
                    <a:lumMod val="75000"/>
                  </a:schemeClr>
                </a:solidFill>
              </a:rPr>
              <a:t>ПРОСУВАННЯ</a:t>
            </a:r>
            <a:r>
              <a:rPr sz="4000"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4000" spc="-10" dirty="0">
                <a:solidFill>
                  <a:schemeClr val="accent1">
                    <a:lumMod val="75000"/>
                  </a:schemeClr>
                </a:solidFill>
              </a:rPr>
              <a:t>В2В-САЙТУ</a:t>
            </a:r>
            <a:r>
              <a:rPr sz="4000"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4000" spc="-5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endParaRPr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382980"/>
            <a:ext cx="3580765" cy="2335530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1820"/>
              </a:spcBef>
            </a:pPr>
            <a:r>
              <a:rPr sz="4000" spc="-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ІНТЕРНЕТІ</a:t>
            </a:r>
            <a:endParaRPr sz="40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  <a:p>
            <a:pPr marL="469900" marR="5080" indent="-457200">
              <a:lnSpc>
                <a:spcPts val="2810"/>
              </a:lnSpc>
              <a:spcBef>
                <a:spcPts val="1485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пошукове</a:t>
            </a:r>
            <a:r>
              <a:rPr sz="2600" spc="-1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просування </a:t>
            </a:r>
            <a:r>
              <a:rPr sz="2600" spc="-5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(SEO);</a:t>
            </a:r>
            <a:endParaRPr sz="26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440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контекстна</a:t>
            </a:r>
            <a:r>
              <a:rPr sz="26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реклама;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692846"/>
            <a:ext cx="3105785" cy="1910080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590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e-mail</a:t>
            </a:r>
            <a:r>
              <a:rPr sz="26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маркетинг;</a:t>
            </a:r>
            <a:endParaRPr sz="2600">
              <a:latin typeface="Calibri"/>
              <a:cs typeface="Calibri"/>
            </a:endParaRPr>
          </a:p>
          <a:p>
            <a:pPr marL="469900" marR="5080" indent="-457200">
              <a:lnSpc>
                <a:spcPct val="90000"/>
              </a:lnSpc>
              <a:spcBef>
                <a:spcPts val="1800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внутрішнь</a:t>
            </a:r>
            <a:r>
              <a:rPr sz="2600" spc="-15" dirty="0">
                <a:solidFill>
                  <a:srgbClr val="000066"/>
                </a:solidFill>
                <a:latin typeface="Calibri"/>
                <a:cs typeface="Calibri"/>
              </a:rPr>
              <a:t>о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сайтові  інструменти </a:t>
            </a:r>
            <a:r>
              <a:rPr sz="26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маркетингу;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70439" y="4861052"/>
            <a:ext cx="20320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75"/>
              </a:lnSpc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г;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4577507"/>
            <a:ext cx="3604895" cy="155257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585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прихований</a:t>
            </a:r>
            <a:r>
              <a:rPr sz="2600" spc="-1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маркетин</a:t>
            </a:r>
            <a:endParaRPr sz="2600">
              <a:latin typeface="Calibri"/>
              <a:cs typeface="Calibri"/>
            </a:endParaRPr>
          </a:p>
          <a:p>
            <a:pPr marL="469900" marR="574040" indent="-457200">
              <a:lnSpc>
                <a:spcPts val="2810"/>
              </a:lnSpc>
              <a:spcBef>
                <a:spcPts val="1839"/>
              </a:spcBef>
              <a:buClr>
                <a:srgbClr val="AD84C5"/>
              </a:buClr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робота</a:t>
            </a:r>
            <a:r>
              <a:rPr sz="26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r>
              <a:rPr sz="2600" spc="-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блогами, </a:t>
            </a:r>
            <a:r>
              <a:rPr sz="2600" spc="-57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соціальними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6064402"/>
            <a:ext cx="330263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мережами</a:t>
            </a:r>
            <a:r>
              <a:rPr sz="26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(SMM)</a:t>
            </a:r>
            <a:r>
              <a:rPr sz="26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r>
              <a:rPr sz="26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0066"/>
                </a:solidFill>
                <a:latin typeface="Calibri"/>
                <a:cs typeface="Calibri"/>
              </a:rPr>
              <a:t>ін.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1920" y="1809076"/>
            <a:ext cx="6663690" cy="923925"/>
          </a:xfrm>
          <a:prstGeom prst="rect">
            <a:avLst/>
          </a:prstGeom>
          <a:solidFill>
            <a:srgbClr val="E3DBF0"/>
          </a:solidFill>
          <a:ln w="9525">
            <a:solidFill>
              <a:srgbClr val="5B9BD4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spc="-5" dirty="0">
                <a:latin typeface="Calibri"/>
                <a:cs typeface="Calibri"/>
              </a:rPr>
              <a:t>Оголошення </a:t>
            </a:r>
            <a:r>
              <a:rPr sz="1800" b="1" dirty="0">
                <a:latin typeface="Calibri"/>
                <a:cs typeface="Calibri"/>
              </a:rPr>
              <a:t>контекстної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реклами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відображається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лише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тим</a:t>
            </a:r>
            <a:endParaRPr sz="1800">
              <a:latin typeface="Calibri"/>
              <a:cs typeface="Calibri"/>
            </a:endParaRPr>
          </a:p>
          <a:p>
            <a:pPr marL="92075" marR="3498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користувачам,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сфери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інтересів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потенційно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перетинаються </a:t>
            </a:r>
            <a:r>
              <a:rPr sz="1800" dirty="0">
                <a:latin typeface="Calibri"/>
                <a:cs typeface="Calibri"/>
              </a:rPr>
              <a:t> 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співпадають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тематикою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пропонованої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послуги</a:t>
            </a:r>
            <a:r>
              <a:rPr sz="1800" dirty="0">
                <a:latin typeface="Calibri"/>
                <a:cs typeface="Calibri"/>
              </a:rPr>
              <a:t> або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80941" y="1047089"/>
            <a:ext cx="7884159" cy="646430"/>
          </a:xfrm>
          <a:prstGeom prst="rect">
            <a:avLst/>
          </a:prstGeom>
          <a:solidFill>
            <a:srgbClr val="FFF1CC"/>
          </a:solidFill>
          <a:ln w="9525">
            <a:solidFill>
              <a:srgbClr val="FFC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latin typeface="Calibri"/>
                <a:cs typeface="Calibri"/>
              </a:rPr>
              <a:t>Під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пошуковим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просуванням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оптимізацією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сайту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(SEO)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розуміється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створення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умов,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яких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сайт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досягає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бажаних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позицій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 пошукових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системах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2559" y="3096641"/>
            <a:ext cx="5486400" cy="1477645"/>
          </a:xfrm>
          <a:prstGeom prst="rect">
            <a:avLst/>
          </a:prstGeom>
          <a:solidFill>
            <a:srgbClr val="E3DBF0"/>
          </a:solidFill>
          <a:ln w="9525">
            <a:solidFill>
              <a:srgbClr val="5B9BD4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 marR="579120">
              <a:lnSpc>
                <a:spcPct val="100000"/>
              </a:lnSpc>
              <a:spcBef>
                <a:spcPts val="270"/>
              </a:spcBef>
            </a:pPr>
            <a:r>
              <a:rPr sz="1800" b="1" dirty="0">
                <a:latin typeface="Calibri"/>
                <a:cs typeface="Calibri"/>
              </a:rPr>
              <a:t>Внутрішньосайтові інструменти </a:t>
            </a:r>
            <a:r>
              <a:rPr sz="1800" b="1" spc="-5" dirty="0">
                <a:latin typeface="Calibri"/>
                <a:cs typeface="Calibri"/>
              </a:rPr>
              <a:t>маркетингу</a:t>
            </a:r>
            <a:r>
              <a:rPr sz="1800" spc="-5" dirty="0">
                <a:latin typeface="Calibri"/>
                <a:cs typeface="Calibri"/>
              </a:rPr>
              <a:t>: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онлайн-консультант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(LiveTex,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JivoSite,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RedHelper);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форма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підписки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новини;</a:t>
            </a:r>
            <a:endParaRPr sz="1800">
              <a:latin typeface="Calibri"/>
              <a:cs typeface="Calibri"/>
            </a:endParaRPr>
          </a:p>
          <a:p>
            <a:pPr marL="92075" marR="28765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форми «Залишити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заявку»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-5" dirty="0">
                <a:latin typeface="Calibri"/>
                <a:cs typeface="Calibri"/>
              </a:rPr>
              <a:t> «Зворотній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дзвінок»,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вітжети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(смарт-банери,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смартбокси,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hellobar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ін.).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7440" y="2794507"/>
            <a:ext cx="2753360" cy="1477645"/>
          </a:xfrm>
          <a:prstGeom prst="rect">
            <a:avLst/>
          </a:prstGeom>
          <a:solidFill>
            <a:srgbClr val="FFF1CC"/>
          </a:solidFill>
          <a:ln w="9525">
            <a:solidFill>
              <a:srgbClr val="FFC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1440" marR="419734">
              <a:lnSpc>
                <a:spcPct val="100000"/>
              </a:lnSpc>
              <a:spcBef>
                <a:spcPts val="245"/>
              </a:spcBef>
            </a:pPr>
            <a:r>
              <a:rPr sz="1800" b="1" spc="-5" dirty="0">
                <a:latin typeface="Calibri"/>
                <a:cs typeface="Calibri"/>
              </a:rPr>
              <a:t>Е-маркетинг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—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процес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поширення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листів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рекламною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інформацією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за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допомогою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електронної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пошти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69359" y="4675276"/>
            <a:ext cx="6959600" cy="923925"/>
          </a:xfrm>
          <a:prstGeom prst="rect">
            <a:avLst/>
          </a:prstGeom>
          <a:solidFill>
            <a:srgbClr val="FFF1CC"/>
          </a:solidFill>
          <a:ln w="9525">
            <a:solidFill>
              <a:srgbClr val="FFC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 marR="645160">
              <a:lnSpc>
                <a:spcPct val="100000"/>
              </a:lnSpc>
              <a:spcBef>
                <a:spcPts val="250"/>
              </a:spcBef>
            </a:pPr>
            <a:r>
              <a:rPr sz="1800" b="1" spc="-5" dirty="0">
                <a:latin typeface="Calibri"/>
                <a:cs typeface="Calibri"/>
              </a:rPr>
              <a:t>Прихований маркетинг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надає </a:t>
            </a:r>
            <a:r>
              <a:rPr sz="1800" spc="-5" dirty="0">
                <a:latin typeface="Calibri"/>
                <a:cs typeface="Calibri"/>
              </a:rPr>
              <a:t>споживачам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інформацію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щодо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через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особистий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досвід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окремого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споживача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або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чутки.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Використовуються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особисті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блоги, </a:t>
            </a:r>
            <a:r>
              <a:rPr sz="1800" dirty="0">
                <a:latin typeface="Calibri"/>
                <a:cs typeface="Calibri"/>
              </a:rPr>
              <a:t>форуми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соціальні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мережі.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0159" y="5761951"/>
            <a:ext cx="6847840" cy="923925"/>
          </a:xfrm>
          <a:prstGeom prst="rect">
            <a:avLst/>
          </a:prstGeom>
          <a:solidFill>
            <a:srgbClr val="E3DBF0"/>
          </a:solidFill>
          <a:ln w="9525">
            <a:solidFill>
              <a:srgbClr val="5B9BD4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latin typeface="Calibri"/>
                <a:cs typeface="Calibri"/>
              </a:rPr>
              <a:t>Ведення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блогу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професійну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тематику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дозволяє</a:t>
            </a:r>
            <a:endParaRPr sz="1800">
              <a:latin typeface="Calibri"/>
              <a:cs typeface="Calibri"/>
            </a:endParaRPr>
          </a:p>
          <a:p>
            <a:pPr marL="92075" marR="42862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продемонструвати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компетентність,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зацікавити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клієнта 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залучити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його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діалог.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Блог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є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додатковим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джерелом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залучення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клієнтів.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93" y="0"/>
            <a:ext cx="2478405" cy="6858000"/>
          </a:xfrm>
          <a:custGeom>
            <a:avLst/>
            <a:gdLst/>
            <a:ahLst/>
            <a:cxnLst/>
            <a:rect l="l" t="t" r="r" b="b"/>
            <a:pathLst>
              <a:path w="2478405" h="6858000">
                <a:moveTo>
                  <a:pt x="2478024" y="0"/>
                </a:moveTo>
                <a:lnTo>
                  <a:pt x="0" y="0"/>
                </a:lnTo>
                <a:lnTo>
                  <a:pt x="0" y="6858000"/>
                </a:lnTo>
                <a:lnTo>
                  <a:pt x="2478024" y="6858000"/>
                </a:lnTo>
                <a:lnTo>
                  <a:pt x="247802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34739" y="503301"/>
            <a:ext cx="4885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ДЕРЖАВНІ</a:t>
            </a:r>
            <a:r>
              <a:rPr sz="3600" spc="-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7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ЗАКУПІВЛІ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0723" y="4044441"/>
            <a:ext cx="7859395" cy="26739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625"/>
              </a:spcBef>
            </a:pPr>
            <a:r>
              <a:rPr sz="2200" b="1" spc="-5" dirty="0">
                <a:solidFill>
                  <a:srgbClr val="6F2F9F"/>
                </a:solidFill>
                <a:latin typeface="Arial"/>
                <a:cs typeface="Arial"/>
              </a:rPr>
              <a:t>Державні</a:t>
            </a:r>
            <a:r>
              <a:rPr sz="2200" b="1" spc="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6F2F9F"/>
                </a:solidFill>
                <a:latin typeface="Arial"/>
                <a:cs typeface="Arial"/>
              </a:rPr>
              <a:t>закупівлі</a:t>
            </a:r>
            <a:r>
              <a:rPr sz="22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200" spc="575" dirty="0">
                <a:latin typeface="Microsoft Sans Serif"/>
                <a:cs typeface="Microsoft Sans Serif"/>
              </a:rPr>
              <a:t>–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це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35" dirty="0">
                <a:latin typeface="Microsoft Sans Serif"/>
                <a:cs typeface="Microsoft Sans Serif"/>
              </a:rPr>
              <a:t>закупівлі</a:t>
            </a:r>
            <a:r>
              <a:rPr sz="2200" spc="6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товарів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послуг</a:t>
            </a:r>
            <a:r>
              <a:rPr sz="2200" spc="4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урядом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та</a:t>
            </a:r>
            <a:r>
              <a:rPr sz="2200" spc="30" dirty="0">
                <a:latin typeface="Microsoft Sans Serif"/>
                <a:cs typeface="Microsoft Sans Serif"/>
              </a:rPr>
              <a:t> </a:t>
            </a:r>
            <a:r>
              <a:rPr sz="2200" spc="-25" dirty="0">
                <a:latin typeface="Microsoft Sans Serif"/>
                <a:cs typeface="Microsoft Sans Serif"/>
              </a:rPr>
              <a:t>державними</a:t>
            </a:r>
            <a:r>
              <a:rPr sz="2200" spc="70" dirty="0">
                <a:latin typeface="Microsoft Sans Serif"/>
                <a:cs typeface="Microsoft Sans Serif"/>
              </a:rPr>
              <a:t> </a:t>
            </a:r>
            <a:r>
              <a:rPr sz="2200" spc="-15" dirty="0">
                <a:latin typeface="Microsoft Sans Serif"/>
                <a:cs typeface="Microsoft Sans Serif"/>
              </a:rPr>
              <a:t>підприємствами</a:t>
            </a:r>
            <a:r>
              <a:rPr sz="2200" spc="55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(які</a:t>
            </a:r>
            <a:r>
              <a:rPr sz="2200" spc="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постачають</a:t>
            </a:r>
            <a:r>
              <a:rPr sz="2200" spc="6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суспільно </a:t>
            </a:r>
            <a:r>
              <a:rPr sz="2200" spc="-57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важливі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послуги: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транспорт,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водопостачання,</a:t>
            </a:r>
            <a:r>
              <a:rPr sz="2200" spc="60" dirty="0">
                <a:latin typeface="Microsoft Sans Serif"/>
                <a:cs typeface="Microsoft Sans Serif"/>
              </a:rPr>
              <a:t> </a:t>
            </a:r>
            <a:r>
              <a:rPr sz="2200" spc="-45" dirty="0">
                <a:latin typeface="Microsoft Sans Serif"/>
                <a:cs typeface="Microsoft Sans Serif"/>
              </a:rPr>
              <a:t>зв'язок, 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енергетика).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200" spc="-5" dirty="0">
                <a:latin typeface="Microsoft Sans Serif"/>
                <a:cs typeface="Microsoft Sans Serif"/>
              </a:rPr>
              <a:t>Вони</a:t>
            </a:r>
            <a:r>
              <a:rPr sz="2200" spc="15" dirty="0">
                <a:latin typeface="Microsoft Sans Serif"/>
                <a:cs typeface="Microsoft Sans Serif"/>
              </a:rPr>
              <a:t> </a:t>
            </a:r>
            <a:r>
              <a:rPr sz="2200" spc="-20" dirty="0">
                <a:latin typeface="Microsoft Sans Serif"/>
                <a:cs typeface="Microsoft Sans Serif"/>
              </a:rPr>
              <a:t>включають</a:t>
            </a:r>
            <a:r>
              <a:rPr sz="2200" spc="8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в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себе</a:t>
            </a:r>
            <a:r>
              <a:rPr sz="2200" spc="20" dirty="0">
                <a:latin typeface="Microsoft Sans Serif"/>
                <a:cs typeface="Microsoft Sans Serif"/>
              </a:rPr>
              <a:t> </a:t>
            </a:r>
            <a:r>
              <a:rPr sz="2200" spc="-5" dirty="0">
                <a:latin typeface="Microsoft Sans Serif"/>
                <a:cs typeface="Microsoft Sans Serif"/>
              </a:rPr>
              <a:t>ряд</a:t>
            </a:r>
            <a:r>
              <a:rPr sz="2200" spc="2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процесів:</a:t>
            </a:r>
            <a:endParaRPr sz="2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20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Оцінка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потреб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20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Організація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вибору</a:t>
            </a:r>
            <a:r>
              <a:rPr sz="2000" spc="-15" dirty="0">
                <a:latin typeface="Microsoft Sans Serif"/>
                <a:cs typeface="Microsoft Sans Serif"/>
              </a:rPr>
              <a:t> постачальника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15"/>
              </a:spcBef>
              <a:buClr>
                <a:srgbClr val="AD84C5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Кінцева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сплата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1186433"/>
            <a:ext cx="6972300" cy="25273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42505" y="1600200"/>
            <a:ext cx="2679700" cy="2680335"/>
            <a:chOff x="1148333" y="1722754"/>
            <a:chExt cx="2679700" cy="26803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4546" y="1799081"/>
              <a:ext cx="2527160" cy="25271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86433" y="176085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49" y="0"/>
                  </a:moveTo>
                  <a:lnTo>
                    <a:pt x="1368679" y="1650"/>
                  </a:lnTo>
                  <a:lnTo>
                    <a:pt x="1435099" y="6604"/>
                  </a:lnTo>
                  <a:lnTo>
                    <a:pt x="1500123" y="15240"/>
                  </a:lnTo>
                  <a:lnTo>
                    <a:pt x="1564132" y="26670"/>
                  </a:lnTo>
                  <a:lnTo>
                    <a:pt x="1627124" y="40894"/>
                  </a:lnTo>
                  <a:lnTo>
                    <a:pt x="1688973" y="58547"/>
                  </a:lnTo>
                  <a:lnTo>
                    <a:pt x="1749425" y="78994"/>
                  </a:lnTo>
                  <a:lnTo>
                    <a:pt x="1808734" y="102235"/>
                  </a:lnTo>
                  <a:lnTo>
                    <a:pt x="1866391" y="128397"/>
                  </a:lnTo>
                  <a:lnTo>
                    <a:pt x="1922399" y="157099"/>
                  </a:lnTo>
                  <a:lnTo>
                    <a:pt x="1976882" y="188595"/>
                  </a:lnTo>
                  <a:lnTo>
                    <a:pt x="2029840" y="222758"/>
                  </a:lnTo>
                  <a:lnTo>
                    <a:pt x="2130043" y="297307"/>
                  </a:lnTo>
                  <a:lnTo>
                    <a:pt x="2222500" y="381508"/>
                  </a:lnTo>
                  <a:lnTo>
                    <a:pt x="2306319" y="473837"/>
                  </a:lnTo>
                  <a:lnTo>
                    <a:pt x="2380868" y="573659"/>
                  </a:lnTo>
                  <a:lnTo>
                    <a:pt x="2415031" y="626745"/>
                  </a:lnTo>
                  <a:lnTo>
                    <a:pt x="2446528" y="681609"/>
                  </a:lnTo>
                  <a:lnTo>
                    <a:pt x="2475103" y="737616"/>
                  </a:lnTo>
                  <a:lnTo>
                    <a:pt x="2501265" y="795147"/>
                  </a:lnTo>
                  <a:lnTo>
                    <a:pt x="2524632" y="854075"/>
                  </a:lnTo>
                  <a:lnTo>
                    <a:pt x="2545079" y="914654"/>
                  </a:lnTo>
                  <a:lnTo>
                    <a:pt x="2562605" y="976503"/>
                  </a:lnTo>
                  <a:lnTo>
                    <a:pt x="2576956" y="1039495"/>
                  </a:lnTo>
                  <a:lnTo>
                    <a:pt x="2588387" y="1103630"/>
                  </a:lnTo>
                  <a:lnTo>
                    <a:pt x="2596515" y="1168908"/>
                  </a:lnTo>
                  <a:lnTo>
                    <a:pt x="2601849" y="1234694"/>
                  </a:lnTo>
                  <a:lnTo>
                    <a:pt x="2603500" y="1301877"/>
                  </a:lnTo>
                  <a:lnTo>
                    <a:pt x="2601849" y="1368806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2"/>
                  </a:lnTo>
                  <a:lnTo>
                    <a:pt x="2562605" y="1627124"/>
                  </a:lnTo>
                  <a:lnTo>
                    <a:pt x="2545079" y="1688973"/>
                  </a:lnTo>
                  <a:lnTo>
                    <a:pt x="2524632" y="1749425"/>
                  </a:lnTo>
                  <a:lnTo>
                    <a:pt x="2501265" y="1808734"/>
                  </a:lnTo>
                  <a:lnTo>
                    <a:pt x="2475103" y="1866392"/>
                  </a:lnTo>
                  <a:lnTo>
                    <a:pt x="2446528" y="1922526"/>
                  </a:lnTo>
                  <a:lnTo>
                    <a:pt x="2415031" y="1976882"/>
                  </a:lnTo>
                  <a:lnTo>
                    <a:pt x="2380868" y="2029968"/>
                  </a:lnTo>
                  <a:lnTo>
                    <a:pt x="2306319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7" y="2380869"/>
                  </a:lnTo>
                  <a:lnTo>
                    <a:pt x="1976882" y="2415032"/>
                  </a:lnTo>
                  <a:lnTo>
                    <a:pt x="1922399" y="2446528"/>
                  </a:lnTo>
                  <a:lnTo>
                    <a:pt x="1865884" y="2475230"/>
                  </a:lnTo>
                  <a:lnTo>
                    <a:pt x="1808352" y="2501265"/>
                  </a:lnTo>
                  <a:lnTo>
                    <a:pt x="1749425" y="2524633"/>
                  </a:lnTo>
                  <a:lnTo>
                    <a:pt x="1688973" y="2545080"/>
                  </a:lnTo>
                  <a:lnTo>
                    <a:pt x="1627124" y="2562733"/>
                  </a:lnTo>
                  <a:lnTo>
                    <a:pt x="1564132" y="2576957"/>
                  </a:lnTo>
                  <a:lnTo>
                    <a:pt x="1499997" y="2588514"/>
                  </a:lnTo>
                  <a:lnTo>
                    <a:pt x="1434592" y="2596642"/>
                  </a:lnTo>
                  <a:lnTo>
                    <a:pt x="1368805" y="2601976"/>
                  </a:lnTo>
                  <a:lnTo>
                    <a:pt x="1301749" y="2603627"/>
                  </a:lnTo>
                  <a:lnTo>
                    <a:pt x="1234821" y="2601976"/>
                  </a:lnTo>
                  <a:lnTo>
                    <a:pt x="1168908" y="2597023"/>
                  </a:lnTo>
                  <a:lnTo>
                    <a:pt x="1103503" y="2588387"/>
                  </a:lnTo>
                  <a:lnTo>
                    <a:pt x="1039367" y="2576957"/>
                  </a:lnTo>
                  <a:lnTo>
                    <a:pt x="976376" y="2562733"/>
                  </a:lnTo>
                  <a:lnTo>
                    <a:pt x="914654" y="2545080"/>
                  </a:lnTo>
                  <a:lnTo>
                    <a:pt x="854074" y="2524633"/>
                  </a:lnTo>
                  <a:lnTo>
                    <a:pt x="795147" y="2501265"/>
                  </a:lnTo>
                  <a:lnTo>
                    <a:pt x="737489" y="2475230"/>
                  </a:lnTo>
                  <a:lnTo>
                    <a:pt x="681482" y="2446528"/>
                  </a:lnTo>
                  <a:lnTo>
                    <a:pt x="626745" y="2415032"/>
                  </a:lnTo>
                  <a:lnTo>
                    <a:pt x="573532" y="2380869"/>
                  </a:lnTo>
                  <a:lnTo>
                    <a:pt x="473836" y="2306320"/>
                  </a:lnTo>
                  <a:lnTo>
                    <a:pt x="381381" y="2222500"/>
                  </a:lnTo>
                  <a:lnTo>
                    <a:pt x="297179" y="2129790"/>
                  </a:lnTo>
                  <a:lnTo>
                    <a:pt x="222631" y="2029968"/>
                  </a:lnTo>
                  <a:lnTo>
                    <a:pt x="188594" y="1976882"/>
                  </a:lnTo>
                  <a:lnTo>
                    <a:pt x="156972" y="1922399"/>
                  </a:lnTo>
                  <a:lnTo>
                    <a:pt x="128397" y="1866011"/>
                  </a:lnTo>
                  <a:lnTo>
                    <a:pt x="102234" y="1808480"/>
                  </a:lnTo>
                  <a:lnTo>
                    <a:pt x="78917" y="1749552"/>
                  </a:lnTo>
                  <a:lnTo>
                    <a:pt x="58470" y="1688973"/>
                  </a:lnTo>
                  <a:lnTo>
                    <a:pt x="40868" y="1627124"/>
                  </a:lnTo>
                  <a:lnTo>
                    <a:pt x="26555" y="1564132"/>
                  </a:lnTo>
                  <a:lnTo>
                    <a:pt x="15138" y="1500124"/>
                  </a:lnTo>
                  <a:lnTo>
                    <a:pt x="6540" y="1434719"/>
                  </a:lnTo>
                  <a:lnTo>
                    <a:pt x="1638" y="1368806"/>
                  </a:lnTo>
                  <a:lnTo>
                    <a:pt x="0" y="1301877"/>
                  </a:lnTo>
                  <a:lnTo>
                    <a:pt x="1638" y="1234821"/>
                  </a:lnTo>
                  <a:lnTo>
                    <a:pt x="6540" y="1168908"/>
                  </a:lnTo>
                  <a:lnTo>
                    <a:pt x="15138" y="1103503"/>
                  </a:lnTo>
                  <a:lnTo>
                    <a:pt x="26555" y="1039495"/>
                  </a:lnTo>
                  <a:lnTo>
                    <a:pt x="40868" y="976503"/>
                  </a:lnTo>
                  <a:lnTo>
                    <a:pt x="58470" y="914654"/>
                  </a:lnTo>
                  <a:lnTo>
                    <a:pt x="78917" y="854075"/>
                  </a:lnTo>
                  <a:lnTo>
                    <a:pt x="102234" y="795147"/>
                  </a:lnTo>
                  <a:lnTo>
                    <a:pt x="128397" y="737616"/>
                  </a:lnTo>
                  <a:lnTo>
                    <a:pt x="156972" y="681609"/>
                  </a:lnTo>
                  <a:lnTo>
                    <a:pt x="188468" y="626745"/>
                  </a:lnTo>
                  <a:lnTo>
                    <a:pt x="222631" y="573659"/>
                  </a:lnTo>
                  <a:lnTo>
                    <a:pt x="297179" y="473837"/>
                  </a:lnTo>
                  <a:lnTo>
                    <a:pt x="381381" y="381508"/>
                  </a:lnTo>
                  <a:lnTo>
                    <a:pt x="473836" y="297307"/>
                  </a:lnTo>
                  <a:lnTo>
                    <a:pt x="573532" y="222758"/>
                  </a:lnTo>
                  <a:lnTo>
                    <a:pt x="626745" y="188595"/>
                  </a:lnTo>
                  <a:lnTo>
                    <a:pt x="681482" y="157099"/>
                  </a:lnTo>
                  <a:lnTo>
                    <a:pt x="737489" y="128397"/>
                  </a:lnTo>
                  <a:lnTo>
                    <a:pt x="795147" y="102362"/>
                  </a:lnTo>
                  <a:lnTo>
                    <a:pt x="854074" y="78994"/>
                  </a:lnTo>
                  <a:lnTo>
                    <a:pt x="914654" y="58547"/>
                  </a:lnTo>
                  <a:lnTo>
                    <a:pt x="976376" y="40894"/>
                  </a:lnTo>
                  <a:lnTo>
                    <a:pt x="1039367" y="26670"/>
                  </a:lnTo>
                  <a:lnTo>
                    <a:pt x="1103503" y="15240"/>
                  </a:lnTo>
                  <a:lnTo>
                    <a:pt x="1168908" y="6604"/>
                  </a:lnTo>
                  <a:lnTo>
                    <a:pt x="1234821" y="1650"/>
                  </a:lnTo>
                  <a:lnTo>
                    <a:pt x="1301749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506718" y="1176020"/>
            <a:ext cx="4997450" cy="4781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r>
              <a:rPr sz="20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державні</a:t>
            </a:r>
            <a:r>
              <a:rPr sz="20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закупівлі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ts val="2175"/>
              </a:lnSpc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регулюються</a:t>
            </a:r>
            <a:r>
              <a:rPr sz="20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Законами</a:t>
            </a:r>
            <a:r>
              <a:rPr sz="2000" b="1" spc="-6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України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ts val="1950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«Про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державних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закупівель»,</a:t>
            </a:r>
            <a:endParaRPr sz="18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ts val="1950"/>
              </a:lnSpc>
              <a:spcBef>
                <a:spcPts val="130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«Про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18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закупівель</a:t>
            </a:r>
            <a:r>
              <a:rPr sz="1800" spc="6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в </a:t>
            </a:r>
            <a:r>
              <a:rPr sz="18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окремих</a:t>
            </a:r>
            <a:r>
              <a:rPr sz="18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сферах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господарської</a:t>
            </a:r>
            <a:r>
              <a:rPr sz="18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діяльності»,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800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«Про</a:t>
            </a:r>
            <a:r>
              <a:rPr sz="18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державний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матеріальний</a:t>
            </a:r>
            <a:r>
              <a:rPr sz="18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резерв»,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45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«Про</a:t>
            </a:r>
            <a:r>
              <a:rPr sz="18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державне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оборонне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замовлення»,</a:t>
            </a:r>
            <a:endParaRPr sz="1800">
              <a:latin typeface="Microsoft Sans Serif"/>
              <a:cs typeface="Microsoft Sans Serif"/>
            </a:endParaRPr>
          </a:p>
          <a:p>
            <a:pPr marL="355600" marR="89535" indent="-342900">
              <a:lnSpc>
                <a:spcPct val="90100"/>
              </a:lnSpc>
              <a:spcBef>
                <a:spcPts val="105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«Про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18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закупівлі</a:t>
            </a:r>
            <a:r>
              <a:rPr sz="18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 </a:t>
            </a:r>
            <a:r>
              <a:rPr sz="18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державні</a:t>
            </a:r>
            <a:r>
              <a:rPr sz="18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кошти</a:t>
            </a:r>
            <a:r>
              <a:rPr sz="18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послуг</a:t>
            </a:r>
            <a:r>
              <a:rPr sz="18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поштового</a:t>
            </a:r>
            <a:r>
              <a:rPr sz="18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зв’язку, </a:t>
            </a:r>
            <a:r>
              <a:rPr sz="18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поштових</a:t>
            </a:r>
            <a:r>
              <a:rPr sz="18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марок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маркованих</a:t>
            </a:r>
            <a:r>
              <a:rPr sz="18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конвертів»</a:t>
            </a:r>
            <a:endParaRPr sz="1800">
              <a:latin typeface="Microsoft Sans Serif"/>
              <a:cs typeface="Microsoft Sans Serif"/>
            </a:endParaRPr>
          </a:p>
          <a:p>
            <a:pPr marL="241300" marR="62865" indent="-228600" algn="just">
              <a:lnSpc>
                <a:spcPts val="2160"/>
              </a:lnSpc>
              <a:spcBef>
                <a:spcPts val="1019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Закупівля здійснюється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відповідно до </a:t>
            </a:r>
            <a:r>
              <a:rPr sz="2000" b="1" spc="-5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річного плану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шляхом застосування </a:t>
            </a:r>
            <a:r>
              <a:rPr sz="2000" b="1" spc="-5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однієї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з 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таких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 процедур,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як: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ts val="1814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відкриті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торги,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45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двоступеневі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торги,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45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запит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цінових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пропозицій,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45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попередня</a:t>
            </a:r>
            <a:r>
              <a:rPr sz="18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кваліфікація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учасників,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закупівля</a:t>
            </a:r>
            <a:r>
              <a:rPr sz="18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18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одного</a:t>
            </a:r>
            <a:r>
              <a:rPr sz="18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учасника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9075" y="-121848"/>
            <a:ext cx="11753850" cy="13055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314190" marR="5080">
              <a:lnSpc>
                <a:spcPts val="4790"/>
              </a:lnSpc>
              <a:spcBef>
                <a:spcPts val="67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ПОВЕДІНКА НА РИНКУ </a:t>
            </a:r>
            <a:r>
              <a:rPr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ДЕРЖАВНИХ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ЗАКУПІВЕЛЬ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(В2G)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221729" y="1007109"/>
            <a:ext cx="5459730" cy="514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00"/>
              </a:spcBef>
            </a:pPr>
            <a:r>
              <a:rPr sz="1800" spc="-450" dirty="0">
                <a:solidFill>
                  <a:srgbClr val="000066"/>
                </a:solidFill>
                <a:latin typeface="Microsoft Sans Serif"/>
                <a:cs typeface="Microsoft Sans Serif"/>
              </a:rPr>
              <a:t></a:t>
            </a:r>
            <a:endParaRPr sz="18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145"/>
              </a:lnSpc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процедури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державних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закупівель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бути</a:t>
            </a:r>
            <a:endParaRPr sz="1800">
              <a:latin typeface="Microsoft Sans Serif"/>
              <a:cs typeface="Microsoft Sans Serif"/>
            </a:endParaRPr>
          </a:p>
          <a:p>
            <a:pPr marL="355600" marR="38100">
              <a:lnSpc>
                <a:spcPct val="100000"/>
              </a:lnSpc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прозорими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справедливе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рівне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ставлення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учасників;</a:t>
            </a:r>
            <a:endParaRPr sz="1800">
              <a:latin typeface="Microsoft Sans Serif"/>
              <a:cs typeface="Microsoft Sans Serif"/>
            </a:endParaRPr>
          </a:p>
          <a:p>
            <a:pPr marL="355600" marR="787400" indent="-342900">
              <a:lnSpc>
                <a:spcPct val="100000"/>
              </a:lnSpc>
              <a:spcBef>
                <a:spcPts val="1200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кошти,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державними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закупівлями,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мають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використовуватись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відповідно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цільового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призначення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найбільш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ефективно;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0" dirty="0">
                <a:solidFill>
                  <a:srgbClr val="001F5F"/>
                </a:solidFill>
                <a:latin typeface="Microsoft Sans Serif"/>
                <a:cs typeface="Microsoft Sans Serif"/>
              </a:rPr>
              <a:t></a:t>
            </a:r>
            <a:endParaRPr sz="1800">
              <a:latin typeface="Microsoft Sans Serif"/>
              <a:cs typeface="Microsoft Sans Serif"/>
            </a:endParaRPr>
          </a:p>
          <a:p>
            <a:pPr marL="355600" marR="499109" indent="-342900">
              <a:lnSpc>
                <a:spcPct val="100000"/>
              </a:lnSpc>
              <a:spcBef>
                <a:spcPts val="1200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рівень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професійної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підготовки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поведінка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посадовців,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задіяні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сфері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державних</a:t>
            </a:r>
            <a:endParaRPr sz="1800">
              <a:latin typeface="Microsoft Sans Serif"/>
              <a:cs typeface="Microsoft Sans Serif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закупівель,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повинні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виключно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цілям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закупівель;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0" dirty="0">
                <a:solidFill>
                  <a:srgbClr val="001F5F"/>
                </a:solidFill>
                <a:latin typeface="Microsoft Sans Serif"/>
                <a:cs typeface="Microsoft Sans Serif"/>
              </a:rPr>
              <a:t></a:t>
            </a:r>
            <a:endParaRPr sz="1800">
              <a:latin typeface="Microsoft Sans Serif"/>
              <a:cs typeface="Microsoft Sans Serif"/>
            </a:endParaRPr>
          </a:p>
          <a:p>
            <a:pPr marL="355600" marR="502920" indent="-342900">
              <a:lnSpc>
                <a:spcPct val="100000"/>
              </a:lnSpc>
              <a:spcBef>
                <a:spcPts val="1200"/>
              </a:spcBef>
              <a:buClr>
                <a:srgbClr val="AD84C5"/>
              </a:buClr>
              <a:buSzPct val="133333"/>
              <a:buFont typeface="Wingdings"/>
              <a:buChar char=""/>
              <a:tabLst>
                <a:tab pos="419100" algn="l"/>
                <a:tab pos="419734" algn="l"/>
              </a:tabLst>
            </a:pPr>
            <a:r>
              <a:rPr dirty="0"/>
              <a:t>	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система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закупівель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повинна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були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здатною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реагувати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виклики,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пов'язані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тими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чи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рішеннями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приводу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закупівель,</a:t>
            </a:r>
            <a:endParaRPr sz="1800">
              <a:latin typeface="Microsoft Sans Serif"/>
              <a:cs typeface="Microsoft Sans Serif"/>
            </a:endParaRPr>
          </a:p>
          <a:p>
            <a:pPr marL="355600" marR="800735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гарантувати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підзвітність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передбачати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можливість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громадського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контролю.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12334" y="27813"/>
            <a:ext cx="6527800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0"/>
              </a:lnSpc>
              <a:spcBef>
                <a:spcPts val="100"/>
              </a:spcBef>
            </a:pPr>
            <a:r>
              <a:rPr sz="3200" spc="-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ЗМІСТ</a:t>
            </a:r>
            <a:r>
              <a:rPr sz="3200" spc="-1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ПОНЯТТЯ</a:t>
            </a:r>
          </a:p>
          <a:p>
            <a:pPr marL="12700">
              <a:lnSpc>
                <a:spcPts val="3720"/>
              </a:lnSpc>
            </a:pPr>
            <a:r>
              <a:rPr sz="3200" spc="-2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«ДОБРОЧЕСНІСТЬ»</a:t>
            </a:r>
            <a:r>
              <a:rPr sz="3200" spc="-5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(INTEGRITY)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3622" y="1215771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922009" y="686815"/>
            <a:ext cx="6200775" cy="599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Конкуренція</a:t>
            </a:r>
            <a:r>
              <a:rPr sz="2000" b="1" i="1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—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контракти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поставки</a:t>
            </a:r>
            <a:r>
              <a:rPr sz="20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державі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00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надаються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шляхом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порівняння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пропозицій</a:t>
            </a:r>
            <a:r>
              <a:rPr sz="20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від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певної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00"/>
              </a:lnSpc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кількості</a:t>
            </a:r>
            <a:r>
              <a:rPr sz="20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постачальників</a:t>
            </a:r>
            <a:r>
              <a:rPr sz="20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визначення</a:t>
            </a:r>
            <a:r>
              <a:rPr sz="20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того,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хто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може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05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запропонувати</a:t>
            </a:r>
            <a:r>
              <a:rPr sz="20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найбільш</a:t>
            </a:r>
            <a:r>
              <a:rPr sz="20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сприятливі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умови.</a:t>
            </a:r>
            <a:endParaRPr sz="2000">
              <a:latin typeface="Calibri"/>
              <a:cs typeface="Calibri"/>
            </a:endParaRPr>
          </a:p>
          <a:p>
            <a:pPr marL="12700" marR="256540">
              <a:lnSpc>
                <a:spcPct val="83300"/>
              </a:lnSpc>
              <a:spcBef>
                <a:spcPts val="1200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Принцип</a:t>
            </a:r>
            <a:r>
              <a:rPr sz="2000" b="1" i="1" spc="-3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публічності</a:t>
            </a:r>
            <a:r>
              <a:rPr sz="20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доповнює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принцип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конкуренції, </a:t>
            </a:r>
            <a:r>
              <a:rPr sz="2000" spc="-434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оскільки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він забезпечує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те,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що постачальники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можуть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вільно</a:t>
            </a:r>
            <a:r>
              <a:rPr sz="20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отримати</a:t>
            </a:r>
            <a:r>
              <a:rPr sz="2000" spc="-5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інформацію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про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контракти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05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запропонувати</a:t>
            </a:r>
            <a:r>
              <a:rPr sz="2000" spc="-5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свої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товари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послуги.</a:t>
            </a:r>
            <a:endParaRPr sz="2000">
              <a:latin typeface="Calibri"/>
              <a:cs typeface="Calibri"/>
            </a:endParaRPr>
          </a:p>
          <a:p>
            <a:pPr marL="12700" marR="440055">
              <a:lnSpc>
                <a:spcPts val="2000"/>
              </a:lnSpc>
              <a:spcBef>
                <a:spcPts val="119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Поняття</a:t>
            </a:r>
            <a:r>
              <a:rPr sz="2000" b="1" i="1" spc="-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прозорості</a:t>
            </a:r>
            <a:r>
              <a:rPr sz="2000" b="1" i="1" spc="-5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передбачає</a:t>
            </a:r>
            <a:r>
              <a:rPr sz="20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те,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 що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процедури </a:t>
            </a:r>
            <a:r>
              <a:rPr sz="2000" spc="-4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закупівель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повинні</a:t>
            </a:r>
            <a:r>
              <a:rPr sz="20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характеризуватися</a:t>
            </a:r>
            <a:r>
              <a:rPr sz="2000" spc="-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ясними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10"/>
              </a:lnSpc>
            </a:pP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правилами,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і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те,</a:t>
            </a:r>
            <a:r>
              <a:rPr sz="20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що</a:t>
            </a:r>
            <a:r>
              <a:rPr sz="20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ці</a:t>
            </a:r>
            <a:r>
              <a:rPr sz="20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66"/>
                </a:solidFill>
                <a:latin typeface="Calibri"/>
                <a:cs typeface="Calibri"/>
              </a:rPr>
              <a:t>правила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дотримуються.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Режим</a:t>
            </a:r>
            <a:r>
              <a:rPr sz="2000" b="1" i="1" spc="-4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прозорості</a:t>
            </a:r>
            <a:r>
              <a:rPr sz="2000" b="1" i="1" spc="-6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означає: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ts val="2090"/>
              </a:lnSpc>
              <a:spcBef>
                <a:spcPts val="1025"/>
              </a:spcBef>
              <a:buClr>
                <a:srgbClr val="6F2F9F"/>
              </a:buClr>
              <a:buSzPct val="111111"/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всі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учасники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потенційні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учасники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повинні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бути</a:t>
            </a:r>
            <a:endParaRPr sz="1800">
              <a:latin typeface="Calibri"/>
              <a:cs typeface="Calibri"/>
            </a:endParaRPr>
          </a:p>
          <a:p>
            <a:pPr marL="171450">
              <a:lnSpc>
                <a:spcPts val="2090"/>
              </a:lnSpc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обізнаними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про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правила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процедури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18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подання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заявок;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890" dirty="0">
                <a:solidFill>
                  <a:srgbClr val="000066"/>
                </a:solidFill>
                <a:latin typeface="Calibri"/>
                <a:cs typeface="Calibri"/>
              </a:rPr>
              <a:t>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2090"/>
              </a:lnSpc>
              <a:spcBef>
                <a:spcPts val="420"/>
              </a:spcBef>
              <a:buClr>
                <a:srgbClr val="6F2F9F"/>
              </a:buClr>
              <a:buSzPct val="111111"/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вибір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посадовців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 досягнення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мети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закупівлі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повинен</a:t>
            </a:r>
            <a:endParaRPr sz="1800">
              <a:latin typeface="Calibri"/>
              <a:cs typeface="Calibri"/>
            </a:endParaRPr>
          </a:p>
          <a:p>
            <a:pPr marL="171450">
              <a:lnSpc>
                <a:spcPts val="2090"/>
              </a:lnSpc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бути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структурований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та підпадати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під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формальні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правила;</a:t>
            </a:r>
            <a:r>
              <a:rPr sz="18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890" dirty="0">
                <a:solidFill>
                  <a:srgbClr val="000066"/>
                </a:solidFill>
                <a:latin typeface="Calibri"/>
                <a:cs typeface="Calibri"/>
              </a:rPr>
              <a:t></a:t>
            </a:r>
            <a:endParaRPr sz="1800">
              <a:latin typeface="Calibri"/>
              <a:cs typeface="Calibri"/>
            </a:endParaRPr>
          </a:p>
          <a:p>
            <a:pPr marL="171450" marR="1275080" indent="-159385">
              <a:lnSpc>
                <a:spcPts val="2020"/>
              </a:lnSpc>
              <a:spcBef>
                <a:spcPts val="615"/>
              </a:spcBef>
              <a:buClr>
                <a:srgbClr val="6F2F9F"/>
              </a:buClr>
              <a:buSzPct val="111111"/>
              <a:buFont typeface="Wingdings"/>
              <a:buChar char=""/>
              <a:tabLst>
                <a:tab pos="351155" algn="l"/>
                <a:tab pos="351790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відповідність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правилам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 аплікації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повинна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бути </a:t>
            </a:r>
            <a:r>
              <a:rPr sz="1800" spc="-39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верифікованою;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890" dirty="0">
                <a:solidFill>
                  <a:srgbClr val="000066"/>
                </a:solidFill>
                <a:latin typeface="Calibri"/>
                <a:cs typeface="Calibri"/>
              </a:rPr>
              <a:t>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2085"/>
              </a:lnSpc>
              <a:spcBef>
                <a:spcPts val="375"/>
              </a:spcBef>
              <a:buClr>
                <a:srgbClr val="6F2F9F"/>
              </a:buClr>
              <a:buSzPct val="111111"/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повинні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існувати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механізми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для</a:t>
            </a:r>
            <a:r>
              <a:rPr sz="1800" spc="-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контролю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рішень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171450">
              <a:lnSpc>
                <a:spcPts val="2085"/>
              </a:lnSpc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предмет</a:t>
            </a:r>
            <a:r>
              <a:rPr sz="1800" spc="-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відповідності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правовим</a:t>
            </a:r>
            <a:r>
              <a:rPr sz="18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нормам.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28722" y="24765"/>
            <a:ext cx="8312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ПРИНЦИПИ</a:t>
            </a:r>
            <a:r>
              <a:rPr sz="3600" spc="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3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ПУБЛІЧНИХ</a:t>
            </a:r>
            <a:r>
              <a:rPr sz="3600" spc="2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3600" spc="-6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ЗАКУПІВЕЛЬ</a:t>
            </a:r>
            <a:endParaRPr sz="36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3622" y="1215771"/>
            <a:ext cx="4575556" cy="457542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652" y="1439012"/>
            <a:ext cx="11153885" cy="50392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4161" y="387553"/>
            <a:ext cx="9654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accent1">
                    <a:lumMod val="75000"/>
                  </a:schemeClr>
                </a:solidFill>
              </a:rPr>
              <a:t>ОРГАНІЗАЦІЙНА</a:t>
            </a:r>
            <a:r>
              <a:rPr sz="2800" spc="5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800" spc="-10" dirty="0">
                <a:solidFill>
                  <a:schemeClr val="accent1">
                    <a:lumMod val="75000"/>
                  </a:schemeClr>
                </a:solidFill>
              </a:rPr>
              <a:t>СТРУКТУРА</a:t>
            </a:r>
            <a:r>
              <a:rPr sz="2800" spc="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800" spc="-10" dirty="0">
                <a:solidFill>
                  <a:schemeClr val="accent1">
                    <a:lumMod val="75000"/>
                  </a:schemeClr>
                </a:solidFill>
              </a:rPr>
              <a:t>ДЕРЖАВНИХ</a:t>
            </a:r>
            <a:r>
              <a:rPr sz="2800" spc="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800" spc="-5" dirty="0">
                <a:solidFill>
                  <a:schemeClr val="accent1">
                    <a:lumMod val="75000"/>
                  </a:schemeClr>
                </a:solidFill>
              </a:rPr>
              <a:t>ЗАКУПІВЕЛЬ</a:t>
            </a:r>
            <a:r>
              <a:rPr sz="2800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800" spc="-5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sz="2800" spc="1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800" spc="-5" dirty="0">
                <a:solidFill>
                  <a:schemeClr val="accent1">
                    <a:lumMod val="75000"/>
                  </a:schemeClr>
                </a:solidFill>
              </a:rPr>
              <a:t>УКРАЇНІ</a:t>
            </a:r>
            <a:endParaRPr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3992" y="92075"/>
            <a:ext cx="10930890" cy="6577965"/>
            <a:chOff x="193992" y="92075"/>
            <a:chExt cx="10930890" cy="65779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7335" y="92075"/>
              <a:ext cx="8816975" cy="37259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992" y="3110547"/>
              <a:ext cx="9137650" cy="3559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4152" y="219986"/>
            <a:ext cx="11846560" cy="6223635"/>
            <a:chOff x="204152" y="219986"/>
            <a:chExt cx="11846560" cy="62236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152" y="219986"/>
              <a:ext cx="6147562" cy="40167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0780" y="2235288"/>
              <a:ext cx="6309613" cy="41189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1015" y="4294835"/>
              <a:ext cx="2668905" cy="21484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3044190" cy="6858000"/>
            <a:chOff x="-1" y="0"/>
            <a:chExt cx="3044190" cy="6858000"/>
          </a:xfrm>
          <a:solidFill>
            <a:schemeClr val="accent1">
              <a:lumMod val="75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-1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9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grpFill/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2317" y="82042"/>
            <a:ext cx="8046720" cy="6255558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819"/>
              </a:spcBef>
            </a:pPr>
            <a:r>
              <a:rPr sz="24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ОСНОВНІ</a:t>
            </a:r>
            <a:r>
              <a:rPr sz="2400" spc="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ТЕНДЕНЦІЇ</a:t>
            </a:r>
            <a:r>
              <a:rPr sz="2400" spc="3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НА</a:t>
            </a:r>
            <a:r>
              <a:rPr sz="2400" spc="2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РИНКУ</a:t>
            </a:r>
            <a:r>
              <a:rPr sz="2400" spc="20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ОРГАНІЗАЦІЙ-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solidFill>
                  <a:schemeClr val="accent1">
                    <a:lumMod val="75000"/>
                  </a:schemeClr>
                </a:solidFill>
                <a:latin typeface="Microsoft Sans Serif"/>
                <a:cs typeface="Microsoft Sans Serif"/>
              </a:rPr>
              <a:t>СПОЖИВАЧІВ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marL="469900" marR="51435" indent="-457834">
              <a:lnSpc>
                <a:spcPts val="1970"/>
              </a:lnSpc>
              <a:spcBef>
                <a:spcPts val="919"/>
              </a:spcBef>
              <a:buClr>
                <a:srgbClr val="000000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Попит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на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засоби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виробництва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починає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наздоганяти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переганяти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пропозицію </a:t>
            </a:r>
            <a:r>
              <a:rPr sz="1800" spc="-39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(ринок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покупця).</a:t>
            </a:r>
            <a:endParaRPr sz="1800" dirty="0">
              <a:latin typeface="Calibri"/>
              <a:cs typeface="Calibri"/>
            </a:endParaRPr>
          </a:p>
          <a:p>
            <a:pPr marL="469900" marR="349885" indent="-457834">
              <a:lnSpc>
                <a:spcPts val="1970"/>
              </a:lnSpc>
              <a:spcBef>
                <a:spcPts val="1150"/>
              </a:spcBef>
              <a:buClr>
                <a:srgbClr val="000000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Споживачі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стають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все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більш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розбірливими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якості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придбаних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ними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видів </a:t>
            </a:r>
            <a:r>
              <a:rPr sz="1800" spc="-39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обладнання,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їх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зовнішньому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вигляді, технічну</a:t>
            </a:r>
            <a:r>
              <a:rPr sz="1800" spc="3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характеристику.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950"/>
              </a:spcBef>
              <a:buClr>
                <a:srgbClr val="000000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Загострюється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конкурентна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боротьба.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ts val="2065"/>
              </a:lnSpc>
              <a:spcBef>
                <a:spcPts val="965"/>
              </a:spcBef>
              <a:buClr>
                <a:srgbClr val="000000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Згладжування</a:t>
            </a:r>
            <a:r>
              <a:rPr sz="1800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технологічного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та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цінового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відриву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між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конкуруючими</a:t>
            </a:r>
            <a:endParaRPr sz="1800" dirty="0">
              <a:latin typeface="Calibri"/>
              <a:cs typeface="Calibri"/>
            </a:endParaRPr>
          </a:p>
          <a:p>
            <a:pPr marL="469900">
              <a:lnSpc>
                <a:spcPts val="2065"/>
              </a:lnSpc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компаніями.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980"/>
              </a:spcBef>
              <a:buClr>
                <a:srgbClr val="000000"/>
              </a:buClr>
              <a:buAutoNum type="arabicPeriod" startAt="5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Домінуючим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критерієм вибору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стає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товарна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марка.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ts val="2065"/>
              </a:lnSpc>
              <a:spcBef>
                <a:spcPts val="960"/>
              </a:spcBef>
              <a:buClr>
                <a:srgbClr val="000000"/>
              </a:buClr>
              <a:buAutoNum type="arabicPeriod" startAt="5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Вітчизняні</a:t>
            </a:r>
            <a:r>
              <a:rPr sz="1800" spc="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виробники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товарів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індивідуального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споживання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усвідомлюють</a:t>
            </a:r>
            <a:endParaRPr sz="1800" dirty="0">
              <a:latin typeface="Calibri"/>
              <a:cs typeface="Calibri"/>
            </a:endParaRPr>
          </a:p>
          <a:p>
            <a:pPr marL="469900">
              <a:lnSpc>
                <a:spcPts val="2065"/>
              </a:lnSpc>
            </a:pP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необхідність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застосування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марочних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технологій.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985"/>
              </a:spcBef>
              <a:buClr>
                <a:srgbClr val="000000"/>
              </a:buClr>
              <a:buAutoNum type="arabicPeriod" startAt="7"/>
              <a:tabLst>
                <a:tab pos="469900" algn="l"/>
                <a:tab pos="470534" algn="l"/>
              </a:tabLst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У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майбутньому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основою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конкурентної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боротьби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стане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саме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товарна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марка.</a:t>
            </a:r>
            <a:endParaRPr sz="1800" dirty="0">
              <a:latin typeface="Calibri"/>
              <a:cs typeface="Calibri"/>
            </a:endParaRPr>
          </a:p>
          <a:p>
            <a:pPr marL="469900" marR="798830" indent="-457834">
              <a:lnSpc>
                <a:spcPts val="1970"/>
              </a:lnSpc>
              <a:spcBef>
                <a:spcPts val="1185"/>
              </a:spcBef>
              <a:buClr>
                <a:srgbClr val="000000"/>
              </a:buClr>
              <a:buAutoNum type="arabicPeriod" startAt="7"/>
              <a:tabLst>
                <a:tab pos="469900" algn="l"/>
                <a:tab pos="470534" algn="l"/>
              </a:tabLst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Зростає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нецінова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конкуренція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і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зменшується</a:t>
            </a:r>
            <a:r>
              <a:rPr sz="1800" spc="3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розрив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області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якісних </a:t>
            </a:r>
            <a:r>
              <a:rPr sz="1800" spc="-39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характеристик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між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компаніями.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950"/>
              </a:spcBef>
              <a:buClr>
                <a:srgbClr val="000000"/>
              </a:buClr>
              <a:buAutoNum type="arabicPeriod" startAt="7"/>
              <a:tabLst>
                <a:tab pos="469900" algn="l"/>
                <a:tab pos="470534" algn="l"/>
              </a:tabLst>
            </a:pP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Мінімізація</a:t>
            </a:r>
            <a:r>
              <a:rPr sz="1800" spc="4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«людського</a:t>
            </a:r>
            <a:r>
              <a:rPr sz="1800" spc="2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фактору»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в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процесі</a:t>
            </a:r>
            <a:r>
              <a:rPr sz="1800" spc="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закупівлі</a:t>
            </a:r>
            <a:r>
              <a:rPr sz="1800" spc="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з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боку</a:t>
            </a:r>
            <a:r>
              <a:rPr sz="1800" spc="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компаній.</a:t>
            </a:r>
            <a:endParaRPr sz="18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960"/>
              </a:spcBef>
              <a:buClr>
                <a:srgbClr val="000000"/>
              </a:buClr>
              <a:buAutoNum type="arabicPeriod" startAt="7"/>
              <a:tabLst>
                <a:tab pos="469900" algn="l"/>
                <a:tab pos="470534" algn="l"/>
              </a:tabLst>
            </a:pP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Подання</a:t>
            </a:r>
            <a:r>
              <a:rPr sz="1800" spc="-1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про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 зниження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ризиків</a:t>
            </a:r>
            <a:r>
              <a:rPr sz="1800" spc="1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66"/>
                </a:solidFill>
                <a:latin typeface="Calibri"/>
                <a:cs typeface="Calibri"/>
              </a:rPr>
              <a:t>при придбанні</a:t>
            </a:r>
            <a:r>
              <a:rPr sz="1800" spc="-5" dirty="0">
                <a:solidFill>
                  <a:srgbClr val="000066"/>
                </a:solidFill>
                <a:latin typeface="Calibri"/>
                <a:cs typeface="Calibri"/>
              </a:rPr>
              <a:t> марки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1653" y="64388"/>
            <a:ext cx="680402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858519" marR="5080" indent="-846455" algn="r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КУЛЬТУРНІ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ФАКТОРИ,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ЩО ВПЛИВАЮТЬ </a:t>
            </a:r>
            <a:r>
              <a:rPr sz="3200" spc="-7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z="32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ПОВЕДІНКУ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ОРГАНІЗАЦІЙНОГО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  <a:p>
            <a:pPr marR="5080" algn="r">
              <a:lnSpc>
                <a:spcPts val="3525"/>
              </a:lnSpc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СПОЖИВАЧА</a:t>
            </a:r>
            <a:r>
              <a:rPr sz="3200" spc="-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ТОВАРІВ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553" y="1845945"/>
            <a:ext cx="10255885" cy="452945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23235" marR="5080" algn="just">
              <a:lnSpc>
                <a:spcPct val="83300"/>
              </a:lnSpc>
              <a:spcBef>
                <a:spcPts val="505"/>
              </a:spcBef>
            </a:pP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Франція</a:t>
            </a:r>
            <a:r>
              <a:rPr sz="2000" spc="-5" dirty="0">
                <a:solidFill>
                  <a:srgbClr val="FF6600"/>
                </a:solidFill>
                <a:latin typeface="Calibri"/>
                <a:cs typeface="Calibri"/>
              </a:rPr>
              <a:t>.</a:t>
            </a:r>
            <a:r>
              <a:rPr sz="200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Консервативний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стиль,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за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винятком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півдня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країни.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Жителі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півдня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менш</a:t>
            </a:r>
            <a:r>
              <a:rPr sz="2000" spc="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вимогливі до стилю ділового костюма.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Під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час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переговорів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уникати звернення по іменах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 партнерів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 з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іноземцями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французи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спілкуються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офіційно.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Якщо</a:t>
            </a:r>
            <a:r>
              <a:rPr sz="2000" spc="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ви</a:t>
            </a:r>
            <a:r>
              <a:rPr sz="2000" spc="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не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володієте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французькою, вибачитеся перед партнерами. Французи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пишаються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своєю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мовою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вважають,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що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її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повинен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знати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кожен.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Calibri"/>
              <a:cs typeface="Calibri"/>
            </a:endParaRPr>
          </a:p>
          <a:p>
            <a:pPr marL="12700" marR="3061970">
              <a:lnSpc>
                <a:spcPct val="83400"/>
              </a:lnSpc>
            </a:pP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Англія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. Тости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вимовляються в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основному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офіційних обідах.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Якщо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одну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сторону вимовляють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тост,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повинен бути і у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відповідь. </a:t>
            </a:r>
            <a:r>
              <a:rPr sz="2000" spc="-4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Неофіційні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зустрічі бізнесменів відбуваються в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основному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під час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ланчу,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 не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обіду.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Calibri"/>
              <a:cs typeface="Calibri"/>
            </a:endParaRPr>
          </a:p>
          <a:p>
            <a:pPr marL="12700" marR="3371215">
              <a:lnSpc>
                <a:spcPts val="2000"/>
              </a:lnSpc>
              <a:spcBef>
                <a:spcPts val="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Італія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.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Італійські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бізнесмени намагаються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дотримуватися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ділового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етикету.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Призначення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зустрічей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заздалегідь.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Потрібно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805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запастися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терпінням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 приготуватися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знайомства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італійською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195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бюрократією.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0180" y="4013136"/>
            <a:ext cx="4382008" cy="245783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44262" y="64388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95719" y="73861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1653" y="64388"/>
            <a:ext cx="680402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858519" marR="5080" indent="-846455" algn="r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КУЛЬТУРНІ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ФАКТОРИ,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ЩО ВПЛИВАЮТЬ </a:t>
            </a:r>
            <a:r>
              <a:rPr sz="3200" spc="-7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z="32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ПОВЕДІНКУ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ОРГАНІЗАЦІЙНОГО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  <a:p>
            <a:pPr marR="5080" algn="r">
              <a:lnSpc>
                <a:spcPts val="3525"/>
              </a:lnSpc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СПОЖИВАЧА</a:t>
            </a:r>
            <a:r>
              <a:rPr sz="3200" spc="-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ТОВАРІВ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9367" y="1845945"/>
            <a:ext cx="7139940" cy="1348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Латинська</a:t>
            </a:r>
            <a:r>
              <a:rPr sz="2000" b="1" i="1" spc="-4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Америка.</a:t>
            </a:r>
            <a:r>
              <a:rPr sz="2000" b="1" i="1" spc="-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Обов'язковою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є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попередня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зустріч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83400"/>
              </a:lnSpc>
              <a:spcBef>
                <a:spcPts val="20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партнерів, яких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представляє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один одному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зовнішній посередник,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який добре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знає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компанію-покупця.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Перед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тим як приступити до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ділових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переговорів, партнери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деякий час розмовляють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абстрактні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теми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знайомляться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один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одним.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8553" y="4012184"/>
            <a:ext cx="6124575" cy="2110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0"/>
              </a:spcBef>
            </a:pP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Німеччина.</a:t>
            </a:r>
            <a:r>
              <a:rPr sz="2000" b="1" i="1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німецьких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партнерів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необхідно</a:t>
            </a:r>
            <a:endParaRPr sz="2000">
              <a:latin typeface="Calibri"/>
              <a:cs typeface="Calibri"/>
            </a:endParaRPr>
          </a:p>
          <a:p>
            <a:pPr marL="12700" marR="367665">
              <a:lnSpc>
                <a:spcPts val="1989"/>
              </a:lnSpc>
              <a:spcBef>
                <a:spcPts val="21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звертатися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офіційно.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Повністю називати ім'я і посаду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партнерів.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Дуже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важлива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пунктуальність.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разі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83300"/>
              </a:lnSpc>
              <a:spcBef>
                <a:spcPts val="1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запрошення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будинок,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господині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даруються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подарунки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без упаковки. Під час представлення насамперед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вітатися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жінками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чекати,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поки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вони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першими</a:t>
            </a:r>
            <a:endParaRPr sz="2000">
              <a:latin typeface="Calibri"/>
              <a:cs typeface="Calibri"/>
            </a:endParaRPr>
          </a:p>
          <a:p>
            <a:pPr marL="12700" marR="20320">
              <a:lnSpc>
                <a:spcPts val="2000"/>
              </a:lnSpc>
              <a:spcBef>
                <a:spcPts val="5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протягнуть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руку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для вітання.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Обмін рукостисканнями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після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переговорів.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480" y="3952240"/>
            <a:ext cx="5201920" cy="260096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1653" y="64388"/>
            <a:ext cx="680402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858519" marR="5080" indent="-846455" algn="r">
              <a:lnSpc>
                <a:spcPts val="3600"/>
              </a:lnSpc>
              <a:spcBef>
                <a:spcPts val="425"/>
              </a:spcBef>
            </a:pP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КУЛЬТУРНІ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ФАКТОРИ,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ЩО ВПЛИВАЮТЬ </a:t>
            </a:r>
            <a:r>
              <a:rPr sz="3200" spc="-7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z="3200"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</a:rPr>
              <a:t>ПОВЕДІНКУ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ОРГАНІЗАЦІЙНОГО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  <a:p>
            <a:pPr marR="5080" algn="r">
              <a:lnSpc>
                <a:spcPts val="3525"/>
              </a:lnSpc>
            </a:pP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СПОЖИВАЧА</a:t>
            </a:r>
            <a:r>
              <a:rPr sz="3200" spc="-6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200" spc="-5" dirty="0">
                <a:solidFill>
                  <a:schemeClr val="accent1">
                    <a:lumMod val="75000"/>
                  </a:schemeClr>
                </a:solidFill>
              </a:rPr>
              <a:t>ТОВАРІВ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9367" y="1845945"/>
            <a:ext cx="7214234" cy="10934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385445">
              <a:lnSpc>
                <a:spcPct val="83200"/>
              </a:lnSpc>
              <a:spcBef>
                <a:spcPts val="505"/>
              </a:spcBef>
            </a:pP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Корея.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Не люблять, коли їм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говорять, що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їх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культура нагадує 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японську.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Але шанобливо ставляться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 ділової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проникливості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японців. Як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і в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Японії,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Кореї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домінує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конфуціанська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етика,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005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заснована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 повазі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влади і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верховенство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групи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над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індивідом.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8553" y="4012184"/>
            <a:ext cx="6760209" cy="236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0"/>
              </a:spcBef>
            </a:pP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Японія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Дотримуватися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ієрархії,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правильно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віддавати</a:t>
            </a:r>
            <a:endParaRPr sz="2000">
              <a:latin typeface="Calibri"/>
              <a:cs typeface="Calibri"/>
            </a:endParaRPr>
          </a:p>
          <a:p>
            <a:pPr marL="12700" marR="279400">
              <a:lnSpc>
                <a:spcPts val="1989"/>
              </a:lnSpc>
              <a:spcBef>
                <a:spcPts val="21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поклони.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певному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порядку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протягувати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візитки,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щоб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було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видно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імена.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Давати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час на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прийняття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рішень,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робити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10"/>
              </a:lnSpc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пропозиції</a:t>
            </a:r>
            <a:r>
              <a:rPr sz="2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графік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зустрічей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гнучкими.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2200"/>
              </a:lnSpc>
              <a:spcBef>
                <a:spcPts val="1600"/>
              </a:spcBef>
            </a:pPr>
            <a:r>
              <a:rPr sz="2000" b="1" i="1" spc="-5" dirty="0">
                <a:solidFill>
                  <a:srgbClr val="FF6600"/>
                </a:solidFill>
                <a:latin typeface="Calibri"/>
                <a:cs typeface="Calibri"/>
              </a:rPr>
              <a:t>Саудівська</a:t>
            </a:r>
            <a:r>
              <a:rPr sz="2000" b="1" i="1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6600"/>
                </a:solidFill>
                <a:latin typeface="Calibri"/>
                <a:cs typeface="Calibri"/>
              </a:rPr>
              <a:t>Аравія.</a:t>
            </a:r>
            <a:r>
              <a:rPr sz="2000" b="1" i="1" spc="-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000" i="1" spc="-5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інок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не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цілують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присутності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інших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83300"/>
              </a:lnSpc>
              <a:spcBef>
                <a:spcPts val="200"/>
              </a:spcBef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чоловіків.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Чоловік простягає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жінці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руку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для вітання. Ніколи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не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відмовлятися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від пропозицій з прийому їжі і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напоїв,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інакше ви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ризикуєте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образити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господарів.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0294" y="3711765"/>
            <a:ext cx="4680585" cy="263283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981"/>
            <a:ext cx="22929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Висновки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80"/>
              </a:spcBef>
              <a:buClr>
                <a:srgbClr val="C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pc="-15" dirty="0"/>
              <a:t>Розглянуто</a:t>
            </a:r>
            <a:r>
              <a:rPr spc="40" dirty="0"/>
              <a:t> </a:t>
            </a:r>
            <a:r>
              <a:rPr spc="-10" dirty="0"/>
              <a:t>процес</a:t>
            </a:r>
            <a:r>
              <a:rPr spc="15" dirty="0"/>
              <a:t> </a:t>
            </a:r>
            <a:r>
              <a:rPr spc="-5" dirty="0"/>
              <a:t>прийняття</a:t>
            </a:r>
            <a:r>
              <a:rPr spc="20" dirty="0"/>
              <a:t> </a:t>
            </a:r>
            <a:r>
              <a:rPr spc="-10" dirty="0"/>
              <a:t>рішення</a:t>
            </a:r>
            <a:r>
              <a:rPr spc="35" dirty="0"/>
              <a:t> </a:t>
            </a:r>
            <a:r>
              <a:rPr spc="-20" dirty="0"/>
              <a:t>споживачем</a:t>
            </a:r>
            <a:r>
              <a:rPr spc="30" dirty="0"/>
              <a:t> </a:t>
            </a:r>
            <a:r>
              <a:rPr spc="-10" dirty="0"/>
              <a:t>на</a:t>
            </a:r>
            <a:r>
              <a:rPr spc="15" dirty="0"/>
              <a:t> </a:t>
            </a:r>
            <a:r>
              <a:rPr spc="-30" dirty="0"/>
              <a:t>ринку</a:t>
            </a:r>
            <a:r>
              <a:rPr spc="10" dirty="0"/>
              <a:t> </a:t>
            </a:r>
            <a:r>
              <a:rPr spc="-5" dirty="0"/>
              <a:t>В2В.</a:t>
            </a:r>
          </a:p>
          <a:p>
            <a:pPr marL="469900" marR="768350" indent="-457200">
              <a:lnSpc>
                <a:spcPts val="3240"/>
              </a:lnSpc>
              <a:spcBef>
                <a:spcPts val="285"/>
              </a:spcBef>
              <a:buClr>
                <a:srgbClr val="C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pc="-15" dirty="0"/>
              <a:t>Поаналізовані</a:t>
            </a:r>
            <a:r>
              <a:rPr spc="55" dirty="0"/>
              <a:t> </a:t>
            </a:r>
            <a:r>
              <a:rPr spc="-15" dirty="0"/>
              <a:t>детермінанти</a:t>
            </a:r>
            <a:r>
              <a:rPr spc="50" dirty="0"/>
              <a:t> </a:t>
            </a:r>
            <a:r>
              <a:rPr spc="-5" dirty="0"/>
              <a:t>й</a:t>
            </a:r>
            <a:r>
              <a:rPr spc="30" dirty="0"/>
              <a:t> </a:t>
            </a:r>
            <a:r>
              <a:rPr spc="-5" dirty="0"/>
              <a:t>особливості</a:t>
            </a:r>
            <a:r>
              <a:rPr spc="20" dirty="0"/>
              <a:t> </a:t>
            </a:r>
            <a:r>
              <a:rPr spc="-25" dirty="0"/>
              <a:t>поведінки</a:t>
            </a:r>
            <a:r>
              <a:rPr spc="40" dirty="0"/>
              <a:t> </a:t>
            </a:r>
            <a:r>
              <a:rPr dirty="0"/>
              <a:t>B2B- </a:t>
            </a:r>
            <a:r>
              <a:rPr spc="-465" dirty="0"/>
              <a:t> </a:t>
            </a:r>
            <a:r>
              <a:rPr spc="-15" dirty="0"/>
              <a:t>споживачів</a:t>
            </a:r>
          </a:p>
          <a:p>
            <a:pPr marL="469900" indent="-457200">
              <a:lnSpc>
                <a:spcPct val="100000"/>
              </a:lnSpc>
              <a:spcBef>
                <a:spcPts val="795"/>
              </a:spcBef>
              <a:buClr>
                <a:srgbClr val="C00000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spc="-15" dirty="0"/>
              <a:t>Розглянуто</a:t>
            </a:r>
            <a:r>
              <a:rPr spc="45" dirty="0"/>
              <a:t> </a:t>
            </a:r>
            <a:r>
              <a:rPr spc="-10" dirty="0"/>
              <a:t>основні</a:t>
            </a:r>
            <a:r>
              <a:rPr spc="40" dirty="0"/>
              <a:t> </a:t>
            </a:r>
            <a:r>
              <a:rPr spc="-20" dirty="0"/>
              <a:t>фактори,</a:t>
            </a:r>
            <a:r>
              <a:rPr spc="20" dirty="0"/>
              <a:t> </a:t>
            </a:r>
            <a:r>
              <a:rPr spc="-5" dirty="0"/>
              <a:t>що</a:t>
            </a:r>
            <a:r>
              <a:rPr spc="20" dirty="0"/>
              <a:t> </a:t>
            </a:r>
            <a:r>
              <a:rPr spc="-5" dirty="0"/>
              <a:t>впливають</a:t>
            </a:r>
            <a:r>
              <a:rPr dirty="0"/>
              <a:t> </a:t>
            </a:r>
            <a:r>
              <a:rPr spc="-10" dirty="0"/>
              <a:t>на</a:t>
            </a:r>
            <a:r>
              <a:rPr spc="30" dirty="0"/>
              <a:t> </a:t>
            </a:r>
            <a:r>
              <a:rPr spc="-20" dirty="0"/>
              <a:t>купівельну</a:t>
            </a:r>
          </a:p>
          <a:p>
            <a:pPr marL="469900" marR="42545">
              <a:lnSpc>
                <a:spcPts val="3240"/>
              </a:lnSpc>
              <a:spcBef>
                <a:spcPts val="290"/>
              </a:spcBef>
            </a:pPr>
            <a:r>
              <a:rPr spc="-25" dirty="0"/>
              <a:t>поведінку</a:t>
            </a:r>
            <a:r>
              <a:rPr spc="40" dirty="0"/>
              <a:t> </a:t>
            </a:r>
            <a:r>
              <a:rPr dirty="0"/>
              <a:t>а</a:t>
            </a:r>
            <a:r>
              <a:rPr spc="30" dirty="0"/>
              <a:t> </a:t>
            </a:r>
            <a:r>
              <a:rPr spc="-40" dirty="0"/>
              <a:t>також</a:t>
            </a:r>
            <a:r>
              <a:rPr spc="15" dirty="0"/>
              <a:t> </a:t>
            </a:r>
            <a:r>
              <a:rPr spc="-5" dirty="0"/>
              <a:t>особливості</a:t>
            </a:r>
            <a:r>
              <a:rPr spc="30" dirty="0"/>
              <a:t> </a:t>
            </a:r>
            <a:r>
              <a:rPr spc="-10" dirty="0"/>
              <a:t>прийняття</a:t>
            </a:r>
            <a:r>
              <a:rPr spc="25" dirty="0"/>
              <a:t> </a:t>
            </a:r>
            <a:r>
              <a:rPr spc="-10" dirty="0"/>
              <a:t>рішення</a:t>
            </a:r>
            <a:r>
              <a:rPr spc="55" dirty="0"/>
              <a:t> </a:t>
            </a:r>
            <a:r>
              <a:rPr spc="-15" dirty="0"/>
              <a:t>про</a:t>
            </a:r>
            <a:r>
              <a:rPr spc="40" dirty="0"/>
              <a:t> </a:t>
            </a:r>
            <a:r>
              <a:rPr spc="-25" dirty="0"/>
              <a:t>купівлю</a:t>
            </a:r>
            <a:r>
              <a:rPr spc="50" dirty="0"/>
              <a:t> </a:t>
            </a:r>
            <a:r>
              <a:rPr spc="-10" dirty="0"/>
              <a:t>на </a:t>
            </a:r>
            <a:r>
              <a:rPr spc="-465" dirty="0"/>
              <a:t> </a:t>
            </a:r>
            <a:r>
              <a:rPr spc="-30" dirty="0"/>
              <a:t>ринку</a:t>
            </a:r>
            <a:r>
              <a:rPr spc="5" dirty="0"/>
              <a:t> </a:t>
            </a:r>
            <a:r>
              <a:rPr spc="-5" dirty="0"/>
              <a:t>В2В.</a:t>
            </a:r>
          </a:p>
          <a:p>
            <a:pPr marL="469900" marR="828675" indent="-457200">
              <a:lnSpc>
                <a:spcPts val="3240"/>
              </a:lnSpc>
              <a:buClr>
                <a:srgbClr val="C00000"/>
              </a:buClr>
              <a:buAutoNum type="arabicPeriod" startAt="4"/>
              <a:tabLst>
                <a:tab pos="469265" algn="l"/>
                <a:tab pos="469900" algn="l"/>
              </a:tabLst>
            </a:pPr>
            <a:r>
              <a:rPr spc="-15" dirty="0"/>
              <a:t>Розглянуто</a:t>
            </a:r>
            <a:r>
              <a:rPr spc="50" dirty="0"/>
              <a:t> </a:t>
            </a:r>
            <a:r>
              <a:rPr spc="-15" dirty="0"/>
              <a:t>інструменти</a:t>
            </a:r>
            <a:r>
              <a:rPr spc="60" dirty="0"/>
              <a:t> </a:t>
            </a:r>
            <a:r>
              <a:rPr spc="-15" dirty="0"/>
              <a:t>дослідження</a:t>
            </a:r>
            <a:r>
              <a:rPr spc="40" dirty="0"/>
              <a:t> </a:t>
            </a:r>
            <a:r>
              <a:rPr spc="-5" dirty="0"/>
              <a:t>впливу</a:t>
            </a:r>
            <a:r>
              <a:rPr spc="15" dirty="0"/>
              <a:t> </a:t>
            </a:r>
            <a:r>
              <a:rPr spc="-10" dirty="0"/>
              <a:t>на</a:t>
            </a:r>
            <a:r>
              <a:rPr spc="30" dirty="0"/>
              <a:t> </a:t>
            </a:r>
            <a:r>
              <a:rPr spc="-25" dirty="0"/>
              <a:t>поведінку </a:t>
            </a:r>
            <a:r>
              <a:rPr spc="-465" dirty="0"/>
              <a:t> </a:t>
            </a:r>
            <a:r>
              <a:rPr spc="-15" dirty="0"/>
              <a:t>споживачів</a:t>
            </a:r>
            <a:r>
              <a:rPr spc="30" dirty="0"/>
              <a:t> </a:t>
            </a:r>
            <a:r>
              <a:rPr spc="-10" dirty="0"/>
              <a:t>на</a:t>
            </a:r>
            <a:r>
              <a:rPr spc="20" dirty="0"/>
              <a:t> </a:t>
            </a:r>
            <a:r>
              <a:rPr spc="-30" dirty="0"/>
              <a:t>ринку</a:t>
            </a:r>
            <a:r>
              <a:rPr spc="15" dirty="0"/>
              <a:t> </a:t>
            </a:r>
            <a:r>
              <a:rPr spc="-5" dirty="0"/>
              <a:t>В2В.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24200" y="1421648"/>
            <a:ext cx="7735442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34"/>
              </a:lnSpc>
              <a:spcBef>
                <a:spcPts val="100"/>
              </a:spcBef>
            </a:pPr>
            <a:r>
              <a:rPr sz="6600" b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ДЯКУЮ</a:t>
            </a:r>
            <a:endParaRPr sz="66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marL="57785" marR="5080" indent="2766060">
              <a:lnSpc>
                <a:spcPts val="7770"/>
              </a:lnSpc>
              <a:spcBef>
                <a:spcPts val="165"/>
              </a:spcBef>
            </a:pPr>
            <a:r>
              <a:rPr sz="6600" b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ЗА  </a:t>
            </a:r>
            <a:r>
              <a:rPr sz="6600" b="1" spc="-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УВАГУ!</a:t>
            </a:r>
            <a:endParaRPr sz="66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059" y="6062573"/>
            <a:ext cx="52463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фармацевтичний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вул.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Пушкінська,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53,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м.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Харків,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61002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074" name="Picture 2" descr="Як контент може впливати на поведінку споживачів">
            <a:extLst>
              <a:ext uri="{FF2B5EF4-FFF2-40B4-BE49-F238E27FC236}">
                <a16:creationId xmlns:a16="http://schemas.microsoft.com/office/drawing/2014/main" id="{529700B0-2B96-62BF-214B-EDC4214E5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3540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3293</Words>
  <Application>Microsoft Office PowerPoint</Application>
  <PresentationFormat>Широкоэкранный</PresentationFormat>
  <Paragraphs>530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3" baseType="lpstr">
      <vt:lpstr>MS Gothic</vt:lpstr>
      <vt:lpstr>Arial</vt:lpstr>
      <vt:lpstr>Arial Black</vt:lpstr>
      <vt:lpstr>Calibri</vt:lpstr>
      <vt:lpstr>Cambria</vt:lpstr>
      <vt:lpstr>Microsoft Sans Serif</vt:lpstr>
      <vt:lpstr>Tahoma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Теоретичні  питання</vt:lpstr>
      <vt:lpstr>Презентация PowerPoint</vt:lpstr>
      <vt:lpstr>Презентация PowerPoint</vt:lpstr>
      <vt:lpstr>ПРИКЛАДИ</vt:lpstr>
      <vt:lpstr>АПТЕКА НА РИНКУ В2В</vt:lpstr>
      <vt:lpstr>ХАРАКТЕРИСТИКИ РИНКІВ СПОЖИВАЧІВ</vt:lpstr>
      <vt:lpstr>Презентация PowerPoint</vt:lpstr>
      <vt:lpstr>ПОПИТ НА ТОВАРИ  ПРОМИСЛОВОГО  ПРИЗНАЧЕННЯ РІЗКО  ЗМІНЮЄТЬСЯ</vt:lpstr>
      <vt:lpstr>ПОКУПЦІ ТОВАРІВ ПРОМИСЛОВОГО</vt:lpstr>
      <vt:lpstr>ОСНОВНІ ФАКТОРИ, ЩО ВПЛИВАЮТЬ НА ПОВЕДІНКУ</vt:lpstr>
      <vt:lpstr>ХАРАКТЕРИСТИКИ РИНКІВ СПОЖИВАЧІВ</vt:lpstr>
      <vt:lpstr>ОСНОВНІ СТАДІЇ ПРОЦЕСУ ПОКУПКИ</vt:lpstr>
      <vt:lpstr>ЕТАПИ ПРОЦЕСУ ЗАКУПІВЕЛЬ</vt:lpstr>
      <vt:lpstr>ХАРАКТЕРИСТИКИ РИНКІВ СПОЖИВАЧІВ</vt:lpstr>
      <vt:lpstr>ЗАХИСНА ТАКТИКА ПОКУПЦЯ</vt:lpstr>
      <vt:lpstr>ФУНКЦІОНАЛЬНО-ВАРТІСНИЙ АНАЛІЗ</vt:lpstr>
      <vt:lpstr>Презентация PowerPoint</vt:lpstr>
      <vt:lpstr>ВЗАЄМОДІЯ РОЛЕЙ В ПРОЦЕСІ ЗАКУПКИ</vt:lpstr>
      <vt:lpstr>ТИПИ ЗАКУПІВЕЛЬНИХ СИТУАЦІЙ</vt:lpstr>
      <vt:lpstr>Залежність поведінки від типу покупок</vt:lpstr>
      <vt:lpstr>МЕТОДИ ЗДІЙСНЕННЯ ЗАКУПІВЕЛЬ</vt:lpstr>
      <vt:lpstr>МЕТОДИ ЗДІЙСНЕННЯ ЗАКУПІВЕЛЬ</vt:lpstr>
      <vt:lpstr>ФОРМИ ТОРГІВЛІ</vt:lpstr>
      <vt:lpstr>Шлях товару до споживача</vt:lpstr>
      <vt:lpstr>ЯКІ РІШЕННЯ ПРО ЗАКУПІВЛІ  ПРИЙМАЮТЬ ПОСЕРЕДНИКИ?</vt:lpstr>
      <vt:lpstr>Презентация PowerPoint</vt:lpstr>
      <vt:lpstr>ІНСТРУМЕНТІВ ДЛЯ ПРОСУВАННЯ В2В-САЙТУ В</vt:lpstr>
      <vt:lpstr>ДЕРЖАВНІ ЗАКУПІВЛІ</vt:lpstr>
      <vt:lpstr>ПОВЕДІНКА НА РИНКУ  ДЕРЖАВНИХ ЗАКУПІВЕЛЬ (В2G)</vt:lpstr>
      <vt:lpstr>ЗМІСТ ПОНЯТТЯ «ДОБРОЧЕСНІСТЬ» (INTEGRITY)</vt:lpstr>
      <vt:lpstr>ПРИНЦИПИ ПУБЛІЧНИХ ЗАКУПІВЕЛЬ</vt:lpstr>
      <vt:lpstr>ОРГАНІЗАЦІЙНА СТРУКТУРА ДЕРЖАВНИХ ЗАКУПІВЕЛЬ В УКРАЇНІ</vt:lpstr>
      <vt:lpstr>Презентация PowerPoint</vt:lpstr>
      <vt:lpstr>Презентация PowerPoint</vt:lpstr>
      <vt:lpstr>Презентация PowerPoint</vt:lpstr>
      <vt:lpstr>КУЛЬТУРНІ ФАКТОРИ, ЩО ВПЛИВАЮТЬ  НА ПОВЕДІНКУ ОРГАНІЗАЦІЙНОГО СПОЖИВАЧА ТОВАРІВ</vt:lpstr>
      <vt:lpstr>КУЛЬТУРНІ ФАКТОРИ, ЩО ВПЛИВАЮТЬ  НА ПОВЕДІНКУ ОРГАНІЗАЦІЙНОГО СПОЖИВАЧА ТОВАРІВ</vt:lpstr>
      <vt:lpstr>КУЛЬТУРНІ ФАКТОРИ, ЩО ВПЛИВАЮТЬ  НА ПОВЕДІНКУ ОРГАНІЗАЦІЙНОГО СПОЖИВАЧА ТОВАРІВ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11</cp:revision>
  <dcterms:created xsi:type="dcterms:W3CDTF">2023-05-24T06:17:46Z</dcterms:created>
  <dcterms:modified xsi:type="dcterms:W3CDTF">2026-04-16T18:12:43Z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2023-05-24T00:00:00Z</vt:filetime>
  </property>
</Properties>
</file>