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72" r:id="rId1"/>
  </p:sldMasterIdLst>
  <p:sldIdLst>
    <p:sldId id="308" r:id="rId2"/>
    <p:sldId id="333" r:id="rId3"/>
    <p:sldId id="309" r:id="rId4"/>
    <p:sldId id="336" r:id="rId5"/>
    <p:sldId id="337" r:id="rId6"/>
    <p:sldId id="338" r:id="rId7"/>
    <p:sldId id="339" r:id="rId8"/>
    <p:sldId id="340" r:id="rId9"/>
    <p:sldId id="341" r:id="rId10"/>
    <p:sldId id="343" r:id="rId11"/>
    <p:sldId id="344" r:id="rId12"/>
    <p:sldId id="342" r:id="rId13"/>
    <p:sldId id="345" r:id="rId14"/>
    <p:sldId id="276" r:id="rId15"/>
    <p:sldId id="273" r:id="rId16"/>
    <p:sldId id="346" r:id="rId17"/>
    <p:sldId id="275" r:id="rId18"/>
    <p:sldId id="277" r:id="rId19"/>
    <p:sldId id="256" r:id="rId20"/>
    <p:sldId id="269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2" r:id="rId31"/>
    <p:sldId id="293" r:id="rId32"/>
    <p:sldId id="295" r:id="rId33"/>
    <p:sldId id="296" r:id="rId34"/>
    <p:sldId id="299" r:id="rId35"/>
    <p:sldId id="332" r:id="rId36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56" autoAdjust="0"/>
  </p:normalViewPr>
  <p:slideViewPr>
    <p:cSldViewPr>
      <p:cViewPr varScale="1">
        <p:scale>
          <a:sx n="77" d="100"/>
          <a:sy n="77" d="100"/>
        </p:scale>
        <p:origin x="806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1460">
              <a:lnSpc>
                <a:spcPts val="1620"/>
              </a:lnSpc>
            </a:pPr>
            <a:fld id="{81D60167-4931-47E6-BA6A-407CBD079E47}" type="slidenum">
              <a:rPr lang="ru-UA" sz="1600" spc="-50" smtClean="0">
                <a:solidFill>
                  <a:srgbClr val="888888"/>
                </a:solidFill>
                <a:latin typeface="Calibri"/>
                <a:cs typeface="Calibri"/>
              </a:rPr>
              <a:t>‹#›</a:t>
            </a:fld>
            <a:endParaRPr lang="ru-UA" sz="1600">
              <a:latin typeface="Calibri"/>
              <a:cs typeface="Calibri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342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1460">
              <a:lnSpc>
                <a:spcPts val="1620"/>
              </a:lnSpc>
            </a:pPr>
            <a:fld id="{81D60167-4931-47E6-BA6A-407CBD079E47}" type="slidenum">
              <a:rPr lang="ru-UA" sz="1600" spc="-50" smtClean="0">
                <a:solidFill>
                  <a:srgbClr val="888888"/>
                </a:solidFill>
                <a:latin typeface="Calibri"/>
                <a:cs typeface="Calibri"/>
              </a:rPr>
              <a:t>‹#›</a:t>
            </a:fld>
            <a:endParaRPr lang="ru-UA"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8872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1460">
              <a:lnSpc>
                <a:spcPts val="1620"/>
              </a:lnSpc>
            </a:pPr>
            <a:fld id="{81D60167-4931-47E6-BA6A-407CBD079E47}" type="slidenum">
              <a:rPr lang="ru-UA" sz="1600" spc="-50" smtClean="0">
                <a:solidFill>
                  <a:srgbClr val="888888"/>
                </a:solidFill>
                <a:latin typeface="Calibri"/>
                <a:cs typeface="Calibri"/>
              </a:rPr>
              <a:t>‹#›</a:t>
            </a:fld>
            <a:endParaRPr lang="ru-UA" sz="1600">
              <a:latin typeface="Calibri"/>
              <a:cs typeface="Calibri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7416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1460">
              <a:lnSpc>
                <a:spcPts val="1620"/>
              </a:lnSpc>
            </a:pPr>
            <a:fld id="{81D60167-4931-47E6-BA6A-407CBD079E47}" type="slidenum">
              <a:rPr lang="ru-UA" sz="1600" spc="-50" smtClean="0">
                <a:solidFill>
                  <a:srgbClr val="888888"/>
                </a:solidFill>
                <a:latin typeface="Calibri"/>
                <a:cs typeface="Calibri"/>
              </a:rPr>
              <a:t>‹#›</a:t>
            </a:fld>
            <a:endParaRPr lang="ru-UA"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5496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1460">
              <a:lnSpc>
                <a:spcPts val="1620"/>
              </a:lnSpc>
            </a:pPr>
            <a:fld id="{81D60167-4931-47E6-BA6A-407CBD079E47}" type="slidenum">
              <a:rPr lang="ru-UA" sz="1600" spc="-50" smtClean="0">
                <a:solidFill>
                  <a:srgbClr val="888888"/>
                </a:solidFill>
                <a:latin typeface="Calibri"/>
                <a:cs typeface="Calibri"/>
              </a:rPr>
              <a:t>‹#›</a:t>
            </a:fld>
            <a:endParaRPr lang="ru-UA"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8795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1460">
              <a:lnSpc>
                <a:spcPts val="1620"/>
              </a:lnSpc>
            </a:pPr>
            <a:fld id="{81D60167-4931-47E6-BA6A-407CBD079E47}" type="slidenum">
              <a:rPr lang="ru-UA" sz="1600" spc="-50" smtClean="0">
                <a:solidFill>
                  <a:srgbClr val="888888"/>
                </a:solidFill>
                <a:latin typeface="Calibri"/>
                <a:cs typeface="Calibri"/>
              </a:rPr>
              <a:t>‹#›</a:t>
            </a:fld>
            <a:endParaRPr lang="ru-UA"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9570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1460">
              <a:lnSpc>
                <a:spcPts val="1620"/>
              </a:lnSpc>
            </a:pPr>
            <a:fld id="{81D60167-4931-47E6-BA6A-407CBD079E47}" type="slidenum">
              <a:rPr lang="ru-UA" sz="1600" spc="-50" smtClean="0">
                <a:solidFill>
                  <a:srgbClr val="888888"/>
                </a:solidFill>
                <a:latin typeface="Calibri"/>
                <a:cs typeface="Calibri"/>
              </a:rPr>
              <a:t>‹#›</a:t>
            </a:fld>
            <a:endParaRPr lang="ru-UA"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1014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251460">
              <a:lnSpc>
                <a:spcPts val="1620"/>
              </a:lnSpc>
            </a:pPr>
            <a:fld id="{81D60167-4931-47E6-BA6A-407CBD079E47}" type="slidenum">
              <a:rPr lang="ru-UA" sz="1600" spc="-50" smtClean="0">
                <a:solidFill>
                  <a:srgbClr val="888888"/>
                </a:solidFill>
                <a:latin typeface="Calibri"/>
                <a:cs typeface="Calibri"/>
              </a:rPr>
              <a:t>‹#›</a:t>
            </a:fld>
            <a:endParaRPr lang="ru-UA"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3080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1460">
              <a:lnSpc>
                <a:spcPts val="1620"/>
              </a:lnSpc>
            </a:pPr>
            <a:fld id="{81D60167-4931-47E6-BA6A-407CBD079E47}" type="slidenum">
              <a:rPr lang="ru-UA" sz="1600" spc="-50" smtClean="0">
                <a:solidFill>
                  <a:srgbClr val="888888"/>
                </a:solidFill>
                <a:latin typeface="Calibri"/>
                <a:cs typeface="Calibri"/>
              </a:rPr>
              <a:t>‹#›</a:t>
            </a:fld>
            <a:endParaRPr lang="ru-UA"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651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1460">
              <a:lnSpc>
                <a:spcPts val="1620"/>
              </a:lnSpc>
            </a:pPr>
            <a:fld id="{81D60167-4931-47E6-BA6A-407CBD079E47}" type="slidenum">
              <a:rPr lang="ru-UA" sz="1600" spc="-50" smtClean="0">
                <a:solidFill>
                  <a:srgbClr val="888888"/>
                </a:solidFill>
                <a:latin typeface="Calibri"/>
                <a:cs typeface="Calibri"/>
              </a:rPr>
              <a:t>‹#›</a:t>
            </a:fld>
            <a:endParaRPr lang="ru-UA"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8281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1460">
              <a:lnSpc>
                <a:spcPts val="1620"/>
              </a:lnSpc>
            </a:pPr>
            <a:fld id="{81D60167-4931-47E6-BA6A-407CBD079E47}" type="slidenum">
              <a:rPr lang="ru-UA" sz="1600" spc="-50" smtClean="0">
                <a:solidFill>
                  <a:srgbClr val="888888"/>
                </a:solidFill>
                <a:latin typeface="Calibri"/>
                <a:cs typeface="Calibri"/>
              </a:rPr>
              <a:t>‹#›</a:t>
            </a:fld>
            <a:endParaRPr lang="ru-UA"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04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251460">
              <a:lnSpc>
                <a:spcPts val="1620"/>
              </a:lnSpc>
            </a:pPr>
            <a:fld id="{81D60167-4931-47E6-BA6A-407CBD079E47}" type="slidenum">
              <a:rPr sz="1600" spc="-50" dirty="0">
                <a:solidFill>
                  <a:srgbClr val="888888"/>
                </a:solidFill>
                <a:latin typeface="Calibri"/>
                <a:cs typeface="Calibri"/>
              </a:rPr>
              <a:t>‹#›</a:t>
            </a:fld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11628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FFC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251460">
              <a:lnSpc>
                <a:spcPts val="1620"/>
              </a:lnSpc>
            </a:pPr>
            <a:fld id="{81D60167-4931-47E6-BA6A-407CBD079E47}" type="slidenum">
              <a:rPr sz="1600" spc="-50" dirty="0">
                <a:solidFill>
                  <a:srgbClr val="888888"/>
                </a:solidFill>
                <a:latin typeface="Calibri"/>
                <a:cs typeface="Calibri"/>
              </a:rPr>
              <a:t>‹#›</a:t>
            </a:fld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0897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marL="251460">
              <a:lnSpc>
                <a:spcPts val="1620"/>
              </a:lnSpc>
            </a:pPr>
            <a:fld id="{81D60167-4931-47E6-BA6A-407CBD079E47}" type="slidenum">
              <a:rPr lang="ru-UA" sz="1600" spc="-50" smtClean="0">
                <a:solidFill>
                  <a:srgbClr val="888888"/>
                </a:solidFill>
                <a:latin typeface="Calibri"/>
                <a:cs typeface="Calibri"/>
              </a:rPr>
              <a:t>‹#›</a:t>
            </a:fld>
            <a:endParaRPr lang="ru-UA" sz="1600">
              <a:latin typeface="Calibri"/>
              <a:cs typeface="Calibri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976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  <p:sldLayoutId id="2147483885" r:id="rId13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chrane.org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base.com/" TargetMode="External"/><Relationship Id="rId7" Type="http://schemas.openxmlformats.org/officeDocument/2006/relationships/image" Target="../media/image37.png"/><Relationship Id="rId2" Type="http://schemas.openxmlformats.org/officeDocument/2006/relationships/hyperlink" Target="http://www.ncbi.nlm.nih.gov/pubmed)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hyperlink" Target="http://www.tripdatabase.com/)" TargetMode="External"/><Relationship Id="rId7" Type="http://schemas.openxmlformats.org/officeDocument/2006/relationships/image" Target="../media/image38.png"/><Relationship Id="rId2" Type="http://schemas.openxmlformats.org/officeDocument/2006/relationships/hyperlink" Target="http://www.evidence.nhs.uk/)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nahta.org/)" TargetMode="External"/><Relationship Id="rId5" Type="http://schemas.openxmlformats.org/officeDocument/2006/relationships/hyperlink" Target="http://www.nejm.org/" TargetMode="External"/><Relationship Id="rId10" Type="http://schemas.openxmlformats.org/officeDocument/2006/relationships/image" Target="../media/image41.png"/><Relationship Id="rId4" Type="http://schemas.openxmlformats.org/officeDocument/2006/relationships/hyperlink" Target="http://www.bmj.com/" TargetMode="External"/><Relationship Id="rId9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://www.cochranelibrary.com/" TargetMode="Externa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://onlinelibrary.wiley.com/cochranelibrary/search/" TargetMode="Externa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hyperlink" Target="https://www.youtube.com/watch?v=GQigLJ6iV4Y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://www.ncbi.nlm.nih.gov/pubmed" TargetMode="Externa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://www.tripdatabas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uzqUiiaAwtk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EB61644-5264-461B-B8D2-EE1EC68805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152400"/>
            <a:ext cx="10058400" cy="1229139"/>
          </a:xfr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 rtl="0"/>
            <a: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  <a:t>Одеський національний медичний університет</a:t>
            </a:r>
            <a:b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  <a:t>Медико-</a:t>
            </a:r>
            <a:r>
              <a:rPr lang="ru-RU" sz="2000" b="1" dirty="0" err="1">
                <a:solidFill>
                  <a:schemeClr val="bg1"/>
                </a:solidFill>
                <a:latin typeface="Bookman Old Style" pitchFamily="18" charset="0"/>
              </a:rPr>
              <a:t>фармацевтичний</a:t>
            </a:r>
            <a: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  <a:t> факультет</a:t>
            </a:r>
            <a:b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uk-UA" sz="2000" b="1" dirty="0">
                <a:solidFill>
                  <a:schemeClr val="bg1"/>
                </a:solidFill>
                <a:latin typeface="Bookman Old Style" pitchFamily="18" charset="0"/>
              </a:rPr>
              <a:t>Кафедра організації та економіки фармації з післядипломною підготовкою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BE971F-7DC2-4611-A1D8-BBBE845DF3F5}"/>
              </a:ext>
            </a:extLst>
          </p:cNvPr>
          <p:cNvSpPr txBox="1"/>
          <p:nvPr/>
        </p:nvSpPr>
        <p:spPr>
          <a:xfrm>
            <a:off x="609600" y="2438400"/>
            <a:ext cx="10972800" cy="169277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altLang="ru-RU" sz="2800" b="1" spc="-5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ОК Фармакоекономіка</a:t>
            </a:r>
          </a:p>
          <a:p>
            <a:pPr algn="ctr">
              <a:buNone/>
            </a:pPr>
            <a:endParaRPr lang="uk-UA" altLang="ru-RU" sz="2800" b="1" spc="-5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algn="ctr">
              <a:buNone/>
            </a:pPr>
            <a:r>
              <a:rPr lang="uk-UA" altLang="ru-RU" sz="2800" b="1" spc="-5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Тема: Основи фармакоінформатики</a:t>
            </a:r>
          </a:p>
          <a:p>
            <a:pPr algn="r" rtl="0">
              <a:buNone/>
            </a:pPr>
            <a:endParaRPr lang="uk-UA" sz="2000" b="1" spc="-5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69606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CF2A06-4A5F-4322-B98B-A02DD5D28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201"/>
            <a:ext cx="10058400" cy="838200"/>
          </a:xfrm>
        </p:spPr>
        <p:txBody>
          <a:bodyPr>
            <a:normAutofit/>
          </a:bodyPr>
          <a:lstStyle/>
          <a:p>
            <a:pPr algn="ctr" defTabSz="457200"/>
            <a:r>
              <a:rPr lang="uk-UA" sz="2400" b="1" dirty="0">
                <a:solidFill>
                  <a:schemeClr val="tx1"/>
                </a:solidFill>
                <a:latin typeface="Bookman Old Style" pitchFamily="18" charset="0"/>
              </a:rPr>
              <a:t>Інформаційні джерела з теми лекції:</a:t>
            </a:r>
            <a:br>
              <a:rPr lang="uk-UA" sz="2400" b="1" dirty="0">
                <a:solidFill>
                  <a:schemeClr val="tx1"/>
                </a:solidFill>
                <a:latin typeface="Bookman Old Style" pitchFamily="18" charset="0"/>
              </a:rPr>
            </a:br>
            <a:endParaRPr lang="uk-UA" sz="2400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4" name="object 19">
            <a:extLst>
              <a:ext uri="{FF2B5EF4-FFF2-40B4-BE49-F238E27FC236}">
                <a16:creationId xmlns:a16="http://schemas.microsoft.com/office/drawing/2014/main" id="{7B4F5B8F-A37B-4EE1-A813-0A2EC6368CA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28600" y="1600200"/>
            <a:ext cx="11734800" cy="385939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4465" rIns="0" bIns="0" rtlCol="0">
            <a:spAutoFit/>
          </a:bodyPr>
          <a:lstStyle/>
          <a:p>
            <a:pPr marL="0" indent="0" algn="just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>
                <a:solidFill>
                  <a:schemeClr val="tx1"/>
                </a:solidFill>
                <a:latin typeface="Bookman Old Style" panose="02050604050505020204" pitchFamily="18" charset="0"/>
              </a:rPr>
              <a:t>	1. </a:t>
            </a:r>
            <a:r>
              <a:rPr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Фармакоекономіка</a:t>
            </a:r>
            <a:r>
              <a:rPr dirty="0">
                <a:solidFill>
                  <a:schemeClr val="tx1"/>
                </a:solidFill>
                <a:latin typeface="Bookman Old Style" panose="02050604050505020204" pitchFamily="18" charset="0"/>
              </a:rPr>
              <a:t>: навчальний посібник для студентів ВУЗів. За ред. проф. Л.В.</a:t>
            </a:r>
          </a:p>
          <a:p>
            <a:pPr marL="0" indent="450000" algn="just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dirty="0">
                <a:solidFill>
                  <a:schemeClr val="tx1"/>
                </a:solidFill>
                <a:latin typeface="Bookman Old Style" panose="02050604050505020204" pitchFamily="18" charset="0"/>
              </a:rPr>
              <a:t>Яковлевої. Вінниця: Нова Книга, 2017. 208 с.</a:t>
            </a:r>
            <a:endParaRPr lang="uk-UA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450000" algn="just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>
                <a:solidFill>
                  <a:schemeClr val="tx1"/>
                </a:solidFill>
                <a:latin typeface="Bookman Old Style" panose="02050604050505020204" pitchFamily="18" charset="0"/>
              </a:rPr>
              <a:t>2. База даних доказової медицини. – Фармацевтична енциклопедія. – Електронний ресурс. – </a:t>
            </a:r>
            <a:endParaRPr lang="en-US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450000" algn="just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tx1"/>
                </a:solidFill>
                <a:latin typeface="Bookman Old Style" panose="02050604050505020204" pitchFamily="18" charset="0"/>
              </a:rPr>
              <a:t>URL:https://www.pharmencyclopedia.com.ua/article/1822/baza-danix-dokazovoi-medicine</a:t>
            </a:r>
            <a:endParaRPr lang="uk-UA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450000" algn="just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>
                <a:solidFill>
                  <a:schemeClr val="tx1"/>
                </a:solidFill>
                <a:latin typeface="Bookman Old Style" panose="02050604050505020204" pitchFamily="18" charset="0"/>
              </a:rPr>
              <a:t>3. Пошукова база </a:t>
            </a:r>
            <a:r>
              <a:rPr lang="en-GB" dirty="0">
                <a:solidFill>
                  <a:schemeClr val="tx1"/>
                </a:solidFill>
                <a:latin typeface="Bookman Old Style" panose="02050604050505020204" pitchFamily="18" charset="0"/>
              </a:rPr>
              <a:t>Medscape: </a:t>
            </a:r>
            <a:r>
              <a:rPr lang="uk-UA" dirty="0">
                <a:solidFill>
                  <a:schemeClr val="tx1"/>
                </a:solidFill>
                <a:latin typeface="Bookman Old Style" panose="02050604050505020204" pitchFamily="18" charset="0"/>
              </a:rPr>
              <a:t>веб-сайт. </a:t>
            </a:r>
            <a:r>
              <a:rPr lang="en-GB" dirty="0">
                <a:solidFill>
                  <a:schemeClr val="tx1"/>
                </a:solidFill>
                <a:latin typeface="Bookman Old Style" panose="02050604050505020204" pitchFamily="18" charset="0"/>
              </a:rPr>
              <a:t>URL: https://www.medscape.com/pharmacists.</a:t>
            </a:r>
          </a:p>
          <a:p>
            <a:pPr marL="0" indent="450000" algn="just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>
                <a:solidFill>
                  <a:schemeClr val="tx1"/>
                </a:solidFill>
                <a:latin typeface="Bookman Old Style" panose="02050604050505020204" pitchFamily="18" charset="0"/>
              </a:rPr>
              <a:t>4</a:t>
            </a:r>
            <a:r>
              <a:rPr lang="en-GB" dirty="0">
                <a:solidFill>
                  <a:schemeClr val="tx1"/>
                </a:solidFill>
                <a:latin typeface="Bookman Old Style" panose="02050604050505020204" pitchFamily="18" charset="0"/>
              </a:rPr>
              <a:t>.	</a:t>
            </a:r>
            <a:r>
              <a:rPr lang="uk-UA" dirty="0">
                <a:solidFill>
                  <a:schemeClr val="tx1"/>
                </a:solidFill>
                <a:latin typeface="Bookman Old Style" panose="02050604050505020204" pitchFamily="18" charset="0"/>
              </a:rPr>
              <a:t>Регуляторна база НТА України: веб-сайт. </a:t>
            </a:r>
            <a:r>
              <a:rPr lang="en-GB" dirty="0">
                <a:solidFill>
                  <a:schemeClr val="tx1"/>
                </a:solidFill>
                <a:latin typeface="Bookman Old Style" panose="02050604050505020204" pitchFamily="18" charset="0"/>
              </a:rPr>
              <a:t>URL: https://www.hta.ua </a:t>
            </a:r>
          </a:p>
          <a:p>
            <a:pPr marL="0" indent="450000" algn="just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  <a:latin typeface="Bookman Old Style" panose="02050604050505020204" pitchFamily="18" charset="0"/>
              </a:rPr>
              <a:t>5</a:t>
            </a:r>
            <a:r>
              <a:rPr lang="uk-UA" dirty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  <a:r>
              <a:rPr lang="en-US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uk-UA" dirty="0">
                <a:solidFill>
                  <a:schemeClr val="tx1"/>
                </a:solidFill>
                <a:latin typeface="Bookman Old Style" panose="02050604050505020204" pitchFamily="18" charset="0"/>
              </a:rPr>
              <a:t>База даних доказової медицини. Електронний ресурс. – </a:t>
            </a:r>
            <a:endParaRPr lang="en-US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450000" algn="just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tx1"/>
                </a:solidFill>
                <a:latin typeface="Bookman Old Style" panose="02050604050505020204" pitchFamily="18" charset="0"/>
              </a:rPr>
              <a:t>URL: https://pubmed.ncbi.nlm.nih.gov/</a:t>
            </a:r>
            <a:endParaRPr lang="uk-UA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450000" algn="just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>
                <a:solidFill>
                  <a:schemeClr val="tx1"/>
                </a:solidFill>
                <a:latin typeface="Bookman Old Style" panose="02050604050505020204" pitchFamily="18" charset="0"/>
              </a:rPr>
              <a:t>6. База даних доказової медицини. Електронний ресурс. – </a:t>
            </a:r>
            <a:endParaRPr lang="en-US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450000" algn="just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tx1"/>
                </a:solidFill>
                <a:latin typeface="Bookman Old Style" panose="02050604050505020204" pitchFamily="18" charset="0"/>
              </a:rPr>
              <a:t>URL: https://www.cochrane.org/evidence</a:t>
            </a:r>
            <a:endParaRPr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668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FD5F15F-312F-4A0E-8EAD-4979596DF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66800"/>
            <a:ext cx="11506200" cy="4023360"/>
          </a:xfrm>
          <a:solidFill>
            <a:schemeClr val="bg1"/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marL="457200" marR="5080" indent="-457200" algn="just" defTabSz="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355600" algn="l"/>
              </a:tabLst>
            </a:pPr>
            <a:r>
              <a:rPr lang="uk-UA" dirty="0">
                <a:solidFill>
                  <a:srgbClr val="002060"/>
                </a:solidFill>
                <a:latin typeface="Bookman Old Style" panose="02050604050505020204" pitchFamily="18" charset="0"/>
              </a:rPr>
              <a:t>Фармакоінформатика як наука: визначення, мета, завдання, область застосування.</a:t>
            </a:r>
          </a:p>
          <a:p>
            <a:pPr marL="457200" marR="5080" indent="-457200" algn="just" defTabSz="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355600" algn="l"/>
              </a:tabLst>
            </a:pPr>
            <a:r>
              <a:rPr lang="uk-UA" dirty="0">
                <a:solidFill>
                  <a:srgbClr val="002060"/>
                </a:solidFill>
                <a:latin typeface="Bookman Old Style" panose="02050604050505020204" pitchFamily="18" charset="0"/>
              </a:rPr>
              <a:t>Інформаційні джерела: визначення, класифікація.</a:t>
            </a:r>
          </a:p>
          <a:p>
            <a:pPr marL="457200" marR="5080" indent="-457200" algn="just" defTabSz="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355600" algn="l"/>
              </a:tabLst>
            </a:pPr>
            <a:r>
              <a:rPr lang="uk-UA" dirty="0">
                <a:solidFill>
                  <a:srgbClr val="002060"/>
                </a:solidFill>
                <a:latin typeface="Bookman Old Style" panose="02050604050505020204" pitchFamily="18" charset="0"/>
              </a:rPr>
              <a:t>Систематичний огляд: визначення поняття, структура, принципи створення.</a:t>
            </a:r>
          </a:p>
          <a:p>
            <a:pPr marL="457200" marR="5080" indent="-457200" algn="just" defTabSz="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355600" algn="l"/>
              </a:tabLst>
            </a:pPr>
            <a:r>
              <a:rPr lang="uk-UA" dirty="0">
                <a:solidFill>
                  <a:srgbClr val="002060"/>
                </a:solidFill>
                <a:latin typeface="Bookman Old Style" panose="02050604050505020204" pitchFamily="18" charset="0"/>
              </a:rPr>
              <a:t>Мета-аналіз: визначення поняття, критерії відбору джерел інформації для проведення мета-аналізу, значення результатів мета-аналізу для фармакоекономіки.</a:t>
            </a:r>
          </a:p>
          <a:p>
            <a:pPr marL="457200" marR="5080" indent="-457200" algn="just" defTabSz="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355600" algn="l"/>
              </a:tabLst>
            </a:pPr>
            <a:r>
              <a:rPr lang="uk-UA" dirty="0">
                <a:solidFill>
                  <a:srgbClr val="002060"/>
                </a:solidFill>
                <a:latin typeface="Bookman Old Style" panose="02050604050505020204" pitchFamily="18" charset="0"/>
              </a:rPr>
              <a:t>Міжнародні інформаційні бази даних про доведену ефективність та безпечність лікарської терапії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24CB86-F052-4E08-A1D0-452884EB94DD}"/>
              </a:ext>
            </a:extLst>
          </p:cNvPr>
          <p:cNvSpPr txBox="1"/>
          <p:nvPr/>
        </p:nvSpPr>
        <p:spPr>
          <a:xfrm>
            <a:off x="3124200" y="228600"/>
            <a:ext cx="6097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ru-RU" altLang="ru-RU" sz="2400" b="1" spc="-50" dirty="0" err="1">
                <a:latin typeface="Bookman Old Style" pitchFamily="18" charset="0"/>
                <a:ea typeface="+mj-ea"/>
                <a:cs typeface="+mj-cs"/>
              </a:rPr>
              <a:t>Зміст</a:t>
            </a:r>
            <a:r>
              <a:rPr lang="ru-RU" altLang="ru-RU" sz="2400" b="1" spc="-50" dirty="0"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ru-RU" altLang="ru-RU" sz="2400" b="1" spc="-50" dirty="0" err="1">
                <a:latin typeface="Bookman Old Style" pitchFamily="18" charset="0"/>
                <a:ea typeface="+mj-ea"/>
                <a:cs typeface="+mj-cs"/>
              </a:rPr>
              <a:t>лекції</a:t>
            </a:r>
            <a:endParaRPr lang="cs-CZ" altLang="ru-RU" sz="2400" b="1" spc="-50" dirty="0">
              <a:latin typeface="Bookman Old Style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19399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F71F30-1451-4E2D-8405-022327D0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3400" y="240452"/>
            <a:ext cx="7658100" cy="74845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Питання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 1. Фармакоінформатика як наука: </a:t>
            </a:r>
            <a:r>
              <a:rPr lang="ru-RU" sz="20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визначення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, мета, </a:t>
            </a:r>
            <a:r>
              <a:rPr lang="ru-RU" sz="20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завдання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, область </a:t>
            </a:r>
            <a:r>
              <a:rPr lang="ru-RU" sz="20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застосування</a:t>
            </a:r>
            <a:endParaRPr lang="uk-UA" sz="2000" b="1" dirty="0">
              <a:solidFill>
                <a:srgbClr val="002060"/>
              </a:solidFill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B95B4D-A4F9-41C8-86BC-930B2AC5E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3810000"/>
            <a:ext cx="11658600" cy="1772478"/>
          </a:xfrm>
          <a:solidFill>
            <a:schemeClr val="bg1"/>
          </a:solidFill>
          <a:ln>
            <a:solidFill>
              <a:srgbClr val="002060"/>
            </a:solidFill>
          </a:ln>
        </p:spPr>
        <p:txBody>
          <a:bodyPr/>
          <a:lstStyle/>
          <a:p>
            <a:pPr marL="0" marR="5080" indent="0" algn="ctr" defTabSz="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55600" algn="l"/>
              </a:tabLst>
            </a:pPr>
            <a:r>
              <a:rPr lang="uk-UA" dirty="0">
                <a:solidFill>
                  <a:srgbClr val="002060"/>
                </a:solidFill>
                <a:latin typeface="Bookman Old Style" panose="02050604050505020204" pitchFamily="18" charset="0"/>
              </a:rPr>
              <a:t>Фармакоінформатика — це комплексна наукова дисципліна, яка поєднує досягнення інформаційних технологій з завданнями фармацевтичної науки та промисловості, охоплюючи збір, обробку, зберігання та використання фармацевтичної інформації для підвищення ефективності фармацевтичної діяльності (</a:t>
            </a:r>
            <a:r>
              <a:rPr lang="uk-UA" i="1" dirty="0">
                <a:solidFill>
                  <a:srgbClr val="002060"/>
                </a:solidFill>
                <a:latin typeface="Bookman Old Style" panose="02050604050505020204" pitchFamily="18" charset="0"/>
              </a:rPr>
              <a:t>Фармацевтична енциклопедія</a:t>
            </a:r>
            <a:r>
              <a:rPr lang="uk-UA" dirty="0">
                <a:solidFill>
                  <a:srgbClr val="002060"/>
                </a:solidFill>
                <a:latin typeface="Bookman Old Style" panose="02050604050505020204" pitchFamily="18" charset="0"/>
              </a:rPr>
              <a:t>)</a:t>
            </a:r>
          </a:p>
          <a:p>
            <a:pPr marL="0" marR="5080" indent="0" algn="just" defTabSz="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55600" algn="l"/>
              </a:tabLst>
            </a:pPr>
            <a:endParaRPr lang="uk-UA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marL="0" marR="5080" indent="0" algn="just" defTabSz="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55600" algn="l"/>
              </a:tabLst>
            </a:pPr>
            <a:endParaRPr lang="uk-UA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object 12">
            <a:extLst>
              <a:ext uri="{FF2B5EF4-FFF2-40B4-BE49-F238E27FC236}">
                <a16:creationId xmlns:a16="http://schemas.microsoft.com/office/drawing/2014/main" id="{5FCC362A-4576-499A-82EC-123A94F0FBB6}"/>
              </a:ext>
            </a:extLst>
          </p:cNvPr>
          <p:cNvSpPr txBox="1">
            <a:spLocks/>
          </p:cNvSpPr>
          <p:nvPr/>
        </p:nvSpPr>
        <p:spPr>
          <a:xfrm>
            <a:off x="3200400" y="4920744"/>
            <a:ext cx="7833995" cy="329321"/>
          </a:xfrm>
          <a:prstGeom prst="rect">
            <a:avLst/>
          </a:prstGeom>
        </p:spPr>
        <p:txBody>
          <a:bodyPr vert="horz" wrap="square" lIns="0" tIns="12065" rIns="0" bIns="0" rtlCol="0" anchor="b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marR="5080" indent="-457200" algn="just" defTabSz="457200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+mj-lt"/>
              <a:buAutoNum type="arabicPeriod"/>
              <a:tabLst>
                <a:tab pos="355600" algn="l"/>
              </a:tabLst>
            </a:pP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DE7831-82D3-4158-89DF-273DB3944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76200"/>
            <a:ext cx="3276600" cy="31805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89DB06-10B6-4375-AE1D-715A6413E64D}"/>
              </a:ext>
            </a:extLst>
          </p:cNvPr>
          <p:cNvSpPr txBox="1"/>
          <p:nvPr/>
        </p:nvSpPr>
        <p:spPr>
          <a:xfrm>
            <a:off x="4572000" y="2234392"/>
            <a:ext cx="6102626" cy="6823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5080" indent="0" algn="ctr" defTabSz="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55600" algn="l"/>
              </a:tabLst>
            </a:pPr>
            <a:r>
              <a:rPr lang="uk-UA" dirty="0">
                <a:solidFill>
                  <a:srgbClr val="002060"/>
                </a:solidFill>
                <a:latin typeface="Bookman Old Style" panose="02050604050505020204" pitchFamily="18" charset="0"/>
              </a:rPr>
              <a:t>Наука, яка вивчає і розробляє способи роботи з інформацією в області фармації та медицини</a:t>
            </a:r>
          </a:p>
        </p:txBody>
      </p:sp>
    </p:spTree>
    <p:extLst>
      <p:ext uri="{BB962C8B-B14F-4D97-AF65-F5344CB8AC3E}">
        <p14:creationId xmlns:p14="http://schemas.microsoft.com/office/powerpoint/2010/main" val="3379499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6F0F6B6-A86F-42FB-AC39-4FE4E4907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8800" y="1083735"/>
            <a:ext cx="5981700" cy="2421465"/>
          </a:xfrm>
          <a:solidFill>
            <a:schemeClr val="bg1"/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ctr"/>
            <a:endParaRPr lang="uk-UA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uk-UA" dirty="0">
                <a:solidFill>
                  <a:srgbClr val="002060"/>
                </a:solidFill>
                <a:latin typeface="Bookman Old Style" panose="02050604050505020204" pitchFamily="18" charset="0"/>
              </a:rPr>
              <a:t>Надати користувачеві (лікарю, фармацевту/провізору, представнику фармацевтичної компанії) узагальнену й достовірну інформацію з конкретного питання, яке має важливе значення для його професійної діяльності.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0F1927F-EA65-4B03-BC09-1F125FEC3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9"/>
            <a:ext cx="10058400" cy="47466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Мета фармакоінформатики  </a:t>
            </a:r>
            <a:endParaRPr lang="uk-UA" sz="2400" b="1" dirty="0">
              <a:solidFill>
                <a:srgbClr val="002060"/>
              </a:solidFill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893057-3761-4C67-B000-416C5309E484}"/>
              </a:ext>
            </a:extLst>
          </p:cNvPr>
          <p:cNvSpPr txBox="1"/>
          <p:nvPr/>
        </p:nvSpPr>
        <p:spPr>
          <a:xfrm>
            <a:off x="5638799" y="3782025"/>
            <a:ext cx="5981700" cy="193899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 defTabSz="914400"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</a:pPr>
            <a:r>
              <a:rPr lang="uk-UA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Фармакоінформатика навчає методиці правильного читання медичних статей, знаходження в них необхідної інформації з конкретного питання та оцінки достовірності цієї інформації з позицій доказової медицини.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65019E2-AEEB-424F-976A-9F212E397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083735"/>
            <a:ext cx="4239217" cy="4637282"/>
          </a:xfrm>
          <a:prstGeom prst="rect">
            <a:avLst/>
          </a:prstGeom>
          <a:ln>
            <a:solidFill>
              <a:srgbClr val="002060"/>
            </a:solidFill>
          </a:ln>
        </p:spPr>
      </p:pic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F46C5AD5-6618-429F-9145-3A696FB804F2}"/>
              </a:ext>
            </a:extLst>
          </p:cNvPr>
          <p:cNvCxnSpPr>
            <a:stCxn id="3" idx="2"/>
            <a:endCxn id="8" idx="0"/>
          </p:cNvCxnSpPr>
          <p:nvPr/>
        </p:nvCxnSpPr>
        <p:spPr>
          <a:xfrm flipH="1">
            <a:off x="8629649" y="3505200"/>
            <a:ext cx="1" cy="276825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809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22CB7C1-A380-4B8D-9E40-98E9F946C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931308"/>
            <a:ext cx="8219172" cy="62706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Завдання фармакоінформатики: </a:t>
            </a:r>
            <a:endParaRPr lang="uk-UA" sz="2400" b="1" dirty="0">
              <a:solidFill>
                <a:srgbClr val="002060"/>
              </a:solidFill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2E684C90-456C-4D07-939B-D55450AC019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6495" y="1833264"/>
            <a:ext cx="8554105" cy="40934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uk-UA" altLang="ru-UA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Відбирати серед численних джерел інформацію з конкретного «вузького» питання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uk-UA" altLang="ru-UA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Проводити критичний аналіз інформації у відібраних джерелах з погляду доказової медицини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uk-UA" altLang="ru-UA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Систематизувати та узагальнювати достовірну інформацію (з позицій доказової медицини) присвячену конкретному «вузькому» питанню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uk-UA" altLang="ru-UA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Надавати достовірну інформацію про ефективність і безпеку різних медичних технологій з позицій доказової медицини для проведення </a:t>
            </a:r>
            <a:r>
              <a:rPr kumimoji="0" lang="uk-UA" altLang="ru-UA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фармакоекономічних</a:t>
            </a:r>
            <a:r>
              <a:rPr kumimoji="0" lang="uk-UA" altLang="ru-UA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 досліджень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uk-UA" altLang="ru-UA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Створювати спеціальні, зручні для використання в щоденній практичній діяльності, вторинні джерела систематизованої інформації (систематичні огляди, бази даних).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022CBD5-8BA2-4D5D-9CB8-CBBA6EAB8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-11906"/>
            <a:ext cx="3505689" cy="301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346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87953BC0-7F29-4CD5-8F81-B166F92148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5300" y="914401"/>
            <a:ext cx="11201400" cy="5448300"/>
          </a:xfr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ABE630F-9FD5-406D-AAF4-452D1C204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9"/>
            <a:ext cx="10058400" cy="62706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Завдання фармакоінформатики  </a:t>
            </a:r>
            <a:endParaRPr lang="uk-UA" sz="2400" b="1" dirty="0">
              <a:solidFill>
                <a:srgbClr val="002060"/>
              </a:solidFill>
              <a:latin typeface="Bookman Old Style" panose="02050604050505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7580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DA8F50-6D88-4004-B9FF-103DC5652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52400"/>
            <a:ext cx="10058400" cy="747494"/>
          </a:xfrm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Питання 2. Інформаційні джерела: визначення, класифікація.</a:t>
            </a:r>
            <a:b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</a:br>
            <a:endParaRPr lang="uk-UA" sz="2400" b="1" dirty="0">
              <a:solidFill>
                <a:srgbClr val="002060"/>
              </a:solidFill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8570643-ED0D-4984-8CD9-E77AA03BB1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027906"/>
            <a:ext cx="10668000" cy="4802188"/>
          </a:xfr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59262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52B0880-E933-40BA-8098-93955A4BE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78038"/>
            <a:ext cx="10058400" cy="747001"/>
          </a:xfrm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Питання 2. Інформаційні джерела: визначення, класифікація.</a:t>
            </a:r>
            <a:b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</a:br>
            <a:endParaRPr lang="uk-UA" sz="2400" b="1" dirty="0">
              <a:solidFill>
                <a:srgbClr val="002060"/>
              </a:solidFill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5" name="object 36">
            <a:extLst>
              <a:ext uri="{FF2B5EF4-FFF2-40B4-BE49-F238E27FC236}">
                <a16:creationId xmlns:a16="http://schemas.microsoft.com/office/drawing/2014/main" id="{584440B4-0262-48D4-90B5-AE62F447A24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562600" y="1676400"/>
            <a:ext cx="6507163" cy="4080604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1270635">
              <a:lnSpc>
                <a:spcPts val="2050"/>
              </a:lnSpc>
              <a:spcBef>
                <a:spcPts val="260"/>
              </a:spcBef>
            </a:pPr>
            <a:r>
              <a:rPr sz="1800" b="1" dirty="0">
                <a:latin typeface="Bookman Old Style" panose="02050604050505020204" pitchFamily="18" charset="0"/>
                <a:cs typeface="Arial"/>
              </a:rPr>
              <a:t>містять</a:t>
            </a:r>
            <a:r>
              <a:rPr sz="1800" b="1" spc="-4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первинну</a:t>
            </a:r>
            <a:r>
              <a:rPr sz="1800" b="1" spc="-80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spc="-10" dirty="0">
                <a:latin typeface="Bookman Old Style" panose="02050604050505020204" pitchFamily="18" charset="0"/>
                <a:cs typeface="Arial"/>
              </a:rPr>
              <a:t>інформацію</a:t>
            </a:r>
            <a:r>
              <a:rPr sz="1800" b="1" spc="-50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spc="-10" dirty="0">
                <a:latin typeface="Bookman Old Style" panose="02050604050505020204" pitchFamily="18" charset="0"/>
                <a:cs typeface="Arial"/>
              </a:rPr>
              <a:t>(наприклад, </a:t>
            </a:r>
            <a:r>
              <a:rPr sz="1800" b="1" spc="-25" dirty="0">
                <a:latin typeface="Bookman Old Style" panose="02050604050505020204" pitchFamily="18" charset="0"/>
                <a:cs typeface="Arial"/>
              </a:rPr>
              <a:t>результати</a:t>
            </a:r>
            <a:r>
              <a:rPr sz="1800" b="1" spc="-45" dirty="0">
                <a:latin typeface="Bookman Old Style" panose="02050604050505020204" pitchFamily="18" charset="0"/>
                <a:cs typeface="Arial"/>
              </a:rPr>
              <a:t> </a:t>
            </a:r>
            <a:r>
              <a:rPr lang="uk-UA" sz="1800" b="1" spc="-10" dirty="0">
                <a:latin typeface="Bookman Old Style" panose="02050604050505020204" pitchFamily="18" charset="0"/>
                <a:cs typeface="Arial"/>
              </a:rPr>
              <a:t>конкретного</a:t>
            </a:r>
            <a:r>
              <a:rPr lang="uk-UA" sz="1800" b="1" spc="-65" dirty="0">
                <a:latin typeface="Bookman Old Style" panose="02050604050505020204" pitchFamily="18" charset="0"/>
                <a:cs typeface="Arial"/>
              </a:rPr>
              <a:t> </a:t>
            </a:r>
            <a:r>
              <a:rPr lang="uk-UA" sz="1800" b="1" spc="-10" dirty="0">
                <a:latin typeface="Bookman Old Style" panose="02050604050505020204" pitchFamily="18" charset="0"/>
                <a:cs typeface="Arial"/>
              </a:rPr>
              <a:t>оригінального</a:t>
            </a:r>
            <a:r>
              <a:rPr lang="uk-UA" sz="1800" dirty="0">
                <a:latin typeface="Bookman Old Style" panose="02050604050505020204" pitchFamily="18" charset="0"/>
                <a:cs typeface="Arial"/>
              </a:rPr>
              <a:t> </a:t>
            </a:r>
            <a:r>
              <a:rPr lang="uk-UA" sz="1800" b="1" spc="-10" dirty="0">
                <a:latin typeface="Bookman Old Style" panose="02050604050505020204" pitchFamily="18" charset="0"/>
                <a:cs typeface="Arial"/>
              </a:rPr>
              <a:t>дослідження)</a:t>
            </a:r>
            <a:endParaRPr lang="uk-UA" sz="1800" dirty="0">
              <a:latin typeface="Bookman Old Style" panose="02050604050505020204" pitchFamily="18" charset="0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uk-UA" sz="1800" b="1" dirty="0">
              <a:latin typeface="Bookman Old Style" panose="02050604050505020204" pitchFamily="18" charset="0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b="1" dirty="0">
                <a:latin typeface="Bookman Old Style" panose="02050604050505020204" pitchFamily="18" charset="0"/>
                <a:cs typeface="Arial"/>
              </a:rPr>
              <a:t>містять</a:t>
            </a:r>
            <a:r>
              <a:rPr sz="1800" b="1" spc="-30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spc="-10" dirty="0">
                <a:latin typeface="Bookman Old Style" panose="02050604050505020204" pitchFamily="18" charset="0"/>
                <a:cs typeface="Arial"/>
              </a:rPr>
              <a:t>інформацію,</a:t>
            </a:r>
            <a:r>
              <a:rPr sz="1800" b="1" spc="-3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spc="-10" dirty="0">
                <a:latin typeface="Bookman Old Style" panose="02050604050505020204" pitchFamily="18" charset="0"/>
                <a:cs typeface="Arial"/>
              </a:rPr>
              <a:t>отриману</a:t>
            </a:r>
            <a:r>
              <a:rPr sz="1800" b="1" spc="-30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з</a:t>
            </a:r>
            <a:r>
              <a:rPr sz="1800" b="1" spc="-70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spc="-10" dirty="0">
                <a:latin typeface="Bookman Old Style" panose="02050604050505020204" pitchFamily="18" charset="0"/>
                <a:cs typeface="Arial"/>
              </a:rPr>
              <a:t>первинних</a:t>
            </a:r>
            <a:endParaRPr sz="1800" dirty="0">
              <a:latin typeface="Bookman Old Style" panose="02050604050505020204" pitchFamily="18" charset="0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latin typeface="Bookman Old Style" panose="02050604050505020204" pitchFamily="18" charset="0"/>
                <a:cs typeface="Arial"/>
              </a:rPr>
              <a:t>джерел</a:t>
            </a:r>
            <a:r>
              <a:rPr sz="1800" b="1" spc="-5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(наприклад,</a:t>
            </a:r>
            <a:r>
              <a:rPr sz="1800" b="1" spc="-5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огляд</a:t>
            </a:r>
            <a:r>
              <a:rPr sz="1800" b="1" spc="-60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джерел</a:t>
            </a:r>
            <a:r>
              <a:rPr sz="1800" b="1" spc="-50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spc="-10" dirty="0">
                <a:latin typeface="Bookman Old Style" panose="02050604050505020204" pitchFamily="18" charset="0"/>
                <a:cs typeface="Arial"/>
              </a:rPr>
              <a:t>літератури,</a:t>
            </a:r>
            <a:endParaRPr sz="1800" dirty="0">
              <a:latin typeface="Bookman Old Style" panose="02050604050505020204" pitchFamily="18" charset="0"/>
              <a:cs typeface="Arial"/>
            </a:endParaRPr>
          </a:p>
          <a:p>
            <a:pPr marL="0" marR="57023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spc="-10" dirty="0">
                <a:latin typeface="Bookman Old Style" panose="02050604050505020204" pitchFamily="18" charset="0"/>
                <a:cs typeface="Arial"/>
              </a:rPr>
              <a:t>присвячених</a:t>
            </a:r>
            <a:r>
              <a:rPr sz="1800" b="1" spc="-3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певній</a:t>
            </a:r>
            <a:r>
              <a:rPr sz="1800" b="1" spc="-60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spc="-10" dirty="0">
                <a:latin typeface="Bookman Old Style" panose="02050604050505020204" pitchFamily="18" charset="0"/>
                <a:cs typeface="Arial"/>
              </a:rPr>
              <a:t>проблемі</a:t>
            </a:r>
            <a:r>
              <a:rPr sz="1800" b="1" spc="-6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з</a:t>
            </a:r>
            <a:r>
              <a:rPr sz="1800" b="1" spc="-5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цитуванням</a:t>
            </a:r>
            <a:r>
              <a:rPr sz="1800" b="1" spc="-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spc="-25" dirty="0">
                <a:latin typeface="Bookman Old Style" panose="02050604050505020204" pitchFamily="18" charset="0"/>
                <a:cs typeface="Arial"/>
              </a:rPr>
              <a:t>цих </a:t>
            </a:r>
            <a:r>
              <a:rPr sz="1800" b="1" spc="-10" dirty="0" err="1">
                <a:latin typeface="Bookman Old Style" panose="02050604050505020204" pitchFamily="18" charset="0"/>
                <a:cs typeface="Arial"/>
              </a:rPr>
              <a:t>джерел</a:t>
            </a:r>
            <a:r>
              <a:rPr sz="1800" b="1" spc="-10" dirty="0">
                <a:latin typeface="Bookman Old Style" panose="02050604050505020204" pitchFamily="18" charset="0"/>
                <a:cs typeface="Arial"/>
              </a:rPr>
              <a:t>)</a:t>
            </a:r>
            <a:endParaRPr sz="1800" dirty="0">
              <a:latin typeface="Bookman Old Style" panose="02050604050505020204" pitchFamily="18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1135"/>
              </a:spcBef>
            </a:pPr>
            <a:endParaRPr sz="1800" dirty="0">
              <a:latin typeface="Bookman Old Style" panose="02050604050505020204" pitchFamily="18" charset="0"/>
              <a:cs typeface="Arial"/>
            </a:endParaRPr>
          </a:p>
          <a:p>
            <a:pPr marL="114935" marR="508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Bookman Old Style" panose="02050604050505020204" pitchFamily="18" charset="0"/>
                <a:cs typeface="Arial"/>
              </a:rPr>
              <a:t>огляд</a:t>
            </a:r>
            <a:r>
              <a:rPr sz="1800" b="1" spc="-80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spc="-10" dirty="0">
                <a:latin typeface="Bookman Old Style" panose="02050604050505020204" pitchFamily="18" charset="0"/>
                <a:cs typeface="Arial"/>
              </a:rPr>
              <a:t>відомостей</a:t>
            </a:r>
            <a:r>
              <a:rPr sz="1800" b="1" spc="-3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з</a:t>
            </a:r>
            <a:r>
              <a:rPr sz="1800" b="1" spc="-6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певної</a:t>
            </a:r>
            <a:r>
              <a:rPr sz="1800" b="1" spc="-70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spc="-10" dirty="0">
                <a:latin typeface="Bookman Old Style" panose="02050604050505020204" pitchFamily="18" charset="0"/>
                <a:cs typeface="Arial"/>
              </a:rPr>
              <a:t>проблеми,</a:t>
            </a:r>
            <a:r>
              <a:rPr sz="1800" b="1" spc="-60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що</a:t>
            </a:r>
            <a:r>
              <a:rPr sz="1800" b="1" spc="-3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spc="-10" dirty="0">
                <a:latin typeface="Bookman Old Style" panose="02050604050505020204" pitchFamily="18" charset="0"/>
                <a:cs typeface="Arial"/>
              </a:rPr>
              <a:t>відображає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особисту</a:t>
            </a:r>
            <a:r>
              <a:rPr sz="1800" b="1" spc="-4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думку</a:t>
            </a:r>
            <a:r>
              <a:rPr sz="1800" b="1" spc="-60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автора,</a:t>
            </a:r>
            <a:r>
              <a:rPr sz="1800" b="1" spc="-3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засноване</a:t>
            </a:r>
            <a:r>
              <a:rPr sz="1800" b="1" spc="-7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на</a:t>
            </a:r>
            <a:r>
              <a:rPr sz="1800" b="1" spc="-7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spc="-10" dirty="0">
                <a:latin typeface="Bookman Old Style" panose="02050604050505020204" pitchFamily="18" charset="0"/>
                <a:cs typeface="Arial"/>
              </a:rPr>
              <a:t>проведеному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аналізі</a:t>
            </a:r>
            <a:r>
              <a:rPr sz="1800" b="1" spc="-5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spc="-10" dirty="0">
                <a:latin typeface="Bookman Old Style" panose="02050604050505020204" pitchFamily="18" charset="0"/>
                <a:cs typeface="Arial"/>
              </a:rPr>
              <a:t>численних</a:t>
            </a:r>
            <a:r>
              <a:rPr sz="1800" b="1" spc="-3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джерел</a:t>
            </a:r>
            <a:r>
              <a:rPr sz="1800" b="1" spc="-5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літератури</a:t>
            </a:r>
            <a:r>
              <a:rPr sz="1800" b="1" spc="-1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без</a:t>
            </a:r>
            <a:r>
              <a:rPr sz="1800" b="1" spc="-60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spc="-10" dirty="0">
                <a:latin typeface="Bookman Old Style" panose="02050604050505020204" pitchFamily="18" charset="0"/>
                <a:cs typeface="Arial"/>
              </a:rPr>
              <a:t>посилання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на</a:t>
            </a:r>
            <a:r>
              <a:rPr sz="1800" b="1" spc="-4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ці</a:t>
            </a:r>
            <a:r>
              <a:rPr sz="1800" b="1" spc="-3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джерела</a:t>
            </a:r>
            <a:r>
              <a:rPr sz="1800" b="1" spc="-45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(наприклад,</a:t>
            </a:r>
            <a:r>
              <a:rPr sz="1800" b="1" spc="-50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dirty="0">
                <a:latin typeface="Bookman Old Style" panose="02050604050505020204" pitchFamily="18" charset="0"/>
                <a:cs typeface="Arial"/>
              </a:rPr>
              <a:t>підручники,</a:t>
            </a:r>
            <a:r>
              <a:rPr sz="1800" b="1" spc="-30" dirty="0">
                <a:latin typeface="Bookman Old Style" panose="02050604050505020204" pitchFamily="18" charset="0"/>
                <a:cs typeface="Arial"/>
              </a:rPr>
              <a:t> </a:t>
            </a:r>
            <a:r>
              <a:rPr sz="1800" b="1" spc="-10" dirty="0" err="1">
                <a:latin typeface="Bookman Old Style" panose="02050604050505020204" pitchFamily="18" charset="0"/>
                <a:cs typeface="Arial"/>
              </a:rPr>
              <a:t>монографії</a:t>
            </a:r>
            <a:r>
              <a:rPr sz="1800" b="1" spc="-10" dirty="0">
                <a:latin typeface="Arial"/>
                <a:cs typeface="Arial"/>
              </a:rPr>
              <a:t>)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CF6516-F51E-4147-8746-04417A92F4A3}"/>
              </a:ext>
            </a:extLst>
          </p:cNvPr>
          <p:cNvSpPr txBox="1"/>
          <p:nvPr/>
        </p:nvSpPr>
        <p:spPr>
          <a:xfrm>
            <a:off x="3581400" y="865999"/>
            <a:ext cx="4648200" cy="769441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tabLst>
                <a:tab pos="1226820" algn="l"/>
              </a:tabLst>
            </a:pPr>
            <a:r>
              <a:rPr lang="uk-UA" sz="2200" b="1" spc="-50" dirty="0">
                <a:solidFill>
                  <a:srgbClr val="002060"/>
                </a:solidFill>
                <a:latin typeface="Bookman Old Style" panose="02050604050505020204" pitchFamily="18" charset="0"/>
              </a:rPr>
              <a:t>За послідовністю надання інформації</a:t>
            </a:r>
            <a:endParaRPr lang="ru-UA" sz="2200" b="1" spc="-5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12E68C-4894-402F-91C3-AD129BD07A56}"/>
              </a:ext>
            </a:extLst>
          </p:cNvPr>
          <p:cNvSpPr txBox="1"/>
          <p:nvPr/>
        </p:nvSpPr>
        <p:spPr>
          <a:xfrm>
            <a:off x="826604" y="1951338"/>
            <a:ext cx="350520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1226820" algn="l"/>
              </a:tabLst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Первинні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F626BE-456A-4800-AF25-82472F7BCA1A}"/>
              </a:ext>
            </a:extLst>
          </p:cNvPr>
          <p:cNvSpPr txBox="1"/>
          <p:nvPr/>
        </p:nvSpPr>
        <p:spPr>
          <a:xfrm>
            <a:off x="826604" y="3145931"/>
            <a:ext cx="350520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1226820" algn="l"/>
              </a:tabLs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Втори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нні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876C85-B5A8-4FF6-A11C-94312F5A6808}"/>
              </a:ext>
            </a:extLst>
          </p:cNvPr>
          <p:cNvSpPr txBox="1"/>
          <p:nvPr/>
        </p:nvSpPr>
        <p:spPr>
          <a:xfrm>
            <a:off x="826604" y="4707305"/>
            <a:ext cx="350520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1226820" algn="l"/>
              </a:tabLs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Трет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инні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CDBCC095-D14E-4DEA-9010-68C15EC2E34D}"/>
              </a:ext>
            </a:extLst>
          </p:cNvPr>
          <p:cNvSpPr/>
          <p:nvPr/>
        </p:nvSpPr>
        <p:spPr>
          <a:xfrm>
            <a:off x="4876800" y="1905826"/>
            <a:ext cx="380172" cy="454796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0070C0"/>
              </a:solidFill>
            </a:endParaRPr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9460EC80-012E-4B58-9662-3F7F3262518B}"/>
              </a:ext>
            </a:extLst>
          </p:cNvPr>
          <p:cNvSpPr/>
          <p:nvPr/>
        </p:nvSpPr>
        <p:spPr>
          <a:xfrm>
            <a:off x="4884668" y="3083478"/>
            <a:ext cx="380172" cy="454796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0070C0"/>
              </a:solidFill>
            </a:endParaRPr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A25AFF2B-B344-468D-9B35-ACACBE1AD9F2}"/>
              </a:ext>
            </a:extLst>
          </p:cNvPr>
          <p:cNvSpPr/>
          <p:nvPr/>
        </p:nvSpPr>
        <p:spPr>
          <a:xfrm>
            <a:off x="4839528" y="4664573"/>
            <a:ext cx="380172" cy="454796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74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6">
            <a:extLst>
              <a:ext uri="{FF2B5EF4-FFF2-40B4-BE49-F238E27FC236}">
                <a16:creationId xmlns:a16="http://schemas.microsoft.com/office/drawing/2014/main" id="{584440B4-0262-48D4-90B5-AE62F447A24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178576" y="1032190"/>
            <a:ext cx="3858041" cy="4516621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0" marR="1270635" indent="0">
              <a:lnSpc>
                <a:spcPts val="2050"/>
              </a:lnSpc>
              <a:spcBef>
                <a:spcPts val="260"/>
              </a:spcBef>
              <a:buNone/>
            </a:pPr>
            <a:r>
              <a:rPr lang="ru-RU" sz="1800" b="1" dirty="0" err="1">
                <a:latin typeface="Bookman Old Style" panose="02050604050505020204" pitchFamily="18" charset="0"/>
                <a:cs typeface="Arial"/>
              </a:rPr>
              <a:t>журнали</a:t>
            </a:r>
            <a:r>
              <a:rPr lang="ru-RU" sz="1800" b="1" dirty="0">
                <a:latin typeface="Bookman Old Style" panose="02050604050505020204" pitchFamily="18" charset="0"/>
                <a:cs typeface="Arial"/>
              </a:rPr>
              <a:t>, </a:t>
            </a:r>
            <a:r>
              <a:rPr lang="ru-RU" sz="1800" b="1" dirty="0" err="1">
                <a:latin typeface="Bookman Old Style" panose="02050604050505020204" pitchFamily="18" charset="0"/>
                <a:cs typeface="Arial"/>
              </a:rPr>
              <a:t>спеціалізовані</a:t>
            </a:r>
            <a:r>
              <a:rPr lang="ru-RU" sz="1800" b="1" dirty="0">
                <a:latin typeface="Bookman Old Style" panose="02050604050505020204" pitchFamily="18" charset="0"/>
                <a:cs typeface="Arial"/>
              </a:rPr>
              <a:t> </a:t>
            </a:r>
            <a:r>
              <a:rPr lang="ru-RU" sz="1800" b="1" dirty="0" err="1">
                <a:latin typeface="Bookman Old Style" panose="02050604050505020204" pitchFamily="18" charset="0"/>
                <a:cs typeface="Arial"/>
              </a:rPr>
              <a:t>монотематичні</a:t>
            </a:r>
            <a:r>
              <a:rPr lang="ru-RU" sz="1800" b="1" dirty="0">
                <a:latin typeface="Bookman Old Style" panose="02050604050505020204" pitchFamily="18" charset="0"/>
                <a:cs typeface="Arial"/>
              </a:rPr>
              <a:t> </a:t>
            </a:r>
            <a:r>
              <a:rPr lang="ru-RU" sz="1800" b="1" dirty="0" err="1">
                <a:latin typeface="Bookman Old Style" panose="02050604050505020204" pitchFamily="18" charset="0"/>
                <a:cs typeface="Arial"/>
              </a:rPr>
              <a:t>збірки</a:t>
            </a:r>
            <a:r>
              <a:rPr lang="ru-RU" sz="1800" b="1" dirty="0">
                <a:latin typeface="Bookman Old Style" panose="02050604050505020204" pitchFamily="18" charset="0"/>
                <a:cs typeface="Arial"/>
              </a:rPr>
              <a:t> статей</a:t>
            </a:r>
            <a:endParaRPr lang="uk-UA" sz="1800" b="1" dirty="0">
              <a:latin typeface="Bookman Old Style" panose="02050604050505020204" pitchFamily="18" charset="0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1800" b="1" dirty="0">
              <a:latin typeface="Bookman Old Style" panose="02050604050505020204" pitchFamily="18" charset="0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1800" b="1" dirty="0">
              <a:latin typeface="Bookman Old Style" panose="02050604050505020204" pitchFamily="18" charset="0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1800" b="1" dirty="0">
              <a:latin typeface="Bookman Old Style" panose="02050604050505020204" pitchFamily="18" charset="0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latin typeface="Bookman Old Style" panose="02050604050505020204" pitchFamily="18" charset="0"/>
                <a:cs typeface="Arial"/>
              </a:rPr>
              <a:t>Книги, </a:t>
            </a:r>
            <a:r>
              <a:rPr lang="ru-RU" sz="1800" b="1" dirty="0" err="1">
                <a:latin typeface="Bookman Old Style" panose="02050604050505020204" pitchFamily="18" charset="0"/>
                <a:cs typeface="Arial"/>
              </a:rPr>
              <a:t>посібники</a:t>
            </a:r>
            <a:r>
              <a:rPr lang="ru-RU" sz="1800" b="1" dirty="0">
                <a:latin typeface="Bookman Old Style" panose="02050604050505020204" pitchFamily="18" charset="0"/>
                <a:cs typeface="Arial"/>
              </a:rPr>
              <a:t>, </a:t>
            </a:r>
            <a:r>
              <a:rPr lang="ru-RU" sz="1800" b="1" dirty="0" err="1">
                <a:latin typeface="Bookman Old Style" panose="02050604050505020204" pitchFamily="18" charset="0"/>
                <a:cs typeface="Arial"/>
              </a:rPr>
              <a:t>підручники</a:t>
            </a:r>
            <a:r>
              <a:rPr lang="ru-RU" sz="1800" b="1" dirty="0">
                <a:latin typeface="Bookman Old Style" panose="02050604050505020204" pitchFamily="18" charset="0"/>
                <a:cs typeface="Arial"/>
              </a:rPr>
              <a:t>,      </a:t>
            </a:r>
            <a:r>
              <a:rPr lang="ru-RU" sz="1800" b="1" dirty="0" err="1">
                <a:latin typeface="Bookman Old Style" panose="02050604050505020204" pitchFamily="18" charset="0"/>
                <a:cs typeface="Arial"/>
              </a:rPr>
              <a:t>дисертації</a:t>
            </a:r>
            <a:endParaRPr lang="ru-RU" sz="1800" b="1" dirty="0">
              <a:latin typeface="Bookman Old Style" panose="02050604050505020204" pitchFamily="18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1135"/>
              </a:spcBef>
            </a:pPr>
            <a:endParaRPr lang="ru-RU" sz="1800" dirty="0">
              <a:latin typeface="Bookman Old Style" panose="02050604050505020204" pitchFamily="18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1135"/>
              </a:spcBef>
            </a:pPr>
            <a:endParaRPr lang="ru-RU" sz="1800" dirty="0">
              <a:latin typeface="Bookman Old Style" panose="02050604050505020204" pitchFamily="18" charset="0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dirty="0" err="1">
                <a:latin typeface="Bookman Old Style" panose="02050604050505020204" pitchFamily="18" charset="0"/>
                <a:cs typeface="Arial"/>
              </a:rPr>
              <a:t>джерела</a:t>
            </a:r>
            <a:r>
              <a:rPr lang="ru-RU" sz="1800" b="1" dirty="0">
                <a:latin typeface="Bookman Old Style" panose="02050604050505020204" pitchFamily="18" charset="0"/>
                <a:cs typeface="Arial"/>
              </a:rPr>
              <a:t>, </a:t>
            </a:r>
            <a:r>
              <a:rPr lang="ru-RU" sz="1800" b="1" dirty="0" err="1">
                <a:latin typeface="Bookman Old Style" panose="02050604050505020204" pitchFamily="18" charset="0"/>
                <a:cs typeface="Arial"/>
              </a:rPr>
              <a:t>які</a:t>
            </a:r>
            <a:r>
              <a:rPr lang="ru-RU" sz="1800" b="1" dirty="0">
                <a:latin typeface="Bookman Old Style" panose="02050604050505020204" pitchFamily="18" charset="0"/>
                <a:cs typeface="Arial"/>
              </a:rPr>
              <a:t> </a:t>
            </a:r>
            <a:r>
              <a:rPr lang="ru-RU" sz="1800" b="1" dirty="0" err="1">
                <a:latin typeface="Bookman Old Style" panose="02050604050505020204" pitchFamily="18" charset="0"/>
                <a:cs typeface="Arial"/>
              </a:rPr>
              <a:t>видаються</a:t>
            </a:r>
            <a:r>
              <a:rPr lang="ru-RU" sz="1800" b="1" dirty="0">
                <a:latin typeface="Bookman Old Style" panose="02050604050505020204" pitchFamily="18" charset="0"/>
                <a:cs typeface="Arial"/>
              </a:rPr>
              <a:t> з </a:t>
            </a:r>
            <a:r>
              <a:rPr lang="ru-RU" sz="1800" b="1" dirty="0" err="1">
                <a:latin typeface="Bookman Old Style" panose="02050604050505020204" pitchFamily="18" charset="0"/>
                <a:cs typeface="Arial"/>
              </a:rPr>
              <a:t>невизначеним</a:t>
            </a:r>
            <a:r>
              <a:rPr lang="ru-RU" sz="1800" b="1" dirty="0">
                <a:latin typeface="Bookman Old Style" panose="02050604050505020204" pitchFamily="18" charset="0"/>
                <a:cs typeface="Arial"/>
              </a:rPr>
              <a:t> </a:t>
            </a:r>
            <a:r>
              <a:rPr lang="ru-RU" sz="1800" b="1" dirty="0" err="1">
                <a:latin typeface="Bookman Old Style" panose="02050604050505020204" pitchFamily="18" charset="0"/>
                <a:cs typeface="Arial"/>
              </a:rPr>
              <a:t>часовим</a:t>
            </a:r>
            <a:r>
              <a:rPr lang="ru-RU" sz="1800" b="1" dirty="0">
                <a:latin typeface="Bookman Old Style" panose="02050604050505020204" pitchFamily="18" charset="0"/>
                <a:cs typeface="Arial"/>
              </a:rPr>
              <a:t> </a:t>
            </a:r>
            <a:r>
              <a:rPr lang="ru-RU" sz="1800" b="1" dirty="0" err="1">
                <a:latin typeface="Bookman Old Style" panose="02050604050505020204" pitchFamily="18" charset="0"/>
                <a:cs typeface="Arial"/>
              </a:rPr>
              <a:t>інтервалом</a:t>
            </a:r>
            <a:r>
              <a:rPr lang="ru-RU" sz="1800" b="1" dirty="0">
                <a:latin typeface="Bookman Old Style" panose="02050604050505020204" pitchFamily="18" charset="0"/>
                <a:cs typeface="Arial"/>
              </a:rPr>
              <a:t>: </a:t>
            </a:r>
            <a:r>
              <a:rPr lang="ru-RU" sz="1800" b="1" dirty="0" err="1">
                <a:latin typeface="Bookman Old Style" panose="02050604050505020204" pitchFamily="18" charset="0"/>
                <a:cs typeface="Arial"/>
              </a:rPr>
              <a:t>збірники</a:t>
            </a:r>
            <a:r>
              <a:rPr lang="ru-RU" sz="1800" b="1" dirty="0">
                <a:latin typeface="Bookman Old Style" panose="02050604050505020204" pitchFamily="18" charset="0"/>
                <a:cs typeface="Arial"/>
              </a:rPr>
              <a:t> </a:t>
            </a:r>
            <a:r>
              <a:rPr lang="ru-RU" sz="1800" b="1" dirty="0" err="1">
                <a:latin typeface="Bookman Old Style" panose="02050604050505020204" pitchFamily="18" charset="0"/>
                <a:cs typeface="Arial"/>
              </a:rPr>
              <a:t>праць</a:t>
            </a:r>
            <a:r>
              <a:rPr lang="ru-RU" sz="1800" b="1" dirty="0">
                <a:latin typeface="Bookman Old Style" panose="02050604050505020204" pitchFamily="18" charset="0"/>
                <a:cs typeface="Arial"/>
              </a:rPr>
              <a:t>, </a:t>
            </a:r>
            <a:r>
              <a:rPr lang="ru-RU" sz="1800" b="1" dirty="0" err="1">
                <a:latin typeface="Bookman Old Style" panose="02050604050505020204" pitchFamily="18" charset="0"/>
                <a:cs typeface="Arial"/>
              </a:rPr>
              <a:t>тези</a:t>
            </a:r>
            <a:r>
              <a:rPr lang="ru-RU" sz="1800" b="1" dirty="0">
                <a:latin typeface="Bookman Old Style" panose="02050604050505020204" pitchFamily="18" charset="0"/>
                <a:cs typeface="Arial"/>
              </a:rPr>
              <a:t> </a:t>
            </a:r>
            <a:r>
              <a:rPr lang="ru-RU" sz="1800" b="1" dirty="0" err="1">
                <a:latin typeface="Bookman Old Style" panose="02050604050505020204" pitchFamily="18" charset="0"/>
                <a:cs typeface="Arial"/>
              </a:rPr>
              <a:t>щорічних</a:t>
            </a:r>
            <a:r>
              <a:rPr lang="ru-RU" sz="1800" b="1" dirty="0">
                <a:latin typeface="Bookman Old Style" panose="02050604050505020204" pitchFamily="18" charset="0"/>
                <a:cs typeface="Arial"/>
              </a:rPr>
              <a:t> </a:t>
            </a:r>
            <a:r>
              <a:rPr lang="ru-RU" sz="1800" b="1" dirty="0" err="1">
                <a:latin typeface="Bookman Old Style" panose="02050604050505020204" pitchFamily="18" charset="0"/>
                <a:cs typeface="Arial"/>
              </a:rPr>
              <a:t>конференцій</a:t>
            </a:r>
            <a:endParaRPr sz="1800" b="1" dirty="0">
              <a:latin typeface="Bookman Old Style" panose="02050604050505020204" pitchFamily="18" charset="0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CF6516-F51E-4147-8746-04417A92F4A3}"/>
              </a:ext>
            </a:extLst>
          </p:cNvPr>
          <p:cNvSpPr txBox="1"/>
          <p:nvPr/>
        </p:nvSpPr>
        <p:spPr>
          <a:xfrm>
            <a:off x="6626" y="433996"/>
            <a:ext cx="4648200" cy="430887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tabLst>
                <a:tab pos="1226820" algn="l"/>
              </a:tabLst>
            </a:pPr>
            <a:r>
              <a:rPr lang="uk-UA" sz="2200" b="1" spc="-50" dirty="0">
                <a:solidFill>
                  <a:srgbClr val="002060"/>
                </a:solidFill>
                <a:latin typeface="Bookman Old Style" panose="02050604050505020204" pitchFamily="18" charset="0"/>
              </a:rPr>
              <a:t>За способом публікації</a:t>
            </a:r>
            <a:endParaRPr lang="ru-UA" sz="2200" b="1" spc="-5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12E68C-4894-402F-91C3-AD129BD07A56}"/>
              </a:ext>
            </a:extLst>
          </p:cNvPr>
          <p:cNvSpPr txBox="1"/>
          <p:nvPr/>
        </p:nvSpPr>
        <p:spPr>
          <a:xfrm>
            <a:off x="119985" y="1415534"/>
            <a:ext cx="350520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1226820" algn="l"/>
              </a:tabLst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Періодичні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F626BE-456A-4800-AF25-82472F7BCA1A}"/>
              </a:ext>
            </a:extLst>
          </p:cNvPr>
          <p:cNvSpPr txBox="1"/>
          <p:nvPr/>
        </p:nvSpPr>
        <p:spPr>
          <a:xfrm>
            <a:off x="151986" y="3144290"/>
            <a:ext cx="350520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1226820" algn="l"/>
              </a:tabLst>
            </a:pP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Непереодичні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876C85-B5A8-4FF6-A11C-94312F5A6808}"/>
              </a:ext>
            </a:extLst>
          </p:cNvPr>
          <p:cNvSpPr txBox="1"/>
          <p:nvPr/>
        </p:nvSpPr>
        <p:spPr>
          <a:xfrm>
            <a:off x="151986" y="4664573"/>
            <a:ext cx="350520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1226820" algn="l"/>
              </a:tabLs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 невизначеною періодичністю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CDBCC095-D14E-4DEA-9010-68C15EC2E34D}"/>
              </a:ext>
            </a:extLst>
          </p:cNvPr>
          <p:cNvSpPr/>
          <p:nvPr/>
        </p:nvSpPr>
        <p:spPr>
          <a:xfrm>
            <a:off x="3764860" y="1876875"/>
            <a:ext cx="380172" cy="454796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0070C0"/>
              </a:solidFill>
            </a:endParaRPr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9460EC80-012E-4B58-9662-3F7F3262518B}"/>
              </a:ext>
            </a:extLst>
          </p:cNvPr>
          <p:cNvSpPr/>
          <p:nvPr/>
        </p:nvSpPr>
        <p:spPr>
          <a:xfrm>
            <a:off x="3764860" y="3101558"/>
            <a:ext cx="380172" cy="454796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0070C0"/>
              </a:solidFill>
            </a:endParaRPr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A25AFF2B-B344-468D-9B35-ACACBE1AD9F2}"/>
              </a:ext>
            </a:extLst>
          </p:cNvPr>
          <p:cNvSpPr/>
          <p:nvPr/>
        </p:nvSpPr>
        <p:spPr>
          <a:xfrm>
            <a:off x="3775213" y="4664573"/>
            <a:ext cx="380172" cy="454796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0070C0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C461923-F407-43CD-AFAA-37121BD3D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-132064"/>
            <a:ext cx="2333210" cy="287563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874B4D1-276E-4EF7-80E3-39332997F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0" y="1219200"/>
            <a:ext cx="2666999" cy="260723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CDC9577-9BAC-48AB-A383-FD407CCE91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8176" y="3971446"/>
            <a:ext cx="2154024" cy="229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304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2CF6516-F51E-4147-8746-04417A92F4A3}"/>
              </a:ext>
            </a:extLst>
          </p:cNvPr>
          <p:cNvSpPr txBox="1"/>
          <p:nvPr/>
        </p:nvSpPr>
        <p:spPr>
          <a:xfrm>
            <a:off x="2971800" y="266222"/>
            <a:ext cx="4648200" cy="430887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tabLst>
                <a:tab pos="1226820" algn="l"/>
              </a:tabLst>
            </a:pPr>
            <a:r>
              <a:rPr lang="uk-UA" sz="2200" b="1" spc="-50" dirty="0">
                <a:solidFill>
                  <a:srgbClr val="002060"/>
                </a:solidFill>
                <a:latin typeface="Bookman Old Style" panose="02050604050505020204" pitchFamily="18" charset="0"/>
              </a:rPr>
              <a:t>За доступністю</a:t>
            </a:r>
            <a:endParaRPr lang="ru-UA" sz="2200" b="1" spc="-5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12E68C-4894-402F-91C3-AD129BD07A56}"/>
              </a:ext>
            </a:extLst>
          </p:cNvPr>
          <p:cNvSpPr txBox="1"/>
          <p:nvPr/>
        </p:nvSpPr>
        <p:spPr>
          <a:xfrm>
            <a:off x="137577" y="972793"/>
            <a:ext cx="350520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tabLst>
                <a:tab pos="1226820" algn="l"/>
              </a:tabLst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Опубліковані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F626BE-456A-4800-AF25-82472F7BCA1A}"/>
              </a:ext>
            </a:extLst>
          </p:cNvPr>
          <p:cNvSpPr txBox="1"/>
          <p:nvPr/>
        </p:nvSpPr>
        <p:spPr>
          <a:xfrm>
            <a:off x="6477000" y="1157459"/>
            <a:ext cx="289560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1226820" algn="l"/>
              </a:tabLs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Неопубліковані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876C85-B5A8-4FF6-A11C-94312F5A6808}"/>
              </a:ext>
            </a:extLst>
          </p:cNvPr>
          <p:cNvSpPr txBox="1"/>
          <p:nvPr/>
        </p:nvSpPr>
        <p:spPr>
          <a:xfrm>
            <a:off x="0" y="2743200"/>
            <a:ext cx="335280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tabLst>
                <a:tab pos="1226820" algn="l"/>
              </a:tabLst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Стародавня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3DA024-0F9A-4464-A651-3465A386F2B0}"/>
              </a:ext>
            </a:extLst>
          </p:cNvPr>
          <p:cNvSpPr txBox="1"/>
          <p:nvPr/>
        </p:nvSpPr>
        <p:spPr>
          <a:xfrm>
            <a:off x="7971011" y="2558534"/>
            <a:ext cx="3780353" cy="36933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tabLst>
                <a:tab pos="1226820" algn="l"/>
              </a:tabLst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Фірмова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099AE8-1A94-494B-821B-B1C9C11E9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950" y="3112532"/>
            <a:ext cx="3780354" cy="232285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6F3E064-2E76-4E54-A881-34E0F3179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197917"/>
            <a:ext cx="3428999" cy="2440883"/>
          </a:xfrm>
          <a:prstGeom prst="rect">
            <a:avLst/>
          </a:prstGeom>
        </p:spPr>
      </p:pic>
      <p:pic>
        <p:nvPicPr>
          <p:cNvPr id="23" name="Рисунок 22" descr="d:\home\e210275boi\Desktop\textbook_1-1 (1).png">
            <a:extLst>
              <a:ext uri="{FF2B5EF4-FFF2-40B4-BE49-F238E27FC236}">
                <a16:creationId xmlns:a16="http://schemas.microsoft.com/office/drawing/2014/main" id="{72DDE89C-7794-4A4E-A67C-42D73A718323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50538" y="878536"/>
            <a:ext cx="2269262" cy="2440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3F3135F-C971-4372-A79D-562E76991E37}"/>
              </a:ext>
            </a:extLst>
          </p:cNvPr>
          <p:cNvSpPr txBox="1"/>
          <p:nvPr/>
        </p:nvSpPr>
        <p:spPr>
          <a:xfrm>
            <a:off x="9372600" y="936395"/>
            <a:ext cx="2552884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dirty="0">
                <a:latin typeface="Bookman Old Style" panose="02050604050505020204" pitchFamily="18" charset="0"/>
              </a:rPr>
              <a:t>Наукові звіти, депоновані наукові праці, дисертації</a:t>
            </a:r>
          </a:p>
        </p:txBody>
      </p:sp>
    </p:spTree>
    <p:extLst>
      <p:ext uri="{BB962C8B-B14F-4D97-AF65-F5344CB8AC3E}">
        <p14:creationId xmlns:p14="http://schemas.microsoft.com/office/powerpoint/2010/main" val="1822695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121242CE-E0D4-4518-A6DD-75550D87CE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04800"/>
            <a:ext cx="10515600" cy="5868988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583587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0697542-2E20-4314-9A97-747B02D5A627}"/>
              </a:ext>
            </a:extLst>
          </p:cNvPr>
          <p:cNvSpPr txBox="1"/>
          <p:nvPr/>
        </p:nvSpPr>
        <p:spPr>
          <a:xfrm>
            <a:off x="2971800" y="266222"/>
            <a:ext cx="6629400" cy="523220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tabLst>
                <a:tab pos="1226820" algn="l"/>
              </a:tabLst>
            </a:pPr>
            <a:r>
              <a:rPr lang="uk-UA" sz="2200" b="1" spc="-50" dirty="0">
                <a:solidFill>
                  <a:srgbClr val="002060"/>
                </a:solidFill>
                <a:latin typeface="Bookman Old Style" panose="02050604050505020204" pitchFamily="18" charset="0"/>
              </a:rPr>
              <a:t>Питання 3. </a:t>
            </a:r>
            <a:r>
              <a:rPr lang="uk-UA" sz="2800" dirty="0">
                <a:solidFill>
                  <a:schemeClr val="tx1"/>
                </a:solidFill>
                <a:latin typeface="Bookman Old Style" panose="02050604050505020204" pitchFamily="18" charset="0"/>
              </a:rPr>
              <a:t>Систематичний огляд</a:t>
            </a:r>
            <a:endParaRPr lang="ru-UA" sz="2200" b="1" spc="-5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4A1585-2133-4F24-BA8E-FD42FAD1AB99}"/>
              </a:ext>
            </a:extLst>
          </p:cNvPr>
          <p:cNvSpPr txBox="1"/>
          <p:nvPr/>
        </p:nvSpPr>
        <p:spPr>
          <a:xfrm>
            <a:off x="762000" y="914400"/>
            <a:ext cx="10820400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702310" marR="694690" algn="ctr">
              <a:lnSpc>
                <a:spcPct val="100000"/>
              </a:lnSpc>
              <a:spcBef>
                <a:spcPts val="430"/>
              </a:spcBef>
            </a:pPr>
            <a:r>
              <a:rPr lang="ru-RU" b="1" dirty="0" err="1">
                <a:solidFill>
                  <a:srgbClr val="002060"/>
                </a:solidFill>
                <a:latin typeface="Verdana"/>
                <a:cs typeface="Verdana"/>
              </a:rPr>
              <a:t>Систематичний</a:t>
            </a:r>
            <a:r>
              <a:rPr lang="ru-RU" b="1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Verdana"/>
                <a:cs typeface="Verdana"/>
              </a:rPr>
              <a:t>огляд</a:t>
            </a:r>
            <a:r>
              <a:rPr lang="ru-RU" b="1" dirty="0">
                <a:solidFill>
                  <a:srgbClr val="002060"/>
                </a:solidFill>
                <a:latin typeface="Verdana"/>
                <a:cs typeface="Verdana"/>
              </a:rPr>
              <a:t> - </a:t>
            </a:r>
            <a:r>
              <a:rPr lang="ru-RU" b="1" dirty="0" err="1">
                <a:solidFill>
                  <a:srgbClr val="002060"/>
                </a:solidFill>
                <a:latin typeface="Verdana"/>
                <a:cs typeface="Verdana"/>
              </a:rPr>
              <a:t>ц</a:t>
            </a:r>
            <a:r>
              <a:rPr lang="ru-RU" sz="1800" b="1" dirty="0" err="1">
                <a:solidFill>
                  <a:srgbClr val="002060"/>
                </a:solidFill>
                <a:latin typeface="Verdana"/>
                <a:cs typeface="Verdana"/>
              </a:rPr>
              <a:t>е</a:t>
            </a:r>
            <a:r>
              <a:rPr lang="ru-RU" sz="1800" b="1" spc="-30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Verdana"/>
                <a:cs typeface="Verdana"/>
              </a:rPr>
              <a:t>особливий</a:t>
            </a:r>
            <a:r>
              <a:rPr lang="ru-RU" sz="1800" b="1" spc="-40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Verdana"/>
                <a:cs typeface="Verdana"/>
              </a:rPr>
              <a:t>вид</a:t>
            </a:r>
            <a:r>
              <a:rPr lang="ru-RU" sz="1800" b="1" spc="-25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ru-RU" sz="1800" b="1" spc="-10" dirty="0" err="1">
                <a:solidFill>
                  <a:srgbClr val="002060"/>
                </a:solidFill>
                <a:latin typeface="Verdana"/>
                <a:cs typeface="Verdana"/>
              </a:rPr>
              <a:t>наукового</a:t>
            </a:r>
            <a:r>
              <a:rPr lang="ru-RU" sz="1800" b="1" spc="-10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Verdana"/>
                <a:cs typeface="Verdana"/>
              </a:rPr>
              <a:t>дослідження</a:t>
            </a:r>
            <a:r>
              <a:rPr lang="ru-RU" sz="1800" b="1" dirty="0">
                <a:solidFill>
                  <a:srgbClr val="002060"/>
                </a:solidFill>
                <a:latin typeface="Verdana"/>
                <a:cs typeface="Verdana"/>
              </a:rPr>
              <a:t>,</a:t>
            </a:r>
            <a:r>
              <a:rPr lang="ru-RU" sz="1800" b="1" spc="-60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Verdana"/>
                <a:cs typeface="Verdana"/>
              </a:rPr>
              <a:t>виконаний</a:t>
            </a:r>
            <a:r>
              <a:rPr lang="ru-RU" sz="1800" b="1" spc="-50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ru-RU" sz="1800" b="1" spc="-25" dirty="0">
                <a:solidFill>
                  <a:srgbClr val="002060"/>
                </a:solidFill>
                <a:latin typeface="Verdana"/>
                <a:cs typeface="Verdana"/>
              </a:rPr>
              <a:t>по </a:t>
            </a:r>
            <a:r>
              <a:rPr lang="ru-RU" b="1" dirty="0" err="1">
                <a:solidFill>
                  <a:srgbClr val="002060"/>
                </a:solidFill>
                <a:latin typeface="Verdana"/>
                <a:cs typeface="Verdana"/>
              </a:rPr>
              <a:t>с</a:t>
            </a:r>
            <a:r>
              <a:rPr lang="ru-RU" sz="1800" b="1" dirty="0" err="1">
                <a:solidFill>
                  <a:srgbClr val="002060"/>
                </a:solidFill>
                <a:latin typeface="Verdana"/>
                <a:cs typeface="Verdana"/>
              </a:rPr>
              <a:t>пеціально</a:t>
            </a:r>
            <a:r>
              <a:rPr lang="ru-RU" sz="1800" b="1" spc="-75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Verdana"/>
                <a:cs typeface="Verdana"/>
              </a:rPr>
              <a:t>розробленій</a:t>
            </a:r>
            <a:r>
              <a:rPr lang="ru-RU" sz="1800" b="1" spc="-65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ru-RU" sz="1800" b="1" spc="-10" dirty="0" err="1">
                <a:solidFill>
                  <a:srgbClr val="002060"/>
                </a:solidFill>
                <a:latin typeface="Verdana"/>
                <a:cs typeface="Verdana"/>
              </a:rPr>
              <a:t>методиці</a:t>
            </a:r>
            <a:r>
              <a:rPr lang="ru-RU" sz="1800" b="1" spc="-10" dirty="0">
                <a:solidFill>
                  <a:srgbClr val="002060"/>
                </a:solidFill>
                <a:latin typeface="Verdana"/>
                <a:cs typeface="Verdana"/>
              </a:rPr>
              <a:t>, </a:t>
            </a:r>
            <a:r>
              <a:rPr lang="ru-RU" sz="1800" b="1" spc="-10" dirty="0" err="1">
                <a:solidFill>
                  <a:srgbClr val="002060"/>
                </a:solidFill>
                <a:latin typeface="Verdana"/>
                <a:cs typeface="Verdana"/>
              </a:rPr>
              <a:t>о</a:t>
            </a:r>
            <a:r>
              <a:rPr lang="ru-RU" sz="1800" b="1" dirty="0" err="1">
                <a:solidFill>
                  <a:srgbClr val="002060"/>
                </a:solidFill>
                <a:latin typeface="Verdana"/>
                <a:cs typeface="Verdana"/>
              </a:rPr>
              <a:t>б’єктом</a:t>
            </a:r>
            <a:r>
              <a:rPr lang="ru-RU" sz="1800" b="1" spc="-40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Verdana"/>
                <a:cs typeface="Verdana"/>
              </a:rPr>
              <a:t>якого</a:t>
            </a:r>
            <a:r>
              <a:rPr lang="ru-RU" sz="1800" b="1" spc="-45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Verdana"/>
                <a:cs typeface="Verdana"/>
              </a:rPr>
              <a:t>є </a:t>
            </a:r>
            <a:r>
              <a:rPr lang="ru-RU" sz="1800" b="1" spc="-10" dirty="0" err="1">
                <a:solidFill>
                  <a:srgbClr val="002060"/>
                </a:solidFill>
                <a:latin typeface="Verdana"/>
                <a:cs typeface="Verdana"/>
              </a:rPr>
              <a:t>результати</a:t>
            </a:r>
            <a:r>
              <a:rPr lang="ru-RU" sz="1800" b="1" spc="-10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Verdana"/>
                <a:cs typeface="Verdana"/>
              </a:rPr>
              <a:t>існуючих</a:t>
            </a:r>
            <a:r>
              <a:rPr lang="ru-RU" sz="1800" b="1" spc="-55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Verdana"/>
                <a:cs typeface="Verdana"/>
              </a:rPr>
              <a:t>оригінальних</a:t>
            </a:r>
            <a:r>
              <a:rPr lang="ru-RU" sz="1800" b="1" spc="-55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ru-RU" sz="1800" b="1" spc="-10" dirty="0" err="1">
                <a:solidFill>
                  <a:srgbClr val="002060"/>
                </a:solidFill>
                <a:latin typeface="Verdana"/>
                <a:cs typeface="Verdana"/>
              </a:rPr>
              <a:t>клінічних</a:t>
            </a:r>
            <a:r>
              <a:rPr lang="ru-RU" sz="1800" b="1" spc="-10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Verdana"/>
                <a:cs typeface="Verdana"/>
              </a:rPr>
              <a:t>досліджень</a:t>
            </a:r>
            <a:r>
              <a:rPr lang="ru-RU" sz="1800" b="1" spc="-60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Verdana"/>
                <a:cs typeface="Verdana"/>
              </a:rPr>
              <a:t>з</a:t>
            </a:r>
            <a:r>
              <a:rPr lang="ru-RU" sz="1800" b="1" spc="-15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Verdana"/>
                <a:cs typeface="Verdana"/>
              </a:rPr>
              <a:t>певного</a:t>
            </a:r>
            <a:r>
              <a:rPr lang="ru-RU" sz="1800" b="1" spc="-35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ru-RU" sz="1800" b="1" spc="-10" dirty="0" err="1">
                <a:solidFill>
                  <a:srgbClr val="002060"/>
                </a:solidFill>
                <a:latin typeface="Verdana"/>
                <a:cs typeface="Verdana"/>
              </a:rPr>
              <a:t>клінічного</a:t>
            </a:r>
            <a:r>
              <a:rPr lang="ru-RU" sz="1800" b="1" spc="-10" dirty="0">
                <a:solidFill>
                  <a:srgbClr val="002060"/>
                </a:solidFill>
                <a:latin typeface="Verdana"/>
                <a:cs typeface="Verdana"/>
              </a:rPr>
              <a:t> </a:t>
            </a:r>
            <a:r>
              <a:rPr lang="ru-RU" sz="1800" b="1" spc="-10" dirty="0" err="1">
                <a:solidFill>
                  <a:srgbClr val="002060"/>
                </a:solidFill>
                <a:latin typeface="Verdana"/>
                <a:cs typeface="Verdana"/>
              </a:rPr>
              <a:t>питання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E21990A-9041-4F69-93C2-78DE9D73B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" y="2438400"/>
            <a:ext cx="8849960" cy="3694511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308929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object 15"/>
          <p:cNvGrpSpPr/>
          <p:nvPr/>
        </p:nvGrpSpPr>
        <p:grpSpPr>
          <a:xfrm>
            <a:off x="9204959" y="5544311"/>
            <a:ext cx="1925320" cy="873760"/>
            <a:chOff x="9204959" y="5544311"/>
            <a:chExt cx="1925320" cy="873760"/>
          </a:xfrm>
        </p:grpSpPr>
        <p:sp>
          <p:nvSpPr>
            <p:cNvPr id="16" name="object 16"/>
            <p:cNvSpPr/>
            <p:nvPr/>
          </p:nvSpPr>
          <p:spPr>
            <a:xfrm>
              <a:off x="9409175" y="5638799"/>
              <a:ext cx="1516380" cy="684530"/>
            </a:xfrm>
            <a:custGeom>
              <a:avLst/>
              <a:gdLst/>
              <a:ahLst/>
              <a:cxnLst/>
              <a:rect l="l" t="t" r="r" b="b"/>
              <a:pathLst>
                <a:path w="1516379" h="684529">
                  <a:moveTo>
                    <a:pt x="759205" y="0"/>
                  </a:moveTo>
                  <a:lnTo>
                    <a:pt x="606932" y="9525"/>
                  </a:lnTo>
                  <a:lnTo>
                    <a:pt x="467359" y="28575"/>
                  </a:lnTo>
                  <a:lnTo>
                    <a:pt x="340487" y="57150"/>
                  </a:lnTo>
                  <a:lnTo>
                    <a:pt x="226314" y="104787"/>
                  </a:lnTo>
                  <a:lnTo>
                    <a:pt x="126873" y="152412"/>
                  </a:lnTo>
                  <a:lnTo>
                    <a:pt x="63500" y="209562"/>
                  </a:lnTo>
                  <a:lnTo>
                    <a:pt x="12700" y="276250"/>
                  </a:lnTo>
                  <a:lnTo>
                    <a:pt x="0" y="342925"/>
                  </a:lnTo>
                  <a:lnTo>
                    <a:pt x="12700" y="408025"/>
                  </a:lnTo>
                  <a:lnTo>
                    <a:pt x="63500" y="474700"/>
                  </a:lnTo>
                  <a:lnTo>
                    <a:pt x="126873" y="531863"/>
                  </a:lnTo>
                  <a:lnTo>
                    <a:pt x="226314" y="589013"/>
                  </a:lnTo>
                  <a:lnTo>
                    <a:pt x="340487" y="627126"/>
                  </a:lnTo>
                  <a:lnTo>
                    <a:pt x="467359" y="655701"/>
                  </a:lnTo>
                  <a:lnTo>
                    <a:pt x="606932" y="674751"/>
                  </a:lnTo>
                  <a:lnTo>
                    <a:pt x="759205" y="684276"/>
                  </a:lnTo>
                  <a:lnTo>
                    <a:pt x="909447" y="674751"/>
                  </a:lnTo>
                  <a:lnTo>
                    <a:pt x="1049020" y="655701"/>
                  </a:lnTo>
                  <a:lnTo>
                    <a:pt x="1188593" y="627126"/>
                  </a:lnTo>
                  <a:lnTo>
                    <a:pt x="1290066" y="589013"/>
                  </a:lnTo>
                  <a:lnTo>
                    <a:pt x="1389506" y="531863"/>
                  </a:lnTo>
                  <a:lnTo>
                    <a:pt x="1452879" y="474700"/>
                  </a:lnTo>
                  <a:lnTo>
                    <a:pt x="1503679" y="408025"/>
                  </a:lnTo>
                  <a:lnTo>
                    <a:pt x="1516379" y="342925"/>
                  </a:lnTo>
                  <a:lnTo>
                    <a:pt x="1516379" y="323875"/>
                  </a:lnTo>
                  <a:lnTo>
                    <a:pt x="1503679" y="304825"/>
                  </a:lnTo>
                  <a:lnTo>
                    <a:pt x="1452879" y="314350"/>
                  </a:lnTo>
                  <a:lnTo>
                    <a:pt x="1465579" y="333400"/>
                  </a:lnTo>
                  <a:lnTo>
                    <a:pt x="1465579" y="342925"/>
                  </a:lnTo>
                  <a:lnTo>
                    <a:pt x="1452879" y="408025"/>
                  </a:lnTo>
                  <a:lnTo>
                    <a:pt x="1414906" y="465175"/>
                  </a:lnTo>
                  <a:lnTo>
                    <a:pt x="1338706" y="522338"/>
                  </a:lnTo>
                  <a:lnTo>
                    <a:pt x="1264666" y="569963"/>
                  </a:lnTo>
                  <a:lnTo>
                    <a:pt x="1150493" y="608063"/>
                  </a:lnTo>
                  <a:lnTo>
                    <a:pt x="1036320" y="636651"/>
                  </a:lnTo>
                  <a:lnTo>
                    <a:pt x="896747" y="655701"/>
                  </a:lnTo>
                  <a:lnTo>
                    <a:pt x="759205" y="665226"/>
                  </a:lnTo>
                  <a:lnTo>
                    <a:pt x="619632" y="655701"/>
                  </a:lnTo>
                  <a:lnTo>
                    <a:pt x="480059" y="636651"/>
                  </a:lnTo>
                  <a:lnTo>
                    <a:pt x="365887" y="608063"/>
                  </a:lnTo>
                  <a:lnTo>
                    <a:pt x="251714" y="569963"/>
                  </a:lnTo>
                  <a:lnTo>
                    <a:pt x="177673" y="522338"/>
                  </a:lnTo>
                  <a:lnTo>
                    <a:pt x="101473" y="465175"/>
                  </a:lnTo>
                  <a:lnTo>
                    <a:pt x="63500" y="408025"/>
                  </a:lnTo>
                  <a:lnTo>
                    <a:pt x="50800" y="342925"/>
                  </a:lnTo>
                  <a:lnTo>
                    <a:pt x="63500" y="276250"/>
                  </a:lnTo>
                  <a:lnTo>
                    <a:pt x="101473" y="219100"/>
                  </a:lnTo>
                  <a:lnTo>
                    <a:pt x="177673" y="161937"/>
                  </a:lnTo>
                  <a:lnTo>
                    <a:pt x="251714" y="114312"/>
                  </a:lnTo>
                  <a:lnTo>
                    <a:pt x="365887" y="76212"/>
                  </a:lnTo>
                  <a:lnTo>
                    <a:pt x="480059" y="47625"/>
                  </a:lnTo>
                  <a:lnTo>
                    <a:pt x="619632" y="28575"/>
                  </a:lnTo>
                  <a:lnTo>
                    <a:pt x="759205" y="19050"/>
                  </a:lnTo>
                  <a:lnTo>
                    <a:pt x="884047" y="28575"/>
                  </a:lnTo>
                  <a:lnTo>
                    <a:pt x="1010920" y="47625"/>
                  </a:lnTo>
                  <a:lnTo>
                    <a:pt x="1125093" y="76212"/>
                  </a:lnTo>
                  <a:lnTo>
                    <a:pt x="1226693" y="104787"/>
                  </a:lnTo>
                  <a:lnTo>
                    <a:pt x="1239266" y="76212"/>
                  </a:lnTo>
                  <a:lnTo>
                    <a:pt x="1010920" y="19050"/>
                  </a:lnTo>
                  <a:lnTo>
                    <a:pt x="759205" y="0"/>
                  </a:lnTo>
                  <a:close/>
                </a:path>
              </a:pathLst>
            </a:custGeom>
            <a:solidFill>
              <a:srgbClr val="0087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4959" y="5544311"/>
              <a:ext cx="1924812" cy="873251"/>
            </a:xfrm>
            <a:prstGeom prst="rect">
              <a:avLst/>
            </a:prstGeom>
          </p:spPr>
        </p:pic>
      </p:grpSp>
      <p:graphicFrame>
        <p:nvGraphicFramePr>
          <p:cNvPr id="23" name="object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74680"/>
              </p:ext>
            </p:extLst>
          </p:nvPr>
        </p:nvGraphicFramePr>
        <p:xfrm>
          <a:off x="598948" y="1254708"/>
          <a:ext cx="10810240" cy="52343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59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9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1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3902">
                <a:tc>
                  <a:txBody>
                    <a:bodyPr/>
                    <a:lstStyle/>
                    <a:p>
                      <a:pPr marL="86614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Arial"/>
                        </a:rPr>
                        <a:t>ХАРАКТЕРНІ</a:t>
                      </a:r>
                      <a:endParaRPr sz="18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Arial"/>
                      </a:endParaRPr>
                    </a:p>
                    <a:p>
                      <a:pPr marL="76073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Arial"/>
                        </a:rPr>
                        <a:t>ВЛАСТИВОСТІ</a:t>
                      </a:r>
                      <a:endParaRPr sz="18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b="1" spc="-2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Arial"/>
                        </a:rPr>
                        <a:t>СИСТЕМАТИЧНИЙ</a:t>
                      </a:r>
                      <a:r>
                        <a:rPr sz="1800" b="1" spc="-4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Arial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Arial"/>
                        </a:rPr>
                        <a:t>ОГЛЯД</a:t>
                      </a:r>
                      <a:endParaRPr sz="180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Arial"/>
                      </a:endParaRPr>
                    </a:p>
                  </a:txBody>
                  <a:tcPr marL="0" marR="0" marT="177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918210" algn="l"/>
                        </a:tabLst>
                      </a:pPr>
                      <a:r>
                        <a:rPr sz="18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Arial"/>
                        </a:rPr>
                        <a:t>ОГЛЯД</a:t>
                      </a:r>
                      <a:r>
                        <a:rPr sz="18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Arial"/>
                        </a:rPr>
                        <a:t>	</a:t>
                      </a:r>
                      <a:r>
                        <a:rPr sz="18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Arial"/>
                        </a:rPr>
                        <a:t>ЛІТЕРАТУРИ</a:t>
                      </a:r>
                      <a:endParaRPr sz="180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Arial"/>
                      </a:endParaRPr>
                    </a:p>
                  </a:txBody>
                  <a:tcPr marL="0" marR="0" marT="177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28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4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Arial"/>
                        </a:rPr>
                        <a:t>ВИСЛОВЛЮВАНІ</a:t>
                      </a:r>
                      <a:endParaRPr lang="en-US" sz="1400" b="1" spc="-1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Arial"/>
                        </a:rPr>
                        <a:t>ПИТАННЯ</a:t>
                      </a:r>
                      <a:endParaRPr sz="14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Arial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9745" marR="489584" indent="3302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В</a:t>
                      </a:r>
                      <a:r>
                        <a:rPr sz="1600" b="1" spc="-6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основному</a:t>
                      </a:r>
                      <a:r>
                        <a:rPr sz="1600" b="1" spc="-4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висвітлюється </a:t>
                      </a: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конкретне</a:t>
                      </a:r>
                      <a:r>
                        <a:rPr sz="1600" b="1" spc="-8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клінічне</a:t>
                      </a:r>
                      <a:r>
                        <a:rPr sz="1600" b="1" spc="-8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питання</a:t>
                      </a:r>
                      <a:endParaRPr sz="16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34645" marR="323215" indent="58483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В</a:t>
                      </a:r>
                      <a:r>
                        <a:rPr sz="1600" b="1" spc="-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основному </a:t>
                      </a: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висвітлюється</a:t>
                      </a:r>
                      <a:r>
                        <a:rPr sz="1600" b="1" spc="-10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широке</a:t>
                      </a:r>
                      <a:endParaRPr sz="160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  <a:p>
                      <a:pPr marL="944244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коло</a:t>
                      </a:r>
                      <a:r>
                        <a:rPr sz="1600" b="1" spc="-2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питань</a:t>
                      </a:r>
                      <a:endParaRPr sz="160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93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4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Arial"/>
                        </a:rPr>
                        <a:t>ДЖЕРЕЛА</a:t>
                      </a:r>
                      <a:r>
                        <a:rPr sz="1400" b="1" spc="-5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Arial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Arial"/>
                        </a:rPr>
                        <a:t>ДАНИХ</a:t>
                      </a:r>
                      <a:endParaRPr sz="14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Arial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Вказані</a:t>
                      </a:r>
                      <a:endParaRPr sz="16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</a:txBody>
                  <a:tcPr marL="0" marR="0" marT="2051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Не</a:t>
                      </a:r>
                      <a:r>
                        <a:rPr sz="1600" b="1" spc="-6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завжди</a:t>
                      </a:r>
                      <a:r>
                        <a:rPr sz="1600" b="1" spc="-2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вказані</a:t>
                      </a:r>
                      <a:endParaRPr sz="16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</a:txBody>
                  <a:tcPr marL="0" marR="0" marT="2051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0404">
                <a:tc>
                  <a:txBody>
                    <a:bodyPr/>
                    <a:lstStyle/>
                    <a:p>
                      <a:pPr marL="0" marR="679450" indent="-10858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b="1" kern="1200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ea typeface="+mn-ea"/>
                          <a:cs typeface="Arial"/>
                        </a:rPr>
                        <a:t>СТРАТЕГІЯ ПОШУКУ ДЖЕРЕЛА ДАНИХ</a:t>
                      </a:r>
                    </a:p>
                  </a:txBody>
                  <a:tcPr marL="0" marR="0" marT="1111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Точно</a:t>
                      </a:r>
                      <a:r>
                        <a:rPr sz="1600" b="1" spc="-5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висвітлена</a:t>
                      </a:r>
                      <a:endParaRPr sz="16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</a:txBody>
                  <a:tcPr marL="0" marR="0" marT="2063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Може</a:t>
                      </a:r>
                      <a:r>
                        <a:rPr sz="1600" b="1" spc="-3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бути</a:t>
                      </a:r>
                      <a:r>
                        <a:rPr sz="1600" b="1" spc="-3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помилковою</a:t>
                      </a:r>
                      <a:endParaRPr sz="160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</a:txBody>
                  <a:tcPr marL="0" marR="0" marT="2063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1415">
                <a:tc>
                  <a:txBody>
                    <a:bodyPr/>
                    <a:lstStyle/>
                    <a:p>
                      <a:pPr marL="0" marR="679450" indent="-10858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b="1" kern="1200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ea typeface="+mn-ea"/>
                          <a:cs typeface="Arial"/>
                        </a:rPr>
                        <a:t>ПРИНЦИП ВІДБОРУ ДАНИХ</a:t>
                      </a:r>
                    </a:p>
                  </a:txBody>
                  <a:tcPr marL="0" marR="0" marT="180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6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Критерії</a:t>
                      </a:r>
                      <a:r>
                        <a:rPr sz="1600" b="1" spc="-2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чітко</a:t>
                      </a:r>
                      <a:r>
                        <a:rPr sz="1600" b="1" spc="-3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вказані</a:t>
                      </a:r>
                      <a:endParaRPr sz="16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74955" marR="265430" indent="13843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Не</a:t>
                      </a:r>
                      <a:r>
                        <a:rPr sz="1600" b="1" spc="-6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завжди</a:t>
                      </a:r>
                      <a:r>
                        <a:rPr sz="1600" b="1" spc="-2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вказаний, </a:t>
                      </a: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може</a:t>
                      </a:r>
                      <a:r>
                        <a:rPr sz="1600" b="1" spc="-2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бути</a:t>
                      </a:r>
                      <a:r>
                        <a:rPr sz="1600" b="1" spc="-5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помилковим</a:t>
                      </a:r>
                      <a:endParaRPr sz="16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</a:txBody>
                  <a:tcPr marL="0" marR="0" marT="153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0404">
                <a:tc>
                  <a:txBody>
                    <a:bodyPr/>
                    <a:lstStyle/>
                    <a:p>
                      <a:pPr marL="0" marR="679450" indent="-10858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400" b="1" kern="1200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ea typeface="+mn-ea"/>
                          <a:cs typeface="Arial"/>
                        </a:rPr>
                        <a:t> </a:t>
                      </a:r>
                      <a:r>
                        <a:rPr sz="1400" b="1" kern="1200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ea typeface="+mn-ea"/>
                          <a:cs typeface="Arial"/>
                        </a:rPr>
                        <a:t>МЕТОДИ ОЦІНКИ ДАНИХ</a:t>
                      </a:r>
                    </a:p>
                  </a:txBody>
                  <a:tcPr marL="0" marR="0" marT="1117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Чіткі,</a:t>
                      </a:r>
                      <a:r>
                        <a:rPr sz="1600" b="1" spc="-2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критичні</a:t>
                      </a:r>
                      <a:endParaRPr sz="16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</a:txBody>
                  <a:tcPr marL="0" marR="0" marT="2063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Різносторонні</a:t>
                      </a:r>
                      <a:endParaRPr sz="16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</a:txBody>
                  <a:tcPr marL="0" marR="0" marT="2063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960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40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Arial"/>
                        </a:rPr>
                        <a:t>УЗАГАЛЬНЕННЯ</a:t>
                      </a:r>
                      <a:r>
                        <a:rPr sz="1400" b="1" spc="-5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Arial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Arial"/>
                        </a:rPr>
                        <a:t>ДАНИХ</a:t>
                      </a:r>
                      <a:endParaRPr sz="140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Arial"/>
                      </a:endParaRPr>
                    </a:p>
                  </a:txBody>
                  <a:tcPr marL="0" marR="0" marT="2019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Використовуються</a:t>
                      </a:r>
                      <a:r>
                        <a:rPr sz="1600" b="1" spc="2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кількісні</a:t>
                      </a:r>
                      <a:endParaRPr sz="16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підходи,</a:t>
                      </a:r>
                      <a:r>
                        <a:rPr sz="1600" b="1" spc="-2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які</a:t>
                      </a:r>
                      <a:r>
                        <a:rPr sz="1600" b="1" spc="-4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лежать</a:t>
                      </a:r>
                      <a:r>
                        <a:rPr sz="1600" b="1" spc="-2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в</a:t>
                      </a:r>
                      <a:r>
                        <a:rPr sz="1600" b="1" spc="-4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основі</a:t>
                      </a:r>
                      <a:r>
                        <a:rPr sz="1600" b="1" spc="-3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мета-</a:t>
                      </a:r>
                      <a:endParaRPr sz="16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аналізу</a:t>
                      </a:r>
                      <a:endParaRPr sz="16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</a:txBody>
                  <a:tcPr marL="0" marR="0" marT="150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В</a:t>
                      </a:r>
                      <a:r>
                        <a:rPr sz="1600" b="1" spc="-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основному</a:t>
                      </a:r>
                      <a:endParaRPr sz="16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використовуються</a:t>
                      </a:r>
                      <a:r>
                        <a:rPr sz="1600" b="1" spc="1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якісні</a:t>
                      </a:r>
                      <a:endParaRPr sz="16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підходи</a:t>
                      </a:r>
                      <a:endParaRPr sz="16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</a:txBody>
                  <a:tcPr marL="0" marR="0" marT="150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04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40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Arial"/>
                        </a:rPr>
                        <a:t>ВИСНОВКИ</a:t>
                      </a:r>
                      <a:endParaRPr sz="140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Arial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Як</a:t>
                      </a:r>
                      <a:r>
                        <a:rPr sz="1600" b="1" spc="-5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правило,</a:t>
                      </a:r>
                      <a:r>
                        <a:rPr sz="1600" b="1" spc="-5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науково</a:t>
                      </a:r>
                      <a:r>
                        <a:rPr sz="1600" b="1" spc="-3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обгрунтовані</a:t>
                      </a:r>
                      <a:endParaRPr sz="16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</a:txBody>
                  <a:tcPr marL="0" marR="0" marT="2070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4518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Іноді</a:t>
                      </a:r>
                      <a:r>
                        <a:rPr sz="1600" b="1" spc="-25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науково</a:t>
                      </a:r>
                      <a:endParaRPr sz="16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  <a:p>
                      <a:pPr marL="893444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spc="-1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  <a:cs typeface="Verdana"/>
                        </a:rPr>
                        <a:t>обгрунтовані</a:t>
                      </a:r>
                      <a:endParaRPr sz="16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  <a:cs typeface="Verdana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4" name="object 24"/>
          <p:cNvGrpSpPr/>
          <p:nvPr/>
        </p:nvGrpSpPr>
        <p:grpSpPr>
          <a:xfrm>
            <a:off x="1992184" y="156666"/>
            <a:ext cx="8305165" cy="862330"/>
            <a:chOff x="1918716" y="0"/>
            <a:chExt cx="8305165" cy="862330"/>
          </a:xfrm>
        </p:grpSpPr>
        <p:sp>
          <p:nvSpPr>
            <p:cNvPr id="25" name="object 25"/>
            <p:cNvSpPr/>
            <p:nvPr/>
          </p:nvSpPr>
          <p:spPr>
            <a:xfrm>
              <a:off x="1918716" y="0"/>
              <a:ext cx="8281670" cy="836930"/>
            </a:xfrm>
            <a:custGeom>
              <a:avLst/>
              <a:gdLst/>
              <a:ahLst/>
              <a:cxnLst/>
              <a:rect l="l" t="t" r="r" b="b"/>
              <a:pathLst>
                <a:path w="8281670" h="836930">
                  <a:moveTo>
                    <a:pt x="8281416" y="0"/>
                  </a:moveTo>
                  <a:lnTo>
                    <a:pt x="0" y="0"/>
                  </a:lnTo>
                  <a:lnTo>
                    <a:pt x="0" y="836676"/>
                  </a:lnTo>
                  <a:lnTo>
                    <a:pt x="8281416" y="836676"/>
                  </a:lnTo>
                  <a:lnTo>
                    <a:pt x="82814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002060"/>
                </a:solidFill>
                <a:latin typeface="Bookman Old Style" panose="02050604050505020204" pitchFamily="18" charset="0"/>
              </a:endParaRPr>
            </a:p>
          </p:txBody>
        </p:sp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1504" y="24383"/>
              <a:ext cx="2049018" cy="34975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627120" y="0"/>
              <a:ext cx="2048510" cy="349250"/>
            </a:xfrm>
            <a:custGeom>
              <a:avLst/>
              <a:gdLst/>
              <a:ahLst/>
              <a:cxnLst/>
              <a:rect l="l" t="t" r="r" b="b"/>
              <a:pathLst>
                <a:path w="2048510" h="349250">
                  <a:moveTo>
                    <a:pt x="782065" y="56515"/>
                  </a:moveTo>
                  <a:lnTo>
                    <a:pt x="694816" y="56515"/>
                  </a:lnTo>
                  <a:lnTo>
                    <a:pt x="694816" y="312800"/>
                  </a:lnTo>
                  <a:lnTo>
                    <a:pt x="779526" y="312800"/>
                  </a:lnTo>
                  <a:lnTo>
                    <a:pt x="804271" y="311900"/>
                  </a:lnTo>
                  <a:lnTo>
                    <a:pt x="849883" y="298576"/>
                  </a:lnTo>
                  <a:lnTo>
                    <a:pt x="865118" y="263215"/>
                  </a:lnTo>
                  <a:lnTo>
                    <a:pt x="865367" y="258825"/>
                  </a:lnTo>
                  <a:lnTo>
                    <a:pt x="768222" y="258825"/>
                  </a:lnTo>
                  <a:lnTo>
                    <a:pt x="768222" y="199644"/>
                  </a:lnTo>
                  <a:lnTo>
                    <a:pt x="857663" y="199644"/>
                  </a:lnTo>
                  <a:lnTo>
                    <a:pt x="853185" y="193548"/>
                  </a:lnTo>
                  <a:lnTo>
                    <a:pt x="846189" y="186902"/>
                  </a:lnTo>
                  <a:lnTo>
                    <a:pt x="837977" y="181625"/>
                  </a:lnTo>
                  <a:lnTo>
                    <a:pt x="828575" y="177706"/>
                  </a:lnTo>
                  <a:lnTo>
                    <a:pt x="818006" y="175132"/>
                  </a:lnTo>
                  <a:lnTo>
                    <a:pt x="836749" y="169771"/>
                  </a:lnTo>
                  <a:lnTo>
                    <a:pt x="850122" y="159766"/>
                  </a:lnTo>
                  <a:lnTo>
                    <a:pt x="854492" y="151765"/>
                  </a:lnTo>
                  <a:lnTo>
                    <a:pt x="768222" y="151765"/>
                  </a:lnTo>
                  <a:lnTo>
                    <a:pt x="768222" y="110235"/>
                  </a:lnTo>
                  <a:lnTo>
                    <a:pt x="859879" y="110235"/>
                  </a:lnTo>
                  <a:lnTo>
                    <a:pt x="859756" y="108178"/>
                  </a:lnTo>
                  <a:lnTo>
                    <a:pt x="843914" y="72263"/>
                  </a:lnTo>
                  <a:lnTo>
                    <a:pt x="802784" y="57493"/>
                  </a:lnTo>
                  <a:lnTo>
                    <a:pt x="782065" y="56515"/>
                  </a:lnTo>
                  <a:close/>
                </a:path>
                <a:path w="2048510" h="349250">
                  <a:moveTo>
                    <a:pt x="857663" y="199644"/>
                  </a:moveTo>
                  <a:lnTo>
                    <a:pt x="778890" y="199644"/>
                  </a:lnTo>
                  <a:lnTo>
                    <a:pt x="785494" y="201041"/>
                  </a:lnTo>
                  <a:lnTo>
                    <a:pt x="791209" y="206501"/>
                  </a:lnTo>
                  <a:lnTo>
                    <a:pt x="792606" y="213486"/>
                  </a:lnTo>
                  <a:lnTo>
                    <a:pt x="792606" y="244221"/>
                  </a:lnTo>
                  <a:lnTo>
                    <a:pt x="790955" y="251332"/>
                  </a:lnTo>
                  <a:lnTo>
                    <a:pt x="784605" y="257428"/>
                  </a:lnTo>
                  <a:lnTo>
                    <a:pt x="778128" y="258825"/>
                  </a:lnTo>
                  <a:lnTo>
                    <a:pt x="865367" y="258825"/>
                  </a:lnTo>
                  <a:lnTo>
                    <a:pt x="866139" y="245236"/>
                  </a:lnTo>
                  <a:lnTo>
                    <a:pt x="866139" y="230124"/>
                  </a:lnTo>
                  <a:lnTo>
                    <a:pt x="865330" y="219551"/>
                  </a:lnTo>
                  <a:lnTo>
                    <a:pt x="862901" y="209930"/>
                  </a:lnTo>
                  <a:lnTo>
                    <a:pt x="858853" y="201263"/>
                  </a:lnTo>
                  <a:lnTo>
                    <a:pt x="857663" y="199644"/>
                  </a:lnTo>
                  <a:close/>
                </a:path>
                <a:path w="2048510" h="349250">
                  <a:moveTo>
                    <a:pt x="859879" y="110235"/>
                  </a:moveTo>
                  <a:lnTo>
                    <a:pt x="778890" y="110235"/>
                  </a:lnTo>
                  <a:lnTo>
                    <a:pt x="785494" y="111632"/>
                  </a:lnTo>
                  <a:lnTo>
                    <a:pt x="791209" y="117348"/>
                  </a:lnTo>
                  <a:lnTo>
                    <a:pt x="792606" y="122427"/>
                  </a:lnTo>
                  <a:lnTo>
                    <a:pt x="792606" y="138429"/>
                  </a:lnTo>
                  <a:lnTo>
                    <a:pt x="791337" y="144399"/>
                  </a:lnTo>
                  <a:lnTo>
                    <a:pt x="786256" y="150241"/>
                  </a:lnTo>
                  <a:lnTo>
                    <a:pt x="779399" y="151765"/>
                  </a:lnTo>
                  <a:lnTo>
                    <a:pt x="854492" y="151765"/>
                  </a:lnTo>
                  <a:lnTo>
                    <a:pt x="858137" y="145093"/>
                  </a:lnTo>
                  <a:lnTo>
                    <a:pt x="860805" y="125729"/>
                  </a:lnTo>
                  <a:lnTo>
                    <a:pt x="859962" y="111632"/>
                  </a:lnTo>
                  <a:lnTo>
                    <a:pt x="859879" y="110235"/>
                  </a:lnTo>
                  <a:close/>
                </a:path>
                <a:path w="2048510" h="349250">
                  <a:moveTo>
                    <a:pt x="2043429" y="97281"/>
                  </a:moveTo>
                  <a:lnTo>
                    <a:pt x="1966340" y="97281"/>
                  </a:lnTo>
                  <a:lnTo>
                    <a:pt x="1969515" y="99314"/>
                  </a:lnTo>
                  <a:lnTo>
                    <a:pt x="1971420" y="103377"/>
                  </a:lnTo>
                  <a:lnTo>
                    <a:pt x="1972661" y="107305"/>
                  </a:lnTo>
                  <a:lnTo>
                    <a:pt x="1973318" y="111585"/>
                  </a:lnTo>
                  <a:lnTo>
                    <a:pt x="1973420" y="112252"/>
                  </a:lnTo>
                  <a:lnTo>
                    <a:pt x="1973532" y="112982"/>
                  </a:lnTo>
                  <a:lnTo>
                    <a:pt x="1973966" y="119239"/>
                  </a:lnTo>
                  <a:lnTo>
                    <a:pt x="1974046" y="120397"/>
                  </a:lnTo>
                  <a:lnTo>
                    <a:pt x="1974122" y="124553"/>
                  </a:lnTo>
                  <a:lnTo>
                    <a:pt x="1948779" y="164161"/>
                  </a:lnTo>
                  <a:lnTo>
                    <a:pt x="1917303" y="177805"/>
                  </a:lnTo>
                  <a:lnTo>
                    <a:pt x="1904989" y="184150"/>
                  </a:lnTo>
                  <a:lnTo>
                    <a:pt x="1882030" y="221329"/>
                  </a:lnTo>
                  <a:lnTo>
                    <a:pt x="1881575" y="256889"/>
                  </a:lnTo>
                  <a:lnTo>
                    <a:pt x="1882327" y="270128"/>
                  </a:lnTo>
                  <a:lnTo>
                    <a:pt x="1882435" y="272033"/>
                  </a:lnTo>
                  <a:lnTo>
                    <a:pt x="1905942" y="310943"/>
                  </a:lnTo>
                  <a:lnTo>
                    <a:pt x="1933320" y="317373"/>
                  </a:lnTo>
                  <a:lnTo>
                    <a:pt x="1940417" y="316944"/>
                  </a:lnTo>
                  <a:lnTo>
                    <a:pt x="1972653" y="296370"/>
                  </a:lnTo>
                  <a:lnTo>
                    <a:pt x="1976246" y="289941"/>
                  </a:lnTo>
                  <a:lnTo>
                    <a:pt x="2048128" y="289941"/>
                  </a:lnTo>
                  <a:lnTo>
                    <a:pt x="2048128" y="272033"/>
                  </a:lnTo>
                  <a:lnTo>
                    <a:pt x="1958213" y="272033"/>
                  </a:lnTo>
                  <a:lnTo>
                    <a:pt x="1954910" y="270128"/>
                  </a:lnTo>
                  <a:lnTo>
                    <a:pt x="1953259" y="266192"/>
                  </a:lnTo>
                  <a:lnTo>
                    <a:pt x="1952186" y="262433"/>
                  </a:lnTo>
                  <a:lnTo>
                    <a:pt x="1951434" y="256889"/>
                  </a:lnTo>
                  <a:lnTo>
                    <a:pt x="1950991" y="249582"/>
                  </a:lnTo>
                  <a:lnTo>
                    <a:pt x="1951015" y="232370"/>
                  </a:lnTo>
                  <a:lnTo>
                    <a:pt x="1974214" y="190880"/>
                  </a:lnTo>
                  <a:lnTo>
                    <a:pt x="2048128" y="190880"/>
                  </a:lnTo>
                  <a:lnTo>
                    <a:pt x="2048021" y="171069"/>
                  </a:lnTo>
                  <a:lnTo>
                    <a:pt x="2047176" y="131476"/>
                  </a:lnTo>
                  <a:lnTo>
                    <a:pt x="2044318" y="100329"/>
                  </a:lnTo>
                  <a:lnTo>
                    <a:pt x="2043429" y="97281"/>
                  </a:lnTo>
                  <a:close/>
                </a:path>
                <a:path w="2048510" h="349250">
                  <a:moveTo>
                    <a:pt x="2048128" y="289941"/>
                  </a:moveTo>
                  <a:lnTo>
                    <a:pt x="1976246" y="289941"/>
                  </a:lnTo>
                  <a:lnTo>
                    <a:pt x="1976246" y="312800"/>
                  </a:lnTo>
                  <a:lnTo>
                    <a:pt x="2048128" y="312800"/>
                  </a:lnTo>
                  <a:lnTo>
                    <a:pt x="2048128" y="289941"/>
                  </a:lnTo>
                  <a:close/>
                </a:path>
                <a:path w="2048510" h="349250">
                  <a:moveTo>
                    <a:pt x="2048128" y="190880"/>
                  </a:moveTo>
                  <a:lnTo>
                    <a:pt x="1974214" y="190880"/>
                  </a:lnTo>
                  <a:lnTo>
                    <a:pt x="1974186" y="256889"/>
                  </a:lnTo>
                  <a:lnTo>
                    <a:pt x="1973579" y="264414"/>
                  </a:lnTo>
                  <a:lnTo>
                    <a:pt x="1970785" y="270509"/>
                  </a:lnTo>
                  <a:lnTo>
                    <a:pt x="1967738" y="272033"/>
                  </a:lnTo>
                  <a:lnTo>
                    <a:pt x="2048128" y="272033"/>
                  </a:lnTo>
                  <a:lnTo>
                    <a:pt x="2048128" y="190880"/>
                  </a:lnTo>
                  <a:close/>
                </a:path>
                <a:path w="2048510" h="349250">
                  <a:moveTo>
                    <a:pt x="1964943" y="51943"/>
                  </a:moveTo>
                  <a:lnTo>
                    <a:pt x="1947793" y="52822"/>
                  </a:lnTo>
                  <a:lnTo>
                    <a:pt x="1949365" y="52822"/>
                  </a:lnTo>
                  <a:lnTo>
                    <a:pt x="1936575" y="55006"/>
                  </a:lnTo>
                  <a:lnTo>
                    <a:pt x="1897713" y="77581"/>
                  </a:lnTo>
                  <a:lnTo>
                    <a:pt x="1881909" y="124553"/>
                  </a:lnTo>
                  <a:lnTo>
                    <a:pt x="1881504" y="138556"/>
                  </a:lnTo>
                  <a:lnTo>
                    <a:pt x="1881504" y="155828"/>
                  </a:lnTo>
                  <a:lnTo>
                    <a:pt x="1950846" y="155828"/>
                  </a:lnTo>
                  <a:lnTo>
                    <a:pt x="1950964" y="119239"/>
                  </a:lnTo>
                  <a:lnTo>
                    <a:pt x="1951234" y="113212"/>
                  </a:lnTo>
                  <a:lnTo>
                    <a:pt x="1956942" y="97281"/>
                  </a:lnTo>
                  <a:lnTo>
                    <a:pt x="2043429" y="97281"/>
                  </a:lnTo>
                  <a:lnTo>
                    <a:pt x="2041461" y="90541"/>
                  </a:lnTo>
                  <a:lnTo>
                    <a:pt x="2010789" y="59818"/>
                  </a:lnTo>
                  <a:lnTo>
                    <a:pt x="1982543" y="52822"/>
                  </a:lnTo>
                  <a:lnTo>
                    <a:pt x="1964943" y="51943"/>
                  </a:lnTo>
                  <a:close/>
                </a:path>
                <a:path w="2048510" h="349250">
                  <a:moveTo>
                    <a:pt x="1562734" y="56515"/>
                  </a:moveTo>
                  <a:lnTo>
                    <a:pt x="1489328" y="56515"/>
                  </a:lnTo>
                  <a:lnTo>
                    <a:pt x="1489328" y="312800"/>
                  </a:lnTo>
                  <a:lnTo>
                    <a:pt x="1574800" y="312800"/>
                  </a:lnTo>
                  <a:lnTo>
                    <a:pt x="1592347" y="312562"/>
                  </a:lnTo>
                  <a:lnTo>
                    <a:pt x="1636968" y="306371"/>
                  </a:lnTo>
                  <a:lnTo>
                    <a:pt x="1659445" y="269732"/>
                  </a:lnTo>
                  <a:lnTo>
                    <a:pt x="1660605" y="258825"/>
                  </a:lnTo>
                  <a:lnTo>
                    <a:pt x="1562734" y="258825"/>
                  </a:lnTo>
                  <a:lnTo>
                    <a:pt x="1562734" y="190880"/>
                  </a:lnTo>
                  <a:lnTo>
                    <a:pt x="1660003" y="190880"/>
                  </a:lnTo>
                  <a:lnTo>
                    <a:pt x="1659334" y="185293"/>
                  </a:lnTo>
                  <a:lnTo>
                    <a:pt x="1635621" y="149234"/>
                  </a:lnTo>
                  <a:lnTo>
                    <a:pt x="1591375" y="142142"/>
                  </a:lnTo>
                  <a:lnTo>
                    <a:pt x="1574800" y="141858"/>
                  </a:lnTo>
                  <a:lnTo>
                    <a:pt x="1562734" y="141858"/>
                  </a:lnTo>
                  <a:lnTo>
                    <a:pt x="1562734" y="56515"/>
                  </a:lnTo>
                  <a:close/>
                </a:path>
                <a:path w="2048510" h="349250">
                  <a:moveTo>
                    <a:pt x="1660003" y="190880"/>
                  </a:moveTo>
                  <a:lnTo>
                    <a:pt x="1562734" y="190880"/>
                  </a:lnTo>
                  <a:lnTo>
                    <a:pt x="1574418" y="191261"/>
                  </a:lnTo>
                  <a:lnTo>
                    <a:pt x="1581530" y="192913"/>
                  </a:lnTo>
                  <a:lnTo>
                    <a:pt x="1584070" y="195706"/>
                  </a:lnTo>
                  <a:lnTo>
                    <a:pt x="1586610" y="198627"/>
                  </a:lnTo>
                  <a:lnTo>
                    <a:pt x="1587880" y="206628"/>
                  </a:lnTo>
                  <a:lnTo>
                    <a:pt x="1587880" y="243967"/>
                  </a:lnTo>
                  <a:lnTo>
                    <a:pt x="1586102" y="252349"/>
                  </a:lnTo>
                  <a:lnTo>
                    <a:pt x="1582546" y="254889"/>
                  </a:lnTo>
                  <a:lnTo>
                    <a:pt x="1579117" y="257555"/>
                  </a:lnTo>
                  <a:lnTo>
                    <a:pt x="1572514" y="258825"/>
                  </a:lnTo>
                  <a:lnTo>
                    <a:pt x="1660605" y="258825"/>
                  </a:lnTo>
                  <a:lnTo>
                    <a:pt x="1660917" y="255883"/>
                  </a:lnTo>
                  <a:lnTo>
                    <a:pt x="1661414" y="239522"/>
                  </a:lnTo>
                  <a:lnTo>
                    <a:pt x="1661414" y="213486"/>
                  </a:lnTo>
                  <a:lnTo>
                    <a:pt x="1660903" y="198627"/>
                  </a:lnTo>
                  <a:lnTo>
                    <a:pt x="1660892" y="198294"/>
                  </a:lnTo>
                  <a:lnTo>
                    <a:pt x="1660049" y="191261"/>
                  </a:lnTo>
                  <a:lnTo>
                    <a:pt x="1660003" y="190880"/>
                  </a:lnTo>
                  <a:close/>
                </a:path>
                <a:path w="2048510" h="349250">
                  <a:moveTo>
                    <a:pt x="1253616" y="56515"/>
                  </a:moveTo>
                  <a:lnTo>
                    <a:pt x="1198879" y="56515"/>
                  </a:lnTo>
                  <a:lnTo>
                    <a:pt x="1167066" y="57562"/>
                  </a:lnTo>
                  <a:lnTo>
                    <a:pt x="1121727" y="65944"/>
                  </a:lnTo>
                  <a:lnTo>
                    <a:pt x="1092485" y="95376"/>
                  </a:lnTo>
                  <a:lnTo>
                    <a:pt x="1087246" y="128143"/>
                  </a:lnTo>
                  <a:lnTo>
                    <a:pt x="1087745" y="144145"/>
                  </a:lnTo>
                  <a:lnTo>
                    <a:pt x="1100212" y="182203"/>
                  </a:lnTo>
                  <a:lnTo>
                    <a:pt x="1129538" y="192150"/>
                  </a:lnTo>
                  <a:lnTo>
                    <a:pt x="1120012" y="195010"/>
                  </a:lnTo>
                  <a:lnTo>
                    <a:pt x="1089659" y="219582"/>
                  </a:lnTo>
                  <a:lnTo>
                    <a:pt x="1087246" y="252729"/>
                  </a:lnTo>
                  <a:lnTo>
                    <a:pt x="1087246" y="312800"/>
                  </a:lnTo>
                  <a:lnTo>
                    <a:pt x="1154938" y="312800"/>
                  </a:lnTo>
                  <a:lnTo>
                    <a:pt x="1154938" y="230631"/>
                  </a:lnTo>
                  <a:lnTo>
                    <a:pt x="1156715" y="222630"/>
                  </a:lnTo>
                  <a:lnTo>
                    <a:pt x="1163954" y="214122"/>
                  </a:lnTo>
                  <a:lnTo>
                    <a:pt x="1170558" y="211963"/>
                  </a:lnTo>
                  <a:lnTo>
                    <a:pt x="1253616" y="211963"/>
                  </a:lnTo>
                  <a:lnTo>
                    <a:pt x="1253616" y="167513"/>
                  </a:lnTo>
                  <a:lnTo>
                    <a:pt x="1170558" y="167513"/>
                  </a:lnTo>
                  <a:lnTo>
                    <a:pt x="1163954" y="165734"/>
                  </a:lnTo>
                  <a:lnTo>
                    <a:pt x="1160399" y="161925"/>
                  </a:lnTo>
                  <a:lnTo>
                    <a:pt x="1156715" y="158115"/>
                  </a:lnTo>
                  <a:lnTo>
                    <a:pt x="1154938" y="149986"/>
                  </a:lnTo>
                  <a:lnTo>
                    <a:pt x="1154938" y="122300"/>
                  </a:lnTo>
                  <a:lnTo>
                    <a:pt x="1156589" y="114553"/>
                  </a:lnTo>
                  <a:lnTo>
                    <a:pt x="1159764" y="111251"/>
                  </a:lnTo>
                  <a:lnTo>
                    <a:pt x="1162939" y="108076"/>
                  </a:lnTo>
                  <a:lnTo>
                    <a:pt x="1167129" y="106425"/>
                  </a:lnTo>
                  <a:lnTo>
                    <a:pt x="1253616" y="106425"/>
                  </a:lnTo>
                  <a:lnTo>
                    <a:pt x="1253616" y="56515"/>
                  </a:lnTo>
                  <a:close/>
                </a:path>
                <a:path w="2048510" h="349250">
                  <a:moveTo>
                    <a:pt x="1253616" y="211963"/>
                  </a:moveTo>
                  <a:lnTo>
                    <a:pt x="1180083" y="211963"/>
                  </a:lnTo>
                  <a:lnTo>
                    <a:pt x="1180083" y="312800"/>
                  </a:lnTo>
                  <a:lnTo>
                    <a:pt x="1253616" y="312800"/>
                  </a:lnTo>
                  <a:lnTo>
                    <a:pt x="1253616" y="211963"/>
                  </a:lnTo>
                  <a:close/>
                </a:path>
                <a:path w="2048510" h="349250">
                  <a:moveTo>
                    <a:pt x="1253616" y="106425"/>
                  </a:moveTo>
                  <a:lnTo>
                    <a:pt x="1180083" y="106425"/>
                  </a:lnTo>
                  <a:lnTo>
                    <a:pt x="1180083" y="167513"/>
                  </a:lnTo>
                  <a:lnTo>
                    <a:pt x="1253616" y="167513"/>
                  </a:lnTo>
                  <a:lnTo>
                    <a:pt x="1253616" y="106425"/>
                  </a:lnTo>
                  <a:close/>
                </a:path>
                <a:path w="2048510" h="349250">
                  <a:moveTo>
                    <a:pt x="472058" y="56515"/>
                  </a:moveTo>
                  <a:lnTo>
                    <a:pt x="396875" y="56515"/>
                  </a:lnTo>
                  <a:lnTo>
                    <a:pt x="396875" y="349250"/>
                  </a:lnTo>
                  <a:lnTo>
                    <a:pt x="470788" y="349250"/>
                  </a:lnTo>
                  <a:lnTo>
                    <a:pt x="470788" y="290449"/>
                  </a:lnTo>
                  <a:lnTo>
                    <a:pt x="561220" y="290449"/>
                  </a:lnTo>
                  <a:lnTo>
                    <a:pt x="563117" y="284988"/>
                  </a:lnTo>
                  <a:lnTo>
                    <a:pt x="564858" y="276371"/>
                  </a:lnTo>
                  <a:lnTo>
                    <a:pt x="565335" y="272033"/>
                  </a:lnTo>
                  <a:lnTo>
                    <a:pt x="477646" y="272033"/>
                  </a:lnTo>
                  <a:lnTo>
                    <a:pt x="474683" y="270255"/>
                  </a:lnTo>
                  <a:lnTo>
                    <a:pt x="474521" y="270255"/>
                  </a:lnTo>
                  <a:lnTo>
                    <a:pt x="472947" y="266192"/>
                  </a:lnTo>
                  <a:lnTo>
                    <a:pt x="472021" y="262239"/>
                  </a:lnTo>
                  <a:lnTo>
                    <a:pt x="471344" y="256095"/>
                  </a:lnTo>
                  <a:lnTo>
                    <a:pt x="471116" y="251519"/>
                  </a:lnTo>
                  <a:lnTo>
                    <a:pt x="471052" y="250233"/>
                  </a:lnTo>
                  <a:lnTo>
                    <a:pt x="470961" y="120399"/>
                  </a:lnTo>
                  <a:lnTo>
                    <a:pt x="477519" y="97281"/>
                  </a:lnTo>
                  <a:lnTo>
                    <a:pt x="565891" y="97281"/>
                  </a:lnTo>
                  <a:lnTo>
                    <a:pt x="565340" y="91680"/>
                  </a:lnTo>
                  <a:lnTo>
                    <a:pt x="564006" y="84200"/>
                  </a:lnTo>
                  <a:lnTo>
                    <a:pt x="562252" y="79248"/>
                  </a:lnTo>
                  <a:lnTo>
                    <a:pt x="470788" y="79248"/>
                  </a:lnTo>
                  <a:lnTo>
                    <a:pt x="471217" y="72818"/>
                  </a:lnTo>
                  <a:lnTo>
                    <a:pt x="471296" y="71627"/>
                  </a:lnTo>
                  <a:lnTo>
                    <a:pt x="471950" y="58674"/>
                  </a:lnTo>
                  <a:lnTo>
                    <a:pt x="472058" y="56515"/>
                  </a:lnTo>
                  <a:close/>
                </a:path>
                <a:path w="2048510" h="349250">
                  <a:moveTo>
                    <a:pt x="561220" y="290449"/>
                  </a:moveTo>
                  <a:lnTo>
                    <a:pt x="470788" y="290449"/>
                  </a:lnTo>
                  <a:lnTo>
                    <a:pt x="475767" y="296711"/>
                  </a:lnTo>
                  <a:lnTo>
                    <a:pt x="510915" y="316946"/>
                  </a:lnTo>
                  <a:lnTo>
                    <a:pt x="517651" y="317373"/>
                  </a:lnTo>
                  <a:lnTo>
                    <a:pt x="524088" y="316946"/>
                  </a:lnTo>
                  <a:lnTo>
                    <a:pt x="525351" y="316946"/>
                  </a:lnTo>
                  <a:lnTo>
                    <a:pt x="560669" y="292036"/>
                  </a:lnTo>
                  <a:lnTo>
                    <a:pt x="561220" y="290449"/>
                  </a:lnTo>
                  <a:close/>
                </a:path>
                <a:path w="2048510" h="349250">
                  <a:moveTo>
                    <a:pt x="565891" y="97281"/>
                  </a:moveTo>
                  <a:lnTo>
                    <a:pt x="487299" y="97281"/>
                  </a:lnTo>
                  <a:lnTo>
                    <a:pt x="490346" y="98932"/>
                  </a:lnTo>
                  <a:lnTo>
                    <a:pt x="491489" y="102361"/>
                  </a:lnTo>
                  <a:lnTo>
                    <a:pt x="492230" y="106025"/>
                  </a:lnTo>
                  <a:lnTo>
                    <a:pt x="492744" y="112045"/>
                  </a:lnTo>
                  <a:lnTo>
                    <a:pt x="493043" y="120399"/>
                  </a:lnTo>
                  <a:lnTo>
                    <a:pt x="492964" y="251519"/>
                  </a:lnTo>
                  <a:lnTo>
                    <a:pt x="492751" y="256095"/>
                  </a:lnTo>
                  <a:lnTo>
                    <a:pt x="492680" y="257619"/>
                  </a:lnTo>
                  <a:lnTo>
                    <a:pt x="492210" y="262239"/>
                  </a:lnTo>
                  <a:lnTo>
                    <a:pt x="492123" y="263100"/>
                  </a:lnTo>
                  <a:lnTo>
                    <a:pt x="491470" y="266192"/>
                  </a:lnTo>
                  <a:lnTo>
                    <a:pt x="491363" y="266700"/>
                  </a:lnTo>
                  <a:lnTo>
                    <a:pt x="490219" y="270255"/>
                  </a:lnTo>
                  <a:lnTo>
                    <a:pt x="487299" y="272033"/>
                  </a:lnTo>
                  <a:lnTo>
                    <a:pt x="565335" y="272033"/>
                  </a:lnTo>
                  <a:lnTo>
                    <a:pt x="565922" y="266700"/>
                  </a:lnTo>
                  <a:lnTo>
                    <a:pt x="565978" y="266192"/>
                  </a:lnTo>
                  <a:lnTo>
                    <a:pt x="566086" y="265207"/>
                  </a:lnTo>
                  <a:lnTo>
                    <a:pt x="566814" y="251519"/>
                  </a:lnTo>
                  <a:lnTo>
                    <a:pt x="567026" y="237235"/>
                  </a:lnTo>
                  <a:lnTo>
                    <a:pt x="566960" y="120399"/>
                  </a:lnTo>
                  <a:lnTo>
                    <a:pt x="566852" y="112998"/>
                  </a:lnTo>
                  <a:lnTo>
                    <a:pt x="566377" y="103124"/>
                  </a:lnTo>
                  <a:lnTo>
                    <a:pt x="566292" y="101361"/>
                  </a:lnTo>
                  <a:lnTo>
                    <a:pt x="565891" y="97281"/>
                  </a:lnTo>
                  <a:close/>
                </a:path>
                <a:path w="2048510" h="349250">
                  <a:moveTo>
                    <a:pt x="518540" y="51943"/>
                  </a:moveTo>
                  <a:lnTo>
                    <a:pt x="481187" y="67246"/>
                  </a:lnTo>
                  <a:lnTo>
                    <a:pt x="470788" y="79248"/>
                  </a:lnTo>
                  <a:lnTo>
                    <a:pt x="562252" y="79248"/>
                  </a:lnTo>
                  <a:lnTo>
                    <a:pt x="526899" y="52560"/>
                  </a:lnTo>
                  <a:lnTo>
                    <a:pt x="518540" y="51943"/>
                  </a:lnTo>
                  <a:close/>
                </a:path>
                <a:path w="2048510" h="349250">
                  <a:moveTo>
                    <a:pt x="285876" y="51943"/>
                  </a:moveTo>
                  <a:lnTo>
                    <a:pt x="247425" y="58800"/>
                  </a:lnTo>
                  <a:lnTo>
                    <a:pt x="215251" y="86816"/>
                  </a:lnTo>
                  <a:lnTo>
                    <a:pt x="204033" y="135237"/>
                  </a:lnTo>
                  <a:lnTo>
                    <a:pt x="203730" y="146557"/>
                  </a:lnTo>
                  <a:lnTo>
                    <a:pt x="203821" y="233070"/>
                  </a:lnTo>
                  <a:lnTo>
                    <a:pt x="204549" y="246300"/>
                  </a:lnTo>
                  <a:lnTo>
                    <a:pt x="205657" y="256413"/>
                  </a:lnTo>
                  <a:lnTo>
                    <a:pt x="205777" y="257506"/>
                  </a:lnTo>
                  <a:lnTo>
                    <a:pt x="220979" y="294513"/>
                  </a:lnTo>
                  <a:lnTo>
                    <a:pt x="256476" y="314158"/>
                  </a:lnTo>
                  <a:lnTo>
                    <a:pt x="289051" y="317373"/>
                  </a:lnTo>
                  <a:lnTo>
                    <a:pt x="298398" y="317015"/>
                  </a:lnTo>
                  <a:lnTo>
                    <a:pt x="299291" y="317015"/>
                  </a:lnTo>
                  <a:lnTo>
                    <a:pt x="343280" y="302228"/>
                  </a:lnTo>
                  <a:lnTo>
                    <a:pt x="365933" y="272033"/>
                  </a:lnTo>
                  <a:lnTo>
                    <a:pt x="283971" y="272033"/>
                  </a:lnTo>
                  <a:lnTo>
                    <a:pt x="281177" y="270128"/>
                  </a:lnTo>
                  <a:lnTo>
                    <a:pt x="279817" y="266953"/>
                  </a:lnTo>
                  <a:lnTo>
                    <a:pt x="278256" y="262890"/>
                  </a:lnTo>
                  <a:lnTo>
                    <a:pt x="277494" y="255016"/>
                  </a:lnTo>
                  <a:lnTo>
                    <a:pt x="277543" y="113518"/>
                  </a:lnTo>
                  <a:lnTo>
                    <a:pt x="278111" y="107372"/>
                  </a:lnTo>
                  <a:lnTo>
                    <a:pt x="278233" y="106045"/>
                  </a:lnTo>
                  <a:lnTo>
                    <a:pt x="278256" y="105791"/>
                  </a:lnTo>
                  <a:lnTo>
                    <a:pt x="279653" y="102361"/>
                  </a:lnTo>
                  <a:lnTo>
                    <a:pt x="281177" y="99059"/>
                  </a:lnTo>
                  <a:lnTo>
                    <a:pt x="284099" y="97281"/>
                  </a:lnTo>
                  <a:lnTo>
                    <a:pt x="366282" y="97281"/>
                  </a:lnTo>
                  <a:lnTo>
                    <a:pt x="364299" y="92900"/>
                  </a:lnTo>
                  <a:lnTo>
                    <a:pt x="337052" y="63956"/>
                  </a:lnTo>
                  <a:lnTo>
                    <a:pt x="297904" y="52421"/>
                  </a:lnTo>
                  <a:lnTo>
                    <a:pt x="285876" y="51943"/>
                  </a:lnTo>
                  <a:close/>
                </a:path>
                <a:path w="2048510" h="349250">
                  <a:moveTo>
                    <a:pt x="366282" y="97281"/>
                  </a:moveTo>
                  <a:lnTo>
                    <a:pt x="292862" y="97281"/>
                  </a:lnTo>
                  <a:lnTo>
                    <a:pt x="295782" y="99059"/>
                  </a:lnTo>
                  <a:lnTo>
                    <a:pt x="297052" y="102361"/>
                  </a:lnTo>
                  <a:lnTo>
                    <a:pt x="298450" y="105791"/>
                  </a:lnTo>
                  <a:lnTo>
                    <a:pt x="299044" y="113518"/>
                  </a:lnTo>
                  <a:lnTo>
                    <a:pt x="298969" y="257506"/>
                  </a:lnTo>
                  <a:lnTo>
                    <a:pt x="298403" y="262890"/>
                  </a:lnTo>
                  <a:lnTo>
                    <a:pt x="298322" y="263651"/>
                  </a:lnTo>
                  <a:lnTo>
                    <a:pt x="297033" y="266700"/>
                  </a:lnTo>
                  <a:lnTo>
                    <a:pt x="295632" y="270128"/>
                  </a:lnTo>
                  <a:lnTo>
                    <a:pt x="295528" y="270382"/>
                  </a:lnTo>
                  <a:lnTo>
                    <a:pt x="292607" y="272033"/>
                  </a:lnTo>
                  <a:lnTo>
                    <a:pt x="365933" y="272033"/>
                  </a:lnTo>
                  <a:lnTo>
                    <a:pt x="367601" y="267850"/>
                  </a:lnTo>
                  <a:lnTo>
                    <a:pt x="372786" y="225393"/>
                  </a:lnTo>
                  <a:lnTo>
                    <a:pt x="372999" y="146557"/>
                  </a:lnTo>
                  <a:lnTo>
                    <a:pt x="372807" y="135237"/>
                  </a:lnTo>
                  <a:lnTo>
                    <a:pt x="372782" y="133798"/>
                  </a:lnTo>
                  <a:lnTo>
                    <a:pt x="372125" y="122777"/>
                  </a:lnTo>
                  <a:lnTo>
                    <a:pt x="371079" y="114046"/>
                  </a:lnTo>
                  <a:lnTo>
                    <a:pt x="371016" y="113518"/>
                  </a:lnTo>
                  <a:lnTo>
                    <a:pt x="369442" y="106045"/>
                  </a:lnTo>
                  <a:lnTo>
                    <a:pt x="367252" y="99425"/>
                  </a:lnTo>
                  <a:lnTo>
                    <a:pt x="366282" y="97281"/>
                  </a:lnTo>
                  <a:close/>
                </a:path>
                <a:path w="2048510" h="349250">
                  <a:moveTo>
                    <a:pt x="1757679" y="56515"/>
                  </a:moveTo>
                  <a:lnTo>
                    <a:pt x="1684274" y="56515"/>
                  </a:lnTo>
                  <a:lnTo>
                    <a:pt x="1684274" y="312800"/>
                  </a:lnTo>
                  <a:lnTo>
                    <a:pt x="1757679" y="312800"/>
                  </a:lnTo>
                  <a:lnTo>
                    <a:pt x="1757679" y="218313"/>
                  </a:lnTo>
                  <a:lnTo>
                    <a:pt x="1857755" y="218313"/>
                  </a:lnTo>
                  <a:lnTo>
                    <a:pt x="1857755" y="148590"/>
                  </a:lnTo>
                  <a:lnTo>
                    <a:pt x="1757679" y="148590"/>
                  </a:lnTo>
                  <a:lnTo>
                    <a:pt x="1757679" y="56515"/>
                  </a:lnTo>
                  <a:close/>
                </a:path>
                <a:path w="2048510" h="349250">
                  <a:moveTo>
                    <a:pt x="1857755" y="218313"/>
                  </a:moveTo>
                  <a:lnTo>
                    <a:pt x="1784222" y="218313"/>
                  </a:lnTo>
                  <a:lnTo>
                    <a:pt x="1784222" y="312800"/>
                  </a:lnTo>
                  <a:lnTo>
                    <a:pt x="1857755" y="312800"/>
                  </a:lnTo>
                  <a:lnTo>
                    <a:pt x="1857755" y="218313"/>
                  </a:lnTo>
                  <a:close/>
                </a:path>
                <a:path w="2048510" h="349250">
                  <a:moveTo>
                    <a:pt x="1857755" y="56515"/>
                  </a:moveTo>
                  <a:lnTo>
                    <a:pt x="1784222" y="56515"/>
                  </a:lnTo>
                  <a:lnTo>
                    <a:pt x="1784222" y="148590"/>
                  </a:lnTo>
                  <a:lnTo>
                    <a:pt x="1857755" y="148590"/>
                  </a:lnTo>
                  <a:lnTo>
                    <a:pt x="1857755" y="56515"/>
                  </a:lnTo>
                  <a:close/>
                </a:path>
                <a:path w="2048510" h="349250">
                  <a:moveTo>
                    <a:pt x="1465199" y="56515"/>
                  </a:moveTo>
                  <a:lnTo>
                    <a:pt x="1292097" y="56515"/>
                  </a:lnTo>
                  <a:lnTo>
                    <a:pt x="1292097" y="241934"/>
                  </a:lnTo>
                  <a:lnTo>
                    <a:pt x="1291764" y="251579"/>
                  </a:lnTo>
                  <a:lnTo>
                    <a:pt x="1276210" y="270891"/>
                  </a:lnTo>
                  <a:lnTo>
                    <a:pt x="1267459" y="270891"/>
                  </a:lnTo>
                  <a:lnTo>
                    <a:pt x="1267459" y="312800"/>
                  </a:lnTo>
                  <a:lnTo>
                    <a:pt x="1279525" y="312800"/>
                  </a:lnTo>
                  <a:lnTo>
                    <a:pt x="1297052" y="312562"/>
                  </a:lnTo>
                  <a:lnTo>
                    <a:pt x="1341491" y="306391"/>
                  </a:lnTo>
                  <a:lnTo>
                    <a:pt x="1363725" y="269843"/>
                  </a:lnTo>
                  <a:lnTo>
                    <a:pt x="1365630" y="110235"/>
                  </a:lnTo>
                  <a:lnTo>
                    <a:pt x="1465199" y="110235"/>
                  </a:lnTo>
                  <a:lnTo>
                    <a:pt x="1465199" y="56515"/>
                  </a:lnTo>
                  <a:close/>
                </a:path>
                <a:path w="2048510" h="349250">
                  <a:moveTo>
                    <a:pt x="1465199" y="110235"/>
                  </a:moveTo>
                  <a:lnTo>
                    <a:pt x="1391792" y="110235"/>
                  </a:lnTo>
                  <a:lnTo>
                    <a:pt x="1391792" y="312800"/>
                  </a:lnTo>
                  <a:lnTo>
                    <a:pt x="1465199" y="312800"/>
                  </a:lnTo>
                  <a:lnTo>
                    <a:pt x="1465199" y="110235"/>
                  </a:lnTo>
                  <a:close/>
                </a:path>
                <a:path w="2048510" h="349250">
                  <a:moveTo>
                    <a:pt x="961263" y="56515"/>
                  </a:moveTo>
                  <a:lnTo>
                    <a:pt x="887856" y="56515"/>
                  </a:lnTo>
                  <a:lnTo>
                    <a:pt x="887856" y="312800"/>
                  </a:lnTo>
                  <a:lnTo>
                    <a:pt x="961263" y="312800"/>
                  </a:lnTo>
                  <a:lnTo>
                    <a:pt x="961263" y="218313"/>
                  </a:lnTo>
                  <a:lnTo>
                    <a:pt x="1061339" y="218313"/>
                  </a:lnTo>
                  <a:lnTo>
                    <a:pt x="1061339" y="148590"/>
                  </a:lnTo>
                  <a:lnTo>
                    <a:pt x="961263" y="148590"/>
                  </a:lnTo>
                  <a:lnTo>
                    <a:pt x="961263" y="56515"/>
                  </a:lnTo>
                  <a:close/>
                </a:path>
                <a:path w="2048510" h="349250">
                  <a:moveTo>
                    <a:pt x="1061339" y="218313"/>
                  </a:moveTo>
                  <a:lnTo>
                    <a:pt x="987805" y="218313"/>
                  </a:lnTo>
                  <a:lnTo>
                    <a:pt x="987805" y="312800"/>
                  </a:lnTo>
                  <a:lnTo>
                    <a:pt x="1061339" y="312800"/>
                  </a:lnTo>
                  <a:lnTo>
                    <a:pt x="1061339" y="218313"/>
                  </a:lnTo>
                  <a:close/>
                </a:path>
                <a:path w="2048510" h="349250">
                  <a:moveTo>
                    <a:pt x="1061339" y="56515"/>
                  </a:moveTo>
                  <a:lnTo>
                    <a:pt x="987805" y="56515"/>
                  </a:lnTo>
                  <a:lnTo>
                    <a:pt x="987805" y="148590"/>
                  </a:lnTo>
                  <a:lnTo>
                    <a:pt x="1061339" y="148590"/>
                  </a:lnTo>
                  <a:lnTo>
                    <a:pt x="1061339" y="56515"/>
                  </a:lnTo>
                  <a:close/>
                </a:path>
                <a:path w="2048510" h="349250">
                  <a:moveTo>
                    <a:pt x="667892" y="56515"/>
                  </a:moveTo>
                  <a:lnTo>
                    <a:pt x="591819" y="56515"/>
                  </a:lnTo>
                  <a:lnTo>
                    <a:pt x="591819" y="312800"/>
                  </a:lnTo>
                  <a:lnTo>
                    <a:pt x="667892" y="312800"/>
                  </a:lnTo>
                  <a:lnTo>
                    <a:pt x="667892" y="56515"/>
                  </a:lnTo>
                  <a:close/>
                </a:path>
                <a:path w="2048510" h="349250">
                  <a:moveTo>
                    <a:pt x="667892" y="253"/>
                  </a:moveTo>
                  <a:lnTo>
                    <a:pt x="591819" y="253"/>
                  </a:lnTo>
                  <a:lnTo>
                    <a:pt x="591819" y="40894"/>
                  </a:lnTo>
                  <a:lnTo>
                    <a:pt x="667892" y="40894"/>
                  </a:lnTo>
                  <a:lnTo>
                    <a:pt x="667892" y="253"/>
                  </a:lnTo>
                  <a:close/>
                </a:path>
                <a:path w="2048510" h="349250">
                  <a:moveTo>
                    <a:pt x="177291" y="0"/>
                  </a:moveTo>
                  <a:lnTo>
                    <a:pt x="0" y="0"/>
                  </a:lnTo>
                  <a:lnTo>
                    <a:pt x="0" y="312800"/>
                  </a:lnTo>
                  <a:lnTo>
                    <a:pt x="77215" y="312800"/>
                  </a:lnTo>
                  <a:lnTo>
                    <a:pt x="77215" y="62610"/>
                  </a:lnTo>
                  <a:lnTo>
                    <a:pt x="177291" y="62610"/>
                  </a:lnTo>
                  <a:lnTo>
                    <a:pt x="177291" y="0"/>
                  </a:lnTo>
                  <a:close/>
                </a:path>
                <a:path w="2048510" h="349250">
                  <a:moveTo>
                    <a:pt x="177291" y="62610"/>
                  </a:moveTo>
                  <a:lnTo>
                    <a:pt x="100075" y="62610"/>
                  </a:lnTo>
                  <a:lnTo>
                    <a:pt x="100075" y="312800"/>
                  </a:lnTo>
                  <a:lnTo>
                    <a:pt x="177291" y="312800"/>
                  </a:lnTo>
                  <a:lnTo>
                    <a:pt x="177291" y="6261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002060"/>
                </a:solidFill>
                <a:latin typeface="Bookman Old Style" panose="02050604050505020204" pitchFamily="18" charset="0"/>
              </a:endParaRPr>
            </a:p>
          </p:txBody>
        </p:sp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44539" y="76187"/>
              <a:ext cx="2609850" cy="29795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21044" y="51943"/>
              <a:ext cx="2608833" cy="29730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43100" y="550151"/>
              <a:ext cx="2634233" cy="26595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19351" y="526415"/>
              <a:ext cx="2633599" cy="26543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61916" y="550151"/>
              <a:ext cx="1113282" cy="31167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638294" y="526415"/>
              <a:ext cx="1113155" cy="310515"/>
            </a:xfrm>
            <a:custGeom>
              <a:avLst/>
              <a:gdLst/>
              <a:ahLst/>
              <a:cxnLst/>
              <a:rect l="l" t="t" r="r" b="b"/>
              <a:pathLst>
                <a:path w="1113154" h="310515">
                  <a:moveTo>
                    <a:pt x="922908" y="4572"/>
                  </a:moveTo>
                  <a:lnTo>
                    <a:pt x="763396" y="4572"/>
                  </a:lnTo>
                  <a:lnTo>
                    <a:pt x="763396" y="14097"/>
                  </a:lnTo>
                  <a:lnTo>
                    <a:pt x="762827" y="45884"/>
                  </a:lnTo>
                  <a:lnTo>
                    <a:pt x="758307" y="102983"/>
                  </a:lnTo>
                  <a:lnTo>
                    <a:pt x="749498" y="150868"/>
                  </a:lnTo>
                  <a:lnTo>
                    <a:pt x="731138" y="199517"/>
                  </a:lnTo>
                  <a:lnTo>
                    <a:pt x="715390" y="199517"/>
                  </a:lnTo>
                  <a:lnTo>
                    <a:pt x="715390" y="310261"/>
                  </a:lnTo>
                  <a:lnTo>
                    <a:pt x="764793" y="310261"/>
                  </a:lnTo>
                  <a:lnTo>
                    <a:pt x="764793" y="260731"/>
                  </a:lnTo>
                  <a:lnTo>
                    <a:pt x="938656" y="260731"/>
                  </a:lnTo>
                  <a:lnTo>
                    <a:pt x="938656" y="199136"/>
                  </a:lnTo>
                  <a:lnTo>
                    <a:pt x="808354" y="199136"/>
                  </a:lnTo>
                  <a:lnTo>
                    <a:pt x="818003" y="167251"/>
                  </a:lnTo>
                  <a:lnTo>
                    <a:pt x="824864" y="134270"/>
                  </a:lnTo>
                  <a:lnTo>
                    <a:pt x="828964" y="100195"/>
                  </a:lnTo>
                  <a:lnTo>
                    <a:pt x="830326" y="65024"/>
                  </a:lnTo>
                  <a:lnTo>
                    <a:pt x="830326" y="62357"/>
                  </a:lnTo>
                  <a:lnTo>
                    <a:pt x="922908" y="62357"/>
                  </a:lnTo>
                  <a:lnTo>
                    <a:pt x="922908" y="4572"/>
                  </a:lnTo>
                  <a:close/>
                </a:path>
                <a:path w="1113154" h="310515">
                  <a:moveTo>
                    <a:pt x="938656" y="260731"/>
                  </a:moveTo>
                  <a:lnTo>
                    <a:pt x="889253" y="260731"/>
                  </a:lnTo>
                  <a:lnTo>
                    <a:pt x="889253" y="310261"/>
                  </a:lnTo>
                  <a:lnTo>
                    <a:pt x="938656" y="310261"/>
                  </a:lnTo>
                  <a:lnTo>
                    <a:pt x="938656" y="260731"/>
                  </a:lnTo>
                  <a:close/>
                </a:path>
                <a:path w="1113154" h="310515">
                  <a:moveTo>
                    <a:pt x="922908" y="62357"/>
                  </a:moveTo>
                  <a:lnTo>
                    <a:pt x="849629" y="62357"/>
                  </a:lnTo>
                  <a:lnTo>
                    <a:pt x="849629" y="199136"/>
                  </a:lnTo>
                  <a:lnTo>
                    <a:pt x="922908" y="199136"/>
                  </a:lnTo>
                  <a:lnTo>
                    <a:pt x="922908" y="62357"/>
                  </a:lnTo>
                  <a:close/>
                </a:path>
                <a:path w="1113154" h="310515">
                  <a:moveTo>
                    <a:pt x="697738" y="4572"/>
                  </a:moveTo>
                  <a:lnTo>
                    <a:pt x="643127" y="4572"/>
                  </a:lnTo>
                  <a:lnTo>
                    <a:pt x="611314" y="5619"/>
                  </a:lnTo>
                  <a:lnTo>
                    <a:pt x="565975" y="14001"/>
                  </a:lnTo>
                  <a:lnTo>
                    <a:pt x="536733" y="43338"/>
                  </a:lnTo>
                  <a:lnTo>
                    <a:pt x="531494" y="76200"/>
                  </a:lnTo>
                  <a:lnTo>
                    <a:pt x="531975" y="92184"/>
                  </a:lnTo>
                  <a:lnTo>
                    <a:pt x="544441" y="130204"/>
                  </a:lnTo>
                  <a:lnTo>
                    <a:pt x="573658" y="140081"/>
                  </a:lnTo>
                  <a:lnTo>
                    <a:pt x="564205" y="143013"/>
                  </a:lnTo>
                  <a:lnTo>
                    <a:pt x="533780" y="167639"/>
                  </a:lnTo>
                  <a:lnTo>
                    <a:pt x="531494" y="200787"/>
                  </a:lnTo>
                  <a:lnTo>
                    <a:pt x="531494" y="260731"/>
                  </a:lnTo>
                  <a:lnTo>
                    <a:pt x="599185" y="260731"/>
                  </a:lnTo>
                  <a:lnTo>
                    <a:pt x="599185" y="178562"/>
                  </a:lnTo>
                  <a:lnTo>
                    <a:pt x="600963" y="170561"/>
                  </a:lnTo>
                  <a:lnTo>
                    <a:pt x="604519" y="166370"/>
                  </a:lnTo>
                  <a:lnTo>
                    <a:pt x="608202" y="162179"/>
                  </a:lnTo>
                  <a:lnTo>
                    <a:pt x="614679" y="160020"/>
                  </a:lnTo>
                  <a:lnTo>
                    <a:pt x="697738" y="160020"/>
                  </a:lnTo>
                  <a:lnTo>
                    <a:pt x="697738" y="115570"/>
                  </a:lnTo>
                  <a:lnTo>
                    <a:pt x="614679" y="115570"/>
                  </a:lnTo>
                  <a:lnTo>
                    <a:pt x="608202" y="113664"/>
                  </a:lnTo>
                  <a:lnTo>
                    <a:pt x="600963" y="106172"/>
                  </a:lnTo>
                  <a:lnTo>
                    <a:pt x="599185" y="98044"/>
                  </a:lnTo>
                  <a:lnTo>
                    <a:pt x="599185" y="70358"/>
                  </a:lnTo>
                  <a:lnTo>
                    <a:pt x="600709" y="62611"/>
                  </a:lnTo>
                  <a:lnTo>
                    <a:pt x="607059" y="56007"/>
                  </a:lnTo>
                  <a:lnTo>
                    <a:pt x="611377" y="54356"/>
                  </a:lnTo>
                  <a:lnTo>
                    <a:pt x="697738" y="54356"/>
                  </a:lnTo>
                  <a:lnTo>
                    <a:pt x="697738" y="4572"/>
                  </a:lnTo>
                  <a:close/>
                </a:path>
                <a:path w="1113154" h="310515">
                  <a:moveTo>
                    <a:pt x="697738" y="160020"/>
                  </a:moveTo>
                  <a:lnTo>
                    <a:pt x="624204" y="160020"/>
                  </a:lnTo>
                  <a:lnTo>
                    <a:pt x="624204" y="260731"/>
                  </a:lnTo>
                  <a:lnTo>
                    <a:pt x="697738" y="260731"/>
                  </a:lnTo>
                  <a:lnTo>
                    <a:pt x="697738" y="160020"/>
                  </a:lnTo>
                  <a:close/>
                </a:path>
                <a:path w="1113154" h="310515">
                  <a:moveTo>
                    <a:pt x="697738" y="54356"/>
                  </a:moveTo>
                  <a:lnTo>
                    <a:pt x="624204" y="54356"/>
                  </a:lnTo>
                  <a:lnTo>
                    <a:pt x="624204" y="115570"/>
                  </a:lnTo>
                  <a:lnTo>
                    <a:pt x="697738" y="115570"/>
                  </a:lnTo>
                  <a:lnTo>
                    <a:pt x="697738" y="54356"/>
                  </a:lnTo>
                  <a:close/>
                </a:path>
                <a:path w="1113154" h="310515">
                  <a:moveTo>
                    <a:pt x="82422" y="0"/>
                  </a:moveTo>
                  <a:lnTo>
                    <a:pt x="43846" y="6804"/>
                  </a:lnTo>
                  <a:lnTo>
                    <a:pt x="11723" y="34799"/>
                  </a:lnTo>
                  <a:lnTo>
                    <a:pt x="454" y="83292"/>
                  </a:lnTo>
                  <a:lnTo>
                    <a:pt x="0" y="100202"/>
                  </a:lnTo>
                  <a:lnTo>
                    <a:pt x="0" y="165735"/>
                  </a:lnTo>
                  <a:lnTo>
                    <a:pt x="2180" y="204470"/>
                  </a:lnTo>
                  <a:lnTo>
                    <a:pt x="4015" y="214502"/>
                  </a:lnTo>
                  <a:lnTo>
                    <a:pt x="4063" y="214757"/>
                  </a:lnTo>
                  <a:lnTo>
                    <a:pt x="28828" y="252571"/>
                  </a:lnTo>
                  <a:lnTo>
                    <a:pt x="73659" y="265072"/>
                  </a:lnTo>
                  <a:lnTo>
                    <a:pt x="85470" y="265430"/>
                  </a:lnTo>
                  <a:lnTo>
                    <a:pt x="94382" y="265072"/>
                  </a:lnTo>
                  <a:lnTo>
                    <a:pt x="95567" y="265072"/>
                  </a:lnTo>
                  <a:lnTo>
                    <a:pt x="132429" y="254912"/>
                  </a:lnTo>
                  <a:lnTo>
                    <a:pt x="161004" y="223551"/>
                  </a:lnTo>
                  <a:lnTo>
                    <a:pt x="162395" y="220090"/>
                  </a:lnTo>
                  <a:lnTo>
                    <a:pt x="80517" y="220090"/>
                  </a:lnTo>
                  <a:lnTo>
                    <a:pt x="77791" y="218312"/>
                  </a:lnTo>
                  <a:lnTo>
                    <a:pt x="77645" y="218312"/>
                  </a:lnTo>
                  <a:lnTo>
                    <a:pt x="76296" y="214757"/>
                  </a:lnTo>
                  <a:lnTo>
                    <a:pt x="74675" y="210820"/>
                  </a:lnTo>
                  <a:lnTo>
                    <a:pt x="73913" y="202946"/>
                  </a:lnTo>
                  <a:lnTo>
                    <a:pt x="73967" y="61521"/>
                  </a:lnTo>
                  <a:lnTo>
                    <a:pt x="74664" y="53975"/>
                  </a:lnTo>
                  <a:lnTo>
                    <a:pt x="76200" y="50419"/>
                  </a:lnTo>
                  <a:lnTo>
                    <a:pt x="77596" y="46989"/>
                  </a:lnTo>
                  <a:lnTo>
                    <a:pt x="80517" y="45338"/>
                  </a:lnTo>
                  <a:lnTo>
                    <a:pt x="162828" y="45338"/>
                  </a:lnTo>
                  <a:lnTo>
                    <a:pt x="160829" y="40894"/>
                  </a:lnTo>
                  <a:lnTo>
                    <a:pt x="133687" y="12064"/>
                  </a:lnTo>
                  <a:lnTo>
                    <a:pt x="94376" y="478"/>
                  </a:lnTo>
                  <a:lnTo>
                    <a:pt x="82422" y="0"/>
                  </a:lnTo>
                  <a:close/>
                </a:path>
                <a:path w="1113154" h="310515">
                  <a:moveTo>
                    <a:pt x="162828" y="45338"/>
                  </a:moveTo>
                  <a:lnTo>
                    <a:pt x="89280" y="45338"/>
                  </a:lnTo>
                  <a:lnTo>
                    <a:pt x="92201" y="46989"/>
                  </a:lnTo>
                  <a:lnTo>
                    <a:pt x="93598" y="50419"/>
                  </a:lnTo>
                  <a:lnTo>
                    <a:pt x="94878" y="53975"/>
                  </a:lnTo>
                  <a:lnTo>
                    <a:pt x="95459" y="61521"/>
                  </a:lnTo>
                  <a:lnTo>
                    <a:pt x="95408" y="205561"/>
                  </a:lnTo>
                  <a:lnTo>
                    <a:pt x="94946" y="210820"/>
                  </a:lnTo>
                  <a:lnTo>
                    <a:pt x="94868" y="211709"/>
                  </a:lnTo>
                  <a:lnTo>
                    <a:pt x="92075" y="218312"/>
                  </a:lnTo>
                  <a:lnTo>
                    <a:pt x="89153" y="220090"/>
                  </a:lnTo>
                  <a:lnTo>
                    <a:pt x="162395" y="220090"/>
                  </a:lnTo>
                  <a:lnTo>
                    <a:pt x="169332" y="173450"/>
                  </a:lnTo>
                  <a:lnTo>
                    <a:pt x="169544" y="94614"/>
                  </a:lnTo>
                  <a:lnTo>
                    <a:pt x="169335" y="83292"/>
                  </a:lnTo>
                  <a:lnTo>
                    <a:pt x="169308" y="81853"/>
                  </a:lnTo>
                  <a:lnTo>
                    <a:pt x="168608" y="70818"/>
                  </a:lnTo>
                  <a:lnTo>
                    <a:pt x="167527" y="62102"/>
                  </a:lnTo>
                  <a:lnTo>
                    <a:pt x="167455" y="61521"/>
                  </a:lnTo>
                  <a:lnTo>
                    <a:pt x="165861" y="53975"/>
                  </a:lnTo>
                  <a:lnTo>
                    <a:pt x="163744" y="47374"/>
                  </a:lnTo>
                  <a:lnTo>
                    <a:pt x="162828" y="45338"/>
                  </a:lnTo>
                  <a:close/>
                </a:path>
                <a:path w="1113154" h="310515">
                  <a:moveTo>
                    <a:pt x="1009650" y="4572"/>
                  </a:moveTo>
                  <a:lnTo>
                    <a:pt x="942593" y="4572"/>
                  </a:lnTo>
                  <a:lnTo>
                    <a:pt x="984980" y="229492"/>
                  </a:lnTo>
                  <a:lnTo>
                    <a:pt x="986409" y="237489"/>
                  </a:lnTo>
                  <a:lnTo>
                    <a:pt x="987266" y="242915"/>
                  </a:lnTo>
                  <a:lnTo>
                    <a:pt x="987551" y="245745"/>
                  </a:lnTo>
                  <a:lnTo>
                    <a:pt x="987551" y="249936"/>
                  </a:lnTo>
                  <a:lnTo>
                    <a:pt x="985901" y="252730"/>
                  </a:lnTo>
                  <a:lnTo>
                    <a:pt x="982598" y="253873"/>
                  </a:lnTo>
                  <a:lnTo>
                    <a:pt x="979296" y="255143"/>
                  </a:lnTo>
                  <a:lnTo>
                    <a:pt x="971930" y="255777"/>
                  </a:lnTo>
                  <a:lnTo>
                    <a:pt x="960501" y="255777"/>
                  </a:lnTo>
                  <a:lnTo>
                    <a:pt x="960501" y="296672"/>
                  </a:lnTo>
                  <a:lnTo>
                    <a:pt x="1005331" y="296672"/>
                  </a:lnTo>
                  <a:lnTo>
                    <a:pt x="1019639" y="296362"/>
                  </a:lnTo>
                  <a:lnTo>
                    <a:pt x="1062529" y="285464"/>
                  </a:lnTo>
                  <a:lnTo>
                    <a:pt x="1083182" y="249936"/>
                  </a:lnTo>
                  <a:lnTo>
                    <a:pt x="1089183" y="210234"/>
                  </a:lnTo>
                  <a:lnTo>
                    <a:pt x="1092976" y="177546"/>
                  </a:lnTo>
                  <a:lnTo>
                    <a:pt x="1033906" y="177546"/>
                  </a:lnTo>
                  <a:lnTo>
                    <a:pt x="1027884" y="134302"/>
                  </a:lnTo>
                  <a:lnTo>
                    <a:pt x="1021826" y="91059"/>
                  </a:lnTo>
                  <a:lnTo>
                    <a:pt x="1009650" y="4572"/>
                  </a:lnTo>
                  <a:close/>
                </a:path>
                <a:path w="1113154" h="310515">
                  <a:moveTo>
                    <a:pt x="1112646" y="4572"/>
                  </a:moveTo>
                  <a:lnTo>
                    <a:pt x="1045844" y="4572"/>
                  </a:lnTo>
                  <a:lnTo>
                    <a:pt x="1033906" y="177546"/>
                  </a:lnTo>
                  <a:lnTo>
                    <a:pt x="1092976" y="177546"/>
                  </a:lnTo>
                  <a:lnTo>
                    <a:pt x="1096823" y="143625"/>
                  </a:lnTo>
                  <a:lnTo>
                    <a:pt x="1107388" y="50938"/>
                  </a:lnTo>
                  <a:lnTo>
                    <a:pt x="1112646" y="4572"/>
                  </a:lnTo>
                  <a:close/>
                </a:path>
                <a:path w="1113154" h="310515">
                  <a:moveTo>
                    <a:pt x="508380" y="4572"/>
                  </a:moveTo>
                  <a:lnTo>
                    <a:pt x="335279" y="4572"/>
                  </a:lnTo>
                  <a:lnTo>
                    <a:pt x="335279" y="189864"/>
                  </a:lnTo>
                  <a:lnTo>
                    <a:pt x="334946" y="199582"/>
                  </a:lnTo>
                  <a:lnTo>
                    <a:pt x="310641" y="218948"/>
                  </a:lnTo>
                  <a:lnTo>
                    <a:pt x="310641" y="260731"/>
                  </a:lnTo>
                  <a:lnTo>
                    <a:pt x="322706" y="260731"/>
                  </a:lnTo>
                  <a:lnTo>
                    <a:pt x="340234" y="260494"/>
                  </a:lnTo>
                  <a:lnTo>
                    <a:pt x="384655" y="254430"/>
                  </a:lnTo>
                  <a:lnTo>
                    <a:pt x="406907" y="217900"/>
                  </a:lnTo>
                  <a:lnTo>
                    <a:pt x="408813" y="58293"/>
                  </a:lnTo>
                  <a:lnTo>
                    <a:pt x="508380" y="58293"/>
                  </a:lnTo>
                  <a:lnTo>
                    <a:pt x="508380" y="4572"/>
                  </a:lnTo>
                  <a:close/>
                </a:path>
                <a:path w="1113154" h="310515">
                  <a:moveTo>
                    <a:pt x="508380" y="58293"/>
                  </a:moveTo>
                  <a:lnTo>
                    <a:pt x="434975" y="58293"/>
                  </a:lnTo>
                  <a:lnTo>
                    <a:pt x="434975" y="260731"/>
                  </a:lnTo>
                  <a:lnTo>
                    <a:pt x="508380" y="260731"/>
                  </a:lnTo>
                  <a:lnTo>
                    <a:pt x="508380" y="58293"/>
                  </a:lnTo>
                  <a:close/>
                </a:path>
                <a:path w="1113154" h="310515">
                  <a:moveTo>
                    <a:pt x="309625" y="4572"/>
                  </a:moveTo>
                  <a:lnTo>
                    <a:pt x="193420" y="4572"/>
                  </a:lnTo>
                  <a:lnTo>
                    <a:pt x="193420" y="260731"/>
                  </a:lnTo>
                  <a:lnTo>
                    <a:pt x="267080" y="260731"/>
                  </a:lnTo>
                  <a:lnTo>
                    <a:pt x="267080" y="48768"/>
                  </a:lnTo>
                  <a:lnTo>
                    <a:pt x="309625" y="48768"/>
                  </a:lnTo>
                  <a:lnTo>
                    <a:pt x="309625" y="4572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002060"/>
                </a:solidFill>
                <a:latin typeface="Bookman Old Style" panose="02050604050505020204" pitchFamily="18" charset="0"/>
              </a:endParaRPr>
            </a:p>
          </p:txBody>
        </p:sp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53683" y="498348"/>
              <a:ext cx="76917" cy="31318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830443" y="474598"/>
              <a:ext cx="76200" cy="313055"/>
            </a:xfrm>
            <a:custGeom>
              <a:avLst/>
              <a:gdLst/>
              <a:ahLst/>
              <a:cxnLst/>
              <a:rect l="l" t="t" r="r" b="b"/>
              <a:pathLst>
                <a:path w="76200" h="313055">
                  <a:moveTo>
                    <a:pt x="76073" y="56388"/>
                  </a:moveTo>
                  <a:lnTo>
                    <a:pt x="0" y="56388"/>
                  </a:lnTo>
                  <a:lnTo>
                    <a:pt x="0" y="312547"/>
                  </a:lnTo>
                  <a:lnTo>
                    <a:pt x="76073" y="312547"/>
                  </a:lnTo>
                  <a:lnTo>
                    <a:pt x="76073" y="56388"/>
                  </a:lnTo>
                  <a:close/>
                </a:path>
                <a:path w="76200" h="313055">
                  <a:moveTo>
                    <a:pt x="76073" y="0"/>
                  </a:moveTo>
                  <a:lnTo>
                    <a:pt x="0" y="0"/>
                  </a:lnTo>
                  <a:lnTo>
                    <a:pt x="0" y="40767"/>
                  </a:lnTo>
                  <a:lnTo>
                    <a:pt x="76073" y="40767"/>
                  </a:lnTo>
                  <a:lnTo>
                    <a:pt x="76073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002060"/>
                </a:solidFill>
                <a:latin typeface="Bookman Old Style" panose="02050604050505020204" pitchFamily="18" charset="0"/>
              </a:endParaRPr>
            </a:p>
          </p:txBody>
        </p:sp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24372" y="487692"/>
              <a:ext cx="1495805" cy="32840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001004" y="463423"/>
              <a:ext cx="1494790" cy="328930"/>
            </a:xfrm>
            <a:custGeom>
              <a:avLst/>
              <a:gdLst/>
              <a:ahLst/>
              <a:cxnLst/>
              <a:rect l="l" t="t" r="r" b="b"/>
              <a:pathLst>
                <a:path w="1494790" h="328930">
                  <a:moveTo>
                    <a:pt x="1281302" y="62991"/>
                  </a:moveTo>
                  <a:lnTo>
                    <a:pt x="1242833" y="69796"/>
                  </a:lnTo>
                  <a:lnTo>
                    <a:pt x="1210677" y="97791"/>
                  </a:lnTo>
                  <a:lnTo>
                    <a:pt x="1199459" y="146284"/>
                  </a:lnTo>
                  <a:lnTo>
                    <a:pt x="1199156" y="157606"/>
                  </a:lnTo>
                  <a:lnTo>
                    <a:pt x="1199247" y="244066"/>
                  </a:lnTo>
                  <a:lnTo>
                    <a:pt x="1199975" y="257333"/>
                  </a:lnTo>
                  <a:lnTo>
                    <a:pt x="1201084" y="267462"/>
                  </a:lnTo>
                  <a:lnTo>
                    <a:pt x="1201203" y="268553"/>
                  </a:lnTo>
                  <a:lnTo>
                    <a:pt x="1202895" y="277494"/>
                  </a:lnTo>
                  <a:lnTo>
                    <a:pt x="1202944" y="277749"/>
                  </a:lnTo>
                  <a:lnTo>
                    <a:pt x="1205297" y="285559"/>
                  </a:lnTo>
                  <a:lnTo>
                    <a:pt x="1234819" y="319492"/>
                  </a:lnTo>
                  <a:lnTo>
                    <a:pt x="1272611" y="328064"/>
                  </a:lnTo>
                  <a:lnTo>
                    <a:pt x="1284351" y="328422"/>
                  </a:lnTo>
                  <a:lnTo>
                    <a:pt x="1293323" y="328064"/>
                  </a:lnTo>
                  <a:lnTo>
                    <a:pt x="1294519" y="328064"/>
                  </a:lnTo>
                  <a:lnTo>
                    <a:pt x="1331362" y="317904"/>
                  </a:lnTo>
                  <a:lnTo>
                    <a:pt x="1359979" y="286543"/>
                  </a:lnTo>
                  <a:lnTo>
                    <a:pt x="1361359" y="283082"/>
                  </a:lnTo>
                  <a:lnTo>
                    <a:pt x="1279398" y="283082"/>
                  </a:lnTo>
                  <a:lnTo>
                    <a:pt x="1276671" y="281304"/>
                  </a:lnTo>
                  <a:lnTo>
                    <a:pt x="1276525" y="281304"/>
                  </a:lnTo>
                  <a:lnTo>
                    <a:pt x="1275176" y="277749"/>
                  </a:lnTo>
                  <a:lnTo>
                    <a:pt x="1273555" y="273812"/>
                  </a:lnTo>
                  <a:lnTo>
                    <a:pt x="1273131" y="268553"/>
                  </a:lnTo>
                  <a:lnTo>
                    <a:pt x="1273043" y="267462"/>
                  </a:lnTo>
                  <a:lnTo>
                    <a:pt x="1272965" y="124513"/>
                  </a:lnTo>
                  <a:lnTo>
                    <a:pt x="1273438" y="118367"/>
                  </a:lnTo>
                  <a:lnTo>
                    <a:pt x="1273546" y="116966"/>
                  </a:lnTo>
                  <a:lnTo>
                    <a:pt x="1275079" y="113411"/>
                  </a:lnTo>
                  <a:lnTo>
                    <a:pt x="1276477" y="109981"/>
                  </a:lnTo>
                  <a:lnTo>
                    <a:pt x="1279525" y="108330"/>
                  </a:lnTo>
                  <a:lnTo>
                    <a:pt x="1361750" y="108330"/>
                  </a:lnTo>
                  <a:lnTo>
                    <a:pt x="1359725" y="103886"/>
                  </a:lnTo>
                  <a:lnTo>
                    <a:pt x="1332567" y="75056"/>
                  </a:lnTo>
                  <a:lnTo>
                    <a:pt x="1293328" y="63470"/>
                  </a:lnTo>
                  <a:lnTo>
                    <a:pt x="1281302" y="62991"/>
                  </a:lnTo>
                  <a:close/>
                </a:path>
                <a:path w="1494790" h="328930">
                  <a:moveTo>
                    <a:pt x="1361750" y="108330"/>
                  </a:moveTo>
                  <a:lnTo>
                    <a:pt x="1288288" y="108330"/>
                  </a:lnTo>
                  <a:lnTo>
                    <a:pt x="1291081" y="109981"/>
                  </a:lnTo>
                  <a:lnTo>
                    <a:pt x="1292478" y="113411"/>
                  </a:lnTo>
                  <a:lnTo>
                    <a:pt x="1293760" y="116966"/>
                  </a:lnTo>
                  <a:lnTo>
                    <a:pt x="1294457" y="124513"/>
                  </a:lnTo>
                  <a:lnTo>
                    <a:pt x="1294396" y="268553"/>
                  </a:lnTo>
                  <a:lnTo>
                    <a:pt x="1293842" y="273812"/>
                  </a:lnTo>
                  <a:lnTo>
                    <a:pt x="1293749" y="274700"/>
                  </a:lnTo>
                  <a:lnTo>
                    <a:pt x="1290954" y="281304"/>
                  </a:lnTo>
                  <a:lnTo>
                    <a:pt x="1288034" y="283082"/>
                  </a:lnTo>
                  <a:lnTo>
                    <a:pt x="1361359" y="283082"/>
                  </a:lnTo>
                  <a:lnTo>
                    <a:pt x="1368212" y="236442"/>
                  </a:lnTo>
                  <a:lnTo>
                    <a:pt x="1368425" y="157606"/>
                  </a:lnTo>
                  <a:lnTo>
                    <a:pt x="1368217" y="146284"/>
                  </a:lnTo>
                  <a:lnTo>
                    <a:pt x="1368190" y="144845"/>
                  </a:lnTo>
                  <a:lnTo>
                    <a:pt x="1362678" y="110366"/>
                  </a:lnTo>
                  <a:lnTo>
                    <a:pt x="1361750" y="108330"/>
                  </a:lnTo>
                  <a:close/>
                </a:path>
                <a:path w="1494790" h="328930">
                  <a:moveTo>
                    <a:pt x="73025" y="67690"/>
                  </a:moveTo>
                  <a:lnTo>
                    <a:pt x="0" y="67690"/>
                  </a:lnTo>
                  <a:lnTo>
                    <a:pt x="0" y="323723"/>
                  </a:lnTo>
                  <a:lnTo>
                    <a:pt x="73025" y="323723"/>
                  </a:lnTo>
                  <a:lnTo>
                    <a:pt x="73025" y="213487"/>
                  </a:lnTo>
                  <a:lnTo>
                    <a:pt x="157114" y="213487"/>
                  </a:lnTo>
                  <a:lnTo>
                    <a:pt x="118237" y="193421"/>
                  </a:lnTo>
                  <a:lnTo>
                    <a:pt x="105918" y="190500"/>
                  </a:lnTo>
                  <a:lnTo>
                    <a:pt x="112609" y="189995"/>
                  </a:lnTo>
                  <a:lnTo>
                    <a:pt x="149578" y="173993"/>
                  </a:lnTo>
                  <a:lnTo>
                    <a:pt x="156944" y="167259"/>
                  </a:lnTo>
                  <a:lnTo>
                    <a:pt x="73025" y="167259"/>
                  </a:lnTo>
                  <a:lnTo>
                    <a:pt x="73025" y="67690"/>
                  </a:lnTo>
                  <a:close/>
                </a:path>
                <a:path w="1494790" h="328930">
                  <a:moveTo>
                    <a:pt x="157114" y="213487"/>
                  </a:moveTo>
                  <a:lnTo>
                    <a:pt x="73025" y="213487"/>
                  </a:lnTo>
                  <a:lnTo>
                    <a:pt x="83359" y="215128"/>
                  </a:lnTo>
                  <a:lnTo>
                    <a:pt x="90741" y="220043"/>
                  </a:lnTo>
                  <a:lnTo>
                    <a:pt x="95170" y="228220"/>
                  </a:lnTo>
                  <a:lnTo>
                    <a:pt x="96647" y="239649"/>
                  </a:lnTo>
                  <a:lnTo>
                    <a:pt x="96647" y="293624"/>
                  </a:lnTo>
                  <a:lnTo>
                    <a:pt x="97149" y="302363"/>
                  </a:lnTo>
                  <a:lnTo>
                    <a:pt x="98663" y="310292"/>
                  </a:lnTo>
                  <a:lnTo>
                    <a:pt x="101201" y="317412"/>
                  </a:lnTo>
                  <a:lnTo>
                    <a:pt x="104775" y="323723"/>
                  </a:lnTo>
                  <a:lnTo>
                    <a:pt x="176022" y="323723"/>
                  </a:lnTo>
                  <a:lnTo>
                    <a:pt x="172428" y="316676"/>
                  </a:lnTo>
                  <a:lnTo>
                    <a:pt x="169846" y="308117"/>
                  </a:lnTo>
                  <a:lnTo>
                    <a:pt x="168288" y="298059"/>
                  </a:lnTo>
                  <a:lnTo>
                    <a:pt x="167767" y="286512"/>
                  </a:lnTo>
                  <a:lnTo>
                    <a:pt x="167767" y="241553"/>
                  </a:lnTo>
                  <a:lnTo>
                    <a:pt x="165407" y="226837"/>
                  </a:lnTo>
                  <a:lnTo>
                    <a:pt x="158321" y="214502"/>
                  </a:lnTo>
                  <a:lnTo>
                    <a:pt x="157114" y="213487"/>
                  </a:lnTo>
                  <a:close/>
                </a:path>
                <a:path w="1494790" h="328930">
                  <a:moveTo>
                    <a:pt x="175641" y="67690"/>
                  </a:moveTo>
                  <a:lnTo>
                    <a:pt x="104521" y="67690"/>
                  </a:lnTo>
                  <a:lnTo>
                    <a:pt x="100873" y="71000"/>
                  </a:lnTo>
                  <a:lnTo>
                    <a:pt x="98298" y="77120"/>
                  </a:lnTo>
                  <a:lnTo>
                    <a:pt x="96770" y="86050"/>
                  </a:lnTo>
                  <a:lnTo>
                    <a:pt x="96266" y="97789"/>
                  </a:lnTo>
                  <a:lnTo>
                    <a:pt x="96266" y="141097"/>
                  </a:lnTo>
                  <a:lnTo>
                    <a:pt x="94813" y="152525"/>
                  </a:lnTo>
                  <a:lnTo>
                    <a:pt x="90455" y="160702"/>
                  </a:lnTo>
                  <a:lnTo>
                    <a:pt x="83192" y="165617"/>
                  </a:lnTo>
                  <a:lnTo>
                    <a:pt x="73025" y="167259"/>
                  </a:lnTo>
                  <a:lnTo>
                    <a:pt x="156944" y="167259"/>
                  </a:lnTo>
                  <a:lnTo>
                    <a:pt x="167386" y="104648"/>
                  </a:lnTo>
                  <a:lnTo>
                    <a:pt x="167907" y="93176"/>
                  </a:lnTo>
                  <a:lnTo>
                    <a:pt x="169465" y="83169"/>
                  </a:lnTo>
                  <a:lnTo>
                    <a:pt x="172047" y="74662"/>
                  </a:lnTo>
                  <a:lnTo>
                    <a:pt x="175641" y="67690"/>
                  </a:lnTo>
                  <a:close/>
                </a:path>
                <a:path w="1494790" h="328930">
                  <a:moveTo>
                    <a:pt x="1468374" y="67563"/>
                  </a:moveTo>
                  <a:lnTo>
                    <a:pt x="1392301" y="67563"/>
                  </a:lnTo>
                  <a:lnTo>
                    <a:pt x="1392301" y="323723"/>
                  </a:lnTo>
                  <a:lnTo>
                    <a:pt x="1468374" y="323723"/>
                  </a:lnTo>
                  <a:lnTo>
                    <a:pt x="1468374" y="67563"/>
                  </a:lnTo>
                  <a:close/>
                </a:path>
                <a:path w="1494790" h="328930">
                  <a:moveTo>
                    <a:pt x="1074039" y="67563"/>
                  </a:moveTo>
                  <a:lnTo>
                    <a:pt x="1000632" y="67563"/>
                  </a:lnTo>
                  <a:lnTo>
                    <a:pt x="1000632" y="323723"/>
                  </a:lnTo>
                  <a:lnTo>
                    <a:pt x="1074039" y="323723"/>
                  </a:lnTo>
                  <a:lnTo>
                    <a:pt x="1074039" y="229362"/>
                  </a:lnTo>
                  <a:lnTo>
                    <a:pt x="1174115" y="229362"/>
                  </a:lnTo>
                  <a:lnTo>
                    <a:pt x="1174115" y="159638"/>
                  </a:lnTo>
                  <a:lnTo>
                    <a:pt x="1074039" y="159638"/>
                  </a:lnTo>
                  <a:lnTo>
                    <a:pt x="1074039" y="67563"/>
                  </a:lnTo>
                  <a:close/>
                </a:path>
                <a:path w="1494790" h="328930">
                  <a:moveTo>
                    <a:pt x="1174115" y="229362"/>
                  </a:moveTo>
                  <a:lnTo>
                    <a:pt x="1100581" y="229362"/>
                  </a:lnTo>
                  <a:lnTo>
                    <a:pt x="1100581" y="323723"/>
                  </a:lnTo>
                  <a:lnTo>
                    <a:pt x="1174115" y="323723"/>
                  </a:lnTo>
                  <a:lnTo>
                    <a:pt x="1174115" y="229362"/>
                  </a:lnTo>
                  <a:close/>
                </a:path>
                <a:path w="1494790" h="328930">
                  <a:moveTo>
                    <a:pt x="1174115" y="67563"/>
                  </a:moveTo>
                  <a:lnTo>
                    <a:pt x="1100581" y="67563"/>
                  </a:lnTo>
                  <a:lnTo>
                    <a:pt x="1100581" y="159638"/>
                  </a:lnTo>
                  <a:lnTo>
                    <a:pt x="1174115" y="159638"/>
                  </a:lnTo>
                  <a:lnTo>
                    <a:pt x="1174115" y="67563"/>
                  </a:lnTo>
                  <a:close/>
                </a:path>
                <a:path w="1494790" h="328930">
                  <a:moveTo>
                    <a:pt x="976122" y="253364"/>
                  </a:moveTo>
                  <a:lnTo>
                    <a:pt x="902462" y="253364"/>
                  </a:lnTo>
                  <a:lnTo>
                    <a:pt x="902462" y="323723"/>
                  </a:lnTo>
                  <a:lnTo>
                    <a:pt x="976122" y="323723"/>
                  </a:lnTo>
                  <a:lnTo>
                    <a:pt x="976122" y="253364"/>
                  </a:lnTo>
                  <a:close/>
                </a:path>
                <a:path w="1494790" h="328930">
                  <a:moveTo>
                    <a:pt x="879221" y="67563"/>
                  </a:moveTo>
                  <a:lnTo>
                    <a:pt x="805179" y="67563"/>
                  </a:lnTo>
                  <a:lnTo>
                    <a:pt x="805257" y="194055"/>
                  </a:lnTo>
                  <a:lnTo>
                    <a:pt x="805370" y="203325"/>
                  </a:lnTo>
                  <a:lnTo>
                    <a:pt x="805850" y="214516"/>
                  </a:lnTo>
                  <a:lnTo>
                    <a:pt x="805941" y="216646"/>
                  </a:lnTo>
                  <a:lnTo>
                    <a:pt x="818247" y="254902"/>
                  </a:lnTo>
                  <a:lnTo>
                    <a:pt x="858139" y="267207"/>
                  </a:lnTo>
                  <a:lnTo>
                    <a:pt x="872279" y="266330"/>
                  </a:lnTo>
                  <a:lnTo>
                    <a:pt x="884396" y="263715"/>
                  </a:lnTo>
                  <a:lnTo>
                    <a:pt x="894464" y="259385"/>
                  </a:lnTo>
                  <a:lnTo>
                    <a:pt x="902462" y="253364"/>
                  </a:lnTo>
                  <a:lnTo>
                    <a:pt x="976122" y="253364"/>
                  </a:lnTo>
                  <a:lnTo>
                    <a:pt x="976122" y="226060"/>
                  </a:lnTo>
                  <a:lnTo>
                    <a:pt x="885444" y="226060"/>
                  </a:lnTo>
                  <a:lnTo>
                    <a:pt x="882269" y="223647"/>
                  </a:lnTo>
                  <a:lnTo>
                    <a:pt x="879310" y="187705"/>
                  </a:lnTo>
                  <a:lnTo>
                    <a:pt x="879221" y="67563"/>
                  </a:lnTo>
                  <a:close/>
                </a:path>
                <a:path w="1494790" h="328930">
                  <a:moveTo>
                    <a:pt x="976122" y="67563"/>
                  </a:moveTo>
                  <a:lnTo>
                    <a:pt x="902462" y="67563"/>
                  </a:lnTo>
                  <a:lnTo>
                    <a:pt x="902335" y="200749"/>
                  </a:lnTo>
                  <a:lnTo>
                    <a:pt x="902265" y="203325"/>
                  </a:lnTo>
                  <a:lnTo>
                    <a:pt x="898244" y="223647"/>
                  </a:lnTo>
                  <a:lnTo>
                    <a:pt x="898144" y="223900"/>
                  </a:lnTo>
                  <a:lnTo>
                    <a:pt x="895096" y="226060"/>
                  </a:lnTo>
                  <a:lnTo>
                    <a:pt x="976122" y="226060"/>
                  </a:lnTo>
                  <a:lnTo>
                    <a:pt x="976122" y="67563"/>
                  </a:lnTo>
                  <a:close/>
                </a:path>
                <a:path w="1494790" h="328930">
                  <a:moveTo>
                    <a:pt x="780669" y="67563"/>
                  </a:moveTo>
                  <a:lnTo>
                    <a:pt x="704596" y="67563"/>
                  </a:lnTo>
                  <a:lnTo>
                    <a:pt x="704596" y="323723"/>
                  </a:lnTo>
                  <a:lnTo>
                    <a:pt x="780669" y="323723"/>
                  </a:lnTo>
                  <a:lnTo>
                    <a:pt x="780669" y="67563"/>
                  </a:lnTo>
                  <a:close/>
                </a:path>
                <a:path w="1494790" h="328930">
                  <a:moveTo>
                    <a:pt x="577469" y="67563"/>
                  </a:moveTo>
                  <a:lnTo>
                    <a:pt x="504063" y="67563"/>
                  </a:lnTo>
                  <a:lnTo>
                    <a:pt x="504063" y="323723"/>
                  </a:lnTo>
                  <a:lnTo>
                    <a:pt x="577469" y="323723"/>
                  </a:lnTo>
                  <a:lnTo>
                    <a:pt x="577469" y="229362"/>
                  </a:lnTo>
                  <a:lnTo>
                    <a:pt x="677545" y="229362"/>
                  </a:lnTo>
                  <a:lnTo>
                    <a:pt x="677545" y="159638"/>
                  </a:lnTo>
                  <a:lnTo>
                    <a:pt x="577469" y="159638"/>
                  </a:lnTo>
                  <a:lnTo>
                    <a:pt x="577469" y="67563"/>
                  </a:lnTo>
                  <a:close/>
                </a:path>
                <a:path w="1494790" h="328930">
                  <a:moveTo>
                    <a:pt x="677545" y="229362"/>
                  </a:moveTo>
                  <a:lnTo>
                    <a:pt x="604012" y="229362"/>
                  </a:lnTo>
                  <a:lnTo>
                    <a:pt x="604012" y="323723"/>
                  </a:lnTo>
                  <a:lnTo>
                    <a:pt x="677545" y="323723"/>
                  </a:lnTo>
                  <a:lnTo>
                    <a:pt x="677545" y="229362"/>
                  </a:lnTo>
                  <a:close/>
                </a:path>
                <a:path w="1494790" h="328930">
                  <a:moveTo>
                    <a:pt x="677545" y="67563"/>
                  </a:moveTo>
                  <a:lnTo>
                    <a:pt x="604012" y="67563"/>
                  </a:lnTo>
                  <a:lnTo>
                    <a:pt x="604012" y="159638"/>
                  </a:lnTo>
                  <a:lnTo>
                    <a:pt x="677545" y="159638"/>
                  </a:lnTo>
                  <a:lnTo>
                    <a:pt x="677545" y="67563"/>
                  </a:lnTo>
                  <a:close/>
                </a:path>
                <a:path w="1494790" h="328930">
                  <a:moveTo>
                    <a:pt x="477138" y="67563"/>
                  </a:moveTo>
                  <a:lnTo>
                    <a:pt x="400938" y="67563"/>
                  </a:lnTo>
                  <a:lnTo>
                    <a:pt x="400938" y="323723"/>
                  </a:lnTo>
                  <a:lnTo>
                    <a:pt x="477138" y="323723"/>
                  </a:lnTo>
                  <a:lnTo>
                    <a:pt x="477138" y="67563"/>
                  </a:lnTo>
                  <a:close/>
                </a:path>
                <a:path w="1494790" h="328930">
                  <a:moveTo>
                    <a:pt x="376809" y="67563"/>
                  </a:moveTo>
                  <a:lnTo>
                    <a:pt x="203708" y="67563"/>
                  </a:lnTo>
                  <a:lnTo>
                    <a:pt x="203708" y="252856"/>
                  </a:lnTo>
                  <a:lnTo>
                    <a:pt x="203374" y="262574"/>
                  </a:lnTo>
                  <a:lnTo>
                    <a:pt x="179070" y="281939"/>
                  </a:lnTo>
                  <a:lnTo>
                    <a:pt x="179070" y="323723"/>
                  </a:lnTo>
                  <a:lnTo>
                    <a:pt x="191135" y="323723"/>
                  </a:lnTo>
                  <a:lnTo>
                    <a:pt x="208662" y="323486"/>
                  </a:lnTo>
                  <a:lnTo>
                    <a:pt x="253101" y="317422"/>
                  </a:lnTo>
                  <a:lnTo>
                    <a:pt x="275336" y="280892"/>
                  </a:lnTo>
                  <a:lnTo>
                    <a:pt x="277241" y="121285"/>
                  </a:lnTo>
                  <a:lnTo>
                    <a:pt x="376809" y="121285"/>
                  </a:lnTo>
                  <a:lnTo>
                    <a:pt x="376809" y="67563"/>
                  </a:lnTo>
                  <a:close/>
                </a:path>
                <a:path w="1494790" h="328930">
                  <a:moveTo>
                    <a:pt x="376809" y="121285"/>
                  </a:moveTo>
                  <a:lnTo>
                    <a:pt x="303530" y="121285"/>
                  </a:lnTo>
                  <a:lnTo>
                    <a:pt x="303530" y="323723"/>
                  </a:lnTo>
                  <a:lnTo>
                    <a:pt x="376809" y="323723"/>
                  </a:lnTo>
                  <a:lnTo>
                    <a:pt x="376809" y="121285"/>
                  </a:lnTo>
                  <a:close/>
                </a:path>
                <a:path w="1494790" h="328930">
                  <a:moveTo>
                    <a:pt x="780669" y="11175"/>
                  </a:moveTo>
                  <a:lnTo>
                    <a:pt x="704596" y="11175"/>
                  </a:lnTo>
                  <a:lnTo>
                    <a:pt x="704596" y="51942"/>
                  </a:lnTo>
                  <a:lnTo>
                    <a:pt x="780669" y="51942"/>
                  </a:lnTo>
                  <a:lnTo>
                    <a:pt x="780669" y="11175"/>
                  </a:lnTo>
                  <a:close/>
                </a:path>
                <a:path w="1494790" h="328930">
                  <a:moveTo>
                    <a:pt x="477138" y="11175"/>
                  </a:moveTo>
                  <a:lnTo>
                    <a:pt x="400938" y="11175"/>
                  </a:lnTo>
                  <a:lnTo>
                    <a:pt x="400938" y="51942"/>
                  </a:lnTo>
                  <a:lnTo>
                    <a:pt x="477138" y="51942"/>
                  </a:lnTo>
                  <a:lnTo>
                    <a:pt x="477138" y="11175"/>
                  </a:lnTo>
                  <a:close/>
                </a:path>
                <a:path w="1494790" h="328930">
                  <a:moveTo>
                    <a:pt x="1494536" y="0"/>
                  </a:moveTo>
                  <a:lnTo>
                    <a:pt x="1446784" y="0"/>
                  </a:lnTo>
                  <a:lnTo>
                    <a:pt x="1446784" y="50164"/>
                  </a:lnTo>
                  <a:lnTo>
                    <a:pt x="1494536" y="50164"/>
                  </a:lnTo>
                  <a:lnTo>
                    <a:pt x="1494536" y="0"/>
                  </a:lnTo>
                  <a:close/>
                </a:path>
                <a:path w="1494790" h="328930">
                  <a:moveTo>
                    <a:pt x="1414652" y="0"/>
                  </a:moveTo>
                  <a:lnTo>
                    <a:pt x="1366901" y="0"/>
                  </a:lnTo>
                  <a:lnTo>
                    <a:pt x="1366901" y="50164"/>
                  </a:lnTo>
                  <a:lnTo>
                    <a:pt x="1414652" y="50164"/>
                  </a:lnTo>
                  <a:lnTo>
                    <a:pt x="1414652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002060"/>
                </a:solidFill>
                <a:latin typeface="Bookman Old Style" panose="02050604050505020204" pitchFamily="18" charset="0"/>
              </a:endParaRPr>
            </a:p>
          </p:txBody>
        </p:sp>
        <p:pic>
          <p:nvPicPr>
            <p:cNvPr id="38" name="object 3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83424" y="487692"/>
              <a:ext cx="1636014" cy="37412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7559951" y="463423"/>
              <a:ext cx="1635760" cy="373380"/>
            </a:xfrm>
            <a:custGeom>
              <a:avLst/>
              <a:gdLst/>
              <a:ahLst/>
              <a:cxnLst/>
              <a:rect l="l" t="t" r="r" b="b"/>
              <a:pathLst>
                <a:path w="1635759" h="373380">
                  <a:moveTo>
                    <a:pt x="1236068" y="67563"/>
                  </a:moveTo>
                  <a:lnTo>
                    <a:pt x="1148819" y="67563"/>
                  </a:lnTo>
                  <a:lnTo>
                    <a:pt x="1148819" y="323723"/>
                  </a:lnTo>
                  <a:lnTo>
                    <a:pt x="1233528" y="323723"/>
                  </a:lnTo>
                  <a:lnTo>
                    <a:pt x="1258220" y="322841"/>
                  </a:lnTo>
                  <a:lnTo>
                    <a:pt x="1303886" y="309625"/>
                  </a:lnTo>
                  <a:lnTo>
                    <a:pt x="1319120" y="274210"/>
                  </a:lnTo>
                  <a:lnTo>
                    <a:pt x="1319366" y="269875"/>
                  </a:lnTo>
                  <a:lnTo>
                    <a:pt x="1222225" y="269875"/>
                  </a:lnTo>
                  <a:lnTo>
                    <a:pt x="1222225" y="210692"/>
                  </a:lnTo>
                  <a:lnTo>
                    <a:pt x="1311666" y="210692"/>
                  </a:lnTo>
                  <a:lnTo>
                    <a:pt x="1307188" y="204597"/>
                  </a:lnTo>
                  <a:lnTo>
                    <a:pt x="1300138" y="197951"/>
                  </a:lnTo>
                  <a:lnTo>
                    <a:pt x="1291932" y="192674"/>
                  </a:lnTo>
                  <a:lnTo>
                    <a:pt x="1282560" y="188755"/>
                  </a:lnTo>
                  <a:lnTo>
                    <a:pt x="1272009" y="186181"/>
                  </a:lnTo>
                  <a:lnTo>
                    <a:pt x="1290698" y="180800"/>
                  </a:lnTo>
                  <a:lnTo>
                    <a:pt x="1304076" y="170751"/>
                  </a:lnTo>
                  <a:lnTo>
                    <a:pt x="1308416" y="162813"/>
                  </a:lnTo>
                  <a:lnTo>
                    <a:pt x="1222225" y="162813"/>
                  </a:lnTo>
                  <a:lnTo>
                    <a:pt x="1222225" y="121285"/>
                  </a:lnTo>
                  <a:lnTo>
                    <a:pt x="1313870" y="121285"/>
                  </a:lnTo>
                  <a:lnTo>
                    <a:pt x="1313740" y="119153"/>
                  </a:lnTo>
                  <a:lnTo>
                    <a:pt x="1297917" y="83185"/>
                  </a:lnTo>
                  <a:lnTo>
                    <a:pt x="1256787" y="68540"/>
                  </a:lnTo>
                  <a:lnTo>
                    <a:pt x="1236068" y="67563"/>
                  </a:lnTo>
                  <a:close/>
                </a:path>
                <a:path w="1635759" h="373380">
                  <a:moveTo>
                    <a:pt x="1311666" y="210692"/>
                  </a:moveTo>
                  <a:lnTo>
                    <a:pt x="1232766" y="210692"/>
                  </a:lnTo>
                  <a:lnTo>
                    <a:pt x="1239497" y="211962"/>
                  </a:lnTo>
                  <a:lnTo>
                    <a:pt x="1245085" y="217550"/>
                  </a:lnTo>
                  <a:lnTo>
                    <a:pt x="1246482" y="224536"/>
                  </a:lnTo>
                  <a:lnTo>
                    <a:pt x="1246482" y="255269"/>
                  </a:lnTo>
                  <a:lnTo>
                    <a:pt x="1244958" y="262381"/>
                  </a:lnTo>
                  <a:lnTo>
                    <a:pt x="1241783" y="265429"/>
                  </a:lnTo>
                  <a:lnTo>
                    <a:pt x="1238608" y="268350"/>
                  </a:lnTo>
                  <a:lnTo>
                    <a:pt x="1232131" y="269875"/>
                  </a:lnTo>
                  <a:lnTo>
                    <a:pt x="1319366" y="269875"/>
                  </a:lnTo>
                  <a:lnTo>
                    <a:pt x="1320142" y="256159"/>
                  </a:lnTo>
                  <a:lnTo>
                    <a:pt x="1320142" y="241173"/>
                  </a:lnTo>
                  <a:lnTo>
                    <a:pt x="1319332" y="230600"/>
                  </a:lnTo>
                  <a:lnTo>
                    <a:pt x="1316903" y="220980"/>
                  </a:lnTo>
                  <a:lnTo>
                    <a:pt x="1312855" y="212312"/>
                  </a:lnTo>
                  <a:lnTo>
                    <a:pt x="1311666" y="210692"/>
                  </a:lnTo>
                  <a:close/>
                </a:path>
                <a:path w="1635759" h="373380">
                  <a:moveTo>
                    <a:pt x="1313870" y="121285"/>
                  </a:moveTo>
                  <a:lnTo>
                    <a:pt x="1232766" y="121285"/>
                  </a:lnTo>
                  <a:lnTo>
                    <a:pt x="1239497" y="122681"/>
                  </a:lnTo>
                  <a:lnTo>
                    <a:pt x="1242291" y="125475"/>
                  </a:lnTo>
                  <a:lnTo>
                    <a:pt x="1245085" y="128397"/>
                  </a:lnTo>
                  <a:lnTo>
                    <a:pt x="1246482" y="133476"/>
                  </a:lnTo>
                  <a:lnTo>
                    <a:pt x="1246482" y="149478"/>
                  </a:lnTo>
                  <a:lnTo>
                    <a:pt x="1245339" y="155321"/>
                  </a:lnTo>
                  <a:lnTo>
                    <a:pt x="1242799" y="158368"/>
                  </a:lnTo>
                  <a:lnTo>
                    <a:pt x="1240259" y="161289"/>
                  </a:lnTo>
                  <a:lnTo>
                    <a:pt x="1233401" y="162813"/>
                  </a:lnTo>
                  <a:lnTo>
                    <a:pt x="1308416" y="162813"/>
                  </a:lnTo>
                  <a:lnTo>
                    <a:pt x="1312121" y="156035"/>
                  </a:lnTo>
                  <a:lnTo>
                    <a:pt x="1314808" y="136651"/>
                  </a:lnTo>
                  <a:lnTo>
                    <a:pt x="1313956" y="122681"/>
                  </a:lnTo>
                  <a:lnTo>
                    <a:pt x="1313870" y="121285"/>
                  </a:lnTo>
                  <a:close/>
                </a:path>
                <a:path w="1635759" h="373380">
                  <a:moveTo>
                    <a:pt x="922759" y="67563"/>
                  </a:moveTo>
                  <a:lnTo>
                    <a:pt x="763120" y="67563"/>
                  </a:lnTo>
                  <a:lnTo>
                    <a:pt x="763120" y="77088"/>
                  </a:lnTo>
                  <a:lnTo>
                    <a:pt x="762550" y="108876"/>
                  </a:lnTo>
                  <a:lnTo>
                    <a:pt x="758030" y="165975"/>
                  </a:lnTo>
                  <a:lnTo>
                    <a:pt x="749241" y="213860"/>
                  </a:lnTo>
                  <a:lnTo>
                    <a:pt x="730989" y="262509"/>
                  </a:lnTo>
                  <a:lnTo>
                    <a:pt x="715241" y="262509"/>
                  </a:lnTo>
                  <a:lnTo>
                    <a:pt x="715241" y="373252"/>
                  </a:lnTo>
                  <a:lnTo>
                    <a:pt x="764644" y="373252"/>
                  </a:lnTo>
                  <a:lnTo>
                    <a:pt x="764644" y="323723"/>
                  </a:lnTo>
                  <a:lnTo>
                    <a:pt x="938507" y="323723"/>
                  </a:lnTo>
                  <a:lnTo>
                    <a:pt x="938507" y="262127"/>
                  </a:lnTo>
                  <a:lnTo>
                    <a:pt x="808205" y="262127"/>
                  </a:lnTo>
                  <a:lnTo>
                    <a:pt x="817799" y="230243"/>
                  </a:lnTo>
                  <a:lnTo>
                    <a:pt x="824667" y="197262"/>
                  </a:lnTo>
                  <a:lnTo>
                    <a:pt x="828797" y="163187"/>
                  </a:lnTo>
                  <a:lnTo>
                    <a:pt x="830176" y="128015"/>
                  </a:lnTo>
                  <a:lnTo>
                    <a:pt x="830176" y="125349"/>
                  </a:lnTo>
                  <a:lnTo>
                    <a:pt x="922759" y="125349"/>
                  </a:lnTo>
                  <a:lnTo>
                    <a:pt x="922759" y="67563"/>
                  </a:lnTo>
                  <a:close/>
                </a:path>
                <a:path w="1635759" h="373380">
                  <a:moveTo>
                    <a:pt x="938507" y="323723"/>
                  </a:moveTo>
                  <a:lnTo>
                    <a:pt x="889104" y="323723"/>
                  </a:lnTo>
                  <a:lnTo>
                    <a:pt x="889104" y="373252"/>
                  </a:lnTo>
                  <a:lnTo>
                    <a:pt x="938507" y="373252"/>
                  </a:lnTo>
                  <a:lnTo>
                    <a:pt x="938507" y="323723"/>
                  </a:lnTo>
                  <a:close/>
                </a:path>
                <a:path w="1635759" h="373380">
                  <a:moveTo>
                    <a:pt x="922759" y="125349"/>
                  </a:moveTo>
                  <a:lnTo>
                    <a:pt x="849353" y="125349"/>
                  </a:lnTo>
                  <a:lnTo>
                    <a:pt x="849353" y="262127"/>
                  </a:lnTo>
                  <a:lnTo>
                    <a:pt x="922759" y="262127"/>
                  </a:lnTo>
                  <a:lnTo>
                    <a:pt x="922759" y="125349"/>
                  </a:lnTo>
                  <a:close/>
                </a:path>
                <a:path w="1635759" h="373380">
                  <a:moveTo>
                    <a:pt x="697588" y="67563"/>
                  </a:moveTo>
                  <a:lnTo>
                    <a:pt x="642851" y="67563"/>
                  </a:lnTo>
                  <a:lnTo>
                    <a:pt x="611037" y="68611"/>
                  </a:lnTo>
                  <a:lnTo>
                    <a:pt x="565698" y="76993"/>
                  </a:lnTo>
                  <a:lnTo>
                    <a:pt x="536457" y="106330"/>
                  </a:lnTo>
                  <a:lnTo>
                    <a:pt x="531218" y="139191"/>
                  </a:lnTo>
                  <a:lnTo>
                    <a:pt x="531716" y="155176"/>
                  </a:lnTo>
                  <a:lnTo>
                    <a:pt x="544166" y="193196"/>
                  </a:lnTo>
                  <a:lnTo>
                    <a:pt x="573509" y="203073"/>
                  </a:lnTo>
                  <a:lnTo>
                    <a:pt x="563982" y="206005"/>
                  </a:lnTo>
                  <a:lnTo>
                    <a:pt x="533631" y="230631"/>
                  </a:lnTo>
                  <a:lnTo>
                    <a:pt x="531218" y="263778"/>
                  </a:lnTo>
                  <a:lnTo>
                    <a:pt x="531218" y="323723"/>
                  </a:lnTo>
                  <a:lnTo>
                    <a:pt x="598909" y="323723"/>
                  </a:lnTo>
                  <a:lnTo>
                    <a:pt x="598909" y="241553"/>
                  </a:lnTo>
                  <a:lnTo>
                    <a:pt x="600687" y="233552"/>
                  </a:lnTo>
                  <a:lnTo>
                    <a:pt x="604243" y="229362"/>
                  </a:lnTo>
                  <a:lnTo>
                    <a:pt x="607926" y="225171"/>
                  </a:lnTo>
                  <a:lnTo>
                    <a:pt x="614403" y="223012"/>
                  </a:lnTo>
                  <a:lnTo>
                    <a:pt x="697588" y="223012"/>
                  </a:lnTo>
                  <a:lnTo>
                    <a:pt x="697588" y="178562"/>
                  </a:lnTo>
                  <a:lnTo>
                    <a:pt x="614403" y="178562"/>
                  </a:lnTo>
                  <a:lnTo>
                    <a:pt x="607926" y="176656"/>
                  </a:lnTo>
                  <a:lnTo>
                    <a:pt x="600687" y="169163"/>
                  </a:lnTo>
                  <a:lnTo>
                    <a:pt x="598909" y="161036"/>
                  </a:lnTo>
                  <a:lnTo>
                    <a:pt x="598909" y="133350"/>
                  </a:lnTo>
                  <a:lnTo>
                    <a:pt x="600433" y="125602"/>
                  </a:lnTo>
                  <a:lnTo>
                    <a:pt x="606783" y="118999"/>
                  </a:lnTo>
                  <a:lnTo>
                    <a:pt x="611101" y="117348"/>
                  </a:lnTo>
                  <a:lnTo>
                    <a:pt x="697588" y="117348"/>
                  </a:lnTo>
                  <a:lnTo>
                    <a:pt x="697588" y="67563"/>
                  </a:lnTo>
                  <a:close/>
                </a:path>
                <a:path w="1635759" h="373380">
                  <a:moveTo>
                    <a:pt x="697588" y="223012"/>
                  </a:moveTo>
                  <a:lnTo>
                    <a:pt x="623928" y="223012"/>
                  </a:lnTo>
                  <a:lnTo>
                    <a:pt x="623928" y="323723"/>
                  </a:lnTo>
                  <a:lnTo>
                    <a:pt x="697588" y="323723"/>
                  </a:lnTo>
                  <a:lnTo>
                    <a:pt x="697588" y="223012"/>
                  </a:lnTo>
                  <a:close/>
                </a:path>
                <a:path w="1635759" h="373380">
                  <a:moveTo>
                    <a:pt x="697588" y="117348"/>
                  </a:moveTo>
                  <a:lnTo>
                    <a:pt x="623928" y="117348"/>
                  </a:lnTo>
                  <a:lnTo>
                    <a:pt x="623928" y="178562"/>
                  </a:lnTo>
                  <a:lnTo>
                    <a:pt x="697588" y="178562"/>
                  </a:lnTo>
                  <a:lnTo>
                    <a:pt x="697588" y="117348"/>
                  </a:lnTo>
                  <a:close/>
                </a:path>
                <a:path w="1635759" h="373380">
                  <a:moveTo>
                    <a:pt x="1421996" y="62991"/>
                  </a:moveTo>
                  <a:lnTo>
                    <a:pt x="1383473" y="69796"/>
                  </a:lnTo>
                  <a:lnTo>
                    <a:pt x="1351317" y="97791"/>
                  </a:lnTo>
                  <a:lnTo>
                    <a:pt x="1340045" y="146284"/>
                  </a:lnTo>
                  <a:lnTo>
                    <a:pt x="1339573" y="163194"/>
                  </a:lnTo>
                  <a:lnTo>
                    <a:pt x="1339573" y="228726"/>
                  </a:lnTo>
                  <a:lnTo>
                    <a:pt x="1341753" y="267462"/>
                  </a:lnTo>
                  <a:lnTo>
                    <a:pt x="1343588" y="277494"/>
                  </a:lnTo>
                  <a:lnTo>
                    <a:pt x="1343637" y="277749"/>
                  </a:lnTo>
                  <a:lnTo>
                    <a:pt x="1368450" y="315563"/>
                  </a:lnTo>
                  <a:lnTo>
                    <a:pt x="1413304" y="328064"/>
                  </a:lnTo>
                  <a:lnTo>
                    <a:pt x="1425044" y="328422"/>
                  </a:lnTo>
                  <a:lnTo>
                    <a:pt x="1434017" y="328064"/>
                  </a:lnTo>
                  <a:lnTo>
                    <a:pt x="1435212" y="328064"/>
                  </a:lnTo>
                  <a:lnTo>
                    <a:pt x="1472056" y="317904"/>
                  </a:lnTo>
                  <a:lnTo>
                    <a:pt x="1500672" y="286543"/>
                  </a:lnTo>
                  <a:lnTo>
                    <a:pt x="1502052" y="283082"/>
                  </a:lnTo>
                  <a:lnTo>
                    <a:pt x="1420091" y="283082"/>
                  </a:lnTo>
                  <a:lnTo>
                    <a:pt x="1417365" y="281304"/>
                  </a:lnTo>
                  <a:lnTo>
                    <a:pt x="1417218" y="281304"/>
                  </a:lnTo>
                  <a:lnTo>
                    <a:pt x="1415869" y="277749"/>
                  </a:lnTo>
                  <a:lnTo>
                    <a:pt x="1414249" y="273812"/>
                  </a:lnTo>
                  <a:lnTo>
                    <a:pt x="1413825" y="268553"/>
                  </a:lnTo>
                  <a:lnTo>
                    <a:pt x="1413737" y="267462"/>
                  </a:lnTo>
                  <a:lnTo>
                    <a:pt x="1413659" y="124513"/>
                  </a:lnTo>
                  <a:lnTo>
                    <a:pt x="1414131" y="118367"/>
                  </a:lnTo>
                  <a:lnTo>
                    <a:pt x="1414239" y="116966"/>
                  </a:lnTo>
                  <a:lnTo>
                    <a:pt x="1415773" y="113411"/>
                  </a:lnTo>
                  <a:lnTo>
                    <a:pt x="1417170" y="109981"/>
                  </a:lnTo>
                  <a:lnTo>
                    <a:pt x="1420091" y="108330"/>
                  </a:lnTo>
                  <a:lnTo>
                    <a:pt x="1502444" y="108330"/>
                  </a:lnTo>
                  <a:lnTo>
                    <a:pt x="1500418" y="103886"/>
                  </a:lnTo>
                  <a:lnTo>
                    <a:pt x="1473261" y="75056"/>
                  </a:lnTo>
                  <a:lnTo>
                    <a:pt x="1433968" y="63470"/>
                  </a:lnTo>
                  <a:lnTo>
                    <a:pt x="1421996" y="62991"/>
                  </a:lnTo>
                  <a:close/>
                </a:path>
                <a:path w="1635759" h="373380">
                  <a:moveTo>
                    <a:pt x="1502444" y="108330"/>
                  </a:moveTo>
                  <a:lnTo>
                    <a:pt x="1428981" y="108330"/>
                  </a:lnTo>
                  <a:lnTo>
                    <a:pt x="1431775" y="109981"/>
                  </a:lnTo>
                  <a:lnTo>
                    <a:pt x="1433172" y="113411"/>
                  </a:lnTo>
                  <a:lnTo>
                    <a:pt x="1434454" y="116966"/>
                  </a:lnTo>
                  <a:lnTo>
                    <a:pt x="1435150" y="124513"/>
                  </a:lnTo>
                  <a:lnTo>
                    <a:pt x="1435089" y="268553"/>
                  </a:lnTo>
                  <a:lnTo>
                    <a:pt x="1434536" y="273812"/>
                  </a:lnTo>
                  <a:lnTo>
                    <a:pt x="1434442" y="274700"/>
                  </a:lnTo>
                  <a:lnTo>
                    <a:pt x="1431648" y="281304"/>
                  </a:lnTo>
                  <a:lnTo>
                    <a:pt x="1428727" y="283082"/>
                  </a:lnTo>
                  <a:lnTo>
                    <a:pt x="1502052" y="283082"/>
                  </a:lnTo>
                  <a:lnTo>
                    <a:pt x="1508906" y="236442"/>
                  </a:lnTo>
                  <a:lnTo>
                    <a:pt x="1509118" y="157606"/>
                  </a:lnTo>
                  <a:lnTo>
                    <a:pt x="1508910" y="146284"/>
                  </a:lnTo>
                  <a:lnTo>
                    <a:pt x="1508884" y="144845"/>
                  </a:lnTo>
                  <a:lnTo>
                    <a:pt x="1503371" y="110366"/>
                  </a:lnTo>
                  <a:lnTo>
                    <a:pt x="1502444" y="108330"/>
                  </a:lnTo>
                  <a:close/>
                </a:path>
                <a:path w="1635759" h="373380">
                  <a:moveTo>
                    <a:pt x="1037821" y="62991"/>
                  </a:moveTo>
                  <a:lnTo>
                    <a:pt x="999352" y="69796"/>
                  </a:lnTo>
                  <a:lnTo>
                    <a:pt x="967195" y="97791"/>
                  </a:lnTo>
                  <a:lnTo>
                    <a:pt x="955977" y="146284"/>
                  </a:lnTo>
                  <a:lnTo>
                    <a:pt x="955675" y="157606"/>
                  </a:lnTo>
                  <a:lnTo>
                    <a:pt x="955765" y="244066"/>
                  </a:lnTo>
                  <a:lnTo>
                    <a:pt x="956493" y="257333"/>
                  </a:lnTo>
                  <a:lnTo>
                    <a:pt x="957602" y="267462"/>
                  </a:lnTo>
                  <a:lnTo>
                    <a:pt x="957722" y="268553"/>
                  </a:lnTo>
                  <a:lnTo>
                    <a:pt x="959414" y="277494"/>
                  </a:lnTo>
                  <a:lnTo>
                    <a:pt x="959462" y="277749"/>
                  </a:lnTo>
                  <a:lnTo>
                    <a:pt x="961815" y="285559"/>
                  </a:lnTo>
                  <a:lnTo>
                    <a:pt x="991337" y="319492"/>
                  </a:lnTo>
                  <a:lnTo>
                    <a:pt x="1029183" y="328064"/>
                  </a:lnTo>
                  <a:lnTo>
                    <a:pt x="1040996" y="328422"/>
                  </a:lnTo>
                  <a:lnTo>
                    <a:pt x="1049907" y="328064"/>
                  </a:lnTo>
                  <a:lnTo>
                    <a:pt x="1051093" y="328064"/>
                  </a:lnTo>
                  <a:lnTo>
                    <a:pt x="1087934" y="317904"/>
                  </a:lnTo>
                  <a:lnTo>
                    <a:pt x="1116497" y="286543"/>
                  </a:lnTo>
                  <a:lnTo>
                    <a:pt x="1117877" y="283082"/>
                  </a:lnTo>
                  <a:lnTo>
                    <a:pt x="1035916" y="283082"/>
                  </a:lnTo>
                  <a:lnTo>
                    <a:pt x="1033308" y="281304"/>
                  </a:lnTo>
                  <a:lnTo>
                    <a:pt x="1033175" y="281304"/>
                  </a:lnTo>
                  <a:lnTo>
                    <a:pt x="1031703" y="277749"/>
                  </a:lnTo>
                  <a:lnTo>
                    <a:pt x="1030201" y="273812"/>
                  </a:lnTo>
                  <a:lnTo>
                    <a:pt x="1029439" y="265938"/>
                  </a:lnTo>
                  <a:lnTo>
                    <a:pt x="1029493" y="124513"/>
                  </a:lnTo>
                  <a:lnTo>
                    <a:pt x="1030189" y="116966"/>
                  </a:lnTo>
                  <a:lnTo>
                    <a:pt x="1031598" y="113411"/>
                  </a:lnTo>
                  <a:lnTo>
                    <a:pt x="1033122" y="109981"/>
                  </a:lnTo>
                  <a:lnTo>
                    <a:pt x="1036043" y="108330"/>
                  </a:lnTo>
                  <a:lnTo>
                    <a:pt x="1118269" y="108330"/>
                  </a:lnTo>
                  <a:lnTo>
                    <a:pt x="1116243" y="103886"/>
                  </a:lnTo>
                  <a:lnTo>
                    <a:pt x="1089086" y="75056"/>
                  </a:lnTo>
                  <a:lnTo>
                    <a:pt x="1049846" y="63470"/>
                  </a:lnTo>
                  <a:lnTo>
                    <a:pt x="1037821" y="62991"/>
                  </a:lnTo>
                  <a:close/>
                </a:path>
                <a:path w="1635759" h="373380">
                  <a:moveTo>
                    <a:pt x="1118269" y="108330"/>
                  </a:moveTo>
                  <a:lnTo>
                    <a:pt x="1044806" y="108330"/>
                  </a:lnTo>
                  <a:lnTo>
                    <a:pt x="1047600" y="109981"/>
                  </a:lnTo>
                  <a:lnTo>
                    <a:pt x="1048997" y="113411"/>
                  </a:lnTo>
                  <a:lnTo>
                    <a:pt x="1050404" y="116966"/>
                  </a:lnTo>
                  <a:lnTo>
                    <a:pt x="1050984" y="124513"/>
                  </a:lnTo>
                  <a:lnTo>
                    <a:pt x="1050914" y="268553"/>
                  </a:lnTo>
                  <a:lnTo>
                    <a:pt x="1050361" y="273812"/>
                  </a:lnTo>
                  <a:lnTo>
                    <a:pt x="1050267" y="274700"/>
                  </a:lnTo>
                  <a:lnTo>
                    <a:pt x="1047473" y="281304"/>
                  </a:lnTo>
                  <a:lnTo>
                    <a:pt x="1044552" y="283082"/>
                  </a:lnTo>
                  <a:lnTo>
                    <a:pt x="1117877" y="283082"/>
                  </a:lnTo>
                  <a:lnTo>
                    <a:pt x="1124731" y="236442"/>
                  </a:lnTo>
                  <a:lnTo>
                    <a:pt x="1124943" y="157606"/>
                  </a:lnTo>
                  <a:lnTo>
                    <a:pt x="1124751" y="146284"/>
                  </a:lnTo>
                  <a:lnTo>
                    <a:pt x="1124727" y="144845"/>
                  </a:lnTo>
                  <a:lnTo>
                    <a:pt x="1124070" y="133810"/>
                  </a:lnTo>
                  <a:lnTo>
                    <a:pt x="1123030" y="125094"/>
                  </a:lnTo>
                  <a:lnTo>
                    <a:pt x="1122961" y="124513"/>
                  </a:lnTo>
                  <a:lnTo>
                    <a:pt x="1121387" y="116966"/>
                  </a:lnTo>
                  <a:lnTo>
                    <a:pt x="1119196" y="110366"/>
                  </a:lnTo>
                  <a:lnTo>
                    <a:pt x="1118269" y="108330"/>
                  </a:lnTo>
                  <a:close/>
                </a:path>
                <a:path w="1635759" h="373380">
                  <a:moveTo>
                    <a:pt x="82146" y="62991"/>
                  </a:moveTo>
                  <a:lnTo>
                    <a:pt x="43677" y="69796"/>
                  </a:lnTo>
                  <a:lnTo>
                    <a:pt x="11520" y="97791"/>
                  </a:lnTo>
                  <a:lnTo>
                    <a:pt x="302" y="146284"/>
                  </a:lnTo>
                  <a:lnTo>
                    <a:pt x="0" y="157606"/>
                  </a:lnTo>
                  <a:lnTo>
                    <a:pt x="90" y="244066"/>
                  </a:lnTo>
                  <a:lnTo>
                    <a:pt x="818" y="257333"/>
                  </a:lnTo>
                  <a:lnTo>
                    <a:pt x="1927" y="267462"/>
                  </a:lnTo>
                  <a:lnTo>
                    <a:pt x="2047" y="268553"/>
                  </a:lnTo>
                  <a:lnTo>
                    <a:pt x="3739" y="277494"/>
                  </a:lnTo>
                  <a:lnTo>
                    <a:pt x="3787" y="277749"/>
                  </a:lnTo>
                  <a:lnTo>
                    <a:pt x="6140" y="285559"/>
                  </a:lnTo>
                  <a:lnTo>
                    <a:pt x="35662" y="319492"/>
                  </a:lnTo>
                  <a:lnTo>
                    <a:pt x="73454" y="328064"/>
                  </a:lnTo>
                  <a:lnTo>
                    <a:pt x="85194" y="328422"/>
                  </a:lnTo>
                  <a:lnTo>
                    <a:pt x="94167" y="328064"/>
                  </a:lnTo>
                  <a:lnTo>
                    <a:pt x="95362" y="328064"/>
                  </a:lnTo>
                  <a:lnTo>
                    <a:pt x="132206" y="317904"/>
                  </a:lnTo>
                  <a:lnTo>
                    <a:pt x="160822" y="286543"/>
                  </a:lnTo>
                  <a:lnTo>
                    <a:pt x="162202" y="283082"/>
                  </a:lnTo>
                  <a:lnTo>
                    <a:pt x="80241" y="283082"/>
                  </a:lnTo>
                  <a:lnTo>
                    <a:pt x="77515" y="281304"/>
                  </a:lnTo>
                  <a:lnTo>
                    <a:pt x="77368" y="281304"/>
                  </a:lnTo>
                  <a:lnTo>
                    <a:pt x="76019" y="277749"/>
                  </a:lnTo>
                  <a:lnTo>
                    <a:pt x="74399" y="273812"/>
                  </a:lnTo>
                  <a:lnTo>
                    <a:pt x="73975" y="268553"/>
                  </a:lnTo>
                  <a:lnTo>
                    <a:pt x="73887" y="267462"/>
                  </a:lnTo>
                  <a:lnTo>
                    <a:pt x="73809" y="124513"/>
                  </a:lnTo>
                  <a:lnTo>
                    <a:pt x="74281" y="118367"/>
                  </a:lnTo>
                  <a:lnTo>
                    <a:pt x="74389" y="116966"/>
                  </a:lnTo>
                  <a:lnTo>
                    <a:pt x="75923" y="113411"/>
                  </a:lnTo>
                  <a:lnTo>
                    <a:pt x="77320" y="109981"/>
                  </a:lnTo>
                  <a:lnTo>
                    <a:pt x="80368" y="108330"/>
                  </a:lnTo>
                  <a:lnTo>
                    <a:pt x="162594" y="108330"/>
                  </a:lnTo>
                  <a:lnTo>
                    <a:pt x="160568" y="103886"/>
                  </a:lnTo>
                  <a:lnTo>
                    <a:pt x="133411" y="75056"/>
                  </a:lnTo>
                  <a:lnTo>
                    <a:pt x="94171" y="63470"/>
                  </a:lnTo>
                  <a:lnTo>
                    <a:pt x="82146" y="62991"/>
                  </a:lnTo>
                  <a:close/>
                </a:path>
                <a:path w="1635759" h="373380">
                  <a:moveTo>
                    <a:pt x="162594" y="108330"/>
                  </a:moveTo>
                  <a:lnTo>
                    <a:pt x="89131" y="108330"/>
                  </a:lnTo>
                  <a:lnTo>
                    <a:pt x="91925" y="109981"/>
                  </a:lnTo>
                  <a:lnTo>
                    <a:pt x="93322" y="113411"/>
                  </a:lnTo>
                  <a:lnTo>
                    <a:pt x="94604" y="116966"/>
                  </a:lnTo>
                  <a:lnTo>
                    <a:pt x="95300" y="124513"/>
                  </a:lnTo>
                  <a:lnTo>
                    <a:pt x="95239" y="268553"/>
                  </a:lnTo>
                  <a:lnTo>
                    <a:pt x="94686" y="273812"/>
                  </a:lnTo>
                  <a:lnTo>
                    <a:pt x="94592" y="274700"/>
                  </a:lnTo>
                  <a:lnTo>
                    <a:pt x="91798" y="281304"/>
                  </a:lnTo>
                  <a:lnTo>
                    <a:pt x="88877" y="283082"/>
                  </a:lnTo>
                  <a:lnTo>
                    <a:pt x="162202" y="283082"/>
                  </a:lnTo>
                  <a:lnTo>
                    <a:pt x="169056" y="236442"/>
                  </a:lnTo>
                  <a:lnTo>
                    <a:pt x="169268" y="157606"/>
                  </a:lnTo>
                  <a:lnTo>
                    <a:pt x="169060" y="146284"/>
                  </a:lnTo>
                  <a:lnTo>
                    <a:pt x="169034" y="144845"/>
                  </a:lnTo>
                  <a:lnTo>
                    <a:pt x="163521" y="110366"/>
                  </a:lnTo>
                  <a:lnTo>
                    <a:pt x="162594" y="108330"/>
                  </a:lnTo>
                  <a:close/>
                </a:path>
                <a:path w="1635759" h="373380">
                  <a:moveTo>
                    <a:pt x="1609067" y="67563"/>
                  </a:moveTo>
                  <a:lnTo>
                    <a:pt x="1532994" y="67563"/>
                  </a:lnTo>
                  <a:lnTo>
                    <a:pt x="1532994" y="323723"/>
                  </a:lnTo>
                  <a:lnTo>
                    <a:pt x="1609067" y="323723"/>
                  </a:lnTo>
                  <a:lnTo>
                    <a:pt x="1609067" y="67563"/>
                  </a:lnTo>
                  <a:close/>
                </a:path>
                <a:path w="1635759" h="373380">
                  <a:moveTo>
                    <a:pt x="508104" y="67563"/>
                  </a:moveTo>
                  <a:lnTo>
                    <a:pt x="335003" y="67563"/>
                  </a:lnTo>
                  <a:lnTo>
                    <a:pt x="335003" y="252856"/>
                  </a:lnTo>
                  <a:lnTo>
                    <a:pt x="334672" y="262574"/>
                  </a:lnTo>
                  <a:lnTo>
                    <a:pt x="310365" y="281939"/>
                  </a:lnTo>
                  <a:lnTo>
                    <a:pt x="310365" y="323723"/>
                  </a:lnTo>
                  <a:lnTo>
                    <a:pt x="322430" y="323723"/>
                  </a:lnTo>
                  <a:lnTo>
                    <a:pt x="339958" y="323486"/>
                  </a:lnTo>
                  <a:lnTo>
                    <a:pt x="384396" y="317422"/>
                  </a:lnTo>
                  <a:lnTo>
                    <a:pt x="406694" y="280892"/>
                  </a:lnTo>
                  <a:lnTo>
                    <a:pt x="408663" y="121285"/>
                  </a:lnTo>
                  <a:lnTo>
                    <a:pt x="508104" y="121285"/>
                  </a:lnTo>
                  <a:lnTo>
                    <a:pt x="508104" y="67563"/>
                  </a:lnTo>
                  <a:close/>
                </a:path>
                <a:path w="1635759" h="373380">
                  <a:moveTo>
                    <a:pt x="508104" y="121285"/>
                  </a:moveTo>
                  <a:lnTo>
                    <a:pt x="434825" y="121285"/>
                  </a:lnTo>
                  <a:lnTo>
                    <a:pt x="434825" y="323723"/>
                  </a:lnTo>
                  <a:lnTo>
                    <a:pt x="508104" y="323723"/>
                  </a:lnTo>
                  <a:lnTo>
                    <a:pt x="508104" y="121285"/>
                  </a:lnTo>
                  <a:close/>
                </a:path>
                <a:path w="1635759" h="373380">
                  <a:moveTo>
                    <a:pt x="309349" y="67563"/>
                  </a:moveTo>
                  <a:lnTo>
                    <a:pt x="193144" y="67563"/>
                  </a:lnTo>
                  <a:lnTo>
                    <a:pt x="193144" y="323723"/>
                  </a:lnTo>
                  <a:lnTo>
                    <a:pt x="266931" y="323723"/>
                  </a:lnTo>
                  <a:lnTo>
                    <a:pt x="266931" y="111760"/>
                  </a:lnTo>
                  <a:lnTo>
                    <a:pt x="309349" y="111760"/>
                  </a:lnTo>
                  <a:lnTo>
                    <a:pt x="309349" y="67563"/>
                  </a:lnTo>
                  <a:close/>
                </a:path>
                <a:path w="1635759" h="373380">
                  <a:moveTo>
                    <a:pt x="1635229" y="0"/>
                  </a:moveTo>
                  <a:lnTo>
                    <a:pt x="1587477" y="0"/>
                  </a:lnTo>
                  <a:lnTo>
                    <a:pt x="1587477" y="50164"/>
                  </a:lnTo>
                  <a:lnTo>
                    <a:pt x="1635229" y="50164"/>
                  </a:lnTo>
                  <a:lnTo>
                    <a:pt x="1635229" y="0"/>
                  </a:lnTo>
                  <a:close/>
                </a:path>
                <a:path w="1635759" h="373380">
                  <a:moveTo>
                    <a:pt x="1555346" y="0"/>
                  </a:moveTo>
                  <a:lnTo>
                    <a:pt x="1507467" y="0"/>
                  </a:lnTo>
                  <a:lnTo>
                    <a:pt x="1507467" y="50164"/>
                  </a:lnTo>
                  <a:lnTo>
                    <a:pt x="1555346" y="50164"/>
                  </a:lnTo>
                  <a:lnTo>
                    <a:pt x="1555346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002060"/>
                </a:solidFill>
                <a:latin typeface="Bookman Old Style" panose="02050604050505020204" pitchFamily="18" charset="0"/>
              </a:endParaRPr>
            </a:p>
          </p:txBody>
        </p:sp>
        <p:pic>
          <p:nvPicPr>
            <p:cNvPr id="40" name="object 4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287256" y="498348"/>
              <a:ext cx="936498" cy="317753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9263125" y="474598"/>
              <a:ext cx="936625" cy="317500"/>
            </a:xfrm>
            <a:custGeom>
              <a:avLst/>
              <a:gdLst/>
              <a:ahLst/>
              <a:cxnLst/>
              <a:rect l="l" t="t" r="r" b="b"/>
              <a:pathLst>
                <a:path w="936625" h="317500">
                  <a:moveTo>
                    <a:pt x="507523" y="97154"/>
                  </a:moveTo>
                  <a:lnTo>
                    <a:pt x="430529" y="97154"/>
                  </a:lnTo>
                  <a:lnTo>
                    <a:pt x="433577" y="99187"/>
                  </a:lnTo>
                  <a:lnTo>
                    <a:pt x="435482" y="103250"/>
                  </a:lnTo>
                  <a:lnTo>
                    <a:pt x="438132" y="119112"/>
                  </a:lnTo>
                  <a:lnTo>
                    <a:pt x="438215" y="120217"/>
                  </a:lnTo>
                  <a:lnTo>
                    <a:pt x="438301" y="124426"/>
                  </a:lnTo>
                  <a:lnTo>
                    <a:pt x="438403" y="140080"/>
                  </a:lnTo>
                  <a:lnTo>
                    <a:pt x="437515" y="147192"/>
                  </a:lnTo>
                  <a:lnTo>
                    <a:pt x="381367" y="177661"/>
                  </a:lnTo>
                  <a:lnTo>
                    <a:pt x="368993" y="184023"/>
                  </a:lnTo>
                  <a:lnTo>
                    <a:pt x="346112" y="221202"/>
                  </a:lnTo>
                  <a:lnTo>
                    <a:pt x="345644" y="256762"/>
                  </a:lnTo>
                  <a:lnTo>
                    <a:pt x="346387" y="269875"/>
                  </a:lnTo>
                  <a:lnTo>
                    <a:pt x="346502" y="271906"/>
                  </a:lnTo>
                  <a:lnTo>
                    <a:pt x="370111" y="310763"/>
                  </a:lnTo>
                  <a:lnTo>
                    <a:pt x="397382" y="317246"/>
                  </a:lnTo>
                  <a:lnTo>
                    <a:pt x="404550" y="316817"/>
                  </a:lnTo>
                  <a:lnTo>
                    <a:pt x="436715" y="296243"/>
                  </a:lnTo>
                  <a:lnTo>
                    <a:pt x="440308" y="289813"/>
                  </a:lnTo>
                  <a:lnTo>
                    <a:pt x="512318" y="289813"/>
                  </a:lnTo>
                  <a:lnTo>
                    <a:pt x="512318" y="271906"/>
                  </a:lnTo>
                  <a:lnTo>
                    <a:pt x="422275" y="271906"/>
                  </a:lnTo>
                  <a:lnTo>
                    <a:pt x="419100" y="269875"/>
                  </a:lnTo>
                  <a:lnTo>
                    <a:pt x="414908" y="240411"/>
                  </a:lnTo>
                  <a:lnTo>
                    <a:pt x="415045" y="234441"/>
                  </a:lnTo>
                  <a:lnTo>
                    <a:pt x="415095" y="232243"/>
                  </a:lnTo>
                  <a:lnTo>
                    <a:pt x="430401" y="197328"/>
                  </a:lnTo>
                  <a:lnTo>
                    <a:pt x="438403" y="190753"/>
                  </a:lnTo>
                  <a:lnTo>
                    <a:pt x="512318" y="190753"/>
                  </a:lnTo>
                  <a:lnTo>
                    <a:pt x="512209" y="170941"/>
                  </a:lnTo>
                  <a:lnTo>
                    <a:pt x="511349" y="131286"/>
                  </a:lnTo>
                  <a:lnTo>
                    <a:pt x="508380" y="100075"/>
                  </a:lnTo>
                  <a:lnTo>
                    <a:pt x="507523" y="97154"/>
                  </a:lnTo>
                  <a:close/>
                </a:path>
                <a:path w="936625" h="317500">
                  <a:moveTo>
                    <a:pt x="512318" y="289813"/>
                  </a:moveTo>
                  <a:lnTo>
                    <a:pt x="440308" y="289813"/>
                  </a:lnTo>
                  <a:lnTo>
                    <a:pt x="440308" y="312547"/>
                  </a:lnTo>
                  <a:lnTo>
                    <a:pt x="512318" y="312547"/>
                  </a:lnTo>
                  <a:lnTo>
                    <a:pt x="512318" y="289813"/>
                  </a:lnTo>
                  <a:close/>
                </a:path>
                <a:path w="936625" h="317500">
                  <a:moveTo>
                    <a:pt x="512318" y="190753"/>
                  </a:moveTo>
                  <a:lnTo>
                    <a:pt x="438403" y="190753"/>
                  </a:lnTo>
                  <a:lnTo>
                    <a:pt x="438370" y="256762"/>
                  </a:lnTo>
                  <a:lnTo>
                    <a:pt x="437642" y="264287"/>
                  </a:lnTo>
                  <a:lnTo>
                    <a:pt x="434848" y="270383"/>
                  </a:lnTo>
                  <a:lnTo>
                    <a:pt x="431800" y="271906"/>
                  </a:lnTo>
                  <a:lnTo>
                    <a:pt x="512318" y="271906"/>
                  </a:lnTo>
                  <a:lnTo>
                    <a:pt x="512318" y="190753"/>
                  </a:lnTo>
                  <a:close/>
                </a:path>
                <a:path w="936625" h="317500">
                  <a:moveTo>
                    <a:pt x="429005" y="51815"/>
                  </a:moveTo>
                  <a:lnTo>
                    <a:pt x="412204" y="52677"/>
                  </a:lnTo>
                  <a:lnTo>
                    <a:pt x="413532" y="52677"/>
                  </a:lnTo>
                  <a:lnTo>
                    <a:pt x="400637" y="54879"/>
                  </a:lnTo>
                  <a:lnTo>
                    <a:pt x="361823" y="77454"/>
                  </a:lnTo>
                  <a:lnTo>
                    <a:pt x="345971" y="124426"/>
                  </a:lnTo>
                  <a:lnTo>
                    <a:pt x="345567" y="138429"/>
                  </a:lnTo>
                  <a:lnTo>
                    <a:pt x="345567" y="155701"/>
                  </a:lnTo>
                  <a:lnTo>
                    <a:pt x="414908" y="155701"/>
                  </a:lnTo>
                  <a:lnTo>
                    <a:pt x="415028" y="119112"/>
                  </a:lnTo>
                  <a:lnTo>
                    <a:pt x="415314" y="112978"/>
                  </a:lnTo>
                  <a:lnTo>
                    <a:pt x="415385" y="111458"/>
                  </a:lnTo>
                  <a:lnTo>
                    <a:pt x="415980" y="105828"/>
                  </a:lnTo>
                  <a:lnTo>
                    <a:pt x="416814" y="102235"/>
                  </a:lnTo>
                  <a:lnTo>
                    <a:pt x="417829" y="99187"/>
                  </a:lnTo>
                  <a:lnTo>
                    <a:pt x="417956" y="98805"/>
                  </a:lnTo>
                  <a:lnTo>
                    <a:pt x="421131" y="97154"/>
                  </a:lnTo>
                  <a:lnTo>
                    <a:pt x="507523" y="97154"/>
                  </a:lnTo>
                  <a:lnTo>
                    <a:pt x="505523" y="90342"/>
                  </a:lnTo>
                  <a:lnTo>
                    <a:pt x="474851" y="59638"/>
                  </a:lnTo>
                  <a:lnTo>
                    <a:pt x="446605" y="52677"/>
                  </a:lnTo>
                  <a:lnTo>
                    <a:pt x="429005" y="51815"/>
                  </a:lnTo>
                  <a:close/>
                </a:path>
                <a:path w="936625" h="317500">
                  <a:moveTo>
                    <a:pt x="936625" y="56387"/>
                  </a:moveTo>
                  <a:lnTo>
                    <a:pt x="860425" y="56387"/>
                  </a:lnTo>
                  <a:lnTo>
                    <a:pt x="860425" y="312547"/>
                  </a:lnTo>
                  <a:lnTo>
                    <a:pt x="936625" y="312547"/>
                  </a:lnTo>
                  <a:lnTo>
                    <a:pt x="936625" y="56387"/>
                  </a:lnTo>
                  <a:close/>
                </a:path>
                <a:path w="936625" h="317500">
                  <a:moveTo>
                    <a:pt x="803401" y="110109"/>
                  </a:moveTo>
                  <a:lnTo>
                    <a:pt x="729615" y="110109"/>
                  </a:lnTo>
                  <a:lnTo>
                    <a:pt x="729615" y="312547"/>
                  </a:lnTo>
                  <a:lnTo>
                    <a:pt x="803401" y="312547"/>
                  </a:lnTo>
                  <a:lnTo>
                    <a:pt x="803401" y="110109"/>
                  </a:lnTo>
                  <a:close/>
                </a:path>
                <a:path w="936625" h="317500">
                  <a:moveTo>
                    <a:pt x="845693" y="56387"/>
                  </a:moveTo>
                  <a:lnTo>
                    <a:pt x="687197" y="56387"/>
                  </a:lnTo>
                  <a:lnTo>
                    <a:pt x="687197" y="110109"/>
                  </a:lnTo>
                  <a:lnTo>
                    <a:pt x="845693" y="110109"/>
                  </a:lnTo>
                  <a:lnTo>
                    <a:pt x="845693" y="56387"/>
                  </a:lnTo>
                  <a:close/>
                </a:path>
                <a:path w="936625" h="317500">
                  <a:moveTo>
                    <a:pt x="642239" y="110109"/>
                  </a:moveTo>
                  <a:lnTo>
                    <a:pt x="568451" y="110109"/>
                  </a:lnTo>
                  <a:lnTo>
                    <a:pt x="568451" y="312547"/>
                  </a:lnTo>
                  <a:lnTo>
                    <a:pt x="642239" y="312547"/>
                  </a:lnTo>
                  <a:lnTo>
                    <a:pt x="642239" y="110109"/>
                  </a:lnTo>
                  <a:close/>
                </a:path>
                <a:path w="936625" h="317500">
                  <a:moveTo>
                    <a:pt x="684529" y="56387"/>
                  </a:moveTo>
                  <a:lnTo>
                    <a:pt x="526033" y="56387"/>
                  </a:lnTo>
                  <a:lnTo>
                    <a:pt x="526033" y="110109"/>
                  </a:lnTo>
                  <a:lnTo>
                    <a:pt x="684529" y="110109"/>
                  </a:lnTo>
                  <a:lnTo>
                    <a:pt x="684529" y="56387"/>
                  </a:lnTo>
                  <a:close/>
                </a:path>
                <a:path w="936625" h="317500">
                  <a:moveTo>
                    <a:pt x="291846" y="110109"/>
                  </a:moveTo>
                  <a:lnTo>
                    <a:pt x="218058" y="110109"/>
                  </a:lnTo>
                  <a:lnTo>
                    <a:pt x="218058" y="312547"/>
                  </a:lnTo>
                  <a:lnTo>
                    <a:pt x="291846" y="312547"/>
                  </a:lnTo>
                  <a:lnTo>
                    <a:pt x="291846" y="110109"/>
                  </a:lnTo>
                  <a:close/>
                </a:path>
                <a:path w="936625" h="317500">
                  <a:moveTo>
                    <a:pt x="334137" y="56387"/>
                  </a:moveTo>
                  <a:lnTo>
                    <a:pt x="175641" y="56387"/>
                  </a:lnTo>
                  <a:lnTo>
                    <a:pt x="175641" y="110109"/>
                  </a:lnTo>
                  <a:lnTo>
                    <a:pt x="334137" y="110109"/>
                  </a:lnTo>
                  <a:lnTo>
                    <a:pt x="334137" y="56387"/>
                  </a:lnTo>
                  <a:close/>
                </a:path>
                <a:path w="936625" h="317500">
                  <a:moveTo>
                    <a:pt x="82169" y="51815"/>
                  </a:moveTo>
                  <a:lnTo>
                    <a:pt x="43432" y="59102"/>
                  </a:lnTo>
                  <a:lnTo>
                    <a:pt x="10227" y="86361"/>
                  </a:lnTo>
                  <a:lnTo>
                    <a:pt x="382" y="128349"/>
                  </a:lnTo>
                  <a:lnTo>
                    <a:pt x="0" y="143637"/>
                  </a:lnTo>
                  <a:lnTo>
                    <a:pt x="0" y="216408"/>
                  </a:lnTo>
                  <a:lnTo>
                    <a:pt x="4286" y="263056"/>
                  </a:lnTo>
                  <a:lnTo>
                    <a:pt x="17796" y="292256"/>
                  </a:lnTo>
                  <a:lnTo>
                    <a:pt x="17906" y="292417"/>
                  </a:lnTo>
                  <a:lnTo>
                    <a:pt x="55054" y="314404"/>
                  </a:lnTo>
                  <a:lnTo>
                    <a:pt x="83057" y="317246"/>
                  </a:lnTo>
                  <a:lnTo>
                    <a:pt x="94845" y="316724"/>
                  </a:lnTo>
                  <a:lnTo>
                    <a:pt x="132183" y="304397"/>
                  </a:lnTo>
                  <a:lnTo>
                    <a:pt x="158043" y="271906"/>
                  </a:lnTo>
                  <a:lnTo>
                    <a:pt x="82676" y="271906"/>
                  </a:lnTo>
                  <a:lnTo>
                    <a:pt x="79375" y="269621"/>
                  </a:lnTo>
                  <a:lnTo>
                    <a:pt x="75056" y="260476"/>
                  </a:lnTo>
                  <a:lnTo>
                    <a:pt x="73914" y="253618"/>
                  </a:lnTo>
                  <a:lnTo>
                    <a:pt x="73914" y="112395"/>
                  </a:lnTo>
                  <a:lnTo>
                    <a:pt x="80176" y="97281"/>
                  </a:lnTo>
                  <a:lnTo>
                    <a:pt x="158876" y="97281"/>
                  </a:lnTo>
                  <a:lnTo>
                    <a:pt x="154610" y="87880"/>
                  </a:lnTo>
                  <a:lnTo>
                    <a:pt x="120780" y="59102"/>
                  </a:lnTo>
                  <a:lnTo>
                    <a:pt x="96103" y="52625"/>
                  </a:lnTo>
                  <a:lnTo>
                    <a:pt x="82169" y="51815"/>
                  </a:lnTo>
                  <a:close/>
                </a:path>
                <a:path w="936625" h="317500">
                  <a:moveTo>
                    <a:pt x="165607" y="207137"/>
                  </a:moveTo>
                  <a:lnTo>
                    <a:pt x="99695" y="207137"/>
                  </a:lnTo>
                  <a:lnTo>
                    <a:pt x="99569" y="244588"/>
                  </a:lnTo>
                  <a:lnTo>
                    <a:pt x="99528" y="246862"/>
                  </a:lnTo>
                  <a:lnTo>
                    <a:pt x="91948" y="271906"/>
                  </a:lnTo>
                  <a:lnTo>
                    <a:pt x="158043" y="271906"/>
                  </a:lnTo>
                  <a:lnTo>
                    <a:pt x="164953" y="234100"/>
                  </a:lnTo>
                  <a:lnTo>
                    <a:pt x="165395" y="221573"/>
                  </a:lnTo>
                  <a:lnTo>
                    <a:pt x="165607" y="207137"/>
                  </a:lnTo>
                  <a:close/>
                </a:path>
                <a:path w="936625" h="317500">
                  <a:moveTo>
                    <a:pt x="158876" y="97281"/>
                  </a:moveTo>
                  <a:lnTo>
                    <a:pt x="89235" y="97281"/>
                  </a:lnTo>
                  <a:lnTo>
                    <a:pt x="91948" y="98933"/>
                  </a:lnTo>
                  <a:lnTo>
                    <a:pt x="93472" y="102615"/>
                  </a:lnTo>
                  <a:lnTo>
                    <a:pt x="95123" y="106299"/>
                  </a:lnTo>
                  <a:lnTo>
                    <a:pt x="95788" y="112395"/>
                  </a:lnTo>
                  <a:lnTo>
                    <a:pt x="95884" y="153162"/>
                  </a:lnTo>
                  <a:lnTo>
                    <a:pt x="165607" y="153162"/>
                  </a:lnTo>
                  <a:lnTo>
                    <a:pt x="165181" y="136108"/>
                  </a:lnTo>
                  <a:lnTo>
                    <a:pt x="163909" y="121126"/>
                  </a:lnTo>
                  <a:lnTo>
                    <a:pt x="161803" y="108192"/>
                  </a:lnTo>
                  <a:lnTo>
                    <a:pt x="158876" y="97281"/>
                  </a:lnTo>
                  <a:close/>
                </a:path>
                <a:path w="936625" h="317500">
                  <a:moveTo>
                    <a:pt x="936625" y="0"/>
                  </a:moveTo>
                  <a:lnTo>
                    <a:pt x="860425" y="0"/>
                  </a:lnTo>
                  <a:lnTo>
                    <a:pt x="860425" y="40766"/>
                  </a:lnTo>
                  <a:lnTo>
                    <a:pt x="936625" y="40766"/>
                  </a:lnTo>
                  <a:lnTo>
                    <a:pt x="936625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002060"/>
                </a:solidFill>
                <a:latin typeface="Bookman Old Style" panose="02050604050505020204" pitchFamily="18" charset="0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330" y="152400"/>
            <a:ext cx="6967948" cy="625171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83845" rIns="0" bIns="0" rtlCol="0">
            <a:spAutoFit/>
          </a:bodyPr>
          <a:lstStyle/>
          <a:p>
            <a:pPr algn="ctr" defTabSz="457200">
              <a:lnSpc>
                <a:spcPct val="100000"/>
              </a:lnSpc>
              <a:spcBef>
                <a:spcPts val="2235"/>
              </a:spcBef>
              <a:tabLst>
                <a:tab pos="1226820" algn="l"/>
              </a:tabLst>
            </a:pPr>
            <a:r>
              <a:rPr sz="2200" b="1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Етапи складання систематичного огляду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9329" y="1143000"/>
            <a:ext cx="7865495" cy="455188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 marR="647700">
              <a:lnSpc>
                <a:spcPct val="150000"/>
              </a:lnSpc>
              <a:spcBef>
                <a:spcPts val="95"/>
              </a:spcBef>
              <a:buClr>
                <a:srgbClr val="99FF99"/>
              </a:buClr>
              <a:buSzPct val="79166"/>
              <a:tabLst>
                <a:tab pos="355600" algn="l"/>
              </a:tabLst>
            </a:pPr>
            <a:r>
              <a:rPr lang="uk-UA" sz="2400" dirty="0">
                <a:solidFill>
                  <a:srgbClr val="002060"/>
                </a:solidFill>
                <a:latin typeface="Microsoft Sans Serif"/>
                <a:cs typeface="Microsoft Sans Serif"/>
              </a:rPr>
              <a:t>- Ретельний пошук досліджень з певного клінічного питання</a:t>
            </a:r>
          </a:p>
          <a:p>
            <a:pPr marL="12700" marR="1202690">
              <a:lnSpc>
                <a:spcPct val="150000"/>
              </a:lnSpc>
              <a:spcBef>
                <a:spcPts val="580"/>
              </a:spcBef>
              <a:buClr>
                <a:srgbClr val="99FF99"/>
              </a:buClr>
              <a:buSzPct val="79166"/>
              <a:tabLst>
                <a:tab pos="355600" algn="l"/>
              </a:tabLst>
            </a:pPr>
            <a:r>
              <a:rPr lang="uk-UA" sz="2400" dirty="0">
                <a:solidFill>
                  <a:srgbClr val="002060"/>
                </a:solidFill>
                <a:latin typeface="Microsoft Sans Serif"/>
                <a:cs typeface="Microsoft Sans Serif"/>
              </a:rPr>
              <a:t>- Відбір серед них досліджень за критеріями методологічної якості для включення в огляд</a:t>
            </a:r>
          </a:p>
          <a:p>
            <a:pPr marL="12700">
              <a:lnSpc>
                <a:spcPct val="100000"/>
              </a:lnSpc>
              <a:spcBef>
                <a:spcPts val="2014"/>
              </a:spcBef>
              <a:buClr>
                <a:srgbClr val="99FF99"/>
              </a:buClr>
              <a:buSzPct val="79166"/>
              <a:tabLst>
                <a:tab pos="354965" algn="l"/>
              </a:tabLst>
            </a:pPr>
            <a:r>
              <a:rPr lang="uk-UA" sz="2400" dirty="0">
                <a:solidFill>
                  <a:srgbClr val="002060"/>
                </a:solidFill>
                <a:latin typeface="Microsoft Sans Serif"/>
                <a:cs typeface="Microsoft Sans Serif"/>
              </a:rPr>
              <a:t>- Критична оцінка відібраних досліджень</a:t>
            </a:r>
          </a:p>
          <a:p>
            <a:pPr marL="12700">
              <a:lnSpc>
                <a:spcPct val="100000"/>
              </a:lnSpc>
              <a:spcBef>
                <a:spcPts val="2020"/>
              </a:spcBef>
              <a:buClr>
                <a:srgbClr val="99FF99"/>
              </a:buClr>
              <a:buSzPct val="79166"/>
              <a:tabLst>
                <a:tab pos="354965" algn="l"/>
              </a:tabLst>
            </a:pPr>
            <a:r>
              <a:rPr lang="uk-UA" sz="2400" dirty="0">
                <a:solidFill>
                  <a:srgbClr val="002060"/>
                </a:solidFill>
                <a:latin typeface="Microsoft Sans Serif"/>
                <a:cs typeface="Microsoft Sans Serif"/>
              </a:rPr>
              <a:t>- Статистична обробка (мета-аналіз) їх результатів (при необхідності</a:t>
            </a:r>
            <a:r>
              <a:rPr lang="uk-UA" sz="2400" spc="-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lang="uk-UA" sz="2400" dirty="0">
                <a:solidFill>
                  <a:srgbClr val="002060"/>
                </a:solidFill>
                <a:latin typeface="Microsoft Sans Serif"/>
                <a:cs typeface="Microsoft Sans Serif"/>
              </a:rPr>
              <a:t>і</a:t>
            </a:r>
            <a:r>
              <a:rPr lang="uk-UA" sz="2400" spc="-7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lang="uk-UA" sz="240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можливості</a:t>
            </a:r>
            <a:r>
              <a:rPr lang="uk-UA" sz="2400" spc="-8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lang="uk-UA" sz="24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проведення)</a:t>
            </a:r>
          </a:p>
          <a:p>
            <a:pPr marL="12700">
              <a:lnSpc>
                <a:spcPct val="100000"/>
              </a:lnSpc>
              <a:spcBef>
                <a:spcPts val="2020"/>
              </a:spcBef>
              <a:buClr>
                <a:srgbClr val="99FF99"/>
              </a:buClr>
              <a:buSzPct val="79166"/>
              <a:tabLst>
                <a:tab pos="354965" algn="l"/>
              </a:tabLst>
            </a:pPr>
            <a:r>
              <a:rPr lang="uk-UA" sz="24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- Оцінка</a:t>
            </a:r>
            <a:r>
              <a:rPr lang="uk-UA" sz="2400" spc="-9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lang="uk-UA" sz="24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результатів</a:t>
            </a:r>
            <a:r>
              <a:rPr lang="uk-UA" sz="2400" spc="-9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lang="uk-UA" sz="24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огляду</a:t>
            </a:r>
            <a:endParaRPr lang="uk-UA" sz="2400" dirty="0">
              <a:solidFill>
                <a:srgbClr val="002060"/>
              </a:solidFill>
              <a:latin typeface="Microsoft Sans Serif"/>
              <a:cs typeface="Microsoft Sans Serif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4CDA14-F3E2-4D86-B40A-9A73A7BA7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4825" y="-27608"/>
            <a:ext cx="4223801" cy="619980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E9F58D-5590-458F-869B-7BF178DA6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76200"/>
            <a:ext cx="10058400" cy="1143001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br>
              <a:rPr lang="ru-RU" sz="4800" b="1" dirty="0">
                <a:solidFill>
                  <a:srgbClr val="6F2F9F"/>
                </a:solidFill>
                <a:latin typeface="Arial"/>
                <a:cs typeface="Arial"/>
              </a:rPr>
            </a:br>
            <a:br>
              <a:rPr lang="ru-RU" sz="4800" b="1" dirty="0">
                <a:solidFill>
                  <a:srgbClr val="6F2F9F"/>
                </a:solidFill>
                <a:latin typeface="Arial"/>
                <a:cs typeface="Arial"/>
              </a:rPr>
            </a:br>
            <a:br>
              <a:rPr lang="ru-RU" sz="4800" b="1" dirty="0">
                <a:solidFill>
                  <a:srgbClr val="6F2F9F"/>
                </a:solidFill>
                <a:latin typeface="Arial"/>
                <a:cs typeface="Arial"/>
              </a:rPr>
            </a:br>
            <a:br>
              <a:rPr lang="ru-RU" sz="4800" b="1" dirty="0">
                <a:solidFill>
                  <a:srgbClr val="6F2F9F"/>
                </a:solidFill>
                <a:latin typeface="Arial"/>
                <a:cs typeface="Arial"/>
              </a:rPr>
            </a:br>
            <a:br>
              <a:rPr lang="ru-RU" sz="4800" b="1" dirty="0">
                <a:solidFill>
                  <a:srgbClr val="6F2F9F"/>
                </a:solidFill>
                <a:latin typeface="Arial"/>
                <a:cs typeface="Arial"/>
              </a:rPr>
            </a:br>
            <a:br>
              <a:rPr lang="ru-RU" sz="4800" b="1" dirty="0">
                <a:solidFill>
                  <a:srgbClr val="6F2F9F"/>
                </a:solidFill>
                <a:latin typeface="Arial"/>
                <a:cs typeface="Arial"/>
              </a:rPr>
            </a:br>
            <a:br>
              <a:rPr lang="ru-RU" sz="4800" b="1" dirty="0">
                <a:solidFill>
                  <a:srgbClr val="6F2F9F"/>
                </a:solidFill>
                <a:latin typeface="Arial"/>
                <a:cs typeface="Arial"/>
              </a:rPr>
            </a:b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Вимоги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 до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складання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 систематичного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огляду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.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Значення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систематичних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оглядів</a:t>
            </a:r>
            <a:b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</a:br>
            <a:endParaRPr lang="uk-UA" sz="2400" b="1" dirty="0">
              <a:solidFill>
                <a:srgbClr val="002060"/>
              </a:solidFill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object 20">
            <a:extLst>
              <a:ext uri="{FF2B5EF4-FFF2-40B4-BE49-F238E27FC236}">
                <a16:creationId xmlns:a16="http://schemas.microsoft.com/office/drawing/2014/main" id="{9F0DEE65-6A45-453E-AF9A-7DA67298D26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2400" y="1324788"/>
            <a:ext cx="11887200" cy="2379626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uk-UA" sz="2200" spc="-50" dirty="0">
                <a:solidFill>
                  <a:srgbClr val="002060"/>
                </a:solidFill>
                <a:latin typeface="Bookman Old Style" panose="02050604050505020204" pitchFamily="18" charset="0"/>
              </a:rPr>
              <a:t>розглядається конкретна, чітко сформульована клінічна проблема (питання, що потребує відповіді)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2200" spc="-50" dirty="0">
                <a:solidFill>
                  <a:srgbClr val="002060"/>
                </a:solidFill>
                <a:latin typeface="Bookman Old Style" panose="02050604050505020204" pitchFamily="18" charset="0"/>
              </a:rPr>
              <a:t>описано метод пошуку доказів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2200" spc="-50" dirty="0">
                <a:solidFill>
                  <a:srgbClr val="002060"/>
                </a:solidFill>
                <a:latin typeface="Bookman Old Style" panose="02050604050505020204" pitchFamily="18" charset="0"/>
              </a:rPr>
              <a:t>описано та використано чіткі критерії відбору досліджень для огляду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2200" spc="-50" dirty="0">
                <a:solidFill>
                  <a:srgbClr val="002060"/>
                </a:solidFill>
                <a:latin typeface="Bookman Old Style" panose="02050604050505020204" pitchFamily="18" charset="0"/>
              </a:rPr>
              <a:t>оцінено якість і методологічну надійність кожного з досліджень, включених до огляду</a:t>
            </a:r>
          </a:p>
        </p:txBody>
      </p:sp>
      <p:sp>
        <p:nvSpPr>
          <p:cNvPr id="5" name="object 19">
            <a:extLst>
              <a:ext uri="{FF2B5EF4-FFF2-40B4-BE49-F238E27FC236}">
                <a16:creationId xmlns:a16="http://schemas.microsoft.com/office/drawing/2014/main" id="{82B0A455-6D7B-4AA3-8A6E-404E5E3658FA}"/>
              </a:ext>
            </a:extLst>
          </p:cNvPr>
          <p:cNvSpPr txBox="1"/>
          <p:nvPr/>
        </p:nvSpPr>
        <p:spPr>
          <a:xfrm>
            <a:off x="152400" y="3870413"/>
            <a:ext cx="11887200" cy="2682786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R="297815" indent="311150" algn="just">
              <a:lnSpc>
                <a:spcPct val="100000"/>
              </a:lnSpc>
              <a:spcBef>
                <a:spcPts val="100"/>
              </a:spcBef>
            </a:pPr>
            <a:r>
              <a:rPr lang="uk-UA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	</a:t>
            </a:r>
            <a:r>
              <a:rPr dirty="0" err="1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Систематичні</a:t>
            </a:r>
            <a:r>
              <a:rPr spc="-8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огляди</a:t>
            </a:r>
            <a:r>
              <a:rPr spc="-8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об’єктивно</a:t>
            </a:r>
            <a:r>
              <a:rPr spc="-5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узагальнюють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велику</a:t>
            </a:r>
            <a:r>
              <a:rPr spc="-7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кількість</a:t>
            </a:r>
            <a:r>
              <a:rPr spc="-2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інформації</a:t>
            </a:r>
            <a:r>
              <a:rPr spc="-3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з</a:t>
            </a:r>
            <a:r>
              <a:rPr spc="-7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певного</a:t>
            </a:r>
            <a:r>
              <a:rPr spc="-7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питання,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виявляють</a:t>
            </a:r>
            <a:r>
              <a:rPr spc="-4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прогалини</a:t>
            </a:r>
            <a:r>
              <a:rPr spc="-1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в</a:t>
            </a:r>
            <a:r>
              <a:rPr spc="-3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проведених</a:t>
            </a:r>
            <a:r>
              <a:rPr spc="-2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наукових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дослідженнях</a:t>
            </a:r>
            <a:r>
              <a:rPr spc="-4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і</a:t>
            </a:r>
            <a:r>
              <a:rPr spc="-5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визначають</a:t>
            </a:r>
            <a:r>
              <a:rPr spc="-6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користь</a:t>
            </a:r>
            <a:r>
              <a:rPr spc="-3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або</a:t>
            </a:r>
            <a:r>
              <a:rPr spc="-6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шкоду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медичних</a:t>
            </a:r>
            <a:r>
              <a:rPr spc="-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втручань.</a:t>
            </a:r>
            <a:endParaRPr dirty="0">
              <a:solidFill>
                <a:srgbClr val="002060"/>
              </a:solidFill>
              <a:latin typeface="Bookman Old Style" panose="02050604050505020204" pitchFamily="18" charset="0"/>
              <a:cs typeface="Verdana"/>
            </a:endParaRPr>
          </a:p>
          <a:p>
            <a:pPr marL="139065" marR="132715" algn="just">
              <a:lnSpc>
                <a:spcPct val="100000"/>
              </a:lnSpc>
              <a:spcBef>
                <a:spcPts val="2885"/>
              </a:spcBef>
            </a:pPr>
            <a:r>
              <a:rPr lang="uk-UA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	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В</a:t>
            </a:r>
            <a:r>
              <a:rPr spc="-4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перспективі</a:t>
            </a:r>
            <a:r>
              <a:rPr spc="-3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систематичні</a:t>
            </a:r>
            <a:r>
              <a:rPr spc="-3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огляди</a:t>
            </a:r>
            <a:r>
              <a:rPr spc="-4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повинні</a:t>
            </a:r>
            <a:r>
              <a:rPr spc="-3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стати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цінним</a:t>
            </a:r>
            <a:r>
              <a:rPr spc="-11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інструментом</a:t>
            </a:r>
            <a:r>
              <a:rPr spc="-9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(джерелом</a:t>
            </a:r>
            <a:r>
              <a:rPr spc="-12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доказів)</a:t>
            </a:r>
            <a:r>
              <a:rPr spc="-10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pc="-2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для</a:t>
            </a:r>
            <a:endParaRPr dirty="0">
              <a:solidFill>
                <a:srgbClr val="002060"/>
              </a:solidFill>
              <a:latin typeface="Bookman Old Style" panose="02050604050505020204" pitchFamily="18" charset="0"/>
              <a:cs typeface="Verdana"/>
            </a:endParaRPr>
          </a:p>
          <a:p>
            <a:pPr algn="just">
              <a:lnSpc>
                <a:spcPct val="100000"/>
              </a:lnSpc>
            </a:pP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отримання</a:t>
            </a:r>
            <a:r>
              <a:rPr spc="-5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аргументів</a:t>
            </a:r>
            <a:r>
              <a:rPr spc="-4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при</a:t>
            </a:r>
            <a:r>
              <a:rPr spc="-6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прийнятті</a:t>
            </a:r>
            <a:r>
              <a:rPr spc="-6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рішень.</a:t>
            </a:r>
            <a:endParaRPr dirty="0">
              <a:solidFill>
                <a:srgbClr val="002060"/>
              </a:solidFill>
              <a:latin typeface="Bookman Old Style" panose="02050604050505020204" pitchFamily="18" charset="0"/>
              <a:cs typeface="Verdana"/>
            </a:endParaRPr>
          </a:p>
          <a:p>
            <a:pPr marL="12065" marR="5080" algn="just">
              <a:lnSpc>
                <a:spcPct val="100000"/>
              </a:lnSpc>
              <a:spcBef>
                <a:spcPts val="2830"/>
              </a:spcBef>
            </a:pPr>
            <a:r>
              <a:rPr lang="uk-UA" spc="-4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	</a:t>
            </a:r>
            <a:r>
              <a:rPr spc="-45" dirty="0" err="1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Дозволяють</a:t>
            </a:r>
            <a:r>
              <a:rPr spc="-7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зменшити</a:t>
            </a:r>
            <a:r>
              <a:rPr spc="-7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обєм</a:t>
            </a:r>
            <a:r>
              <a:rPr spc="-8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інформації,</a:t>
            </a:r>
            <a:r>
              <a:rPr spc="-4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призначеної</a:t>
            </a:r>
            <a:r>
              <a:rPr spc="-7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pc="-2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для </a:t>
            </a:r>
            <a:r>
              <a:rPr spc="-3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кінцевого</a:t>
            </a:r>
            <a:r>
              <a:rPr spc="-5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pc="-2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користувача</a:t>
            </a:r>
            <a:r>
              <a:rPr spc="-4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pc="63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–</a:t>
            </a:r>
            <a:r>
              <a:rPr spc="-5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pc="-10" dirty="0" err="1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лікаря</a:t>
            </a:r>
            <a:r>
              <a:rPr lang="uk-UA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/фармацевта</a:t>
            </a:r>
            <a:endParaRPr dirty="0">
              <a:solidFill>
                <a:srgbClr val="002060"/>
              </a:solidFill>
              <a:latin typeface="Bookman Old Style" panose="02050604050505020204" pitchFamily="18" charset="0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458633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5801" y="563014"/>
            <a:ext cx="10742120" cy="1174346"/>
          </a:xfrm>
          <a:prstGeom prst="rect">
            <a:avLst/>
          </a:prstGeom>
        </p:spPr>
        <p:txBody>
          <a:bodyPr vert="horz" wrap="square" lIns="0" tIns="309549" rIns="0" bIns="0" rtlCol="0">
            <a:spAutoFit/>
          </a:bodyPr>
          <a:lstStyle/>
          <a:p>
            <a:pPr marL="1061720" marR="5080" indent="-623570" algn="ctr">
              <a:lnSpc>
                <a:spcPct val="100000"/>
              </a:lnSpc>
              <a:spcBef>
                <a:spcPts val="95"/>
              </a:spcBef>
            </a:pPr>
            <a:r>
              <a:rPr lang="ru-RU" sz="2800" b="1" spc="-25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Систематичні</a:t>
            </a:r>
            <a:r>
              <a:rPr lang="ru-RU" sz="2800" b="1" spc="-14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lang="ru-RU" sz="28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огляди</a:t>
            </a:r>
            <a:r>
              <a:rPr lang="ru-RU" sz="2800" b="1" spc="-15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lang="ru-RU" sz="2800" b="1" spc="-10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дозволяють</a:t>
            </a:r>
            <a:r>
              <a:rPr lang="ru-RU" sz="28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зробити</a:t>
            </a:r>
            <a:r>
              <a:rPr lang="ru-RU" sz="2800" b="1" spc="-13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lang="ru-RU" sz="2800" b="1" spc="-20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наступні</a:t>
            </a:r>
            <a:r>
              <a:rPr lang="ru-RU" sz="2800" b="1" spc="-13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lang="ru-RU" sz="2800" b="1" spc="-10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висновки</a:t>
            </a:r>
            <a:r>
              <a:rPr sz="28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:</a:t>
            </a:r>
            <a:endParaRPr sz="2800" dirty="0">
              <a:solidFill>
                <a:srgbClr val="002060"/>
              </a:solidFill>
              <a:latin typeface="Bookman Old Style" panose="02050604050505020204" pitchFamily="18" charset="0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xfrm>
            <a:off x="9900458" y="6542833"/>
            <a:ext cx="1312025" cy="1990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5"/>
              </a:lnSpc>
            </a:pPr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825038" y="2289313"/>
            <a:ext cx="10602883" cy="30059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6F2F9F"/>
                </a:solidFill>
                <a:latin typeface="Arial MT"/>
                <a:cs typeface="Arial MT"/>
              </a:rPr>
              <a:t>-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Втручання</a:t>
            </a:r>
            <a:r>
              <a:rPr sz="2400" b="1" spc="-4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6F2F9F"/>
                </a:solidFill>
                <a:latin typeface="Arial"/>
                <a:cs typeface="Arial"/>
              </a:rPr>
              <a:t>ефективне</a:t>
            </a:r>
            <a:r>
              <a:rPr sz="2400" b="1" spc="-2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-</a:t>
            </a:r>
            <a:r>
              <a:rPr sz="2400" b="1" spc="-7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його</a:t>
            </a:r>
            <a:r>
              <a:rPr sz="2400" b="1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слід</a:t>
            </a:r>
            <a:r>
              <a:rPr sz="2400" b="1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застосовувати;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6F2F9F"/>
                </a:solidFill>
                <a:latin typeface="Arial MT"/>
                <a:cs typeface="Arial MT"/>
              </a:rPr>
              <a:t>-</a:t>
            </a:r>
            <a:r>
              <a:rPr lang="uk-UA" sz="2400" b="1" dirty="0">
                <a:solidFill>
                  <a:srgbClr val="6F2F9F"/>
                </a:solidFill>
                <a:latin typeface="Arial"/>
                <a:cs typeface="Arial"/>
              </a:rPr>
              <a:t>В</a:t>
            </a:r>
            <a:r>
              <a:rPr sz="2400" b="1" dirty="0" err="1">
                <a:solidFill>
                  <a:srgbClr val="6F2F9F"/>
                </a:solidFill>
                <a:latin typeface="Arial"/>
                <a:cs typeface="Arial"/>
              </a:rPr>
              <a:t>тручання</a:t>
            </a:r>
            <a:r>
              <a:rPr sz="2400" b="1" spc="-1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неефективне</a:t>
            </a:r>
            <a:r>
              <a:rPr sz="2400" b="1" spc="-2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-</a:t>
            </a:r>
            <a:r>
              <a:rPr sz="2400" b="1" spc="-6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його</a:t>
            </a:r>
            <a:r>
              <a:rPr sz="240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sz="2400" b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слід</a:t>
            </a:r>
            <a:r>
              <a:rPr sz="2400" b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затосовувати;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solidFill>
                  <a:srgbClr val="6F2F9F"/>
                </a:solidFill>
                <a:latin typeface="Arial MT"/>
                <a:cs typeface="Arial MT"/>
              </a:rPr>
              <a:t>-</a:t>
            </a:r>
            <a:r>
              <a:rPr lang="uk-UA" sz="2400" b="1" spc="-10" dirty="0">
                <a:solidFill>
                  <a:srgbClr val="6F2F9F"/>
                </a:solidFill>
                <a:latin typeface="Arial"/>
                <a:cs typeface="Arial"/>
              </a:rPr>
              <a:t>В</a:t>
            </a:r>
            <a:r>
              <a:rPr sz="2400" b="1" dirty="0" err="1">
                <a:solidFill>
                  <a:srgbClr val="6F2F9F"/>
                </a:solidFill>
                <a:latin typeface="Arial"/>
                <a:cs typeface="Arial"/>
              </a:rPr>
              <a:t>тручання</a:t>
            </a:r>
            <a:r>
              <a:rPr sz="2400" b="1" spc="-3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завдає</a:t>
            </a:r>
            <a:r>
              <a:rPr sz="2400" b="1" spc="-8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шкоди</a:t>
            </a:r>
            <a:r>
              <a:rPr sz="2400" b="1" spc="-5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-</a:t>
            </a:r>
            <a:r>
              <a:rPr sz="2400" b="1" spc="-8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його</a:t>
            </a:r>
            <a:r>
              <a:rPr sz="2400" b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слід</a:t>
            </a:r>
            <a:r>
              <a:rPr sz="2400" b="1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скасувати;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6F2F9F"/>
                </a:solidFill>
                <a:latin typeface="Arial MT"/>
                <a:cs typeface="Arial MT"/>
              </a:rPr>
              <a:t>-</a:t>
            </a:r>
            <a:r>
              <a:rPr lang="uk-UA" sz="2400" b="1" spc="-10" dirty="0">
                <a:solidFill>
                  <a:srgbClr val="6F2F9F"/>
                </a:solidFill>
                <a:latin typeface="Arial"/>
                <a:cs typeface="Arial"/>
              </a:rPr>
              <a:t>К</a:t>
            </a:r>
            <a:r>
              <a:rPr sz="2400" b="1" spc="-10" dirty="0" err="1">
                <a:solidFill>
                  <a:srgbClr val="6F2F9F"/>
                </a:solidFill>
                <a:latin typeface="Arial"/>
                <a:cs typeface="Arial"/>
              </a:rPr>
              <a:t>ористь</a:t>
            </a:r>
            <a:r>
              <a:rPr sz="2400" b="1" spc="-10" dirty="0">
                <a:solidFill>
                  <a:srgbClr val="6F2F9F"/>
                </a:solidFill>
                <a:latin typeface="Arial"/>
                <a:cs typeface="Arial"/>
              </a:rPr>
              <a:t>/шкода</a:t>
            </a:r>
            <a:r>
              <a:rPr sz="2400" b="1" spc="-5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від</a:t>
            </a:r>
            <a:r>
              <a:rPr sz="2400" b="1" spc="-8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втручання</a:t>
            </a:r>
            <a:r>
              <a:rPr sz="2400" b="1" spc="-2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не</a:t>
            </a:r>
            <a:r>
              <a:rPr sz="2400" b="1" spc="-7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доказана</a:t>
            </a:r>
            <a:r>
              <a:rPr sz="2400" b="1" spc="-4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-</a:t>
            </a:r>
            <a:r>
              <a:rPr sz="2400" b="1" spc="-7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необхідно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проводити</a:t>
            </a:r>
            <a:r>
              <a:rPr sz="2400" b="1" spc="-1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додаткові</a:t>
            </a:r>
            <a:r>
              <a:rPr sz="2400" b="1" spc="-1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дослідження.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18082" y="851981"/>
            <a:ext cx="6256682" cy="2207013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52069" rIns="0" bIns="0" rtlCol="0">
            <a:spAutoFit/>
          </a:bodyPr>
          <a:lstStyle/>
          <a:p>
            <a:pPr marL="282575" marR="276225" indent="-1270" algn="ctr">
              <a:lnSpc>
                <a:spcPct val="100000"/>
              </a:lnSpc>
              <a:spcBef>
                <a:spcPts val="409"/>
              </a:spcBef>
            </a:pPr>
            <a:r>
              <a:rPr lang="uk-UA"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Мета-аналіз - </a:t>
            </a:r>
            <a:r>
              <a:rPr sz="20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це</a:t>
            </a:r>
            <a:r>
              <a:rPr sz="2000" b="1" spc="-4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науковий</a:t>
            </a:r>
            <a:r>
              <a:rPr sz="2000" b="1" spc="-5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(статистичний)</a:t>
            </a:r>
            <a:r>
              <a:rPr sz="2000" b="1" spc="-7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метод</a:t>
            </a:r>
            <a:r>
              <a:rPr sz="2000" b="1" spc="-4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узагальнення </a:t>
            </a:r>
            <a:r>
              <a:rPr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(інтеграції)</a:t>
            </a:r>
            <a:r>
              <a:rPr sz="2000" b="1" spc="-5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кількісних</a:t>
            </a:r>
            <a:r>
              <a:rPr sz="2000" b="1" spc="-4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результатів</a:t>
            </a:r>
            <a:r>
              <a:rPr sz="2000" b="1" spc="-5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однорідних </a:t>
            </a:r>
            <a:r>
              <a:rPr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оригінальних</a:t>
            </a:r>
            <a:r>
              <a:rPr sz="2000" b="1" spc="-6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клінічних</a:t>
            </a:r>
            <a:r>
              <a:rPr sz="2000" b="1" spc="-5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досліджень</a:t>
            </a:r>
            <a:r>
              <a:rPr sz="2000" b="1" spc="-4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однієї</a:t>
            </a:r>
            <a:r>
              <a:rPr sz="2000" b="1" spc="-3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і</a:t>
            </a:r>
            <a:r>
              <a:rPr sz="2000" b="1" spc="-3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тієї</a:t>
            </a:r>
            <a:r>
              <a:rPr sz="2000" b="1" spc="-4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spc="-5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ж </a:t>
            </a:r>
            <a:r>
              <a:rPr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технології</a:t>
            </a:r>
            <a:r>
              <a:rPr sz="20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охорони</a:t>
            </a:r>
            <a:r>
              <a:rPr sz="2000" b="1" spc="-5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здоров'я,</a:t>
            </a:r>
            <a:r>
              <a:rPr sz="2000" b="1" spc="-1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проведених</a:t>
            </a:r>
            <a:r>
              <a:rPr sz="2000" b="1" spc="-4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у</a:t>
            </a:r>
            <a:r>
              <a:rPr sz="2000" b="1" spc="-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різний </a:t>
            </a:r>
            <a:r>
              <a:rPr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час</a:t>
            </a:r>
            <a:r>
              <a:rPr sz="2000" b="1" spc="-4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різними</a:t>
            </a:r>
            <a:r>
              <a:rPr sz="2000" b="1" spc="-35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 </a:t>
            </a:r>
            <a:r>
              <a:rPr sz="20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авторами</a:t>
            </a:r>
            <a:r>
              <a:rPr sz="2000" b="1" spc="-10" dirty="0">
                <a:solidFill>
                  <a:srgbClr val="006600"/>
                </a:solidFill>
                <a:latin typeface="Verdana"/>
                <a:cs typeface="Verdana"/>
              </a:rPr>
              <a:t>.</a:t>
            </a:r>
            <a:endParaRPr sz="2000" b="1" dirty="0">
              <a:latin typeface="Verdana"/>
              <a:cs typeface="Verdana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5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sp>
        <p:nvSpPr>
          <p:cNvPr id="27" name="object 27"/>
          <p:cNvSpPr txBox="1"/>
          <p:nvPr/>
        </p:nvSpPr>
        <p:spPr>
          <a:xfrm>
            <a:off x="304799" y="5243561"/>
            <a:ext cx="5683249" cy="936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R="5080" indent="12700" algn="ctr">
              <a:spcBef>
                <a:spcPts val="105"/>
              </a:spcBef>
              <a:tabLst>
                <a:tab pos="1960245" algn="l"/>
                <a:tab pos="3110865" algn="l"/>
                <a:tab pos="5673090" algn="l"/>
                <a:tab pos="6188075" algn="l"/>
              </a:tabLst>
            </a:pPr>
            <a:r>
              <a:rPr sz="2000" b="1"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Мета-аналіз	</a:t>
            </a:r>
            <a:r>
              <a:rPr sz="2000" b="1" spc="-1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част</a:t>
            </a:r>
            <a:r>
              <a:rPr lang="uk-UA" sz="2000" b="1"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о </a:t>
            </a:r>
            <a:r>
              <a:rPr sz="2000" b="1" spc="-1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характеризують</a:t>
            </a:r>
            <a:r>
              <a:rPr lang="uk-UA" sz="2000" b="1"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z="2000" b="1" spc="-1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як</a:t>
            </a:r>
            <a:r>
              <a:rPr lang="uk-UA" sz="2000" b="1"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z="2000" b="1"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«</a:t>
            </a:r>
            <a:r>
              <a:rPr sz="2000" b="1" spc="-1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кількісний</a:t>
            </a:r>
            <a:r>
              <a:rPr sz="2000" b="1"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z="2000" b="1" spc="-1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систематичний</a:t>
            </a:r>
            <a:r>
              <a:rPr lang="uk-UA" sz="2000" b="1"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z="2000" b="1" spc="-1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огляд</a:t>
            </a:r>
            <a:r>
              <a:rPr lang="uk-UA" sz="2000" b="1"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z="2000" b="1" spc="-1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літератури</a:t>
            </a:r>
            <a:r>
              <a:rPr sz="2000" b="1"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»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304799" y="3249935"/>
            <a:ext cx="5603239" cy="15523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indent="12700" algn="ctr">
              <a:lnSpc>
                <a:spcPct val="100000"/>
              </a:lnSpc>
              <a:spcBef>
                <a:spcPts val="105"/>
              </a:spcBef>
            </a:pPr>
            <a:r>
              <a:rPr lang="uk-UA" sz="20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Verdana"/>
              </a:rPr>
              <a:t>Мета-аналіз дозволяє обробляти дані так, ніби вони походять з одного великого дослідження, та отримувати узагальнені статистичні показники результатів цих досліджень.</a:t>
            </a:r>
            <a:endParaRPr lang="uk-UA" sz="2000" dirty="0">
              <a:solidFill>
                <a:srgbClr val="002060"/>
              </a:solidFill>
              <a:latin typeface="Bookman Old Style" panose="02050604050505020204" pitchFamily="18" charset="0"/>
              <a:cs typeface="Verdana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5EEA55-240A-4FF8-A586-73866AEA7D17}"/>
              </a:ext>
            </a:extLst>
          </p:cNvPr>
          <p:cNvSpPr txBox="1"/>
          <p:nvPr/>
        </p:nvSpPr>
        <p:spPr>
          <a:xfrm>
            <a:off x="2859708" y="291709"/>
            <a:ext cx="625668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Питання 4. Мета-аналіз</a:t>
            </a:r>
            <a:endParaRPr lang="uk-UA" b="1" dirty="0">
              <a:solidFill>
                <a:srgbClr val="002060"/>
              </a:solidFill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BB093AD7-4DED-46FE-AD3E-E63EE07B7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140" y="1066800"/>
            <a:ext cx="5324061" cy="495369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6201"/>
            <a:ext cx="10058400" cy="685800"/>
          </a:xfrm>
        </p:spPr>
        <p:txBody>
          <a:bodyPr>
            <a:normAutofit fontScale="90000"/>
          </a:bodyPr>
          <a:lstStyle/>
          <a:p>
            <a:pPr algn="ctr">
              <a:defRPr sz="2800" b="1">
                <a:solidFill>
                  <a:srgbClr val="003366"/>
                </a:solidFill>
              </a:defRPr>
            </a:pPr>
            <a:r>
              <a:rPr lang="uk-UA" dirty="0">
                <a:latin typeface="Bookman Old Style" panose="02050604050505020204" pitchFamily="18" charset="0"/>
              </a:rPr>
              <a:t>Систематичний огляд </a:t>
            </a:r>
            <a:r>
              <a:rPr lang="uk-UA" dirty="0" err="1">
                <a:latin typeface="Bookman Old Style" panose="02050604050505020204" pitchFamily="18" charset="0"/>
              </a:rPr>
              <a:t>vs</a:t>
            </a:r>
            <a:r>
              <a:rPr lang="uk-UA" dirty="0">
                <a:latin typeface="Bookman Old Style" panose="02050604050505020204" pitchFamily="18" charset="0"/>
              </a:rPr>
              <a:t> Мета-аналіз</a:t>
            </a:r>
            <a:br>
              <a:rPr lang="uk-UA" dirty="0">
                <a:latin typeface="Bookman Old Style" panose="02050604050505020204" pitchFamily="18" charset="0"/>
              </a:rPr>
            </a:br>
            <a:r>
              <a:rPr lang="uk-UA" dirty="0">
                <a:latin typeface="Bookman Old Style" panose="02050604050505020204" pitchFamily="18" charset="0"/>
              </a:rPr>
              <a:t>(порівняння етапів проведення)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357780"/>
              </p:ext>
            </p:extLst>
          </p:nvPr>
        </p:nvGraphicFramePr>
        <p:xfrm>
          <a:off x="342900" y="1066800"/>
          <a:ext cx="11506200" cy="5029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6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5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4084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1400" dirty="0" err="1">
                          <a:latin typeface="Bookman Old Style" panose="02050604050505020204" pitchFamily="18" charset="0"/>
                        </a:rPr>
                        <a:t>Етап</a:t>
                      </a:r>
                      <a:endParaRPr sz="1400" dirty="0">
                        <a:latin typeface="Bookman Old Style" panose="02050604050505020204" pitchFamily="18" charset="0"/>
                      </a:endParaRP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lang="uk-UA" sz="1400" noProof="0" dirty="0">
                          <a:latin typeface="Bookman Old Style" panose="02050604050505020204" pitchFamily="18" charset="0"/>
                        </a:rPr>
                        <a:t>Систематичний огляд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1400">
                          <a:latin typeface="Bookman Old Style" panose="02050604050505020204" pitchFamily="18" charset="0"/>
                        </a:rPr>
                        <a:t>Мета-аналіз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023"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1400" dirty="0">
                          <a:latin typeface="Bookman Old Style" panose="0205060405050502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defRPr sz="1200"/>
                      </a:pPr>
                      <a:r>
                        <a:rPr lang="uk-UA" sz="1400" noProof="0" dirty="0">
                          <a:latin typeface="Bookman Old Style" panose="02050604050505020204" pitchFamily="18" charset="0"/>
                        </a:rPr>
                        <a:t>Визначення дослідницького питання: чітко сформулюйте проблему, переконайтеся, що вона конкретна та важлива</a:t>
                      </a:r>
                      <a:r>
                        <a:rPr sz="1400" dirty="0">
                          <a:latin typeface="Bookman Old Style" panose="020506040505050202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sz="1400">
                          <a:latin typeface="Bookman Old Style" panose="02050604050505020204" pitchFamily="18" charset="0"/>
                        </a:rPr>
                        <a:t>Визначте питання дослідження: сформулюйте дослідницьке питання або гіпотезу, на яку хочете відповісти.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023"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1400" dirty="0">
                          <a:latin typeface="Bookman Old Style" panose="0205060405050502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sz="1400">
                          <a:latin typeface="Bookman Old Style" panose="02050604050505020204" pitchFamily="18" charset="0"/>
                        </a:rPr>
                        <a:t>Комплексний пошук літератури: використовуйте кілька баз даних і пошукових систем, щоб знайти всі релевантні дослідження.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sz="1400">
                          <a:latin typeface="Bookman Old Style" panose="02050604050505020204" pitchFamily="18" charset="0"/>
                        </a:rPr>
                        <a:t>Пошук літератури: проведіть всебічний пошук (опублікованих і неопублікованих) досліджень у різних базах даних.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7023"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1400" dirty="0">
                          <a:latin typeface="Bookman Old Style" panose="0205060405050502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sz="1400">
                          <a:latin typeface="Bookman Old Style" panose="02050604050505020204" pitchFamily="18" charset="0"/>
                        </a:rPr>
                        <a:t>Скринінг досліджень: перегляньте анотації та повнотекстові статті, щоб визначити відповідність критеріям включення.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sz="1400">
                          <a:latin typeface="Bookman Old Style" panose="02050604050505020204" pitchFamily="18" charset="0"/>
                        </a:rPr>
                        <a:t>Вибір досліджень: оцініть придатність досліджень за критеріями (розмір вибірки, дизайн, показники результатів).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7023"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1400" dirty="0">
                          <a:latin typeface="Bookman Old Style" panose="0205060405050502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sz="1400">
                          <a:latin typeface="Bookman Old Style" panose="02050604050505020204" pitchFamily="18" charset="0"/>
                        </a:rPr>
                        <a:t>Витяг і синтез даних: отримайте ключову інформацію (дизайн, вибірка, втручання, наслідки, результати).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sz="1400">
                          <a:latin typeface="Bookman Old Style" panose="02050604050505020204" pitchFamily="18" charset="0"/>
                        </a:rPr>
                        <a:t>Вилучення даних: витягніть дані (розміри ефектів, вибірки, інші параметри) у стандартизованій формі.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7023"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1400" dirty="0">
                          <a:latin typeface="Bookman Old Style" panose="0205060405050502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sz="1400">
                          <a:latin typeface="Bookman Old Style" panose="02050604050505020204" pitchFamily="18" charset="0"/>
                        </a:rPr>
                        <a:t>Оцінка якості доказів: за визначеними критеріями (ризик упередженості тощо) узагальніть результати в таблиці чи рисунку.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lang="uk-UA" sz="1400" noProof="0" dirty="0">
                          <a:latin typeface="Bookman Old Style" panose="02050604050505020204" pitchFamily="18" charset="0"/>
                        </a:rPr>
                        <a:t>Статистичний аналіз: застосуйте відповідні методи для об’єднання даних і розрахунку загальних ефектів та варіабельності.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54164" y="1182756"/>
            <a:ext cx="6128354" cy="476476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065" marR="5080" indent="99695" algn="ctr">
              <a:lnSpc>
                <a:spcPct val="90000"/>
              </a:lnSpc>
              <a:spcBef>
                <a:spcPts val="434"/>
              </a:spcBef>
            </a:pPr>
            <a:r>
              <a:rPr lang="uk-UA"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Доказова медицина (</a:t>
            </a:r>
            <a:r>
              <a:rPr lang="uk-UA" sz="2400" spc="-10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Evidence-Based</a:t>
            </a:r>
            <a:r>
              <a:rPr lang="uk-UA"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lang="uk-UA" sz="2400" spc="-10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Medicine</a:t>
            </a:r>
            <a:r>
              <a:rPr lang="uk-UA"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, EBM) — це підхід до медичної практики, який поєднує найкращі доступні наукові дані, клінічний досвід лікаря та індивідуальні особливості й цінності пацієнта для прийняття оптимальних рішень у лікуванні та профілактиці. Основна мета полягає у підвищенні якості медичної допомоги, зниженні ризиків та витрат шляхом використання ефективних і безпечних методів, доведених у клінічних дослідженнях</a:t>
            </a:r>
            <a:r>
              <a:rPr lang="uk-UA" sz="2800" spc="-1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endParaRPr lang="uk-UA" sz="2800" dirty="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324600" y="2510176"/>
            <a:ext cx="5819862" cy="4113200"/>
            <a:chOff x="5532441" y="2353775"/>
            <a:chExt cx="5819862" cy="4113200"/>
          </a:xfrm>
        </p:grpSpPr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37743" y="2847221"/>
              <a:ext cx="2614560" cy="361975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32441" y="2353775"/>
              <a:ext cx="4726558" cy="375472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975151" y="3991699"/>
              <a:ext cx="2729865" cy="2390140"/>
            </a:xfrm>
            <a:custGeom>
              <a:avLst/>
              <a:gdLst/>
              <a:ahLst/>
              <a:cxnLst/>
              <a:rect l="l" t="t" r="r" b="b"/>
              <a:pathLst>
                <a:path w="2729865" h="2390140">
                  <a:moveTo>
                    <a:pt x="355854" y="2224646"/>
                  </a:moveTo>
                  <a:lnTo>
                    <a:pt x="335673" y="2199246"/>
                  </a:lnTo>
                  <a:lnTo>
                    <a:pt x="295325" y="2148446"/>
                  </a:lnTo>
                  <a:lnTo>
                    <a:pt x="285242" y="2135746"/>
                  </a:lnTo>
                  <a:lnTo>
                    <a:pt x="265303" y="2148446"/>
                  </a:lnTo>
                  <a:lnTo>
                    <a:pt x="217297" y="2084946"/>
                  </a:lnTo>
                  <a:lnTo>
                    <a:pt x="216535" y="2083943"/>
                  </a:lnTo>
                  <a:lnTo>
                    <a:pt x="216535" y="2186546"/>
                  </a:lnTo>
                  <a:lnTo>
                    <a:pt x="132715" y="2250046"/>
                  </a:lnTo>
                  <a:lnTo>
                    <a:pt x="128752" y="2224646"/>
                  </a:lnTo>
                  <a:lnTo>
                    <a:pt x="117652" y="2199246"/>
                  </a:lnTo>
                  <a:lnTo>
                    <a:pt x="99415" y="2161146"/>
                  </a:lnTo>
                  <a:lnTo>
                    <a:pt x="74041" y="2123046"/>
                  </a:lnTo>
                  <a:lnTo>
                    <a:pt x="133604" y="2084946"/>
                  </a:lnTo>
                  <a:lnTo>
                    <a:pt x="216535" y="2186546"/>
                  </a:lnTo>
                  <a:lnTo>
                    <a:pt x="216535" y="2083943"/>
                  </a:lnTo>
                  <a:lnTo>
                    <a:pt x="150114" y="1996046"/>
                  </a:lnTo>
                  <a:lnTo>
                    <a:pt x="0" y="2123046"/>
                  </a:lnTo>
                  <a:lnTo>
                    <a:pt x="25209" y="2161146"/>
                  </a:lnTo>
                  <a:lnTo>
                    <a:pt x="45415" y="2186546"/>
                  </a:lnTo>
                  <a:lnTo>
                    <a:pt x="60591" y="2211946"/>
                  </a:lnTo>
                  <a:lnTo>
                    <a:pt x="70739" y="2224646"/>
                  </a:lnTo>
                  <a:lnTo>
                    <a:pt x="77381" y="2250046"/>
                  </a:lnTo>
                  <a:lnTo>
                    <a:pt x="81889" y="2262746"/>
                  </a:lnTo>
                  <a:lnTo>
                    <a:pt x="84289" y="2275446"/>
                  </a:lnTo>
                  <a:lnTo>
                    <a:pt x="84582" y="2288146"/>
                  </a:lnTo>
                  <a:lnTo>
                    <a:pt x="64389" y="2300846"/>
                  </a:lnTo>
                  <a:lnTo>
                    <a:pt x="135001" y="2389746"/>
                  </a:lnTo>
                  <a:lnTo>
                    <a:pt x="175006" y="2364346"/>
                  </a:lnTo>
                  <a:lnTo>
                    <a:pt x="136144" y="2313546"/>
                  </a:lnTo>
                  <a:lnTo>
                    <a:pt x="214388" y="2250046"/>
                  </a:lnTo>
                  <a:lnTo>
                    <a:pt x="276987" y="2199246"/>
                  </a:lnTo>
                  <a:lnTo>
                    <a:pt x="315722" y="2250046"/>
                  </a:lnTo>
                  <a:lnTo>
                    <a:pt x="355854" y="2224646"/>
                  </a:lnTo>
                  <a:close/>
                </a:path>
                <a:path w="2729865" h="2390140">
                  <a:moveTo>
                    <a:pt x="485241" y="1983346"/>
                  </a:moveTo>
                  <a:lnTo>
                    <a:pt x="480644" y="1957946"/>
                  </a:lnTo>
                  <a:lnTo>
                    <a:pt x="471195" y="1932546"/>
                  </a:lnTo>
                  <a:lnTo>
                    <a:pt x="464070" y="1919846"/>
                  </a:lnTo>
                  <a:lnTo>
                    <a:pt x="456946" y="1907146"/>
                  </a:lnTo>
                  <a:lnTo>
                    <a:pt x="439407" y="1894446"/>
                  </a:lnTo>
                  <a:lnTo>
                    <a:pt x="427228" y="1886508"/>
                  </a:lnTo>
                  <a:lnTo>
                    <a:pt x="427228" y="2008746"/>
                  </a:lnTo>
                  <a:lnTo>
                    <a:pt x="425411" y="2008746"/>
                  </a:lnTo>
                  <a:lnTo>
                    <a:pt x="421347" y="2021446"/>
                  </a:lnTo>
                  <a:lnTo>
                    <a:pt x="415036" y="2034146"/>
                  </a:lnTo>
                  <a:lnTo>
                    <a:pt x="406527" y="2046846"/>
                  </a:lnTo>
                  <a:lnTo>
                    <a:pt x="396570" y="2046846"/>
                  </a:lnTo>
                  <a:lnTo>
                    <a:pt x="385927" y="2059546"/>
                  </a:lnTo>
                  <a:lnTo>
                    <a:pt x="362585" y="2059546"/>
                  </a:lnTo>
                  <a:lnTo>
                    <a:pt x="350367" y="2046846"/>
                  </a:lnTo>
                  <a:lnTo>
                    <a:pt x="338493" y="2046846"/>
                  </a:lnTo>
                  <a:lnTo>
                    <a:pt x="306362" y="2008746"/>
                  </a:lnTo>
                  <a:lnTo>
                    <a:pt x="295529" y="1970646"/>
                  </a:lnTo>
                  <a:lnTo>
                    <a:pt x="297383" y="1957946"/>
                  </a:lnTo>
                  <a:lnTo>
                    <a:pt x="301447" y="1945246"/>
                  </a:lnTo>
                  <a:lnTo>
                    <a:pt x="307721" y="1932546"/>
                  </a:lnTo>
                  <a:lnTo>
                    <a:pt x="316230" y="1932546"/>
                  </a:lnTo>
                  <a:lnTo>
                    <a:pt x="326199" y="1919846"/>
                  </a:lnTo>
                  <a:lnTo>
                    <a:pt x="372338" y="1919846"/>
                  </a:lnTo>
                  <a:lnTo>
                    <a:pt x="384111" y="1932546"/>
                  </a:lnTo>
                  <a:lnTo>
                    <a:pt x="395490" y="1932546"/>
                  </a:lnTo>
                  <a:lnTo>
                    <a:pt x="406527" y="1945246"/>
                  </a:lnTo>
                  <a:lnTo>
                    <a:pt x="416090" y="1957946"/>
                  </a:lnTo>
                  <a:lnTo>
                    <a:pt x="422732" y="1983346"/>
                  </a:lnTo>
                  <a:lnTo>
                    <a:pt x="426427" y="1996046"/>
                  </a:lnTo>
                  <a:lnTo>
                    <a:pt x="427228" y="2008746"/>
                  </a:lnTo>
                  <a:lnTo>
                    <a:pt x="427228" y="1886508"/>
                  </a:lnTo>
                  <a:lnTo>
                    <a:pt x="419950" y="1881746"/>
                  </a:lnTo>
                  <a:lnTo>
                    <a:pt x="398538" y="1869046"/>
                  </a:lnTo>
                  <a:lnTo>
                    <a:pt x="375158" y="1856346"/>
                  </a:lnTo>
                  <a:lnTo>
                    <a:pt x="351269" y="1856346"/>
                  </a:lnTo>
                  <a:lnTo>
                    <a:pt x="328180" y="1869046"/>
                  </a:lnTo>
                  <a:lnTo>
                    <a:pt x="305879" y="1869046"/>
                  </a:lnTo>
                  <a:lnTo>
                    <a:pt x="284353" y="1894446"/>
                  </a:lnTo>
                  <a:lnTo>
                    <a:pt x="271627" y="1894446"/>
                  </a:lnTo>
                  <a:lnTo>
                    <a:pt x="260743" y="1907146"/>
                  </a:lnTo>
                  <a:lnTo>
                    <a:pt x="251675" y="1919846"/>
                  </a:lnTo>
                  <a:lnTo>
                    <a:pt x="244475" y="1945246"/>
                  </a:lnTo>
                  <a:lnTo>
                    <a:pt x="239344" y="1957946"/>
                  </a:lnTo>
                  <a:lnTo>
                    <a:pt x="236550" y="1970646"/>
                  </a:lnTo>
                  <a:lnTo>
                    <a:pt x="236054" y="1983346"/>
                  </a:lnTo>
                  <a:lnTo>
                    <a:pt x="237871" y="2008746"/>
                  </a:lnTo>
                  <a:lnTo>
                    <a:pt x="254508" y="2046846"/>
                  </a:lnTo>
                  <a:lnTo>
                    <a:pt x="289814" y="2084946"/>
                  </a:lnTo>
                  <a:lnTo>
                    <a:pt x="318516" y="2110346"/>
                  </a:lnTo>
                  <a:lnTo>
                    <a:pt x="396252" y="2110346"/>
                  </a:lnTo>
                  <a:lnTo>
                    <a:pt x="411162" y="2097646"/>
                  </a:lnTo>
                  <a:lnTo>
                    <a:pt x="425208" y="2097646"/>
                  </a:lnTo>
                  <a:lnTo>
                    <a:pt x="438404" y="2084946"/>
                  </a:lnTo>
                  <a:lnTo>
                    <a:pt x="456819" y="2059546"/>
                  </a:lnTo>
                  <a:lnTo>
                    <a:pt x="470750" y="2046846"/>
                  </a:lnTo>
                  <a:lnTo>
                    <a:pt x="480148" y="2021446"/>
                  </a:lnTo>
                  <a:lnTo>
                    <a:pt x="485013" y="1996046"/>
                  </a:lnTo>
                  <a:lnTo>
                    <a:pt x="485241" y="1983346"/>
                  </a:lnTo>
                  <a:close/>
                </a:path>
                <a:path w="2729865" h="2390140">
                  <a:moveTo>
                    <a:pt x="692238" y="1843646"/>
                  </a:moveTo>
                  <a:lnTo>
                    <a:pt x="691184" y="1818246"/>
                  </a:lnTo>
                  <a:lnTo>
                    <a:pt x="686803" y="1805546"/>
                  </a:lnTo>
                  <a:lnTo>
                    <a:pt x="679069" y="1780146"/>
                  </a:lnTo>
                  <a:lnTo>
                    <a:pt x="624205" y="1818246"/>
                  </a:lnTo>
                  <a:lnTo>
                    <a:pt x="629183" y="1818246"/>
                  </a:lnTo>
                  <a:lnTo>
                    <a:pt x="632345" y="1830946"/>
                  </a:lnTo>
                  <a:lnTo>
                    <a:pt x="633717" y="1843646"/>
                  </a:lnTo>
                  <a:lnTo>
                    <a:pt x="633349" y="1856346"/>
                  </a:lnTo>
                  <a:lnTo>
                    <a:pt x="631291" y="1856346"/>
                  </a:lnTo>
                  <a:lnTo>
                    <a:pt x="627837" y="1869046"/>
                  </a:lnTo>
                  <a:lnTo>
                    <a:pt x="622960" y="1869046"/>
                  </a:lnTo>
                  <a:lnTo>
                    <a:pt x="616712" y="1881746"/>
                  </a:lnTo>
                  <a:lnTo>
                    <a:pt x="597141" y="1881746"/>
                  </a:lnTo>
                  <a:lnTo>
                    <a:pt x="586803" y="1894446"/>
                  </a:lnTo>
                  <a:lnTo>
                    <a:pt x="576072" y="1881746"/>
                  </a:lnTo>
                  <a:lnTo>
                    <a:pt x="564781" y="1881746"/>
                  </a:lnTo>
                  <a:lnTo>
                    <a:pt x="552996" y="1869046"/>
                  </a:lnTo>
                  <a:lnTo>
                    <a:pt x="540727" y="1869046"/>
                  </a:lnTo>
                  <a:lnTo>
                    <a:pt x="527939" y="1843646"/>
                  </a:lnTo>
                  <a:lnTo>
                    <a:pt x="517664" y="1830946"/>
                  </a:lnTo>
                  <a:lnTo>
                    <a:pt x="510489" y="1818246"/>
                  </a:lnTo>
                  <a:lnTo>
                    <a:pt x="506374" y="1805546"/>
                  </a:lnTo>
                  <a:lnTo>
                    <a:pt x="505333" y="1792846"/>
                  </a:lnTo>
                  <a:lnTo>
                    <a:pt x="506818" y="1792846"/>
                  </a:lnTo>
                  <a:lnTo>
                    <a:pt x="510540" y="1780146"/>
                  </a:lnTo>
                  <a:lnTo>
                    <a:pt x="516432" y="1767446"/>
                  </a:lnTo>
                  <a:lnTo>
                    <a:pt x="524510" y="1767446"/>
                  </a:lnTo>
                  <a:lnTo>
                    <a:pt x="531482" y="1754746"/>
                  </a:lnTo>
                  <a:lnTo>
                    <a:pt x="574268" y="1754746"/>
                  </a:lnTo>
                  <a:lnTo>
                    <a:pt x="581279" y="1767446"/>
                  </a:lnTo>
                  <a:lnTo>
                    <a:pt x="591693" y="1754746"/>
                  </a:lnTo>
                  <a:lnTo>
                    <a:pt x="622935" y="1716646"/>
                  </a:lnTo>
                  <a:lnTo>
                    <a:pt x="606704" y="1703946"/>
                  </a:lnTo>
                  <a:lnTo>
                    <a:pt x="590626" y="1703946"/>
                  </a:lnTo>
                  <a:lnTo>
                    <a:pt x="574649" y="1691246"/>
                  </a:lnTo>
                  <a:lnTo>
                    <a:pt x="558800" y="1691246"/>
                  </a:lnTo>
                  <a:lnTo>
                    <a:pt x="542836" y="1703946"/>
                  </a:lnTo>
                  <a:lnTo>
                    <a:pt x="526605" y="1703946"/>
                  </a:lnTo>
                  <a:lnTo>
                    <a:pt x="510070" y="1716646"/>
                  </a:lnTo>
                  <a:lnTo>
                    <a:pt x="493268" y="1729346"/>
                  </a:lnTo>
                  <a:lnTo>
                    <a:pt x="474853" y="1742046"/>
                  </a:lnTo>
                  <a:lnTo>
                    <a:pt x="461137" y="1754746"/>
                  </a:lnTo>
                  <a:lnTo>
                    <a:pt x="452081" y="1780146"/>
                  </a:lnTo>
                  <a:lnTo>
                    <a:pt x="447675" y="1805546"/>
                  </a:lnTo>
                  <a:lnTo>
                    <a:pt x="448195" y="1818246"/>
                  </a:lnTo>
                  <a:lnTo>
                    <a:pt x="453771" y="1843646"/>
                  </a:lnTo>
                  <a:lnTo>
                    <a:pt x="464388" y="1869046"/>
                  </a:lnTo>
                  <a:lnTo>
                    <a:pt x="480060" y="1894446"/>
                  </a:lnTo>
                  <a:lnTo>
                    <a:pt x="498602" y="1907146"/>
                  </a:lnTo>
                  <a:lnTo>
                    <a:pt x="518236" y="1932546"/>
                  </a:lnTo>
                  <a:lnTo>
                    <a:pt x="538937" y="1945246"/>
                  </a:lnTo>
                  <a:lnTo>
                    <a:pt x="604329" y="1945246"/>
                  </a:lnTo>
                  <a:lnTo>
                    <a:pt x="646049" y="1919846"/>
                  </a:lnTo>
                  <a:lnTo>
                    <a:pt x="675017" y="1894446"/>
                  </a:lnTo>
                  <a:lnTo>
                    <a:pt x="684237" y="1869046"/>
                  </a:lnTo>
                  <a:lnTo>
                    <a:pt x="689991" y="1856346"/>
                  </a:lnTo>
                  <a:lnTo>
                    <a:pt x="692238" y="1843646"/>
                  </a:lnTo>
                  <a:close/>
                </a:path>
                <a:path w="2729865" h="2390140">
                  <a:moveTo>
                    <a:pt x="850646" y="1754746"/>
                  </a:moveTo>
                  <a:lnTo>
                    <a:pt x="763866" y="1640446"/>
                  </a:lnTo>
                  <a:lnTo>
                    <a:pt x="734949" y="1602346"/>
                  </a:lnTo>
                  <a:lnTo>
                    <a:pt x="794512" y="1551546"/>
                  </a:lnTo>
                  <a:lnTo>
                    <a:pt x="763143" y="1513446"/>
                  </a:lnTo>
                  <a:lnTo>
                    <a:pt x="594868" y="1653146"/>
                  </a:lnTo>
                  <a:lnTo>
                    <a:pt x="626237" y="1691246"/>
                  </a:lnTo>
                  <a:lnTo>
                    <a:pt x="685800" y="1640446"/>
                  </a:lnTo>
                  <a:lnTo>
                    <a:pt x="801370" y="1792846"/>
                  </a:lnTo>
                  <a:lnTo>
                    <a:pt x="850646" y="1754746"/>
                  </a:lnTo>
                  <a:close/>
                </a:path>
                <a:path w="2729865" h="2390140">
                  <a:moveTo>
                    <a:pt x="1069822" y="1513446"/>
                  </a:moveTo>
                  <a:lnTo>
                    <a:pt x="1065225" y="1488046"/>
                  </a:lnTo>
                  <a:lnTo>
                    <a:pt x="1055776" y="1475346"/>
                  </a:lnTo>
                  <a:lnTo>
                    <a:pt x="1041527" y="1449946"/>
                  </a:lnTo>
                  <a:lnTo>
                    <a:pt x="1023975" y="1424546"/>
                  </a:lnTo>
                  <a:lnTo>
                    <a:pt x="1011809" y="1416621"/>
                  </a:lnTo>
                  <a:lnTo>
                    <a:pt x="1011809" y="1538846"/>
                  </a:lnTo>
                  <a:lnTo>
                    <a:pt x="1009942" y="1551546"/>
                  </a:lnTo>
                  <a:lnTo>
                    <a:pt x="1005878" y="1564246"/>
                  </a:lnTo>
                  <a:lnTo>
                    <a:pt x="999604" y="1576946"/>
                  </a:lnTo>
                  <a:lnTo>
                    <a:pt x="991108" y="1576946"/>
                  </a:lnTo>
                  <a:lnTo>
                    <a:pt x="981125" y="1589646"/>
                  </a:lnTo>
                  <a:lnTo>
                    <a:pt x="934834" y="1589646"/>
                  </a:lnTo>
                  <a:lnTo>
                    <a:pt x="923010" y="1576946"/>
                  </a:lnTo>
                  <a:lnTo>
                    <a:pt x="911542" y="1576946"/>
                  </a:lnTo>
                  <a:lnTo>
                    <a:pt x="884389" y="1538846"/>
                  </a:lnTo>
                  <a:lnTo>
                    <a:pt x="879983" y="1513446"/>
                  </a:lnTo>
                  <a:lnTo>
                    <a:pt x="881849" y="1500746"/>
                  </a:lnTo>
                  <a:lnTo>
                    <a:pt x="885964" y="1488046"/>
                  </a:lnTo>
                  <a:lnTo>
                    <a:pt x="892276" y="1475346"/>
                  </a:lnTo>
                  <a:lnTo>
                    <a:pt x="900811" y="1462646"/>
                  </a:lnTo>
                  <a:lnTo>
                    <a:pt x="921397" y="1462646"/>
                  </a:lnTo>
                  <a:lnTo>
                    <a:pt x="932713" y="1449946"/>
                  </a:lnTo>
                  <a:lnTo>
                    <a:pt x="944753" y="1449946"/>
                  </a:lnTo>
                  <a:lnTo>
                    <a:pt x="956868" y="1462646"/>
                  </a:lnTo>
                  <a:lnTo>
                    <a:pt x="968616" y="1462646"/>
                  </a:lnTo>
                  <a:lnTo>
                    <a:pt x="1000620" y="1500746"/>
                  </a:lnTo>
                  <a:lnTo>
                    <a:pt x="1011809" y="1538846"/>
                  </a:lnTo>
                  <a:lnTo>
                    <a:pt x="1011809" y="1416621"/>
                  </a:lnTo>
                  <a:lnTo>
                    <a:pt x="1004481" y="1411846"/>
                  </a:lnTo>
                  <a:lnTo>
                    <a:pt x="983068" y="1399146"/>
                  </a:lnTo>
                  <a:lnTo>
                    <a:pt x="912710" y="1399146"/>
                  </a:lnTo>
                  <a:lnTo>
                    <a:pt x="868934" y="1424546"/>
                  </a:lnTo>
                  <a:lnTo>
                    <a:pt x="836244" y="1462646"/>
                  </a:lnTo>
                  <a:lnTo>
                    <a:pt x="821029" y="1513446"/>
                  </a:lnTo>
                  <a:lnTo>
                    <a:pt x="820572" y="1526146"/>
                  </a:lnTo>
                  <a:lnTo>
                    <a:pt x="822452" y="1538846"/>
                  </a:lnTo>
                  <a:lnTo>
                    <a:pt x="826325" y="1551546"/>
                  </a:lnTo>
                  <a:lnTo>
                    <a:pt x="831862" y="1576946"/>
                  </a:lnTo>
                  <a:lnTo>
                    <a:pt x="860793" y="1615046"/>
                  </a:lnTo>
                  <a:lnTo>
                    <a:pt x="888365" y="1640446"/>
                  </a:lnTo>
                  <a:lnTo>
                    <a:pt x="902970" y="1640446"/>
                  </a:lnTo>
                  <a:lnTo>
                    <a:pt x="917994" y="1653146"/>
                  </a:lnTo>
                  <a:lnTo>
                    <a:pt x="965073" y="1653146"/>
                  </a:lnTo>
                  <a:lnTo>
                    <a:pt x="980833" y="1640446"/>
                  </a:lnTo>
                  <a:lnTo>
                    <a:pt x="995730" y="1640446"/>
                  </a:lnTo>
                  <a:lnTo>
                    <a:pt x="1009789" y="1627746"/>
                  </a:lnTo>
                  <a:lnTo>
                    <a:pt x="1022985" y="1615046"/>
                  </a:lnTo>
                  <a:lnTo>
                    <a:pt x="1041387" y="1602346"/>
                  </a:lnTo>
                  <a:lnTo>
                    <a:pt x="1055281" y="1589646"/>
                  </a:lnTo>
                  <a:lnTo>
                    <a:pt x="1064679" y="1564246"/>
                  </a:lnTo>
                  <a:lnTo>
                    <a:pt x="1069594" y="1538846"/>
                  </a:lnTo>
                  <a:lnTo>
                    <a:pt x="1069708" y="1526146"/>
                  </a:lnTo>
                  <a:lnTo>
                    <a:pt x="1069822" y="1513446"/>
                  </a:lnTo>
                  <a:close/>
                </a:path>
                <a:path w="2729865" h="2390140">
                  <a:moveTo>
                    <a:pt x="1255776" y="1081646"/>
                  </a:moveTo>
                  <a:lnTo>
                    <a:pt x="1219835" y="1043546"/>
                  </a:lnTo>
                  <a:lnTo>
                    <a:pt x="1170559" y="1081646"/>
                  </a:lnTo>
                  <a:lnTo>
                    <a:pt x="1206627" y="1119746"/>
                  </a:lnTo>
                  <a:lnTo>
                    <a:pt x="1255776" y="1081646"/>
                  </a:lnTo>
                  <a:close/>
                </a:path>
                <a:path w="2729865" h="2390140">
                  <a:moveTo>
                    <a:pt x="1308900" y="1348346"/>
                  </a:moveTo>
                  <a:lnTo>
                    <a:pt x="1307312" y="1335646"/>
                  </a:lnTo>
                  <a:lnTo>
                    <a:pt x="1302943" y="1335646"/>
                  </a:lnTo>
                  <a:lnTo>
                    <a:pt x="1295781" y="1322946"/>
                  </a:lnTo>
                  <a:lnTo>
                    <a:pt x="1289202" y="1310246"/>
                  </a:lnTo>
                  <a:lnTo>
                    <a:pt x="1281684" y="1310246"/>
                  </a:lnTo>
                  <a:lnTo>
                    <a:pt x="1273200" y="1297546"/>
                  </a:lnTo>
                  <a:lnTo>
                    <a:pt x="1246124" y="1297546"/>
                  </a:lnTo>
                  <a:lnTo>
                    <a:pt x="1246124" y="1373746"/>
                  </a:lnTo>
                  <a:lnTo>
                    <a:pt x="1244346" y="1373746"/>
                  </a:lnTo>
                  <a:lnTo>
                    <a:pt x="1240536" y="1386446"/>
                  </a:lnTo>
                  <a:lnTo>
                    <a:pt x="1234821" y="1399146"/>
                  </a:lnTo>
                  <a:lnTo>
                    <a:pt x="1227201" y="1399146"/>
                  </a:lnTo>
                  <a:lnTo>
                    <a:pt x="1217676" y="1411846"/>
                  </a:lnTo>
                  <a:lnTo>
                    <a:pt x="1178814" y="1437246"/>
                  </a:lnTo>
                  <a:lnTo>
                    <a:pt x="1141476" y="1386446"/>
                  </a:lnTo>
                  <a:lnTo>
                    <a:pt x="1166622" y="1373746"/>
                  </a:lnTo>
                  <a:lnTo>
                    <a:pt x="1181493" y="1361046"/>
                  </a:lnTo>
                  <a:lnTo>
                    <a:pt x="1194308" y="1348346"/>
                  </a:lnTo>
                  <a:lnTo>
                    <a:pt x="1239520" y="1348346"/>
                  </a:lnTo>
                  <a:lnTo>
                    <a:pt x="1243736" y="1361046"/>
                  </a:lnTo>
                  <a:lnTo>
                    <a:pt x="1245933" y="1361046"/>
                  </a:lnTo>
                  <a:lnTo>
                    <a:pt x="1246124" y="1373746"/>
                  </a:lnTo>
                  <a:lnTo>
                    <a:pt x="1246124" y="1297546"/>
                  </a:lnTo>
                  <a:lnTo>
                    <a:pt x="1225740" y="1297546"/>
                  </a:lnTo>
                  <a:lnTo>
                    <a:pt x="1229029" y="1284846"/>
                  </a:lnTo>
                  <a:lnTo>
                    <a:pt x="1230998" y="1284846"/>
                  </a:lnTo>
                  <a:lnTo>
                    <a:pt x="1231646" y="1272146"/>
                  </a:lnTo>
                  <a:lnTo>
                    <a:pt x="1230782" y="1259446"/>
                  </a:lnTo>
                  <a:lnTo>
                    <a:pt x="1228420" y="1246746"/>
                  </a:lnTo>
                  <a:lnTo>
                    <a:pt x="1224546" y="1246746"/>
                  </a:lnTo>
                  <a:lnTo>
                    <a:pt x="1219200" y="1234046"/>
                  </a:lnTo>
                  <a:lnTo>
                    <a:pt x="1209141" y="1221346"/>
                  </a:lnTo>
                  <a:lnTo>
                    <a:pt x="1198245" y="1221346"/>
                  </a:lnTo>
                  <a:lnTo>
                    <a:pt x="1186472" y="1208646"/>
                  </a:lnTo>
                  <a:lnTo>
                    <a:pt x="1179855" y="1208646"/>
                  </a:lnTo>
                  <a:lnTo>
                    <a:pt x="1179855" y="1297546"/>
                  </a:lnTo>
                  <a:lnTo>
                    <a:pt x="1178052" y="1310246"/>
                  </a:lnTo>
                  <a:lnTo>
                    <a:pt x="1174115" y="1310246"/>
                  </a:lnTo>
                  <a:lnTo>
                    <a:pt x="1168044" y="1322946"/>
                  </a:lnTo>
                  <a:lnTo>
                    <a:pt x="1159827" y="1322946"/>
                  </a:lnTo>
                  <a:lnTo>
                    <a:pt x="1149477" y="1335646"/>
                  </a:lnTo>
                  <a:lnTo>
                    <a:pt x="1117727" y="1361046"/>
                  </a:lnTo>
                  <a:lnTo>
                    <a:pt x="1081532" y="1322946"/>
                  </a:lnTo>
                  <a:lnTo>
                    <a:pt x="1113282" y="1297546"/>
                  </a:lnTo>
                  <a:lnTo>
                    <a:pt x="1124775" y="1284846"/>
                  </a:lnTo>
                  <a:lnTo>
                    <a:pt x="1134910" y="1272146"/>
                  </a:lnTo>
                  <a:lnTo>
                    <a:pt x="1168946" y="1272146"/>
                  </a:lnTo>
                  <a:lnTo>
                    <a:pt x="1173861" y="1284846"/>
                  </a:lnTo>
                  <a:lnTo>
                    <a:pt x="1177836" y="1284846"/>
                  </a:lnTo>
                  <a:lnTo>
                    <a:pt x="1179855" y="1297546"/>
                  </a:lnTo>
                  <a:lnTo>
                    <a:pt x="1179855" y="1208646"/>
                  </a:lnTo>
                  <a:lnTo>
                    <a:pt x="1160449" y="1208646"/>
                  </a:lnTo>
                  <a:lnTo>
                    <a:pt x="1146136" y="1221346"/>
                  </a:lnTo>
                  <a:lnTo>
                    <a:pt x="1130922" y="1234046"/>
                  </a:lnTo>
                  <a:lnTo>
                    <a:pt x="1114806" y="1234046"/>
                  </a:lnTo>
                  <a:lnTo>
                    <a:pt x="1007110" y="1322946"/>
                  </a:lnTo>
                  <a:lnTo>
                    <a:pt x="1154176" y="1513446"/>
                  </a:lnTo>
                  <a:lnTo>
                    <a:pt x="1241996" y="1437246"/>
                  </a:lnTo>
                  <a:lnTo>
                    <a:pt x="1271270" y="1411846"/>
                  </a:lnTo>
                  <a:lnTo>
                    <a:pt x="1285240" y="1399146"/>
                  </a:lnTo>
                  <a:lnTo>
                    <a:pt x="1295971" y="1386446"/>
                  </a:lnTo>
                  <a:lnTo>
                    <a:pt x="1303451" y="1373746"/>
                  </a:lnTo>
                  <a:lnTo>
                    <a:pt x="1307719" y="1361046"/>
                  </a:lnTo>
                  <a:lnTo>
                    <a:pt x="1308900" y="1348346"/>
                  </a:lnTo>
                  <a:close/>
                </a:path>
                <a:path w="2729865" h="2390140">
                  <a:moveTo>
                    <a:pt x="1422781" y="1297546"/>
                  </a:moveTo>
                  <a:lnTo>
                    <a:pt x="1275715" y="1107046"/>
                  </a:lnTo>
                  <a:lnTo>
                    <a:pt x="1226566" y="1145146"/>
                  </a:lnTo>
                  <a:lnTo>
                    <a:pt x="1373632" y="1335646"/>
                  </a:lnTo>
                  <a:lnTo>
                    <a:pt x="1422781" y="1297546"/>
                  </a:lnTo>
                  <a:close/>
                </a:path>
                <a:path w="2729865" h="2390140">
                  <a:moveTo>
                    <a:pt x="1612900" y="1107046"/>
                  </a:moveTo>
                  <a:lnTo>
                    <a:pt x="1611655" y="1094346"/>
                  </a:lnTo>
                  <a:lnTo>
                    <a:pt x="1605495" y="1068946"/>
                  </a:lnTo>
                  <a:lnTo>
                    <a:pt x="1594421" y="1043546"/>
                  </a:lnTo>
                  <a:lnTo>
                    <a:pt x="1586445" y="1030846"/>
                  </a:lnTo>
                  <a:lnTo>
                    <a:pt x="1578483" y="1018146"/>
                  </a:lnTo>
                  <a:lnTo>
                    <a:pt x="1560118" y="1005446"/>
                  </a:lnTo>
                  <a:lnTo>
                    <a:pt x="1552956" y="995984"/>
                  </a:lnTo>
                  <a:lnTo>
                    <a:pt x="1552956" y="1119746"/>
                  </a:lnTo>
                  <a:lnTo>
                    <a:pt x="1551635" y="1132446"/>
                  </a:lnTo>
                  <a:lnTo>
                    <a:pt x="1548269" y="1132446"/>
                  </a:lnTo>
                  <a:lnTo>
                    <a:pt x="1542821" y="1145146"/>
                  </a:lnTo>
                  <a:lnTo>
                    <a:pt x="1535303" y="1157846"/>
                  </a:lnTo>
                  <a:lnTo>
                    <a:pt x="1480934" y="1157846"/>
                  </a:lnTo>
                  <a:lnTo>
                    <a:pt x="1468716" y="1145146"/>
                  </a:lnTo>
                  <a:lnTo>
                    <a:pt x="1456448" y="1145146"/>
                  </a:lnTo>
                  <a:lnTo>
                    <a:pt x="1444117" y="1119746"/>
                  </a:lnTo>
                  <a:lnTo>
                    <a:pt x="1434680" y="1107046"/>
                  </a:lnTo>
                  <a:lnTo>
                    <a:pt x="1428089" y="1094346"/>
                  </a:lnTo>
                  <a:lnTo>
                    <a:pt x="1424343" y="1081646"/>
                  </a:lnTo>
                  <a:lnTo>
                    <a:pt x="1423416" y="1068946"/>
                  </a:lnTo>
                  <a:lnTo>
                    <a:pt x="1424889" y="1068946"/>
                  </a:lnTo>
                  <a:lnTo>
                    <a:pt x="1428534" y="1056246"/>
                  </a:lnTo>
                  <a:lnTo>
                    <a:pt x="1434363" y="1043546"/>
                  </a:lnTo>
                  <a:lnTo>
                    <a:pt x="1442339" y="1030846"/>
                  </a:lnTo>
                  <a:lnTo>
                    <a:pt x="1494040" y="1030846"/>
                  </a:lnTo>
                  <a:lnTo>
                    <a:pt x="1505546" y="1043546"/>
                  </a:lnTo>
                  <a:lnTo>
                    <a:pt x="1517091" y="1043546"/>
                  </a:lnTo>
                  <a:lnTo>
                    <a:pt x="1528699" y="1056246"/>
                  </a:lnTo>
                  <a:lnTo>
                    <a:pt x="1539481" y="1081646"/>
                  </a:lnTo>
                  <a:lnTo>
                    <a:pt x="1547114" y="1094346"/>
                  </a:lnTo>
                  <a:lnTo>
                    <a:pt x="1551584" y="1107046"/>
                  </a:lnTo>
                  <a:lnTo>
                    <a:pt x="1552956" y="1119746"/>
                  </a:lnTo>
                  <a:lnTo>
                    <a:pt x="1552956" y="995984"/>
                  </a:lnTo>
                  <a:lnTo>
                    <a:pt x="1540891" y="980046"/>
                  </a:lnTo>
                  <a:lnTo>
                    <a:pt x="1520786" y="980046"/>
                  </a:lnTo>
                  <a:lnTo>
                    <a:pt x="1499870" y="967346"/>
                  </a:lnTo>
                  <a:lnTo>
                    <a:pt x="1459763" y="967346"/>
                  </a:lnTo>
                  <a:lnTo>
                    <a:pt x="1441640" y="980046"/>
                  </a:lnTo>
                  <a:lnTo>
                    <a:pt x="1424813" y="992746"/>
                  </a:lnTo>
                  <a:lnTo>
                    <a:pt x="1416189" y="992746"/>
                  </a:lnTo>
                  <a:lnTo>
                    <a:pt x="1408836" y="1005446"/>
                  </a:lnTo>
                  <a:lnTo>
                    <a:pt x="1402765" y="1018146"/>
                  </a:lnTo>
                  <a:lnTo>
                    <a:pt x="1398016" y="1018146"/>
                  </a:lnTo>
                  <a:lnTo>
                    <a:pt x="1394485" y="1030846"/>
                  </a:lnTo>
                  <a:lnTo>
                    <a:pt x="1392275" y="1043546"/>
                  </a:lnTo>
                  <a:lnTo>
                    <a:pt x="1391386" y="1056246"/>
                  </a:lnTo>
                  <a:lnTo>
                    <a:pt x="1391793" y="1068946"/>
                  </a:lnTo>
                  <a:lnTo>
                    <a:pt x="1370203" y="1043546"/>
                  </a:lnTo>
                  <a:lnTo>
                    <a:pt x="1324356" y="1068946"/>
                  </a:lnTo>
                  <a:lnTo>
                    <a:pt x="1527302" y="1335646"/>
                  </a:lnTo>
                  <a:lnTo>
                    <a:pt x="1576578" y="1297546"/>
                  </a:lnTo>
                  <a:lnTo>
                    <a:pt x="1502537" y="1195946"/>
                  </a:lnTo>
                  <a:lnTo>
                    <a:pt x="1562315" y="1195946"/>
                  </a:lnTo>
                  <a:lnTo>
                    <a:pt x="1570393" y="1183246"/>
                  </a:lnTo>
                  <a:lnTo>
                    <a:pt x="1578229" y="1183246"/>
                  </a:lnTo>
                  <a:lnTo>
                    <a:pt x="1592529" y="1170546"/>
                  </a:lnTo>
                  <a:lnTo>
                    <a:pt x="1603082" y="1157846"/>
                  </a:lnTo>
                  <a:lnTo>
                    <a:pt x="1609864" y="1132446"/>
                  </a:lnTo>
                  <a:lnTo>
                    <a:pt x="1612900" y="1107046"/>
                  </a:lnTo>
                  <a:close/>
                </a:path>
                <a:path w="2729865" h="2390140">
                  <a:moveTo>
                    <a:pt x="1858645" y="954646"/>
                  </a:moveTo>
                  <a:lnTo>
                    <a:pt x="1829219" y="916546"/>
                  </a:lnTo>
                  <a:lnTo>
                    <a:pt x="1711579" y="764146"/>
                  </a:lnTo>
                  <a:lnTo>
                    <a:pt x="1662176" y="802246"/>
                  </a:lnTo>
                  <a:lnTo>
                    <a:pt x="1716024" y="878446"/>
                  </a:lnTo>
                  <a:lnTo>
                    <a:pt x="1645666" y="929246"/>
                  </a:lnTo>
                  <a:lnTo>
                    <a:pt x="1591818" y="865746"/>
                  </a:lnTo>
                  <a:lnTo>
                    <a:pt x="1542542" y="903846"/>
                  </a:lnTo>
                  <a:lnTo>
                    <a:pt x="1689608" y="1081646"/>
                  </a:lnTo>
                  <a:lnTo>
                    <a:pt x="1738884" y="1043546"/>
                  </a:lnTo>
                  <a:lnTo>
                    <a:pt x="1677035" y="967346"/>
                  </a:lnTo>
                  <a:lnTo>
                    <a:pt x="1729892" y="929246"/>
                  </a:lnTo>
                  <a:lnTo>
                    <a:pt x="1747520" y="916546"/>
                  </a:lnTo>
                  <a:lnTo>
                    <a:pt x="1809242" y="992746"/>
                  </a:lnTo>
                  <a:lnTo>
                    <a:pt x="1858645" y="954646"/>
                  </a:lnTo>
                  <a:close/>
                </a:path>
                <a:path w="2729865" h="2390140">
                  <a:moveTo>
                    <a:pt x="2042769" y="751446"/>
                  </a:moveTo>
                  <a:lnTo>
                    <a:pt x="2038172" y="726046"/>
                  </a:lnTo>
                  <a:lnTo>
                    <a:pt x="2028723" y="700646"/>
                  </a:lnTo>
                  <a:lnTo>
                    <a:pt x="2021598" y="687946"/>
                  </a:lnTo>
                  <a:lnTo>
                    <a:pt x="2014474" y="675246"/>
                  </a:lnTo>
                  <a:lnTo>
                    <a:pt x="1996998" y="662546"/>
                  </a:lnTo>
                  <a:lnTo>
                    <a:pt x="1984756" y="654558"/>
                  </a:lnTo>
                  <a:lnTo>
                    <a:pt x="1984756" y="776846"/>
                  </a:lnTo>
                  <a:lnTo>
                    <a:pt x="1982965" y="776846"/>
                  </a:lnTo>
                  <a:lnTo>
                    <a:pt x="1978926" y="789546"/>
                  </a:lnTo>
                  <a:lnTo>
                    <a:pt x="1972627" y="802246"/>
                  </a:lnTo>
                  <a:lnTo>
                    <a:pt x="1964055" y="814946"/>
                  </a:lnTo>
                  <a:lnTo>
                    <a:pt x="1954098" y="814946"/>
                  </a:lnTo>
                  <a:lnTo>
                    <a:pt x="1943455" y="827646"/>
                  </a:lnTo>
                  <a:lnTo>
                    <a:pt x="1920113" y="827646"/>
                  </a:lnTo>
                  <a:lnTo>
                    <a:pt x="1907895" y="814946"/>
                  </a:lnTo>
                  <a:lnTo>
                    <a:pt x="1896046" y="814946"/>
                  </a:lnTo>
                  <a:lnTo>
                    <a:pt x="1864004" y="776846"/>
                  </a:lnTo>
                  <a:lnTo>
                    <a:pt x="1853057" y="738746"/>
                  </a:lnTo>
                  <a:lnTo>
                    <a:pt x="1854911" y="726046"/>
                  </a:lnTo>
                  <a:lnTo>
                    <a:pt x="1858987" y="713346"/>
                  </a:lnTo>
                  <a:lnTo>
                    <a:pt x="1865299" y="700646"/>
                  </a:lnTo>
                  <a:lnTo>
                    <a:pt x="1873885" y="700646"/>
                  </a:lnTo>
                  <a:lnTo>
                    <a:pt x="1883829" y="687946"/>
                  </a:lnTo>
                  <a:lnTo>
                    <a:pt x="1929879" y="687946"/>
                  </a:lnTo>
                  <a:lnTo>
                    <a:pt x="1941677" y="700646"/>
                  </a:lnTo>
                  <a:lnTo>
                    <a:pt x="1953069" y="700646"/>
                  </a:lnTo>
                  <a:lnTo>
                    <a:pt x="1964055" y="713346"/>
                  </a:lnTo>
                  <a:lnTo>
                    <a:pt x="1973643" y="726046"/>
                  </a:lnTo>
                  <a:lnTo>
                    <a:pt x="1980311" y="751446"/>
                  </a:lnTo>
                  <a:lnTo>
                    <a:pt x="1984019" y="764146"/>
                  </a:lnTo>
                  <a:lnTo>
                    <a:pt x="1984756" y="776846"/>
                  </a:lnTo>
                  <a:lnTo>
                    <a:pt x="1984756" y="654558"/>
                  </a:lnTo>
                  <a:lnTo>
                    <a:pt x="1977542" y="649846"/>
                  </a:lnTo>
                  <a:lnTo>
                    <a:pt x="1956142" y="637146"/>
                  </a:lnTo>
                  <a:lnTo>
                    <a:pt x="1932813" y="624446"/>
                  </a:lnTo>
                  <a:lnTo>
                    <a:pt x="1908848" y="624446"/>
                  </a:lnTo>
                  <a:lnTo>
                    <a:pt x="1885721" y="637146"/>
                  </a:lnTo>
                  <a:lnTo>
                    <a:pt x="1863407" y="637146"/>
                  </a:lnTo>
                  <a:lnTo>
                    <a:pt x="1841881" y="662546"/>
                  </a:lnTo>
                  <a:lnTo>
                    <a:pt x="1829155" y="662546"/>
                  </a:lnTo>
                  <a:lnTo>
                    <a:pt x="1818271" y="675246"/>
                  </a:lnTo>
                  <a:lnTo>
                    <a:pt x="1809203" y="700646"/>
                  </a:lnTo>
                  <a:lnTo>
                    <a:pt x="1802003" y="713346"/>
                  </a:lnTo>
                  <a:lnTo>
                    <a:pt x="1796872" y="726046"/>
                  </a:lnTo>
                  <a:lnTo>
                    <a:pt x="1794090" y="738746"/>
                  </a:lnTo>
                  <a:lnTo>
                    <a:pt x="1793633" y="751446"/>
                  </a:lnTo>
                  <a:lnTo>
                    <a:pt x="1795526" y="776846"/>
                  </a:lnTo>
                  <a:lnTo>
                    <a:pt x="1812061" y="814946"/>
                  </a:lnTo>
                  <a:lnTo>
                    <a:pt x="1847380" y="853046"/>
                  </a:lnTo>
                  <a:lnTo>
                    <a:pt x="1876044" y="878446"/>
                  </a:lnTo>
                  <a:lnTo>
                    <a:pt x="1953831" y="878446"/>
                  </a:lnTo>
                  <a:lnTo>
                    <a:pt x="1968715" y="865746"/>
                  </a:lnTo>
                  <a:lnTo>
                    <a:pt x="1982787" y="865746"/>
                  </a:lnTo>
                  <a:lnTo>
                    <a:pt x="1996059" y="853046"/>
                  </a:lnTo>
                  <a:lnTo>
                    <a:pt x="2014410" y="840346"/>
                  </a:lnTo>
                  <a:lnTo>
                    <a:pt x="2021344" y="827646"/>
                  </a:lnTo>
                  <a:lnTo>
                    <a:pt x="2028291" y="814946"/>
                  </a:lnTo>
                  <a:lnTo>
                    <a:pt x="2037676" y="789546"/>
                  </a:lnTo>
                  <a:lnTo>
                    <a:pt x="2042541" y="764146"/>
                  </a:lnTo>
                  <a:lnTo>
                    <a:pt x="2042769" y="751446"/>
                  </a:lnTo>
                  <a:close/>
                </a:path>
                <a:path w="2729865" h="2390140">
                  <a:moveTo>
                    <a:pt x="2353284" y="522846"/>
                  </a:moveTo>
                  <a:lnTo>
                    <a:pt x="2345575" y="484746"/>
                  </a:lnTo>
                  <a:lnTo>
                    <a:pt x="2330907" y="459346"/>
                  </a:lnTo>
                  <a:lnTo>
                    <a:pt x="2320798" y="433946"/>
                  </a:lnTo>
                  <a:lnTo>
                    <a:pt x="2301405" y="421246"/>
                  </a:lnTo>
                  <a:lnTo>
                    <a:pt x="2294382" y="412457"/>
                  </a:lnTo>
                  <a:lnTo>
                    <a:pt x="2294382" y="535546"/>
                  </a:lnTo>
                  <a:lnTo>
                    <a:pt x="2294039" y="535546"/>
                  </a:lnTo>
                  <a:lnTo>
                    <a:pt x="2291118" y="548246"/>
                  </a:lnTo>
                  <a:lnTo>
                    <a:pt x="2285606" y="560946"/>
                  </a:lnTo>
                  <a:lnTo>
                    <a:pt x="2277491" y="560946"/>
                  </a:lnTo>
                  <a:lnTo>
                    <a:pt x="2267216" y="573646"/>
                  </a:lnTo>
                  <a:lnTo>
                    <a:pt x="2226056" y="573646"/>
                  </a:lnTo>
                  <a:lnTo>
                    <a:pt x="2214257" y="560946"/>
                  </a:lnTo>
                  <a:lnTo>
                    <a:pt x="2201341" y="548246"/>
                  </a:lnTo>
                  <a:lnTo>
                    <a:pt x="2187321" y="535546"/>
                  </a:lnTo>
                  <a:lnTo>
                    <a:pt x="2177338" y="522846"/>
                  </a:lnTo>
                  <a:lnTo>
                    <a:pt x="2170074" y="510146"/>
                  </a:lnTo>
                  <a:lnTo>
                    <a:pt x="2165527" y="497446"/>
                  </a:lnTo>
                  <a:lnTo>
                    <a:pt x="2163699" y="484746"/>
                  </a:lnTo>
                  <a:lnTo>
                    <a:pt x="2164473" y="472046"/>
                  </a:lnTo>
                  <a:lnTo>
                    <a:pt x="2167979" y="472046"/>
                  </a:lnTo>
                  <a:lnTo>
                    <a:pt x="2174189" y="459346"/>
                  </a:lnTo>
                  <a:lnTo>
                    <a:pt x="2183130" y="446646"/>
                  </a:lnTo>
                  <a:lnTo>
                    <a:pt x="2192553" y="446646"/>
                  </a:lnTo>
                  <a:lnTo>
                    <a:pt x="2202142" y="433946"/>
                  </a:lnTo>
                  <a:lnTo>
                    <a:pt x="2221738" y="433946"/>
                  </a:lnTo>
                  <a:lnTo>
                    <a:pt x="2232164" y="446646"/>
                  </a:lnTo>
                  <a:lnTo>
                    <a:pt x="2243620" y="446646"/>
                  </a:lnTo>
                  <a:lnTo>
                    <a:pt x="2256117" y="459346"/>
                  </a:lnTo>
                  <a:lnTo>
                    <a:pt x="2269617" y="484746"/>
                  </a:lnTo>
                  <a:lnTo>
                    <a:pt x="2279726" y="497446"/>
                  </a:lnTo>
                  <a:lnTo>
                    <a:pt x="2287232" y="510146"/>
                  </a:lnTo>
                  <a:lnTo>
                    <a:pt x="2292108" y="522846"/>
                  </a:lnTo>
                  <a:lnTo>
                    <a:pt x="2294382" y="535546"/>
                  </a:lnTo>
                  <a:lnTo>
                    <a:pt x="2294382" y="412457"/>
                  </a:lnTo>
                  <a:lnTo>
                    <a:pt x="2281136" y="395846"/>
                  </a:lnTo>
                  <a:lnTo>
                    <a:pt x="2259965" y="395846"/>
                  </a:lnTo>
                  <a:lnTo>
                    <a:pt x="2237867" y="383146"/>
                  </a:lnTo>
                  <a:lnTo>
                    <a:pt x="2194217" y="383146"/>
                  </a:lnTo>
                  <a:lnTo>
                    <a:pt x="2173516" y="395846"/>
                  </a:lnTo>
                  <a:lnTo>
                    <a:pt x="2153539" y="408546"/>
                  </a:lnTo>
                  <a:lnTo>
                    <a:pt x="2136152" y="421246"/>
                  </a:lnTo>
                  <a:lnTo>
                    <a:pt x="2122881" y="446646"/>
                  </a:lnTo>
                  <a:lnTo>
                    <a:pt x="2113724" y="459346"/>
                  </a:lnTo>
                  <a:lnTo>
                    <a:pt x="2108708" y="484746"/>
                  </a:lnTo>
                  <a:lnTo>
                    <a:pt x="2107577" y="497446"/>
                  </a:lnTo>
                  <a:lnTo>
                    <a:pt x="2110282" y="522846"/>
                  </a:lnTo>
                  <a:lnTo>
                    <a:pt x="2116810" y="535546"/>
                  </a:lnTo>
                  <a:lnTo>
                    <a:pt x="2127123" y="560946"/>
                  </a:lnTo>
                  <a:lnTo>
                    <a:pt x="2087880" y="586346"/>
                  </a:lnTo>
                  <a:lnTo>
                    <a:pt x="2028444" y="522846"/>
                  </a:lnTo>
                  <a:lnTo>
                    <a:pt x="1979295" y="560946"/>
                  </a:lnTo>
                  <a:lnTo>
                    <a:pt x="2126361" y="738746"/>
                  </a:lnTo>
                  <a:lnTo>
                    <a:pt x="2175510" y="700646"/>
                  </a:lnTo>
                  <a:lnTo>
                    <a:pt x="2118741" y="637146"/>
                  </a:lnTo>
                  <a:lnTo>
                    <a:pt x="2157984" y="599046"/>
                  </a:lnTo>
                  <a:lnTo>
                    <a:pt x="2170811" y="611746"/>
                  </a:lnTo>
                  <a:lnTo>
                    <a:pt x="2185860" y="624446"/>
                  </a:lnTo>
                  <a:lnTo>
                    <a:pt x="2203094" y="624446"/>
                  </a:lnTo>
                  <a:lnTo>
                    <a:pt x="2222500" y="637146"/>
                  </a:lnTo>
                  <a:lnTo>
                    <a:pt x="2243277" y="637146"/>
                  </a:lnTo>
                  <a:lnTo>
                    <a:pt x="2264499" y="624446"/>
                  </a:lnTo>
                  <a:lnTo>
                    <a:pt x="2286139" y="624446"/>
                  </a:lnTo>
                  <a:lnTo>
                    <a:pt x="2308225" y="599046"/>
                  </a:lnTo>
                  <a:lnTo>
                    <a:pt x="2322360" y="586346"/>
                  </a:lnTo>
                  <a:lnTo>
                    <a:pt x="2333764" y="573646"/>
                  </a:lnTo>
                  <a:lnTo>
                    <a:pt x="2342413" y="560946"/>
                  </a:lnTo>
                  <a:lnTo>
                    <a:pt x="2348357" y="548246"/>
                  </a:lnTo>
                  <a:lnTo>
                    <a:pt x="2351824" y="535546"/>
                  </a:lnTo>
                  <a:lnTo>
                    <a:pt x="2353284" y="522846"/>
                  </a:lnTo>
                  <a:close/>
                </a:path>
                <a:path w="2729865" h="2390140">
                  <a:moveTo>
                    <a:pt x="2427478" y="389496"/>
                  </a:moveTo>
                  <a:lnTo>
                    <a:pt x="2337054" y="249288"/>
                  </a:lnTo>
                  <a:lnTo>
                    <a:pt x="2289429" y="189090"/>
                  </a:lnTo>
                  <a:lnTo>
                    <a:pt x="2236216" y="231127"/>
                  </a:lnTo>
                  <a:lnTo>
                    <a:pt x="2283841" y="291325"/>
                  </a:lnTo>
                  <a:lnTo>
                    <a:pt x="2399665" y="411594"/>
                  </a:lnTo>
                  <a:lnTo>
                    <a:pt x="2427478" y="389496"/>
                  </a:lnTo>
                  <a:close/>
                </a:path>
                <a:path w="2729865" h="2390140">
                  <a:moveTo>
                    <a:pt x="2490470" y="447281"/>
                  </a:moveTo>
                  <a:lnTo>
                    <a:pt x="2451608" y="398005"/>
                  </a:lnTo>
                  <a:lnTo>
                    <a:pt x="2402332" y="436994"/>
                  </a:lnTo>
                  <a:lnTo>
                    <a:pt x="2441321" y="486143"/>
                  </a:lnTo>
                  <a:lnTo>
                    <a:pt x="2490470" y="447281"/>
                  </a:lnTo>
                  <a:close/>
                </a:path>
                <a:path w="2729865" h="2390140">
                  <a:moveTo>
                    <a:pt x="2546985" y="295008"/>
                  </a:moveTo>
                  <a:lnTo>
                    <a:pt x="2456561" y="154800"/>
                  </a:lnTo>
                  <a:lnTo>
                    <a:pt x="2408936" y="94475"/>
                  </a:lnTo>
                  <a:lnTo>
                    <a:pt x="2355723" y="136639"/>
                  </a:lnTo>
                  <a:lnTo>
                    <a:pt x="2403348" y="196837"/>
                  </a:lnTo>
                  <a:lnTo>
                    <a:pt x="2519172" y="316979"/>
                  </a:lnTo>
                  <a:lnTo>
                    <a:pt x="2546985" y="295008"/>
                  </a:lnTo>
                  <a:close/>
                </a:path>
                <a:path w="2729865" h="2390140">
                  <a:moveTo>
                    <a:pt x="2609977" y="352793"/>
                  </a:moveTo>
                  <a:lnTo>
                    <a:pt x="2571115" y="303517"/>
                  </a:lnTo>
                  <a:lnTo>
                    <a:pt x="2521839" y="342506"/>
                  </a:lnTo>
                  <a:lnTo>
                    <a:pt x="2560828" y="391655"/>
                  </a:lnTo>
                  <a:lnTo>
                    <a:pt x="2609977" y="352793"/>
                  </a:lnTo>
                  <a:close/>
                </a:path>
                <a:path w="2729865" h="2390140">
                  <a:moveTo>
                    <a:pt x="2666492" y="200520"/>
                  </a:moveTo>
                  <a:lnTo>
                    <a:pt x="2576068" y="60185"/>
                  </a:lnTo>
                  <a:lnTo>
                    <a:pt x="2528443" y="0"/>
                  </a:lnTo>
                  <a:lnTo>
                    <a:pt x="2475230" y="42024"/>
                  </a:lnTo>
                  <a:lnTo>
                    <a:pt x="2522855" y="102349"/>
                  </a:lnTo>
                  <a:lnTo>
                    <a:pt x="2638679" y="222491"/>
                  </a:lnTo>
                  <a:lnTo>
                    <a:pt x="2666492" y="200520"/>
                  </a:lnTo>
                  <a:close/>
                </a:path>
                <a:path w="2729865" h="2390140">
                  <a:moveTo>
                    <a:pt x="2729484" y="258178"/>
                  </a:moveTo>
                  <a:lnTo>
                    <a:pt x="2690622" y="209029"/>
                  </a:lnTo>
                  <a:lnTo>
                    <a:pt x="2641473" y="247891"/>
                  </a:lnTo>
                  <a:lnTo>
                    <a:pt x="2680335" y="297167"/>
                  </a:lnTo>
                  <a:lnTo>
                    <a:pt x="2729484" y="25817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2" name="Title 1">
            <a:extLst>
              <a:ext uri="{FF2B5EF4-FFF2-40B4-BE49-F238E27FC236}">
                <a16:creationId xmlns:a16="http://schemas.microsoft.com/office/drawing/2014/main" id="{5EB0E20D-5C9F-463A-ACC1-FEEFA1A6FE5E}"/>
              </a:ext>
            </a:extLst>
          </p:cNvPr>
          <p:cNvSpPr txBox="1">
            <a:spLocks/>
          </p:cNvSpPr>
          <p:nvPr/>
        </p:nvSpPr>
        <p:spPr>
          <a:xfrm>
            <a:off x="304800" y="118534"/>
            <a:ext cx="11658600" cy="110066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 sz="2800" b="1">
                <a:solidFill>
                  <a:srgbClr val="003366"/>
                </a:solidFill>
              </a:defRPr>
            </a:pPr>
            <a:endParaRPr lang="uk-UA" sz="2700" b="1" dirty="0">
              <a:solidFill>
                <a:srgbClr val="003366"/>
              </a:solidFill>
              <a:latin typeface="Bookman Old Style" panose="02050604050505020204" pitchFamily="18" charset="0"/>
            </a:endParaRPr>
          </a:p>
          <a:p>
            <a:pPr algn="ctr">
              <a:defRPr sz="2800" b="1">
                <a:solidFill>
                  <a:srgbClr val="003366"/>
                </a:solidFill>
              </a:defRPr>
            </a:pPr>
            <a:r>
              <a:rPr lang="uk-UA" sz="2700" b="1" dirty="0">
                <a:solidFill>
                  <a:srgbClr val="003366"/>
                </a:solidFill>
                <a:latin typeface="Bookman Old Style" panose="02050604050505020204" pitchFamily="18" charset="0"/>
              </a:rPr>
              <a:t>Питання 5. </a:t>
            </a:r>
            <a:r>
              <a:rPr lang="uk-UA" sz="2700" dirty="0">
                <a:solidFill>
                  <a:srgbClr val="002060"/>
                </a:solidFill>
                <a:latin typeface="Bookman Old Style" panose="02050604050505020204" pitchFamily="18" charset="0"/>
              </a:rPr>
              <a:t>Міжнародні інформаційні бази даних про доведену ефективність та безпечність лікарської терапії</a:t>
            </a:r>
          </a:p>
          <a:p>
            <a:pPr algn="ctr">
              <a:defRPr sz="2800" b="1">
                <a:solidFill>
                  <a:srgbClr val="003366"/>
                </a:solidFill>
              </a:defRPr>
            </a:pPr>
            <a:endParaRPr lang="uk-UA" sz="2800" b="1" dirty="0">
              <a:solidFill>
                <a:srgbClr val="003366"/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0255" y="-9868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70176" y="0"/>
              <a:ext cx="2436114" cy="75818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42815" y="0"/>
              <a:ext cx="1279398" cy="75818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54167" y="0"/>
              <a:ext cx="1521714" cy="75818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09359" y="0"/>
              <a:ext cx="2213610" cy="75818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56447" y="0"/>
              <a:ext cx="2239518" cy="758189"/>
            </a:xfrm>
            <a:prstGeom prst="rect">
              <a:avLst/>
            </a:prstGeom>
          </p:spPr>
        </p:pic>
      </p:grpSp>
      <p:sp>
        <p:nvSpPr>
          <p:cNvPr id="88" name="object 88"/>
          <p:cNvSpPr txBox="1"/>
          <p:nvPr/>
        </p:nvSpPr>
        <p:spPr>
          <a:xfrm>
            <a:off x="304800" y="535422"/>
            <a:ext cx="11582400" cy="552266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485"/>
              </a:lnSpc>
              <a:spcBef>
                <a:spcPts val="105"/>
              </a:spcBef>
            </a:pP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Основними</a:t>
            </a:r>
            <a:r>
              <a:rPr sz="2300" spc="-5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базами</a:t>
            </a:r>
            <a:r>
              <a:rPr sz="2300" spc="-7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даних</a:t>
            </a:r>
            <a:r>
              <a:rPr sz="2300" spc="-6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для</a:t>
            </a:r>
            <a:r>
              <a:rPr sz="2300" spc="-5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spc="-20" dirty="0" err="1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пошуку</a:t>
            </a:r>
            <a:r>
              <a:rPr sz="2300" spc="-4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b="1" i="1" spc="-10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первинних</a:t>
            </a:r>
            <a:r>
              <a:rPr lang="uk-UA" sz="2300" b="1" i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300" b="1" i="1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досліджень</a:t>
            </a:r>
            <a:r>
              <a:rPr sz="2300" b="1" i="1" spc="-1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300" spc="-2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є:</a:t>
            </a:r>
            <a:endParaRPr sz="2300" dirty="0">
              <a:solidFill>
                <a:srgbClr val="002060"/>
              </a:solidFill>
              <a:latin typeface="Bookman Old Style" panose="02050604050505020204" pitchFamily="18" charset="0"/>
              <a:cs typeface="Microsoft Sans Serif"/>
            </a:endParaRPr>
          </a:p>
          <a:p>
            <a:pPr marL="354965" indent="-342265">
              <a:lnSpc>
                <a:spcPct val="100000"/>
              </a:lnSpc>
              <a:buClr>
                <a:srgbClr val="99FF99"/>
              </a:buClr>
              <a:buSzPct val="78260"/>
              <a:buFont typeface="Wingdings"/>
              <a:buChar char=""/>
              <a:tabLst>
                <a:tab pos="354965" algn="l"/>
                <a:tab pos="927100" algn="l"/>
              </a:tabLst>
            </a:pPr>
            <a:r>
              <a:rPr sz="2300" spc="55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–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	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MEDLINE</a:t>
            </a:r>
            <a:r>
              <a:rPr sz="2300" spc="-7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(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через</a:t>
            </a:r>
            <a:r>
              <a:rPr sz="2300" spc="-5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сервер</a:t>
            </a:r>
            <a:r>
              <a:rPr sz="2300" spc="-4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PubMed)</a:t>
            </a:r>
            <a:endParaRPr sz="2300" dirty="0">
              <a:solidFill>
                <a:srgbClr val="002060"/>
              </a:solidFill>
              <a:latin typeface="Bookman Old Style" panose="02050604050505020204" pitchFamily="18" charset="0"/>
              <a:cs typeface="Arial MT"/>
            </a:endParaRPr>
          </a:p>
          <a:p>
            <a:pPr marL="354965" indent="-342265">
              <a:lnSpc>
                <a:spcPct val="100000"/>
              </a:lnSpc>
              <a:buClr>
                <a:srgbClr val="99FF99"/>
              </a:buClr>
              <a:buSzPct val="78260"/>
              <a:buFont typeface="Wingdings"/>
              <a:buChar char=""/>
              <a:tabLst>
                <a:tab pos="354965" algn="l"/>
                <a:tab pos="927100" algn="l"/>
              </a:tabLst>
            </a:pPr>
            <a:r>
              <a:rPr sz="2300" spc="55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–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	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EMBASE</a:t>
            </a:r>
            <a:endParaRPr sz="2300" dirty="0">
              <a:solidFill>
                <a:srgbClr val="002060"/>
              </a:solidFill>
              <a:latin typeface="Bookman Old Style" panose="02050604050505020204" pitchFamily="18" charset="0"/>
              <a:cs typeface="Arial MT"/>
            </a:endParaRPr>
          </a:p>
          <a:p>
            <a:pPr marL="354965" indent="-342265">
              <a:lnSpc>
                <a:spcPct val="100000"/>
              </a:lnSpc>
              <a:buClr>
                <a:srgbClr val="99FF99"/>
              </a:buClr>
              <a:buSzPct val="78260"/>
              <a:buFont typeface="Wingdings"/>
              <a:buChar char=""/>
              <a:tabLst>
                <a:tab pos="354965" algn="l"/>
                <a:tab pos="927100" algn="l"/>
              </a:tabLst>
            </a:pPr>
            <a:r>
              <a:rPr sz="2300" spc="55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–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	</a:t>
            </a:r>
            <a:r>
              <a:rPr sz="2300" spc="-4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Кокрейнівська</a:t>
            </a:r>
            <a:r>
              <a:rPr sz="2300" spc="-3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бібліотека</a:t>
            </a:r>
            <a:endParaRPr sz="2300" dirty="0">
              <a:solidFill>
                <a:srgbClr val="002060"/>
              </a:solidFill>
              <a:latin typeface="Bookman Old Style" panose="02050604050505020204" pitchFamily="18" charset="0"/>
              <a:cs typeface="Microsoft Sans Serif"/>
            </a:endParaRPr>
          </a:p>
          <a:p>
            <a:pPr marL="354965" indent="-342265">
              <a:lnSpc>
                <a:spcPct val="100000"/>
              </a:lnSpc>
              <a:buClr>
                <a:srgbClr val="99FF99"/>
              </a:buClr>
              <a:buSzPct val="78260"/>
              <a:buFont typeface="Wingdings"/>
              <a:buChar char=""/>
              <a:tabLst>
                <a:tab pos="354965" algn="l"/>
                <a:tab pos="927100" algn="l"/>
              </a:tabLst>
            </a:pPr>
            <a:r>
              <a:rPr sz="2300" spc="55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–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	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NICE</a:t>
            </a:r>
            <a:r>
              <a:rPr sz="2300" spc="-55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Evidence</a:t>
            </a:r>
            <a:r>
              <a:rPr sz="2300" spc="-45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search</a:t>
            </a:r>
            <a:endParaRPr sz="2300" dirty="0">
              <a:solidFill>
                <a:srgbClr val="002060"/>
              </a:solidFill>
              <a:latin typeface="Bookman Old Style" panose="02050604050505020204" pitchFamily="18" charset="0"/>
              <a:cs typeface="Arial MT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Clr>
                <a:srgbClr val="99FF99"/>
              </a:buClr>
              <a:buFont typeface="Wingdings"/>
              <a:buChar char=""/>
            </a:pPr>
            <a:endParaRPr sz="2300" dirty="0">
              <a:solidFill>
                <a:srgbClr val="002060"/>
              </a:solidFill>
              <a:latin typeface="Bookman Old Style" panose="02050604050505020204" pitchFamily="18" charset="0"/>
              <a:cs typeface="Arial MT"/>
            </a:endParaRPr>
          </a:p>
          <a:p>
            <a:pPr marL="12700" algn="just">
              <a:lnSpc>
                <a:spcPts val="2485"/>
              </a:lnSpc>
              <a:spcBef>
                <a:spcPts val="5"/>
              </a:spcBef>
            </a:pPr>
            <a:r>
              <a:rPr sz="2300" spc="-3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Для</a:t>
            </a:r>
            <a:r>
              <a:rPr sz="2300" spc="-5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пошуку</a:t>
            </a:r>
            <a:r>
              <a:rPr sz="2300" spc="-4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джерел</a:t>
            </a:r>
            <a:r>
              <a:rPr sz="2300" spc="-6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b="1" i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вторинної</a:t>
            </a:r>
            <a:r>
              <a:rPr sz="2300" b="1" i="1" spc="-114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300" b="1" i="1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інформації</a:t>
            </a:r>
            <a:r>
              <a:rPr sz="2300" b="1" i="1" spc="-10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lang="ru-UA" sz="230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–</a:t>
            </a:r>
            <a:r>
              <a:rPr sz="2300" spc="-7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300" spc="-10" dirty="0" err="1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існуючих</a:t>
            </a:r>
            <a:r>
              <a:rPr lang="uk-UA"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dirty="0" err="1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систематичних</a:t>
            </a:r>
            <a:r>
              <a:rPr sz="2300" spc="-10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оглядів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,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	</a:t>
            </a:r>
            <a:r>
              <a:rPr sz="2300" spc="-2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незалежних</a:t>
            </a:r>
            <a:r>
              <a:rPr sz="2300" spc="-13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звітів</a:t>
            </a:r>
            <a:r>
              <a:rPr sz="2300" spc="-9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з</a:t>
            </a:r>
            <a:r>
              <a:rPr sz="2300" spc="-9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оцінки</a:t>
            </a:r>
            <a:r>
              <a:rPr sz="2300" spc="-10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технологій 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охорони</a:t>
            </a:r>
            <a:r>
              <a:rPr sz="2300" spc="-7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здоров'я</a:t>
            </a:r>
            <a:r>
              <a:rPr sz="2300" spc="-8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-</a:t>
            </a:r>
            <a:r>
              <a:rPr sz="2300" spc="-85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рекомендується</a:t>
            </a:r>
            <a:r>
              <a:rPr sz="2300" spc="-8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використовувати інформаційні</a:t>
            </a:r>
            <a:r>
              <a:rPr sz="2300" spc="-6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ресурси</a:t>
            </a:r>
            <a:r>
              <a:rPr sz="2300" spc="-7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із</a:t>
            </a:r>
            <a:r>
              <a:rPr sz="2300" spc="-4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доказової</a:t>
            </a:r>
            <a:r>
              <a:rPr sz="2300" spc="-8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медицини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:</a:t>
            </a:r>
            <a:endParaRPr sz="2300" dirty="0">
              <a:solidFill>
                <a:srgbClr val="002060"/>
              </a:solidFill>
              <a:latin typeface="Bookman Old Style" panose="02050604050505020204" pitchFamily="18" charset="0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5"/>
              </a:spcBef>
              <a:buClr>
                <a:srgbClr val="99FF99"/>
              </a:buClr>
              <a:buSzPct val="78260"/>
              <a:buFont typeface="Wingdings"/>
              <a:buChar char=""/>
              <a:tabLst>
                <a:tab pos="354965" algn="l"/>
                <a:tab pos="927100" algn="l"/>
              </a:tabLst>
            </a:pPr>
            <a:r>
              <a:rPr sz="2300" spc="55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–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	</a:t>
            </a:r>
            <a:r>
              <a:rPr sz="2300" spc="-4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Кокрейнівська</a:t>
            </a:r>
            <a:r>
              <a:rPr sz="2300" spc="-3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бібліотека</a:t>
            </a:r>
            <a:endParaRPr sz="2300" dirty="0">
              <a:solidFill>
                <a:srgbClr val="002060"/>
              </a:solidFill>
              <a:latin typeface="Bookman Old Style" panose="02050604050505020204" pitchFamily="18" charset="0"/>
              <a:cs typeface="Microsoft Sans Serif"/>
            </a:endParaRPr>
          </a:p>
          <a:p>
            <a:pPr marL="354965" indent="-342265">
              <a:lnSpc>
                <a:spcPct val="100000"/>
              </a:lnSpc>
              <a:buClr>
                <a:srgbClr val="99FF99"/>
              </a:buClr>
              <a:buSzPct val="78260"/>
              <a:buFont typeface="Wingdings"/>
              <a:buChar char=""/>
              <a:tabLst>
                <a:tab pos="354965" algn="l"/>
                <a:tab pos="927100" algn="l"/>
              </a:tabLst>
            </a:pPr>
            <a:r>
              <a:rPr sz="2300" spc="55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–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	база</a:t>
            </a:r>
            <a:r>
              <a:rPr sz="2300" spc="-5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даних</a:t>
            </a:r>
            <a:r>
              <a:rPr sz="2300" spc="-3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MEDLINE</a:t>
            </a:r>
            <a:r>
              <a:rPr sz="2300" spc="-8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(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через</a:t>
            </a:r>
            <a:r>
              <a:rPr sz="2300" spc="-5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сервер</a:t>
            </a:r>
            <a:r>
              <a:rPr sz="2300" spc="-4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PubMed)</a:t>
            </a:r>
            <a:endParaRPr sz="2300" dirty="0">
              <a:solidFill>
                <a:srgbClr val="002060"/>
              </a:solidFill>
              <a:latin typeface="Bookman Old Style" panose="02050604050505020204" pitchFamily="18" charset="0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Clr>
                <a:srgbClr val="99FF99"/>
              </a:buClr>
              <a:buSzPct val="78260"/>
              <a:buFont typeface="Wingdings"/>
              <a:buChar char=""/>
              <a:tabLst>
                <a:tab pos="354965" algn="l"/>
                <a:tab pos="927100" algn="l"/>
              </a:tabLst>
            </a:pPr>
            <a:r>
              <a:rPr sz="2300" spc="55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–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	база</a:t>
            </a:r>
            <a:r>
              <a:rPr sz="2300" spc="-6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даних</a:t>
            </a:r>
            <a:r>
              <a:rPr sz="2300" spc="-4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EMBASE</a:t>
            </a:r>
            <a:endParaRPr sz="2300" dirty="0">
              <a:solidFill>
                <a:srgbClr val="002060"/>
              </a:solidFill>
              <a:latin typeface="Bookman Old Style" panose="02050604050505020204" pitchFamily="18" charset="0"/>
              <a:cs typeface="Arial MT"/>
            </a:endParaRPr>
          </a:p>
          <a:p>
            <a:pPr marL="354965" indent="-342265">
              <a:lnSpc>
                <a:spcPct val="100000"/>
              </a:lnSpc>
              <a:buClr>
                <a:srgbClr val="99FF99"/>
              </a:buClr>
              <a:buSzPct val="78260"/>
              <a:buFont typeface="Wingdings"/>
              <a:buChar char=""/>
              <a:tabLst>
                <a:tab pos="354965" algn="l"/>
                <a:tab pos="927100" algn="l"/>
              </a:tabLst>
            </a:pPr>
            <a:r>
              <a:rPr sz="2300" spc="55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–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	база</a:t>
            </a:r>
            <a:r>
              <a:rPr sz="2300" spc="-6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даних</a:t>
            </a:r>
            <a:r>
              <a:rPr sz="2300" spc="-4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spc="-2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TRIP</a:t>
            </a:r>
            <a:endParaRPr sz="2300" dirty="0">
              <a:solidFill>
                <a:srgbClr val="002060"/>
              </a:solidFill>
              <a:latin typeface="Bookman Old Style" panose="02050604050505020204" pitchFamily="18" charset="0"/>
              <a:cs typeface="Arial MT"/>
            </a:endParaRPr>
          </a:p>
          <a:p>
            <a:pPr marL="354965" indent="-342265">
              <a:lnSpc>
                <a:spcPct val="100000"/>
              </a:lnSpc>
              <a:buClr>
                <a:srgbClr val="99FF99"/>
              </a:buClr>
              <a:buSzPct val="78260"/>
              <a:buFont typeface="Wingdings"/>
              <a:buChar char=""/>
              <a:tabLst>
                <a:tab pos="354965" algn="l"/>
                <a:tab pos="927100" algn="l"/>
              </a:tabLst>
            </a:pPr>
            <a:r>
              <a:rPr sz="2300" spc="55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–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	база</a:t>
            </a:r>
            <a:r>
              <a:rPr sz="2300" spc="-5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даних</a:t>
            </a:r>
            <a:r>
              <a:rPr sz="2300" spc="-2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NHS</a:t>
            </a:r>
            <a:r>
              <a:rPr sz="2300" spc="-6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300" spc="-25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EED</a:t>
            </a:r>
            <a:endParaRPr sz="2300" dirty="0">
              <a:solidFill>
                <a:srgbClr val="002060"/>
              </a:solidFill>
              <a:latin typeface="Bookman Old Style" panose="02050604050505020204" pitchFamily="18" charset="0"/>
              <a:cs typeface="Arial MT"/>
            </a:endParaRPr>
          </a:p>
          <a:p>
            <a:pPr marL="354965" indent="-342265">
              <a:lnSpc>
                <a:spcPct val="100000"/>
              </a:lnSpc>
              <a:buClr>
                <a:srgbClr val="99FF99"/>
              </a:buClr>
              <a:buSzPct val="78260"/>
              <a:buFont typeface="Wingdings"/>
              <a:buChar char=""/>
              <a:tabLst>
                <a:tab pos="354965" algn="l"/>
                <a:tab pos="927100" algn="l"/>
              </a:tabLst>
            </a:pPr>
            <a:r>
              <a:rPr sz="2300" spc="55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–</a:t>
            </a:r>
            <a:r>
              <a:rPr sz="23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	</a:t>
            </a:r>
            <a:r>
              <a:rPr sz="23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INAHTA</a:t>
            </a:r>
            <a:endParaRPr sz="2300" dirty="0">
              <a:solidFill>
                <a:srgbClr val="002060"/>
              </a:solidFill>
              <a:latin typeface="Bookman Old Style" panose="02050604050505020204" pitchFamily="18" charset="0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00" y="616913"/>
            <a:ext cx="12039600" cy="573682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002060"/>
                </a:solidFill>
                <a:latin typeface="Arial"/>
                <a:cs typeface="Arial"/>
              </a:rPr>
              <a:t>Кокрейнівська</a:t>
            </a:r>
            <a:r>
              <a:rPr sz="1600" b="1" spc="434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060"/>
                </a:solidFill>
                <a:latin typeface="Arial"/>
                <a:cs typeface="Arial"/>
              </a:rPr>
              <a:t>бібліотека</a:t>
            </a:r>
            <a:r>
              <a:rPr sz="1600" b="1" spc="430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(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http://www.cochrane.org)</a:t>
            </a:r>
            <a:r>
              <a:rPr sz="1600" b="1" i="1" spc="43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містить</a:t>
            </a:r>
            <a:r>
              <a:rPr sz="1600" spc="4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інформацію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1600" spc="42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що</a:t>
            </a:r>
            <a:r>
              <a:rPr sz="1600" spc="4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пройшла</a:t>
            </a:r>
            <a:r>
              <a:rPr sz="1600" spc="459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експертну</a:t>
            </a:r>
            <a:r>
              <a:rPr sz="1600" spc="434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оцінку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r>
              <a:rPr sz="1600" spc="42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Фахівці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суспільства</a:t>
            </a:r>
            <a:r>
              <a:rPr sz="1600" spc="39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Кокрейнівської</a:t>
            </a:r>
            <a:r>
              <a:rPr sz="1600" spc="39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співпраці</a:t>
            </a:r>
            <a:r>
              <a:rPr sz="1600" spc="39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відшукують</a:t>
            </a:r>
            <a:r>
              <a:rPr sz="1600" spc="39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і</a:t>
            </a:r>
            <a:r>
              <a:rPr sz="1600" spc="39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узагальнюють</a:t>
            </a:r>
            <a:r>
              <a:rPr sz="1600" spc="39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результати</a:t>
            </a:r>
            <a:r>
              <a:rPr sz="1600" spc="38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всіх</a:t>
            </a:r>
            <a:r>
              <a:rPr sz="1600" spc="38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160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коли</a:t>
            </a:r>
            <a:r>
              <a:rPr sz="1600" spc="-25" dirty="0">
                <a:solidFill>
                  <a:srgbClr val="002060"/>
                </a:solidFill>
                <a:latin typeface="Arial MT"/>
                <a:cs typeface="Arial MT"/>
              </a:rPr>
              <a:t>-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небудь</a:t>
            </a:r>
            <a:r>
              <a:rPr sz="1600" spc="40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проведених рандомізованих</a:t>
            </a:r>
            <a:r>
              <a:rPr sz="1600" spc="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клінічних</a:t>
            </a:r>
            <a:r>
              <a:rPr sz="1600" spc="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випробувань</a:t>
            </a:r>
            <a:r>
              <a:rPr sz="1600" spc="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медичних</a:t>
            </a:r>
            <a:r>
              <a:rPr sz="1600" spc="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та</a:t>
            </a:r>
            <a:r>
              <a:rPr sz="1600" spc="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діагностичних</a:t>
            </a:r>
            <a:r>
              <a:rPr sz="1600" spc="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втручань</a:t>
            </a:r>
            <a:r>
              <a:rPr sz="1600" spc="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з</a:t>
            </a:r>
            <a:r>
              <a:rPr sz="1600" spc="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метою</a:t>
            </a:r>
            <a:r>
              <a:rPr sz="1600" spc="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об'єктивної</a:t>
            </a:r>
            <a:r>
              <a:rPr sz="1600" spc="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оцінки</a:t>
            </a:r>
            <a:r>
              <a:rPr sz="1600" spc="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їх</a:t>
            </a:r>
            <a:r>
              <a:rPr sz="160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ефективності</a:t>
            </a:r>
            <a:r>
              <a:rPr sz="1600" spc="-10" dirty="0">
                <a:solidFill>
                  <a:srgbClr val="002060"/>
                </a:solidFill>
                <a:latin typeface="Arial MT"/>
                <a:cs typeface="Arial MT"/>
              </a:rPr>
              <a:t>.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Кокрейнівський</a:t>
            </a:r>
            <a:r>
              <a:rPr sz="1600" spc="17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СО</a:t>
            </a:r>
            <a:r>
              <a:rPr sz="1600" spc="1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-</a:t>
            </a:r>
            <a:r>
              <a:rPr sz="1600" spc="15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найнадійніше</a:t>
            </a:r>
            <a:r>
              <a:rPr sz="1600" spc="1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джерело</a:t>
            </a:r>
            <a:r>
              <a:rPr sz="1600" spc="17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новітньої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1600" spc="14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ретельно</a:t>
            </a:r>
            <a:r>
              <a:rPr sz="1600" spc="1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відібраної</a:t>
            </a:r>
            <a:r>
              <a:rPr sz="1600" spc="1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і</a:t>
            </a:r>
            <a:r>
              <a:rPr sz="1600" spc="16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критично</a:t>
            </a:r>
            <a:r>
              <a:rPr sz="1600" spc="17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обробленої</a:t>
            </a:r>
            <a:r>
              <a:rPr sz="1600" spc="1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інформації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r>
              <a:rPr sz="1600" spc="15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Кожне</a:t>
            </a:r>
            <a:r>
              <a:rPr sz="1600" spc="1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50" dirty="0">
                <a:solidFill>
                  <a:srgbClr val="002060"/>
                </a:solidFill>
                <a:latin typeface="Microsoft Sans Serif"/>
                <a:cs typeface="Microsoft Sans Serif"/>
              </a:rPr>
              <a:t>з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досліджень,</a:t>
            </a:r>
            <a:r>
              <a:rPr sz="1600" spc="3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яке</a:t>
            </a:r>
            <a:r>
              <a:rPr sz="1600" spc="3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включається</a:t>
            </a:r>
            <a:r>
              <a:rPr sz="1600" spc="3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в</a:t>
            </a:r>
            <a:r>
              <a:rPr sz="1600" spc="3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СО,</a:t>
            </a:r>
            <a:r>
              <a:rPr sz="1600" spc="3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проходить</a:t>
            </a:r>
            <a:r>
              <a:rPr sz="1600" spc="3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експертизу</a:t>
            </a:r>
            <a:r>
              <a:rPr sz="1600" spc="3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</a:t>
            </a:r>
            <a:r>
              <a:rPr sz="1600" spc="3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достовірність</a:t>
            </a:r>
            <a:r>
              <a:rPr sz="1600" spc="3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з</a:t>
            </a:r>
            <a:r>
              <a:rPr sz="1600" spc="3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використанням</a:t>
            </a:r>
            <a:r>
              <a:rPr sz="1600" spc="3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суворих</a:t>
            </a:r>
            <a:r>
              <a:rPr sz="1600" spc="3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критеріїв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1600" spc="32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що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дозволяє</a:t>
            </a:r>
            <a:r>
              <a:rPr sz="1600" spc="-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знизити</a:t>
            </a:r>
            <a:r>
              <a:rPr sz="1600" spc="-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ймовірність</a:t>
            </a:r>
            <a:r>
              <a:rPr sz="1600" spc="-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систематичних</a:t>
            </a:r>
            <a:r>
              <a:rPr sz="1600" spc="-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помилок</a:t>
            </a:r>
            <a:r>
              <a:rPr sz="1600" spc="-1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r>
              <a:rPr sz="1600" spc="-7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Біьліотека</a:t>
            </a:r>
            <a:r>
              <a:rPr sz="1600" spc="-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містить</a:t>
            </a:r>
            <a:r>
              <a:rPr sz="1600" spc="-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b="1" dirty="0">
                <a:solidFill>
                  <a:srgbClr val="002060"/>
                </a:solidFill>
                <a:latin typeface="Arial"/>
                <a:cs typeface="Arial"/>
              </a:rPr>
              <a:t>шість</a:t>
            </a:r>
            <a:r>
              <a:rPr sz="1600" b="1" spc="-5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окремих</a:t>
            </a:r>
            <a:r>
              <a:rPr sz="1600" spc="-6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електронних</a:t>
            </a:r>
            <a:r>
              <a:rPr sz="160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баз</a:t>
            </a:r>
            <a:r>
              <a:rPr sz="1600" spc="-7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даних</a:t>
            </a:r>
            <a:r>
              <a:rPr sz="1600" spc="-10" dirty="0">
                <a:solidFill>
                  <a:srgbClr val="002060"/>
                </a:solidFill>
                <a:latin typeface="Arial MT"/>
                <a:cs typeface="Arial MT"/>
              </a:rPr>
              <a:t>:</a:t>
            </a:r>
            <a:endParaRPr sz="1600" dirty="0">
              <a:solidFill>
                <a:srgbClr val="002060"/>
              </a:solidFill>
              <a:latin typeface="Arial MT"/>
              <a:cs typeface="Arial MT"/>
            </a:endParaRPr>
          </a:p>
          <a:p>
            <a:pPr marL="12700" marR="6985" indent="-8255" algn="just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3750"/>
              <a:buFont typeface="Microsoft Sans Serif"/>
              <a:buChar char="•"/>
              <a:tabLst>
                <a:tab pos="83820" algn="l"/>
              </a:tabLst>
            </a:pP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	Кокрейнівський</a:t>
            </a:r>
            <a:r>
              <a:rPr sz="1600" b="1" i="1" spc="229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регістр</a:t>
            </a:r>
            <a:r>
              <a:rPr sz="1600" b="1" i="1" spc="240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контрольованих</a:t>
            </a:r>
            <a:r>
              <a:rPr sz="1600" b="1" i="1" spc="245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випробувань</a:t>
            </a:r>
            <a:r>
              <a:rPr sz="1600" b="1" i="1" spc="240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(Cochrane</a:t>
            </a:r>
            <a:r>
              <a:rPr sz="1600" spc="23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Registry</a:t>
            </a:r>
            <a:r>
              <a:rPr sz="1600" spc="229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of</a:t>
            </a:r>
            <a:r>
              <a:rPr sz="1600" spc="24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Controlled</a:t>
            </a:r>
            <a:r>
              <a:rPr sz="1600" spc="23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Studies),</a:t>
            </a:r>
            <a:r>
              <a:rPr sz="1600" spc="23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який</a:t>
            </a:r>
            <a:r>
              <a:rPr sz="1600" spc="254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1600" spc="-50" dirty="0">
                <a:solidFill>
                  <a:srgbClr val="002060"/>
                </a:solidFill>
                <a:latin typeface="Microsoft Sans Serif"/>
                <a:cs typeface="Microsoft Sans Serif"/>
              </a:rPr>
              <a:t>є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бібліографічною</a:t>
            </a:r>
            <a:r>
              <a:rPr sz="1600" spc="-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базою</a:t>
            </a:r>
            <a:r>
              <a:rPr sz="1600" spc="-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даних</a:t>
            </a:r>
            <a:r>
              <a:rPr sz="160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всіх</a:t>
            </a:r>
            <a:r>
              <a:rPr sz="1600" spc="-6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виявлених</a:t>
            </a:r>
            <a:r>
              <a:rPr sz="160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публікацій</a:t>
            </a:r>
            <a:r>
              <a:rPr sz="1600" spc="-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контрольованих клінічних</a:t>
            </a:r>
            <a:r>
              <a:rPr sz="160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випробувань</a:t>
            </a:r>
            <a:r>
              <a:rPr sz="160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(КВ)</a:t>
            </a:r>
            <a:r>
              <a:rPr sz="1600" spc="-10" dirty="0">
                <a:solidFill>
                  <a:srgbClr val="002060"/>
                </a:solidFill>
                <a:latin typeface="Arial MT"/>
                <a:cs typeface="Arial MT"/>
              </a:rPr>
              <a:t>;</a:t>
            </a:r>
            <a:endParaRPr sz="1600" dirty="0">
              <a:solidFill>
                <a:srgbClr val="002060"/>
              </a:solidFill>
              <a:latin typeface="Arial MT"/>
              <a:cs typeface="Arial MT"/>
            </a:endParaRPr>
          </a:p>
          <a:p>
            <a:pPr marL="83185" indent="-79375" algn="just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3750"/>
              <a:buFont typeface="Microsoft Sans Serif"/>
              <a:buChar char="•"/>
              <a:tabLst>
                <a:tab pos="83185" algn="l"/>
              </a:tabLst>
            </a:pP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Кокрейнівська</a:t>
            </a:r>
            <a:r>
              <a:rPr sz="1600" b="1" i="1" spc="32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база</a:t>
            </a:r>
            <a:r>
              <a:rPr sz="1600" b="1" i="1" spc="32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даних</a:t>
            </a:r>
            <a:r>
              <a:rPr sz="1600" b="1" i="1" spc="32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з</a:t>
            </a:r>
            <a:r>
              <a:rPr sz="1600" b="1" i="1" spc="32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методології</a:t>
            </a:r>
            <a:r>
              <a:rPr sz="1600" b="1" i="1" spc="33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оглядів</a:t>
            </a:r>
            <a:r>
              <a:rPr sz="1600" b="1" i="1" spc="3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(Cochrane</a:t>
            </a:r>
            <a:r>
              <a:rPr sz="1600" spc="31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Review</a:t>
            </a:r>
            <a:r>
              <a:rPr sz="1600" spc="30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Methodology</a:t>
            </a:r>
            <a:r>
              <a:rPr sz="1600" spc="29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Database),</a:t>
            </a:r>
            <a:r>
              <a:rPr sz="1600" spc="32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яка</a:t>
            </a:r>
            <a:r>
              <a:rPr sz="1600" spc="3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містить</a:t>
            </a:r>
            <a:r>
              <a:rPr sz="1600" spc="3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статті</a:t>
            </a:r>
            <a:r>
              <a:rPr sz="1600" spc="3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50" dirty="0">
                <a:solidFill>
                  <a:srgbClr val="002060"/>
                </a:solidFill>
                <a:latin typeface="Microsoft Sans Serif"/>
                <a:cs typeface="Microsoft Sans Serif"/>
              </a:rPr>
              <a:t>з</a:t>
            </a:r>
            <a:endParaRPr sz="1600" dirty="0">
              <a:solidFill>
                <a:srgbClr val="002060"/>
              </a:solidFill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методології</a:t>
            </a:r>
            <a:r>
              <a:rPr sz="1600" spc="-6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обробки</a:t>
            </a:r>
            <a:r>
              <a:rPr sz="1600" spc="-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інформації</a:t>
            </a:r>
            <a:r>
              <a:rPr sz="1600" spc="-10" dirty="0">
                <a:solidFill>
                  <a:srgbClr val="002060"/>
                </a:solidFill>
                <a:latin typeface="Arial MT"/>
                <a:cs typeface="Arial MT"/>
              </a:rPr>
              <a:t>;</a:t>
            </a:r>
            <a:endParaRPr sz="1600" dirty="0">
              <a:solidFill>
                <a:srgbClr val="002060"/>
              </a:solidFill>
              <a:latin typeface="Arial MT"/>
              <a:cs typeface="Arial MT"/>
            </a:endParaRPr>
          </a:p>
          <a:p>
            <a:pPr marL="12700" marR="6350" indent="-8255" algn="just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3750"/>
              <a:buFont typeface="Microsoft Sans Serif"/>
              <a:buChar char="•"/>
              <a:tabLst>
                <a:tab pos="83820" algn="l"/>
              </a:tabLst>
            </a:pP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	База</a:t>
            </a:r>
            <a:r>
              <a:rPr sz="1600" b="1" i="1" spc="114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даних</a:t>
            </a:r>
            <a:r>
              <a:rPr sz="1600" b="1" i="1" spc="13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оцінки</a:t>
            </a:r>
            <a:r>
              <a:rPr sz="1600" b="1" i="1" spc="12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медичних</a:t>
            </a:r>
            <a:r>
              <a:rPr sz="1600" b="1" i="1" spc="13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технологій</a:t>
            </a:r>
            <a:r>
              <a:rPr sz="1600" b="1" i="1" spc="13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(Health</a:t>
            </a:r>
            <a:r>
              <a:rPr sz="1600" spc="12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Technology</a:t>
            </a:r>
            <a:r>
              <a:rPr sz="1600" spc="114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Assessment</a:t>
            </a:r>
            <a:r>
              <a:rPr sz="1600" spc="13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Database),</a:t>
            </a:r>
            <a:r>
              <a:rPr sz="1600" spc="12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що</a:t>
            </a:r>
            <a:r>
              <a:rPr sz="1600" spc="16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містить</a:t>
            </a:r>
            <a:r>
              <a:rPr sz="1600" spc="1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звіти</a:t>
            </a:r>
            <a:r>
              <a:rPr sz="1600" spc="1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з</a:t>
            </a:r>
            <a:r>
              <a:rPr sz="1600" spc="1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комплексної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оцінки</a:t>
            </a:r>
            <a:r>
              <a:rPr sz="1600" spc="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медичних</a:t>
            </a:r>
            <a:r>
              <a:rPr sz="1600" spc="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технологій</a:t>
            </a:r>
            <a:r>
              <a:rPr sz="1600" spc="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(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1600" spc="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медичних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1600" spc="3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соціальних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1600" spc="3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етичних</a:t>
            </a:r>
            <a:r>
              <a:rPr sz="1600" spc="6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і</a:t>
            </a:r>
            <a:r>
              <a:rPr sz="1600" spc="6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економічних</a:t>
            </a:r>
            <a:r>
              <a:rPr sz="1600" spc="6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наслідків</a:t>
            </a:r>
            <a:r>
              <a:rPr sz="1600" spc="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медичних</a:t>
            </a:r>
            <a:r>
              <a:rPr sz="1600" spc="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втручань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)</a:t>
            </a:r>
            <a:r>
              <a:rPr sz="1600" spc="6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spc="-50" dirty="0">
                <a:solidFill>
                  <a:srgbClr val="002060"/>
                </a:solidFill>
                <a:latin typeface="Microsoft Sans Serif"/>
                <a:cs typeface="Microsoft Sans Serif"/>
              </a:rPr>
              <a:t>у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всьому</a:t>
            </a:r>
            <a:r>
              <a:rPr sz="1600" spc="-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світі</a:t>
            </a:r>
            <a:r>
              <a:rPr sz="1600" spc="-10" dirty="0">
                <a:solidFill>
                  <a:srgbClr val="002060"/>
                </a:solidFill>
                <a:latin typeface="Arial MT"/>
                <a:cs typeface="Arial MT"/>
              </a:rPr>
              <a:t>;</a:t>
            </a:r>
            <a:endParaRPr sz="1600" dirty="0">
              <a:solidFill>
                <a:srgbClr val="002060"/>
              </a:solidFill>
              <a:latin typeface="Arial MT"/>
              <a:cs typeface="Arial MT"/>
            </a:endParaRPr>
          </a:p>
          <a:p>
            <a:pPr marL="12700" marR="5080" indent="-8890" algn="just">
              <a:lnSpc>
                <a:spcPct val="100000"/>
              </a:lnSpc>
              <a:spcBef>
                <a:spcPts val="385"/>
              </a:spcBef>
              <a:buClr>
                <a:srgbClr val="FFFFFF"/>
              </a:buClr>
              <a:buSzPct val="93750"/>
              <a:buFont typeface="Microsoft Sans Serif"/>
              <a:buChar char="•"/>
              <a:tabLst>
                <a:tab pos="83185" algn="l"/>
              </a:tabLst>
            </a:pP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	База</a:t>
            </a:r>
            <a:r>
              <a:rPr sz="1600" b="1" i="1" spc="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даних</a:t>
            </a:r>
            <a:r>
              <a:rPr sz="1600" b="1" i="1" spc="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Національної</a:t>
            </a:r>
            <a:r>
              <a:rPr sz="1600" b="1" i="1" spc="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служби</a:t>
            </a:r>
            <a:r>
              <a:rPr sz="1600" b="1" i="1" spc="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охорони</a:t>
            </a:r>
            <a:r>
              <a:rPr sz="1600" b="1" i="1" spc="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здоров'я</a:t>
            </a:r>
            <a:r>
              <a:rPr sz="1600" b="1" i="1" spc="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(NHS)</a:t>
            </a:r>
            <a:r>
              <a:rPr sz="1600" spc="2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з</a:t>
            </a:r>
            <a:r>
              <a:rPr sz="1600" spc="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економічної</a:t>
            </a:r>
            <a:r>
              <a:rPr sz="1600" spc="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оцінки</a:t>
            </a:r>
            <a:r>
              <a:rPr sz="1600" spc="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(NHS Economic</a:t>
            </a:r>
            <a:r>
              <a:rPr sz="1600" spc="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Evaluation</a:t>
            </a:r>
            <a:r>
              <a:rPr sz="1600" spc="-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Arial MT"/>
                <a:cs typeface="Arial MT"/>
              </a:rPr>
              <a:t>Database),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яка</a:t>
            </a:r>
            <a:r>
              <a:rPr sz="160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містить</a:t>
            </a:r>
            <a:r>
              <a:rPr sz="160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результати</a:t>
            </a:r>
            <a:r>
              <a:rPr sz="160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економічної</a:t>
            </a:r>
            <a:r>
              <a:rPr sz="1600" spc="-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оцінки</a:t>
            </a:r>
            <a:r>
              <a:rPr sz="160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КВ</a:t>
            </a:r>
            <a:r>
              <a:rPr sz="1600" spc="-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високої</a:t>
            </a:r>
            <a:r>
              <a:rPr sz="1600" spc="-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якості</a:t>
            </a:r>
            <a:r>
              <a:rPr sz="1600" spc="-10" dirty="0">
                <a:solidFill>
                  <a:srgbClr val="002060"/>
                </a:solidFill>
                <a:latin typeface="Arial MT"/>
                <a:cs typeface="Arial MT"/>
              </a:rPr>
              <a:t>;</a:t>
            </a:r>
            <a:r>
              <a:rPr sz="1600" spc="-5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призначена</a:t>
            </a:r>
            <a:r>
              <a:rPr sz="160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для</a:t>
            </a:r>
            <a:r>
              <a:rPr sz="160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осіб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1600" spc="-5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відповідальних</a:t>
            </a:r>
            <a:r>
              <a:rPr sz="160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за</a:t>
            </a:r>
            <a:r>
              <a:rPr sz="160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прийняття</a:t>
            </a:r>
            <a:r>
              <a:rPr sz="160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рішень</a:t>
            </a:r>
            <a:r>
              <a:rPr sz="160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50" dirty="0">
                <a:solidFill>
                  <a:srgbClr val="002060"/>
                </a:solidFill>
                <a:latin typeface="Microsoft Sans Serif"/>
                <a:cs typeface="Microsoft Sans Serif"/>
              </a:rPr>
              <a:t>в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охороні</a:t>
            </a:r>
            <a:r>
              <a:rPr sz="1600" spc="-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здоров'я</a:t>
            </a:r>
            <a:r>
              <a:rPr sz="1600" spc="-10" dirty="0">
                <a:solidFill>
                  <a:srgbClr val="002060"/>
                </a:solidFill>
                <a:latin typeface="Arial MT"/>
                <a:cs typeface="Arial MT"/>
              </a:rPr>
              <a:t>;</a:t>
            </a:r>
            <a:endParaRPr sz="1600" dirty="0">
              <a:solidFill>
                <a:srgbClr val="002060"/>
              </a:solidFill>
              <a:latin typeface="Arial MT"/>
              <a:cs typeface="Arial MT"/>
            </a:endParaRPr>
          </a:p>
          <a:p>
            <a:pPr marL="12700" marR="5080" algn="just">
              <a:lnSpc>
                <a:spcPct val="100000"/>
              </a:lnSpc>
              <a:spcBef>
                <a:spcPts val="385"/>
              </a:spcBef>
            </a:pP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Кокрейнівська</a:t>
            </a:r>
            <a:r>
              <a:rPr sz="1600" b="1" i="1" spc="27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база</a:t>
            </a:r>
            <a:r>
              <a:rPr sz="1600" b="1" i="1" spc="24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даних</a:t>
            </a:r>
            <a:r>
              <a:rPr sz="1600" b="1" i="1" spc="24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СО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(Cochrane</a:t>
            </a:r>
            <a:r>
              <a:rPr sz="1600" spc="26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Database</a:t>
            </a:r>
            <a:r>
              <a:rPr sz="1600" spc="254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of</a:t>
            </a:r>
            <a:r>
              <a:rPr sz="1600" spc="254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Systematic</a:t>
            </a:r>
            <a:r>
              <a:rPr sz="1600" spc="26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Reviews),</a:t>
            </a:r>
            <a:r>
              <a:rPr sz="1600" spc="27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що</a:t>
            </a:r>
            <a:r>
              <a:rPr sz="1600" spc="27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містить</a:t>
            </a:r>
            <a:r>
              <a:rPr sz="1600" spc="28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унікальну</a:t>
            </a:r>
            <a:r>
              <a:rPr sz="1600" spc="27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за</a:t>
            </a:r>
            <a:r>
              <a:rPr sz="1600" spc="27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своєю</a:t>
            </a:r>
            <a:r>
              <a:rPr sz="1600" spc="27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повнотою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збірку</a:t>
            </a:r>
            <a:r>
              <a:rPr sz="1600" spc="8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повних</a:t>
            </a:r>
            <a:r>
              <a:rPr sz="1600" spc="114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варіантів</a:t>
            </a:r>
            <a:r>
              <a:rPr sz="1600" spc="114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СО,</a:t>
            </a:r>
            <a:r>
              <a:rPr sz="1600" spc="1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не</a:t>
            </a:r>
            <a:r>
              <a:rPr sz="1600" spc="114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тільки</a:t>
            </a:r>
            <a:r>
              <a:rPr sz="1600" spc="114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з</a:t>
            </a:r>
            <a:r>
              <a:rPr sz="1600" spc="114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високими</a:t>
            </a:r>
            <a:r>
              <a:rPr sz="1600" spc="114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методологічними</a:t>
            </a:r>
            <a:r>
              <a:rPr sz="1600" spc="1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стандартами,</a:t>
            </a:r>
            <a:r>
              <a:rPr sz="1600" spc="1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а</a:t>
            </a:r>
            <a:r>
              <a:rPr sz="1600" spc="114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й</a:t>
            </a:r>
            <a:r>
              <a:rPr sz="1600" spc="10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постійним</a:t>
            </a:r>
            <a:r>
              <a:rPr sz="1600" spc="1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оновленням</a:t>
            </a:r>
            <a:r>
              <a:rPr sz="1600" spc="1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матеріалу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при</a:t>
            </a:r>
            <a:r>
              <a:rPr sz="160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появі</a:t>
            </a:r>
            <a:r>
              <a:rPr sz="160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нової</a:t>
            </a:r>
            <a:r>
              <a:rPr sz="160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доказової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інформації</a:t>
            </a:r>
            <a:r>
              <a:rPr sz="160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і</a:t>
            </a:r>
            <a:r>
              <a:rPr sz="160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у</a:t>
            </a:r>
            <a:r>
              <a:rPr sz="160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відповідь</a:t>
            </a:r>
            <a:r>
              <a:rPr sz="1600" spc="-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</a:t>
            </a:r>
            <a:r>
              <a:rPr sz="1600" spc="-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конструктивну</a:t>
            </a:r>
            <a:r>
              <a:rPr sz="160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критику</a:t>
            </a:r>
            <a:r>
              <a:rPr sz="1600" spc="-10" dirty="0">
                <a:solidFill>
                  <a:srgbClr val="002060"/>
                </a:solidFill>
                <a:latin typeface="Arial MT"/>
                <a:cs typeface="Arial MT"/>
              </a:rPr>
              <a:t>;</a:t>
            </a:r>
            <a:endParaRPr sz="1600" dirty="0">
              <a:solidFill>
                <a:srgbClr val="002060"/>
              </a:solidFill>
              <a:latin typeface="Arial MT"/>
              <a:cs typeface="Arial MT"/>
            </a:endParaRPr>
          </a:p>
          <a:p>
            <a:pPr marL="12700" marR="5080" algn="just">
              <a:lnSpc>
                <a:spcPct val="100000"/>
              </a:lnSpc>
              <a:spcBef>
                <a:spcPts val="390"/>
              </a:spcBef>
            </a:pP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Реферативна база</a:t>
            </a:r>
            <a:r>
              <a:rPr sz="1600" b="1" i="1" spc="-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оглядів</a:t>
            </a:r>
            <a:r>
              <a:rPr sz="1600" b="1" i="1" spc="-1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з</a:t>
            </a:r>
            <a:r>
              <a:rPr sz="1600" b="1" i="1" spc="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ефективності</a:t>
            </a:r>
            <a:r>
              <a:rPr sz="1600" b="1" i="1" spc="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медичних</a:t>
            </a:r>
            <a:r>
              <a:rPr sz="1600" b="1" i="1" spc="-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втручань</a:t>
            </a:r>
            <a:r>
              <a:rPr sz="1600" b="1" i="1" spc="-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(Database of</a:t>
            </a:r>
            <a:r>
              <a:rPr sz="1600" spc="-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Abstracts</a:t>
            </a:r>
            <a:r>
              <a:rPr sz="1600" spc="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of</a:t>
            </a:r>
            <a:r>
              <a:rPr sz="1600" spc="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Reviews of</a:t>
            </a:r>
            <a:r>
              <a:rPr sz="1600" spc="-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Effectiveness</a:t>
            </a:r>
            <a:r>
              <a:rPr sz="1600" spc="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spc="-50" dirty="0">
                <a:solidFill>
                  <a:srgbClr val="002060"/>
                </a:solidFill>
                <a:latin typeface="Arial MT"/>
                <a:cs typeface="Arial MT"/>
              </a:rPr>
              <a:t>- 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DARE),</a:t>
            </a:r>
            <a:r>
              <a:rPr sz="1600" spc="31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яка</a:t>
            </a:r>
            <a:r>
              <a:rPr sz="1600" spc="3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містить</a:t>
            </a:r>
            <a:r>
              <a:rPr sz="1600" spc="3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структуровані</a:t>
            </a:r>
            <a:r>
              <a:rPr sz="1600" spc="3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реферати</a:t>
            </a:r>
            <a:r>
              <a:rPr sz="1600" spc="3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СО,</a:t>
            </a:r>
            <a:r>
              <a:rPr sz="1600" spc="3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які</a:t>
            </a:r>
            <a:r>
              <a:rPr sz="1600" spc="3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пройшли</a:t>
            </a:r>
            <a:r>
              <a:rPr sz="1600" spc="3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критичну</a:t>
            </a:r>
            <a:r>
              <a:rPr sz="1600" spc="3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оцінку</a:t>
            </a:r>
            <a:r>
              <a:rPr sz="16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1600" spc="32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що</a:t>
            </a:r>
            <a:r>
              <a:rPr sz="1600" spc="3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2060"/>
                </a:solidFill>
                <a:latin typeface="Microsoft Sans Serif"/>
                <a:cs typeface="Microsoft Sans Serif"/>
              </a:rPr>
              <a:t>супроводжується</a:t>
            </a:r>
            <a:r>
              <a:rPr sz="1600" spc="3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crosoft Sans Serif"/>
                <a:cs typeface="Microsoft Sans Serif"/>
              </a:rPr>
              <a:t>коментарями</a:t>
            </a:r>
            <a:r>
              <a:rPr sz="1600" spc="3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600" spc="-50" dirty="0">
                <a:solidFill>
                  <a:srgbClr val="002060"/>
                </a:solidFill>
                <a:latin typeface="Microsoft Sans Serif"/>
                <a:cs typeface="Microsoft Sans Serif"/>
              </a:rPr>
              <a:t>і</a:t>
            </a:r>
            <a:r>
              <a:rPr lang="uk-UA" sz="1600" spc="-50" dirty="0">
                <a:solidFill>
                  <a:srgbClr val="002060"/>
                </a:solidFill>
                <a:latin typeface="Microsoft Sans Serif"/>
                <a:cs typeface="Microsoft Sans Serif"/>
              </a:rPr>
              <a:t> примітками експертів</a:t>
            </a:r>
            <a:endParaRPr sz="1600" dirty="0">
              <a:solidFill>
                <a:srgbClr val="002060"/>
              </a:solidFill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676400" y="131378"/>
            <a:ext cx="8683751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Електронні</a:t>
            </a:r>
            <a:r>
              <a:rPr sz="2800" b="1" spc="-5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8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метабази</a:t>
            </a:r>
            <a:r>
              <a:rPr sz="2800" b="1" spc="-4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8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доказової</a:t>
            </a:r>
            <a:r>
              <a:rPr sz="2800" b="1" spc="-10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8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медицини</a:t>
            </a:r>
            <a:endParaRPr sz="2800" b="1" dirty="0">
              <a:solidFill>
                <a:srgbClr val="002060"/>
              </a:solidFill>
              <a:latin typeface="Bookman Old Style" panose="02050604050505020204" pitchFamily="18" charset="0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01" y="1012063"/>
            <a:ext cx="11658600" cy="572785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585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55600" algn="l"/>
              </a:tabLst>
            </a:pP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MEDLINE</a:t>
            </a:r>
            <a:r>
              <a:rPr sz="2000" b="1" spc="3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002060"/>
                </a:solidFill>
                <a:latin typeface="Arial"/>
                <a:cs typeface="Arial"/>
              </a:rPr>
              <a:t>(http:</a:t>
            </a:r>
            <a:r>
              <a:rPr sz="2000" b="1" i="1" spc="30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002060"/>
                </a:solidFill>
                <a:latin typeface="Arial"/>
                <a:cs typeface="Arial"/>
              </a:rPr>
              <a:t>//</a:t>
            </a:r>
            <a:r>
              <a:rPr sz="2000" b="1" i="1" spc="30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002060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www.ncbi.nlm.nih.gov/pubmed)</a:t>
            </a:r>
            <a:r>
              <a:rPr sz="2000" b="1" i="1" spc="3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-</a:t>
            </a:r>
            <a:r>
              <a:rPr sz="2000" spc="31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база</a:t>
            </a:r>
            <a:r>
              <a:rPr sz="2000" spc="3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даних</a:t>
            </a:r>
            <a:r>
              <a:rPr sz="2000" spc="3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Національної</a:t>
            </a:r>
            <a:r>
              <a:rPr sz="2000" spc="3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медичної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бібліотеки</a:t>
            </a:r>
            <a:r>
              <a:rPr sz="2000" spc="3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США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r>
              <a:rPr sz="2000" spc="29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Є</a:t>
            </a:r>
            <a:r>
              <a:rPr sz="2000" spc="3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найбільшою</a:t>
            </a:r>
            <a:r>
              <a:rPr sz="2000" spc="3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базою</a:t>
            </a:r>
            <a:r>
              <a:rPr sz="2000" spc="3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даних</a:t>
            </a:r>
            <a:r>
              <a:rPr sz="2000" spc="30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опублікованої</a:t>
            </a:r>
            <a:r>
              <a:rPr sz="2000" spc="3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медичної</a:t>
            </a:r>
            <a:r>
              <a:rPr sz="2000" spc="3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інформації</a:t>
            </a:r>
            <a:r>
              <a:rPr sz="2000" spc="29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</a:t>
            </a:r>
            <a:r>
              <a:rPr sz="2000" spc="3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світі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(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охоплює</a:t>
            </a:r>
            <a:r>
              <a:rPr sz="2000" spc="2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близько</a:t>
            </a:r>
            <a:r>
              <a:rPr sz="2000" spc="2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75</a:t>
            </a:r>
            <a:r>
              <a:rPr sz="2000" spc="19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%</a:t>
            </a:r>
            <a:r>
              <a:rPr sz="2000" spc="18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всіх</a:t>
            </a:r>
            <a:r>
              <a:rPr sz="2000" spc="2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світових</a:t>
            </a:r>
            <a:r>
              <a:rPr sz="2000" spc="19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видань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).</a:t>
            </a:r>
            <a:r>
              <a:rPr sz="2000" spc="17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База</a:t>
            </a:r>
            <a:r>
              <a:rPr sz="2000" spc="2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даних</a:t>
            </a:r>
            <a:r>
              <a:rPr sz="2000" spc="2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MEDLINE</a:t>
            </a:r>
            <a:r>
              <a:rPr sz="2000" spc="19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включає</a:t>
            </a:r>
            <a:r>
              <a:rPr sz="2000" spc="229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більше</a:t>
            </a:r>
            <a:r>
              <a:rPr sz="2000" spc="19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2060"/>
                </a:solidFill>
                <a:latin typeface="Arial MT"/>
                <a:cs typeface="Arial MT"/>
              </a:rPr>
              <a:t>15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млн</a:t>
            </a:r>
            <a:r>
              <a:rPr sz="2000" spc="-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посилань</a:t>
            </a:r>
            <a:r>
              <a:rPr sz="2000" spc="-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</a:t>
            </a:r>
            <a:r>
              <a:rPr sz="2000" spc="-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публікації</a:t>
            </a:r>
            <a:r>
              <a:rPr sz="2000" spc="-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</a:t>
            </a:r>
            <a:r>
              <a:rPr sz="2000" spc="-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клінічні</a:t>
            </a:r>
            <a:r>
              <a:rPr sz="2000" spc="-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</a:t>
            </a:r>
            <a:r>
              <a:rPr sz="2000" spc="-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доклінічні</a:t>
            </a:r>
            <a:r>
              <a:rPr sz="2000" spc="-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2000" spc="-1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r>
              <a:rPr sz="2000" spc="-6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У</a:t>
            </a:r>
            <a:r>
              <a:rPr sz="2000" spc="-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цій</a:t>
            </a:r>
            <a:r>
              <a:rPr sz="2000" spc="-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базі</a:t>
            </a:r>
            <a:r>
              <a:rPr sz="2000" spc="-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містяться</a:t>
            </a:r>
            <a:r>
              <a:rPr sz="2000" spc="-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дані</a:t>
            </a:r>
            <a:r>
              <a:rPr sz="2000" spc="-6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2060"/>
                </a:solidFill>
                <a:latin typeface="Microsoft Sans Serif"/>
                <a:cs typeface="Microsoft Sans Serif"/>
              </a:rPr>
              <a:t>з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1966</a:t>
            </a:r>
            <a:r>
              <a:rPr sz="2000" spc="22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року</a:t>
            </a:r>
            <a:r>
              <a:rPr sz="2000" spc="254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</a:t>
            </a:r>
            <a:r>
              <a:rPr sz="2000" spc="254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</a:t>
            </a:r>
            <a:r>
              <a:rPr sz="2000" spc="254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теперішнього</a:t>
            </a:r>
            <a:r>
              <a:rPr sz="2000" spc="254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часу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r>
              <a:rPr sz="2000" spc="22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Розділ</a:t>
            </a:r>
            <a:r>
              <a:rPr sz="2000" spc="25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PreMEDLINE</a:t>
            </a:r>
            <a:r>
              <a:rPr sz="2000" spc="22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містить</a:t>
            </a:r>
            <a:r>
              <a:rPr sz="2000" spc="26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інформацію</a:t>
            </a:r>
            <a:r>
              <a:rPr sz="2000" spc="26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нещодавно</a:t>
            </a:r>
            <a:r>
              <a:rPr sz="2000" spc="4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опубліковані</a:t>
            </a:r>
            <a:r>
              <a:rPr sz="2000" spc="4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звіти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r>
              <a:rPr sz="2000" spc="42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Близько</a:t>
            </a:r>
            <a:r>
              <a:rPr sz="2000" spc="459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9</a:t>
            </a:r>
            <a:r>
              <a:rPr sz="2000" spc="42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000</a:t>
            </a:r>
            <a:r>
              <a:rPr sz="2000" spc="44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описів</a:t>
            </a:r>
            <a:r>
              <a:rPr sz="2000" spc="47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вводяться</a:t>
            </a:r>
            <a:r>
              <a:rPr sz="2000" spc="459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</a:t>
            </a:r>
            <a:r>
              <a:rPr sz="2000" spc="4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MEDLINE</a:t>
            </a:r>
            <a:r>
              <a:rPr sz="2000" spc="434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щотижня</a:t>
            </a:r>
            <a:r>
              <a:rPr sz="2000" spc="-10" dirty="0">
                <a:solidFill>
                  <a:srgbClr val="002060"/>
                </a:solidFill>
                <a:latin typeface="Arial MT"/>
                <a:cs typeface="Arial MT"/>
              </a:rPr>
              <a:t>,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понад</a:t>
            </a:r>
            <a:r>
              <a:rPr sz="2000" spc="17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571</a:t>
            </a:r>
            <a:r>
              <a:rPr sz="2000" spc="14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000</a:t>
            </a:r>
            <a:r>
              <a:rPr sz="2000" spc="14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</a:t>
            </a:r>
            <a:r>
              <a:rPr sz="2000" spc="16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рік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13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вона</a:t>
            </a:r>
            <a:r>
              <a:rPr sz="2000" spc="16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включає</a:t>
            </a:r>
            <a:r>
              <a:rPr sz="2000" spc="17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описи</a:t>
            </a:r>
            <a:r>
              <a:rPr sz="2000" spc="17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статей</a:t>
            </a:r>
            <a:r>
              <a:rPr sz="2000" spc="15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</a:t>
            </a:r>
            <a:r>
              <a:rPr sz="2000" spc="17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медичних</a:t>
            </a:r>
            <a:r>
              <a:rPr sz="2000" spc="16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журналів</a:t>
            </a:r>
            <a:r>
              <a:rPr sz="2000" spc="16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</a:t>
            </a:r>
            <a:r>
              <a:rPr sz="2000" spc="17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інших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періодичних</a:t>
            </a:r>
            <a:r>
              <a:rPr sz="2000" spc="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видань</a:t>
            </a:r>
            <a:r>
              <a:rPr sz="2000" spc="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</a:t>
            </a:r>
            <a:r>
              <a:rPr sz="2000" spc="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30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мовах</a:t>
            </a:r>
            <a:r>
              <a:rPr sz="2000" spc="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(заголовки</a:t>
            </a:r>
            <a:r>
              <a:rPr sz="200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статей</a:t>
            </a:r>
            <a:r>
              <a:rPr sz="2000" spc="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перекладаються</a:t>
            </a:r>
            <a:r>
              <a:rPr sz="2000" spc="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англійською</a:t>
            </a:r>
            <a:r>
              <a:rPr sz="2000" spc="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мовою</a:t>
            </a:r>
            <a:r>
              <a:rPr sz="2000" spc="-10" dirty="0">
                <a:solidFill>
                  <a:srgbClr val="002060"/>
                </a:solidFill>
                <a:latin typeface="Arial MT"/>
                <a:cs typeface="Arial MT"/>
              </a:rPr>
              <a:t>).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Найбільш</a:t>
            </a:r>
            <a:r>
              <a:rPr sz="2000" spc="3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простий</a:t>
            </a:r>
            <a:r>
              <a:rPr sz="2000" spc="3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</a:t>
            </a:r>
            <a:r>
              <a:rPr sz="2000" spc="3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безкоштовний</a:t>
            </a:r>
            <a:r>
              <a:rPr sz="2000" spc="3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доступ</a:t>
            </a:r>
            <a:r>
              <a:rPr sz="2000" spc="3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</a:t>
            </a:r>
            <a:r>
              <a:rPr sz="2000" spc="3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MEDLINE</a:t>
            </a:r>
            <a:r>
              <a:rPr sz="2000" spc="28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</a:t>
            </a:r>
            <a:r>
              <a:rPr sz="2000" spc="3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можливістю</a:t>
            </a:r>
            <a:r>
              <a:rPr sz="2000" spc="3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пошуку</a:t>
            </a:r>
            <a:r>
              <a:rPr sz="2000" spc="3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</a:t>
            </a:r>
            <a:r>
              <a:rPr sz="2000" spc="3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режимі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online</a:t>
            </a:r>
            <a:r>
              <a:rPr sz="2000" spc="-4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через</a:t>
            </a:r>
            <a:r>
              <a:rPr sz="2000" spc="-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сервер</a:t>
            </a:r>
            <a:r>
              <a:rPr sz="2000" spc="-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b="1" i="1" dirty="0">
                <a:solidFill>
                  <a:srgbClr val="002060"/>
                </a:solidFill>
                <a:latin typeface="Arial"/>
                <a:cs typeface="Arial"/>
              </a:rPr>
              <a:t>PubMed</a:t>
            </a:r>
            <a:r>
              <a:rPr sz="2000" b="1" i="1" spc="-4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002060"/>
                </a:solidFill>
                <a:latin typeface="Arial"/>
                <a:cs typeface="Arial"/>
              </a:rPr>
              <a:t>(http:</a:t>
            </a:r>
            <a:r>
              <a:rPr sz="2000" b="1" i="1" spc="-7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002060"/>
                </a:solidFill>
                <a:latin typeface="Arial"/>
                <a:cs typeface="Arial"/>
              </a:rPr>
              <a:t>//</a:t>
            </a:r>
            <a:r>
              <a:rPr sz="2000" b="1" i="1" spc="-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002060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www.ncbi.nlm.nih.gov/pubmed).</a:t>
            </a:r>
            <a:endParaRPr sz="2000" dirty="0">
              <a:solidFill>
                <a:srgbClr val="00206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75"/>
              </a:spcBef>
              <a:buClr>
                <a:srgbClr val="99FF99"/>
              </a:buClr>
              <a:buFont typeface="Wingdings"/>
              <a:buChar char=""/>
            </a:pPr>
            <a:endParaRPr sz="2000" dirty="0">
              <a:latin typeface="Arial"/>
              <a:cs typeface="Arial"/>
            </a:endParaRPr>
          </a:p>
          <a:p>
            <a:pPr marL="355600" marR="5715" indent="-342900" algn="just">
              <a:lnSpc>
                <a:spcPct val="80000"/>
              </a:lnSpc>
              <a:spcBef>
                <a:spcPts val="5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55600" algn="l"/>
              </a:tabLst>
            </a:pP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EMBASE</a:t>
            </a:r>
            <a:r>
              <a:rPr sz="2000" b="1" spc="17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002060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(http://www.embase.com)</a:t>
            </a:r>
            <a:r>
              <a:rPr sz="2000" b="1" i="1" spc="17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-</a:t>
            </a:r>
            <a:r>
              <a:rPr sz="2000" spc="17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бібліографічна</a:t>
            </a:r>
            <a:r>
              <a:rPr sz="2000" spc="2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база</a:t>
            </a:r>
            <a:r>
              <a:rPr sz="2000" spc="204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даних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17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що</a:t>
            </a:r>
            <a:r>
              <a:rPr sz="2000" spc="2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включає</a:t>
            </a:r>
            <a:r>
              <a:rPr sz="2000" spc="2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більше</a:t>
            </a:r>
            <a:r>
              <a:rPr sz="2000" spc="20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2060"/>
                </a:solidFill>
                <a:latin typeface="Arial MT"/>
                <a:cs typeface="Arial MT"/>
              </a:rPr>
              <a:t>24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млн</a:t>
            </a:r>
            <a:r>
              <a:rPr sz="2000" spc="1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проіндексованих</a:t>
            </a:r>
            <a:r>
              <a:rPr sz="2000" spc="1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записів</a:t>
            </a:r>
            <a:r>
              <a:rPr sz="2000" spc="1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</a:t>
            </a:r>
            <a:r>
              <a:rPr sz="2000" spc="1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понад</a:t>
            </a:r>
            <a:r>
              <a:rPr sz="2000" spc="1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7</a:t>
            </a:r>
            <a:r>
              <a:rPr sz="2000" spc="114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900</a:t>
            </a:r>
            <a:r>
              <a:rPr sz="2000" spc="12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проіндексованих</a:t>
            </a:r>
            <a:r>
              <a:rPr sz="2000" spc="1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рецензованих</a:t>
            </a:r>
            <a:r>
              <a:rPr sz="2000" spc="1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журналах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r>
              <a:rPr sz="2000" spc="10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spc="-50" dirty="0">
                <a:solidFill>
                  <a:srgbClr val="002060"/>
                </a:solidFill>
                <a:latin typeface="Microsoft Sans Serif"/>
                <a:cs typeface="Microsoft Sans Serif"/>
              </a:rPr>
              <a:t>У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EMBASE</a:t>
            </a:r>
            <a:r>
              <a:rPr sz="2000" spc="-5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містяться</a:t>
            </a:r>
            <a:r>
              <a:rPr sz="2000" spc="-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записи,</a:t>
            </a:r>
            <a:r>
              <a:rPr sz="200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включені</a:t>
            </a:r>
            <a:r>
              <a:rPr sz="200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</a:t>
            </a:r>
            <a:r>
              <a:rPr sz="200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базу</a:t>
            </a:r>
            <a:r>
              <a:rPr sz="200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даних</a:t>
            </a:r>
            <a:r>
              <a:rPr sz="2000" spc="-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MEDLINE,</a:t>
            </a:r>
            <a:r>
              <a:rPr sz="2000" spc="-6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а</a:t>
            </a:r>
            <a:r>
              <a:rPr sz="2000" spc="-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також</a:t>
            </a:r>
            <a:r>
              <a:rPr sz="200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понад</a:t>
            </a:r>
            <a:r>
              <a:rPr sz="2000" spc="-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5</a:t>
            </a:r>
            <a:r>
              <a:rPr sz="2000" spc="-4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млн</a:t>
            </a:r>
            <a:r>
              <a:rPr sz="2000" spc="-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записів</a:t>
            </a:r>
            <a:r>
              <a:rPr sz="2000" spc="-10" dirty="0">
                <a:solidFill>
                  <a:srgbClr val="002060"/>
                </a:solidFill>
                <a:latin typeface="Arial MT"/>
                <a:cs typeface="Arial MT"/>
              </a:rPr>
              <a:t>,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які</a:t>
            </a:r>
            <a:r>
              <a:rPr sz="2000" spc="1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не</a:t>
            </a:r>
            <a:r>
              <a:rPr sz="2000" spc="1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поширюються</a:t>
            </a:r>
            <a:r>
              <a:rPr sz="2000" spc="1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</a:t>
            </a:r>
            <a:r>
              <a:rPr sz="2000" spc="1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MEDLINE.</a:t>
            </a:r>
            <a:r>
              <a:rPr sz="2000" spc="11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За</a:t>
            </a:r>
            <a:r>
              <a:rPr sz="2000" spc="1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допомогою</a:t>
            </a:r>
            <a:r>
              <a:rPr sz="2000" spc="1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Embase</a:t>
            </a:r>
            <a:r>
              <a:rPr sz="2000" spc="10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можна</a:t>
            </a:r>
            <a:r>
              <a:rPr sz="2000" spc="1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знайти</a:t>
            </a:r>
            <a:r>
              <a:rPr sz="2000" spc="1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велику</a:t>
            </a:r>
            <a:r>
              <a:rPr sz="2000" spc="1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кількість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посилань</a:t>
            </a:r>
            <a:r>
              <a:rPr sz="2000" spc="11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</a:t>
            </a:r>
            <a:r>
              <a:rPr sz="2000" spc="10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коротких</a:t>
            </a:r>
            <a:r>
              <a:rPr sz="2000" spc="10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рефератів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8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після</a:t>
            </a:r>
            <a:r>
              <a:rPr sz="2000" spc="10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цього</a:t>
            </a:r>
            <a:r>
              <a:rPr sz="2000" spc="11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необхідно</a:t>
            </a:r>
            <a:r>
              <a:rPr sz="2000" spc="11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отримати</a:t>
            </a:r>
            <a:r>
              <a:rPr sz="2000" spc="11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допуск</a:t>
            </a:r>
            <a:r>
              <a:rPr sz="2000" spc="11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</a:t>
            </a:r>
            <a:r>
              <a:rPr sz="2000" spc="11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повних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варіантів</a:t>
            </a:r>
            <a:r>
              <a:rPr sz="2000" spc="2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виявлених</a:t>
            </a:r>
            <a:r>
              <a:rPr sz="2000" spc="2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статей</a:t>
            </a:r>
            <a:r>
              <a:rPr sz="2000" spc="2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</a:t>
            </a:r>
            <a:r>
              <a:rPr sz="2000" spc="26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ознайомитися</a:t>
            </a:r>
            <a:r>
              <a:rPr sz="2000" spc="2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</a:t>
            </a:r>
            <a:r>
              <a:rPr sz="2000" spc="2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ними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r>
              <a:rPr sz="2000" spc="21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Містить</a:t>
            </a:r>
            <a:r>
              <a:rPr sz="2000" spc="2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інформацію</a:t>
            </a:r>
            <a:r>
              <a:rPr sz="2000" spc="2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</a:t>
            </a:r>
            <a:r>
              <a:rPr sz="2000" spc="2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біомедицини</a:t>
            </a:r>
            <a:r>
              <a:rPr sz="2000" spc="-10" dirty="0">
                <a:solidFill>
                  <a:srgbClr val="002060"/>
                </a:solidFill>
                <a:latin typeface="Arial MT"/>
                <a:cs typeface="Arial MT"/>
              </a:rPr>
              <a:t>,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фармації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484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включаючи</a:t>
            </a:r>
            <a:r>
              <a:rPr sz="200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біологічні</a:t>
            </a:r>
            <a:r>
              <a:rPr sz="2000" spc="-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науки,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біохімію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484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клінічну</a:t>
            </a:r>
            <a:r>
              <a:rPr sz="2000" spc="49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медицину,</a:t>
            </a:r>
            <a:r>
              <a:rPr sz="200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судову</a:t>
            </a:r>
            <a:r>
              <a:rPr sz="200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медицину,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педіатрію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45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фармакологію</a:t>
            </a:r>
            <a:r>
              <a:rPr sz="2000" spc="49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та</a:t>
            </a:r>
            <a:r>
              <a:rPr sz="2000" spc="49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фармакотерапію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45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фармакоекономіку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45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психіатрію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45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охорону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здоров'я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49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біомедичну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інженерію</a:t>
            </a:r>
            <a:r>
              <a:rPr sz="2000" spc="-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та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довкілля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r>
              <a:rPr sz="2000" spc="49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Доступ</a:t>
            </a:r>
            <a:r>
              <a:rPr sz="200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</a:t>
            </a:r>
            <a:r>
              <a:rPr sz="2000" spc="-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цієї</a:t>
            </a:r>
            <a:r>
              <a:rPr sz="2000" spc="-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бази</a:t>
            </a:r>
            <a:r>
              <a:rPr sz="200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даних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платний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484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що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істотно</a:t>
            </a:r>
            <a:r>
              <a:rPr sz="2000" spc="-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обмежує</a:t>
            </a:r>
            <a:r>
              <a:rPr sz="2000" spc="-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можливості</a:t>
            </a:r>
            <a:r>
              <a:rPr sz="2000" spc="-8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90" dirty="0">
                <a:solidFill>
                  <a:srgbClr val="002060"/>
                </a:solidFill>
                <a:latin typeface="Microsoft Sans Serif"/>
                <a:cs typeface="Microsoft Sans Serif"/>
              </a:rPr>
              <a:t>її</a:t>
            </a:r>
            <a:r>
              <a:rPr sz="200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використання</a:t>
            </a:r>
            <a:r>
              <a:rPr sz="2000" spc="-1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endParaRPr sz="2000" dirty="0">
              <a:solidFill>
                <a:srgbClr val="002060"/>
              </a:solidFill>
              <a:latin typeface="Arial MT"/>
              <a:cs typeface="Arial MT"/>
            </a:endParaRPr>
          </a:p>
          <a:p>
            <a:pPr marR="143510" algn="r">
              <a:lnSpc>
                <a:spcPct val="100000"/>
              </a:lnSpc>
              <a:spcBef>
                <a:spcPts val="1010"/>
              </a:spcBef>
            </a:pPr>
            <a:r>
              <a:rPr sz="1400" spc="-25" dirty="0">
                <a:solidFill>
                  <a:srgbClr val="FFFFFF"/>
                </a:solidFill>
                <a:latin typeface="Arial MT"/>
                <a:cs typeface="Arial MT"/>
              </a:rPr>
              <a:t>28</a:t>
            </a:r>
            <a:endParaRPr sz="1400" dirty="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19072" y="141731"/>
            <a:ext cx="9389745" cy="869950"/>
            <a:chOff x="1719072" y="141731"/>
            <a:chExt cx="9389745" cy="869950"/>
          </a:xfrm>
        </p:grpSpPr>
        <p:sp>
          <p:nvSpPr>
            <p:cNvPr id="5" name="object 5"/>
            <p:cNvSpPr/>
            <p:nvPr/>
          </p:nvSpPr>
          <p:spPr>
            <a:xfrm>
              <a:off x="1871472" y="222503"/>
              <a:ext cx="9237345" cy="568960"/>
            </a:xfrm>
            <a:custGeom>
              <a:avLst/>
              <a:gdLst/>
              <a:ahLst/>
              <a:cxnLst/>
              <a:rect l="l" t="t" r="r" b="b"/>
              <a:pathLst>
                <a:path w="9237345" h="568960">
                  <a:moveTo>
                    <a:pt x="9236964" y="0"/>
                  </a:moveTo>
                  <a:lnTo>
                    <a:pt x="0" y="0"/>
                  </a:lnTo>
                  <a:lnTo>
                    <a:pt x="0" y="568451"/>
                  </a:lnTo>
                  <a:lnTo>
                    <a:pt x="9236964" y="568451"/>
                  </a:lnTo>
                  <a:lnTo>
                    <a:pt x="92369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9072" y="141731"/>
              <a:ext cx="2811018" cy="86944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14216" y="141731"/>
              <a:ext cx="2332482" cy="86944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43600" y="141731"/>
              <a:ext cx="2451354" cy="86944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84236" y="141731"/>
              <a:ext cx="2481833" cy="86944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8" y="657859"/>
            <a:ext cx="11960861" cy="5738109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55600" marR="5715" indent="-342900" algn="just">
              <a:lnSpc>
                <a:spcPct val="80000"/>
              </a:lnSpc>
              <a:spcBef>
                <a:spcPts val="585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55600" algn="l"/>
                <a:tab pos="1746885" algn="l"/>
                <a:tab pos="3575685" algn="l"/>
                <a:tab pos="5121275" algn="l"/>
                <a:tab pos="9624060" algn="l"/>
                <a:tab pos="10664825" algn="l"/>
              </a:tabLst>
            </a:pPr>
            <a:r>
              <a:rPr sz="2000" spc="-20" dirty="0">
                <a:solidFill>
                  <a:srgbClr val="002060"/>
                </a:solidFill>
                <a:latin typeface="Arial MT"/>
                <a:cs typeface="Arial MT"/>
              </a:rPr>
              <a:t>NICE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	</a:t>
            </a:r>
            <a:r>
              <a:rPr sz="2000" spc="-10" dirty="0">
                <a:solidFill>
                  <a:srgbClr val="002060"/>
                </a:solidFill>
                <a:latin typeface="Arial MT"/>
                <a:cs typeface="Arial MT"/>
              </a:rPr>
              <a:t>Evidence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	</a:t>
            </a:r>
            <a:r>
              <a:rPr sz="2000" spc="-10" dirty="0">
                <a:solidFill>
                  <a:srgbClr val="002060"/>
                </a:solidFill>
                <a:latin typeface="Arial MT"/>
                <a:cs typeface="Arial MT"/>
              </a:rPr>
              <a:t>search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	</a:t>
            </a:r>
            <a:r>
              <a:rPr sz="2000" b="1" i="1" spc="-10" dirty="0">
                <a:solidFill>
                  <a:srgbClr val="002060"/>
                </a:solidFill>
                <a:latin typeface="Arial"/>
                <a:cs typeface="Arial"/>
              </a:rPr>
              <a:t>(https://</a:t>
            </a:r>
            <a:r>
              <a:rPr sz="2000" b="1" i="1" spc="-10" dirty="0">
                <a:solidFill>
                  <a:srgbClr val="002060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www.evidence.nhs.uk/)</a:t>
            </a:r>
            <a:r>
              <a:rPr sz="2000" b="1" i="1" dirty="0">
                <a:solidFill>
                  <a:srgbClr val="002060"/>
                </a:solidFill>
                <a:latin typeface="Arial"/>
                <a:cs typeface="Arial"/>
              </a:rPr>
              <a:t>	</a:t>
            </a:r>
            <a:r>
              <a:rPr sz="200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та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	</a:t>
            </a:r>
            <a:r>
              <a:rPr sz="2000" spc="-20" dirty="0">
                <a:solidFill>
                  <a:srgbClr val="002060"/>
                </a:solidFill>
                <a:latin typeface="Arial MT"/>
                <a:cs typeface="Arial MT"/>
              </a:rPr>
              <a:t>TRIP </a:t>
            </a:r>
            <a:r>
              <a:rPr sz="2000" b="1" i="1" dirty="0">
                <a:solidFill>
                  <a:srgbClr val="002060"/>
                </a:solidFill>
                <a:latin typeface="Arial"/>
                <a:cs typeface="Arial"/>
              </a:rPr>
              <a:t>(https:/</a:t>
            </a:r>
            <a:r>
              <a:rPr sz="2000" b="1" i="1" dirty="0">
                <a:solidFill>
                  <a:srgbClr val="002060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/www.tripdatabase.com/)</a:t>
            </a:r>
            <a:r>
              <a:rPr sz="2000" b="1" i="1" spc="380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-</a:t>
            </a:r>
            <a:r>
              <a:rPr sz="2000" spc="390" dirty="0">
                <a:solidFill>
                  <a:srgbClr val="002060"/>
                </a:solidFill>
                <a:latin typeface="Arial MT"/>
                <a:cs typeface="Arial MT"/>
              </a:rPr>
              <a:t>  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це</a:t>
            </a:r>
            <a:r>
              <a:rPr sz="2000" spc="43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мета</a:t>
            </a:r>
            <a:r>
              <a:rPr sz="2000" spc="-30" dirty="0">
                <a:solidFill>
                  <a:srgbClr val="002060"/>
                </a:solidFill>
                <a:latin typeface="Arial MT"/>
                <a:cs typeface="Arial MT"/>
              </a:rPr>
              <a:t>-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портали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38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мета</a:t>
            </a:r>
            <a:r>
              <a:rPr sz="2000" spc="-25" dirty="0">
                <a:solidFill>
                  <a:srgbClr val="002060"/>
                </a:solidFill>
                <a:latin typeface="Arial MT"/>
                <a:cs typeface="Arial MT"/>
              </a:rPr>
              <a:t>-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пошукові</a:t>
            </a:r>
            <a:r>
              <a:rPr sz="2000" spc="42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служби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r>
              <a:rPr sz="2000" spc="38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Вони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представляють</a:t>
            </a:r>
            <a:r>
              <a:rPr sz="2000" spc="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прямий</a:t>
            </a:r>
            <a:r>
              <a:rPr sz="2000" spc="6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гіпертекстовий</a:t>
            </a:r>
            <a:r>
              <a:rPr sz="2000" spc="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доступ</a:t>
            </a:r>
            <a:r>
              <a:rPr sz="2000" spc="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</a:t>
            </a:r>
            <a:r>
              <a:rPr sz="2000" spc="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великої</a:t>
            </a:r>
            <a:r>
              <a:rPr sz="2000" spc="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кількості</a:t>
            </a:r>
            <a:r>
              <a:rPr sz="2000" spc="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«науково</a:t>
            </a:r>
            <a:r>
              <a:rPr sz="2000" spc="-30" dirty="0">
                <a:solidFill>
                  <a:srgbClr val="002060"/>
                </a:solidFill>
                <a:latin typeface="Arial MT"/>
                <a:cs typeface="Arial MT"/>
              </a:rPr>
              <a:t>-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обгрунтованих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матеріалів</a:t>
            </a:r>
            <a:r>
              <a:rPr sz="2000" spc="4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</a:t>
            </a:r>
            <a:r>
              <a:rPr sz="2000" spc="4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мережі</a:t>
            </a:r>
            <a:r>
              <a:rPr sz="2000" spc="4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Інтернет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40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а</a:t>
            </a:r>
            <a:r>
              <a:rPr sz="2000" spc="4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також</a:t>
            </a:r>
            <a:r>
              <a:rPr sz="2000" spc="4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</a:t>
            </a:r>
            <a:r>
              <a:rPr sz="2000" spc="4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статей</a:t>
            </a:r>
            <a:r>
              <a:rPr sz="2000" spc="4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(в</a:t>
            </a:r>
            <a:r>
              <a:rPr sz="2000" spc="4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режимі</a:t>
            </a:r>
            <a:r>
              <a:rPr sz="2000" spc="4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2000" spc="-20" dirty="0">
                <a:solidFill>
                  <a:srgbClr val="002060"/>
                </a:solidFill>
                <a:latin typeface="Arial MT"/>
                <a:cs typeface="Arial MT"/>
              </a:rPr>
              <a:t>-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лайн)</a:t>
            </a:r>
            <a:r>
              <a:rPr sz="2000" spc="4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</a:t>
            </a:r>
            <a:r>
              <a:rPr sz="2000" spc="4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таких</a:t>
            </a:r>
            <a:r>
              <a:rPr sz="2000" spc="4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провідних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журналів</a:t>
            </a:r>
            <a:r>
              <a:rPr sz="2000" spc="12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як</a:t>
            </a:r>
            <a:r>
              <a:rPr sz="2000" spc="12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British</a:t>
            </a:r>
            <a:r>
              <a:rPr sz="2000" spc="10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Medical</a:t>
            </a:r>
            <a:r>
              <a:rPr sz="2000" spc="11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Journal</a:t>
            </a:r>
            <a:r>
              <a:rPr sz="2000" spc="9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(BMJ;</a:t>
            </a:r>
            <a:r>
              <a:rPr sz="2000" spc="9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веб</a:t>
            </a:r>
            <a:r>
              <a:rPr sz="2000" spc="-20" dirty="0">
                <a:solidFill>
                  <a:srgbClr val="002060"/>
                </a:solidFill>
                <a:latin typeface="Arial MT"/>
                <a:cs typeface="Arial MT"/>
              </a:rPr>
              <a:t>-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сайт</a:t>
            </a:r>
            <a:r>
              <a:rPr sz="2000" spc="12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www.bmj.com),</a:t>
            </a:r>
            <a:r>
              <a:rPr sz="2000" spc="9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The</a:t>
            </a:r>
            <a:r>
              <a:rPr sz="2000" spc="10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Journal</a:t>
            </a:r>
            <a:r>
              <a:rPr sz="2000" spc="9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of</a:t>
            </a:r>
            <a:r>
              <a:rPr sz="2000" spc="9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spc="-25" dirty="0">
                <a:solidFill>
                  <a:srgbClr val="002060"/>
                </a:solidFill>
                <a:latin typeface="Arial MT"/>
                <a:cs typeface="Arial MT"/>
              </a:rPr>
              <a:t>the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American</a:t>
            </a:r>
            <a:r>
              <a:rPr sz="2000" spc="2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Medical</a:t>
            </a:r>
            <a:r>
              <a:rPr sz="2000" spc="2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Association</a:t>
            </a:r>
            <a:r>
              <a:rPr sz="2000" spc="2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(JAMA;</a:t>
            </a:r>
            <a:r>
              <a:rPr sz="2000" spc="2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www.jama.</a:t>
            </a:r>
            <a:r>
              <a:rPr sz="2000" spc="2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spc="-10" dirty="0">
                <a:solidFill>
                  <a:srgbClr val="002060"/>
                </a:solidFill>
                <a:latin typeface="Arial MT"/>
                <a:cs typeface="Arial MT"/>
              </a:rPr>
              <a:t>ama-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assn.org),</a:t>
            </a:r>
            <a:r>
              <a:rPr sz="2000" spc="2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New</a:t>
            </a:r>
            <a:r>
              <a:rPr sz="2000" spc="3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England</a:t>
            </a:r>
            <a:r>
              <a:rPr sz="2000" spc="2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Journal</a:t>
            </a:r>
            <a:r>
              <a:rPr sz="2000" spc="2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spc="-25" dirty="0">
                <a:solidFill>
                  <a:srgbClr val="002060"/>
                </a:solidFill>
                <a:latin typeface="Arial MT"/>
                <a:cs typeface="Arial MT"/>
              </a:rPr>
              <a:t>of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Medicine</a:t>
            </a:r>
            <a:r>
              <a:rPr sz="2000" spc="2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(NEJM;</a:t>
            </a:r>
            <a:r>
              <a:rPr sz="2000" spc="2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www.nejm.org)</a:t>
            </a:r>
            <a:r>
              <a:rPr sz="2000" spc="2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та</a:t>
            </a:r>
            <a:r>
              <a:rPr sz="2000" spc="5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ін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r>
              <a:rPr sz="2000" spc="2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Ресурс</a:t>
            </a:r>
            <a:r>
              <a:rPr sz="2000" spc="5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NICE,</a:t>
            </a:r>
            <a:r>
              <a:rPr sz="2000" spc="2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заявлений</a:t>
            </a:r>
            <a:r>
              <a:rPr sz="2000" spc="4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як</a:t>
            </a:r>
            <a:r>
              <a:rPr sz="2000" spc="5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метапортал</a:t>
            </a:r>
            <a:r>
              <a:rPr sz="2000" spc="4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пошуку </a:t>
            </a:r>
            <a:r>
              <a:rPr sz="200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доказів</a:t>
            </a:r>
            <a:r>
              <a:rPr sz="2000" spc="-2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-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настанов</a:t>
            </a:r>
            <a:r>
              <a:rPr sz="2000" spc="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</a:t>
            </a:r>
            <a:r>
              <a:rPr sz="2000" spc="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даних</a:t>
            </a:r>
            <a:r>
              <a:rPr sz="2000" spc="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урядової</a:t>
            </a:r>
            <a:r>
              <a:rPr sz="200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політики</a:t>
            </a:r>
            <a:r>
              <a:rPr sz="2000" spc="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для</a:t>
            </a:r>
            <a:r>
              <a:rPr sz="200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спеціалістів</a:t>
            </a:r>
            <a:r>
              <a:rPr sz="200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охорони</a:t>
            </a:r>
            <a:r>
              <a:rPr sz="2000" spc="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здоров’я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.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Має</a:t>
            </a:r>
            <a:r>
              <a:rPr sz="2000" spc="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i="1" spc="-10" dirty="0">
                <a:solidFill>
                  <a:srgbClr val="002060"/>
                </a:solidFill>
                <a:latin typeface="Arial"/>
                <a:cs typeface="Arial"/>
              </a:rPr>
              <a:t>вільний </a:t>
            </a:r>
            <a:r>
              <a:rPr sz="2000" i="1" dirty="0">
                <a:solidFill>
                  <a:srgbClr val="002060"/>
                </a:solidFill>
                <a:latin typeface="Arial"/>
                <a:cs typeface="Arial"/>
              </a:rPr>
              <a:t>доступ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r>
              <a:rPr sz="2000" spc="13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TRIP</a:t>
            </a:r>
            <a:r>
              <a:rPr sz="2000" spc="13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-</a:t>
            </a:r>
            <a:r>
              <a:rPr sz="2000" spc="13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це</a:t>
            </a:r>
            <a:r>
              <a:rPr sz="2000" spc="16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інструмент</a:t>
            </a:r>
            <a:r>
              <a:rPr sz="2000" spc="1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метапошуку</a:t>
            </a:r>
            <a:r>
              <a:rPr sz="2000" spc="1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для</a:t>
            </a:r>
            <a:r>
              <a:rPr sz="2000" spc="1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клініцистів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r>
              <a:rPr sz="2000" spc="12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Призначений</a:t>
            </a:r>
            <a:r>
              <a:rPr sz="2000" spc="1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для</a:t>
            </a:r>
            <a:r>
              <a:rPr sz="2000" spc="1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спеціалістів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охорони</a:t>
            </a:r>
            <a:r>
              <a:rPr sz="2000" spc="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здоров’я</a:t>
            </a:r>
            <a:r>
              <a:rPr sz="2000" spc="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як</a:t>
            </a:r>
            <a:r>
              <a:rPr sz="2000" spc="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медична</a:t>
            </a:r>
            <a:r>
              <a:rPr sz="2000" spc="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пошукова</a:t>
            </a:r>
            <a:r>
              <a:rPr sz="2000" spc="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система</a:t>
            </a:r>
            <a:r>
              <a:rPr sz="2000" spc="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</a:t>
            </a:r>
            <a:r>
              <a:rPr sz="2000" spc="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акцентом</a:t>
            </a:r>
            <a:r>
              <a:rPr sz="2000" spc="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</a:t>
            </a:r>
            <a:r>
              <a:rPr sz="2000" spc="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доказову</a:t>
            </a:r>
            <a:r>
              <a:rPr sz="2000" spc="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медицину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r>
              <a:rPr sz="2000" spc="2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Також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має</a:t>
            </a:r>
            <a:r>
              <a:rPr sz="2000" spc="-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i="1" dirty="0">
                <a:solidFill>
                  <a:srgbClr val="002060"/>
                </a:solidFill>
                <a:latin typeface="Arial"/>
                <a:cs typeface="Arial"/>
              </a:rPr>
              <a:t>вільний</a:t>
            </a:r>
            <a:r>
              <a:rPr sz="2000" i="1" spc="-6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i="1" spc="-10" dirty="0" err="1">
                <a:solidFill>
                  <a:srgbClr val="002060"/>
                </a:solidFill>
                <a:latin typeface="Arial"/>
                <a:cs typeface="Arial"/>
              </a:rPr>
              <a:t>доступ</a:t>
            </a:r>
            <a:r>
              <a:rPr sz="2000" spc="-1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endParaRPr sz="2000" dirty="0">
              <a:latin typeface="Arial MT"/>
              <a:cs typeface="Arial MT"/>
            </a:endParaRPr>
          </a:p>
          <a:p>
            <a:pPr marL="355600" marR="5080" indent="-342900" algn="just">
              <a:lnSpc>
                <a:spcPct val="80000"/>
              </a:lnSpc>
              <a:buClr>
                <a:srgbClr val="99FF99"/>
              </a:buClr>
              <a:buSzPct val="79411"/>
              <a:buFont typeface="Wingdings"/>
              <a:buChar char=""/>
              <a:tabLst>
                <a:tab pos="355600" algn="l"/>
              </a:tabLst>
            </a:pPr>
            <a:r>
              <a:rPr sz="1700" dirty="0">
                <a:solidFill>
                  <a:srgbClr val="002060"/>
                </a:solidFill>
                <a:latin typeface="Arial MT"/>
                <a:cs typeface="Arial MT"/>
              </a:rPr>
              <a:t>INAHTA</a:t>
            </a:r>
            <a:r>
              <a:rPr sz="1700" spc="29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1700" b="1" i="1" dirty="0">
                <a:solidFill>
                  <a:srgbClr val="002060"/>
                </a:solidFill>
                <a:latin typeface="Arial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(http://www.inahta.org/)</a:t>
            </a:r>
            <a:r>
              <a:rPr sz="1700" b="1" i="1" spc="28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002060"/>
                </a:solidFill>
                <a:latin typeface="Arial MT"/>
                <a:cs typeface="Arial MT"/>
              </a:rPr>
              <a:t>-</a:t>
            </a:r>
            <a:r>
              <a:rPr sz="1700" spc="30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Міжнародна</a:t>
            </a:r>
            <a:r>
              <a:rPr sz="2000" spc="38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мережа</a:t>
            </a:r>
            <a:r>
              <a:rPr sz="2000" spc="38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агентств</a:t>
            </a:r>
            <a:r>
              <a:rPr sz="2000" spc="37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</a:t>
            </a:r>
            <a:r>
              <a:rPr sz="2000" spc="37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оцінки</a:t>
            </a:r>
            <a:r>
              <a:rPr sz="2000" spc="37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технологій</a:t>
            </a:r>
            <a:r>
              <a:rPr sz="2000" spc="3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охорони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здоров'я</a:t>
            </a:r>
            <a:r>
              <a:rPr sz="2000" spc="7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(ОТОЗ)</a:t>
            </a:r>
            <a:r>
              <a:rPr sz="2000" spc="7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(International</a:t>
            </a:r>
            <a:r>
              <a:rPr sz="2000" spc="5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Network</a:t>
            </a:r>
            <a:r>
              <a:rPr sz="2000" spc="5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of</a:t>
            </a:r>
            <a:r>
              <a:rPr sz="2000" spc="4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Agencies</a:t>
            </a:r>
            <a:r>
              <a:rPr sz="2000" spc="5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for</a:t>
            </a:r>
            <a:r>
              <a:rPr sz="2000" spc="5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Health</a:t>
            </a:r>
            <a:r>
              <a:rPr sz="2000" spc="45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Technology</a:t>
            </a:r>
            <a:r>
              <a:rPr sz="2000" spc="5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spc="-10" dirty="0">
                <a:solidFill>
                  <a:srgbClr val="002060"/>
                </a:solidFill>
                <a:latin typeface="Arial MT"/>
                <a:cs typeface="Arial MT"/>
              </a:rPr>
              <a:t>Assessment).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Інформація</a:t>
            </a:r>
            <a:r>
              <a:rPr sz="2000" spc="18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</a:t>
            </a:r>
            <a:r>
              <a:rPr sz="2000" spc="20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ОТОЗ,</a:t>
            </a:r>
            <a:r>
              <a:rPr sz="2000" spc="19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проведеної</a:t>
            </a:r>
            <a:r>
              <a:rPr sz="2000" spc="18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членами</a:t>
            </a:r>
            <a:r>
              <a:rPr sz="2000" spc="19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INAHTA,</a:t>
            </a:r>
            <a:r>
              <a:rPr sz="2000" spc="17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розповсюджується</a:t>
            </a:r>
            <a:r>
              <a:rPr sz="2000" spc="204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у</a:t>
            </a:r>
            <a:r>
              <a:rPr sz="2000" spc="19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вигляді</a:t>
            </a:r>
            <a:r>
              <a:rPr sz="2000" spc="19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звітів</a:t>
            </a:r>
            <a:r>
              <a:rPr sz="2000" spc="19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оцінку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28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технічних</a:t>
            </a:r>
            <a:r>
              <a:rPr sz="2000" spc="30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звітів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27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технологічних</a:t>
            </a:r>
            <a:r>
              <a:rPr sz="2000" spc="30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резюме</a:t>
            </a:r>
            <a:r>
              <a:rPr sz="2000" spc="3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та</a:t>
            </a:r>
            <a:r>
              <a:rPr sz="2000" spc="3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клінічних</a:t>
            </a:r>
            <a:r>
              <a:rPr sz="2000" spc="3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практичних</a:t>
            </a:r>
            <a:r>
              <a:rPr sz="2000" spc="3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настанов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r>
              <a:rPr sz="2000" spc="27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мації</a:t>
            </a:r>
            <a:r>
              <a:rPr sz="2000" spc="30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2060"/>
                </a:solidFill>
                <a:latin typeface="Microsoft Sans Serif"/>
                <a:cs typeface="Microsoft Sans Serif"/>
              </a:rPr>
              <a:t>в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різних</a:t>
            </a:r>
            <a:r>
              <a:rPr sz="2000" spc="-7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суспільствах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r>
              <a:rPr sz="2000" spc="-8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Матеріали</a:t>
            </a:r>
            <a:r>
              <a:rPr sz="2000" spc="-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поширюються</a:t>
            </a:r>
            <a:r>
              <a:rPr sz="2000" spc="-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переважно</a:t>
            </a:r>
            <a:r>
              <a:rPr sz="2000" spc="-6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через</a:t>
            </a:r>
            <a:r>
              <a:rPr sz="2000" spc="-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Інтернет</a:t>
            </a:r>
            <a:r>
              <a:rPr sz="2000" spc="-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кількома</a:t>
            </a:r>
            <a:r>
              <a:rPr sz="2000" spc="-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шляхами</a:t>
            </a:r>
            <a:r>
              <a:rPr sz="2000" spc="-10" dirty="0">
                <a:solidFill>
                  <a:srgbClr val="002060"/>
                </a:solidFill>
                <a:latin typeface="Arial MT"/>
                <a:cs typeface="Arial MT"/>
              </a:rPr>
              <a:t>.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</a:t>
            </a:r>
            <a:r>
              <a:rPr sz="2000" spc="1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веб</a:t>
            </a:r>
            <a:r>
              <a:rPr sz="2000" spc="-10" dirty="0">
                <a:solidFill>
                  <a:srgbClr val="002060"/>
                </a:solidFill>
                <a:latin typeface="Arial MT"/>
                <a:cs typeface="Arial MT"/>
              </a:rPr>
              <a:t>-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сайті</a:t>
            </a:r>
            <a:r>
              <a:rPr sz="2000" spc="1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організації</a:t>
            </a:r>
            <a:r>
              <a:rPr sz="2000" spc="1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розміщена</a:t>
            </a:r>
            <a:r>
              <a:rPr sz="2000" spc="1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інформація</a:t>
            </a:r>
            <a:r>
              <a:rPr sz="2000" spc="1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</a:t>
            </a:r>
            <a:r>
              <a:rPr sz="2000" spc="1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поточну</a:t>
            </a:r>
            <a:r>
              <a:rPr sz="2000" spc="1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діяльність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r>
              <a:rPr sz="2000" spc="13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Короткі</a:t>
            </a:r>
            <a:r>
              <a:rPr sz="2000" spc="1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серії</a:t>
            </a:r>
            <a:r>
              <a:rPr sz="2000" spc="1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Arial MT"/>
                <a:cs typeface="Arial MT"/>
              </a:rPr>
              <a:t>(Brief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series)</a:t>
            </a:r>
            <a:r>
              <a:rPr sz="2000" spc="-2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-</a:t>
            </a:r>
            <a:r>
              <a:rPr sz="2000" spc="-1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це</a:t>
            </a:r>
            <a:r>
              <a:rPr sz="2000" spc="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форум</a:t>
            </a:r>
            <a:r>
              <a:rPr sz="200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для</a:t>
            </a:r>
            <a:r>
              <a:rPr sz="2000" spc="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організацій</a:t>
            </a:r>
            <a:r>
              <a:rPr sz="2000" spc="-25" dirty="0">
                <a:solidFill>
                  <a:srgbClr val="002060"/>
                </a:solidFill>
                <a:latin typeface="Arial MT"/>
                <a:cs typeface="Arial MT"/>
              </a:rPr>
              <a:t>-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членів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-1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який</a:t>
            </a:r>
            <a:r>
              <a:rPr sz="2000" spc="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представляє</a:t>
            </a:r>
            <a:r>
              <a:rPr sz="2000" spc="-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нещодавно</a:t>
            </a:r>
            <a:r>
              <a:rPr sz="2000" spc="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опубліковані</a:t>
            </a:r>
            <a:r>
              <a:rPr sz="2000" spc="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звіти</a:t>
            </a:r>
            <a:r>
              <a:rPr sz="2000" spc="-10" dirty="0">
                <a:solidFill>
                  <a:srgbClr val="002060"/>
                </a:solidFill>
                <a:latin typeface="Arial MT"/>
                <a:cs typeface="Arial MT"/>
              </a:rPr>
              <a:t>.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Звіти</a:t>
            </a:r>
            <a:r>
              <a:rPr sz="2000" spc="15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INAHTA</a:t>
            </a:r>
            <a:r>
              <a:rPr sz="2000" spc="13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регулярно</a:t>
            </a:r>
            <a:r>
              <a:rPr sz="2000" spc="16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публікуються</a:t>
            </a:r>
            <a:r>
              <a:rPr sz="2000" spc="16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</a:t>
            </a:r>
            <a:r>
              <a:rPr sz="2000" spc="15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сайті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13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як</a:t>
            </a:r>
            <a:r>
              <a:rPr sz="2000" spc="16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тільки</a:t>
            </a:r>
            <a:r>
              <a:rPr sz="2000" spc="15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вони</a:t>
            </a:r>
            <a:r>
              <a:rPr sz="2000" spc="15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стають</a:t>
            </a:r>
            <a:r>
              <a:rPr sz="2000" spc="16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доступними</a:t>
            </a:r>
            <a:r>
              <a:rPr sz="2000" spc="-10" dirty="0">
                <a:solidFill>
                  <a:srgbClr val="002060"/>
                </a:solidFill>
                <a:latin typeface="Arial MT"/>
                <a:cs typeface="Arial MT"/>
              </a:rPr>
              <a:t>.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Агентство</a:t>
            </a:r>
            <a:r>
              <a:rPr sz="2000" spc="5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також</a:t>
            </a:r>
            <a:r>
              <a:rPr sz="2000" spc="6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видає</a:t>
            </a:r>
            <a:r>
              <a:rPr sz="2000" spc="5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бюлетень</a:t>
            </a:r>
            <a:r>
              <a:rPr sz="2000" spc="5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трьома</a:t>
            </a:r>
            <a:r>
              <a:rPr sz="2000" spc="6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мовами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30" dirty="0">
                <a:solidFill>
                  <a:srgbClr val="002060"/>
                </a:solidFill>
                <a:latin typeface="Arial MT"/>
                <a:cs typeface="Arial MT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</a:t>
            </a:r>
            <a:r>
              <a:rPr sz="2000" spc="55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якому</a:t>
            </a:r>
            <a:r>
              <a:rPr sz="2000" spc="5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міститься</a:t>
            </a:r>
            <a:r>
              <a:rPr sz="2000" spc="5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інформація</a:t>
            </a:r>
            <a:r>
              <a:rPr sz="2000" spc="60" dirty="0">
                <a:solidFill>
                  <a:srgbClr val="002060"/>
                </a:solidFill>
                <a:latin typeface="Microsoft Sans Serif"/>
                <a:cs typeface="Microsoft Sans Serif"/>
              </a:rPr>
              <a:t>  </a:t>
            </a:r>
            <a:r>
              <a:rPr sz="200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поточну</a:t>
            </a:r>
            <a:r>
              <a:rPr sz="2000" spc="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діяльність</a:t>
            </a:r>
            <a:r>
              <a:rPr sz="2000" spc="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та</a:t>
            </a:r>
            <a:r>
              <a:rPr sz="2000" spc="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ініціативи</a:t>
            </a:r>
            <a:r>
              <a:rPr sz="2000" spc="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серед</a:t>
            </a:r>
            <a:r>
              <a:rPr sz="2000" spc="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організацій</a:t>
            </a:r>
            <a:r>
              <a:rPr sz="2000" spc="-25" dirty="0">
                <a:solidFill>
                  <a:srgbClr val="002060"/>
                </a:solidFill>
                <a:latin typeface="Arial MT"/>
                <a:cs typeface="Arial MT"/>
              </a:rPr>
              <a:t>-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членів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20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а</a:t>
            </a:r>
            <a:r>
              <a:rPr sz="2000" spc="5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також</a:t>
            </a:r>
            <a:r>
              <a:rPr sz="2000" spc="6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</a:t>
            </a:r>
            <a:r>
              <a:rPr sz="2000" spc="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нові</a:t>
            </a:r>
            <a:r>
              <a:rPr sz="2000" spc="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проекти</a:t>
            </a:r>
            <a:r>
              <a:rPr sz="2000" spc="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мережі</a:t>
            </a:r>
            <a:r>
              <a:rPr sz="2000" spc="-10" dirty="0">
                <a:solidFill>
                  <a:srgbClr val="002060"/>
                </a:solidFill>
                <a:latin typeface="Arial MT"/>
                <a:cs typeface="Arial MT"/>
              </a:rPr>
              <a:t>,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нещодавні</a:t>
            </a:r>
            <a:r>
              <a:rPr sz="2000" spc="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розробки</a:t>
            </a:r>
            <a:r>
              <a:rPr sz="2000" spc="-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</a:t>
            </a:r>
            <a:r>
              <a:rPr sz="200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напрямки</a:t>
            </a:r>
            <a:r>
              <a:rPr sz="2000" spc="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в</a:t>
            </a:r>
            <a:r>
              <a:rPr sz="2000" spc="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дослідженні</a:t>
            </a:r>
            <a:r>
              <a:rPr sz="2000" spc="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охорони здоров’я</a:t>
            </a:r>
            <a:r>
              <a:rPr sz="200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r>
              <a:rPr sz="2000" spc="-1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інші</a:t>
            </a:r>
            <a:r>
              <a:rPr sz="200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публікації</a:t>
            </a:r>
            <a:r>
              <a:rPr sz="2000" spc="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у</a:t>
            </a:r>
            <a:r>
              <a:rPr sz="2000" spc="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dirty="0" err="1">
                <a:solidFill>
                  <a:srgbClr val="002060"/>
                </a:solidFill>
                <a:latin typeface="Microsoft Sans Serif"/>
                <a:cs typeface="Microsoft Sans Serif"/>
              </a:rPr>
              <a:t>цій</a:t>
            </a:r>
            <a:r>
              <a:rPr sz="200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 err="1">
                <a:solidFill>
                  <a:srgbClr val="002060"/>
                </a:solidFill>
                <a:latin typeface="Microsoft Sans Serif"/>
                <a:cs typeface="Microsoft Sans Serif"/>
              </a:rPr>
              <a:t>сфері</a:t>
            </a:r>
            <a:r>
              <a:rPr lang="uk-UA"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, </a:t>
            </a:r>
            <a:r>
              <a:rPr lang="ru-RU"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а</a:t>
            </a:r>
            <a:r>
              <a:rPr lang="ru-RU"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lang="ru-RU" sz="2000" spc="-25" dirty="0" err="1">
                <a:solidFill>
                  <a:srgbClr val="002060"/>
                </a:solidFill>
                <a:latin typeface="Microsoft Sans Serif"/>
                <a:cs typeface="Microsoft Sans Serif"/>
              </a:rPr>
              <a:t>також</a:t>
            </a:r>
            <a:r>
              <a:rPr lang="ru-RU" sz="2000" spc="-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</a:t>
            </a:r>
            <a:r>
              <a:rPr lang="ru-RU" sz="2000" spc="-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lang="ru-RU" sz="2000" spc="-10" dirty="0" err="1">
                <a:solidFill>
                  <a:srgbClr val="002060"/>
                </a:solidFill>
                <a:latin typeface="Microsoft Sans Serif"/>
                <a:cs typeface="Microsoft Sans Serif"/>
              </a:rPr>
              <a:t>найближчі</a:t>
            </a:r>
            <a:r>
              <a:rPr lang="ru-RU" sz="2000" spc="-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Microsoft Sans Serif"/>
                <a:cs typeface="Microsoft Sans Serif"/>
              </a:rPr>
              <a:t>події</a:t>
            </a:r>
            <a:r>
              <a:rPr lang="ru-RU" sz="2000" dirty="0">
                <a:solidFill>
                  <a:srgbClr val="002060"/>
                </a:solidFill>
                <a:latin typeface="Arial MT"/>
                <a:cs typeface="Arial MT"/>
              </a:rPr>
              <a:t>.</a:t>
            </a:r>
            <a:r>
              <a:rPr lang="ru-RU" sz="2000" spc="-25" dirty="0">
                <a:solidFill>
                  <a:srgbClr val="002060"/>
                </a:solidFill>
                <a:latin typeface="Arial MT"/>
                <a:cs typeface="Arial MT"/>
              </a:rPr>
              <a:t> </a:t>
            </a:r>
            <a:r>
              <a:rPr lang="ru-RU" sz="200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Доступ </a:t>
            </a:r>
            <a:r>
              <a:rPr lang="ru-RU"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</a:t>
            </a:r>
            <a:r>
              <a:rPr lang="ru-RU"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Microsoft Sans Serif"/>
                <a:cs typeface="Microsoft Sans Serif"/>
              </a:rPr>
              <a:t>усіх</a:t>
            </a:r>
            <a:r>
              <a:rPr lang="ru-RU" sz="200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Microsoft Sans Serif"/>
                <a:cs typeface="Microsoft Sans Serif"/>
              </a:rPr>
              <a:t>ресурсів</a:t>
            </a:r>
            <a:r>
              <a:rPr lang="ru-RU" sz="200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Microsoft Sans Serif"/>
                <a:cs typeface="Microsoft Sans Serif"/>
              </a:rPr>
              <a:t>вільний</a:t>
            </a:r>
            <a:r>
              <a:rPr lang="ru-RU" sz="2000" spc="-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Microsoft Sans Serif"/>
                <a:cs typeface="Microsoft Sans Serif"/>
              </a:rPr>
              <a:t>і не</a:t>
            </a:r>
            <a:r>
              <a:rPr lang="ru-RU" sz="200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Microsoft Sans Serif"/>
                <a:cs typeface="Microsoft Sans Serif"/>
              </a:rPr>
              <a:t>потребує</a:t>
            </a:r>
            <a:r>
              <a:rPr lang="ru-RU" sz="2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lang="ru-RU" sz="2000" spc="-10" dirty="0" err="1">
                <a:solidFill>
                  <a:srgbClr val="002060"/>
                </a:solidFill>
                <a:latin typeface="Microsoft Sans Serif"/>
                <a:cs typeface="Microsoft Sans Serif"/>
              </a:rPr>
              <a:t>реєстрації</a:t>
            </a:r>
            <a:r>
              <a:rPr sz="2000" spc="-10" dirty="0">
                <a:solidFill>
                  <a:srgbClr val="002060"/>
                </a:solidFill>
                <a:latin typeface="Arial MT"/>
                <a:cs typeface="Arial MT"/>
              </a:rPr>
              <a:t>,</a:t>
            </a:r>
            <a:endParaRPr sz="2000" dirty="0">
              <a:solidFill>
                <a:srgbClr val="002060"/>
              </a:solidFill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1640" y="6343599"/>
            <a:ext cx="101561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Arial MT"/>
                <a:cs typeface="Arial MT"/>
              </a:rPr>
              <a:t>.</a:t>
            </a:r>
            <a:endParaRPr sz="2000" dirty="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348483" y="7620"/>
            <a:ext cx="9336405" cy="677545"/>
            <a:chOff x="2348483" y="7620"/>
            <a:chExt cx="9336405" cy="677545"/>
          </a:xfrm>
        </p:grpSpPr>
        <p:sp>
          <p:nvSpPr>
            <p:cNvPr id="7" name="object 7"/>
            <p:cNvSpPr/>
            <p:nvPr/>
          </p:nvSpPr>
          <p:spPr>
            <a:xfrm>
              <a:off x="2447543" y="60959"/>
              <a:ext cx="9237345" cy="462280"/>
            </a:xfrm>
            <a:custGeom>
              <a:avLst/>
              <a:gdLst/>
              <a:ahLst/>
              <a:cxnLst/>
              <a:rect l="l" t="t" r="r" b="b"/>
              <a:pathLst>
                <a:path w="9237345" h="462280">
                  <a:moveTo>
                    <a:pt x="9236964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9236964" y="461771"/>
                  </a:lnTo>
                  <a:lnTo>
                    <a:pt x="92369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48483" y="7620"/>
              <a:ext cx="2180082" cy="6774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25467" y="7620"/>
              <a:ext cx="1809750" cy="67741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20512" y="7620"/>
              <a:ext cx="1899665" cy="67741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00899" y="7620"/>
              <a:ext cx="1925574" cy="6774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5623826" y="1447800"/>
            <a:ext cx="6568174" cy="470192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462915" algn="l"/>
              </a:tabLst>
            </a:pPr>
            <a: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1.</a:t>
            </a:r>
            <a:r>
              <a:rPr lang="uk-UA"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Встанов</a:t>
            </a:r>
            <a:r>
              <a:rPr lang="uk-UA" sz="24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ле</a:t>
            </a:r>
            <a:r>
              <a:rPr sz="24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ння</a:t>
            </a:r>
            <a:r>
              <a:rPr sz="2400" b="1" spc="-8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spc="-2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пошукових</a:t>
            </a:r>
            <a:r>
              <a:rPr sz="2400" b="1" spc="-7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фільтрів</a:t>
            </a:r>
            <a:r>
              <a:rPr sz="2400" b="1" spc="-6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spc="-2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при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роботі</a:t>
            </a:r>
            <a:r>
              <a:rPr sz="2400" b="1" spc="-9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з</a:t>
            </a:r>
            <a:r>
              <a:rPr sz="2400" b="1" spc="-8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spc="-3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деякими</a:t>
            </a:r>
            <a:r>
              <a:rPr sz="2400" b="1" spc="-1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spc="-2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базами</a:t>
            </a:r>
            <a:r>
              <a:rPr sz="2400" b="1" spc="-9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даних</a:t>
            </a:r>
            <a:r>
              <a:rPr sz="2400" b="1" spc="-1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(Cochrane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Library,</a:t>
            </a:r>
            <a:r>
              <a:rPr sz="2400" spc="-75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MEDLINE/PubMed,</a:t>
            </a:r>
            <a:r>
              <a:rPr sz="2400" spc="-65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TRIP</a:t>
            </a:r>
            <a:r>
              <a:rPr sz="2400" spc="-5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тощо):</a:t>
            </a:r>
            <a:endParaRPr sz="2400" dirty="0">
              <a:solidFill>
                <a:srgbClr val="002060"/>
              </a:solidFill>
              <a:latin typeface="Bookman Old Style" panose="02050604050505020204" pitchFamily="18" charset="0"/>
              <a:cs typeface="Microsoft Sans Serif"/>
            </a:endParaRPr>
          </a:p>
          <a:p>
            <a:pPr marL="355600" lvl="1" indent="-342900">
              <a:lnSpc>
                <a:spcPct val="100000"/>
              </a:lnSpc>
              <a:spcBef>
                <a:spcPts val="1970"/>
              </a:spcBef>
              <a:buClr>
                <a:srgbClr val="99FF99"/>
              </a:buClr>
              <a:buSzPct val="127500"/>
              <a:buFont typeface="Wingdings" panose="05000000000000000000" pitchFamily="2" charset="2"/>
              <a:buChar char="Ø"/>
              <a:tabLst>
                <a:tab pos="467995" algn="l"/>
              </a:tabLst>
            </a:pP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характеристика дизайну дослідження (</a:t>
            </a:r>
            <a:r>
              <a:rPr sz="2400" dirty="0" err="1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наприклад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,</a:t>
            </a:r>
            <a:r>
              <a:rPr lang="uk-UA"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«рандомізоване подвійне </a:t>
            </a:r>
            <a:r>
              <a:rPr sz="2400" dirty="0" err="1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сліпе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»)</a:t>
            </a:r>
          </a:p>
          <a:p>
            <a:pPr marL="355600" lvl="1" indent="-342900">
              <a:lnSpc>
                <a:spcPct val="100000"/>
              </a:lnSpc>
              <a:buClr>
                <a:srgbClr val="99FF99"/>
              </a:buClr>
              <a:buSzPct val="80000"/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показники точності тестів (наприклад, «</a:t>
            </a:r>
            <a:r>
              <a:rPr sz="2400" dirty="0" err="1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чутливість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»,</a:t>
            </a:r>
            <a:r>
              <a:rPr lang="uk-UA"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«</a:t>
            </a:r>
            <a:r>
              <a:rPr sz="2400" dirty="0" err="1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специфічність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»)</a:t>
            </a:r>
          </a:p>
          <a:p>
            <a:pPr marL="355600" lvl="1" indent="-342900">
              <a:lnSpc>
                <a:spcPct val="100000"/>
              </a:lnSpc>
              <a:buClr>
                <a:srgbClr val="99FF99"/>
              </a:buClr>
              <a:buSzPct val="80000"/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вид джерела інформації (наприклад, Systematic Reviews</a:t>
            </a:r>
            <a:r>
              <a:rPr lang="uk-UA"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(систематичні огляди).</a:t>
            </a:r>
          </a:p>
        </p:txBody>
      </p:sp>
      <p:sp>
        <p:nvSpPr>
          <p:cNvPr id="16" name="object 12">
            <a:extLst>
              <a:ext uri="{FF2B5EF4-FFF2-40B4-BE49-F238E27FC236}">
                <a16:creationId xmlns:a16="http://schemas.microsoft.com/office/drawing/2014/main" id="{62006852-046A-4174-A305-281B1670FE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6400" y="131378"/>
            <a:ext cx="8683751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uk-UA" sz="28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Основи роботи з базами </a:t>
            </a:r>
            <a:r>
              <a:rPr lang="uk-UA" sz="28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данних</a:t>
            </a:r>
            <a:endParaRPr sz="2800" b="1" dirty="0">
              <a:solidFill>
                <a:srgbClr val="002060"/>
              </a:solidFill>
              <a:latin typeface="Bookman Old Style" panose="02050604050505020204" pitchFamily="18" charset="0"/>
              <a:cs typeface="Arial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DABD3DF-2DEC-4CE9-8F42-1685D9242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1" y="752060"/>
            <a:ext cx="5468113" cy="557254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562599" y="185834"/>
            <a:ext cx="6476999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2.</a:t>
            </a:r>
            <a:r>
              <a:rPr sz="2400" b="1" spc="-8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spc="-2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Використання</a:t>
            </a:r>
            <a:r>
              <a:rPr sz="2400" b="1" spc="-9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логічних</a:t>
            </a:r>
            <a:r>
              <a:rPr sz="2400" b="1" spc="-9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операторів</a:t>
            </a:r>
            <a:r>
              <a:rPr sz="2400" b="1" spc="-8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spc="-2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для </a:t>
            </a:r>
            <a:r>
              <a:rPr sz="24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з‘єднання</a:t>
            </a:r>
            <a:r>
              <a:rPr sz="2400" b="1" spc="-7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spc="-2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ключових</a:t>
            </a:r>
            <a:r>
              <a:rPr sz="2400" b="1" spc="-9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слів</a:t>
            </a:r>
            <a:r>
              <a:rPr sz="2400" b="1" spc="-7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(пошукових термінів):</a:t>
            </a:r>
            <a:endParaRPr sz="2400" b="1" dirty="0">
              <a:solidFill>
                <a:srgbClr val="002060"/>
              </a:solidFill>
              <a:latin typeface="Bookman Old Style" panose="02050604050505020204" pitchFamily="18" charset="0"/>
              <a:cs typeface="Microsoft Sans Serif"/>
            </a:endParaRPr>
          </a:p>
        </p:txBody>
      </p:sp>
      <p:sp>
        <p:nvSpPr>
          <p:cNvPr id="58" name="object 58"/>
          <p:cNvSpPr txBox="1">
            <a:spLocks noGrp="1"/>
          </p:cNvSpPr>
          <p:nvPr>
            <p:ph type="sldNum" sz="quarter" idx="12"/>
          </p:nvPr>
        </p:nvSpPr>
        <p:spPr>
          <a:xfrm>
            <a:off x="9900458" y="6542833"/>
            <a:ext cx="1312025" cy="1990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5"/>
              </a:lnSpc>
            </a:pPr>
            <a:endParaRPr spc="-25" dirty="0"/>
          </a:p>
        </p:txBody>
      </p:sp>
      <p:sp>
        <p:nvSpPr>
          <p:cNvPr id="55" name="object 55"/>
          <p:cNvSpPr txBox="1"/>
          <p:nvPr/>
        </p:nvSpPr>
        <p:spPr>
          <a:xfrm>
            <a:off x="5562599" y="1320547"/>
            <a:ext cx="6476999" cy="487569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83820" rIns="0" bIns="0" rtlCol="0">
            <a:spAutoFit/>
          </a:bodyPr>
          <a:lstStyle/>
          <a:p>
            <a:pPr marL="355600" marR="231775" indent="-342900">
              <a:lnSpc>
                <a:spcPts val="2300"/>
              </a:lnSpc>
              <a:spcBef>
                <a:spcPts val="660"/>
              </a:spcBef>
              <a:buClr>
                <a:srgbClr val="99FF99"/>
              </a:buClr>
              <a:buSzPct val="79166"/>
              <a:buFont typeface="Wingdings"/>
              <a:buChar char=""/>
              <a:tabLst>
                <a:tab pos="355600" algn="l"/>
              </a:tabLst>
            </a:pPr>
            <a:r>
              <a:rPr sz="2000" spc="-3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Оператор</a:t>
            </a:r>
            <a:r>
              <a:rPr sz="2000" spc="-13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AND</a:t>
            </a:r>
            <a:r>
              <a:rPr sz="2000" spc="-85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Symbol"/>
              </a:rPr>
              <a:t></a:t>
            </a:r>
            <a:r>
              <a:rPr sz="2000" spc="-5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«ТА»</a:t>
            </a:r>
            <a:r>
              <a:rPr sz="2000" spc="-4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означає,</a:t>
            </a:r>
            <a:r>
              <a:rPr sz="2000" spc="-3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що</a:t>
            </a:r>
            <a:r>
              <a:rPr sz="2000" spc="-5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будуть</a:t>
            </a:r>
            <a:r>
              <a:rPr sz="2000" spc="-6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знайдені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статті,</a:t>
            </a:r>
            <a:r>
              <a:rPr sz="2000" spc="-1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які</a:t>
            </a:r>
            <a:r>
              <a:rPr sz="2000" spc="-1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містять</a:t>
            </a:r>
            <a:r>
              <a:rPr sz="2000" spc="-9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оба</a:t>
            </a:r>
            <a:r>
              <a:rPr sz="2000" spc="-9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терміни.</a:t>
            </a:r>
            <a:r>
              <a:rPr sz="2000" spc="-9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Наприклад,</a:t>
            </a:r>
            <a:endParaRPr sz="2000" dirty="0">
              <a:solidFill>
                <a:srgbClr val="002060"/>
              </a:solidFill>
              <a:latin typeface="Bookman Old Style" panose="02050604050505020204" pitchFamily="18" charset="0"/>
              <a:cs typeface="Microsoft Sans Serif"/>
            </a:endParaRPr>
          </a:p>
          <a:p>
            <a:pPr marL="355600">
              <a:lnSpc>
                <a:spcPts val="2330"/>
              </a:lnSpc>
            </a:pPr>
            <a:r>
              <a:rPr sz="2000" spc="-2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«</a:t>
            </a:r>
            <a:r>
              <a:rPr sz="2000" spc="-2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laparoscopic</a:t>
            </a:r>
            <a:r>
              <a:rPr sz="2000" spc="-10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AND</a:t>
            </a:r>
            <a:r>
              <a:rPr sz="2000" spc="-5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cholecystectomy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»</a:t>
            </a:r>
            <a:endParaRPr sz="2000" dirty="0">
              <a:solidFill>
                <a:srgbClr val="002060"/>
              </a:solidFill>
              <a:latin typeface="Bookman Old Style" panose="02050604050505020204" pitchFamily="18" charset="0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2000" dirty="0">
              <a:solidFill>
                <a:srgbClr val="002060"/>
              </a:solidFill>
              <a:latin typeface="Bookman Old Style" panose="02050604050505020204" pitchFamily="18" charset="0"/>
              <a:cs typeface="Microsoft Sans Serif"/>
            </a:endParaRPr>
          </a:p>
          <a:p>
            <a:pPr marL="354965" indent="-342265">
              <a:lnSpc>
                <a:spcPts val="2590"/>
              </a:lnSpc>
              <a:buClr>
                <a:srgbClr val="99FF99"/>
              </a:buClr>
              <a:buSzPct val="79166"/>
              <a:buFont typeface="Wingdings"/>
              <a:buChar char=""/>
              <a:tabLst>
                <a:tab pos="354965" algn="l"/>
              </a:tabLst>
            </a:pP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Оператор</a:t>
            </a:r>
            <a:r>
              <a:rPr sz="2000" spc="-4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OR</a:t>
            </a:r>
            <a:r>
              <a:rPr sz="2000" spc="-8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Symbol"/>
              </a:rPr>
              <a:t></a:t>
            </a:r>
            <a:r>
              <a:rPr sz="2000" spc="-5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«АБО»</a:t>
            </a:r>
            <a:r>
              <a:rPr sz="2000" spc="-4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використовується</a:t>
            </a:r>
            <a:r>
              <a:rPr sz="2000" spc="-4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spc="-2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коли</a:t>
            </a:r>
            <a:endParaRPr sz="2000" dirty="0">
              <a:solidFill>
                <a:srgbClr val="002060"/>
              </a:solidFill>
              <a:latin typeface="Bookman Old Style" panose="02050604050505020204" pitchFamily="18" charset="0"/>
              <a:cs typeface="Microsoft Sans Serif"/>
            </a:endParaRPr>
          </a:p>
          <a:p>
            <a:pPr marL="355600" marR="335915">
              <a:lnSpc>
                <a:spcPct val="80000"/>
              </a:lnSpc>
              <a:spcBef>
                <a:spcPts val="290"/>
              </a:spcBef>
            </a:pP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необхідно</a:t>
            </a:r>
            <a:r>
              <a:rPr sz="2000" spc="-5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знайти</a:t>
            </a:r>
            <a:r>
              <a:rPr sz="2000" spc="-8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статті,</a:t>
            </a:r>
            <a:r>
              <a:rPr sz="2000" spc="-9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які</a:t>
            </a:r>
            <a:r>
              <a:rPr sz="2000" spc="-7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містять</a:t>
            </a:r>
            <a:r>
              <a:rPr sz="2000" spc="-8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і</a:t>
            </a:r>
            <a:r>
              <a:rPr sz="2000" spc="-8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один,</a:t>
            </a:r>
            <a:r>
              <a:rPr sz="2000" spc="-9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і</a:t>
            </a:r>
            <a:r>
              <a:rPr sz="2000" spc="-7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другий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логічно</a:t>
            </a:r>
            <a:r>
              <a:rPr sz="2000" spc="-1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пов'язані</a:t>
            </a:r>
            <a:r>
              <a:rPr sz="2000" spc="-9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терміни.</a:t>
            </a:r>
            <a:r>
              <a:rPr sz="2000" spc="-114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Наприклад,</a:t>
            </a:r>
            <a:endParaRPr sz="2000" dirty="0">
              <a:solidFill>
                <a:srgbClr val="002060"/>
              </a:solidFill>
              <a:latin typeface="Bookman Old Style" panose="02050604050505020204" pitchFamily="18" charset="0"/>
              <a:cs typeface="Microsoft Sans Serif"/>
            </a:endParaRPr>
          </a:p>
          <a:p>
            <a:pPr marL="355600">
              <a:lnSpc>
                <a:spcPts val="2305"/>
              </a:lnSpc>
            </a:pP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«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cholecystectomy</a:t>
            </a:r>
            <a:r>
              <a:rPr sz="2000" spc="-35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OR</a:t>
            </a:r>
            <a:r>
              <a:rPr sz="2000" spc="-7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cholecystosomy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»</a:t>
            </a:r>
            <a:endParaRPr sz="2000" dirty="0">
              <a:solidFill>
                <a:srgbClr val="002060"/>
              </a:solidFill>
              <a:latin typeface="Bookman Old Style" panose="02050604050505020204" pitchFamily="18" charset="0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720"/>
              </a:spcBef>
            </a:pPr>
            <a:endParaRPr sz="2000" dirty="0">
              <a:solidFill>
                <a:srgbClr val="002060"/>
              </a:solidFill>
              <a:latin typeface="Bookman Old Style" panose="02050604050505020204" pitchFamily="18" charset="0"/>
              <a:cs typeface="Microsoft Sans Serif"/>
            </a:endParaRPr>
          </a:p>
          <a:p>
            <a:pPr marL="355600" marR="389890" indent="-342900">
              <a:lnSpc>
                <a:spcPts val="2300"/>
              </a:lnSpc>
              <a:buClr>
                <a:srgbClr val="99FF99"/>
              </a:buClr>
              <a:buSzPct val="79166"/>
              <a:buFont typeface="Wingdings"/>
              <a:buChar char=""/>
              <a:tabLst>
                <a:tab pos="355600" algn="l"/>
              </a:tabLst>
            </a:pP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Оператор</a:t>
            </a:r>
            <a:r>
              <a:rPr sz="2000" spc="-4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NOT</a:t>
            </a:r>
            <a:r>
              <a:rPr sz="2000" spc="-105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Symbol"/>
              </a:rPr>
              <a:t>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«НІ».</a:t>
            </a:r>
            <a:r>
              <a:rPr sz="2000" spc="-4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Використовується,</a:t>
            </a:r>
            <a:r>
              <a:rPr sz="2000" spc="-3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spc="-2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коли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необхідно</a:t>
            </a:r>
            <a:r>
              <a:rPr sz="2000" spc="-8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виключити</a:t>
            </a:r>
            <a:r>
              <a:rPr sz="2000" spc="-13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непотрібні</a:t>
            </a:r>
            <a:r>
              <a:rPr sz="2000" spc="-9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теми.</a:t>
            </a:r>
            <a:r>
              <a:rPr sz="2000" spc="-13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Наприклад,</a:t>
            </a:r>
            <a:endParaRPr sz="2000" dirty="0">
              <a:solidFill>
                <a:srgbClr val="002060"/>
              </a:solidFill>
              <a:latin typeface="Bookman Old Style" panose="02050604050505020204" pitchFamily="18" charset="0"/>
              <a:cs typeface="Microsoft Sans Serif"/>
            </a:endParaRPr>
          </a:p>
          <a:p>
            <a:pPr marL="355600">
              <a:lnSpc>
                <a:spcPts val="2330"/>
              </a:lnSpc>
            </a:pPr>
            <a:r>
              <a:rPr sz="2000" spc="-2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«</a:t>
            </a:r>
            <a:r>
              <a:rPr sz="2000" spc="-2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laparoscopic</a:t>
            </a:r>
            <a:r>
              <a:rPr sz="2000" spc="-9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AND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cholecystectomy</a:t>
            </a:r>
            <a:r>
              <a:rPr sz="2000" spc="-15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00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NOT</a:t>
            </a:r>
            <a:r>
              <a:rPr sz="2000" spc="-65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laparotomy</a:t>
            </a:r>
            <a:r>
              <a:rPr sz="20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».</a:t>
            </a:r>
            <a:endParaRPr sz="2000" dirty="0">
              <a:solidFill>
                <a:srgbClr val="002060"/>
              </a:solidFill>
              <a:latin typeface="Bookman Old Style" panose="02050604050505020204" pitchFamily="18" charset="0"/>
              <a:cs typeface="Microsoft Sans Serif"/>
            </a:endParaRP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D9B56ED5-181E-4D5C-A758-D4FC2A7CC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3701"/>
            <a:ext cx="5468113" cy="557254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2977068" y="496038"/>
            <a:ext cx="6210002" cy="298863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3655" rIns="0" bIns="0" rtlCol="0">
            <a:spAutoFit/>
          </a:bodyPr>
          <a:lstStyle/>
          <a:p>
            <a:pPr marL="92075" marR="485140" algn="just">
              <a:lnSpc>
                <a:spcPct val="100000"/>
              </a:lnSpc>
              <a:spcBef>
                <a:spcPts val="265"/>
              </a:spcBef>
            </a:pP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3.</a:t>
            </a:r>
            <a:r>
              <a:rPr sz="2400" b="1" spc="-95" dirty="0">
                <a:solidFill>
                  <a:srgbClr val="002060"/>
                </a:solidFill>
                <a:latin typeface="Bookman Old Style" panose="02050604050505020204" pitchFamily="18" charset="0"/>
                <a:cs typeface="Arial MT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Проведення</a:t>
            </a:r>
            <a:r>
              <a:rPr sz="2400" b="1" spc="-7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пошуку</a:t>
            </a:r>
            <a:r>
              <a:rPr sz="2400" b="1" spc="-8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в</a:t>
            </a:r>
            <a:r>
              <a:rPr sz="2400" b="1" spc="-4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базі</a:t>
            </a:r>
            <a:r>
              <a:rPr sz="2400" b="1" spc="-5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даних</a:t>
            </a:r>
            <a:r>
              <a:rPr sz="2400" b="1" spc="-6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spc="-5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в </a:t>
            </a:r>
            <a:r>
              <a:rPr sz="2400" b="1" spc="-4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конкретному</a:t>
            </a:r>
            <a:r>
              <a:rPr sz="2400" b="1" spc="-13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полі</a:t>
            </a:r>
            <a:r>
              <a:rPr sz="2400" b="1" spc="-1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за</a:t>
            </a:r>
            <a:r>
              <a:rPr sz="2400" b="1" spc="-13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допомогою</a:t>
            </a:r>
            <a:r>
              <a:rPr sz="2400" b="1" spc="-12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суфіксів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(абревіатури),</a:t>
            </a:r>
            <a:r>
              <a:rPr sz="2400" b="1" spc="-15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які</a:t>
            </a:r>
            <a:r>
              <a:rPr sz="2400" b="1" spc="-12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використовуються</a:t>
            </a:r>
            <a:r>
              <a:rPr sz="2400" b="1" spc="-15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spc="-2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для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побудови</a:t>
            </a:r>
            <a:r>
              <a:rPr sz="2400" b="1" spc="-13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spc="-2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пошукових</a:t>
            </a:r>
            <a:r>
              <a:rPr sz="2400" b="1" spc="-13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b="1" spc="-10" dirty="0" err="1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запитів</a:t>
            </a:r>
            <a:r>
              <a:rPr sz="24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:</a:t>
            </a:r>
            <a:r>
              <a:rPr lang="uk-UA" sz="24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рік публікації, місце публікації, пошук за авторами тощо</a:t>
            </a:r>
            <a:endParaRPr sz="2400" b="1" dirty="0">
              <a:solidFill>
                <a:srgbClr val="002060"/>
              </a:solidFill>
              <a:latin typeface="Bookman Old Style" panose="02050604050505020204" pitchFamily="18" charset="0"/>
              <a:cs typeface="Microsoft Sans Serif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761934" y="3785806"/>
            <a:ext cx="9416606" cy="3076575"/>
            <a:chOff x="1761934" y="3785806"/>
            <a:chExt cx="8669655" cy="3076575"/>
          </a:xfrm>
        </p:grpSpPr>
        <p:sp>
          <p:nvSpPr>
            <p:cNvPr id="22" name="object 22"/>
            <p:cNvSpPr/>
            <p:nvPr/>
          </p:nvSpPr>
          <p:spPr>
            <a:xfrm>
              <a:off x="1776222" y="3800093"/>
              <a:ext cx="8641080" cy="3048000"/>
            </a:xfrm>
            <a:custGeom>
              <a:avLst/>
              <a:gdLst/>
              <a:ahLst/>
              <a:cxnLst/>
              <a:rect l="l" t="t" r="r" b="b"/>
              <a:pathLst>
                <a:path w="8641080" h="3048000">
                  <a:moveTo>
                    <a:pt x="8641080" y="0"/>
                  </a:moveTo>
                  <a:lnTo>
                    <a:pt x="0" y="0"/>
                  </a:lnTo>
                  <a:lnTo>
                    <a:pt x="0" y="3048000"/>
                  </a:lnTo>
                  <a:lnTo>
                    <a:pt x="8641080" y="3048000"/>
                  </a:lnTo>
                  <a:lnTo>
                    <a:pt x="8641080" y="0"/>
                  </a:lnTo>
                  <a:close/>
                </a:path>
              </a:pathLst>
            </a:custGeom>
            <a:solidFill>
              <a:srgbClr val="BBE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776222" y="3800093"/>
              <a:ext cx="8641080" cy="3048000"/>
            </a:xfrm>
            <a:custGeom>
              <a:avLst/>
              <a:gdLst/>
              <a:ahLst/>
              <a:cxnLst/>
              <a:rect l="l" t="t" r="r" b="b"/>
              <a:pathLst>
                <a:path w="8641080" h="3048000">
                  <a:moveTo>
                    <a:pt x="0" y="3048000"/>
                  </a:moveTo>
                  <a:lnTo>
                    <a:pt x="8641080" y="3048000"/>
                  </a:lnTo>
                  <a:lnTo>
                    <a:pt x="8641080" y="0"/>
                  </a:lnTo>
                  <a:lnTo>
                    <a:pt x="0" y="0"/>
                  </a:lnTo>
                  <a:lnTo>
                    <a:pt x="0" y="3048000"/>
                  </a:lnTo>
                  <a:close/>
                </a:path>
              </a:pathLst>
            </a:custGeom>
            <a:ln w="28575">
              <a:solidFill>
                <a:srgbClr val="00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907284" y="2407905"/>
            <a:ext cx="8202295" cy="3641381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643255" marR="354965" algn="ctr">
              <a:lnSpc>
                <a:spcPct val="100000"/>
              </a:lnSpc>
              <a:spcBef>
                <a:spcPts val="2695"/>
              </a:spcBef>
            </a:pPr>
            <a:endParaRPr lang="uk-UA" sz="2400" b="1" dirty="0">
              <a:solidFill>
                <a:srgbClr val="003366"/>
              </a:solidFill>
              <a:latin typeface="Arial"/>
              <a:cs typeface="Arial"/>
            </a:endParaRPr>
          </a:p>
          <a:p>
            <a:pPr marL="643255" marR="354965" algn="ctr">
              <a:lnSpc>
                <a:spcPct val="100000"/>
              </a:lnSpc>
              <a:spcBef>
                <a:spcPts val="2695"/>
              </a:spcBef>
            </a:pPr>
            <a:endParaRPr lang="uk-UA" sz="2400" b="1" dirty="0">
              <a:solidFill>
                <a:srgbClr val="003366"/>
              </a:solidFill>
              <a:latin typeface="Arial"/>
              <a:cs typeface="Arial"/>
            </a:endParaRPr>
          </a:p>
          <a:p>
            <a:pPr marL="643255" marR="354965" algn="ctr">
              <a:lnSpc>
                <a:spcPct val="100000"/>
              </a:lnSpc>
              <a:spcBef>
                <a:spcPts val="2695"/>
              </a:spcBef>
            </a:pPr>
            <a:r>
              <a:rPr sz="2400" b="1" dirty="0" err="1">
                <a:solidFill>
                  <a:srgbClr val="003366"/>
                </a:solidFill>
                <a:latin typeface="Arial"/>
                <a:cs typeface="Arial"/>
              </a:rPr>
              <a:t>Синтансис</a:t>
            </a:r>
            <a:r>
              <a:rPr sz="2400" b="1" spc="-7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66"/>
                </a:solidFill>
                <a:latin typeface="Arial"/>
                <a:cs typeface="Arial"/>
              </a:rPr>
              <a:t>суфіксів</a:t>
            </a:r>
            <a:r>
              <a:rPr sz="2400" b="1" spc="-8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66"/>
                </a:solidFill>
                <a:latin typeface="Arial"/>
                <a:cs typeface="Arial"/>
              </a:rPr>
              <a:t>може</a:t>
            </a:r>
            <a:r>
              <a:rPr sz="2400" b="1" spc="-9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66"/>
                </a:solidFill>
                <a:latin typeface="Arial"/>
                <a:cs typeface="Arial"/>
              </a:rPr>
              <a:t>відрізнятись</a:t>
            </a:r>
            <a:r>
              <a:rPr sz="2400" b="1" spc="-11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66"/>
                </a:solidFill>
                <a:latin typeface="Arial"/>
                <a:cs typeface="Arial"/>
              </a:rPr>
              <a:t>в</a:t>
            </a:r>
            <a:r>
              <a:rPr sz="2400" b="1" spc="-114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66"/>
                </a:solidFill>
                <a:latin typeface="Arial"/>
                <a:cs typeface="Arial"/>
              </a:rPr>
              <a:t>різних </a:t>
            </a:r>
            <a:r>
              <a:rPr sz="2400" b="1" dirty="0">
                <a:solidFill>
                  <a:srgbClr val="003366"/>
                </a:solidFill>
                <a:latin typeface="Arial"/>
                <a:cs typeface="Arial"/>
              </a:rPr>
              <a:t>пошукових</a:t>
            </a:r>
            <a:r>
              <a:rPr sz="2400" b="1" spc="-8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66"/>
                </a:solidFill>
                <a:latin typeface="Arial"/>
                <a:cs typeface="Arial"/>
              </a:rPr>
              <a:t>системах.</a:t>
            </a:r>
            <a:endParaRPr sz="2400" dirty="0">
              <a:latin typeface="Arial"/>
              <a:cs typeface="Arial"/>
            </a:endParaRPr>
          </a:p>
          <a:p>
            <a:pPr marL="280035" algn="ctr">
              <a:lnSpc>
                <a:spcPct val="100000"/>
              </a:lnSpc>
              <a:spcBef>
                <a:spcPts val="15"/>
              </a:spcBef>
            </a:pPr>
            <a:r>
              <a:rPr sz="1800" spc="-10" dirty="0">
                <a:solidFill>
                  <a:srgbClr val="006600"/>
                </a:solidFill>
                <a:latin typeface="Microsoft Sans Serif"/>
                <a:cs typeface="Microsoft Sans Serif"/>
              </a:rPr>
              <a:t>Наприклад,</a:t>
            </a:r>
            <a:r>
              <a:rPr sz="1800" spc="-5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6600"/>
                </a:solidFill>
                <a:latin typeface="Microsoft Sans Serif"/>
                <a:cs typeface="Microsoft Sans Serif"/>
              </a:rPr>
              <a:t>в</a:t>
            </a:r>
            <a:r>
              <a:rPr sz="1800" spc="-5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6600"/>
                </a:solidFill>
                <a:latin typeface="Arial MT"/>
                <a:cs typeface="Arial MT"/>
              </a:rPr>
              <a:t>PubMed</a:t>
            </a:r>
            <a:r>
              <a:rPr sz="1800" spc="-55" dirty="0">
                <a:solidFill>
                  <a:srgbClr val="00660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006600"/>
                </a:solidFill>
                <a:latin typeface="Microsoft Sans Serif"/>
                <a:cs typeface="Microsoft Sans Serif"/>
              </a:rPr>
              <a:t>використовуються</a:t>
            </a:r>
            <a:r>
              <a:rPr sz="1800" spc="-4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6600"/>
                </a:solidFill>
                <a:latin typeface="Microsoft Sans Serif"/>
                <a:cs typeface="Microsoft Sans Serif"/>
              </a:rPr>
              <a:t>наступні</a:t>
            </a:r>
            <a:r>
              <a:rPr sz="1800" spc="-2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6600"/>
                </a:solidFill>
                <a:latin typeface="Microsoft Sans Serif"/>
                <a:cs typeface="Microsoft Sans Serif"/>
              </a:rPr>
              <a:t>суфікси</a:t>
            </a:r>
            <a:r>
              <a:rPr sz="1800" spc="-3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6600"/>
                </a:solidFill>
                <a:latin typeface="Microsoft Sans Serif"/>
                <a:cs typeface="Microsoft Sans Serif"/>
              </a:rPr>
              <a:t>для</a:t>
            </a:r>
            <a:r>
              <a:rPr sz="1800" spc="-5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6600"/>
                </a:solidFill>
                <a:latin typeface="Microsoft Sans Serif"/>
                <a:cs typeface="Microsoft Sans Serif"/>
              </a:rPr>
              <a:t>позначення</a:t>
            </a:r>
            <a:endParaRPr sz="1800" dirty="0">
              <a:latin typeface="Microsoft Sans Serif"/>
              <a:cs typeface="Microsoft Sans Serif"/>
            </a:endParaRPr>
          </a:p>
          <a:p>
            <a:pPr marL="280670" algn="ctr">
              <a:lnSpc>
                <a:spcPct val="100000"/>
              </a:lnSpc>
            </a:pPr>
            <a:r>
              <a:rPr sz="1800" spc="-10" dirty="0">
                <a:solidFill>
                  <a:srgbClr val="006600"/>
                </a:solidFill>
                <a:latin typeface="Microsoft Sans Serif"/>
                <a:cs typeface="Microsoft Sans Serif"/>
              </a:rPr>
              <a:t>полів:</a:t>
            </a:r>
            <a:endParaRPr sz="1800" dirty="0">
              <a:latin typeface="Microsoft Sans Serif"/>
              <a:cs typeface="Microsoft Sans Serif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-"/>
              <a:tabLst>
                <a:tab pos="299085" algn="l"/>
              </a:tabLst>
            </a:pPr>
            <a:r>
              <a:rPr sz="1800" dirty="0">
                <a:solidFill>
                  <a:srgbClr val="006600"/>
                </a:solidFill>
                <a:latin typeface="Microsoft Sans Serif"/>
                <a:cs typeface="Microsoft Sans Serif"/>
              </a:rPr>
              <a:t>поле</a:t>
            </a:r>
            <a:r>
              <a:rPr sz="1800" spc="-4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6600"/>
                </a:solidFill>
                <a:latin typeface="Microsoft Sans Serif"/>
                <a:cs typeface="Microsoft Sans Serif"/>
              </a:rPr>
              <a:t>автори</a:t>
            </a:r>
            <a:r>
              <a:rPr sz="1800" spc="-3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6600"/>
                </a:solidFill>
                <a:latin typeface="Symbol"/>
                <a:cs typeface="Symbol"/>
              </a:rPr>
              <a:t></a:t>
            </a:r>
            <a:r>
              <a:rPr sz="1800" spc="-5" dirty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006600"/>
                </a:solidFill>
                <a:latin typeface="Arial MT"/>
                <a:cs typeface="Arial MT"/>
              </a:rPr>
              <a:t>[au]</a:t>
            </a:r>
            <a:endParaRPr sz="1800" dirty="0">
              <a:latin typeface="Arial MT"/>
              <a:cs typeface="Arial MT"/>
            </a:endParaRPr>
          </a:p>
          <a:p>
            <a:pPr marL="362585" indent="-349885">
              <a:lnSpc>
                <a:spcPct val="100000"/>
              </a:lnSpc>
              <a:buFont typeface="Arial MT"/>
              <a:buChar char="-"/>
              <a:tabLst>
                <a:tab pos="362585" algn="l"/>
              </a:tabLst>
            </a:pPr>
            <a:r>
              <a:rPr sz="1800" dirty="0">
                <a:solidFill>
                  <a:srgbClr val="006600"/>
                </a:solidFill>
                <a:latin typeface="Microsoft Sans Serif"/>
                <a:cs typeface="Microsoft Sans Serif"/>
              </a:rPr>
              <a:t>поле</a:t>
            </a:r>
            <a:r>
              <a:rPr sz="1800" spc="-6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6600"/>
                </a:solidFill>
                <a:latin typeface="Microsoft Sans Serif"/>
                <a:cs typeface="Microsoft Sans Serif"/>
              </a:rPr>
              <a:t>з</a:t>
            </a:r>
            <a:r>
              <a:rPr sz="1800" spc="-5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6600"/>
                </a:solidFill>
                <a:latin typeface="Microsoft Sans Serif"/>
                <a:cs typeface="Microsoft Sans Serif"/>
              </a:rPr>
              <a:t>короткою</a:t>
            </a:r>
            <a:r>
              <a:rPr sz="1800" spc="-7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6600"/>
                </a:solidFill>
                <a:latin typeface="Microsoft Sans Serif"/>
                <a:cs typeface="Microsoft Sans Serif"/>
              </a:rPr>
              <a:t>назвою</a:t>
            </a:r>
            <a:r>
              <a:rPr sz="1800" spc="-4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6600"/>
                </a:solidFill>
                <a:latin typeface="Microsoft Sans Serif"/>
                <a:cs typeface="Microsoft Sans Serif"/>
              </a:rPr>
              <a:t>журналу</a:t>
            </a:r>
            <a:r>
              <a:rPr sz="1800" spc="-1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6600"/>
                </a:solidFill>
                <a:latin typeface="Symbol"/>
                <a:cs typeface="Symbol"/>
              </a:rPr>
              <a:t></a:t>
            </a:r>
            <a:r>
              <a:rPr sz="1800" spc="-20" dirty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006600"/>
                </a:solidFill>
                <a:latin typeface="Arial MT"/>
                <a:cs typeface="Arial MT"/>
              </a:rPr>
              <a:t>[so]</a:t>
            </a:r>
            <a:endParaRPr sz="1800" dirty="0">
              <a:latin typeface="Arial MT"/>
              <a:cs typeface="Arial MT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-"/>
              <a:tabLst>
                <a:tab pos="299085" algn="l"/>
              </a:tabLst>
            </a:pPr>
            <a:r>
              <a:rPr sz="1800" dirty="0">
                <a:solidFill>
                  <a:srgbClr val="006600"/>
                </a:solidFill>
                <a:latin typeface="Microsoft Sans Serif"/>
                <a:cs typeface="Microsoft Sans Serif"/>
              </a:rPr>
              <a:t>поле</a:t>
            </a:r>
            <a:r>
              <a:rPr sz="1800" spc="-3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6600"/>
                </a:solidFill>
                <a:latin typeface="Microsoft Sans Serif"/>
                <a:cs typeface="Microsoft Sans Serif"/>
              </a:rPr>
              <a:t>з</a:t>
            </a:r>
            <a:r>
              <a:rPr sz="1800" spc="-3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6600"/>
                </a:solidFill>
                <a:latin typeface="Microsoft Sans Serif"/>
                <a:cs typeface="Microsoft Sans Serif"/>
              </a:rPr>
              <a:t>фільтрами</a:t>
            </a:r>
            <a:r>
              <a:rPr sz="1800" spc="-3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6600"/>
                </a:solidFill>
                <a:latin typeface="Microsoft Sans Serif"/>
                <a:cs typeface="Microsoft Sans Serif"/>
              </a:rPr>
              <a:t>підмножини</a:t>
            </a:r>
            <a:r>
              <a:rPr sz="1800" spc="-3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6600"/>
                </a:solidFill>
                <a:latin typeface="Microsoft Sans Serif"/>
                <a:cs typeface="Microsoft Sans Serif"/>
              </a:rPr>
              <a:t>журналів,</a:t>
            </a:r>
            <a:r>
              <a:rPr sz="1800" spc="-1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6600"/>
                </a:solidFill>
                <a:latin typeface="Microsoft Sans Serif"/>
                <a:cs typeface="Microsoft Sans Serif"/>
              </a:rPr>
              <a:t>типів</a:t>
            </a:r>
            <a:r>
              <a:rPr sz="1800" spc="-2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6600"/>
                </a:solidFill>
                <a:latin typeface="Microsoft Sans Serif"/>
                <a:cs typeface="Microsoft Sans Serif"/>
              </a:rPr>
              <a:t>публікацій</a:t>
            </a:r>
            <a:r>
              <a:rPr sz="1800" spc="-3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6600"/>
                </a:solidFill>
                <a:latin typeface="Symbol"/>
                <a:cs typeface="Symbol"/>
              </a:rPr>
              <a:t></a:t>
            </a:r>
            <a:r>
              <a:rPr sz="1800" spc="-5" dirty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6600"/>
                </a:solidFill>
                <a:latin typeface="Arial MT"/>
                <a:cs typeface="Arial MT"/>
              </a:rPr>
              <a:t>[sb</a:t>
            </a:r>
            <a:r>
              <a:rPr sz="1800" dirty="0">
                <a:solidFill>
                  <a:srgbClr val="006600"/>
                </a:solidFill>
                <a:latin typeface="Microsoft Sans Serif"/>
                <a:cs typeface="Microsoft Sans Serif"/>
              </a:rPr>
              <a:t>]</a:t>
            </a:r>
            <a:r>
              <a:rPr sz="1800" spc="409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6600"/>
                </a:solidFill>
                <a:latin typeface="Microsoft Sans Serif"/>
                <a:cs typeface="Microsoft Sans Serif"/>
              </a:rPr>
              <a:t>і</a:t>
            </a:r>
            <a:r>
              <a:rPr sz="1800" spc="-3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6600"/>
                </a:solidFill>
                <a:latin typeface="Microsoft Sans Serif"/>
                <a:cs typeface="Microsoft Sans Serif"/>
              </a:rPr>
              <a:t>т.п.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53945" y="6204915"/>
            <a:ext cx="83089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solidFill>
                  <a:srgbClr val="006600"/>
                </a:solidFill>
                <a:latin typeface="Microsoft Sans Serif"/>
                <a:cs typeface="Microsoft Sans Serif"/>
              </a:rPr>
              <a:t>Так,</a:t>
            </a:r>
            <a:r>
              <a:rPr sz="1800" spc="-8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6600"/>
                </a:solidFill>
                <a:latin typeface="Microsoft Sans Serif"/>
                <a:cs typeface="Microsoft Sans Serif"/>
              </a:rPr>
              <a:t>якщо</a:t>
            </a:r>
            <a:r>
              <a:rPr sz="1800" spc="-5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6600"/>
                </a:solidFill>
                <a:latin typeface="Microsoft Sans Serif"/>
                <a:cs typeface="Microsoft Sans Serif"/>
              </a:rPr>
              <a:t>необхідні</a:t>
            </a:r>
            <a:r>
              <a:rPr sz="1800" spc="-4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6600"/>
                </a:solidFill>
                <a:latin typeface="Microsoft Sans Serif"/>
                <a:cs typeface="Microsoft Sans Serif"/>
              </a:rPr>
              <a:t>всі</a:t>
            </a:r>
            <a:r>
              <a:rPr sz="1800" spc="-6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6600"/>
                </a:solidFill>
                <a:latin typeface="Microsoft Sans Serif"/>
                <a:cs typeface="Microsoft Sans Serif"/>
              </a:rPr>
              <a:t>статті</a:t>
            </a:r>
            <a:r>
              <a:rPr sz="1800" spc="-5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6600"/>
                </a:solidFill>
                <a:latin typeface="Microsoft Sans Serif"/>
                <a:cs typeface="Microsoft Sans Serif"/>
              </a:rPr>
              <a:t>під</a:t>
            </a:r>
            <a:r>
              <a:rPr sz="1800" spc="-5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6600"/>
                </a:solidFill>
                <a:latin typeface="Microsoft Sans Serif"/>
                <a:cs typeface="Microsoft Sans Serif"/>
              </a:rPr>
              <a:t>авторством</a:t>
            </a:r>
            <a:r>
              <a:rPr sz="1800" spc="-45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6600"/>
                </a:solidFill>
                <a:latin typeface="Arial MT"/>
                <a:cs typeface="Arial MT"/>
              </a:rPr>
              <a:t>David</a:t>
            </a:r>
            <a:r>
              <a:rPr sz="1800" spc="-75" dirty="0">
                <a:solidFill>
                  <a:srgbClr val="00660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6600"/>
                </a:solidFill>
                <a:latin typeface="Microsoft Sans Serif"/>
                <a:cs typeface="Microsoft Sans Serif"/>
              </a:rPr>
              <a:t>S.E.,</a:t>
            </a:r>
            <a:r>
              <a:rPr sz="1800" spc="-6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6600"/>
                </a:solidFill>
                <a:latin typeface="Microsoft Sans Serif"/>
                <a:cs typeface="Microsoft Sans Serif"/>
              </a:rPr>
              <a:t>запит</a:t>
            </a:r>
            <a:r>
              <a:rPr sz="1800" spc="-6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6600"/>
                </a:solidFill>
                <a:latin typeface="Microsoft Sans Serif"/>
                <a:cs typeface="Microsoft Sans Serif"/>
              </a:rPr>
              <a:t>буде</a:t>
            </a:r>
            <a:r>
              <a:rPr sz="1800" spc="-50" dirty="0">
                <a:solidFill>
                  <a:srgbClr val="0066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6600"/>
                </a:solidFill>
                <a:latin typeface="Microsoft Sans Serif"/>
                <a:cs typeface="Microsoft Sans Serif"/>
              </a:rPr>
              <a:t>виглядати</a:t>
            </a:r>
            <a:endParaRPr sz="18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6600"/>
                </a:solidFill>
                <a:latin typeface="Symbol"/>
                <a:cs typeface="Symbol"/>
              </a:rPr>
              <a:t></a:t>
            </a:r>
            <a:r>
              <a:rPr sz="1800" spc="40" dirty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6600"/>
                </a:solidFill>
                <a:latin typeface="Arial MT"/>
                <a:cs typeface="Arial MT"/>
              </a:rPr>
              <a:t>David</a:t>
            </a:r>
            <a:r>
              <a:rPr sz="1800" spc="-5" dirty="0">
                <a:solidFill>
                  <a:srgbClr val="00660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006600"/>
                </a:solidFill>
                <a:latin typeface="Arial MT"/>
                <a:cs typeface="Arial MT"/>
              </a:rPr>
              <a:t>SE</a:t>
            </a:r>
            <a:r>
              <a:rPr sz="1800" spc="-10" dirty="0">
                <a:solidFill>
                  <a:srgbClr val="006600"/>
                </a:solidFill>
                <a:latin typeface="Arial MT"/>
                <a:cs typeface="Arial MT"/>
              </a:rPr>
              <a:t> [au].</a:t>
            </a:r>
            <a:endParaRPr sz="1800" dirty="0">
              <a:latin typeface="Arial MT"/>
              <a:cs typeface="Arial MT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FD4458C-665C-4ADC-92FF-3FE9EB75A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7417" y="1350779"/>
            <a:ext cx="2924583" cy="213389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472CCF1-5C34-4E2D-AC73-E10797F87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7" y="9907"/>
            <a:ext cx="2971800" cy="221482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36320" y="521732"/>
            <a:ext cx="10058400" cy="899784"/>
          </a:xfrm>
          <a:prstGeom prst="rect">
            <a:avLst/>
          </a:prstGeom>
        </p:spPr>
        <p:txBody>
          <a:bodyPr vert="horz" wrap="square" lIns="0" tIns="268782" rIns="0" bIns="0" rtlCol="0">
            <a:spAutoFit/>
          </a:bodyPr>
          <a:lstStyle/>
          <a:p>
            <a:pPr marL="4445" algn="ctr">
              <a:lnSpc>
                <a:spcPts val="2795"/>
              </a:lnSpc>
              <a:spcBef>
                <a:spcPts val="100"/>
              </a:spcBef>
            </a:pPr>
            <a:r>
              <a:rPr sz="160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Cochrane</a:t>
            </a:r>
            <a:r>
              <a:rPr sz="1600" spc="-10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Database</a:t>
            </a:r>
            <a:r>
              <a:rPr sz="1600" spc="-9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of</a:t>
            </a:r>
            <a:r>
              <a:rPr sz="1600" spc="-10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Systematic</a:t>
            </a:r>
            <a:r>
              <a:rPr sz="1600" spc="-8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Reviews</a:t>
            </a:r>
            <a:endParaRPr sz="1600" dirty="0">
              <a:solidFill>
                <a:srgbClr val="002060"/>
              </a:solidFill>
              <a:latin typeface="Bookman Old Style" panose="02050604050505020204" pitchFamily="18" charset="0"/>
              <a:cs typeface="Arial"/>
            </a:endParaRPr>
          </a:p>
          <a:p>
            <a:pPr marL="4445" marR="22860" algn="ctr">
              <a:lnSpc>
                <a:spcPts val="2075"/>
              </a:lnSpc>
            </a:pPr>
            <a:r>
              <a:rPr sz="1600" b="0" spc="-10" dirty="0">
                <a:solidFill>
                  <a:srgbClr val="002060"/>
                </a:solidFill>
                <a:latin typeface="Bookman Old Style" panose="02050604050505020204" pitchFamily="18" charset="0"/>
                <a:cs typeface="Franklin Gothic Mediu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http://www.cochranelibrary.com/</a:t>
            </a:r>
            <a:endParaRPr sz="1600" dirty="0">
              <a:solidFill>
                <a:srgbClr val="002060"/>
              </a:solidFill>
              <a:latin typeface="Bookman Old Style" panose="02050604050505020204" pitchFamily="18" charset="0"/>
              <a:cs typeface="Franklin Gothic Medium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A6153F-B893-4DC5-AB28-995DC9B2D33C}"/>
              </a:ext>
            </a:extLst>
          </p:cNvPr>
          <p:cNvSpPr txBox="1"/>
          <p:nvPr/>
        </p:nvSpPr>
        <p:spPr>
          <a:xfrm>
            <a:off x="1036320" y="152400"/>
            <a:ext cx="10317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Бази даних про доведену ефективність та безпечність лікарської терапії</a:t>
            </a:r>
            <a:endParaRPr lang="uk-UA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88000F-8D49-4AEF-81A4-674E7EF87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171" y="2057400"/>
            <a:ext cx="8754697" cy="357237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66800" y="36443"/>
            <a:ext cx="10058400" cy="582518"/>
          </a:xfrm>
          <a:prstGeom prst="rect">
            <a:avLst/>
          </a:prstGeom>
        </p:spPr>
        <p:txBody>
          <a:bodyPr vert="horz" wrap="square" lIns="0" tIns="302564" rIns="0" bIns="0" rtlCol="0">
            <a:spAutoFit/>
          </a:bodyPr>
          <a:lstStyle/>
          <a:p>
            <a:pPr marL="92075" algn="ctr">
              <a:lnSpc>
                <a:spcPct val="100000"/>
              </a:lnSpc>
              <a:spcBef>
                <a:spcPts val="90"/>
              </a:spcBef>
            </a:pPr>
            <a:r>
              <a:rPr sz="1800" b="0" spc="-10" dirty="0">
                <a:solidFill>
                  <a:srgbClr val="67AABF"/>
                </a:solidFill>
                <a:latin typeface="Bookman Old Style" panose="02050604050505020204" pitchFamily="18" charset="0"/>
                <a:cs typeface="Franklin Gothic Mediu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</a:t>
            </a:r>
            <a:r>
              <a:rPr sz="1800" b="0" spc="-10" dirty="0">
                <a:solidFill>
                  <a:srgbClr val="002060"/>
                </a:solidFill>
                <a:latin typeface="Bookman Old Style" panose="02050604050505020204" pitchFamily="18" charset="0"/>
                <a:cs typeface="Franklin Gothic Mediu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://onlinelibrary.wiley.com/cochranelibrary/search/</a:t>
            </a:r>
            <a:endParaRPr sz="1800" dirty="0">
              <a:solidFill>
                <a:srgbClr val="002060"/>
              </a:solidFill>
              <a:latin typeface="Bookman Old Style" panose="02050604050505020204" pitchFamily="18" charset="0"/>
              <a:cs typeface="Franklin Gothic Medium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B37888-2069-46CF-B51B-B4A9C5B83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19200"/>
            <a:ext cx="9316750" cy="381053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idx="1"/>
          </p:nvPr>
        </p:nvSpPr>
        <p:spPr>
          <a:xfrm>
            <a:off x="152400" y="1804856"/>
            <a:ext cx="7391399" cy="442492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3335" rIns="0" bIns="0" rtlCol="0">
            <a:spAutoFit/>
          </a:bodyPr>
          <a:lstStyle/>
          <a:p>
            <a:pPr marL="299085" marR="43180" indent="-287020">
              <a:lnSpc>
                <a:spcPct val="100000"/>
              </a:lnSpc>
              <a:spcBef>
                <a:spcPts val="105"/>
              </a:spcBef>
              <a:buClr>
                <a:srgbClr val="FFC000"/>
              </a:buClr>
              <a:buFont typeface="Microsoft Sans Serif"/>
              <a:buChar char="•"/>
              <a:tabLst>
                <a:tab pos="299085" algn="l"/>
              </a:tabLst>
            </a:pP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Часто</a:t>
            </a:r>
            <a:r>
              <a:rPr spc="-7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20" dirty="0">
                <a:solidFill>
                  <a:srgbClr val="002060"/>
                </a:solidFill>
                <a:latin typeface="Bookman Old Style" panose="02050604050505020204" pitchFamily="18" charset="0"/>
              </a:rPr>
              <a:t>використовується</a:t>
            </a:r>
            <a:r>
              <a:rPr spc="-10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при</a:t>
            </a:r>
            <a:r>
              <a:rPr spc="-5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пошуку</a:t>
            </a:r>
            <a:r>
              <a:rPr spc="-6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45" dirty="0">
                <a:solidFill>
                  <a:srgbClr val="002060"/>
                </a:solidFill>
                <a:latin typeface="Bookman Old Style" panose="02050604050505020204" pitchFamily="18" charset="0"/>
              </a:rPr>
              <a:t>результатів</a:t>
            </a:r>
            <a:r>
              <a:rPr spc="-8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20" dirty="0">
                <a:solidFill>
                  <a:srgbClr val="002060"/>
                </a:solidFill>
                <a:latin typeface="Bookman Old Style" panose="02050604050505020204" pitchFamily="18" charset="0"/>
              </a:rPr>
              <a:t>окремих</a:t>
            </a:r>
            <a:r>
              <a:rPr spc="-5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клінічних випробувань</a:t>
            </a:r>
            <a:r>
              <a:rPr spc="-8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20" dirty="0">
                <a:solidFill>
                  <a:srgbClr val="002060"/>
                </a:solidFill>
                <a:latin typeface="Bookman Old Style" panose="02050604050505020204" pitchFamily="18" charset="0"/>
              </a:rPr>
              <a:t>медичних</a:t>
            </a:r>
            <a:r>
              <a:rPr spc="-7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втручань</a:t>
            </a:r>
            <a:r>
              <a:rPr spc="-8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і</a:t>
            </a:r>
            <a:r>
              <a:rPr spc="-3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20" dirty="0">
                <a:solidFill>
                  <a:srgbClr val="002060"/>
                </a:solidFill>
                <a:latin typeface="Bookman Old Style" panose="02050604050505020204" pitchFamily="18" charset="0"/>
              </a:rPr>
              <a:t>систематичних</a:t>
            </a:r>
            <a:r>
              <a:rPr spc="-8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оглядів,</a:t>
            </a:r>
            <a:r>
              <a:rPr spc="-8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як</a:t>
            </a:r>
            <a:r>
              <a:rPr spc="-9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50" dirty="0">
                <a:solidFill>
                  <a:srgbClr val="002060"/>
                </a:solidFill>
                <a:latin typeface="Bookman Old Style" panose="02050604050505020204" pitchFamily="18" charset="0"/>
              </a:rPr>
              <a:t>і </a:t>
            </a:r>
            <a:r>
              <a:rPr spc="-40" dirty="0">
                <a:solidFill>
                  <a:srgbClr val="002060"/>
                </a:solidFill>
                <a:latin typeface="Bookman Old Style" panose="02050604050505020204" pitchFamily="18" charset="0"/>
              </a:rPr>
              <a:t>Кокранівська</a:t>
            </a:r>
            <a:r>
              <a:rPr spc="-4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1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бібліотека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.</a:t>
            </a: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База</a:t>
            </a:r>
            <a:r>
              <a:rPr spc="-9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даних</a:t>
            </a:r>
            <a:r>
              <a:rPr spc="-10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Національної</a:t>
            </a:r>
            <a:r>
              <a:rPr spc="-3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медичної</a:t>
            </a:r>
            <a:r>
              <a:rPr spc="-11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35" dirty="0">
                <a:solidFill>
                  <a:srgbClr val="002060"/>
                </a:solidFill>
                <a:latin typeface="Bookman Old Style" panose="02050604050505020204" pitchFamily="18" charset="0"/>
              </a:rPr>
              <a:t>бібліотеки</a:t>
            </a:r>
            <a:r>
              <a:rPr spc="-6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20" dirty="0">
                <a:solidFill>
                  <a:srgbClr val="002060"/>
                </a:solidFill>
                <a:latin typeface="Bookman Old Style" panose="02050604050505020204" pitchFamily="18" charset="0"/>
              </a:rPr>
              <a:t>США.</a:t>
            </a: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Найбільша</a:t>
            </a:r>
            <a:r>
              <a:rPr spc="-5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20" dirty="0">
                <a:solidFill>
                  <a:srgbClr val="002060"/>
                </a:solidFill>
                <a:latin typeface="Bookman Old Style" panose="02050604050505020204" pitchFamily="18" charset="0"/>
              </a:rPr>
              <a:t>база</a:t>
            </a:r>
            <a:r>
              <a:rPr spc="-10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даних</a:t>
            </a:r>
            <a:r>
              <a:rPr spc="-7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опублікованої</a:t>
            </a:r>
            <a:r>
              <a:rPr spc="-8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медичної</a:t>
            </a:r>
            <a:r>
              <a:rPr spc="-8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інформації</a:t>
            </a:r>
            <a:r>
              <a:rPr spc="-8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в</a:t>
            </a:r>
            <a:r>
              <a:rPr spc="-2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світі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(охоплює</a:t>
            </a:r>
            <a:r>
              <a:rPr spc="-3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40" dirty="0">
                <a:solidFill>
                  <a:srgbClr val="002060"/>
                </a:solidFill>
                <a:latin typeface="Bookman Old Style" panose="02050604050505020204" pitchFamily="18" charset="0"/>
              </a:rPr>
              <a:t>близько</a:t>
            </a:r>
            <a:r>
              <a:rPr spc="-9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75</a:t>
            </a:r>
            <a:r>
              <a:rPr spc="-4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%</a:t>
            </a:r>
            <a:r>
              <a:rPr spc="-1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всіх</a:t>
            </a:r>
            <a:r>
              <a:rPr spc="-3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світових</a:t>
            </a:r>
            <a:r>
              <a:rPr spc="-30" dirty="0">
                <a:solidFill>
                  <a:srgbClr val="002060"/>
                </a:solidFill>
                <a:latin typeface="Bookman Old Style" panose="02050604050505020204" pitchFamily="18" charset="0"/>
              </a:rPr>
              <a:t>).</a:t>
            </a:r>
            <a:r>
              <a:rPr spc="-8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Включає</a:t>
            </a:r>
            <a:r>
              <a:rPr spc="-3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більше</a:t>
            </a:r>
            <a:r>
              <a:rPr spc="-1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25" dirty="0">
                <a:solidFill>
                  <a:srgbClr val="002060"/>
                </a:solidFill>
                <a:latin typeface="Bookman Old Style" panose="02050604050505020204" pitchFamily="18" charset="0"/>
              </a:rPr>
              <a:t>15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млн</a:t>
            </a:r>
            <a:r>
              <a:rPr spc="-3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посилань</a:t>
            </a:r>
            <a:r>
              <a:rPr spc="-6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на</a:t>
            </a:r>
            <a:r>
              <a:rPr spc="-4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публікації</a:t>
            </a:r>
            <a:r>
              <a:rPr spc="-3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про</a:t>
            </a:r>
            <a:r>
              <a:rPr spc="-20" dirty="0">
                <a:solidFill>
                  <a:srgbClr val="002060"/>
                </a:solidFill>
                <a:latin typeface="Bookman Old Style" panose="02050604050505020204" pitchFamily="18" charset="0"/>
              </a:rPr>
              <a:t> клінічні</a:t>
            </a:r>
            <a:r>
              <a:rPr spc="-6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і</a:t>
            </a:r>
            <a:r>
              <a:rPr spc="-2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20" dirty="0">
                <a:solidFill>
                  <a:srgbClr val="002060"/>
                </a:solidFill>
                <a:latin typeface="Bookman Old Style" panose="02050604050505020204" pitchFamily="18" charset="0"/>
              </a:rPr>
              <a:t>доклінічні</a:t>
            </a:r>
            <a:r>
              <a:rPr spc="-3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1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випрбування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.</a:t>
            </a: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lang="uk-UA" dirty="0">
                <a:solidFill>
                  <a:srgbClr val="002060"/>
                </a:solidFill>
                <a:latin typeface="Bookman Old Style" panose="02050604050505020204" pitchFamily="18" charset="0"/>
              </a:rPr>
              <a:t>М</a:t>
            </a:r>
            <a:r>
              <a:rPr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істяться</a:t>
            </a:r>
            <a:r>
              <a:rPr spc="-2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дані</a:t>
            </a:r>
            <a:r>
              <a:rPr spc="-5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з</a:t>
            </a:r>
            <a:r>
              <a:rPr spc="-9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1966</a:t>
            </a:r>
            <a:r>
              <a:rPr spc="-6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року</a:t>
            </a:r>
            <a:r>
              <a:rPr spc="-4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і</a:t>
            </a:r>
            <a:r>
              <a:rPr spc="-3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до</a:t>
            </a:r>
            <a:r>
              <a:rPr spc="-25" dirty="0">
                <a:solidFill>
                  <a:srgbClr val="002060"/>
                </a:solidFill>
                <a:latin typeface="Bookman Old Style" panose="02050604050505020204" pitchFamily="18" charset="0"/>
              </a:rPr>
              <a:t> теперішнього</a:t>
            </a:r>
            <a:r>
              <a:rPr spc="-3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1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часу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.</a:t>
            </a:r>
          </a:p>
          <a:p>
            <a:pPr marL="299085" marR="2286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pc="-35" dirty="0">
                <a:solidFill>
                  <a:srgbClr val="002060"/>
                </a:solidFill>
                <a:latin typeface="Bookman Old Style" panose="02050604050505020204" pitchFamily="18" charset="0"/>
              </a:rPr>
              <a:t>Розділ</a:t>
            </a:r>
            <a:r>
              <a:rPr spc="-10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PreMEDLINE</a:t>
            </a:r>
            <a:r>
              <a:rPr spc="-7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містить</a:t>
            </a:r>
            <a:r>
              <a:rPr spc="-5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інформацію</a:t>
            </a:r>
            <a:r>
              <a:rPr spc="-4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про</a:t>
            </a:r>
            <a:r>
              <a:rPr spc="-5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недавно</a:t>
            </a:r>
            <a:r>
              <a:rPr spc="-9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опубліковані звіти.</a:t>
            </a:r>
            <a:r>
              <a:rPr spc="-6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Є </a:t>
            </a:r>
            <a:r>
              <a:rPr spc="-25" dirty="0">
                <a:solidFill>
                  <a:srgbClr val="002060"/>
                </a:solidFill>
                <a:latin typeface="Bookman Old Style" panose="02050604050505020204" pitchFamily="18" charset="0"/>
              </a:rPr>
              <a:t>загальнодоступною</a:t>
            </a:r>
            <a:r>
              <a:rPr spc="-5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в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25" dirty="0">
                <a:solidFill>
                  <a:srgbClr val="002060"/>
                </a:solidFill>
                <a:latin typeface="Bookman Old Style" panose="02050604050505020204" pitchFamily="18" charset="0"/>
              </a:rPr>
              <a:t>режимі</a:t>
            </a:r>
            <a:r>
              <a:rPr spc="-6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>
                <a:solidFill>
                  <a:srgbClr val="002060"/>
                </a:solidFill>
                <a:latin typeface="Bookman Old Style" panose="02050604050505020204" pitchFamily="18" charset="0"/>
              </a:rPr>
              <a:t>online</a:t>
            </a:r>
            <a:r>
              <a:rPr spc="-5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20" dirty="0">
                <a:solidFill>
                  <a:srgbClr val="002060"/>
                </a:solidFill>
                <a:latin typeface="Bookman Old Style" panose="02050604050505020204" pitchFamily="18" charset="0"/>
              </a:rPr>
              <a:t>через</a:t>
            </a:r>
            <a:r>
              <a:rPr spc="-6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сервер</a:t>
            </a:r>
            <a:r>
              <a:rPr spc="-6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pc="-10" dirty="0">
                <a:solidFill>
                  <a:srgbClr val="002060"/>
                </a:solidFill>
                <a:latin typeface="Bookman Old Style" panose="02050604050505020204" pitchFamily="18" charset="0"/>
              </a:rPr>
              <a:t>PubMed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xfrm>
            <a:off x="9900458" y="6542833"/>
            <a:ext cx="1312025" cy="1990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5"/>
              </a:lnSpc>
            </a:pPr>
            <a:endParaRPr spc="-25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A32F43F-4026-4E08-8C68-91E99B2E6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8959" y="424698"/>
            <a:ext cx="5058481" cy="92405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8D6317B-F847-4D1E-8282-E87D94777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26" y="535960"/>
            <a:ext cx="4800600" cy="9880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BAA8379-4642-4FA1-A086-BB53C3FF8F7E}"/>
              </a:ext>
            </a:extLst>
          </p:cNvPr>
          <p:cNvSpPr txBox="1"/>
          <p:nvPr/>
        </p:nvSpPr>
        <p:spPr>
          <a:xfrm>
            <a:off x="8338358" y="5227680"/>
            <a:ext cx="3124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dirty="0">
                <a:hlinkClick r:id="rId4"/>
              </a:rPr>
              <a:t>https://www.youtube.com/watch?v=GQigLJ6iV4Y</a:t>
            </a:r>
            <a:endParaRPr lang="en-US" dirty="0"/>
          </a:p>
          <a:p>
            <a:endParaRPr lang="uk-UA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55612BD-3E1E-41AD-B363-16CAA4F881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0" y="1630320"/>
            <a:ext cx="4267200" cy="287214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63017E8-10D9-48AC-811D-E35238599749}"/>
              </a:ext>
            </a:extLst>
          </p:cNvPr>
          <p:cNvSpPr txBox="1"/>
          <p:nvPr/>
        </p:nvSpPr>
        <p:spPr>
          <a:xfrm>
            <a:off x="761999" y="99604"/>
            <a:ext cx="6172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База даних </a:t>
            </a:r>
            <a:r>
              <a:rPr lang="en-US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Medline</a:t>
            </a:r>
            <a: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endParaRPr lang="uk-UA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390455"/>
            <a:ext cx="7174483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uk-UA"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База даних </a:t>
            </a:r>
            <a:r>
              <a:rPr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PubMed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0" y="751595"/>
            <a:ext cx="4953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002060"/>
                </a:solidFill>
                <a:latin typeface="Bookman Old Style" panose="02050604050505020204" pitchFamily="18" charset="0"/>
                <a:cs typeface="Franklin Gothic Medium"/>
              </a:rPr>
              <a:t>https:</a:t>
            </a:r>
            <a:r>
              <a:rPr sz="1800" spc="-25" dirty="0">
                <a:solidFill>
                  <a:srgbClr val="002060"/>
                </a:solidFill>
                <a:latin typeface="Bookman Old Style" panose="02050604050505020204" pitchFamily="18" charset="0"/>
                <a:cs typeface="Franklin Gothic Mediu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//www.ncbi.nlm.nih.gov/pubmed</a:t>
            </a:r>
            <a:endParaRPr sz="1800" dirty="0">
              <a:solidFill>
                <a:srgbClr val="002060"/>
              </a:solidFill>
              <a:latin typeface="Bookman Old Style" panose="02050604050505020204" pitchFamily="18" charset="0"/>
              <a:cs typeface="Franklin Gothic Medium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4280F6-A681-4001-A532-A46DE8EEC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828800"/>
            <a:ext cx="8345065" cy="393437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9900458" y="6540172"/>
            <a:ext cx="131202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5"/>
              </a:lnSpc>
            </a:pPr>
            <a:endParaRPr spc="-25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54AAF316-1FEA-4B0A-86A4-6E2A5D1EF936}"/>
              </a:ext>
            </a:extLst>
          </p:cNvPr>
          <p:cNvSpPr txBox="1">
            <a:spLocks/>
          </p:cNvSpPr>
          <p:nvPr/>
        </p:nvSpPr>
        <p:spPr>
          <a:xfrm>
            <a:off x="0" y="390455"/>
            <a:ext cx="7174483" cy="382797"/>
          </a:xfrm>
          <a:prstGeom prst="rect">
            <a:avLst/>
          </a:prstGeom>
        </p:spPr>
        <p:txBody>
          <a:bodyPr vert="horz" wrap="square" lIns="0" tIns="13335" rIns="0" bIns="0" rtlCol="0" anchor="b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b="1" i="0" kern="1200" spc="-50" baseline="0">
                <a:solidFill>
                  <a:srgbClr val="FFC000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uk-UA" sz="2400" spc="-1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База даних </a:t>
            </a:r>
            <a:r>
              <a:rPr lang="en-GB" sz="2400" spc="-1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PubMed</a:t>
            </a:r>
            <a:endParaRPr lang="en-GB" sz="2400" spc="-10" dirty="0">
              <a:solidFill>
                <a:srgbClr val="002060"/>
              </a:solidFill>
              <a:latin typeface="Bookman Old Style" panose="02050604050505020204" pitchFamily="18" charset="0"/>
              <a:cs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1416DA-B8FE-410F-8BE1-D0D8A4133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95400"/>
            <a:ext cx="9549432" cy="4182059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6565" y="796424"/>
            <a:ext cx="7924800" cy="483273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76835" rIns="0" bIns="0" rtlCol="0">
            <a:spAutoFit/>
          </a:bodyPr>
          <a:lstStyle/>
          <a:p>
            <a:pPr marL="7620" algn="ctr">
              <a:lnSpc>
                <a:spcPct val="100000"/>
              </a:lnSpc>
              <a:spcBef>
                <a:spcPts val="605"/>
              </a:spcBef>
            </a:pPr>
            <a:r>
              <a:rPr sz="1800" b="1" u="sng" dirty="0">
                <a:solidFill>
                  <a:srgbClr val="67AABF"/>
                </a:solidFill>
                <a:uFill>
                  <a:solidFill>
                    <a:srgbClr val="000066"/>
                  </a:solidFill>
                </a:uFill>
                <a:latin typeface="Verdana"/>
                <a:cs typeface="Verdan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</a:t>
            </a:r>
            <a:r>
              <a:rPr sz="1800" b="1" u="sng" spc="-70" dirty="0">
                <a:solidFill>
                  <a:srgbClr val="67AABF"/>
                </a:solidFill>
                <a:uFill>
                  <a:solidFill>
                    <a:srgbClr val="000066"/>
                  </a:solidFill>
                </a:uFill>
                <a:latin typeface="Verdana"/>
                <a:cs typeface="Verdan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800" b="1" u="sng" spc="-10" dirty="0">
                <a:solidFill>
                  <a:srgbClr val="67AABF"/>
                </a:solidFill>
                <a:uFill>
                  <a:solidFill>
                    <a:srgbClr val="000066"/>
                  </a:solidFill>
                </a:uFill>
                <a:latin typeface="Verdana"/>
                <a:cs typeface="Verdan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tripdatabase.</a:t>
            </a:r>
            <a:r>
              <a:rPr sz="1800" b="1" u="sng" spc="-105" dirty="0">
                <a:solidFill>
                  <a:srgbClr val="67AABF"/>
                </a:solidFill>
                <a:uFill>
                  <a:solidFill>
                    <a:srgbClr val="000066"/>
                  </a:solidFill>
                </a:uFill>
                <a:latin typeface="Verdana"/>
                <a:cs typeface="Verdan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800" b="1" u="sng" spc="-20" dirty="0">
                <a:solidFill>
                  <a:srgbClr val="002060"/>
                </a:solidFill>
                <a:uFill>
                  <a:solidFill>
                    <a:srgbClr val="000066"/>
                  </a:solidFill>
                </a:uFill>
                <a:latin typeface="Verdana"/>
                <a:cs typeface="Verdan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com/</a:t>
            </a:r>
            <a:endParaRPr sz="1800" dirty="0">
              <a:solidFill>
                <a:srgbClr val="002060"/>
              </a:solidFill>
              <a:latin typeface="Verdana"/>
              <a:cs typeface="Verdana"/>
            </a:endParaRPr>
          </a:p>
          <a:p>
            <a:pPr marL="181610" marR="483234">
              <a:lnSpc>
                <a:spcPts val="2700"/>
              </a:lnSpc>
              <a:spcBef>
                <a:spcPts val="915"/>
              </a:spcBef>
            </a:pPr>
            <a:r>
              <a:rPr sz="2400" dirty="0">
                <a:solidFill>
                  <a:srgbClr val="002060"/>
                </a:solidFill>
                <a:latin typeface="Microsoft Sans Serif"/>
                <a:cs typeface="Microsoft Sans Serif"/>
              </a:rPr>
              <a:t>-</a:t>
            </a:r>
            <a:r>
              <a:rPr sz="2400" spc="-10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2400" spc="-1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База</a:t>
            </a:r>
            <a:r>
              <a:rPr sz="2400" spc="-229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114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даних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TRIP</a:t>
            </a:r>
            <a:r>
              <a:rPr sz="2400" spc="-4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2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забезпечує</a:t>
            </a:r>
            <a:r>
              <a:rPr sz="2400" spc="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2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швидкий</a:t>
            </a:r>
            <a:r>
              <a:rPr sz="2400" spc="-7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2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пошук</a:t>
            </a:r>
            <a:r>
              <a:rPr sz="2400" spc="-5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по</a:t>
            </a:r>
            <a:r>
              <a:rPr sz="2400" spc="-4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2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75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сайтів,</a:t>
            </a:r>
            <a:r>
              <a:rPr sz="2400" spc="-8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що</a:t>
            </a:r>
            <a:r>
              <a:rPr sz="2400" spc="-8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містять</a:t>
            </a:r>
            <a:r>
              <a:rPr sz="2400" spc="-9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медичну</a:t>
            </a:r>
            <a:r>
              <a:rPr sz="2400" spc="-1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інформацію</a:t>
            </a:r>
            <a:r>
              <a:rPr sz="2400" spc="-4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високої </a:t>
            </a:r>
            <a:r>
              <a:rPr sz="2400" spc="-10" dirty="0" err="1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якості</a:t>
            </a:r>
            <a:r>
              <a:rPr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.</a:t>
            </a:r>
            <a:endParaRPr sz="2400" dirty="0">
              <a:solidFill>
                <a:srgbClr val="002060"/>
              </a:solidFill>
              <a:latin typeface="Bookman Old Style" panose="02050604050505020204" pitchFamily="18" charset="0"/>
              <a:cs typeface="Microsoft Sans Serif"/>
            </a:endParaRPr>
          </a:p>
          <a:p>
            <a:pPr marL="186055" marR="5080" indent="-173990">
              <a:lnSpc>
                <a:spcPct val="90000"/>
              </a:lnSpc>
            </a:pP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-</a:t>
            </a:r>
            <a:r>
              <a:rPr sz="2400" spc="-14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TRIP</a:t>
            </a:r>
            <a:r>
              <a:rPr sz="2400" spc="-5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надає</a:t>
            </a:r>
            <a:r>
              <a:rPr sz="2400" spc="-6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прямий</a:t>
            </a:r>
            <a:r>
              <a:rPr sz="2400" spc="-6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3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гіпертекстовий</a:t>
            </a:r>
            <a:r>
              <a:rPr sz="2400" spc="-7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доступ</a:t>
            </a:r>
            <a:r>
              <a:rPr sz="2400" spc="-6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2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до </a:t>
            </a:r>
            <a:r>
              <a:rPr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найбільшого</a:t>
            </a:r>
            <a:r>
              <a:rPr sz="2400" spc="-8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зібрання</a:t>
            </a:r>
            <a:r>
              <a:rPr sz="2400" spc="-9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2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«науково</a:t>
            </a:r>
            <a:r>
              <a:rPr sz="2400" spc="-10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обгрунтованих»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матеріалів</a:t>
            </a:r>
            <a:r>
              <a:rPr sz="2400" spc="-5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у</a:t>
            </a:r>
            <a:r>
              <a:rPr sz="2400" spc="-1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Мережі</a:t>
            </a:r>
            <a:r>
              <a:rPr sz="2400" spc="-10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Інтернет</a:t>
            </a:r>
            <a:r>
              <a:rPr sz="2400" spc="-14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(достовірні</a:t>
            </a:r>
            <a:r>
              <a:rPr sz="2400" spc="-6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статті</a:t>
            </a:r>
            <a:r>
              <a:rPr sz="2400" spc="-13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5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з </a:t>
            </a:r>
            <a:r>
              <a:rPr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медичних</a:t>
            </a:r>
            <a:r>
              <a:rPr sz="2400" spc="-15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журналів,</a:t>
            </a:r>
            <a:r>
              <a:rPr sz="2400" spc="-9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2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клінічних</a:t>
            </a:r>
            <a:r>
              <a:rPr sz="2400" spc="-6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рекомендацій, </a:t>
            </a:r>
            <a:r>
              <a:rPr sz="2400" spc="-2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електронних</a:t>
            </a:r>
            <a:r>
              <a:rPr sz="2400" spc="-3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2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підручників,</a:t>
            </a:r>
            <a:r>
              <a:rPr sz="2400" spc="-6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історій</a:t>
            </a:r>
            <a:r>
              <a:rPr sz="2400" spc="-1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хвороби)</a:t>
            </a:r>
            <a:r>
              <a:rPr sz="2400" spc="-6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,</a:t>
            </a:r>
            <a:r>
              <a:rPr sz="2400" spc="-8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а</a:t>
            </a:r>
            <a:r>
              <a:rPr sz="2400" spc="-7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3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також</a:t>
            </a:r>
            <a:r>
              <a:rPr sz="2400" spc="-10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2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до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онлайнових</a:t>
            </a:r>
            <a:r>
              <a:rPr sz="2400" spc="-9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статей</a:t>
            </a:r>
            <a:r>
              <a:rPr sz="2400" spc="-1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з</a:t>
            </a:r>
            <a:r>
              <a:rPr sz="2400" spc="-15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таких</a:t>
            </a:r>
            <a:r>
              <a:rPr sz="2400" spc="-1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провідних</a:t>
            </a:r>
            <a:r>
              <a:rPr sz="2400" spc="-5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журналів,</a:t>
            </a:r>
            <a:r>
              <a:rPr sz="2400" spc="-5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2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як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British</a:t>
            </a:r>
            <a:r>
              <a:rPr sz="2400" spc="-7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Medical</a:t>
            </a:r>
            <a:r>
              <a:rPr sz="2400" spc="-5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Journal</a:t>
            </a:r>
            <a:r>
              <a:rPr sz="2400" spc="-4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(BMJ),</a:t>
            </a:r>
            <a:r>
              <a:rPr sz="2400" spc="-8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Lancet,</a:t>
            </a:r>
            <a:r>
              <a:rPr sz="2400" spc="-7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Journal</a:t>
            </a:r>
            <a:r>
              <a:rPr sz="2400" spc="-4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of</a:t>
            </a:r>
            <a:r>
              <a:rPr sz="2400" spc="-7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2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the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American</a:t>
            </a:r>
            <a:r>
              <a:rPr sz="2400" spc="-9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Medical</a:t>
            </a:r>
            <a:r>
              <a:rPr sz="2400" spc="-7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Association</a:t>
            </a:r>
            <a:r>
              <a:rPr sz="2400" spc="-6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(JAMA),</a:t>
            </a:r>
            <a:r>
              <a:rPr sz="2400" spc="-1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New</a:t>
            </a:r>
            <a:r>
              <a:rPr sz="2400" spc="-7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England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Journal</a:t>
            </a:r>
            <a:r>
              <a:rPr sz="2400" spc="-1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of</a:t>
            </a:r>
            <a:r>
              <a:rPr sz="2400" spc="-9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Medicine</a:t>
            </a:r>
            <a:r>
              <a:rPr sz="2400" spc="-2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(NEJM).</a:t>
            </a:r>
            <a:endParaRPr sz="2400" dirty="0">
              <a:solidFill>
                <a:srgbClr val="002060"/>
              </a:solidFill>
              <a:latin typeface="Bookman Old Style" panose="02050604050505020204" pitchFamily="18" charset="0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9638" y="5730858"/>
            <a:ext cx="926341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1940" algn="l"/>
              </a:tabLst>
            </a:pPr>
            <a:r>
              <a:rPr sz="2400" dirty="0" err="1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Щоміся</a:t>
            </a:r>
            <a:r>
              <a:rPr lang="uk-UA" sz="2400" dirty="0" err="1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чно</a:t>
            </a:r>
            <a:r>
              <a:rPr sz="2400" spc="-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в</a:t>
            </a:r>
            <a:r>
              <a:rPr sz="2400" spc="-3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базу</a:t>
            </a:r>
            <a:r>
              <a:rPr sz="2400" spc="-4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додається</a:t>
            </a:r>
            <a:r>
              <a:rPr sz="2400" spc="-9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2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близько</a:t>
            </a:r>
            <a:r>
              <a:rPr sz="2400" spc="-8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35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300-</a:t>
            </a:r>
            <a:r>
              <a:rPr sz="240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400</a:t>
            </a:r>
            <a:r>
              <a:rPr sz="2400" spc="-10" dirty="0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 </a:t>
            </a:r>
            <a:r>
              <a:rPr sz="2400" spc="-10" dirty="0" err="1">
                <a:solidFill>
                  <a:srgbClr val="002060"/>
                </a:solidFill>
                <a:latin typeface="Bookman Old Style" panose="02050604050505020204" pitchFamily="18" charset="0"/>
                <a:cs typeface="Microsoft Sans Serif"/>
              </a:rPr>
              <a:t>статей</a:t>
            </a:r>
            <a:endParaRPr sz="2400" dirty="0">
              <a:solidFill>
                <a:srgbClr val="002060"/>
              </a:solidFill>
              <a:latin typeface="Bookman Old Style" panose="02050604050505020204" pitchFamily="18" charset="0"/>
              <a:cs typeface="Microsoft Sans Serif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DC4605-48DE-423C-BC5D-3DC3B7AD6E3D}"/>
              </a:ext>
            </a:extLst>
          </p:cNvPr>
          <p:cNvSpPr txBox="1"/>
          <p:nvPr/>
        </p:nvSpPr>
        <p:spPr>
          <a:xfrm>
            <a:off x="457200" y="86562"/>
            <a:ext cx="6097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База даних </a:t>
            </a:r>
            <a:r>
              <a:rPr lang="en-GB" sz="24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TRIP</a:t>
            </a:r>
            <a:endParaRPr lang="uk-UA" sz="2400" b="1" dirty="0">
              <a:latin typeface="Bookman Old Style" panose="020506040505050202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FAAF27C-909C-4474-AF8A-43544063F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3765" y="1810604"/>
            <a:ext cx="4098235" cy="259376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5FCF138-8570-4FF9-BC76-7591106B9DCD}"/>
              </a:ext>
            </a:extLst>
          </p:cNvPr>
          <p:cNvSpPr txBox="1"/>
          <p:nvPr/>
        </p:nvSpPr>
        <p:spPr>
          <a:xfrm>
            <a:off x="8382000" y="4495800"/>
            <a:ext cx="28293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Bookman Old Style" panose="02050604050505020204" pitchFamily="18" charset="0"/>
                <a:hlinkClick r:id="rId4"/>
              </a:rPr>
              <a:t>https://www.youtube.com/watch?v=uzqUiiaAwtk</a:t>
            </a:r>
            <a:endParaRPr lang="en-US" dirty="0">
              <a:latin typeface="Bookman Old Style" panose="02050604050505020204" pitchFamily="18" charset="0"/>
            </a:endParaRPr>
          </a:p>
          <a:p>
            <a:endParaRPr lang="uk-UA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07DA4CB-A899-42C4-8DA0-9E971FC4DF76}"/>
              </a:ext>
            </a:extLst>
          </p:cNvPr>
          <p:cNvSpPr txBox="1"/>
          <p:nvPr/>
        </p:nvSpPr>
        <p:spPr>
          <a:xfrm>
            <a:off x="457200" y="86562"/>
            <a:ext cx="6097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База даних </a:t>
            </a:r>
            <a:r>
              <a:rPr lang="en-GB" sz="24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TRIP</a:t>
            </a:r>
            <a:endParaRPr lang="uk-UA" sz="2400" b="1" dirty="0">
              <a:latin typeface="Bookman Old Style" panose="020506040505050202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7303DF0-4EB1-4061-953E-12E7AE69D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0690"/>
            <a:ext cx="12192000" cy="545662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69D1EF-3EF8-4A7E-B668-0404DEAD5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472" y="1371600"/>
            <a:ext cx="9505056" cy="4953000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231883-01AD-435D-9923-0814ABBB0F2C}"/>
              </a:ext>
            </a:extLst>
          </p:cNvPr>
          <p:cNvSpPr txBox="1"/>
          <p:nvPr/>
        </p:nvSpPr>
        <p:spPr>
          <a:xfrm>
            <a:off x="962472" y="381000"/>
            <a:ext cx="9505056" cy="76944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2461033079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2849</TotalTime>
  <Words>2813</Words>
  <Application>Microsoft Office PowerPoint</Application>
  <PresentationFormat>Широкоэкранный</PresentationFormat>
  <Paragraphs>233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6" baseType="lpstr">
      <vt:lpstr>Arial</vt:lpstr>
      <vt:lpstr>Arial MT</vt:lpstr>
      <vt:lpstr>Bookman Old Style</vt:lpstr>
      <vt:lpstr>Calibri</vt:lpstr>
      <vt:lpstr>Calibri Light</vt:lpstr>
      <vt:lpstr>Microsoft Sans Serif</vt:lpstr>
      <vt:lpstr>Symbol</vt:lpstr>
      <vt:lpstr>Times New Roman</vt:lpstr>
      <vt:lpstr>Verdana</vt:lpstr>
      <vt:lpstr>Wingdings</vt:lpstr>
      <vt:lpstr>Ретро</vt:lpstr>
      <vt:lpstr>Одеський національний медичний університет Медико-фармацевтичний факультет Кафедра організації та економіки фармації з післядипломною підготовкою</vt:lpstr>
      <vt:lpstr>Інформаційні джерела з теми лекції: </vt:lpstr>
      <vt:lpstr>Презентация PowerPoint</vt:lpstr>
      <vt:lpstr>Питання 1. Фармакоінформатика як наука: визначення, мета, завдання, область застосування</vt:lpstr>
      <vt:lpstr>Мета фармакоінформатики  </vt:lpstr>
      <vt:lpstr>Завдання фармакоінформатики: </vt:lpstr>
      <vt:lpstr>Завдання фармакоінформатики  </vt:lpstr>
      <vt:lpstr>Питання 2. Інформаційні джерела: визначення, класифікація. </vt:lpstr>
      <vt:lpstr>Питання 2. Інформаційні джерела: визначення, класифікація.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Етапи складання систематичного огляду</vt:lpstr>
      <vt:lpstr>       Вимоги до складання систематичного огляду. Значення систематичних оглядів </vt:lpstr>
      <vt:lpstr>Систематичні огляди дозволяють зробити наступні висновки:</vt:lpstr>
      <vt:lpstr>Мета-аналіз - це науковий (статистичний) метод узагальнення (інтеграції) кількісних результатів однорідних оригінальних клінічних досліджень однієї і тієї ж технології охорони здоров'я, проведених у різний час різними авторами.</vt:lpstr>
      <vt:lpstr>Систематичний огляд vs Мета-аналіз (порівняння етапів проведення)</vt:lpstr>
      <vt:lpstr>Доказова медицина (Evidence-Based Medicine, EBM) — це підхід до медичної практики, який поєднує найкращі доступні наукові дані, клінічний досвід лікаря та індивідуальні особливості й цінності пацієнта для прийняття оптимальних рішень у лікуванні та профілактиці. Основна мета полягає у підвищенні якості медичної допомоги, зниженні ризиків та витрат шляхом використання ефективних і безпечних методів, доведених у клінічних дослідженнях. </vt:lpstr>
      <vt:lpstr>Презентация PowerPoint</vt:lpstr>
      <vt:lpstr>Електронні метабази доказової медицини</vt:lpstr>
      <vt:lpstr>Презентация PowerPoint</vt:lpstr>
      <vt:lpstr>Презентация PowerPoint</vt:lpstr>
      <vt:lpstr>Основи роботи з базами данних</vt:lpstr>
      <vt:lpstr>2. Використання логічних операторів для з‘єднання ключових слів (пошукових термінів):</vt:lpstr>
      <vt:lpstr>3. Проведення пошуку в базі даних в конкретному полі за допомогою суфіксів (абревіатури), які використовуються для побудови пошукових запитів: рік публікації, місце публікації, пошук за авторами тощо</vt:lpstr>
      <vt:lpstr>Cochrane Database of Systematic Reviews http://www.cochranelibrary.com/</vt:lpstr>
      <vt:lpstr>http://onlinelibrary.wiley.com/cochranelibrary/search/</vt:lpstr>
      <vt:lpstr>Презентация PowerPoint</vt:lpstr>
      <vt:lpstr>База даних PubMed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Бєляєва Оксана Іванівна</cp:lastModifiedBy>
  <cp:revision>80</cp:revision>
  <dcterms:created xsi:type="dcterms:W3CDTF">2025-09-10T10:35:40Z</dcterms:created>
  <dcterms:modified xsi:type="dcterms:W3CDTF">2026-04-16T19:07:59Z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2025-09-10T00:00:00Z</vt:filetime>
  </property>
  <property fmtid="{D5CDD505-2E9C-101B-9397-08002B2CF9AE}" pid="5" name="Producer">
    <vt:lpwstr>Microsoft® PowerPoint® 2016</vt:lpwstr>
  </property>
</Properties>
</file>