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12192000" cy="6858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>
      <p:cViewPr varScale="1">
        <p:scale>
          <a:sx n="61" d="100"/>
          <a:sy n="61" d="100"/>
        </p:scale>
        <p:origin x="788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6973" y="3355841"/>
            <a:ext cx="928346" cy="7310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293865" y="1204417"/>
            <a:ext cx="5753735" cy="1200785"/>
          </a:xfrm>
          <a:custGeom>
            <a:avLst/>
            <a:gdLst/>
            <a:ahLst/>
            <a:cxnLst/>
            <a:rect l="l" t="t" r="r" b="b"/>
            <a:pathLst>
              <a:path w="5753734" h="1200785">
                <a:moveTo>
                  <a:pt x="0" y="1200327"/>
                </a:moveTo>
                <a:lnTo>
                  <a:pt x="5753608" y="1200327"/>
                </a:lnTo>
                <a:lnTo>
                  <a:pt x="5753608" y="0"/>
                </a:lnTo>
                <a:lnTo>
                  <a:pt x="0" y="0"/>
                </a:lnTo>
                <a:lnTo>
                  <a:pt x="0" y="120032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82846" y="42164"/>
            <a:ext cx="322630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F2F9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4547" y="1569466"/>
            <a:ext cx="5475605" cy="1702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6445" y="6506985"/>
            <a:ext cx="329565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rgbClr val="385522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10" Type="http://schemas.openxmlformats.org/officeDocument/2006/relationships/image" Target="../media/image52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g"/><Relationship Id="rId11" Type="http://schemas.openxmlformats.org/officeDocument/2006/relationships/image" Target="../media/image75.jpg"/><Relationship Id="rId5" Type="http://schemas.openxmlformats.org/officeDocument/2006/relationships/image" Target="../media/image69.png"/><Relationship Id="rId10" Type="http://schemas.openxmlformats.org/officeDocument/2006/relationships/image" Target="../media/image74.jp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11" Type="http://schemas.openxmlformats.org/officeDocument/2006/relationships/image" Target="../media/image90.jpg"/><Relationship Id="rId5" Type="http://schemas.openxmlformats.org/officeDocument/2006/relationships/image" Target="../media/image84.png"/><Relationship Id="rId10" Type="http://schemas.openxmlformats.org/officeDocument/2006/relationships/image" Target="../media/image89.jpg"/><Relationship Id="rId4" Type="http://schemas.openxmlformats.org/officeDocument/2006/relationships/image" Target="../media/image83.jpg"/><Relationship Id="rId9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92.jpg"/><Relationship Id="rId7" Type="http://schemas.openxmlformats.org/officeDocument/2006/relationships/image" Target="../media/image96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g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g"/><Relationship Id="rId3" Type="http://schemas.openxmlformats.org/officeDocument/2006/relationships/image" Target="../media/image99.jpg"/><Relationship Id="rId7" Type="http://schemas.openxmlformats.org/officeDocument/2006/relationships/image" Target="../media/image103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7.jpg"/><Relationship Id="rId5" Type="http://schemas.openxmlformats.org/officeDocument/2006/relationships/image" Target="../media/image101.jpg"/><Relationship Id="rId10" Type="http://schemas.openxmlformats.org/officeDocument/2006/relationships/image" Target="../media/image106.png"/><Relationship Id="rId4" Type="http://schemas.openxmlformats.org/officeDocument/2006/relationships/image" Target="../media/image100.jpg"/><Relationship Id="rId9" Type="http://schemas.openxmlformats.org/officeDocument/2006/relationships/image" Target="../media/image10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1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hyperlink" Target="mailto:mail@nuph.edu.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06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299999"/>
                </a:moveTo>
                <a:lnTo>
                  <a:pt x="12191619" y="299999"/>
                </a:lnTo>
                <a:lnTo>
                  <a:pt x="12191619" y="0"/>
                </a:lnTo>
                <a:lnTo>
                  <a:pt x="0" y="0"/>
                </a:lnTo>
                <a:lnTo>
                  <a:pt x="0" y="29999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" y="1524819"/>
            <a:ext cx="12192000" cy="1870075"/>
            <a:chOff x="0" y="1340484"/>
            <a:chExt cx="12192000" cy="1870075"/>
          </a:xfrm>
        </p:grpSpPr>
        <p:sp>
          <p:nvSpPr>
            <p:cNvPr id="5" name="object 5"/>
            <p:cNvSpPr/>
            <p:nvPr/>
          </p:nvSpPr>
          <p:spPr>
            <a:xfrm>
              <a:off x="0" y="1340484"/>
              <a:ext cx="12192000" cy="1870075"/>
            </a:xfrm>
            <a:custGeom>
              <a:avLst/>
              <a:gdLst/>
              <a:ahLst/>
              <a:cxnLst/>
              <a:rect l="l" t="t" r="r" b="b"/>
              <a:pathLst>
                <a:path w="12192000" h="1870075">
                  <a:moveTo>
                    <a:pt x="12191971" y="0"/>
                  </a:moveTo>
                  <a:lnTo>
                    <a:pt x="0" y="0"/>
                  </a:lnTo>
                  <a:lnTo>
                    <a:pt x="0" y="1869567"/>
                  </a:lnTo>
                  <a:lnTo>
                    <a:pt x="12191971" y="1869567"/>
                  </a:lnTo>
                  <a:lnTo>
                    <a:pt x="12191971" y="0"/>
                  </a:lnTo>
                  <a:close/>
                </a:path>
              </a:pathLst>
            </a:custGeom>
            <a:solidFill>
              <a:srgbClr val="F1F1F1">
                <a:alpha val="576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340484"/>
              <a:ext cx="12192000" cy="1870075"/>
            </a:xfrm>
            <a:custGeom>
              <a:avLst/>
              <a:gdLst/>
              <a:ahLst/>
              <a:cxnLst/>
              <a:rect l="l" t="t" r="r" b="b"/>
              <a:pathLst>
                <a:path w="12192000" h="1870075">
                  <a:moveTo>
                    <a:pt x="0" y="1869567"/>
                  </a:moveTo>
                  <a:lnTo>
                    <a:pt x="12191971" y="1869567"/>
                  </a:lnTo>
                  <a:lnTo>
                    <a:pt x="1219197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0" y="1600961"/>
            <a:ext cx="12185650" cy="170751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074670" marR="1602740" indent="-1835785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uk-UA" sz="3600" b="1" spc="285" dirty="0">
                <a:solidFill>
                  <a:schemeClr val="accent1"/>
                </a:solidFill>
                <a:latin typeface="Cambria"/>
                <a:cs typeface="Cambria"/>
              </a:rPr>
              <a:t>Лекція</a:t>
            </a:r>
            <a:r>
              <a:rPr sz="3600" b="1" dirty="0">
                <a:solidFill>
                  <a:schemeClr val="accent1"/>
                </a:solidFill>
                <a:latin typeface="Cambria"/>
                <a:cs typeface="Cambria"/>
              </a:rPr>
              <a:t>	</a:t>
            </a:r>
            <a:r>
              <a:rPr sz="3600" b="1" spc="445" dirty="0">
                <a:solidFill>
                  <a:schemeClr val="accent1"/>
                </a:solidFill>
                <a:latin typeface="Cambria"/>
                <a:cs typeface="Cambria"/>
              </a:rPr>
              <a:t>1</a:t>
            </a:r>
            <a:r>
              <a:rPr sz="3600" b="1" spc="175" dirty="0">
                <a:solidFill>
                  <a:schemeClr val="accent1"/>
                </a:solidFill>
                <a:latin typeface="Cambria"/>
                <a:cs typeface="Cambria"/>
              </a:rPr>
              <a:t>.</a:t>
            </a:r>
            <a:r>
              <a:rPr sz="3600" b="1" dirty="0">
                <a:solidFill>
                  <a:schemeClr val="accent1"/>
                </a:solidFill>
                <a:latin typeface="Cambria"/>
                <a:cs typeface="Cambria"/>
              </a:rPr>
              <a:t>	</a:t>
            </a:r>
            <a:endParaRPr lang="uk-UA" sz="3600" b="1" dirty="0">
              <a:solidFill>
                <a:schemeClr val="accent1"/>
              </a:solidFill>
              <a:latin typeface="Cambria"/>
              <a:cs typeface="Cambria"/>
            </a:endParaRPr>
          </a:p>
          <a:p>
            <a:pPr marL="3074670" marR="1602740" indent="-1835785" algn="ctr">
              <a:lnSpc>
                <a:spcPts val="4300"/>
              </a:lnSpc>
              <a:spcBef>
                <a:spcPts val="215"/>
              </a:spcBef>
              <a:tabLst>
                <a:tab pos="2639060" algn="l"/>
                <a:tab pos="3253104" algn="l"/>
                <a:tab pos="5819775" algn="l"/>
                <a:tab pos="6235700" algn="l"/>
                <a:tab pos="8162290" algn="l"/>
              </a:tabLst>
            </a:pP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Сутність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купівельної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поведінки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споживача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та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її</a:t>
            </a:r>
            <a:r>
              <a:rPr lang="ru-RU" sz="3600" b="1" spc="229" dirty="0">
                <a:solidFill>
                  <a:schemeClr val="accent1"/>
                </a:solidFill>
                <a:latin typeface="Cambria"/>
                <a:cs typeface="Cambria"/>
              </a:rPr>
              <a:t> </a:t>
            </a:r>
            <a:r>
              <a:rPr lang="ru-RU" sz="3600" b="1" spc="229" dirty="0" err="1">
                <a:solidFill>
                  <a:schemeClr val="accent1"/>
                </a:solidFill>
                <a:latin typeface="Cambria"/>
                <a:cs typeface="Cambria"/>
              </a:rPr>
              <a:t>різновидності</a:t>
            </a:r>
            <a:endParaRPr sz="3600" dirty="0">
              <a:solidFill>
                <a:schemeClr val="accent1"/>
              </a:solidFill>
              <a:latin typeface="Cambria"/>
              <a:cs typeface="Cambria"/>
            </a:endParaRPr>
          </a:p>
        </p:txBody>
      </p:sp>
      <p:pic>
        <p:nvPicPr>
          <p:cNvPr id="2050" name="Picture 2" descr="ПП 19. Поведінка споживача – КАФЕДРА МАРКЕТИНГУ">
            <a:extLst>
              <a:ext uri="{FF2B5EF4-FFF2-40B4-BE49-F238E27FC236}">
                <a16:creationId xmlns:a16="http://schemas.microsoft.com/office/drawing/2014/main" id="{9EC34C72-1763-91C0-0170-FCBB96D9A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358980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88" y="-9896"/>
            <a:ext cx="3044190" cy="6858000"/>
            <a:chOff x="-1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285F4"/>
                </a:solidFill>
                <a:latin typeface="Arial"/>
                <a:cs typeface="Arial"/>
              </a:rPr>
              <a:t>1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4285F4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4285F4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72265" y="6367739"/>
            <a:ext cx="174625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0"/>
              </a:lnSpc>
            </a:pPr>
            <a:fld id="{81D60167-4931-47E6-BA6A-407CBD079E47}" type="slidenum">
              <a:rPr sz="1300" b="1" spc="5" dirty="0">
                <a:solidFill>
                  <a:srgbClr val="666666"/>
                </a:solidFill>
                <a:latin typeface="Trebuchet MS"/>
                <a:cs typeface="Trebuchet MS"/>
              </a:rPr>
              <a:t>2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2067" y="156159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rgbClr val="FFFFFF"/>
                </a:solidFill>
              </a:rPr>
              <a:t>Т</a:t>
            </a:r>
            <a:r>
              <a:rPr sz="3200" spc="-10" dirty="0">
                <a:solidFill>
                  <a:srgbClr val="FFFFFF"/>
                </a:solidFill>
              </a:rPr>
              <a:t>е</a:t>
            </a:r>
            <a:r>
              <a:rPr sz="3200" spc="-5" dirty="0">
                <a:solidFill>
                  <a:srgbClr val="FFFFFF"/>
                </a:solidFill>
              </a:rPr>
              <a:t>о</a:t>
            </a:r>
            <a:r>
              <a:rPr sz="3200" spc="-15" dirty="0">
                <a:solidFill>
                  <a:srgbClr val="FFFFFF"/>
                </a:solidFill>
              </a:rPr>
              <a:t>р</a:t>
            </a:r>
            <a:r>
              <a:rPr sz="3200" spc="-5" dirty="0">
                <a:solidFill>
                  <a:srgbClr val="FFFFFF"/>
                </a:solidFill>
              </a:rPr>
              <a:t>е</a:t>
            </a:r>
            <a:r>
              <a:rPr sz="3200" spc="-15" dirty="0">
                <a:solidFill>
                  <a:srgbClr val="FFFFFF"/>
                </a:solidFill>
              </a:rPr>
              <a:t>тич</a:t>
            </a:r>
            <a:r>
              <a:rPr sz="3200" spc="-30" dirty="0">
                <a:solidFill>
                  <a:srgbClr val="FFFFFF"/>
                </a:solidFill>
              </a:rPr>
              <a:t>н</a:t>
            </a:r>
            <a:r>
              <a:rPr sz="3200" spc="-20" dirty="0">
                <a:solidFill>
                  <a:srgbClr val="FFFFFF"/>
                </a:solidFill>
              </a:rPr>
              <a:t>і  </a:t>
            </a:r>
            <a:r>
              <a:rPr sz="3200" spc="-10" dirty="0">
                <a:solidFill>
                  <a:srgbClr val="FFFFFF"/>
                </a:solidFill>
              </a:rPr>
              <a:t>пита</a:t>
            </a:r>
            <a:r>
              <a:rPr sz="3200" spc="-30" dirty="0">
                <a:solidFill>
                  <a:srgbClr val="FFFFFF"/>
                </a:solidFill>
              </a:rPr>
              <a:t>н</a:t>
            </a:r>
            <a:r>
              <a:rPr sz="3200" spc="-10" dirty="0">
                <a:solidFill>
                  <a:srgbClr val="FFFFFF"/>
                </a:solidFill>
              </a:rPr>
              <a:t>ня</a:t>
            </a:r>
            <a:endParaRPr sz="3200"/>
          </a:p>
        </p:txBody>
      </p:sp>
      <p:sp>
        <p:nvSpPr>
          <p:cNvPr id="16" name="object 16"/>
          <p:cNvSpPr txBox="1"/>
          <p:nvPr/>
        </p:nvSpPr>
        <p:spPr>
          <a:xfrm>
            <a:off x="3323971" y="835507"/>
            <a:ext cx="7938134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класифікація.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поняття,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пов’язанні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споживчою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поведінкою.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Сутність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принципи.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Еволюція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маркетинг.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50158" y="3897833"/>
            <a:ext cx="77889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Теоретичні</a:t>
            </a:r>
            <a:r>
              <a:rPr sz="2400" b="1" i="1" spc="-2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питання</a:t>
            </a:r>
            <a:r>
              <a:rPr sz="2400" b="1" i="1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для</a:t>
            </a:r>
            <a:r>
              <a:rPr sz="2400" b="1" i="1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chemeClr val="accent1"/>
                </a:solidFill>
                <a:latin typeface="Arial"/>
                <a:cs typeface="Arial"/>
              </a:rPr>
              <a:t>самостійної</a:t>
            </a:r>
            <a:r>
              <a:rPr sz="2400" b="1" i="1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chemeClr val="accent1"/>
                </a:solidFill>
                <a:latin typeface="Arial"/>
                <a:cs typeface="Arial"/>
              </a:rPr>
              <a:t>підготовки</a:t>
            </a:r>
            <a:endParaRPr sz="24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50158" y="4540478"/>
            <a:ext cx="5822950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9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Інструменти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Консьюмеризм.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057"/>
            <a:ext cx="9883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Нобелівська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премія</a:t>
            </a:r>
            <a:r>
              <a:rPr sz="44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з </a:t>
            </a:r>
            <a:r>
              <a:rPr sz="4400" spc="-10" dirty="0">
                <a:solidFill>
                  <a:schemeClr val="accent1"/>
                </a:solidFill>
                <a:latin typeface="Calibri"/>
                <a:cs typeface="Calibri"/>
              </a:rPr>
              <a:t>економіки</a:t>
            </a:r>
            <a:r>
              <a:rPr sz="4400" spc="-2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в 2015</a:t>
            </a:r>
            <a:r>
              <a:rPr sz="4400" spc="-2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р.</a:t>
            </a:r>
            <a:endParaRPr sz="44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5591" y="1664588"/>
            <a:ext cx="5057775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9405">
              <a:lnSpc>
                <a:spcPct val="100000"/>
              </a:lnSpc>
              <a:spcBef>
                <a:spcPts val="95"/>
              </a:spcBef>
            </a:pPr>
            <a:r>
              <a:rPr sz="22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споживання,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й </a:t>
            </a:r>
            <a:r>
              <a:rPr sz="2200" spc="-5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добробуту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Microsoft Sans Serif"/>
              <a:cs typeface="Microsoft Sans Serif"/>
            </a:endParaRPr>
          </a:p>
          <a:p>
            <a:pPr marL="12700" marR="302895">
              <a:lnSpc>
                <a:spcPct val="100000"/>
              </a:lnSpc>
              <a:tabLst>
                <a:tab pos="885825" algn="l"/>
              </a:tabLst>
            </a:pP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Ангус	</a:t>
            </a: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Дітон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905" dirty="0">
                <a:solidFill>
                  <a:srgbClr val="001F5F"/>
                </a:solidFill>
                <a:latin typeface="Microsoft Sans Serif"/>
                <a:cs typeface="Microsoft Sans Serif"/>
              </a:rPr>
              <a:t>—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дослідник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905" dirty="0">
                <a:solidFill>
                  <a:srgbClr val="001F5F"/>
                </a:solidFill>
                <a:latin typeface="Microsoft Sans Serif"/>
                <a:cs typeface="Microsoft Sans Serif"/>
              </a:rPr>
              <a:t>— </a:t>
            </a:r>
            <a:r>
              <a:rPr sz="2200" spc="-5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потрапив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больову</a:t>
            </a:r>
            <a:r>
              <a:rPr sz="22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точку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сучасного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99600"/>
              </a:lnSpc>
              <a:spcBef>
                <a:spcPts val="10"/>
              </a:spcBef>
            </a:pP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світу: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одного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боку,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людство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пішло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 </a:t>
            </a:r>
            <a:r>
              <a:rPr sz="2200" spc="-5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колишніх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</a:t>
            </a:r>
            <a:r>
              <a:rPr sz="22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абсолютної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бідності,</a:t>
            </a:r>
            <a:r>
              <a:rPr sz="22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2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іншого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боку,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світі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дуже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сильно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відрізняється,</a:t>
            </a:r>
            <a:r>
              <a:rPr sz="22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здоров'я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благополуччя</a:t>
            </a:r>
            <a:r>
              <a:rPr sz="22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виявляються</a:t>
            </a:r>
            <a:r>
              <a:rPr sz="22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2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лещатах </a:t>
            </a:r>
            <a:r>
              <a:rPr sz="22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нерівності.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розгляду</a:t>
            </a:r>
            <a:r>
              <a:rPr sz="22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нерівності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Дітон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вибрав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тему,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цікаву</a:t>
            </a:r>
            <a:r>
              <a:rPr sz="22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2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всіх:</a:t>
            </a:r>
            <a:r>
              <a:rPr sz="22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2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2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смерть.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2014" y="1903564"/>
            <a:ext cx="2719451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531864"/>
            <a:ext cx="94583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Нобелівська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премія</a:t>
            </a:r>
            <a:r>
              <a:rPr sz="44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 err="1">
                <a:solidFill>
                  <a:schemeClr val="accent1"/>
                </a:solidFill>
                <a:latin typeface="Calibri"/>
                <a:cs typeface="Calibri"/>
              </a:rPr>
              <a:t>з</a:t>
            </a:r>
            <a:r>
              <a:rPr sz="4400" spc="-1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uk-UA" sz="4400" spc="-10" dirty="0">
                <a:solidFill>
                  <a:schemeClr val="accent1"/>
                </a:solidFill>
                <a:latin typeface="Calibri"/>
                <a:cs typeface="Calibri"/>
              </a:rPr>
              <a:t>е</a:t>
            </a:r>
            <a:r>
              <a:rPr sz="4400" spc="-10" dirty="0" err="1">
                <a:solidFill>
                  <a:schemeClr val="accent1"/>
                </a:solidFill>
                <a:latin typeface="Calibri"/>
                <a:cs typeface="Calibri"/>
              </a:rPr>
              <a:t>кономіки</a:t>
            </a:r>
            <a:r>
              <a:rPr sz="4400" spc="-1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accent1"/>
                </a:solidFill>
                <a:latin typeface="Calibri"/>
                <a:cs typeface="Calibri"/>
              </a:rPr>
              <a:t>2017</a:t>
            </a:r>
            <a:r>
              <a:rPr sz="4400" spc="-3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chemeClr val="accent1"/>
                </a:solidFill>
                <a:latin typeface="Calibri"/>
                <a:cs typeface="Calibri"/>
              </a:rPr>
              <a:t>р.</a:t>
            </a:r>
            <a:endParaRPr sz="44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9646" y="2207768"/>
            <a:ext cx="6309995" cy="402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1125">
              <a:lnSpc>
                <a:spcPct val="100000"/>
              </a:lnSpc>
              <a:spcBef>
                <a:spcPts val="105"/>
              </a:spcBef>
            </a:pP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2017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року</a:t>
            </a:r>
            <a:r>
              <a:rPr sz="26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Нобелівську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премію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600" spc="-10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економіки</a:t>
            </a:r>
            <a:r>
              <a:rPr sz="26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присуджено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6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розуміння </a:t>
            </a:r>
            <a:r>
              <a:rPr sz="26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того,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яку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роль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психологія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відіграє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економіці.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endParaRPr lang="uk-UA" sz="2600" spc="30" dirty="0">
              <a:solidFill>
                <a:srgbClr val="001F5F"/>
              </a:solidFill>
              <a:latin typeface="Microsoft Sans Serif"/>
              <a:cs typeface="Microsoft Sans Serif"/>
            </a:endParaRPr>
          </a:p>
          <a:p>
            <a:pPr marL="12700" marR="111125">
              <a:lnSpc>
                <a:spcPct val="100000"/>
              </a:lnSpc>
              <a:spcBef>
                <a:spcPts val="105"/>
              </a:spcBef>
            </a:pPr>
            <a:r>
              <a:rPr sz="2600" spc="-4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Лауреатом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став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американець </a:t>
            </a:r>
            <a:r>
              <a:rPr sz="2600" spc="-6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Річард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Талер.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Йому</a:t>
            </a:r>
            <a:r>
              <a:rPr sz="26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72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роки,</a:t>
            </a:r>
            <a:r>
              <a:rPr sz="26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він</a:t>
            </a:r>
            <a:endParaRPr sz="2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професор,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фахівець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1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6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поведінкової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економіки</a:t>
            </a:r>
            <a:r>
              <a:rPr sz="26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6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Booth</a:t>
            </a:r>
            <a:r>
              <a:rPr sz="26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School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of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001F5F"/>
                </a:solidFill>
                <a:latin typeface="Microsoft Sans Serif"/>
                <a:cs typeface="Microsoft Sans Serif"/>
              </a:rPr>
              <a:t>Business</a:t>
            </a:r>
            <a:r>
              <a:rPr sz="26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600" spc="-6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Чиказькому</a:t>
            </a:r>
            <a:r>
              <a:rPr sz="26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університеті.</a:t>
            </a:r>
            <a:endParaRPr sz="26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807" y="2183269"/>
            <a:ext cx="4585843" cy="34456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8007" y="293320"/>
            <a:ext cx="465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>
                <a:solidFill>
                  <a:schemeClr val="accent1"/>
                </a:solidFill>
              </a:rPr>
              <a:t>Поведінка</a:t>
            </a:r>
            <a:r>
              <a:rPr spc="10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споживачів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54618" y="4226700"/>
            <a:ext cx="9034272" cy="2598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205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визначається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дії,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вживаються</a:t>
            </a:r>
            <a:r>
              <a:rPr lang="uk-UA" dirty="0">
                <a:latin typeface="Microsoft Sans Serif"/>
                <a:cs typeface="Microsoft Sans Serif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Microsoft Sans Serif"/>
                <a:cs typeface="Microsoft Sans Serif"/>
              </a:rPr>
              <a:t>людьми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придбанні,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споживанні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позбавленні </a:t>
            </a:r>
            <a:r>
              <a:rPr spc="-434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них.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Іншими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словами,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прийнято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вважати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наукою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«чому</a:t>
            </a:r>
            <a:r>
              <a:rPr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люди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 err="1">
                <a:solidFill>
                  <a:srgbClr val="001F5F"/>
                </a:solidFill>
                <a:latin typeface="Arial"/>
                <a:cs typeface="Arial"/>
              </a:rPr>
              <a:t>купують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?»</a:t>
            </a:r>
            <a:endParaRPr lang="uk-UA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241300" indent="-228600">
              <a:lnSpc>
                <a:spcPts val="205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endParaRPr dirty="0">
              <a:latin typeface="Arial"/>
              <a:cs typeface="Arial"/>
            </a:endParaRPr>
          </a:p>
          <a:p>
            <a:pPr marL="241300" marR="436245" indent="-228600">
              <a:lnSpc>
                <a:spcPct val="72200"/>
              </a:lnSpc>
              <a:spcBef>
                <a:spcPts val="625"/>
              </a:spcBef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бути</a:t>
            </a:r>
            <a:r>
              <a:rPr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визначена</a:t>
            </a:r>
            <a:r>
              <a:rPr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сфера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досліджень,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центрі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r>
              <a:rPr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якої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знаходяться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5" dirty="0">
                <a:solidFill>
                  <a:srgbClr val="001F5F"/>
                </a:solidFill>
                <a:latin typeface="Arial"/>
                <a:cs typeface="Arial"/>
              </a:rPr>
              <a:t>дії </a:t>
            </a:r>
            <a:r>
              <a:rPr b="1" spc="-10" dirty="0" err="1">
                <a:solidFill>
                  <a:srgbClr val="001F5F"/>
                </a:solidFill>
                <a:latin typeface="Arial"/>
                <a:cs typeface="Arial"/>
              </a:rPr>
              <a:t>споживачів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lang="uk-UA" b="1" spc="-1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241300" marR="436245" indent="-228600">
              <a:lnSpc>
                <a:spcPct val="72200"/>
              </a:lnSpc>
              <a:spcBef>
                <a:spcPts val="625"/>
              </a:spcBef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endParaRPr dirty="0">
              <a:latin typeface="Arial"/>
              <a:cs typeface="Arial"/>
            </a:endParaRPr>
          </a:p>
          <a:p>
            <a:pPr marL="241300" indent="-228600">
              <a:lnSpc>
                <a:spcPts val="2740"/>
              </a:lnSpc>
              <a:buClr>
                <a:srgbClr val="1E4E79"/>
              </a:buClr>
              <a:buSzPct val="164705"/>
              <a:buChar char="●"/>
              <a:tabLst>
                <a:tab pos="241300" algn="l"/>
              </a:tabLst>
            </a:pP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Аналіз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пов'язаний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тим,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</a:t>
            </a:r>
            <a:endParaRPr dirty="0">
              <a:latin typeface="Microsoft Sans Serif"/>
              <a:cs typeface="Microsoft Sans Serif"/>
            </a:endParaRPr>
          </a:p>
          <a:p>
            <a:pPr marL="241300">
              <a:lnSpc>
                <a:spcPts val="1525"/>
              </a:lnSpc>
            </a:pP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здійснюють </a:t>
            </a:r>
            <a:r>
              <a:rPr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покупки,</a:t>
            </a:r>
            <a:r>
              <a:rPr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</a:t>
            </a:r>
            <a:r>
              <a:rPr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тим,</a:t>
            </a:r>
            <a:r>
              <a:rPr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чому</a:t>
            </a:r>
            <a:r>
              <a:rPr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1F5F"/>
                </a:solidFill>
                <a:latin typeface="Arial"/>
                <a:cs typeface="Arial"/>
              </a:rPr>
              <a:t>як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001F5F"/>
                </a:solidFill>
                <a:latin typeface="Arial"/>
                <a:cs typeface="Arial"/>
              </a:rPr>
              <a:t>вони</a:t>
            </a:r>
            <a:endParaRPr dirty="0">
              <a:latin typeface="Arial"/>
              <a:cs typeface="Arial"/>
            </a:endParaRPr>
          </a:p>
          <a:p>
            <a:pPr marL="241300">
              <a:lnSpc>
                <a:spcPts val="1835"/>
              </a:lnSpc>
            </a:pPr>
            <a:r>
              <a:rPr b="1" spc="-15" dirty="0">
                <a:solidFill>
                  <a:srgbClr val="001F5F"/>
                </a:solidFill>
                <a:latin typeface="Arial"/>
                <a:cs typeface="Arial"/>
              </a:rPr>
              <a:t>використовують</a:t>
            </a:r>
            <a:r>
              <a:rPr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1F5F"/>
                </a:solidFill>
                <a:latin typeface="Arial"/>
                <a:cs typeface="Arial"/>
              </a:rPr>
              <a:t>товари</a:t>
            </a:r>
            <a:r>
              <a:rPr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.</a:t>
            </a:r>
            <a:endParaRPr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9132" y="1355103"/>
            <a:ext cx="6972300" cy="25273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5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0" y="31433"/>
            <a:ext cx="5365289" cy="6877048"/>
            <a:chOff x="0" y="-19048"/>
            <a:chExt cx="5365289" cy="687704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99" y="-19048"/>
              <a:ext cx="4848352" cy="6734173"/>
            </a:xfrm>
            <a:prstGeom prst="rect">
              <a:avLst/>
            </a:prstGeom>
            <a:solidFill>
              <a:schemeClr val="tx2"/>
            </a:solidFill>
          </p:spPr>
        </p:pic>
      </p:grpSp>
      <p:sp>
        <p:nvSpPr>
          <p:cNvPr id="7" name="object 7"/>
          <p:cNvSpPr txBox="1"/>
          <p:nvPr/>
        </p:nvSpPr>
        <p:spPr>
          <a:xfrm>
            <a:off x="6221729" y="2263597"/>
            <a:ext cx="4441190" cy="330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ts val="2280"/>
              </a:lnSpc>
              <a:spcBef>
                <a:spcPts val="105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економічне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здоров'я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населення</a:t>
            </a:r>
            <a:endParaRPr sz="2000">
              <a:latin typeface="Microsoft Sans Serif"/>
              <a:cs typeface="Microsoft Sans Serif"/>
            </a:endParaRPr>
          </a:p>
          <a:p>
            <a:pPr marL="12700" marR="248285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 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успішність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маркетингових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програм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ts val="2280"/>
              </a:lnSpc>
              <a:spcBef>
                <a:spcPts val="735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визначає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економічне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здоров'я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кожного</a:t>
            </a:r>
            <a:endParaRPr sz="2000">
              <a:latin typeface="Microsoft Sans Serif"/>
              <a:cs typeface="Microsoft Sans Serif"/>
            </a:endParaRPr>
          </a:p>
          <a:p>
            <a:pPr marL="12700" marR="80010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допомагає </a:t>
            </a:r>
            <a:r>
              <a:rPr sz="2000" spc="-5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формулювати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державну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політику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ts val="2160"/>
              </a:lnSpc>
              <a:spcBef>
                <a:spcPts val="994"/>
              </a:spcBef>
              <a:buClr>
                <a:srgbClr val="001F5F"/>
              </a:buClr>
              <a:buSzPct val="14000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впливає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на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індивідуальну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політику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14796" y="682497"/>
            <a:ext cx="5539740" cy="10312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spc="-10" dirty="0">
                <a:solidFill>
                  <a:schemeClr val="accent1"/>
                </a:solidFill>
              </a:rPr>
              <a:t>Навіщо</a:t>
            </a:r>
            <a:r>
              <a:rPr spc="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вивчати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50" dirty="0">
                <a:solidFill>
                  <a:schemeClr val="accent1"/>
                </a:solidFill>
              </a:rPr>
              <a:t>поведінку </a:t>
            </a:r>
            <a:r>
              <a:rPr spc="-940" dirty="0">
                <a:solidFill>
                  <a:schemeClr val="accent1"/>
                </a:solidFill>
              </a:rPr>
              <a:t> </a:t>
            </a:r>
            <a:r>
              <a:rPr spc="-40" dirty="0">
                <a:solidFill>
                  <a:schemeClr val="accent1"/>
                </a:solidFill>
              </a:rPr>
              <a:t>споживачів?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794" y="1191766"/>
            <a:ext cx="4833001" cy="459943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61247" y="2220722"/>
            <a:ext cx="2620645" cy="113030"/>
          </a:xfrm>
          <a:custGeom>
            <a:avLst/>
            <a:gdLst/>
            <a:ahLst/>
            <a:cxnLst/>
            <a:rect l="l" t="t" r="r" b="b"/>
            <a:pathLst>
              <a:path w="2620645" h="113030">
                <a:moveTo>
                  <a:pt x="0" y="112902"/>
                </a:moveTo>
                <a:lnTo>
                  <a:pt x="2620136" y="112902"/>
                </a:lnTo>
                <a:lnTo>
                  <a:pt x="2620136" y="0"/>
                </a:lnTo>
                <a:lnTo>
                  <a:pt x="0" y="0"/>
                </a:lnTo>
                <a:lnTo>
                  <a:pt x="0" y="11290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454897" y="2214372"/>
            <a:ext cx="3034030" cy="3079115"/>
            <a:chOff x="8454897" y="2214372"/>
            <a:chExt cx="3034030" cy="3079115"/>
          </a:xfrm>
        </p:grpSpPr>
        <p:sp>
          <p:nvSpPr>
            <p:cNvPr id="4" name="object 4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2797276" y="0"/>
                  </a:lnTo>
                  <a:lnTo>
                    <a:pt x="2797276" y="112903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03985" y="140588"/>
            <a:ext cx="2425065" cy="18859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24485" algn="r">
              <a:lnSpc>
                <a:spcPct val="93800"/>
              </a:lnSpc>
              <a:spcBef>
                <a:spcPts val="340"/>
              </a:spcBef>
            </a:pPr>
            <a:r>
              <a:rPr sz="3200" spc="-20" dirty="0">
                <a:solidFill>
                  <a:srgbClr val="FFFFFF"/>
                </a:solidFill>
              </a:rPr>
              <a:t>Підходи</a:t>
            </a:r>
            <a:r>
              <a:rPr sz="3200" spc="-70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до </a:t>
            </a:r>
            <a:r>
              <a:rPr sz="3200" spc="-835" dirty="0">
                <a:solidFill>
                  <a:srgbClr val="FFFFFF"/>
                </a:solidFill>
              </a:rPr>
              <a:t> </a:t>
            </a:r>
            <a:r>
              <a:rPr sz="3200" spc="-15" dirty="0">
                <a:solidFill>
                  <a:srgbClr val="FFFFFF"/>
                </a:solidFill>
              </a:rPr>
              <a:t>дослідж</a:t>
            </a:r>
            <a:r>
              <a:rPr sz="3200" spc="-25" dirty="0">
                <a:solidFill>
                  <a:srgbClr val="FFFFFF"/>
                </a:solidFill>
              </a:rPr>
              <a:t>е</a:t>
            </a:r>
            <a:r>
              <a:rPr sz="3200" spc="-15" dirty="0">
                <a:solidFill>
                  <a:srgbClr val="FFFFFF"/>
                </a:solidFill>
              </a:rPr>
              <a:t>н</a:t>
            </a:r>
            <a:r>
              <a:rPr sz="3200" spc="-25" dirty="0">
                <a:solidFill>
                  <a:srgbClr val="FFFFFF"/>
                </a:solidFill>
              </a:rPr>
              <a:t>н</a:t>
            </a:r>
            <a:r>
              <a:rPr sz="3200" dirty="0">
                <a:solidFill>
                  <a:srgbClr val="FFFFFF"/>
                </a:solidFill>
              </a:rPr>
              <a:t>я  </a:t>
            </a:r>
            <a:r>
              <a:rPr sz="3200" spc="-45" dirty="0">
                <a:solidFill>
                  <a:srgbClr val="FFFFFF"/>
                </a:solidFill>
              </a:rPr>
              <a:t>поведінки </a:t>
            </a:r>
            <a:r>
              <a:rPr sz="3200" spc="-40" dirty="0">
                <a:solidFill>
                  <a:srgbClr val="FFFFFF"/>
                </a:solidFill>
              </a:rPr>
              <a:t> споживачів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8214486" y="2449829"/>
            <a:ext cx="2866898" cy="28373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10" dirty="0">
                <a:latin typeface="Microsoft Sans Serif"/>
                <a:cs typeface="Microsoft Sans Serif"/>
              </a:rPr>
              <a:t>Два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підходи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: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Microsoft Sans Serif"/>
              <a:cs typeface="Microsoft Sans Serif"/>
            </a:endParaRPr>
          </a:p>
          <a:p>
            <a:pPr marL="12700" marR="617855">
              <a:lnSpc>
                <a:spcPts val="3020"/>
              </a:lnSpc>
              <a:spcBef>
                <a:spcPts val="5"/>
              </a:spcBef>
            </a:pPr>
            <a:r>
              <a:rPr sz="2800" spc="-45" dirty="0">
                <a:latin typeface="Microsoft Sans Serif"/>
                <a:cs typeface="Microsoft Sans Serif"/>
              </a:rPr>
              <a:t>позитивізм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</a:t>
            </a:r>
            <a:r>
              <a:rPr sz="2800" spc="-80" dirty="0">
                <a:latin typeface="Microsoft Sans Serif"/>
                <a:cs typeface="Microsoft Sans Serif"/>
              </a:rPr>
              <a:t>м</a:t>
            </a:r>
            <a:r>
              <a:rPr sz="2800" spc="-65" dirty="0">
                <a:latin typeface="Microsoft Sans Serif"/>
                <a:cs typeface="Microsoft Sans Serif"/>
              </a:rPr>
              <a:t>о</a:t>
            </a:r>
            <a:r>
              <a:rPr sz="2800" spc="-10" dirty="0">
                <a:latin typeface="Microsoft Sans Serif"/>
                <a:cs typeface="Microsoft Sans Serif"/>
              </a:rPr>
              <a:t>де</a:t>
            </a:r>
            <a:r>
              <a:rPr sz="2800" dirty="0">
                <a:latin typeface="Microsoft Sans Serif"/>
                <a:cs typeface="Microsoft Sans Serif"/>
              </a:rPr>
              <a:t>р</a:t>
            </a:r>
            <a:r>
              <a:rPr sz="2800" spc="-55" dirty="0">
                <a:latin typeface="Microsoft Sans Serif"/>
                <a:cs typeface="Microsoft Sans Serif"/>
              </a:rPr>
              <a:t>ніз</a:t>
            </a:r>
            <a:r>
              <a:rPr sz="2800" spc="-80" dirty="0">
                <a:latin typeface="Microsoft Sans Serif"/>
                <a:cs typeface="Microsoft Sans Serif"/>
              </a:rPr>
              <a:t>м</a:t>
            </a:r>
            <a:r>
              <a:rPr sz="2800" spc="-5" dirty="0">
                <a:latin typeface="Microsoft Sans Serif"/>
                <a:cs typeface="Microsoft Sans Serif"/>
              </a:rPr>
              <a:t>)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3020"/>
              </a:lnSpc>
            </a:pPr>
            <a:r>
              <a:rPr sz="2800" spc="-35" dirty="0">
                <a:latin typeface="Microsoft Sans Serif"/>
                <a:cs typeface="Microsoft Sans Serif"/>
              </a:rPr>
              <a:t>інтерпретівізм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(</a:t>
            </a:r>
            <a:r>
              <a:rPr sz="2800" spc="-35" dirty="0" err="1">
                <a:latin typeface="Microsoft Sans Serif"/>
                <a:cs typeface="Microsoft Sans Serif"/>
              </a:rPr>
              <a:t>постмодернізм</a:t>
            </a:r>
            <a:r>
              <a:rPr lang="uk-UA" sz="2800" spc="-35" dirty="0">
                <a:latin typeface="Microsoft Sans Serif"/>
                <a:cs typeface="Microsoft Sans Serif"/>
              </a:rPr>
              <a:t>)</a:t>
            </a:r>
            <a:endParaRPr sz="2800" dirty="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258" y="2220722"/>
            <a:ext cx="7102475" cy="30067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7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094" y="0"/>
            <a:ext cx="5869178" cy="7066000"/>
            <a:chOff x="0" y="0"/>
            <a:chExt cx="5869178" cy="706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577" y="331827"/>
              <a:ext cx="4848352" cy="67341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3622" y="1514425"/>
              <a:ext cx="4575556" cy="457542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221729" y="926033"/>
            <a:ext cx="5147945" cy="5061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Понад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усе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людський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розум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природа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суспільство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повністю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пізнавані.</a:t>
            </a:r>
            <a:endParaRPr sz="2000">
              <a:latin typeface="Microsoft Sans Serif"/>
              <a:cs typeface="Microsoft Sans Serif"/>
            </a:endParaRPr>
          </a:p>
          <a:p>
            <a:pPr marL="355600" marR="38100" indent="-342900">
              <a:lnSpc>
                <a:spcPts val="2160"/>
              </a:lnSpc>
              <a:spcBef>
                <a:spcPts val="103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Навколишній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світ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упорядкованим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1E4E79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чітко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визначеним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минулим,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сьогоденням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30"/>
              </a:lnSpc>
            </a:pP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майбутнім.</a:t>
            </a:r>
            <a:endParaRPr sz="2000">
              <a:latin typeface="Microsoft Sans Serif"/>
              <a:cs typeface="Microsoft Sans Serif"/>
            </a:endParaRPr>
          </a:p>
          <a:p>
            <a:pPr marL="355600" marR="595630" indent="-342900">
              <a:lnSpc>
                <a:spcPts val="2160"/>
              </a:lnSpc>
              <a:spcBef>
                <a:spcPts val="104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Розвиток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розглядається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1E4E79"/>
                </a:solidFill>
                <a:latin typeface="Microsoft Sans Serif"/>
                <a:cs typeface="Microsoft Sans Serif"/>
              </a:rPr>
              <a:t>як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шлях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до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одноманітності.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Мета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-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  <a:tab pos="748665" algn="l"/>
              </a:tabLst>
            </a:pP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	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передбачення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 поведінки</a:t>
            </a:r>
            <a:endParaRPr sz="2000">
              <a:latin typeface="Microsoft Sans Serif"/>
              <a:cs typeface="Microsoft Sans Serif"/>
            </a:endParaRPr>
          </a:p>
          <a:p>
            <a:pPr marL="355600" marR="131445" indent="-342900">
              <a:lnSpc>
                <a:spcPts val="2160"/>
              </a:lnSpc>
              <a:spcBef>
                <a:spcPts val="1040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830" dirty="0">
                <a:solidFill>
                  <a:srgbClr val="1E4E79"/>
                </a:solidFill>
                <a:latin typeface="Microsoft Sans Serif"/>
                <a:cs typeface="Microsoft Sans Serif"/>
              </a:rPr>
              <a:t>—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раціональні,</a:t>
            </a:r>
            <a:r>
              <a:rPr sz="200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організовані, </a:t>
            </a:r>
            <a:r>
              <a:rPr sz="2000" spc="-5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все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планують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280"/>
              </a:lnSpc>
              <a:spcBef>
                <a:spcPts val="7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Предмет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поведінки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25" dirty="0">
                <a:solidFill>
                  <a:srgbClr val="1E4E79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110" dirty="0">
                <a:solidFill>
                  <a:srgbClr val="1E4E79"/>
                </a:solidFill>
                <a:latin typeface="Microsoft Sans Serif"/>
                <a:cs typeface="Microsoft Sans Serif"/>
              </a:rPr>
              <a:t>—процес</a:t>
            </a:r>
            <a:r>
              <a:rPr sz="2000" spc="-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покупки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ts val="2160"/>
              </a:lnSpc>
              <a:spcBef>
                <a:spcPts val="1025"/>
              </a:spcBef>
              <a:buClr>
                <a:srgbClr val="FF660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позитивізмі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домінують</a:t>
            </a:r>
            <a:r>
              <a:rPr sz="2000" spc="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1E4E79"/>
                </a:solidFill>
                <a:latin typeface="Microsoft Sans Serif"/>
                <a:cs typeface="Microsoft Sans Serif"/>
              </a:rPr>
              <a:t>кількісні</a:t>
            </a:r>
            <a:r>
              <a:rPr sz="2000" spc="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1E4E79"/>
                </a:solidFill>
                <a:latin typeface="Microsoft Sans Serif"/>
                <a:cs typeface="Microsoft Sans Serif"/>
              </a:rPr>
              <a:t>методи </a:t>
            </a:r>
            <a:r>
              <a:rPr sz="2000" spc="-515" dirty="0">
                <a:solidFill>
                  <a:srgbClr val="1E4E79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1E4E79"/>
                </a:solidFill>
                <a:latin typeface="Microsoft Sans Serif"/>
                <a:cs typeface="Microsoft Sans Serif"/>
              </a:rPr>
              <a:t>дослідження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8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80" y="89257"/>
            <a:ext cx="2927858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зит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ві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678" y="669175"/>
            <a:ext cx="24199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200" b="1" spc="-3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рні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87" y="163880"/>
            <a:ext cx="5855715" cy="7321217"/>
            <a:chOff x="0" y="0"/>
            <a:chExt cx="5855715" cy="732121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218" y="831379"/>
              <a:ext cx="4499071" cy="5258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577" y="587044"/>
              <a:ext cx="4848352" cy="67341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286" y="1746033"/>
              <a:ext cx="4575429" cy="457542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197853" y="385698"/>
            <a:ext cx="5107940" cy="596582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5600" marR="193675" indent="-342900">
              <a:lnSpc>
                <a:spcPts val="2620"/>
              </a:lnSpc>
              <a:spcBef>
                <a:spcPts val="40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Раціональне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спрощує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навколишній </a:t>
            </a:r>
            <a:r>
              <a:rPr sz="2400" spc="-5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складний</a:t>
            </a:r>
            <a:r>
              <a:rPr sz="2400" spc="-20" dirty="0">
                <a:solidFill>
                  <a:srgbClr val="1E4E79"/>
                </a:solidFill>
                <a:latin typeface="Calibri"/>
                <a:cs typeface="Calibri"/>
              </a:rPr>
              <a:t> світ.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90200"/>
              </a:lnSpc>
              <a:spcBef>
                <a:spcPts val="930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Навколишній</a:t>
            </a:r>
            <a:r>
              <a:rPr sz="2400" spc="2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світ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багато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варіантний, </a:t>
            </a:r>
            <a:r>
              <a:rPr sz="2400" spc="-5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E4E79"/>
                </a:solidFill>
                <a:latin typeface="Calibri"/>
                <a:cs typeface="Calibri"/>
              </a:rPr>
              <a:t>культурний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плюралізм, заперечують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прогрес,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проголошують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 ідею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фрагментарності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культури.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ts val="2735"/>
              </a:lnSpc>
              <a:spcBef>
                <a:spcPts val="69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Метою дослідження</a:t>
            </a:r>
            <a:r>
              <a:rPr sz="2400" spc="-3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поведінки</a:t>
            </a:r>
            <a:endParaRPr sz="2400">
              <a:latin typeface="Calibri"/>
              <a:cs typeface="Calibri"/>
            </a:endParaRPr>
          </a:p>
          <a:p>
            <a:pPr marL="355600" marR="375920">
              <a:lnSpc>
                <a:spcPts val="2600"/>
              </a:lnSpc>
              <a:spcBef>
                <a:spcPts val="180"/>
              </a:spcBef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споживачів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вважають</a:t>
            </a:r>
            <a:r>
              <a:rPr sz="2400" spc="-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-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розуміння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поведінки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 споживачів.</a:t>
            </a:r>
            <a:endParaRPr sz="2400">
              <a:latin typeface="Calibri"/>
              <a:cs typeface="Calibri"/>
            </a:endParaRPr>
          </a:p>
          <a:p>
            <a:pPr marL="355600" marR="1256030" indent="-342900">
              <a:lnSpc>
                <a:spcPts val="2620"/>
              </a:lnSpc>
              <a:spcBef>
                <a:spcPts val="96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-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ірраціональні,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непослідовні,</a:t>
            </a:r>
            <a:r>
              <a:rPr sz="2400" spc="-7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суперечливі.</a:t>
            </a:r>
            <a:endParaRPr sz="2400">
              <a:latin typeface="Calibri"/>
              <a:cs typeface="Calibri"/>
            </a:endParaRPr>
          </a:p>
          <a:p>
            <a:pPr marL="355600" marR="97155" indent="-342900">
              <a:lnSpc>
                <a:spcPct val="90200"/>
              </a:lnSpc>
              <a:spcBef>
                <a:spcPts val="930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Предметом дослідження поведінки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споживачів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є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процес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споживання </a:t>
            </a: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в 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цілому.</a:t>
            </a:r>
            <a:endParaRPr sz="2400">
              <a:latin typeface="Calibri"/>
              <a:cs typeface="Calibri"/>
            </a:endParaRPr>
          </a:p>
          <a:p>
            <a:pPr marL="355600" marR="662305" indent="-342900">
              <a:lnSpc>
                <a:spcPts val="2590"/>
              </a:lnSpc>
              <a:spcBef>
                <a:spcPts val="1025"/>
              </a:spcBef>
              <a:buClr>
                <a:srgbClr val="FF66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solidFill>
                  <a:srgbClr val="1E4E79"/>
                </a:solidFill>
                <a:latin typeface="Calibri"/>
                <a:cs typeface="Calibri"/>
              </a:rPr>
              <a:t>У</a:t>
            </a:r>
            <a:r>
              <a:rPr sz="2400" spc="-3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постмодернізмі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переважають </a:t>
            </a:r>
            <a:r>
              <a:rPr sz="2400" spc="-530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1E4E79"/>
                </a:solidFill>
                <a:latin typeface="Calibri"/>
                <a:cs typeface="Calibri"/>
              </a:rPr>
              <a:t>якісні</a:t>
            </a:r>
            <a:r>
              <a:rPr sz="2400" spc="-1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E4E79"/>
                </a:solidFill>
                <a:latin typeface="Calibri"/>
                <a:cs typeface="Calibri"/>
              </a:rPr>
              <a:t>методи</a:t>
            </a:r>
            <a:r>
              <a:rPr sz="2400" spc="5" dirty="0">
                <a:solidFill>
                  <a:srgbClr val="1E4E7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E4E79"/>
                </a:solidFill>
                <a:latin typeface="Calibri"/>
                <a:cs typeface="Calibri"/>
              </a:rPr>
              <a:t>аналізу.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9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9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390" y="163880"/>
            <a:ext cx="29413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Інтерпретівізм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492" y="652346"/>
            <a:ext cx="3333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(п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рні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7556" y="1457578"/>
            <a:ext cx="3470529" cy="2169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61246" y="6370116"/>
            <a:ext cx="19704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Джон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Ф.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Кеннеді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667" y="3653154"/>
            <a:ext cx="11035665" cy="274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38975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Клієнт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широкому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сенсі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5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юридична або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особа,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користується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послугами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іншої</a:t>
            </a:r>
            <a:endParaRPr sz="2000">
              <a:latin typeface="Microsoft Sans Serif"/>
              <a:cs typeface="Microsoft Sans Serif"/>
            </a:endParaRPr>
          </a:p>
          <a:p>
            <a:pPr marL="12700" marR="693864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фізичної або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юридичної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ним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ділові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відносини.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2694940" marR="508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Споживачі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все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ми.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найбільший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економічний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шар,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впливає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економічне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єдиний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голос,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якого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чути.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8871" y="494791"/>
            <a:ext cx="51536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Покупець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</a:rPr>
              <a:t>–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це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людина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організація,</a:t>
            </a:r>
            <a:r>
              <a:rPr sz="2000" spc="-25" dirty="0">
                <a:solidFill>
                  <a:srgbClr val="001F5F"/>
                </a:solidFill>
              </a:rPr>
              <a:t> </a:t>
            </a:r>
            <a:r>
              <a:rPr sz="2000" spc="5" dirty="0">
                <a:solidFill>
                  <a:srgbClr val="001F5F"/>
                </a:solidFill>
              </a:rPr>
              <a:t>що </a:t>
            </a:r>
            <a:r>
              <a:rPr sz="2000" spc="-51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здійснює </a:t>
            </a:r>
            <a:r>
              <a:rPr sz="2000" spc="-5" dirty="0">
                <a:solidFill>
                  <a:srgbClr val="001F5F"/>
                </a:solidFill>
              </a:rPr>
              <a:t>оплату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грошима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20" dirty="0">
                <a:solidFill>
                  <a:srgbClr val="001F5F"/>
                </a:solidFill>
              </a:rPr>
              <a:t>є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набувачем 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товару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послуги.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1653" y="3037713"/>
            <a:ext cx="2745739" cy="222034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06667" y="848690"/>
            <a:ext cx="405892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Споживач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людина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48904" y="1700783"/>
            <a:ext cx="3354832" cy="24470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505" y="5386981"/>
            <a:ext cx="2598974" cy="12021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326" y="3352565"/>
            <a:ext cx="1750088" cy="27178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2800" y="328676"/>
            <a:ext cx="6842125" cy="593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Нужда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випробовуваний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людиною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недолік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чогось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необхідного.</a:t>
            </a:r>
            <a:endParaRPr sz="2000">
              <a:latin typeface="Microsoft Sans Serif"/>
              <a:cs typeface="Microsoft Sans Serif"/>
            </a:endParaRPr>
          </a:p>
          <a:p>
            <a:pPr marL="12700" marR="378460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Потреба</a:t>
            </a:r>
            <a:r>
              <a:rPr sz="2000" b="1" spc="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нужда,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прийняла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специфічну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культурного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рівня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індивідуальністю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людини.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Це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об'єктивна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чому-небудь,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необхідному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підтримки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життєдіяльності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організму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особистості.</a:t>
            </a:r>
            <a:endParaRPr sz="2000">
              <a:latin typeface="Microsoft Sans Serif"/>
              <a:cs typeface="Microsoft Sans Serif"/>
            </a:endParaRPr>
          </a:p>
          <a:p>
            <a:pPr marL="12700" marR="1703705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Запити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людини,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підкріплені</a:t>
            </a:r>
            <a:r>
              <a:rPr sz="20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купівельною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спроможністю.</a:t>
            </a:r>
            <a:endParaRPr sz="2000">
              <a:latin typeface="Microsoft Sans Serif"/>
              <a:cs typeface="Microsoft Sans Serif"/>
            </a:endParaRPr>
          </a:p>
          <a:p>
            <a:pPr marL="2032635" marR="173355">
              <a:lnSpc>
                <a:spcPct val="100000"/>
              </a:lnSpc>
              <a:spcBef>
                <a:spcPts val="94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Благо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річ,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засіб,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задовольняє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людські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відповідає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цілям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прагненням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людей.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Корисність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- це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задоволення,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забезпечується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споживанням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будь-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блага.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Причому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знижується.</a:t>
            </a:r>
            <a:endParaRPr sz="2000">
              <a:latin typeface="Microsoft Sans Serif"/>
              <a:cs typeface="Microsoft Sans Serif"/>
            </a:endParaRPr>
          </a:p>
          <a:p>
            <a:pPr marL="2032635" marR="508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праці,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здатний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будь-яку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людську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потребу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призначений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обміну.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0356" y="339994"/>
            <a:ext cx="4685538" cy="64658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411937"/>
            <a:ext cx="47910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Споживання </a:t>
            </a:r>
            <a:r>
              <a:rPr sz="2000" spc="525" dirty="0">
                <a:solidFill>
                  <a:srgbClr val="001F5F"/>
                </a:solidFill>
              </a:rPr>
              <a:t>– </a:t>
            </a:r>
            <a:r>
              <a:rPr sz="2000" spc="-10" dirty="0">
                <a:solidFill>
                  <a:srgbClr val="001F5F"/>
                </a:solidFill>
              </a:rPr>
              <a:t>розглядалося </a:t>
            </a:r>
            <a:r>
              <a:rPr sz="2000" spc="-65" dirty="0">
                <a:solidFill>
                  <a:srgbClr val="001F5F"/>
                </a:solidFill>
              </a:rPr>
              <a:t>як </a:t>
            </a:r>
            <a:r>
              <a:rPr sz="2000" spc="-5" dirty="0">
                <a:solidFill>
                  <a:srgbClr val="001F5F"/>
                </a:solidFill>
              </a:rPr>
              <a:t>спосіб 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задоволення базисних </a:t>
            </a:r>
            <a:r>
              <a:rPr sz="2000" spc="-15" dirty="0">
                <a:solidFill>
                  <a:srgbClr val="001F5F"/>
                </a:solidFill>
              </a:rPr>
              <a:t>людських </a:t>
            </a:r>
            <a:r>
              <a:rPr sz="2000" spc="-10" dirty="0">
                <a:solidFill>
                  <a:srgbClr val="001F5F"/>
                </a:solidFill>
              </a:rPr>
              <a:t>потреб </a:t>
            </a:r>
            <a:r>
              <a:rPr sz="2000" spc="-520" dirty="0">
                <a:solidFill>
                  <a:srgbClr val="001F5F"/>
                </a:solidFill>
              </a:rPr>
              <a:t> </a:t>
            </a:r>
            <a:r>
              <a:rPr sz="2000" spc="-40" dirty="0">
                <a:solidFill>
                  <a:srgbClr val="001F5F"/>
                </a:solidFill>
              </a:rPr>
              <a:t>за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допомогою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разового</a:t>
            </a:r>
            <a:r>
              <a:rPr sz="2000" spc="-3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або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тривалого 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споживання-знищення </a:t>
            </a:r>
            <a:r>
              <a:rPr sz="2000" dirty="0">
                <a:solidFill>
                  <a:srgbClr val="001F5F"/>
                </a:solidFill>
              </a:rPr>
              <a:t>товарів.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3027" y="3359150"/>
            <a:ext cx="1792732" cy="10756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30395" y="3715257"/>
            <a:ext cx="1239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Споживання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5083" y="3681857"/>
            <a:ext cx="537845" cy="430530"/>
          </a:xfrm>
          <a:custGeom>
            <a:avLst/>
            <a:gdLst/>
            <a:ahLst/>
            <a:cxnLst/>
            <a:rect l="l" t="t" r="r" b="b"/>
            <a:pathLst>
              <a:path w="537845" h="430529">
                <a:moveTo>
                  <a:pt x="322706" y="0"/>
                </a:moveTo>
                <a:lnTo>
                  <a:pt x="322706" y="107569"/>
                </a:lnTo>
                <a:lnTo>
                  <a:pt x="0" y="107569"/>
                </a:lnTo>
                <a:lnTo>
                  <a:pt x="0" y="322707"/>
                </a:lnTo>
                <a:lnTo>
                  <a:pt x="322706" y="322707"/>
                </a:lnTo>
                <a:lnTo>
                  <a:pt x="322706" y="430276"/>
                </a:lnTo>
                <a:lnTo>
                  <a:pt x="537844" y="215138"/>
                </a:lnTo>
                <a:lnTo>
                  <a:pt x="322706" y="0"/>
                </a:lnTo>
                <a:close/>
              </a:path>
            </a:pathLst>
          </a:custGeom>
          <a:solidFill>
            <a:srgbClr val="FFDC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125" y="3359150"/>
            <a:ext cx="1792858" cy="107568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19873" y="3598545"/>
            <a:ext cx="123952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Споживання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2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символів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3136" y="550545"/>
            <a:ext cx="41776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Придбання</a:t>
            </a:r>
            <a:r>
              <a:rPr sz="2000" b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становлення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власником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чогось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гроші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інші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цінності.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7607" y="5641340"/>
            <a:ext cx="73926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Цінність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оцінювання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агентом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(суб'єктом)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порівняльних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якостей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декількох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об'єктів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зору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своїх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прийнятих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громадських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інтересів.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963" y="2191130"/>
            <a:ext cx="3490008" cy="297362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84508" y="2244004"/>
            <a:ext cx="2672249" cy="286643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81836" y="5227116"/>
            <a:ext cx="99682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800" spc="8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800" spc="6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визначається</a:t>
            </a:r>
            <a:r>
              <a:rPr sz="2800" spc="8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9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як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дії,</a:t>
            </a:r>
            <a:r>
              <a:rPr sz="2800" spc="3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що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здійснюються </a:t>
            </a:r>
            <a:r>
              <a:rPr sz="2800" spc="-7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людьми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при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придбанні,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споживанні</a:t>
            </a:r>
            <a:r>
              <a:rPr sz="2800" spc="6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товарів</a:t>
            </a:r>
            <a:r>
              <a:rPr sz="2800" spc="5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і</a:t>
            </a:r>
            <a:r>
              <a:rPr sz="2800" spc="4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послуг</a:t>
            </a:r>
            <a:r>
              <a:rPr sz="2800" spc="3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і</a:t>
            </a:r>
            <a:endParaRPr sz="28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800" spc="-2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позбавлення</a:t>
            </a:r>
            <a:r>
              <a:rPr sz="2800" spc="4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від</a:t>
            </a:r>
            <a:r>
              <a:rPr sz="2800" spc="25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chemeClr val="accent1"/>
                </a:solidFill>
                <a:latin typeface="Microsoft Sans Serif"/>
                <a:cs typeface="Microsoft Sans Serif"/>
              </a:rPr>
              <a:t>них</a:t>
            </a:r>
            <a:endParaRPr sz="28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0327" y="261848"/>
            <a:ext cx="2816225" cy="61785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11620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9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Придбання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327" y="879347"/>
            <a:ext cx="2816225" cy="4011929"/>
          </a:xfrm>
          <a:prstGeom prst="rect">
            <a:avLst/>
          </a:prstGeom>
          <a:solidFill>
            <a:srgbClr val="F7D4CA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346710" indent="-229235">
              <a:lnSpc>
                <a:spcPct val="100000"/>
              </a:lnSpc>
              <a:spcBef>
                <a:spcPts val="45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що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ts val="2400"/>
              </a:lnSpc>
              <a:spcBef>
                <a:spcPts val="4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прийняти</a:t>
            </a:r>
            <a:endParaRPr sz="2100">
              <a:latin typeface="Calibri"/>
              <a:cs typeface="Calibri"/>
            </a:endParaRPr>
          </a:p>
          <a:p>
            <a:pPr marL="346710">
              <a:lnSpc>
                <a:spcPts val="2400"/>
              </a:lnSpc>
            </a:pPr>
            <a:r>
              <a:rPr sz="2100" spc="-5" dirty="0">
                <a:latin typeface="Calibri"/>
                <a:cs typeface="Calibri"/>
              </a:rPr>
              <a:t>рішення?</a:t>
            </a:r>
            <a:endParaRPr sz="2100">
              <a:latin typeface="Calibri"/>
              <a:cs typeface="Calibri"/>
            </a:endParaRPr>
          </a:p>
          <a:p>
            <a:pPr marL="346710" marR="1078230" indent="-228600">
              <a:lnSpc>
                <a:spcPts val="2280"/>
              </a:lnSpc>
              <a:spcBef>
                <a:spcPts val="31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які варіанти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розглянут</a:t>
            </a:r>
            <a:r>
              <a:rPr sz="2100" spc="5" dirty="0">
                <a:latin typeface="Calibri"/>
                <a:cs typeface="Calibri"/>
              </a:rPr>
              <a:t>и</a:t>
            </a:r>
            <a:r>
              <a:rPr sz="2100" dirty="0">
                <a:latin typeface="Calibri"/>
                <a:cs typeface="Calibri"/>
              </a:rPr>
              <a:t>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45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де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купити?</a:t>
            </a:r>
            <a:endParaRPr sz="2100">
              <a:latin typeface="Calibri"/>
              <a:cs typeface="Calibri"/>
            </a:endParaRPr>
          </a:p>
          <a:p>
            <a:pPr marL="346710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заплатити?</a:t>
            </a:r>
            <a:endParaRPr sz="2100">
              <a:latin typeface="Calibri"/>
              <a:cs typeface="Calibri"/>
            </a:endParaRPr>
          </a:p>
          <a:p>
            <a:pPr marL="346710" marR="996950" indent="-228600">
              <a:lnSpc>
                <a:spcPts val="2280"/>
              </a:lnSpc>
              <a:spcBef>
                <a:spcPts val="310"/>
              </a:spcBef>
              <a:buChar char="•"/>
              <a:tabLst>
                <a:tab pos="34734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7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доставити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продукт?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5773" y="261848"/>
            <a:ext cx="3059430" cy="617855"/>
          </a:xfrm>
          <a:prstGeom prst="rect">
            <a:avLst/>
          </a:prstGeom>
          <a:solidFill>
            <a:srgbClr val="A4A4A4"/>
          </a:solidFill>
        </p:spPr>
        <p:txBody>
          <a:bodyPr vert="horz" wrap="square" lIns="0" tIns="116205" rIns="0" bIns="0" rtlCol="0">
            <a:spAutoFit/>
          </a:bodyPr>
          <a:lstStyle/>
          <a:p>
            <a:pPr marL="820419">
              <a:lnSpc>
                <a:spcPct val="100000"/>
              </a:lnSpc>
              <a:spcBef>
                <a:spcPts val="9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Споживання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5773" y="879347"/>
            <a:ext cx="3059430" cy="4011929"/>
          </a:xfrm>
          <a:prstGeom prst="rect">
            <a:avLst/>
          </a:prstGeom>
          <a:solidFill>
            <a:srgbClr val="DFDFDF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347345" indent="-229235">
              <a:lnSpc>
                <a:spcPct val="100000"/>
              </a:lnSpc>
              <a:spcBef>
                <a:spcPts val="4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використовувати?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ts val="2400"/>
              </a:lnSpc>
              <a:spcBef>
                <a:spcPts val="45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коли</a:t>
            </a:r>
            <a:endParaRPr sz="2100">
              <a:latin typeface="Calibri"/>
              <a:cs typeface="Calibri"/>
            </a:endParaRPr>
          </a:p>
          <a:p>
            <a:pPr marL="347345">
              <a:lnSpc>
                <a:spcPts val="2400"/>
              </a:lnSpc>
            </a:pPr>
            <a:r>
              <a:rPr sz="2100" dirty="0">
                <a:latin typeface="Calibri"/>
                <a:cs typeface="Calibri"/>
              </a:rPr>
              <a:t>використовувати?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зберігати?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хто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користується?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50"/>
              </a:spcBef>
              <a:buChar char="•"/>
              <a:tabLst>
                <a:tab pos="347980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споживати?</a:t>
            </a:r>
            <a:endParaRPr sz="2100">
              <a:latin typeface="Calibri"/>
              <a:cs typeface="Calibri"/>
            </a:endParaRPr>
          </a:p>
          <a:p>
            <a:pPr marL="347345" indent="-229235">
              <a:lnSpc>
                <a:spcPct val="100000"/>
              </a:lnSpc>
              <a:spcBef>
                <a:spcPts val="45"/>
              </a:spcBef>
              <a:buChar char="•"/>
              <a:tabLst>
                <a:tab pos="347980" algn="l"/>
              </a:tabLst>
            </a:pPr>
            <a:r>
              <a:rPr sz="2100" dirty="0">
                <a:latin typeface="Calibri"/>
                <a:cs typeface="Calibri"/>
              </a:rPr>
              <a:t>в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якій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мірі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споживати?</a:t>
            </a:r>
            <a:endParaRPr sz="2100">
              <a:latin typeface="Calibri"/>
              <a:cs typeface="Calibri"/>
            </a:endParaRPr>
          </a:p>
          <a:p>
            <a:pPr marL="347345" marR="1341755" indent="-228600">
              <a:lnSpc>
                <a:spcPts val="2280"/>
              </a:lnSpc>
              <a:spcBef>
                <a:spcPts val="315"/>
              </a:spcBef>
              <a:buChar char="•"/>
              <a:tabLst>
                <a:tab pos="347980" algn="l"/>
              </a:tabLst>
            </a:pPr>
            <a:r>
              <a:rPr sz="2100" dirty="0">
                <a:latin typeface="Calibri"/>
                <a:cs typeface="Calibri"/>
              </a:rPr>
              <a:t>виправдані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оч</a:t>
            </a:r>
            <a:r>
              <a:rPr sz="2100" spc="-10" dirty="0">
                <a:latin typeface="Calibri"/>
                <a:cs typeface="Calibri"/>
              </a:rPr>
              <a:t>і</a:t>
            </a:r>
            <a:r>
              <a:rPr sz="2100" dirty="0">
                <a:latin typeface="Calibri"/>
                <a:cs typeface="Calibri"/>
              </a:rPr>
              <a:t>куван</a:t>
            </a:r>
            <a:r>
              <a:rPr sz="2100" spc="5" dirty="0">
                <a:latin typeface="Calibri"/>
                <a:cs typeface="Calibri"/>
              </a:rPr>
              <a:t>н</a:t>
            </a:r>
            <a:r>
              <a:rPr sz="2100" spc="-5" dirty="0">
                <a:latin typeface="Calibri"/>
                <a:cs typeface="Calibri"/>
              </a:rPr>
              <a:t>я?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4806" y="261848"/>
            <a:ext cx="2816225" cy="61785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16205" rIns="0" bIns="0" rtlCol="0">
            <a:spAutoFit/>
          </a:bodyPr>
          <a:lstStyle/>
          <a:p>
            <a:pPr marL="659765">
              <a:lnSpc>
                <a:spcPct val="100000"/>
              </a:lnSpc>
              <a:spcBef>
                <a:spcPts val="915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Позбавлення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34806" y="879347"/>
            <a:ext cx="2816225" cy="4011929"/>
          </a:xfrm>
          <a:prstGeom prst="rect">
            <a:avLst/>
          </a:prstGeom>
          <a:solidFill>
            <a:srgbClr val="FFE8C9">
              <a:alpha val="89802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228600" marR="332105" indent="-228600" algn="r">
              <a:lnSpc>
                <a:spcPts val="2395"/>
              </a:lnSpc>
              <a:spcBef>
                <a:spcPts val="450"/>
              </a:spcBef>
              <a:buChar char="•"/>
              <a:tabLst>
                <a:tab pos="228600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позбавитись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від</a:t>
            </a:r>
            <a:endParaRPr sz="2100">
              <a:latin typeface="Calibri"/>
              <a:cs typeface="Calibri"/>
            </a:endParaRPr>
          </a:p>
          <a:p>
            <a:pPr marR="309245" algn="r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надлишків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товару?</a:t>
            </a:r>
            <a:endParaRPr sz="2100">
              <a:latin typeface="Calibri"/>
              <a:cs typeface="Calibri"/>
            </a:endParaRPr>
          </a:p>
          <a:p>
            <a:pPr marL="347980" marR="810260" indent="-228600">
              <a:lnSpc>
                <a:spcPts val="2270"/>
              </a:lnSpc>
              <a:spcBef>
                <a:spcPts val="330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скільки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викинути?</a:t>
            </a:r>
            <a:endParaRPr sz="2100">
              <a:latin typeface="Calibri"/>
              <a:cs typeface="Calibri"/>
            </a:endParaRPr>
          </a:p>
          <a:p>
            <a:pPr marL="347980" indent="-229235">
              <a:lnSpc>
                <a:spcPts val="2395"/>
              </a:lnSpc>
              <a:spcBef>
                <a:spcPts val="10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перепродаєте</a:t>
            </a:r>
            <a:endParaRPr sz="2100">
              <a:latin typeface="Calibri"/>
              <a:cs typeface="Calibri"/>
            </a:endParaRPr>
          </a:p>
          <a:p>
            <a:pPr marL="347980">
              <a:lnSpc>
                <a:spcPts val="2395"/>
              </a:lnSpc>
            </a:pPr>
            <a:r>
              <a:rPr sz="2100" spc="-5" dirty="0">
                <a:latin typeface="Calibri"/>
                <a:cs typeface="Calibri"/>
              </a:rPr>
              <a:t>куплений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товару?</a:t>
            </a:r>
            <a:endParaRPr sz="2100">
              <a:latin typeface="Calibri"/>
              <a:cs typeface="Calibri"/>
            </a:endParaRPr>
          </a:p>
          <a:p>
            <a:pPr marL="347980" marR="768350" indent="-228600">
              <a:lnSpc>
                <a:spcPts val="2270"/>
              </a:lnSpc>
              <a:spcBef>
                <a:spcPts val="335"/>
              </a:spcBef>
              <a:buChar char="•"/>
              <a:tabLst>
                <a:tab pos="348615" algn="l"/>
              </a:tabLst>
            </a:pPr>
            <a:r>
              <a:rPr sz="2100" spc="-5" dirty="0">
                <a:latin typeface="Calibri"/>
                <a:cs typeface="Calibri"/>
              </a:rPr>
              <a:t>Як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переробити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товар?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521" y="3328691"/>
            <a:ext cx="2685998" cy="25433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4786" y="1030605"/>
            <a:ext cx="5566664" cy="54048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5357" y="166242"/>
            <a:ext cx="5904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5B0091"/>
                </a:solidFill>
              </a:rPr>
              <a:t>Мультиатрибутивна</a:t>
            </a:r>
            <a:r>
              <a:rPr sz="2800" spc="75" dirty="0">
                <a:solidFill>
                  <a:srgbClr val="5B0091"/>
                </a:solidFill>
              </a:rPr>
              <a:t> </a:t>
            </a:r>
            <a:r>
              <a:rPr sz="2800" spc="-10" dirty="0">
                <a:solidFill>
                  <a:srgbClr val="5B0091"/>
                </a:solidFill>
              </a:rPr>
              <a:t>модель</a:t>
            </a:r>
            <a:r>
              <a:rPr sz="2800" spc="30" dirty="0">
                <a:solidFill>
                  <a:srgbClr val="5B0091"/>
                </a:solidFill>
              </a:rPr>
              <a:t> </a:t>
            </a:r>
            <a:r>
              <a:rPr sz="2800" spc="-5" dirty="0">
                <a:solidFill>
                  <a:srgbClr val="5B0091"/>
                </a:solidFill>
              </a:rPr>
              <a:t>товару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184505" y="869137"/>
            <a:ext cx="37973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задумом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 у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реальному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виконанні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підкріпленням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1078" y="3431540"/>
            <a:ext cx="7651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Го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овні</a:t>
            </a:r>
            <a:endParaRPr sz="1800">
              <a:latin typeface="Calibri"/>
              <a:cs typeface="Calibri"/>
            </a:endParaRPr>
          </a:p>
          <a:p>
            <a:pPr marL="4000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вигоди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32045" y="2261361"/>
            <a:ext cx="1598930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1800" spc="-5" dirty="0">
                <a:latin typeface="Calibri"/>
                <a:cs typeface="Calibri"/>
              </a:rPr>
              <a:t>Експлуатаці</a:t>
            </a:r>
            <a:r>
              <a:rPr sz="1800" spc="-10" dirty="0">
                <a:latin typeface="Calibri"/>
                <a:cs typeface="Calibri"/>
              </a:rPr>
              <a:t>й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5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-  </a:t>
            </a:r>
            <a:r>
              <a:rPr sz="1800" spc="-5" dirty="0">
                <a:latin typeface="Calibri"/>
                <a:cs typeface="Calibri"/>
              </a:rPr>
              <a:t>технічні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характеристики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7890" y="3566871"/>
            <a:ext cx="602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Якість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038" y="4549267"/>
            <a:ext cx="66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Мар</a:t>
            </a:r>
            <a:r>
              <a:rPr sz="1800" spc="5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9610" y="3569919"/>
            <a:ext cx="748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Ди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айн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9790" y="4546219"/>
            <a:ext cx="81661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5" dirty="0">
                <a:latin typeface="Calibri"/>
                <a:cs typeface="Calibri"/>
              </a:rPr>
              <a:t>Упаковк  </a:t>
            </a:r>
            <a:r>
              <a:rPr sz="1800" dirty="0"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71747" y="4923535"/>
            <a:ext cx="96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Персонал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311" y="5622442"/>
            <a:ext cx="149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Умови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виплати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81905" y="1507997"/>
            <a:ext cx="2280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Післяпродажні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послуги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0130" y="3231641"/>
            <a:ext cx="91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Доставка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6693" y="4883657"/>
            <a:ext cx="89789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тановк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6118" y="3228594"/>
            <a:ext cx="726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ар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нті  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62947" y="5797702"/>
            <a:ext cx="23221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Посилений</a:t>
            </a:r>
            <a:r>
              <a:rPr sz="2000" spc="-9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62947" y="5060391"/>
            <a:ext cx="22758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Фактичний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688705" y="5042915"/>
            <a:ext cx="474980" cy="501015"/>
            <a:chOff x="8688705" y="5042915"/>
            <a:chExt cx="474980" cy="501015"/>
          </a:xfrm>
        </p:grpSpPr>
        <p:sp>
          <p:nvSpPr>
            <p:cNvPr id="21" name="object 21"/>
            <p:cNvSpPr/>
            <p:nvPr/>
          </p:nvSpPr>
          <p:spPr>
            <a:xfrm>
              <a:off x="8695055" y="5049265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231013" y="0"/>
                  </a:moveTo>
                  <a:lnTo>
                    <a:pt x="184441" y="4955"/>
                  </a:lnTo>
                  <a:lnTo>
                    <a:pt x="141071" y="19169"/>
                  </a:lnTo>
                  <a:lnTo>
                    <a:pt x="101829" y="41656"/>
                  </a:lnTo>
                  <a:lnTo>
                    <a:pt x="67643" y="71437"/>
                  </a:lnTo>
                  <a:lnTo>
                    <a:pt x="39440" y="107528"/>
                  </a:lnTo>
                  <a:lnTo>
                    <a:pt x="18147" y="148947"/>
                  </a:lnTo>
                  <a:lnTo>
                    <a:pt x="4691" y="194711"/>
                  </a:lnTo>
                  <a:lnTo>
                    <a:pt x="0" y="243839"/>
                  </a:lnTo>
                  <a:lnTo>
                    <a:pt x="4691" y="293010"/>
                  </a:lnTo>
                  <a:lnTo>
                    <a:pt x="18147" y="338806"/>
                  </a:lnTo>
                  <a:lnTo>
                    <a:pt x="39440" y="380247"/>
                  </a:lnTo>
                  <a:lnTo>
                    <a:pt x="67643" y="416353"/>
                  </a:lnTo>
                  <a:lnTo>
                    <a:pt x="101829" y="446143"/>
                  </a:lnTo>
                  <a:lnTo>
                    <a:pt x="141071" y="468635"/>
                  </a:lnTo>
                  <a:lnTo>
                    <a:pt x="184441" y="482850"/>
                  </a:lnTo>
                  <a:lnTo>
                    <a:pt x="231013" y="487806"/>
                  </a:lnTo>
                  <a:lnTo>
                    <a:pt x="277542" y="482850"/>
                  </a:lnTo>
                  <a:lnTo>
                    <a:pt x="320881" y="468635"/>
                  </a:lnTo>
                  <a:lnTo>
                    <a:pt x="360100" y="446143"/>
                  </a:lnTo>
                  <a:lnTo>
                    <a:pt x="394271" y="416353"/>
                  </a:lnTo>
                  <a:lnTo>
                    <a:pt x="422465" y="380247"/>
                  </a:lnTo>
                  <a:lnTo>
                    <a:pt x="443753" y="338806"/>
                  </a:lnTo>
                  <a:lnTo>
                    <a:pt x="457207" y="293010"/>
                  </a:lnTo>
                  <a:lnTo>
                    <a:pt x="461899" y="243839"/>
                  </a:lnTo>
                  <a:lnTo>
                    <a:pt x="457207" y="194711"/>
                  </a:lnTo>
                  <a:lnTo>
                    <a:pt x="443753" y="148947"/>
                  </a:lnTo>
                  <a:lnTo>
                    <a:pt x="422465" y="107528"/>
                  </a:lnTo>
                  <a:lnTo>
                    <a:pt x="394271" y="71437"/>
                  </a:lnTo>
                  <a:lnTo>
                    <a:pt x="360100" y="41656"/>
                  </a:lnTo>
                  <a:lnTo>
                    <a:pt x="320881" y="19169"/>
                  </a:lnTo>
                  <a:lnTo>
                    <a:pt x="277542" y="4955"/>
                  </a:lnTo>
                  <a:lnTo>
                    <a:pt x="23101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95055" y="5049265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0" y="243839"/>
                  </a:moveTo>
                  <a:lnTo>
                    <a:pt x="4691" y="194711"/>
                  </a:lnTo>
                  <a:lnTo>
                    <a:pt x="18147" y="148947"/>
                  </a:lnTo>
                  <a:lnTo>
                    <a:pt x="39440" y="107528"/>
                  </a:lnTo>
                  <a:lnTo>
                    <a:pt x="67643" y="71437"/>
                  </a:lnTo>
                  <a:lnTo>
                    <a:pt x="101829" y="41656"/>
                  </a:lnTo>
                  <a:lnTo>
                    <a:pt x="141071" y="19169"/>
                  </a:lnTo>
                  <a:lnTo>
                    <a:pt x="184441" y="4955"/>
                  </a:lnTo>
                  <a:lnTo>
                    <a:pt x="231013" y="0"/>
                  </a:lnTo>
                  <a:lnTo>
                    <a:pt x="277542" y="4955"/>
                  </a:lnTo>
                  <a:lnTo>
                    <a:pt x="320881" y="19169"/>
                  </a:lnTo>
                  <a:lnTo>
                    <a:pt x="360100" y="41656"/>
                  </a:lnTo>
                  <a:lnTo>
                    <a:pt x="394271" y="71437"/>
                  </a:lnTo>
                  <a:lnTo>
                    <a:pt x="422465" y="107528"/>
                  </a:lnTo>
                  <a:lnTo>
                    <a:pt x="443753" y="148947"/>
                  </a:lnTo>
                  <a:lnTo>
                    <a:pt x="457207" y="194711"/>
                  </a:lnTo>
                  <a:lnTo>
                    <a:pt x="461899" y="243839"/>
                  </a:lnTo>
                  <a:lnTo>
                    <a:pt x="457207" y="293010"/>
                  </a:lnTo>
                  <a:lnTo>
                    <a:pt x="443753" y="338806"/>
                  </a:lnTo>
                  <a:lnTo>
                    <a:pt x="422465" y="380247"/>
                  </a:lnTo>
                  <a:lnTo>
                    <a:pt x="394271" y="416353"/>
                  </a:lnTo>
                  <a:lnTo>
                    <a:pt x="360100" y="446143"/>
                  </a:lnTo>
                  <a:lnTo>
                    <a:pt x="320881" y="468635"/>
                  </a:lnTo>
                  <a:lnTo>
                    <a:pt x="277542" y="482850"/>
                  </a:lnTo>
                  <a:lnTo>
                    <a:pt x="231013" y="487806"/>
                  </a:lnTo>
                  <a:lnTo>
                    <a:pt x="184441" y="482850"/>
                  </a:lnTo>
                  <a:lnTo>
                    <a:pt x="141071" y="468635"/>
                  </a:lnTo>
                  <a:lnTo>
                    <a:pt x="101829" y="446143"/>
                  </a:lnTo>
                  <a:lnTo>
                    <a:pt x="67643" y="416353"/>
                  </a:lnTo>
                  <a:lnTo>
                    <a:pt x="39440" y="380247"/>
                  </a:lnTo>
                  <a:lnTo>
                    <a:pt x="18147" y="338806"/>
                  </a:lnTo>
                  <a:lnTo>
                    <a:pt x="4691" y="293010"/>
                  </a:lnTo>
                  <a:lnTo>
                    <a:pt x="0" y="243839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683625" y="5749569"/>
            <a:ext cx="474980" cy="501015"/>
            <a:chOff x="8683625" y="5749569"/>
            <a:chExt cx="474980" cy="501015"/>
          </a:xfrm>
        </p:grpSpPr>
        <p:sp>
          <p:nvSpPr>
            <p:cNvPr id="24" name="object 24"/>
            <p:cNvSpPr/>
            <p:nvPr/>
          </p:nvSpPr>
          <p:spPr>
            <a:xfrm>
              <a:off x="8689975" y="5755919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231013" y="0"/>
                  </a:moveTo>
                  <a:lnTo>
                    <a:pt x="184477" y="4955"/>
                  </a:lnTo>
                  <a:lnTo>
                    <a:pt x="141124" y="19166"/>
                  </a:lnTo>
                  <a:lnTo>
                    <a:pt x="101885" y="41652"/>
                  </a:lnTo>
                  <a:lnTo>
                    <a:pt x="67691" y="71434"/>
                  </a:lnTo>
                  <a:lnTo>
                    <a:pt x="39473" y="107529"/>
                  </a:lnTo>
                  <a:lnTo>
                    <a:pt x="18164" y="148957"/>
                  </a:lnTo>
                  <a:lnTo>
                    <a:pt x="4696" y="194738"/>
                  </a:lnTo>
                  <a:lnTo>
                    <a:pt x="0" y="243890"/>
                  </a:lnTo>
                  <a:lnTo>
                    <a:pt x="4696" y="293043"/>
                  </a:lnTo>
                  <a:lnTo>
                    <a:pt x="18164" y="338823"/>
                  </a:lnTo>
                  <a:lnTo>
                    <a:pt x="39473" y="380252"/>
                  </a:lnTo>
                  <a:lnTo>
                    <a:pt x="67691" y="416347"/>
                  </a:lnTo>
                  <a:lnTo>
                    <a:pt x="101885" y="446128"/>
                  </a:lnTo>
                  <a:lnTo>
                    <a:pt x="141124" y="468615"/>
                  </a:lnTo>
                  <a:lnTo>
                    <a:pt x="184477" y="482826"/>
                  </a:lnTo>
                  <a:lnTo>
                    <a:pt x="231013" y="487781"/>
                  </a:lnTo>
                  <a:lnTo>
                    <a:pt x="277542" y="482826"/>
                  </a:lnTo>
                  <a:lnTo>
                    <a:pt x="320881" y="468615"/>
                  </a:lnTo>
                  <a:lnTo>
                    <a:pt x="360100" y="446128"/>
                  </a:lnTo>
                  <a:lnTo>
                    <a:pt x="394271" y="416347"/>
                  </a:lnTo>
                  <a:lnTo>
                    <a:pt x="422465" y="380252"/>
                  </a:lnTo>
                  <a:lnTo>
                    <a:pt x="443753" y="338823"/>
                  </a:lnTo>
                  <a:lnTo>
                    <a:pt x="457207" y="293043"/>
                  </a:lnTo>
                  <a:lnTo>
                    <a:pt x="461899" y="243890"/>
                  </a:lnTo>
                  <a:lnTo>
                    <a:pt x="457207" y="194738"/>
                  </a:lnTo>
                  <a:lnTo>
                    <a:pt x="443753" y="148957"/>
                  </a:lnTo>
                  <a:lnTo>
                    <a:pt x="422465" y="107529"/>
                  </a:lnTo>
                  <a:lnTo>
                    <a:pt x="394271" y="71434"/>
                  </a:lnTo>
                  <a:lnTo>
                    <a:pt x="360100" y="41652"/>
                  </a:lnTo>
                  <a:lnTo>
                    <a:pt x="320881" y="19166"/>
                  </a:lnTo>
                  <a:lnTo>
                    <a:pt x="277542" y="4955"/>
                  </a:lnTo>
                  <a:lnTo>
                    <a:pt x="231013" y="0"/>
                  </a:lnTo>
                  <a:close/>
                </a:path>
              </a:pathLst>
            </a:custGeom>
            <a:solidFill>
              <a:srgbClr val="538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89975" y="5755919"/>
              <a:ext cx="462280" cy="488315"/>
            </a:xfrm>
            <a:custGeom>
              <a:avLst/>
              <a:gdLst/>
              <a:ahLst/>
              <a:cxnLst/>
              <a:rect l="l" t="t" r="r" b="b"/>
              <a:pathLst>
                <a:path w="462279" h="488314">
                  <a:moveTo>
                    <a:pt x="0" y="243890"/>
                  </a:moveTo>
                  <a:lnTo>
                    <a:pt x="4696" y="194738"/>
                  </a:lnTo>
                  <a:lnTo>
                    <a:pt x="18164" y="148957"/>
                  </a:lnTo>
                  <a:lnTo>
                    <a:pt x="39473" y="107529"/>
                  </a:lnTo>
                  <a:lnTo>
                    <a:pt x="67691" y="71434"/>
                  </a:lnTo>
                  <a:lnTo>
                    <a:pt x="101885" y="41652"/>
                  </a:lnTo>
                  <a:lnTo>
                    <a:pt x="141124" y="19166"/>
                  </a:lnTo>
                  <a:lnTo>
                    <a:pt x="184477" y="4955"/>
                  </a:lnTo>
                  <a:lnTo>
                    <a:pt x="231013" y="0"/>
                  </a:lnTo>
                  <a:lnTo>
                    <a:pt x="277542" y="4955"/>
                  </a:lnTo>
                  <a:lnTo>
                    <a:pt x="320881" y="19166"/>
                  </a:lnTo>
                  <a:lnTo>
                    <a:pt x="360100" y="41652"/>
                  </a:lnTo>
                  <a:lnTo>
                    <a:pt x="394271" y="71434"/>
                  </a:lnTo>
                  <a:lnTo>
                    <a:pt x="422465" y="107529"/>
                  </a:lnTo>
                  <a:lnTo>
                    <a:pt x="443753" y="148957"/>
                  </a:lnTo>
                  <a:lnTo>
                    <a:pt x="457207" y="194738"/>
                  </a:lnTo>
                  <a:lnTo>
                    <a:pt x="461899" y="243890"/>
                  </a:lnTo>
                  <a:lnTo>
                    <a:pt x="457207" y="293043"/>
                  </a:lnTo>
                  <a:lnTo>
                    <a:pt x="443753" y="338823"/>
                  </a:lnTo>
                  <a:lnTo>
                    <a:pt x="422465" y="380252"/>
                  </a:lnTo>
                  <a:lnTo>
                    <a:pt x="394271" y="416347"/>
                  </a:lnTo>
                  <a:lnTo>
                    <a:pt x="360100" y="446128"/>
                  </a:lnTo>
                  <a:lnTo>
                    <a:pt x="320881" y="468615"/>
                  </a:lnTo>
                  <a:lnTo>
                    <a:pt x="277542" y="482826"/>
                  </a:lnTo>
                  <a:lnTo>
                    <a:pt x="231013" y="487781"/>
                  </a:lnTo>
                  <a:lnTo>
                    <a:pt x="184477" y="482826"/>
                  </a:lnTo>
                  <a:lnTo>
                    <a:pt x="141124" y="468615"/>
                  </a:lnTo>
                  <a:lnTo>
                    <a:pt x="101885" y="446128"/>
                  </a:lnTo>
                  <a:lnTo>
                    <a:pt x="67691" y="416347"/>
                  </a:lnTo>
                  <a:lnTo>
                    <a:pt x="39473" y="380252"/>
                  </a:lnTo>
                  <a:lnTo>
                    <a:pt x="18164" y="338823"/>
                  </a:lnTo>
                  <a:lnTo>
                    <a:pt x="4696" y="293043"/>
                  </a:lnTo>
                  <a:lnTo>
                    <a:pt x="0" y="24389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35746" y="703072"/>
            <a:ext cx="2938753" cy="297205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696445" y="6506985"/>
            <a:ext cx="2038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00676"/>
            <a:ext cx="2027555" cy="14902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6875" y="5245785"/>
            <a:ext cx="1635124" cy="11893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62805" y="118998"/>
            <a:ext cx="38671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Класифікація</a:t>
            </a:r>
            <a:r>
              <a:rPr sz="28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товару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74384" y="3246856"/>
            <a:ext cx="4440555" cy="3477895"/>
          </a:xfrm>
          <a:custGeom>
            <a:avLst/>
            <a:gdLst/>
            <a:ahLst/>
            <a:cxnLst/>
            <a:rect l="l" t="t" r="r" b="b"/>
            <a:pathLst>
              <a:path w="4440555" h="3477895">
                <a:moveTo>
                  <a:pt x="0" y="3477895"/>
                </a:moveTo>
                <a:lnTo>
                  <a:pt x="4440174" y="3477895"/>
                </a:lnTo>
                <a:lnTo>
                  <a:pt x="4440174" y="0"/>
                </a:lnTo>
                <a:lnTo>
                  <a:pt x="0" y="0"/>
                </a:lnTo>
                <a:lnTo>
                  <a:pt x="0" y="3477895"/>
                </a:lnTo>
                <a:close/>
              </a:path>
            </a:pathLst>
          </a:custGeom>
          <a:ln w="317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898641" y="3274567"/>
            <a:ext cx="414020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Товари виробничого призначення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приватними особами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подальшої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їх</a:t>
            </a:r>
            <a:endParaRPr sz="1800">
              <a:latin typeface="Microsoft Sans Serif"/>
              <a:cs typeface="Microsoft Sans Serif"/>
            </a:endParaRPr>
          </a:p>
          <a:p>
            <a:pPr marL="12700" marR="41275" algn="just">
              <a:lnSpc>
                <a:spcPct val="100000"/>
              </a:lnSpc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переробки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застосування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бізнесі.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класифікуються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групи:</a:t>
            </a:r>
            <a:endParaRPr sz="1800">
              <a:latin typeface="Microsoft Sans Serif"/>
              <a:cs typeface="Microsoft Sans Serif"/>
            </a:endParaRPr>
          </a:p>
          <a:p>
            <a:pPr marL="12700" marR="25400">
              <a:lnSpc>
                <a:spcPct val="100000"/>
              </a:lnSpc>
            </a:pP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матеріали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та</a:t>
            </a:r>
            <a:r>
              <a:rPr sz="1800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деталі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повністю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використовуються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виробництві;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капітальне</a:t>
            </a:r>
            <a:r>
              <a:rPr sz="1800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обладнання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входить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готовий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частково,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допоміжні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матеріали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 послуги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входять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виготовлений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492" y="487654"/>
            <a:ext cx="7656830" cy="2416175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31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тривалості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використання:</a:t>
            </a:r>
            <a:endParaRPr sz="2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1215"/>
              </a:spcBef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тривалого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короткочасного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buClr>
                <a:srgbClr val="FF6600"/>
              </a:buClr>
              <a:buChar char="•"/>
              <a:tabLst>
                <a:tab pos="19304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4379595">
              <a:lnSpc>
                <a:spcPct val="100000"/>
              </a:lnSpc>
              <a:spcBef>
                <a:spcPts val="19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об'єктів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призначення: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27554" y="3246856"/>
            <a:ext cx="3660775" cy="3477895"/>
          </a:xfrm>
          <a:custGeom>
            <a:avLst/>
            <a:gdLst/>
            <a:ahLst/>
            <a:cxnLst/>
            <a:rect l="l" t="t" r="r" b="b"/>
            <a:pathLst>
              <a:path w="3660775" h="3477895">
                <a:moveTo>
                  <a:pt x="0" y="3477895"/>
                </a:moveTo>
                <a:lnTo>
                  <a:pt x="3660775" y="3477895"/>
                </a:lnTo>
                <a:lnTo>
                  <a:pt x="3660775" y="0"/>
                </a:lnTo>
                <a:lnTo>
                  <a:pt x="0" y="0"/>
                </a:lnTo>
                <a:lnTo>
                  <a:pt x="0" y="3477895"/>
                </a:lnTo>
                <a:close/>
              </a:path>
            </a:pathLst>
          </a:custGeom>
          <a:ln w="317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06548" y="3273044"/>
            <a:ext cx="3421379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Споживчі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товари</a:t>
            </a:r>
            <a:r>
              <a:rPr sz="1800" b="1" spc="-10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куплені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кінцевими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(сімейного)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споживання.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endParaRPr sz="1800">
              <a:latin typeface="Microsoft Sans Serif"/>
              <a:cs typeface="Microsoft Sans Serif"/>
            </a:endParaRPr>
          </a:p>
          <a:p>
            <a:pPr marL="12700" marR="13017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звичок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класифікуються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 marR="191135" algn="just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повсякденного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попиту,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попереднього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вибору,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пасивного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57879" y="2927603"/>
            <a:ext cx="4236720" cy="361950"/>
          </a:xfrm>
          <a:custGeom>
            <a:avLst/>
            <a:gdLst/>
            <a:ahLst/>
            <a:cxnLst/>
            <a:rect l="l" t="t" r="r" b="b"/>
            <a:pathLst>
              <a:path w="4236720" h="361950">
                <a:moveTo>
                  <a:pt x="4236593" y="319278"/>
                </a:moveTo>
                <a:lnTo>
                  <a:pt x="4132961" y="244475"/>
                </a:lnTo>
                <a:lnTo>
                  <a:pt x="4126852" y="282194"/>
                </a:lnTo>
                <a:lnTo>
                  <a:pt x="2391537" y="127"/>
                </a:lnTo>
                <a:lnTo>
                  <a:pt x="2388514" y="18707"/>
                </a:lnTo>
                <a:lnTo>
                  <a:pt x="2386203" y="0"/>
                </a:lnTo>
                <a:lnTo>
                  <a:pt x="111048" y="286169"/>
                </a:lnTo>
                <a:lnTo>
                  <a:pt x="106299" y="248285"/>
                </a:lnTo>
                <a:lnTo>
                  <a:pt x="0" y="319278"/>
                </a:lnTo>
                <a:lnTo>
                  <a:pt x="120523" y="361696"/>
                </a:lnTo>
                <a:lnTo>
                  <a:pt x="116078" y="326263"/>
                </a:lnTo>
                <a:lnTo>
                  <a:pt x="115773" y="323900"/>
                </a:lnTo>
                <a:lnTo>
                  <a:pt x="2388260" y="38188"/>
                </a:lnTo>
                <a:lnTo>
                  <a:pt x="4120756" y="319786"/>
                </a:lnTo>
                <a:lnTo>
                  <a:pt x="4114673" y="357378"/>
                </a:lnTo>
                <a:lnTo>
                  <a:pt x="4225214" y="322834"/>
                </a:lnTo>
                <a:lnTo>
                  <a:pt x="4236593" y="319278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56875" y="3246882"/>
            <a:ext cx="1305686" cy="14039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09640" y="958214"/>
            <a:ext cx="3016885" cy="15881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4298" y="615950"/>
            <a:ext cx="2913493" cy="162864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96445" y="6506985"/>
            <a:ext cx="2038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633" y="4655194"/>
            <a:ext cx="1468828" cy="4361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057" y="594741"/>
            <a:ext cx="2523275" cy="254876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1168" y="19304"/>
            <a:ext cx="76460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/>
              <a:t>Класифікація</a:t>
            </a:r>
            <a:r>
              <a:rPr sz="4000" spc="60" dirty="0"/>
              <a:t> </a:t>
            </a:r>
            <a:r>
              <a:rPr sz="4000" spc="-60" dirty="0"/>
              <a:t>споживчих</a:t>
            </a:r>
            <a:r>
              <a:rPr sz="4000" spc="70" dirty="0"/>
              <a:t> </a:t>
            </a:r>
            <a:r>
              <a:rPr sz="4000" spc="-25" dirty="0"/>
              <a:t>товарів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81000" y="893440"/>
            <a:ext cx="11353165" cy="5559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48205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Товари повсякденного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попиту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споживчі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та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купуються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зазвичай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роздумів,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мінімальним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товарами.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повсякденного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класифікувати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імпульсивної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екстрені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Microsoft Sans Serif"/>
              <a:cs typeface="Microsoft Sans Serif"/>
            </a:endParaRPr>
          </a:p>
          <a:p>
            <a:pPr marL="3352165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Основні</a:t>
            </a:r>
            <a:r>
              <a:rPr sz="2000" b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товари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товари,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endParaRPr sz="2000" dirty="0">
              <a:latin typeface="Microsoft Sans Serif"/>
              <a:cs typeface="Microsoft Sans Serif"/>
            </a:endParaRPr>
          </a:p>
          <a:p>
            <a:pPr marL="3352165">
              <a:lnSpc>
                <a:spcPct val="100000"/>
              </a:lnSpc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купуються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регулярно.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 dirty="0">
              <a:latin typeface="Microsoft Sans Serif"/>
              <a:cs typeface="Microsoft Sans Serif"/>
            </a:endParaRPr>
          </a:p>
          <a:p>
            <a:pPr marL="306070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Товари</a:t>
            </a:r>
            <a:r>
              <a:rPr sz="20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імпульсивної покупки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 dirty="0">
              <a:latin typeface="Microsoft Sans Serif"/>
              <a:cs typeface="Microsoft Sans Serif"/>
            </a:endParaRPr>
          </a:p>
          <a:p>
            <a:pPr marL="3060700" marR="62865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багатьох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місцях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попереднього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планування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пошуків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раптово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виниклого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бажання.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жувальна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гумка,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солодощі,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каси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оплаті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покупок.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50" dirty="0">
              <a:latin typeface="Microsoft Sans Serif"/>
              <a:cs typeface="Microsoft Sans Serif"/>
            </a:endParaRPr>
          </a:p>
          <a:p>
            <a:pPr marL="12700" marR="5968365">
              <a:lnSpc>
                <a:spcPct val="100000"/>
              </a:lnSpc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Екстрені товари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придбані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виникненні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гострої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парасолька,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купується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зливи.</a:t>
            </a:r>
            <a:endParaRPr sz="20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6313" y="3377451"/>
            <a:ext cx="2120773" cy="12223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871197" y="6474981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26" name="Picture 2" descr="Зубная паста Parodontax Классическая, без фтора, 75 м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085598"/>
            <a:ext cx="2984477" cy="158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5634" y="5043945"/>
            <a:ext cx="1003500" cy="13299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9781" y="791151"/>
            <a:ext cx="7094246" cy="58765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4745" y="110997"/>
            <a:ext cx="61861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Ієрархія</a:t>
            </a:r>
            <a:r>
              <a:rPr sz="4400" spc="35" dirty="0"/>
              <a:t> </a:t>
            </a:r>
            <a:r>
              <a:rPr sz="4400" spc="-35" dirty="0"/>
              <a:t>потреб</a:t>
            </a:r>
            <a:r>
              <a:rPr sz="4400" spc="20" dirty="0"/>
              <a:t> </a:t>
            </a:r>
            <a:r>
              <a:rPr sz="4400" spc="15" dirty="0"/>
              <a:t>Маслоу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1721845" y="6506985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2580" y="3887761"/>
            <a:ext cx="1596262" cy="20666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9016" y="105270"/>
            <a:ext cx="2583815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latin typeface="Arial"/>
                <a:cs typeface="Arial"/>
              </a:rPr>
              <a:t>Класифікація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потреб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914" y="1442580"/>
            <a:ext cx="158877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Соціальні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17395" y="771385"/>
            <a:ext cx="207391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Функціональні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38084" y="771385"/>
            <a:ext cx="1201420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Емоційні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0114" y="1442580"/>
            <a:ext cx="1663064" cy="3695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Психологічні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16250" y="474598"/>
            <a:ext cx="5160645" cy="297180"/>
          </a:xfrm>
          <a:custGeom>
            <a:avLst/>
            <a:gdLst/>
            <a:ahLst/>
            <a:cxnLst/>
            <a:rect l="l" t="t" r="r" b="b"/>
            <a:pathLst>
              <a:path w="5160645" h="297180">
                <a:moveTo>
                  <a:pt x="5160645" y="220472"/>
                </a:moveTo>
                <a:lnTo>
                  <a:pt x="5127244" y="220472"/>
                </a:lnTo>
                <a:lnTo>
                  <a:pt x="5127244" y="153035"/>
                </a:lnTo>
                <a:lnTo>
                  <a:pt x="5127244" y="143510"/>
                </a:lnTo>
                <a:lnTo>
                  <a:pt x="3369310" y="143510"/>
                </a:lnTo>
                <a:lnTo>
                  <a:pt x="3369310" y="0"/>
                </a:lnTo>
                <a:lnTo>
                  <a:pt x="3359785" y="0"/>
                </a:lnTo>
                <a:lnTo>
                  <a:pt x="3359785" y="143510"/>
                </a:lnTo>
                <a:lnTo>
                  <a:pt x="33401" y="143510"/>
                </a:lnTo>
                <a:lnTo>
                  <a:pt x="33401" y="220472"/>
                </a:lnTo>
                <a:lnTo>
                  <a:pt x="0" y="220472"/>
                </a:lnTo>
                <a:lnTo>
                  <a:pt x="38100" y="296672"/>
                </a:lnTo>
                <a:lnTo>
                  <a:pt x="69850" y="233172"/>
                </a:lnTo>
                <a:lnTo>
                  <a:pt x="76200" y="220472"/>
                </a:lnTo>
                <a:lnTo>
                  <a:pt x="42926" y="220472"/>
                </a:lnTo>
                <a:lnTo>
                  <a:pt x="42926" y="153035"/>
                </a:lnTo>
                <a:lnTo>
                  <a:pt x="3359785" y="153035"/>
                </a:lnTo>
                <a:lnTo>
                  <a:pt x="3369310" y="153035"/>
                </a:lnTo>
                <a:lnTo>
                  <a:pt x="5117719" y="153035"/>
                </a:lnTo>
                <a:lnTo>
                  <a:pt x="5117719" y="220472"/>
                </a:lnTo>
                <a:lnTo>
                  <a:pt x="5084445" y="220472"/>
                </a:lnTo>
                <a:lnTo>
                  <a:pt x="5122545" y="296672"/>
                </a:lnTo>
                <a:lnTo>
                  <a:pt x="5154295" y="233172"/>
                </a:lnTo>
                <a:lnTo>
                  <a:pt x="5160645" y="22047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23356" y="1140713"/>
            <a:ext cx="3773170" cy="302260"/>
          </a:xfrm>
          <a:custGeom>
            <a:avLst/>
            <a:gdLst/>
            <a:ahLst/>
            <a:cxnLst/>
            <a:rect l="l" t="t" r="r" b="b"/>
            <a:pathLst>
              <a:path w="3773170" h="302259">
                <a:moveTo>
                  <a:pt x="3772789" y="225552"/>
                </a:moveTo>
                <a:lnTo>
                  <a:pt x="3739515" y="225552"/>
                </a:lnTo>
                <a:lnTo>
                  <a:pt x="3739515" y="155702"/>
                </a:lnTo>
                <a:lnTo>
                  <a:pt x="3739515" y="146177"/>
                </a:lnTo>
                <a:lnTo>
                  <a:pt x="2120011" y="146177"/>
                </a:lnTo>
                <a:lnTo>
                  <a:pt x="2120011" y="0"/>
                </a:lnTo>
                <a:lnTo>
                  <a:pt x="2110486" y="0"/>
                </a:lnTo>
                <a:lnTo>
                  <a:pt x="2110486" y="146177"/>
                </a:lnTo>
                <a:lnTo>
                  <a:pt x="33401" y="146177"/>
                </a:lnTo>
                <a:lnTo>
                  <a:pt x="33401" y="225552"/>
                </a:lnTo>
                <a:lnTo>
                  <a:pt x="0" y="225552"/>
                </a:lnTo>
                <a:lnTo>
                  <a:pt x="38100" y="301752"/>
                </a:lnTo>
                <a:lnTo>
                  <a:pt x="69850" y="238252"/>
                </a:lnTo>
                <a:lnTo>
                  <a:pt x="76200" y="225552"/>
                </a:lnTo>
                <a:lnTo>
                  <a:pt x="42926" y="225552"/>
                </a:lnTo>
                <a:lnTo>
                  <a:pt x="42926" y="155702"/>
                </a:lnTo>
                <a:lnTo>
                  <a:pt x="2110486" y="155702"/>
                </a:lnTo>
                <a:lnTo>
                  <a:pt x="2120011" y="155702"/>
                </a:lnTo>
                <a:lnTo>
                  <a:pt x="3729990" y="155702"/>
                </a:lnTo>
                <a:lnTo>
                  <a:pt x="3729990" y="225552"/>
                </a:lnTo>
                <a:lnTo>
                  <a:pt x="3696589" y="225552"/>
                </a:lnTo>
                <a:lnTo>
                  <a:pt x="3734689" y="301752"/>
                </a:lnTo>
                <a:lnTo>
                  <a:pt x="3766439" y="238252"/>
                </a:lnTo>
                <a:lnTo>
                  <a:pt x="3772789" y="22555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5815" y="1200403"/>
            <a:ext cx="3328670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першочерговими,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саме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підштовхують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здійснення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1800">
              <a:latin typeface="Microsoft Sans Serif"/>
              <a:cs typeface="Microsoft Sans Serif"/>
            </a:endParaRPr>
          </a:p>
          <a:p>
            <a:pPr marL="295275">
              <a:lnSpc>
                <a:spcPct val="100000"/>
              </a:lnSpc>
              <a:spcBef>
                <a:spcPts val="1030"/>
              </a:spcBef>
            </a:pPr>
            <a:r>
              <a:rPr sz="1800" i="1" dirty="0">
                <a:latin typeface="Calibri"/>
                <a:cs typeface="Calibri"/>
              </a:rPr>
              <a:t>Задоволення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тільки</a:t>
            </a:r>
            <a:endParaRPr sz="1800">
              <a:latin typeface="Calibri"/>
              <a:cs typeface="Calibri"/>
            </a:endParaRPr>
          </a:p>
          <a:p>
            <a:pPr marL="295275">
              <a:lnSpc>
                <a:spcPct val="100000"/>
              </a:lnSpc>
            </a:pPr>
            <a:r>
              <a:rPr sz="1800" i="1" spc="-5" dirty="0">
                <a:latin typeface="Calibri"/>
                <a:cs typeface="Calibri"/>
              </a:rPr>
              <a:t>функціональної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потреби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не</a:t>
            </a:r>
            <a:endParaRPr sz="1800">
              <a:latin typeface="Calibri"/>
              <a:cs typeface="Calibri"/>
            </a:endParaRPr>
          </a:p>
          <a:p>
            <a:pPr marL="295275" marR="73025">
              <a:lnSpc>
                <a:spcPct val="100000"/>
              </a:lnSpc>
              <a:spcBef>
                <a:spcPts val="5"/>
              </a:spcBef>
            </a:pPr>
            <a:r>
              <a:rPr sz="1800" i="1" spc="-5" dirty="0">
                <a:latin typeface="Calibri"/>
                <a:cs typeface="Calibri"/>
              </a:rPr>
              <a:t>дозволяє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вибудовувати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якісні </a:t>
            </a:r>
            <a:r>
              <a:rPr sz="1800" i="1" spc="-39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довготривалі комунікації зі 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споживачами.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57371" y="1972817"/>
            <a:ext cx="37541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Психологічні (внутрішні)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відносяться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внутрішнього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світу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людини. Сюди,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наприклад,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відносяться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зменшують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повністю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усувають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страхи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733" y="1972817"/>
            <a:ext cx="42926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58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(зовнішні)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ростуть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із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взаємин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суспільства.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істота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соціальна,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одна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endParaRPr sz="1800">
              <a:latin typeface="Microsoft Sans Serif"/>
              <a:cs typeface="Microsoft Sans Serif"/>
            </a:endParaRPr>
          </a:p>
          <a:p>
            <a:pPr marL="12700" marR="151765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суспільством.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Створення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підтримка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певного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іміджу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відноситься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цього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349" y="3915536"/>
            <a:ext cx="72332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Альфред</a:t>
            </a:r>
            <a:r>
              <a:rPr sz="1800" b="1" spc="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Маршалл</a:t>
            </a:r>
            <a:r>
              <a:rPr sz="1800" b="1" spc="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розділив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відразу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кількома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групами: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349" y="4189857"/>
            <a:ext cx="1052385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Первинні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воді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їжі)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Вторинні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(перегляд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кіно)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Абсолютні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(необхідність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спілкування)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(мати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сторінку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мережах)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Вищі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(естетичні,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духовні,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когнітивні)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Нижчі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(пов'язані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фізіологією)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Позитивні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пізнанні)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Негативні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(залежно)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Невідкладні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відкласти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Загальні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(є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представників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людства)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Особливі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(сформовані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певних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групах)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індивіда)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колективні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людей)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Звичайні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обумовлені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надзвичайними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обставинами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Приватні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індивіда,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сім'ї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фірми)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(наприклад,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охороні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кордонів)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9475" y="488645"/>
            <a:ext cx="10130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0" dirty="0"/>
              <a:t>Фізіологічні</a:t>
            </a:r>
            <a:r>
              <a:rPr sz="4400" spc="-5" dirty="0"/>
              <a:t> </a:t>
            </a:r>
            <a:r>
              <a:rPr sz="4400" spc="-25" dirty="0"/>
              <a:t>потреби,</a:t>
            </a:r>
            <a:r>
              <a:rPr sz="4400" spc="45" dirty="0"/>
              <a:t> </a:t>
            </a:r>
            <a:r>
              <a:rPr sz="4400" spc="-45" dirty="0"/>
              <a:t>потреба</a:t>
            </a:r>
            <a:r>
              <a:rPr sz="4400" spc="35" dirty="0"/>
              <a:t> </a:t>
            </a:r>
            <a:r>
              <a:rPr sz="4400" dirty="0"/>
              <a:t>у</a:t>
            </a:r>
            <a:r>
              <a:rPr sz="4400" spc="25" dirty="0"/>
              <a:t> </a:t>
            </a:r>
            <a:r>
              <a:rPr sz="4400" spc="-65" dirty="0"/>
              <a:t>безпеці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956" y="1517141"/>
            <a:ext cx="3681349" cy="154673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93724" y="3237102"/>
            <a:ext cx="3827145" cy="3371850"/>
            <a:chOff x="1093724" y="3237102"/>
            <a:chExt cx="3827145" cy="33718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3724" y="3237102"/>
              <a:ext cx="2095500" cy="14001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7166" y="4655108"/>
              <a:ext cx="2843448" cy="195351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0854" y="1888108"/>
            <a:ext cx="2801366" cy="21010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95367" y="1959355"/>
            <a:ext cx="3211067" cy="200698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8797" y="4336961"/>
            <a:ext cx="3359530" cy="220383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25432" y="4334535"/>
            <a:ext cx="3052699" cy="20365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345" y="0"/>
            <a:ext cx="4806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Соціальні</a:t>
            </a:r>
            <a:r>
              <a:rPr sz="4400" spc="-50" dirty="0"/>
              <a:t> </a:t>
            </a:r>
            <a:r>
              <a:rPr sz="4400" spc="-30" dirty="0"/>
              <a:t>потреби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32" y="1508125"/>
            <a:ext cx="3069208" cy="20424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947" y="4298886"/>
            <a:ext cx="3212211" cy="2137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29990" y="4631423"/>
            <a:ext cx="3018027" cy="16743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2031" y="4987696"/>
            <a:ext cx="2205736" cy="16242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44584" y="1234947"/>
            <a:ext cx="3447414" cy="282689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16694" y="4323079"/>
            <a:ext cx="2034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Соціальний</a:t>
            </a:r>
            <a:r>
              <a:rPr sz="1800" b="1" i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імідж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9550" y="3741166"/>
            <a:ext cx="18345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Любов</a:t>
            </a:r>
            <a:r>
              <a:rPr sz="18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і</a:t>
            </a:r>
            <a:r>
              <a:rPr sz="18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дружба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68700" y="2613532"/>
            <a:ext cx="2552700" cy="172402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261990" y="642238"/>
            <a:ext cx="3105150" cy="3761740"/>
            <a:chOff x="5261990" y="642238"/>
            <a:chExt cx="3105150" cy="376174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61990" y="642238"/>
              <a:ext cx="2619374" cy="17430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3888" y="2260727"/>
              <a:ext cx="2143124" cy="214312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93428" y="4947589"/>
            <a:ext cx="2561081" cy="17123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660" y="147675"/>
            <a:ext cx="10553700" cy="3849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0220">
              <a:lnSpc>
                <a:spcPct val="140000"/>
              </a:lnSpc>
              <a:spcBef>
                <a:spcPts val="100"/>
              </a:spcBef>
            </a:pPr>
            <a:r>
              <a:rPr sz="2300" b="1" dirty="0">
                <a:solidFill>
                  <a:srgbClr val="FF6600"/>
                </a:solidFill>
                <a:latin typeface="Arial"/>
                <a:cs typeface="Arial"/>
              </a:rPr>
              <a:t>Основними принципами поведінки </a:t>
            </a:r>
            <a:r>
              <a:rPr sz="2300" b="1" spc="-5" dirty="0">
                <a:solidFill>
                  <a:srgbClr val="FF6600"/>
                </a:solidFill>
                <a:latin typeface="Arial"/>
                <a:cs typeface="Arial"/>
              </a:rPr>
              <a:t>споживача </a:t>
            </a:r>
            <a:r>
              <a:rPr sz="23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3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 </a:t>
            </a:r>
            <a:r>
              <a:rPr sz="23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 </a:t>
            </a:r>
            <a:r>
              <a:rPr sz="23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здійсненні </a:t>
            </a:r>
            <a:r>
              <a:rPr sz="2300" spc="-6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вибору</a:t>
            </a: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3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є:</a:t>
            </a:r>
            <a:endParaRPr sz="23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вибираючи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керується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своїми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уподобаннями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того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раціональною,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оскільки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він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керується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інтересом;</a:t>
            </a:r>
            <a:endParaRPr sz="2000">
              <a:latin typeface="Microsoft Sans Serif"/>
              <a:cs typeface="Microsoft Sans Serif"/>
            </a:endParaRPr>
          </a:p>
          <a:p>
            <a:pPr marL="355600" marR="32384" indent="-342900">
              <a:lnSpc>
                <a:spcPct val="114999"/>
              </a:lnSpc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максимізувати сукупну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намагається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вибрати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такий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набір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приносить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йому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найбільшу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корисність;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вибір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впливають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положення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спадної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граничної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359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корисності;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Clr>
                <a:srgbClr val="FF6600"/>
              </a:buClr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виборі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обмежені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цінами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доходами.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0069" y="4192739"/>
            <a:ext cx="6775450" cy="251587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Принципи</a:t>
            </a:r>
            <a:r>
              <a:rPr sz="20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розуміння</a:t>
            </a:r>
            <a:r>
              <a:rPr sz="20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поведінки: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ts val="2820"/>
              </a:lnSpc>
              <a:spcBef>
                <a:spcPts val="60"/>
              </a:spcBef>
            </a:pPr>
            <a:r>
              <a:rPr sz="2400" spc="5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Влада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безмірна.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76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нез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алежн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оєм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76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піддається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впливу.</a:t>
            </a:r>
            <a:endParaRPr sz="2000">
              <a:latin typeface="Microsoft Sans Serif"/>
              <a:cs typeface="Microsoft Sans Serif"/>
            </a:endParaRPr>
          </a:p>
          <a:p>
            <a:pPr marL="92075">
              <a:lnSpc>
                <a:spcPts val="2820"/>
              </a:lnSpc>
            </a:pPr>
            <a:r>
              <a:rPr sz="24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90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ваюч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слід</a:t>
            </a:r>
            <a:endParaRPr sz="2000">
              <a:latin typeface="Microsoft Sans Serif"/>
              <a:cs typeface="Microsoft Sans Serif"/>
            </a:endParaRPr>
          </a:p>
          <a:p>
            <a:pPr marL="434975">
              <a:lnSpc>
                <a:spcPct val="100000"/>
              </a:lnSpc>
              <a:spcBef>
                <a:spcPts val="28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дотримуватися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соціальний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етики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законності.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69" y="4280459"/>
            <a:ext cx="3767201" cy="23515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8940" y="23875"/>
            <a:ext cx="4835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B0091"/>
                </a:solidFill>
              </a:rPr>
              <a:t>Розвиток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50" dirty="0">
                <a:solidFill>
                  <a:srgbClr val="5B0091"/>
                </a:solidFill>
              </a:rPr>
              <a:t>наук</a:t>
            </a:r>
            <a:r>
              <a:rPr sz="2800" spc="20" dirty="0">
                <a:solidFill>
                  <a:srgbClr val="5B0091"/>
                </a:solidFill>
              </a:rPr>
              <a:t> </a:t>
            </a:r>
            <a:r>
              <a:rPr sz="2800" spc="-15" dirty="0">
                <a:solidFill>
                  <a:srgbClr val="5B0091"/>
                </a:solidFill>
              </a:rPr>
              <a:t>про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30" dirty="0">
                <a:solidFill>
                  <a:srgbClr val="5B0091"/>
                </a:solidFill>
              </a:rPr>
              <a:t>поведінку: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61010" y="878204"/>
            <a:ext cx="2150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Зовнішні фактори: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010" y="1152525"/>
            <a:ext cx="59232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Розвиток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перевищує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пропозицію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Поява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радіо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супермаркети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фірмові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магазини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1998" y="2147668"/>
            <a:ext cx="6447790" cy="105537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Післявоєнна</a:t>
            </a:r>
            <a:r>
              <a:rPr sz="20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епоха</a:t>
            </a:r>
            <a:endParaRPr sz="2000">
              <a:latin typeface="Arial"/>
              <a:cs typeface="Arial"/>
            </a:endParaRPr>
          </a:p>
          <a:p>
            <a:pPr marL="1515110">
              <a:lnSpc>
                <a:spcPct val="100000"/>
              </a:lnSpc>
              <a:spcBef>
                <a:spcPts val="655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науки:</a:t>
            </a:r>
            <a:endParaRPr sz="1800">
              <a:latin typeface="Arial"/>
              <a:cs typeface="Arial"/>
            </a:endParaRPr>
          </a:p>
          <a:p>
            <a:pPr marL="1692275" indent="-177800">
              <a:lnSpc>
                <a:spcPct val="100000"/>
              </a:lnSpc>
              <a:buChar char="•"/>
              <a:tabLst>
                <a:tab pos="169291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сприйняття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навчання,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4917" y="3177032"/>
            <a:ext cx="49790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особистості,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Проведення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вирішенні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проблеми.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прихильність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торговій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марці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(імідж)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4917" y="1108964"/>
            <a:ext cx="5403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Теоретичні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endParaRPr sz="1800">
              <a:latin typeface="Microsoft Sans Serif"/>
              <a:cs typeface="Microsoft Sans Serif"/>
            </a:endParaRPr>
          </a:p>
          <a:p>
            <a:pPr marL="189230" marR="508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Новий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напрямок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біхевіоризм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(Джон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Ватсон)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Теорія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повторення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відгук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4610" y="440879"/>
            <a:ext cx="3300729" cy="6940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70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1800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000" b="1" spc="-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Друга</a:t>
            </a: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світова</a:t>
            </a:r>
            <a:r>
              <a:rPr sz="2000" b="1" spc="-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війна</a:t>
            </a:r>
            <a:endParaRPr sz="2000">
              <a:latin typeface="Arial"/>
              <a:cs typeface="Arial"/>
            </a:endParaRPr>
          </a:p>
          <a:p>
            <a:pPr marR="12700" algn="r">
              <a:lnSpc>
                <a:spcPct val="100000"/>
              </a:lnSpc>
              <a:spcBef>
                <a:spcPts val="330"/>
              </a:spcBef>
            </a:pP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r>
              <a:rPr sz="18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науки: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010" y="2547873"/>
            <a:ext cx="45631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Зовнішні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фактори:</a:t>
            </a:r>
            <a:endParaRPr sz="1800">
              <a:latin typeface="Arial"/>
              <a:cs typeface="Arial"/>
            </a:endParaRPr>
          </a:p>
          <a:p>
            <a:pPr marL="189230" marR="508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спроможності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010" y="3371215"/>
            <a:ext cx="5786120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600075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конкуренції,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розвиток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Поява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телебачення,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Революція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розподілі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(торгові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центри,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дискаунтери)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ts val="2070"/>
              </a:lnSpc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Участь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виробників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просуванні</a:t>
            </a:r>
            <a:endParaRPr sz="1800">
              <a:latin typeface="Microsoft Sans Serif"/>
              <a:cs typeface="Microsoft Sans Serif"/>
            </a:endParaRPr>
          </a:p>
          <a:p>
            <a:pPr marR="247650" algn="r">
              <a:lnSpc>
                <a:spcPts val="2310"/>
              </a:lnSpc>
            </a:pP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60-ті</a:t>
            </a:r>
            <a:r>
              <a:rPr sz="2000" b="1" spc="-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роки</a:t>
            </a:r>
            <a:endParaRPr sz="2000">
              <a:latin typeface="Arial"/>
              <a:cs typeface="Arial"/>
            </a:endParaRPr>
          </a:p>
          <a:p>
            <a:pPr marL="200025" indent="-177800">
              <a:lnSpc>
                <a:spcPct val="100000"/>
              </a:lnSpc>
              <a:spcBef>
                <a:spcPts val="225"/>
              </a:spcBef>
              <a:buChar char="•"/>
              <a:tabLst>
                <a:tab pos="20066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мотивації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Виявлення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прихованих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мотивів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Підсвідоме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переконання</a:t>
            </a:r>
            <a:endParaRPr sz="1800">
              <a:latin typeface="Microsoft Sans Serif"/>
              <a:cs typeface="Microsoft Sans Serif"/>
            </a:endParaRPr>
          </a:p>
          <a:p>
            <a:pPr marL="200025" indent="-177800">
              <a:lnSpc>
                <a:spcPct val="100000"/>
              </a:lnSpc>
              <a:buChar char="•"/>
              <a:tabLst>
                <a:tab pos="20066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моделі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1678" y="6151270"/>
            <a:ext cx="6602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har char="•"/>
              <a:tabLst>
                <a:tab pos="189865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покупок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через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інновації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</a:t>
            </a:r>
            <a:endParaRPr sz="1800">
              <a:latin typeface="Microsoft Sans Serif"/>
              <a:cs typeface="Microsoft Sans Serif"/>
            </a:endParaRPr>
          </a:p>
          <a:p>
            <a:pPr marL="189230" indent="-177165">
              <a:lnSpc>
                <a:spcPct val="100000"/>
              </a:lnSpc>
              <a:buChar char="•"/>
              <a:tabLst>
                <a:tab pos="189865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Виділення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досліджень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окрему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область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4757" y="3872483"/>
            <a:ext cx="3366388" cy="298551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427" y="165303"/>
            <a:ext cx="5777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Еволюція</a:t>
            </a:r>
            <a:r>
              <a:rPr sz="28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поведінки</a:t>
            </a:r>
            <a:r>
              <a:rPr sz="28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споживачів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68858" y="1855470"/>
          <a:ext cx="8094980" cy="24315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792">
                <a:tc>
                  <a:txBody>
                    <a:bodyPr/>
                    <a:lstStyle/>
                    <a:p>
                      <a:pPr marL="525145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Виробник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81075">
                        <a:lnSpc>
                          <a:spcPts val="171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Роздрібна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0528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торгівля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ts val="1710"/>
                        </a:lnSpc>
                      </a:pPr>
                      <a:r>
                        <a:rPr sz="1800" b="1" spc="-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Споживач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62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1800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Друга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світова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війна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8007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1970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38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2000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0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632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80365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виробництво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торгівлю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66040" algn="ctr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маркетинг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192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Орієнтація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4460" algn="ctr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споживача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37361" y="1072134"/>
            <a:ext cx="768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6600"/>
                </a:solidFill>
                <a:latin typeface="Tahoma"/>
                <a:cs typeface="Tahoma"/>
              </a:rPr>
              <a:t>Сла</a:t>
            </a:r>
            <a:r>
              <a:rPr sz="1800" spc="-10" dirty="0">
                <a:solidFill>
                  <a:srgbClr val="FF6600"/>
                </a:solidFill>
                <a:latin typeface="Tahoma"/>
                <a:cs typeface="Tahoma"/>
              </a:rPr>
              <a:t>б</a:t>
            </a:r>
            <a:r>
              <a:rPr sz="1800" spc="-5" dirty="0">
                <a:solidFill>
                  <a:srgbClr val="FF6600"/>
                </a:solidFill>
                <a:latin typeface="Tahoma"/>
                <a:cs typeface="Tahoma"/>
              </a:rPr>
              <a:t>ке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78522" y="1072134"/>
            <a:ext cx="782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6600"/>
                </a:solidFill>
                <a:latin typeface="Tahoma"/>
                <a:cs typeface="Tahoma"/>
              </a:rPr>
              <a:t>Сильне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3245" y="1047750"/>
            <a:ext cx="2468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Tahoma"/>
                <a:cs typeface="Tahoma"/>
              </a:rPr>
              <a:t>Вплив</a:t>
            </a:r>
            <a:r>
              <a:rPr sz="2000" b="1" spc="-9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6600"/>
                </a:solidFill>
                <a:latin typeface="Tahoma"/>
                <a:cs typeface="Tahoma"/>
              </a:rPr>
              <a:t>споживачів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99781" y="3119945"/>
            <a:ext cx="152400" cy="509905"/>
            <a:chOff x="1299781" y="3119945"/>
            <a:chExt cx="152400" cy="509905"/>
          </a:xfrm>
        </p:grpSpPr>
        <p:sp>
          <p:nvSpPr>
            <p:cNvPr id="8" name="object 8"/>
            <p:cNvSpPr/>
            <p:nvPr/>
          </p:nvSpPr>
          <p:spPr>
            <a:xfrm>
              <a:off x="1304544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1" y="0"/>
                  </a:moveTo>
                  <a:lnTo>
                    <a:pt x="35687" y="0"/>
                  </a:lnTo>
                  <a:lnTo>
                    <a:pt x="35687" y="428625"/>
                  </a:lnTo>
                  <a:lnTo>
                    <a:pt x="0" y="428625"/>
                  </a:lnTo>
                  <a:lnTo>
                    <a:pt x="71374" y="500125"/>
                  </a:lnTo>
                  <a:lnTo>
                    <a:pt x="142875" y="428625"/>
                  </a:lnTo>
                  <a:lnTo>
                    <a:pt x="107061" y="428625"/>
                  </a:lnTo>
                  <a:lnTo>
                    <a:pt x="10706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4544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7" y="428625"/>
                  </a:lnTo>
                  <a:lnTo>
                    <a:pt x="35687" y="0"/>
                  </a:lnTo>
                  <a:lnTo>
                    <a:pt x="107061" y="0"/>
                  </a:lnTo>
                  <a:lnTo>
                    <a:pt x="107061" y="428625"/>
                  </a:lnTo>
                  <a:lnTo>
                    <a:pt x="142875" y="428625"/>
                  </a:lnTo>
                  <a:lnTo>
                    <a:pt x="71374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014406" y="3119945"/>
            <a:ext cx="152400" cy="509905"/>
            <a:chOff x="4014406" y="3119945"/>
            <a:chExt cx="152400" cy="509905"/>
          </a:xfrm>
        </p:grpSpPr>
        <p:sp>
          <p:nvSpPr>
            <p:cNvPr id="11" name="object 11"/>
            <p:cNvSpPr/>
            <p:nvPr/>
          </p:nvSpPr>
          <p:spPr>
            <a:xfrm>
              <a:off x="4019169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0" y="0"/>
                  </a:moveTo>
                  <a:lnTo>
                    <a:pt x="35686" y="0"/>
                  </a:lnTo>
                  <a:lnTo>
                    <a:pt x="35686" y="428625"/>
                  </a:lnTo>
                  <a:lnTo>
                    <a:pt x="0" y="428625"/>
                  </a:lnTo>
                  <a:lnTo>
                    <a:pt x="71373" y="500125"/>
                  </a:lnTo>
                  <a:lnTo>
                    <a:pt x="142875" y="428625"/>
                  </a:lnTo>
                  <a:lnTo>
                    <a:pt x="107060" y="428625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19169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6" y="428625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428625"/>
                  </a:lnTo>
                  <a:lnTo>
                    <a:pt x="142875" y="428625"/>
                  </a:lnTo>
                  <a:lnTo>
                    <a:pt x="71373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162169" y="1924557"/>
            <a:ext cx="1714500" cy="114300"/>
          </a:xfrm>
          <a:custGeom>
            <a:avLst/>
            <a:gdLst/>
            <a:ahLst/>
            <a:cxnLst/>
            <a:rect l="l" t="t" r="r" b="b"/>
            <a:pathLst>
              <a:path w="1714500" h="114300">
                <a:moveTo>
                  <a:pt x="1600200" y="0"/>
                </a:moveTo>
                <a:lnTo>
                  <a:pt x="1625592" y="38088"/>
                </a:lnTo>
                <a:lnTo>
                  <a:pt x="1638300" y="38100"/>
                </a:lnTo>
                <a:lnTo>
                  <a:pt x="1638300" y="76200"/>
                </a:lnTo>
                <a:lnTo>
                  <a:pt x="1625557" y="76200"/>
                </a:lnTo>
                <a:lnTo>
                  <a:pt x="1600073" y="114300"/>
                </a:lnTo>
                <a:lnTo>
                  <a:pt x="1676357" y="76200"/>
                </a:lnTo>
                <a:lnTo>
                  <a:pt x="1638300" y="76200"/>
                </a:lnTo>
                <a:lnTo>
                  <a:pt x="1676381" y="76188"/>
                </a:lnTo>
                <a:lnTo>
                  <a:pt x="1714500" y="57150"/>
                </a:lnTo>
                <a:lnTo>
                  <a:pt x="1600200" y="0"/>
                </a:lnTo>
                <a:close/>
              </a:path>
              <a:path w="1714500" h="114300">
                <a:moveTo>
                  <a:pt x="1638300" y="57150"/>
                </a:moveTo>
                <a:lnTo>
                  <a:pt x="1625565" y="76188"/>
                </a:lnTo>
                <a:lnTo>
                  <a:pt x="1638300" y="76200"/>
                </a:lnTo>
                <a:lnTo>
                  <a:pt x="1638300" y="57150"/>
                </a:lnTo>
                <a:close/>
              </a:path>
              <a:path w="1714500" h="114300">
                <a:moveTo>
                  <a:pt x="0" y="36575"/>
                </a:moveTo>
                <a:lnTo>
                  <a:pt x="0" y="74675"/>
                </a:lnTo>
                <a:lnTo>
                  <a:pt x="1625565" y="76188"/>
                </a:lnTo>
                <a:lnTo>
                  <a:pt x="1638300" y="57150"/>
                </a:lnTo>
                <a:lnTo>
                  <a:pt x="1625592" y="38088"/>
                </a:lnTo>
                <a:lnTo>
                  <a:pt x="0" y="36575"/>
                </a:lnTo>
                <a:close/>
              </a:path>
              <a:path w="1714500" h="114300">
                <a:moveTo>
                  <a:pt x="1625592" y="38088"/>
                </a:moveTo>
                <a:lnTo>
                  <a:pt x="1638300" y="57150"/>
                </a:lnTo>
                <a:lnTo>
                  <a:pt x="1638300" y="38100"/>
                </a:lnTo>
                <a:lnTo>
                  <a:pt x="1625592" y="38088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8917" y="1924557"/>
            <a:ext cx="857250" cy="114300"/>
          </a:xfrm>
          <a:custGeom>
            <a:avLst/>
            <a:gdLst/>
            <a:ahLst/>
            <a:cxnLst/>
            <a:rect l="l" t="t" r="r" b="b"/>
            <a:pathLst>
              <a:path w="857250" h="114300">
                <a:moveTo>
                  <a:pt x="781049" y="57150"/>
                </a:moveTo>
                <a:lnTo>
                  <a:pt x="742949" y="114300"/>
                </a:lnTo>
                <a:lnTo>
                  <a:pt x="819149" y="76200"/>
                </a:lnTo>
                <a:lnTo>
                  <a:pt x="781049" y="76200"/>
                </a:lnTo>
                <a:lnTo>
                  <a:pt x="781049" y="57150"/>
                </a:lnTo>
                <a:close/>
              </a:path>
              <a:path w="857250" h="114300">
                <a:moveTo>
                  <a:pt x="768349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768349" y="76200"/>
                </a:lnTo>
                <a:lnTo>
                  <a:pt x="781049" y="57150"/>
                </a:lnTo>
                <a:lnTo>
                  <a:pt x="768349" y="38100"/>
                </a:lnTo>
                <a:close/>
              </a:path>
              <a:path w="857250" h="114300">
                <a:moveTo>
                  <a:pt x="819149" y="38100"/>
                </a:moveTo>
                <a:lnTo>
                  <a:pt x="781049" y="38100"/>
                </a:lnTo>
                <a:lnTo>
                  <a:pt x="781049" y="76200"/>
                </a:lnTo>
                <a:lnTo>
                  <a:pt x="819149" y="76200"/>
                </a:lnTo>
                <a:lnTo>
                  <a:pt x="857249" y="57150"/>
                </a:lnTo>
                <a:lnTo>
                  <a:pt x="819149" y="38100"/>
                </a:lnTo>
                <a:close/>
              </a:path>
              <a:path w="857250" h="114300">
                <a:moveTo>
                  <a:pt x="742949" y="0"/>
                </a:moveTo>
                <a:lnTo>
                  <a:pt x="781049" y="57150"/>
                </a:lnTo>
                <a:lnTo>
                  <a:pt x="781049" y="38100"/>
                </a:lnTo>
                <a:lnTo>
                  <a:pt x="819149" y="38100"/>
                </a:lnTo>
                <a:lnTo>
                  <a:pt x="74294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014656" y="2119820"/>
            <a:ext cx="152400" cy="1652905"/>
            <a:chOff x="6014656" y="2119820"/>
            <a:chExt cx="152400" cy="1652905"/>
          </a:xfrm>
        </p:grpSpPr>
        <p:sp>
          <p:nvSpPr>
            <p:cNvPr id="16" name="object 16"/>
            <p:cNvSpPr/>
            <p:nvPr/>
          </p:nvSpPr>
          <p:spPr>
            <a:xfrm>
              <a:off x="6019419" y="2124582"/>
              <a:ext cx="142875" cy="1643380"/>
            </a:xfrm>
            <a:custGeom>
              <a:avLst/>
              <a:gdLst/>
              <a:ahLst/>
              <a:cxnLst/>
              <a:rect l="l" t="t" r="r" b="b"/>
              <a:pathLst>
                <a:path w="142875" h="1643379">
                  <a:moveTo>
                    <a:pt x="107060" y="0"/>
                  </a:moveTo>
                  <a:lnTo>
                    <a:pt x="35686" y="0"/>
                  </a:lnTo>
                  <a:lnTo>
                    <a:pt x="35686" y="1571624"/>
                  </a:lnTo>
                  <a:lnTo>
                    <a:pt x="0" y="1571624"/>
                  </a:lnTo>
                  <a:lnTo>
                    <a:pt x="71373" y="1643125"/>
                  </a:lnTo>
                  <a:lnTo>
                    <a:pt x="142875" y="1571624"/>
                  </a:lnTo>
                  <a:lnTo>
                    <a:pt x="107060" y="1571624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19419" y="2124582"/>
              <a:ext cx="142875" cy="1643380"/>
            </a:xfrm>
            <a:custGeom>
              <a:avLst/>
              <a:gdLst/>
              <a:ahLst/>
              <a:cxnLst/>
              <a:rect l="l" t="t" r="r" b="b"/>
              <a:pathLst>
                <a:path w="142875" h="1643379">
                  <a:moveTo>
                    <a:pt x="0" y="1571624"/>
                  </a:moveTo>
                  <a:lnTo>
                    <a:pt x="35686" y="1571624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1571624"/>
                  </a:lnTo>
                  <a:lnTo>
                    <a:pt x="142875" y="1571624"/>
                  </a:lnTo>
                  <a:lnTo>
                    <a:pt x="71373" y="1643125"/>
                  </a:lnTo>
                  <a:lnTo>
                    <a:pt x="0" y="15716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61568" y="1443608"/>
            <a:ext cx="7715250" cy="76200"/>
          </a:xfrm>
          <a:custGeom>
            <a:avLst/>
            <a:gdLst/>
            <a:ahLst/>
            <a:cxnLst/>
            <a:rect l="l" t="t" r="r" b="b"/>
            <a:pathLst>
              <a:path w="7715250" h="76200">
                <a:moveTo>
                  <a:pt x="7639024" y="0"/>
                </a:moveTo>
                <a:lnTo>
                  <a:pt x="7655956" y="25398"/>
                </a:lnTo>
                <a:lnTo>
                  <a:pt x="7664551" y="25400"/>
                </a:lnTo>
                <a:lnTo>
                  <a:pt x="7664551" y="50800"/>
                </a:lnTo>
                <a:lnTo>
                  <a:pt x="7655957" y="50800"/>
                </a:lnTo>
                <a:lnTo>
                  <a:pt x="7639024" y="76200"/>
                </a:lnTo>
                <a:lnTo>
                  <a:pt x="7689824" y="50800"/>
                </a:lnTo>
                <a:lnTo>
                  <a:pt x="7664551" y="50800"/>
                </a:lnTo>
                <a:lnTo>
                  <a:pt x="7689828" y="50798"/>
                </a:lnTo>
                <a:lnTo>
                  <a:pt x="7715224" y="38100"/>
                </a:lnTo>
                <a:lnTo>
                  <a:pt x="7639024" y="0"/>
                </a:lnTo>
                <a:close/>
              </a:path>
              <a:path w="7715250" h="76200">
                <a:moveTo>
                  <a:pt x="7655956" y="25398"/>
                </a:moveTo>
                <a:lnTo>
                  <a:pt x="7664424" y="38100"/>
                </a:lnTo>
                <a:lnTo>
                  <a:pt x="7655959" y="50798"/>
                </a:lnTo>
                <a:lnTo>
                  <a:pt x="7664551" y="50800"/>
                </a:lnTo>
                <a:lnTo>
                  <a:pt x="7664551" y="25400"/>
                </a:lnTo>
                <a:lnTo>
                  <a:pt x="7655956" y="25398"/>
                </a:lnTo>
                <a:close/>
              </a:path>
              <a:path w="7715250" h="76200">
                <a:moveTo>
                  <a:pt x="12" y="23749"/>
                </a:moveTo>
                <a:lnTo>
                  <a:pt x="0" y="49149"/>
                </a:lnTo>
                <a:lnTo>
                  <a:pt x="7655959" y="50798"/>
                </a:lnTo>
                <a:lnTo>
                  <a:pt x="7664424" y="38100"/>
                </a:lnTo>
                <a:lnTo>
                  <a:pt x="7655956" y="25398"/>
                </a:lnTo>
                <a:lnTo>
                  <a:pt x="12" y="23749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7872031" y="3119945"/>
            <a:ext cx="152400" cy="509905"/>
            <a:chOff x="7872031" y="3119945"/>
            <a:chExt cx="152400" cy="509905"/>
          </a:xfrm>
        </p:grpSpPr>
        <p:sp>
          <p:nvSpPr>
            <p:cNvPr id="20" name="object 20"/>
            <p:cNvSpPr/>
            <p:nvPr/>
          </p:nvSpPr>
          <p:spPr>
            <a:xfrm>
              <a:off x="7876793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107060" y="0"/>
                  </a:moveTo>
                  <a:lnTo>
                    <a:pt x="35686" y="0"/>
                  </a:lnTo>
                  <a:lnTo>
                    <a:pt x="35686" y="428625"/>
                  </a:lnTo>
                  <a:lnTo>
                    <a:pt x="0" y="428625"/>
                  </a:lnTo>
                  <a:lnTo>
                    <a:pt x="71374" y="500125"/>
                  </a:lnTo>
                  <a:lnTo>
                    <a:pt x="142875" y="428625"/>
                  </a:lnTo>
                  <a:lnTo>
                    <a:pt x="107060" y="428625"/>
                  </a:lnTo>
                  <a:lnTo>
                    <a:pt x="107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76793" y="3124707"/>
              <a:ext cx="142875" cy="500380"/>
            </a:xfrm>
            <a:custGeom>
              <a:avLst/>
              <a:gdLst/>
              <a:ahLst/>
              <a:cxnLst/>
              <a:rect l="l" t="t" r="r" b="b"/>
              <a:pathLst>
                <a:path w="142875" h="500379">
                  <a:moveTo>
                    <a:pt x="0" y="428625"/>
                  </a:moveTo>
                  <a:lnTo>
                    <a:pt x="35686" y="428625"/>
                  </a:lnTo>
                  <a:lnTo>
                    <a:pt x="35686" y="0"/>
                  </a:lnTo>
                  <a:lnTo>
                    <a:pt x="107060" y="0"/>
                  </a:lnTo>
                  <a:lnTo>
                    <a:pt x="107060" y="428625"/>
                  </a:lnTo>
                  <a:lnTo>
                    <a:pt x="142875" y="428625"/>
                  </a:lnTo>
                  <a:lnTo>
                    <a:pt x="71374" y="500125"/>
                  </a:lnTo>
                  <a:lnTo>
                    <a:pt x="0" y="4286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300" y="4517872"/>
            <a:ext cx="2964815" cy="194513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9169" y="4396257"/>
            <a:ext cx="2657602" cy="218833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7541006" y="906780"/>
            <a:ext cx="4457700" cy="5840730"/>
            <a:chOff x="7541006" y="906780"/>
            <a:chExt cx="4457700" cy="584073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1006" y="4318421"/>
              <a:ext cx="4457700" cy="24288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06612" y="906780"/>
              <a:ext cx="3184144" cy="352056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1721845" y="64853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385522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427" y="165303"/>
            <a:ext cx="5763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B0091"/>
                </a:solidFill>
              </a:rPr>
              <a:t>Відомі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15" dirty="0">
                <a:solidFill>
                  <a:srgbClr val="5B0091"/>
                </a:solidFill>
              </a:rPr>
              <a:t>теорії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30" dirty="0">
                <a:solidFill>
                  <a:srgbClr val="5B0091"/>
                </a:solidFill>
              </a:rPr>
              <a:t>поведінки</a:t>
            </a:r>
            <a:r>
              <a:rPr sz="2800" spc="40" dirty="0">
                <a:solidFill>
                  <a:srgbClr val="5B0091"/>
                </a:solidFill>
              </a:rPr>
              <a:t> </a:t>
            </a:r>
            <a:r>
              <a:rPr sz="2800" spc="-25" dirty="0">
                <a:solidFill>
                  <a:srgbClr val="5B0091"/>
                </a:solidFill>
              </a:rPr>
              <a:t>споживачів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88695" y="866394"/>
            <a:ext cx="10789920" cy="4870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Теорія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представників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англійської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класичної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школи:</a:t>
            </a:r>
            <a:endParaRPr sz="2000">
              <a:latin typeface="Arial"/>
              <a:cs typeface="Arial"/>
            </a:endParaRPr>
          </a:p>
          <a:p>
            <a:pPr marL="299085" marR="292671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незалежний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(сам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вирішує,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йому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товар,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користуватися чи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послугою)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(тверезо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оцінює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свою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вигоду)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егоїстичний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(прагне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потреби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чергу)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поінформований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(знає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нюанси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Microsoft Sans Serif"/>
              <a:buChar char="•"/>
            </a:pPr>
            <a:endParaRPr sz="1950">
              <a:latin typeface="Microsoft Sans Serif"/>
              <a:cs typeface="Microsoft Sans Serif"/>
            </a:endParaRPr>
          </a:p>
          <a:p>
            <a:pPr marL="369189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Погляд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споживача</a:t>
            </a:r>
            <a:r>
              <a:rPr sz="2000" b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з</a:t>
            </a:r>
            <a:r>
              <a:rPr sz="20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точки</a:t>
            </a:r>
            <a:r>
              <a:rPr sz="2000" b="1" spc="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зору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особливостей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його</a:t>
            </a:r>
            <a:endParaRPr sz="2000">
              <a:latin typeface="Arial"/>
              <a:cs typeface="Arial"/>
            </a:endParaRPr>
          </a:p>
          <a:p>
            <a:pPr marL="3691890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психології:</a:t>
            </a:r>
            <a:endParaRPr sz="2000">
              <a:latin typeface="Arial"/>
              <a:cs typeface="Arial"/>
            </a:endParaRPr>
          </a:p>
          <a:p>
            <a:pPr marL="3978275" marR="1009015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залежна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вирішувати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оцінки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суспільства);</a:t>
            </a:r>
            <a:endParaRPr sz="2000">
              <a:latin typeface="Microsoft Sans Serif"/>
              <a:cs typeface="Microsoft Sans Serif"/>
            </a:endParaRPr>
          </a:p>
          <a:p>
            <a:pPr marL="3978275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нераціональна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(часто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діє,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керуючись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емоціями);</a:t>
            </a:r>
            <a:endParaRPr sz="2000">
              <a:latin typeface="Microsoft Sans Serif"/>
              <a:cs typeface="Microsoft Sans Serif"/>
            </a:endParaRPr>
          </a:p>
          <a:p>
            <a:pPr marL="3978275" lvl="1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3978275" algn="l"/>
                <a:tab pos="397891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погано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бачить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вигоду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себе;</a:t>
            </a:r>
            <a:endParaRPr sz="2000">
              <a:latin typeface="Microsoft Sans Serif"/>
              <a:cs typeface="Microsoft Sans Serif"/>
            </a:endParaRPr>
          </a:p>
          <a:p>
            <a:pPr marL="3978275" marR="5080" lvl="1" indent="-287020">
              <a:lnSpc>
                <a:spcPct val="100000"/>
              </a:lnSpc>
              <a:buChar char="•"/>
              <a:tabLst>
                <a:tab pos="3978275" algn="l"/>
                <a:tab pos="397891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погано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інформована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(в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наш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мозок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бути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забитий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непотрібною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інформацією)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75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Теорія</a:t>
            </a:r>
            <a:r>
              <a:rPr sz="2000" b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Маслоу: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695" y="5710224"/>
            <a:ext cx="104133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Спочатку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індивідуум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задовольнити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нагальні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сподівання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їжі,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воді,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сексуальне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прагнення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т.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д.),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вже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потім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переходить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більш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високих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цілей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(потреба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повазі,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тяга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естетичного задоволення,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спрага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пізнання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нового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ін.)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135" y="2795523"/>
            <a:ext cx="2143125" cy="2209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5495" y="700658"/>
            <a:ext cx="1905000" cy="22193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12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5492" y="223469"/>
            <a:ext cx="20681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Типологія 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спожива</a:t>
            </a:r>
            <a:r>
              <a:rPr sz="2800" b="1" i="1" dirty="0">
                <a:solidFill>
                  <a:srgbClr val="5B0091"/>
                </a:solidFill>
                <a:latin typeface="Arial"/>
                <a:cs typeface="Arial"/>
              </a:rPr>
              <a:t>ч</a:t>
            </a: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ів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571" y="1024255"/>
            <a:ext cx="66732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1.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Купують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(особистого)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користування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4571" y="1817370"/>
            <a:ext cx="33623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2.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сімейного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7534" y="1817370"/>
            <a:ext cx="3385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3.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Споживачі-постачальники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571" y="3940809"/>
            <a:ext cx="3144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4.</a:t>
            </a:r>
            <a:r>
              <a:rPr sz="2000" b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Споживачі-посередники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1132" y="3967352"/>
            <a:ext cx="5316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5.</a:t>
            </a:r>
            <a:r>
              <a:rPr sz="20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Чиновники.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Витрачають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кошти.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7650" y="4450922"/>
            <a:ext cx="3562984" cy="2282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1028" y="4450260"/>
            <a:ext cx="2362200" cy="22193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7883" y="2275967"/>
            <a:ext cx="2257080" cy="166509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4013" y="2125979"/>
            <a:ext cx="1411224" cy="18150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22411" y="858138"/>
            <a:ext cx="3638550" cy="266700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20" y="165354"/>
            <a:ext cx="4551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5B0091"/>
                </a:solidFill>
                <a:latin typeface="Arial"/>
                <a:cs typeface="Arial"/>
              </a:rPr>
              <a:t>Класифікація</a:t>
            </a:r>
            <a:r>
              <a:rPr sz="2800" b="1" i="1" spc="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B0091"/>
                </a:solidFill>
                <a:latin typeface="Arial"/>
                <a:cs typeface="Arial"/>
              </a:rPr>
              <a:t>споживачів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4434" y="690117"/>
            <a:ext cx="6362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направленням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використання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товару: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2545" y="1490599"/>
            <a:ext cx="28632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Індивідуальні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7705" y="3387978"/>
            <a:ext cx="20929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Масові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(юридичні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8814" y="5267959"/>
            <a:ext cx="24911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5250" y="1261706"/>
            <a:ext cx="638136" cy="7756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71030" y="1231468"/>
            <a:ext cx="53994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матеріальніе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>
              <a:latin typeface="Microsoft Sans Serif"/>
              <a:cs typeface="Microsoft Sans Serif"/>
            </a:endParaRPr>
          </a:p>
          <a:p>
            <a:pPr marL="12700" marR="5080" indent="-1270" algn="ctr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відтворення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трудової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громадської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діяльності,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певного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стилю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духовної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культури.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38646" y="2335009"/>
            <a:ext cx="4884420" cy="1426845"/>
            <a:chOff x="6438646" y="2335009"/>
            <a:chExt cx="4884420" cy="14268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9537" y="2335009"/>
              <a:ext cx="1015504" cy="10155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0064" y="2540927"/>
              <a:ext cx="888606" cy="670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2245" y="2596739"/>
              <a:ext cx="590555" cy="57459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44996" y="3385819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184657" y="0"/>
                  </a:moveTo>
                  <a:lnTo>
                    <a:pt x="0" y="184657"/>
                  </a:lnTo>
                  <a:lnTo>
                    <a:pt x="184657" y="369315"/>
                  </a:lnTo>
                  <a:lnTo>
                    <a:pt x="184657" y="276986"/>
                  </a:lnTo>
                  <a:lnTo>
                    <a:pt x="786129" y="276986"/>
                  </a:lnTo>
                  <a:lnTo>
                    <a:pt x="786129" y="92328"/>
                  </a:lnTo>
                  <a:lnTo>
                    <a:pt x="184657" y="92328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44996" y="3385819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0" y="184657"/>
                  </a:moveTo>
                  <a:lnTo>
                    <a:pt x="184657" y="0"/>
                  </a:lnTo>
                  <a:lnTo>
                    <a:pt x="184657" y="92328"/>
                  </a:lnTo>
                  <a:lnTo>
                    <a:pt x="786129" y="92328"/>
                  </a:lnTo>
                  <a:lnTo>
                    <a:pt x="786129" y="276986"/>
                  </a:lnTo>
                  <a:lnTo>
                    <a:pt x="184657" y="276986"/>
                  </a:lnTo>
                  <a:lnTo>
                    <a:pt x="184657" y="369315"/>
                  </a:lnTo>
                  <a:lnTo>
                    <a:pt x="0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0296" y="2801569"/>
            <a:ext cx="5753735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14629" marR="206375" algn="ctr">
              <a:lnSpc>
                <a:spcPct val="100000"/>
              </a:lnSpc>
              <a:spcBef>
                <a:spcPts val="31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установи,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асоціації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тощо,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своєї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професійної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діяльності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(але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виробничої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торговельної)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7066" y="4159541"/>
            <a:ext cx="774588" cy="823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9616" y="4158805"/>
            <a:ext cx="606018" cy="65411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51717" y="4116485"/>
            <a:ext cx="1077355" cy="82386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343397" y="1576958"/>
            <a:ext cx="654050" cy="320040"/>
            <a:chOff x="5343397" y="1576958"/>
            <a:chExt cx="654050" cy="320040"/>
          </a:xfrm>
        </p:grpSpPr>
        <p:sp>
          <p:nvSpPr>
            <p:cNvPr id="20" name="object 20"/>
            <p:cNvSpPr/>
            <p:nvPr/>
          </p:nvSpPr>
          <p:spPr>
            <a:xfrm>
              <a:off x="5349747" y="158330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487679" y="0"/>
                  </a:moveTo>
                  <a:lnTo>
                    <a:pt x="487679" y="76835"/>
                  </a:lnTo>
                  <a:lnTo>
                    <a:pt x="0" y="76835"/>
                  </a:lnTo>
                  <a:lnTo>
                    <a:pt x="0" y="230250"/>
                  </a:lnTo>
                  <a:lnTo>
                    <a:pt x="487679" y="230250"/>
                  </a:lnTo>
                  <a:lnTo>
                    <a:pt x="487679" y="306958"/>
                  </a:lnTo>
                  <a:lnTo>
                    <a:pt x="641096" y="153542"/>
                  </a:lnTo>
                  <a:lnTo>
                    <a:pt x="48767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49747" y="158330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0" y="76835"/>
                  </a:moveTo>
                  <a:lnTo>
                    <a:pt x="487679" y="76835"/>
                  </a:lnTo>
                  <a:lnTo>
                    <a:pt x="487679" y="0"/>
                  </a:lnTo>
                  <a:lnTo>
                    <a:pt x="641096" y="153542"/>
                  </a:lnTo>
                  <a:lnTo>
                    <a:pt x="487679" y="306958"/>
                  </a:lnTo>
                  <a:lnTo>
                    <a:pt x="487679" y="230250"/>
                  </a:lnTo>
                  <a:lnTo>
                    <a:pt x="0" y="230250"/>
                  </a:lnTo>
                  <a:lnTo>
                    <a:pt x="0" y="76835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76019" y="5079390"/>
            <a:ext cx="654824" cy="65482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5263769" y="5281548"/>
            <a:ext cx="654050" cy="320040"/>
            <a:chOff x="5263769" y="5281548"/>
            <a:chExt cx="654050" cy="320040"/>
          </a:xfrm>
        </p:grpSpPr>
        <p:sp>
          <p:nvSpPr>
            <p:cNvPr id="24" name="object 24"/>
            <p:cNvSpPr/>
            <p:nvPr/>
          </p:nvSpPr>
          <p:spPr>
            <a:xfrm>
              <a:off x="5270119" y="528789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487679" y="0"/>
                  </a:moveTo>
                  <a:lnTo>
                    <a:pt x="487679" y="76707"/>
                  </a:lnTo>
                  <a:lnTo>
                    <a:pt x="0" y="76707"/>
                  </a:lnTo>
                  <a:lnTo>
                    <a:pt x="0" y="230123"/>
                  </a:lnTo>
                  <a:lnTo>
                    <a:pt x="487679" y="230123"/>
                  </a:lnTo>
                  <a:lnTo>
                    <a:pt x="487679" y="306908"/>
                  </a:lnTo>
                  <a:lnTo>
                    <a:pt x="641222" y="153415"/>
                  </a:lnTo>
                  <a:lnTo>
                    <a:pt x="48767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70119" y="5287898"/>
              <a:ext cx="641350" cy="307340"/>
            </a:xfrm>
            <a:custGeom>
              <a:avLst/>
              <a:gdLst/>
              <a:ahLst/>
              <a:cxnLst/>
              <a:rect l="l" t="t" r="r" b="b"/>
              <a:pathLst>
                <a:path w="641350" h="307339">
                  <a:moveTo>
                    <a:pt x="0" y="76707"/>
                  </a:moveTo>
                  <a:lnTo>
                    <a:pt x="487679" y="76707"/>
                  </a:lnTo>
                  <a:lnTo>
                    <a:pt x="487679" y="0"/>
                  </a:lnTo>
                  <a:lnTo>
                    <a:pt x="641222" y="153415"/>
                  </a:lnTo>
                  <a:lnTo>
                    <a:pt x="487679" y="306908"/>
                  </a:lnTo>
                  <a:lnTo>
                    <a:pt x="487679" y="230123"/>
                  </a:lnTo>
                  <a:lnTo>
                    <a:pt x="0" y="230123"/>
                  </a:lnTo>
                  <a:lnTo>
                    <a:pt x="0" y="7670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93865" y="4362958"/>
            <a:ext cx="5753735" cy="147764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74625" marR="165735" indent="260350">
              <a:lnSpc>
                <a:spcPct val="100000"/>
              </a:lnSpc>
              <a:spcBef>
                <a:spcPts val="32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фірми,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кооперативи,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торгові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підприємства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послуг,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матеріальні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блага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виробничі</a:t>
            </a:r>
            <a:endParaRPr sz="1800">
              <a:latin typeface="Microsoft Sans Serif"/>
              <a:cs typeface="Microsoft Sans Serif"/>
            </a:endParaRPr>
          </a:p>
          <a:p>
            <a:pPr marL="1770380" marR="856615" indent="-90741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виробничих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числі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торговельних)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цілей.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52793" y="5916364"/>
            <a:ext cx="868170" cy="87232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79481" y="5871736"/>
            <a:ext cx="900125" cy="91695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50162" y="5966661"/>
            <a:ext cx="653001" cy="771728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7204" y="147954"/>
            <a:ext cx="6156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психологічними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характеристиками: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9911" y="1102867"/>
            <a:ext cx="184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Рухомі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потребою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93556" y="2629661"/>
            <a:ext cx="2518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Інтегровані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особистості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2550" y="3997579"/>
            <a:ext cx="1358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Екстраверти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52050" y="5612079"/>
            <a:ext cx="1181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Інтр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477" y="937664"/>
            <a:ext cx="713689" cy="7161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221607" y="674192"/>
            <a:ext cx="7425055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агн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жити;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агн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збе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егт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91440" marR="239395">
              <a:lnSpc>
                <a:spcPct val="100000"/>
              </a:lnSpc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бідні;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основна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хоч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щоденне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існування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3943" y="2383650"/>
            <a:ext cx="793623" cy="7978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92227" y="2285580"/>
            <a:ext cx="6325870" cy="9239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111760">
              <a:lnSpc>
                <a:spcPct val="100000"/>
              </a:lnSpc>
              <a:spcBef>
                <a:spcPts val="315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Психологічно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стабільні,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середнього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віку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самоствердитись,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добре</a:t>
            </a:r>
            <a:r>
              <a:rPr sz="1800" spc="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освічені,</a:t>
            </a:r>
            <a:r>
              <a:rPr sz="1800" spc="4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фінансово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забезпечені,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почуття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міри,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активні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благодійності.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45610" y="3730587"/>
            <a:ext cx="8237220" cy="9239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стійкі,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рв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(р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обо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нсі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и);</a:t>
            </a:r>
            <a:endParaRPr sz="180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наслі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вач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(се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редн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освіч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ніст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ог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ід);</a:t>
            </a:r>
            <a:endParaRPr sz="180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хто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досяг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високого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становища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суспільстві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(лідери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бізнесі,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уряді).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477" y="3793058"/>
            <a:ext cx="755218" cy="75074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92227" y="5069636"/>
            <a:ext cx="7923530" cy="12007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егоцентристи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(молоді,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імпульсивні,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мінливі);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життєлюби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(активні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хороший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дохід,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утворені);</a:t>
            </a:r>
            <a:endParaRPr sz="18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800" spc="-44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сві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ю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ен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ьств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(цікавл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яться</a:t>
            </a:r>
            <a:endParaRPr sz="1800">
              <a:latin typeface="Microsoft Sans Serif"/>
              <a:cs typeface="Microsoft Sans Serif"/>
            </a:endParaRPr>
          </a:p>
          <a:p>
            <a:pPr marL="37782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навколишнім,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будуючим,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особистим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ростом,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пристойний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дохід)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0721" y="5268503"/>
            <a:ext cx="467930" cy="96647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507348" y="5560695"/>
            <a:ext cx="798830" cy="382270"/>
            <a:chOff x="8507348" y="5560695"/>
            <a:chExt cx="798830" cy="382270"/>
          </a:xfrm>
        </p:grpSpPr>
        <p:sp>
          <p:nvSpPr>
            <p:cNvPr id="16" name="object 16"/>
            <p:cNvSpPr/>
            <p:nvPr/>
          </p:nvSpPr>
          <p:spPr>
            <a:xfrm>
              <a:off x="8513698" y="5567045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184657" y="0"/>
                  </a:moveTo>
                  <a:lnTo>
                    <a:pt x="0" y="184696"/>
                  </a:lnTo>
                  <a:lnTo>
                    <a:pt x="184657" y="369366"/>
                  </a:lnTo>
                  <a:lnTo>
                    <a:pt x="184657" y="277037"/>
                  </a:lnTo>
                  <a:lnTo>
                    <a:pt x="786002" y="277037"/>
                  </a:lnTo>
                  <a:lnTo>
                    <a:pt x="786002" y="92367"/>
                  </a:lnTo>
                  <a:lnTo>
                    <a:pt x="184657" y="92367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3698" y="5567045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70">
                  <a:moveTo>
                    <a:pt x="0" y="184696"/>
                  </a:moveTo>
                  <a:lnTo>
                    <a:pt x="184657" y="0"/>
                  </a:lnTo>
                  <a:lnTo>
                    <a:pt x="184657" y="92367"/>
                  </a:lnTo>
                  <a:lnTo>
                    <a:pt x="786002" y="92367"/>
                  </a:lnTo>
                  <a:lnTo>
                    <a:pt x="786002" y="277037"/>
                  </a:lnTo>
                  <a:lnTo>
                    <a:pt x="184657" y="277037"/>
                  </a:lnTo>
                  <a:lnTo>
                    <a:pt x="184657" y="369366"/>
                  </a:lnTo>
                  <a:lnTo>
                    <a:pt x="0" y="184696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876415" y="2565907"/>
            <a:ext cx="798830" cy="382270"/>
            <a:chOff x="6876415" y="2565907"/>
            <a:chExt cx="798830" cy="382270"/>
          </a:xfrm>
        </p:grpSpPr>
        <p:sp>
          <p:nvSpPr>
            <p:cNvPr id="19" name="object 19"/>
            <p:cNvSpPr/>
            <p:nvPr/>
          </p:nvSpPr>
          <p:spPr>
            <a:xfrm>
              <a:off x="6882765" y="2572257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69">
                  <a:moveTo>
                    <a:pt x="184657" y="0"/>
                  </a:moveTo>
                  <a:lnTo>
                    <a:pt x="0" y="184657"/>
                  </a:lnTo>
                  <a:lnTo>
                    <a:pt x="184657" y="369315"/>
                  </a:lnTo>
                  <a:lnTo>
                    <a:pt x="184657" y="276987"/>
                  </a:lnTo>
                  <a:lnTo>
                    <a:pt x="786002" y="276987"/>
                  </a:lnTo>
                  <a:lnTo>
                    <a:pt x="786002" y="92328"/>
                  </a:lnTo>
                  <a:lnTo>
                    <a:pt x="184657" y="92328"/>
                  </a:lnTo>
                  <a:lnTo>
                    <a:pt x="18465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82765" y="2572257"/>
              <a:ext cx="786130" cy="369570"/>
            </a:xfrm>
            <a:custGeom>
              <a:avLst/>
              <a:gdLst/>
              <a:ahLst/>
              <a:cxnLst/>
              <a:rect l="l" t="t" r="r" b="b"/>
              <a:pathLst>
                <a:path w="786129" h="369569">
                  <a:moveTo>
                    <a:pt x="0" y="184657"/>
                  </a:moveTo>
                  <a:lnTo>
                    <a:pt x="184657" y="0"/>
                  </a:lnTo>
                  <a:lnTo>
                    <a:pt x="184657" y="92328"/>
                  </a:lnTo>
                  <a:lnTo>
                    <a:pt x="786002" y="92328"/>
                  </a:lnTo>
                  <a:lnTo>
                    <a:pt x="786002" y="276987"/>
                  </a:lnTo>
                  <a:lnTo>
                    <a:pt x="184657" y="276987"/>
                  </a:lnTo>
                  <a:lnTo>
                    <a:pt x="184657" y="369315"/>
                  </a:lnTo>
                  <a:lnTo>
                    <a:pt x="0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847720" y="3977385"/>
            <a:ext cx="773430" cy="382270"/>
            <a:chOff x="2847720" y="3977385"/>
            <a:chExt cx="773430" cy="382270"/>
          </a:xfrm>
        </p:grpSpPr>
        <p:sp>
          <p:nvSpPr>
            <p:cNvPr id="22" name="object 22"/>
            <p:cNvSpPr/>
            <p:nvPr/>
          </p:nvSpPr>
          <p:spPr>
            <a:xfrm>
              <a:off x="2854070" y="3983735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7113"/>
                  </a:lnTo>
                  <a:lnTo>
                    <a:pt x="575944" y="277113"/>
                  </a:lnTo>
                  <a:lnTo>
                    <a:pt x="575944" y="369443"/>
                  </a:lnTo>
                  <a:lnTo>
                    <a:pt x="760603" y="184784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54070" y="3983735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760603" y="184784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7113"/>
                  </a:lnTo>
                  <a:lnTo>
                    <a:pt x="575944" y="277113"/>
                  </a:lnTo>
                  <a:lnTo>
                    <a:pt x="575944" y="369443"/>
                  </a:lnTo>
                  <a:lnTo>
                    <a:pt x="760603" y="18478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320160" y="1079500"/>
            <a:ext cx="773430" cy="382270"/>
            <a:chOff x="3320160" y="1079500"/>
            <a:chExt cx="773430" cy="382270"/>
          </a:xfrm>
        </p:grpSpPr>
        <p:sp>
          <p:nvSpPr>
            <p:cNvPr id="25" name="object 25"/>
            <p:cNvSpPr/>
            <p:nvPr/>
          </p:nvSpPr>
          <p:spPr>
            <a:xfrm>
              <a:off x="3326510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315"/>
                  </a:lnTo>
                  <a:lnTo>
                    <a:pt x="760602" y="184658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26510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760602" y="184658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315"/>
                  </a:lnTo>
                  <a:lnTo>
                    <a:pt x="760602" y="18465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67700" y="574548"/>
            <a:ext cx="3531870" cy="2705100"/>
            <a:chOff x="8267700" y="574548"/>
            <a:chExt cx="3531870" cy="2705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700" y="1699640"/>
              <a:ext cx="2358535" cy="15798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18698" y="574548"/>
              <a:ext cx="1380362" cy="138036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37842" y="1089787"/>
            <a:ext cx="1329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ономний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5876" y="156464"/>
            <a:ext cx="3712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По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відношенню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до</a:t>
            </a:r>
            <a:r>
              <a:rPr sz="24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ціни: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9522" y="2282698"/>
            <a:ext cx="12877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ат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ичн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8030" y="3861308"/>
            <a:ext cx="16675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Раціональн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9522" y="5437123"/>
            <a:ext cx="21786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Персоніфікований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183" y="888923"/>
            <a:ext cx="751789" cy="75178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2818" y="2078117"/>
            <a:ext cx="751003" cy="74642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553" y="3635819"/>
            <a:ext cx="798131" cy="79813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7761" y="5356986"/>
            <a:ext cx="803018" cy="46126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931284" y="1048702"/>
            <a:ext cx="5515610" cy="4006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Орієнтований,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чергу,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рівень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8859" y="2135644"/>
            <a:ext cx="4011295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має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значення,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головне</a:t>
            </a:r>
            <a:endParaRPr sz="2000">
              <a:latin typeface="Microsoft Sans Serif"/>
              <a:cs typeface="Microsoft Sans Serif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зручність,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практичність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46041" y="3530307"/>
            <a:ext cx="4043679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63220" marR="354965" algn="ctr">
              <a:lnSpc>
                <a:spcPct val="100000"/>
              </a:lnSpc>
              <a:spcBef>
                <a:spcPts val="310"/>
              </a:spcBef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Оцінює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точки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зору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ціни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якості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4773" y="5079796"/>
            <a:ext cx="3775075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7800" marR="170180" algn="ctr">
              <a:lnSpc>
                <a:spcPct val="100000"/>
              </a:lnSpc>
              <a:spcBef>
                <a:spcPts val="310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Образ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важливіший,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ніж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ціна,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але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все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вона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впливає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006995" y="4798681"/>
            <a:ext cx="3131185" cy="1865630"/>
            <a:chOff x="9006995" y="4798681"/>
            <a:chExt cx="3131185" cy="18656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6995" y="4798681"/>
              <a:ext cx="900760" cy="11000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65690" y="5295138"/>
              <a:ext cx="1974087" cy="13688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41913" y="4926787"/>
              <a:ext cx="1395856" cy="697915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60815" y="3355213"/>
            <a:ext cx="1295400" cy="135255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058667" y="1079500"/>
            <a:ext cx="773430" cy="382270"/>
            <a:chOff x="3058667" y="1079500"/>
            <a:chExt cx="773430" cy="382270"/>
          </a:xfrm>
        </p:grpSpPr>
        <p:sp>
          <p:nvSpPr>
            <p:cNvPr id="24" name="object 24"/>
            <p:cNvSpPr/>
            <p:nvPr/>
          </p:nvSpPr>
          <p:spPr>
            <a:xfrm>
              <a:off x="3065017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575944" y="0"/>
                  </a:move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442"/>
                  </a:lnTo>
                  <a:lnTo>
                    <a:pt x="760603" y="184658"/>
                  </a:lnTo>
                  <a:lnTo>
                    <a:pt x="5759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65017" y="1085850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69">
                  <a:moveTo>
                    <a:pt x="760603" y="184658"/>
                  </a:moveTo>
                  <a:lnTo>
                    <a:pt x="575944" y="0"/>
                  </a:lnTo>
                  <a:lnTo>
                    <a:pt x="575944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575944" y="276987"/>
                  </a:lnTo>
                  <a:lnTo>
                    <a:pt x="575944" y="369442"/>
                  </a:lnTo>
                  <a:lnTo>
                    <a:pt x="760603" y="184658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894710" y="2266695"/>
            <a:ext cx="612775" cy="382270"/>
            <a:chOff x="2894710" y="2266695"/>
            <a:chExt cx="612775" cy="382270"/>
          </a:xfrm>
        </p:grpSpPr>
        <p:sp>
          <p:nvSpPr>
            <p:cNvPr id="27" name="object 27"/>
            <p:cNvSpPr/>
            <p:nvPr/>
          </p:nvSpPr>
          <p:spPr>
            <a:xfrm>
              <a:off x="2901060" y="2273045"/>
              <a:ext cx="600075" cy="369570"/>
            </a:xfrm>
            <a:custGeom>
              <a:avLst/>
              <a:gdLst/>
              <a:ahLst/>
              <a:cxnLst/>
              <a:rect l="l" t="t" r="r" b="b"/>
              <a:pathLst>
                <a:path w="600075" h="369569">
                  <a:moveTo>
                    <a:pt x="415036" y="0"/>
                  </a:moveTo>
                  <a:lnTo>
                    <a:pt x="415036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415036" y="276987"/>
                  </a:lnTo>
                  <a:lnTo>
                    <a:pt x="415036" y="369315"/>
                  </a:lnTo>
                  <a:lnTo>
                    <a:pt x="599693" y="184657"/>
                  </a:lnTo>
                  <a:lnTo>
                    <a:pt x="41503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01060" y="2273045"/>
              <a:ext cx="600075" cy="369570"/>
            </a:xfrm>
            <a:custGeom>
              <a:avLst/>
              <a:gdLst/>
              <a:ahLst/>
              <a:cxnLst/>
              <a:rect l="l" t="t" r="r" b="b"/>
              <a:pathLst>
                <a:path w="600075" h="369569">
                  <a:moveTo>
                    <a:pt x="599693" y="184657"/>
                  </a:moveTo>
                  <a:lnTo>
                    <a:pt x="415036" y="0"/>
                  </a:lnTo>
                  <a:lnTo>
                    <a:pt x="415036" y="92328"/>
                  </a:lnTo>
                  <a:lnTo>
                    <a:pt x="0" y="92328"/>
                  </a:lnTo>
                  <a:lnTo>
                    <a:pt x="0" y="276987"/>
                  </a:lnTo>
                  <a:lnTo>
                    <a:pt x="415036" y="276987"/>
                  </a:lnTo>
                  <a:lnTo>
                    <a:pt x="415036" y="369315"/>
                  </a:lnTo>
                  <a:lnTo>
                    <a:pt x="599693" y="18465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268217" y="3847084"/>
            <a:ext cx="773430" cy="382270"/>
            <a:chOff x="3268217" y="3847084"/>
            <a:chExt cx="773430" cy="382270"/>
          </a:xfrm>
        </p:grpSpPr>
        <p:sp>
          <p:nvSpPr>
            <p:cNvPr id="30" name="object 30"/>
            <p:cNvSpPr/>
            <p:nvPr/>
          </p:nvSpPr>
          <p:spPr>
            <a:xfrm>
              <a:off x="3274567" y="3853434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576072" y="0"/>
                  </a:moveTo>
                  <a:lnTo>
                    <a:pt x="576072" y="92329"/>
                  </a:lnTo>
                  <a:lnTo>
                    <a:pt x="0" y="92329"/>
                  </a:lnTo>
                  <a:lnTo>
                    <a:pt x="0" y="276987"/>
                  </a:lnTo>
                  <a:lnTo>
                    <a:pt x="576072" y="276987"/>
                  </a:lnTo>
                  <a:lnTo>
                    <a:pt x="576072" y="369316"/>
                  </a:lnTo>
                  <a:lnTo>
                    <a:pt x="760730" y="184658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74567" y="3853434"/>
              <a:ext cx="760730" cy="369570"/>
            </a:xfrm>
            <a:custGeom>
              <a:avLst/>
              <a:gdLst/>
              <a:ahLst/>
              <a:cxnLst/>
              <a:rect l="l" t="t" r="r" b="b"/>
              <a:pathLst>
                <a:path w="760729" h="369570">
                  <a:moveTo>
                    <a:pt x="760730" y="184658"/>
                  </a:moveTo>
                  <a:lnTo>
                    <a:pt x="576072" y="0"/>
                  </a:lnTo>
                  <a:lnTo>
                    <a:pt x="576072" y="92329"/>
                  </a:lnTo>
                  <a:lnTo>
                    <a:pt x="0" y="92329"/>
                  </a:lnTo>
                  <a:lnTo>
                    <a:pt x="0" y="276987"/>
                  </a:lnTo>
                  <a:lnTo>
                    <a:pt x="576072" y="276987"/>
                  </a:lnTo>
                  <a:lnTo>
                    <a:pt x="576072" y="369316"/>
                  </a:lnTo>
                  <a:lnTo>
                    <a:pt x="760730" y="184658"/>
                  </a:lnTo>
                  <a:close/>
                </a:path>
              </a:pathLst>
            </a:custGeom>
            <a:ln w="12699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780535" y="5448172"/>
            <a:ext cx="548640" cy="382270"/>
            <a:chOff x="3780535" y="5448172"/>
            <a:chExt cx="548640" cy="382270"/>
          </a:xfrm>
        </p:grpSpPr>
        <p:sp>
          <p:nvSpPr>
            <p:cNvPr id="33" name="object 33"/>
            <p:cNvSpPr/>
            <p:nvPr/>
          </p:nvSpPr>
          <p:spPr>
            <a:xfrm>
              <a:off x="3786885" y="5454522"/>
              <a:ext cx="535940" cy="369570"/>
            </a:xfrm>
            <a:custGeom>
              <a:avLst/>
              <a:gdLst/>
              <a:ahLst/>
              <a:cxnLst/>
              <a:rect l="l" t="t" r="r" b="b"/>
              <a:pathLst>
                <a:path w="535939" h="369570">
                  <a:moveTo>
                    <a:pt x="350900" y="0"/>
                  </a:moveTo>
                  <a:lnTo>
                    <a:pt x="350900" y="92328"/>
                  </a:lnTo>
                  <a:lnTo>
                    <a:pt x="0" y="92328"/>
                  </a:lnTo>
                  <a:lnTo>
                    <a:pt x="0" y="277050"/>
                  </a:lnTo>
                  <a:lnTo>
                    <a:pt x="350900" y="277050"/>
                  </a:lnTo>
                  <a:lnTo>
                    <a:pt x="350900" y="369392"/>
                  </a:lnTo>
                  <a:lnTo>
                    <a:pt x="535559" y="184721"/>
                  </a:lnTo>
                  <a:lnTo>
                    <a:pt x="3509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86885" y="5454522"/>
              <a:ext cx="535940" cy="369570"/>
            </a:xfrm>
            <a:custGeom>
              <a:avLst/>
              <a:gdLst/>
              <a:ahLst/>
              <a:cxnLst/>
              <a:rect l="l" t="t" r="r" b="b"/>
              <a:pathLst>
                <a:path w="535939" h="369570">
                  <a:moveTo>
                    <a:pt x="535559" y="184721"/>
                  </a:moveTo>
                  <a:lnTo>
                    <a:pt x="350900" y="0"/>
                  </a:lnTo>
                  <a:lnTo>
                    <a:pt x="350900" y="92328"/>
                  </a:lnTo>
                  <a:lnTo>
                    <a:pt x="0" y="92328"/>
                  </a:lnTo>
                  <a:lnTo>
                    <a:pt x="0" y="277050"/>
                  </a:lnTo>
                  <a:lnTo>
                    <a:pt x="350900" y="277050"/>
                  </a:lnTo>
                  <a:lnTo>
                    <a:pt x="350900" y="369392"/>
                  </a:lnTo>
                  <a:lnTo>
                    <a:pt x="535559" y="184721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7503" y="383285"/>
            <a:ext cx="491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ознакою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комунікабельності: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4801" y="5576722"/>
            <a:ext cx="8642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Розку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0822" y="1474673"/>
            <a:ext cx="11468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исн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594" y="3053333"/>
            <a:ext cx="9785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ужі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816" y="1171288"/>
            <a:ext cx="606854" cy="9709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394" y="2770758"/>
            <a:ext cx="1019175" cy="10191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852" y="5338571"/>
            <a:ext cx="822833" cy="82283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87115" y="1302778"/>
            <a:ext cx="5515610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Закомплексовані,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насилу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вступають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тяжіють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підвищеної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29495" y="166751"/>
            <a:ext cx="1579118" cy="25368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87115" y="2939300"/>
            <a:ext cx="3903345" cy="70802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449705" marR="212090" indent="-1231900">
              <a:lnSpc>
                <a:spcPct val="100000"/>
              </a:lnSpc>
              <a:spcBef>
                <a:spcPts val="309"/>
              </a:spcBef>
            </a:pP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інтересу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7115" y="5596369"/>
            <a:ext cx="3284220" cy="40068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315"/>
              </a:spcBef>
            </a:pP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Легко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вступають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діалог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6148" y="2766441"/>
            <a:ext cx="3833749" cy="200444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50709" y="4833596"/>
            <a:ext cx="1925701" cy="192570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282" y="3857752"/>
            <a:ext cx="2899029" cy="1611884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5533" y="4109276"/>
            <a:ext cx="1710685" cy="170613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13118" y="841375"/>
            <a:ext cx="5229860" cy="3982720"/>
            <a:chOff x="6913118" y="841375"/>
            <a:chExt cx="5229860" cy="39827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62593" y="3197860"/>
              <a:ext cx="3080257" cy="16258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725" y="841375"/>
              <a:ext cx="2980054" cy="19897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13118" y="1886077"/>
              <a:ext cx="2458212" cy="161721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7503" y="383285"/>
            <a:ext cx="872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За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швидкістю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реакції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появу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нового</a:t>
            </a:r>
            <a:r>
              <a:rPr sz="2400" b="1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товару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ринку: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3676" y="1298828"/>
            <a:ext cx="5642610" cy="530288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1109980">
              <a:lnSpc>
                <a:spcPts val="2340"/>
              </a:lnSpc>
              <a:spcBef>
                <a:spcPts val="229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Новатори</a:t>
            </a:r>
            <a:r>
              <a:rPr sz="2000" b="1" i="1" spc="-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ризикнули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спробувати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новинку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Microsoft Sans Serif"/>
              <a:cs typeface="Microsoft Sans Serif"/>
            </a:endParaRPr>
          </a:p>
          <a:p>
            <a:pPr marL="12700" marR="1755139">
              <a:lnSpc>
                <a:spcPct val="100000"/>
              </a:lnSpc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Адепти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послідовники,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роблять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модним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відомим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Прогресисти</a:t>
            </a:r>
            <a:r>
              <a:rPr sz="20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споживачі,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забезпечують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масовий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збут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стадії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росту товару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Microsoft Sans Serif"/>
              <a:cs typeface="Microsoft Sans Serif"/>
            </a:endParaRPr>
          </a:p>
          <a:p>
            <a:pPr marL="12700" marR="1938655">
              <a:lnSpc>
                <a:spcPct val="100000"/>
              </a:lnSpc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Скептики</a:t>
            </a:r>
            <a:r>
              <a:rPr sz="20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підключаються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стадії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насичення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Консерватори</a:t>
            </a:r>
            <a:r>
              <a:rPr sz="20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виявляють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попит,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товар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стає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"традиційним"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6050" y="920175"/>
            <a:ext cx="1549400" cy="2164715"/>
            <a:chOff x="476050" y="920175"/>
            <a:chExt cx="1549400" cy="216471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050" y="920175"/>
              <a:ext cx="1549218" cy="14084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485" y="2049652"/>
              <a:ext cx="1035050" cy="103505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1140" y="3366020"/>
            <a:ext cx="1024427" cy="10453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3151" y="4801387"/>
            <a:ext cx="1460246" cy="66900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2031" y="5801169"/>
            <a:ext cx="939054" cy="84555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07906" y="4823739"/>
            <a:ext cx="1905000" cy="1905000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7528" y="184150"/>
            <a:ext cx="3216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Психотипи</a:t>
            </a:r>
            <a:r>
              <a:rPr sz="2400" b="1" i="1" spc="-9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покупців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530" y="675259"/>
            <a:ext cx="11408410" cy="603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9112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«Кар'єристи»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велику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увагу приділяють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статусним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речам: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одягу,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аксесуарам.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Купуючи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продукції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відомими</a:t>
            </a:r>
            <a:r>
              <a:rPr sz="1800" dirty="0">
                <a:latin typeface="Calibri"/>
                <a:cs typeface="Calibri"/>
              </a:rPr>
              <a:t> брендами,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демонструють,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можуть собі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дозволити річ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цієї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марки.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alibri"/>
              <a:cs typeface="Calibri"/>
            </a:endParaRPr>
          </a:p>
          <a:p>
            <a:pPr marL="46990" marR="446024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«Інтелігенти»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 першочерговими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 </a:t>
            </a:r>
            <a:r>
              <a:rPr sz="1800" spc="-5" dirty="0">
                <a:latin typeface="Calibri"/>
                <a:cs typeface="Calibri"/>
              </a:rPr>
              <a:t>відповідність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ситуації,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зручність,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помірність,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пріоритетними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духовні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цінності.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Проте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значну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увагу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приділяють </a:t>
            </a:r>
            <a:r>
              <a:rPr sz="1800" spc="-5" dirty="0">
                <a:latin typeface="Calibri"/>
                <a:cs typeface="Calibri"/>
              </a:rPr>
              <a:t>якості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продукції,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екологічній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безпеці.</a:t>
            </a:r>
            <a:endParaRPr sz="1800">
              <a:latin typeface="Calibri"/>
              <a:cs typeface="Calibri"/>
            </a:endParaRPr>
          </a:p>
          <a:p>
            <a:pPr marL="12700" marR="3858260" algn="just">
              <a:lnSpc>
                <a:spcPct val="100000"/>
              </a:lnSpc>
              <a:spcBef>
                <a:spcPts val="1070"/>
              </a:spcBef>
            </a:pPr>
            <a:r>
              <a:rPr sz="1800" b="1" spc="-5" dirty="0">
                <a:latin typeface="Calibri"/>
                <a:cs typeface="Calibri"/>
              </a:rPr>
              <a:t>«Обивателі»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виборі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орієнтуються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загальноприйняті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стандарти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5" dirty="0">
                <a:latin typeface="Calibri"/>
                <a:cs typeface="Calibri"/>
              </a:rPr>
              <a:t>норми, обумовлені вимогою роботодавця </a:t>
            </a:r>
            <a:r>
              <a:rPr sz="1800" dirty="0">
                <a:latin typeface="Calibri"/>
                <a:cs typeface="Calibri"/>
              </a:rPr>
              <a:t>або </a:t>
            </a:r>
            <a:r>
              <a:rPr sz="1800" spc="-10" dirty="0">
                <a:latin typeface="Calibri"/>
                <a:cs typeface="Calibri"/>
              </a:rPr>
              <a:t>сімейними </a:t>
            </a:r>
            <a:r>
              <a:rPr sz="1800" spc="-5" dirty="0">
                <a:latin typeface="Calibri"/>
                <a:cs typeface="Calibri"/>
              </a:rPr>
              <a:t>цінностями.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економні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схильні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здійснювати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тільки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заплановані </a:t>
            </a:r>
            <a:r>
              <a:rPr sz="1800" dirty="0">
                <a:latin typeface="Calibri"/>
                <a:cs typeface="Calibri"/>
              </a:rPr>
              <a:t>покупки.</a:t>
            </a:r>
            <a:endParaRPr sz="1800">
              <a:latin typeface="Calibri"/>
              <a:cs typeface="Calibri"/>
            </a:endParaRPr>
          </a:p>
          <a:p>
            <a:pPr marL="3776345" marR="168275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latin typeface="Calibri"/>
                <a:cs typeface="Calibri"/>
              </a:rPr>
              <a:t>«Незалежні»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індивідуалісти,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власний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незалежний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від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кого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стиль.</a:t>
            </a:r>
            <a:r>
              <a:rPr sz="1800" dirty="0">
                <a:latin typeface="Calibri"/>
                <a:cs typeface="Calibri"/>
              </a:rPr>
              <a:t> Вони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 </a:t>
            </a:r>
            <a:r>
              <a:rPr sz="1800" spc="-5" dirty="0">
                <a:latin typeface="Calibri"/>
                <a:cs typeface="Calibri"/>
              </a:rPr>
              <a:t>речі,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підкреслюють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індивідуальність.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5" dirty="0">
                <a:latin typeface="Calibri"/>
                <a:cs typeface="Calibri"/>
              </a:rPr>
              <a:t>одязі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</a:t>
            </a:r>
            <a:endParaRPr sz="1800">
              <a:latin typeface="Calibri"/>
              <a:cs typeface="Calibri"/>
            </a:endParaRPr>
          </a:p>
          <a:p>
            <a:pPr marL="377634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«самовиражаються»,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проявляють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сутність.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Бренд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значущий,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але</a:t>
            </a:r>
            <a:endParaRPr sz="1800">
              <a:latin typeface="Calibri"/>
              <a:cs typeface="Calibri"/>
            </a:endParaRPr>
          </a:p>
          <a:p>
            <a:pPr marL="377634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представленні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комплексних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переваг: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якість,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візуалізація,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вигода,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престиж.</a:t>
            </a:r>
            <a:endParaRPr sz="1800">
              <a:latin typeface="Calibri"/>
              <a:cs typeface="Calibri"/>
            </a:endParaRPr>
          </a:p>
          <a:p>
            <a:pPr marL="3776345" marR="676275">
              <a:lnSpc>
                <a:spcPct val="100000"/>
              </a:lnSpc>
              <a:spcBef>
                <a:spcPts val="1019"/>
              </a:spcBef>
            </a:pPr>
            <a:r>
              <a:rPr sz="1800" b="1" dirty="0">
                <a:latin typeface="Calibri"/>
                <a:cs typeface="Calibri"/>
              </a:rPr>
              <a:t>«Наслідувачі»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купують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купує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-5" dirty="0">
                <a:latin typeface="Calibri"/>
                <a:cs typeface="Calibri"/>
              </a:rPr>
              <a:t> рекламує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їх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кумир.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Їм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легко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нав'язати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свою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думку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переконати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необхідності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модності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речі.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Вони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досить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довірливі</a:t>
            </a:r>
            <a:r>
              <a:rPr sz="1800" dirty="0">
                <a:latin typeface="Calibri"/>
                <a:cs typeface="Calibri"/>
              </a:rPr>
              <a:t> і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легко </a:t>
            </a:r>
            <a:r>
              <a:rPr sz="1800" spc="-5" dirty="0">
                <a:latin typeface="Calibri"/>
                <a:cs typeface="Calibri"/>
              </a:rPr>
              <a:t>піддаються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впливу.</a:t>
            </a:r>
            <a:endParaRPr sz="1800">
              <a:latin typeface="Calibri"/>
              <a:cs typeface="Calibri"/>
            </a:endParaRPr>
          </a:p>
          <a:p>
            <a:pPr marL="3855085" marR="368935">
              <a:lnSpc>
                <a:spcPct val="100000"/>
              </a:lnSpc>
              <a:spcBef>
                <a:spcPts val="1570"/>
              </a:spcBef>
            </a:pPr>
            <a:r>
              <a:rPr sz="1800" b="1" spc="-5" dirty="0">
                <a:latin typeface="Calibri"/>
                <a:cs typeface="Calibri"/>
              </a:rPr>
              <a:t>«Гедоністи»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люди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настрою,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намагаються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отримувати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задоволення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 </a:t>
            </a:r>
            <a:r>
              <a:rPr sz="1800" dirty="0">
                <a:latin typeface="Calibri"/>
                <a:cs typeface="Calibri"/>
              </a:rPr>
              <a:t> кожної </a:t>
            </a:r>
            <a:r>
              <a:rPr sz="1800" spc="-5" dirty="0">
                <a:latin typeface="Calibri"/>
                <a:cs typeface="Calibri"/>
              </a:rPr>
              <a:t>хвилини свого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життя,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речі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заради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того,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щоб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купити.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Схильні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експериментування,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імпульсивних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покупок.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3830" y="223520"/>
            <a:ext cx="2429637" cy="29682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9634" y="3655209"/>
            <a:ext cx="2456688" cy="309549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4467" y="129031"/>
            <a:ext cx="4327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5B0091"/>
                </a:solidFill>
              </a:rPr>
              <a:t>Осн</a:t>
            </a:r>
            <a:r>
              <a:rPr sz="2800" spc="5" dirty="0">
                <a:solidFill>
                  <a:srgbClr val="5B0091"/>
                </a:solidFill>
              </a:rPr>
              <a:t>о</a:t>
            </a:r>
            <a:r>
              <a:rPr sz="2800" spc="-20" dirty="0">
                <a:solidFill>
                  <a:srgbClr val="5B0091"/>
                </a:solidFill>
              </a:rPr>
              <a:t>вн</a:t>
            </a:r>
            <a:r>
              <a:rPr sz="2800" spc="-10" dirty="0">
                <a:solidFill>
                  <a:srgbClr val="5B0091"/>
                </a:solidFill>
              </a:rPr>
              <a:t>і</a:t>
            </a:r>
            <a:r>
              <a:rPr sz="2800" spc="-315" dirty="0">
                <a:solidFill>
                  <a:srgbClr val="5B0091"/>
                </a:solidFill>
              </a:rPr>
              <a:t> </a:t>
            </a:r>
            <a:r>
              <a:rPr sz="2800" spc="-15" dirty="0">
                <a:solidFill>
                  <a:srgbClr val="5B0091"/>
                </a:solidFill>
              </a:rPr>
              <a:t>пра</a:t>
            </a:r>
            <a:r>
              <a:rPr sz="2800" spc="-10" dirty="0">
                <a:solidFill>
                  <a:srgbClr val="5B0091"/>
                </a:solidFill>
              </a:rPr>
              <a:t>в</a:t>
            </a:r>
            <a:r>
              <a:rPr sz="2800" spc="-5" dirty="0">
                <a:solidFill>
                  <a:srgbClr val="5B0091"/>
                </a:solidFill>
              </a:rPr>
              <a:t>а</a:t>
            </a:r>
            <a:r>
              <a:rPr sz="2800" spc="-325" dirty="0">
                <a:solidFill>
                  <a:srgbClr val="5B0091"/>
                </a:solidFill>
              </a:rPr>
              <a:t> </a:t>
            </a:r>
            <a:r>
              <a:rPr sz="2800" spc="-40" dirty="0">
                <a:solidFill>
                  <a:srgbClr val="5B0091"/>
                </a:solidFill>
              </a:rPr>
              <a:t>спо</a:t>
            </a:r>
            <a:r>
              <a:rPr sz="2800" spc="-45" dirty="0">
                <a:solidFill>
                  <a:srgbClr val="5B0091"/>
                </a:solidFill>
              </a:rPr>
              <a:t>ж</a:t>
            </a:r>
            <a:r>
              <a:rPr sz="2800" spc="-10" dirty="0">
                <a:solidFill>
                  <a:srgbClr val="5B0091"/>
                </a:solidFill>
              </a:rPr>
              <a:t>ивачів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5836" y="922146"/>
            <a:ext cx="7970520" cy="5208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545"/>
              </a:lnSpc>
              <a:buClr>
                <a:srgbClr val="FF6600"/>
              </a:buClr>
              <a:buSzPct val="120000"/>
              <a:buAutoNum type="arabicPeriod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вибирати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основних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355600" marR="5080">
              <a:lnSpc>
                <a:spcPts val="2400"/>
              </a:lnSpc>
              <a:spcBef>
                <a:spcPts val="40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умовах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достатньої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різноманітності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пропозицій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конкурентними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цінами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обмеженні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монопольного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2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безпеку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функціонування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пропозиції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продавця.</a:t>
            </a:r>
            <a:endParaRPr sz="2000">
              <a:latin typeface="Microsoft Sans Serif"/>
              <a:cs typeface="Microsoft Sans Serif"/>
            </a:endParaRPr>
          </a:p>
          <a:p>
            <a:pPr marL="355600" marR="466725" indent="-342900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3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інформованість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властивості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способи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продажу,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гарантії.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3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недоброякісних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збитку,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пов'язане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використанням.</a:t>
            </a:r>
            <a:endParaRPr sz="2000">
              <a:latin typeface="Microsoft Sans Serif"/>
              <a:cs typeface="Microsoft Sans Serif"/>
            </a:endParaRPr>
          </a:p>
          <a:p>
            <a:pPr marL="355600" marR="53975" indent="-342900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5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бути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вислуханим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отримати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допомогу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інтересів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державних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громадських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органів.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360"/>
              </a:lnSpc>
              <a:buClr>
                <a:srgbClr val="FF6600"/>
              </a:buClr>
              <a:buSzPct val="120000"/>
              <a:buAutoNum type="arabicPeriod" startAt="5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отримання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освіти,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всебічних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знань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навичок,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полегшують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2000">
              <a:latin typeface="Microsoft Sans Serif"/>
              <a:cs typeface="Microsoft Sans Serif"/>
            </a:endParaRPr>
          </a:p>
          <a:p>
            <a:pPr marL="355600" marR="436245" indent="-342900" algn="just">
              <a:lnSpc>
                <a:spcPts val="2400"/>
              </a:lnSpc>
              <a:spcBef>
                <a:spcPts val="280"/>
              </a:spcBef>
              <a:buClr>
                <a:srgbClr val="FF6600"/>
              </a:buClr>
              <a:buSzPct val="120000"/>
              <a:buAutoNum type="arabicPeriod" startAt="7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здорове навколишнє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середовище,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 представляє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загрози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гідною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здорового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нинішнього 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прийдешнього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поколінь.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77251" y="603884"/>
            <a:ext cx="3033649" cy="6096953"/>
            <a:chOff x="7977251" y="603884"/>
            <a:chExt cx="3033649" cy="6096953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4400" y="603884"/>
              <a:ext cx="2476500" cy="24669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7251" y="4637976"/>
              <a:ext cx="3033649" cy="206286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19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747" y="3135759"/>
            <a:ext cx="1729732" cy="238601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7318" y="192493"/>
            <a:ext cx="10775315" cy="1016000"/>
          </a:xfrm>
          <a:prstGeom prst="rect">
            <a:avLst/>
          </a:prstGeom>
          <a:ln w="3175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22275" marR="412115" algn="ctr">
              <a:lnSpc>
                <a:spcPct val="100000"/>
              </a:lnSpc>
              <a:spcBef>
                <a:spcPts val="305"/>
              </a:spcBef>
              <a:tabLst>
                <a:tab pos="4689475" algn="l"/>
              </a:tabLst>
            </a:pPr>
            <a:r>
              <a:rPr sz="2000" spc="-10" dirty="0">
                <a:solidFill>
                  <a:srgbClr val="001F5F"/>
                </a:solidFill>
              </a:rPr>
              <a:t>Захист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прав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споживачів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525" dirty="0">
                <a:solidFill>
                  <a:srgbClr val="001F5F"/>
                </a:solidFill>
              </a:rPr>
              <a:t>–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в</a:t>
            </a:r>
            <a:r>
              <a:rPr sz="2000" spc="3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Україні	</a:t>
            </a:r>
            <a:r>
              <a:rPr sz="2000" spc="-5" dirty="0">
                <a:solidFill>
                  <a:srgbClr val="001F5F"/>
                </a:solidFill>
              </a:rPr>
              <a:t>гарантований</a:t>
            </a:r>
            <a:r>
              <a:rPr sz="2000" spc="-4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Конституцією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контроль</a:t>
            </a:r>
            <a:r>
              <a:rPr sz="2000" spc="-20" dirty="0">
                <a:solidFill>
                  <a:srgbClr val="001F5F"/>
                </a:solidFill>
              </a:rPr>
              <a:t> </a:t>
            </a:r>
            <a:r>
              <a:rPr sz="2000" spc="-40" dirty="0">
                <a:solidFill>
                  <a:srgbClr val="001F5F"/>
                </a:solidFill>
              </a:rPr>
              <a:t>за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якістю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 </a:t>
            </a:r>
            <a:r>
              <a:rPr sz="2000" spc="-5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безпечністю</a:t>
            </a:r>
            <a:r>
              <a:rPr sz="2000" spc="-10" dirty="0">
                <a:solidFill>
                  <a:srgbClr val="001F5F"/>
                </a:solidFill>
              </a:rPr>
              <a:t> продукції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та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всіх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видів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послуг</a:t>
            </a:r>
            <a:r>
              <a:rPr sz="2000" spc="2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і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робіт</a:t>
            </a:r>
            <a:r>
              <a:rPr sz="2000" spc="5" dirty="0">
                <a:solidFill>
                  <a:srgbClr val="001F5F"/>
                </a:solidFill>
              </a:rPr>
              <a:t> </a:t>
            </a:r>
            <a:r>
              <a:rPr sz="2000" spc="-85" dirty="0">
                <a:solidFill>
                  <a:srgbClr val="001F5F"/>
                </a:solidFill>
              </a:rPr>
              <a:t>з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30" dirty="0">
                <a:solidFill>
                  <a:srgbClr val="001F5F"/>
                </a:solidFill>
              </a:rPr>
              <a:t>боку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держави</a:t>
            </a:r>
            <a:r>
              <a:rPr sz="2000" dirty="0">
                <a:solidFill>
                  <a:srgbClr val="001F5F"/>
                </a:solidFill>
              </a:rPr>
              <a:t> та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громадсько- 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суспільний</a:t>
            </a:r>
            <a:r>
              <a:rPr sz="2000" spc="-1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рух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на</a:t>
            </a:r>
            <a:r>
              <a:rPr sz="2000" spc="1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його</a:t>
            </a:r>
            <a:r>
              <a:rPr sz="2000" spc="-5" dirty="0">
                <a:solidFill>
                  <a:srgbClr val="001F5F"/>
                </a:solidFill>
              </a:rPr>
              <a:t> </a:t>
            </a:r>
            <a:r>
              <a:rPr sz="2000" spc="-30" dirty="0">
                <a:solidFill>
                  <a:srgbClr val="001F5F"/>
                </a:solidFill>
              </a:rPr>
              <a:t>підтримку.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319227" y="1655190"/>
            <a:ext cx="6665595" cy="2230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Calibri"/>
                <a:cs typeface="Calibri"/>
              </a:rPr>
              <a:t>Закон</a:t>
            </a:r>
            <a:r>
              <a:rPr sz="2400" b="1" i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“Про</a:t>
            </a:r>
            <a:r>
              <a:rPr sz="2400" b="1" i="1" spc="-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захист</a:t>
            </a:r>
            <a:r>
              <a:rPr sz="2400" b="1" i="1" spc="-2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прав</a:t>
            </a:r>
            <a:r>
              <a:rPr sz="2400" b="1" i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споживачів”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5"/>
              </a:spcBef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Цей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регулює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відносини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робіт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продавцями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виконавцями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робіт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надавачами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різних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власності,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встановлює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визначає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механізм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реалізації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державної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політики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7346" y="4708652"/>
            <a:ext cx="774636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Закон</a:t>
            </a:r>
            <a:r>
              <a:rPr sz="20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складається</a:t>
            </a:r>
            <a:r>
              <a:rPr sz="20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Arial"/>
                <a:cs typeface="Arial"/>
              </a:rPr>
              <a:t>з: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139190" algn="l"/>
              </a:tabLst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 I	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«ЗАГАЛЬНІ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ПОЛОЖЕННЯ»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ІІ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«ПРАВА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ЗАХИСТ»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22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Розділ</a:t>
            </a: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ІІІ</a:t>
            </a: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«ГРОМАДСЬКІ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СПОЖИВАЧІВ»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2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статті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00" y="4079176"/>
            <a:ext cx="1806575" cy="25292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9568" y="1624583"/>
            <a:ext cx="4762500" cy="30575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20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4202" y="684402"/>
            <a:ext cx="9314815" cy="5542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15075" algn="l"/>
                <a:tab pos="7278370" algn="l"/>
              </a:tabLst>
            </a:pP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території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України,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особистих	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	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мають</a:t>
            </a:r>
            <a:r>
              <a:rPr sz="20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право</a:t>
            </a:r>
            <a:r>
              <a:rPr sz="2000" b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своїх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державою;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7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належну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обслуговування;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безпеку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шкоди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(збитків),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завданих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дефектною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фальсифікованою</a:t>
            </a:r>
            <a:endParaRPr sz="1800">
              <a:latin typeface="Microsoft Sans Serif"/>
              <a:cs typeface="Microsoft Sans Serif"/>
            </a:endParaRPr>
          </a:p>
          <a:p>
            <a:pPr marL="299085" marR="702945">
              <a:lnSpc>
                <a:spcPts val="3030"/>
              </a:lnSpc>
              <a:spcBef>
                <a:spcPts val="240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неналежної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якості,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майнової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моральної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(немайнової)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шкоди,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заподіяної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небезпечною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615"/>
              </a:spcBef>
            </a:pP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здоров'я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людей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продукцією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випадках,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передбачених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законодавством;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необхідну,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доступну,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достовірну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своєчасну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продукцію,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кількість,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асортимент,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(виконавця,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продавця);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звернення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суду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уповноважених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органів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державної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влади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захистом</a:t>
            </a:r>
            <a:endParaRPr sz="18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86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порушених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прав;</a:t>
            </a:r>
            <a:endParaRPr sz="18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865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об'єднання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споживачів(об'єднання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споживачів).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4202" y="303098"/>
            <a:ext cx="10954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Споживачі</a:t>
            </a:r>
            <a:r>
              <a:rPr sz="20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1F5F"/>
                </a:solidFill>
              </a:rPr>
              <a:t>під</a:t>
            </a:r>
            <a:r>
              <a:rPr sz="2000" spc="35" dirty="0">
                <a:solidFill>
                  <a:srgbClr val="001F5F"/>
                </a:solidFill>
              </a:rPr>
              <a:t> </a:t>
            </a:r>
            <a:r>
              <a:rPr sz="2000" spc="-5" dirty="0">
                <a:solidFill>
                  <a:srgbClr val="001F5F"/>
                </a:solidFill>
              </a:rPr>
              <a:t>час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придбання,</a:t>
            </a:r>
            <a:r>
              <a:rPr sz="2000" spc="2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замовлення</a:t>
            </a:r>
            <a:r>
              <a:rPr sz="2000" spc="-1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або</a:t>
            </a:r>
            <a:r>
              <a:rPr sz="2000" spc="15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використання</a:t>
            </a:r>
            <a:r>
              <a:rPr sz="2000" dirty="0">
                <a:solidFill>
                  <a:srgbClr val="001F5F"/>
                </a:solidFill>
              </a:rPr>
              <a:t> </a:t>
            </a:r>
            <a:r>
              <a:rPr sz="2000" spc="-15" dirty="0">
                <a:solidFill>
                  <a:srgbClr val="001F5F"/>
                </a:solidFill>
              </a:rPr>
              <a:t>продукції,</a:t>
            </a:r>
            <a:r>
              <a:rPr sz="2000" spc="35" dirty="0">
                <a:solidFill>
                  <a:srgbClr val="001F5F"/>
                </a:solidFill>
              </a:rPr>
              <a:t> </a:t>
            </a:r>
            <a:r>
              <a:rPr sz="2000" spc="-45" dirty="0">
                <a:solidFill>
                  <a:srgbClr val="001F5F"/>
                </a:solidFill>
              </a:rPr>
              <a:t>яка</a:t>
            </a:r>
            <a:r>
              <a:rPr sz="2000" spc="3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реалізується</a:t>
            </a:r>
            <a:r>
              <a:rPr sz="2000" spc="-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на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55656" y="721211"/>
            <a:ext cx="7112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: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2675" y="827658"/>
            <a:ext cx="1981200" cy="25241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2250" y="971677"/>
            <a:ext cx="1996186" cy="12893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56795" y="3833276"/>
            <a:ext cx="1889022" cy="27428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spc="-5" dirty="0"/>
              <a:t>21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9792" y="362559"/>
            <a:ext cx="11139170" cy="6070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78155" algn="ctr">
              <a:lnSpc>
                <a:spcPct val="116799"/>
              </a:lnSpc>
              <a:spcBef>
                <a:spcPts val="90"/>
              </a:spcBef>
            </a:pPr>
            <a:r>
              <a:rPr sz="2000" spc="-40" dirty="0">
                <a:latin typeface="Microsoft Sans Serif"/>
                <a:cs typeface="Microsoft Sans Serif"/>
              </a:rPr>
              <a:t>Державна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служба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України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питань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безпечності</a:t>
            </a:r>
            <a:r>
              <a:rPr sz="2000" spc="-5" dirty="0">
                <a:latin typeface="Microsoft Sans Serif"/>
                <a:cs typeface="Microsoft Sans Serif"/>
              </a:rPr>
              <a:t> харчових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продуктів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захисту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споживачів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(Держпродспоживслужба)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центральним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органом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виконавчої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влади, </a:t>
            </a:r>
            <a:r>
              <a:rPr sz="2000" spc="-10" dirty="0">
                <a:latin typeface="Microsoft Sans Serif"/>
                <a:cs typeface="Microsoft Sans Serif"/>
              </a:rPr>
              <a:t>діяльність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якого 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спрямовується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координується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Кабінетом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Міністрів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України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Microsoft Sans Serif"/>
              <a:cs typeface="Microsoft Sans Serif"/>
            </a:endParaRPr>
          </a:p>
          <a:p>
            <a:pPr marL="3676015">
              <a:lnSpc>
                <a:spcPct val="10000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Держспоживслужба</a:t>
            </a:r>
            <a:r>
              <a:rPr sz="2000" b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здійснює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державний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нагляд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endParaRPr sz="2000">
              <a:latin typeface="Arial"/>
              <a:cs typeface="Arial"/>
            </a:endParaRPr>
          </a:p>
          <a:p>
            <a:pPr marL="3676015">
              <a:lnSpc>
                <a:spcPct val="100000"/>
              </a:lnSpc>
              <a:spcBef>
                <a:spcPts val="39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дотримання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законодавства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про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захист</a:t>
            </a:r>
            <a:r>
              <a:rPr sz="20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прав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споживачів):</a:t>
            </a:r>
            <a:endParaRPr sz="2000">
              <a:latin typeface="Arial"/>
              <a:cs typeface="Arial"/>
            </a:endParaRPr>
          </a:p>
          <a:p>
            <a:pPr marL="4018915" marR="88900" indent="-343535">
              <a:lnSpc>
                <a:spcPct val="100000"/>
              </a:lnSpc>
              <a:spcBef>
                <a:spcPts val="250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перевіряє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додержання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суб’єктами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господарювання,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провадять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діяльність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торгівлі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вимог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законодавства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правил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торгівлі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послуг;</a:t>
            </a:r>
            <a:endParaRPr sz="2000">
              <a:latin typeface="Microsoft Sans Serif"/>
              <a:cs typeface="Microsoft Sans Serif"/>
            </a:endParaRPr>
          </a:p>
          <a:p>
            <a:pPr marL="4018915" marR="5080" indent="-343535">
              <a:lnSpc>
                <a:spcPct val="100000"/>
              </a:lnSpc>
              <a:spcBef>
                <a:spcPts val="5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проводить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контрольні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перевірки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правильності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розрахунків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із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реалізовану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продукцію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закону;</a:t>
            </a:r>
            <a:endParaRPr sz="2000">
              <a:latin typeface="Microsoft Sans Serif"/>
              <a:cs typeface="Microsoft Sans Serif"/>
            </a:endParaRPr>
          </a:p>
          <a:p>
            <a:pPr marL="4018915" marR="120650" indent="-343535">
              <a:lnSpc>
                <a:spcPct val="100000"/>
              </a:lnSpc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накладає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суб’єктів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господарювання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торгівлі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послуг,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числі ресторанного господарства,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стягнення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порушення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законодавства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прав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споживачів;</a:t>
            </a:r>
            <a:endParaRPr sz="2000">
              <a:latin typeface="Microsoft Sans Serif"/>
              <a:cs typeface="Microsoft Sans Serif"/>
            </a:endParaRPr>
          </a:p>
          <a:p>
            <a:pPr marL="4018915" marR="118110" indent="-343535">
              <a:lnSpc>
                <a:spcPct val="100000"/>
              </a:lnSpc>
              <a:spcBef>
                <a:spcPts val="5"/>
              </a:spcBef>
              <a:buClr>
                <a:srgbClr val="6F2F9F"/>
              </a:buClr>
              <a:buFont typeface="Wingdings"/>
              <a:buChar char=""/>
              <a:tabLst>
                <a:tab pos="4018915" algn="l"/>
                <a:tab pos="401955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передає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матеріали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перевірок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дії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осіб,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містять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ознаки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кримінального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правопорушення,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органам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досудового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розслідування;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037" y="2249665"/>
            <a:ext cx="3877691" cy="37242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721845" y="6502221"/>
            <a:ext cx="2235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b="1" i="1" spc="-5" dirty="0">
                <a:solidFill>
                  <a:srgbClr val="385622"/>
                </a:solidFill>
                <a:latin typeface="Arial"/>
                <a:cs typeface="Arial"/>
              </a:rPr>
              <a:t>23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532745" cy="6870700"/>
            <a:chOff x="1078661" y="0"/>
            <a:chExt cx="10532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5774" y="1777999"/>
              <a:ext cx="3505200" cy="35052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6602" y="0"/>
            <a:ext cx="9953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Права</a:t>
            </a:r>
            <a:r>
              <a:rPr spc="10" dirty="0"/>
              <a:t> </a:t>
            </a:r>
            <a:r>
              <a:rPr spc="-45" dirty="0"/>
              <a:t>споживача</a:t>
            </a:r>
            <a:r>
              <a:rPr spc="25" dirty="0"/>
              <a:t> </a:t>
            </a:r>
            <a:r>
              <a:rPr dirty="0"/>
              <a:t>у</a:t>
            </a:r>
            <a:r>
              <a:rPr spc="30" dirty="0"/>
              <a:t> </a:t>
            </a:r>
            <a:r>
              <a:rPr spc="-55" dirty="0"/>
              <a:t>разі</a:t>
            </a:r>
            <a:r>
              <a:rPr spc="25" dirty="0"/>
              <a:t> </a:t>
            </a:r>
            <a:r>
              <a:rPr spc="-20" dirty="0"/>
              <a:t>придбання</a:t>
            </a:r>
            <a:r>
              <a:rPr spc="15" dirty="0"/>
              <a:t> </a:t>
            </a:r>
            <a:r>
              <a:rPr spc="-40" dirty="0"/>
              <a:t>ним</a:t>
            </a:r>
            <a:r>
              <a:rPr spc="30" dirty="0"/>
              <a:t> </a:t>
            </a:r>
            <a:r>
              <a:rPr spc="-25" dirty="0"/>
              <a:t>товару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36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4068" y="454533"/>
            <a:ext cx="3865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6F2F9F"/>
                </a:solidFill>
                <a:latin typeface="Microsoft Sans Serif"/>
                <a:cs typeface="Microsoft Sans Serif"/>
              </a:rPr>
              <a:t>неналежної</a:t>
            </a:r>
            <a:r>
              <a:rPr sz="360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якості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151" y="1313963"/>
            <a:ext cx="6561455" cy="472630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000" b="1" spc="-15" dirty="0">
                <a:latin typeface="Arial"/>
                <a:cs typeface="Arial"/>
              </a:rPr>
              <a:t>Споживач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має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право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вимагати:</a:t>
            </a:r>
            <a:endParaRPr sz="2000">
              <a:latin typeface="Arial"/>
              <a:cs typeface="Arial"/>
            </a:endParaRPr>
          </a:p>
          <a:p>
            <a:pPr marL="307975" indent="-29591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пропорційного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зменшення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ціни;</a:t>
            </a:r>
            <a:endParaRPr sz="2000">
              <a:latin typeface="Microsoft Sans Serif"/>
              <a:cs typeface="Microsoft Sans Serif"/>
            </a:endParaRPr>
          </a:p>
          <a:p>
            <a:pPr marL="12700" marR="125730">
              <a:lnSpc>
                <a:spcPts val="1989"/>
              </a:lnSpc>
              <a:spcBef>
                <a:spcPts val="1010"/>
              </a:spcBef>
              <a:buAutoNum type="arabicParenR"/>
              <a:tabLst>
                <a:tab pos="30861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безоплатного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усунення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недоліків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розумний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строк;</a:t>
            </a:r>
            <a:endParaRPr sz="2000">
              <a:latin typeface="Microsoft Sans Serif"/>
              <a:cs typeface="Microsoft Sans Serif"/>
            </a:endParaRPr>
          </a:p>
          <a:p>
            <a:pPr marL="307975" indent="-295910">
              <a:lnSpc>
                <a:spcPct val="100000"/>
              </a:lnSpc>
              <a:spcBef>
                <a:spcPts val="605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відшкодування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витрат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усунення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недоліків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товару.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83400"/>
              </a:lnSpc>
              <a:spcBef>
                <a:spcPts val="10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разі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виявлення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протягом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встановленого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гарантійного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строку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істотних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недоліків,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виникли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вини </a:t>
            </a:r>
            <a:r>
              <a:rPr sz="2000" spc="-15" dirty="0">
                <a:latin typeface="Microsoft Sans Serif"/>
                <a:cs typeface="Microsoft Sans Serif"/>
              </a:rPr>
              <a:t>виробника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(продавця,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виконавця),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фальсифікації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товару,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підтверджених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за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необхідності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висновком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експертизи,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споживач,</a:t>
            </a:r>
            <a:r>
              <a:rPr sz="2000" spc="-10" dirty="0">
                <a:latin typeface="Microsoft Sans Serif"/>
                <a:cs typeface="Microsoft Sans Serif"/>
              </a:rPr>
              <a:t> має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право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своїм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вибором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вимагати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продавця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виробника:</a:t>
            </a:r>
            <a:endParaRPr sz="2000">
              <a:latin typeface="Microsoft Sans Serif"/>
              <a:cs typeface="Microsoft Sans Serif"/>
            </a:endParaRPr>
          </a:p>
          <a:p>
            <a:pPr marL="12700" marR="476250">
              <a:lnSpc>
                <a:spcPts val="1989"/>
              </a:lnSpc>
              <a:spcBef>
                <a:spcPts val="1005"/>
              </a:spcBef>
              <a:buAutoNum type="arabicParenR"/>
              <a:tabLst>
                <a:tab pos="30861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розірвання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договору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та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повернення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сплаченої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latin typeface="Microsoft Sans Serif"/>
                <a:cs typeface="Microsoft Sans Serif"/>
              </a:rPr>
              <a:t> грошової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суми;</a:t>
            </a:r>
            <a:endParaRPr sz="2000">
              <a:latin typeface="Microsoft Sans Serif"/>
              <a:cs typeface="Microsoft Sans Serif"/>
            </a:endParaRPr>
          </a:p>
          <a:p>
            <a:pPr marL="307975" indent="-295910">
              <a:lnSpc>
                <a:spcPts val="2200"/>
              </a:lnSpc>
              <a:spcBef>
                <a:spcPts val="610"/>
              </a:spcBef>
              <a:buAutoNum type="arabicParenR"/>
              <a:tabLst>
                <a:tab pos="30861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вимагати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заміни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товару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такий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же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товар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аналогічний,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числа</a:t>
            </a:r>
            <a:r>
              <a:rPr sz="2000" spc="-10" dirty="0">
                <a:latin typeface="Microsoft Sans Serif"/>
                <a:cs typeface="Microsoft Sans Serif"/>
              </a:rPr>
              <a:t> наявних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продавця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(виробника)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405745" cy="6870700"/>
            <a:chOff x="1078661" y="0"/>
            <a:chExt cx="10405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95017" y="20777"/>
            <a:ext cx="84467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chemeClr val="accent1"/>
                </a:solidFill>
              </a:rPr>
              <a:t>Права</a:t>
            </a:r>
            <a:r>
              <a:rPr spc="1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споживача</a:t>
            </a:r>
            <a:r>
              <a:rPr spc="30" dirty="0">
                <a:solidFill>
                  <a:schemeClr val="accent1"/>
                </a:solidFill>
              </a:rPr>
              <a:t> </a:t>
            </a:r>
            <a:r>
              <a:rPr spc="-20" dirty="0">
                <a:solidFill>
                  <a:schemeClr val="accent1"/>
                </a:solidFill>
              </a:rPr>
              <a:t>при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25" dirty="0">
                <a:solidFill>
                  <a:schemeClr val="accent1"/>
                </a:solidFill>
              </a:rPr>
              <a:t>придбанні</a:t>
            </a:r>
            <a:r>
              <a:rPr spc="30" dirty="0">
                <a:solidFill>
                  <a:schemeClr val="accent1"/>
                </a:solidFill>
              </a:rPr>
              <a:t> </a:t>
            </a:r>
            <a:r>
              <a:rPr spc="-25" dirty="0">
                <a:solidFill>
                  <a:schemeClr val="accent1"/>
                </a:solidFill>
              </a:rPr>
              <a:t>товару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81241" y="478282"/>
            <a:ext cx="3359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accent1"/>
                </a:solidFill>
                <a:latin typeface="Microsoft Sans Serif"/>
                <a:cs typeface="Microsoft Sans Serif"/>
              </a:rPr>
              <a:t>належної</a:t>
            </a:r>
            <a:r>
              <a:rPr sz="3600" spc="-30" dirty="0">
                <a:solidFill>
                  <a:schemeClr val="accent1"/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chemeClr val="accent1"/>
                </a:solidFill>
                <a:latin typeface="Microsoft Sans Serif"/>
                <a:cs typeface="Microsoft Sans Serif"/>
              </a:rPr>
              <a:t>якості</a:t>
            </a:r>
            <a:endParaRPr sz="3600" dirty="0">
              <a:solidFill>
                <a:schemeClr val="accent1"/>
              </a:solidFill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Споживач</a:t>
            </a:r>
            <a:r>
              <a:rPr spc="55" dirty="0"/>
              <a:t> </a:t>
            </a:r>
            <a:r>
              <a:rPr spc="-15" dirty="0"/>
              <a:t>має</a:t>
            </a:r>
            <a:r>
              <a:rPr spc="35" dirty="0"/>
              <a:t> </a:t>
            </a:r>
            <a:r>
              <a:rPr spc="-15" dirty="0"/>
              <a:t>право</a:t>
            </a:r>
            <a:r>
              <a:rPr spc="30" dirty="0"/>
              <a:t> </a:t>
            </a:r>
            <a:r>
              <a:rPr spc="-20" dirty="0"/>
              <a:t>обміняти </a:t>
            </a:r>
            <a:r>
              <a:rPr spc="-15" dirty="0"/>
              <a:t> </a:t>
            </a:r>
            <a:r>
              <a:rPr spc="-30" dirty="0"/>
              <a:t>непродовольчий</a:t>
            </a:r>
            <a:r>
              <a:rPr spc="55" dirty="0"/>
              <a:t> </a:t>
            </a:r>
            <a:r>
              <a:rPr spc="-15" dirty="0"/>
              <a:t>товар</a:t>
            </a:r>
            <a:r>
              <a:rPr spc="50" dirty="0"/>
              <a:t> </a:t>
            </a:r>
            <a:r>
              <a:rPr spc="-5" dirty="0"/>
              <a:t>належної</a:t>
            </a:r>
            <a:r>
              <a:rPr spc="45" dirty="0"/>
              <a:t> </a:t>
            </a:r>
            <a:r>
              <a:rPr spc="-25" dirty="0"/>
              <a:t>якості</a:t>
            </a:r>
            <a:r>
              <a:rPr spc="30" dirty="0"/>
              <a:t> </a:t>
            </a:r>
            <a:r>
              <a:rPr spc="-15" dirty="0"/>
              <a:t>на </a:t>
            </a:r>
            <a:r>
              <a:rPr spc="-570" dirty="0"/>
              <a:t> </a:t>
            </a:r>
            <a:r>
              <a:rPr spc="-10" dirty="0"/>
              <a:t>аналогічний</a:t>
            </a:r>
            <a:r>
              <a:rPr spc="35" dirty="0"/>
              <a:t> </a:t>
            </a:r>
            <a:r>
              <a:rPr spc="-5" dirty="0"/>
              <a:t>у</a:t>
            </a:r>
            <a:r>
              <a:rPr spc="25" dirty="0"/>
              <a:t> </a:t>
            </a:r>
            <a:r>
              <a:rPr spc="-15" dirty="0"/>
              <a:t>продавця,</a:t>
            </a:r>
            <a:r>
              <a:rPr spc="35" dirty="0"/>
              <a:t> </a:t>
            </a:r>
            <a:r>
              <a:rPr spc="-5" dirty="0"/>
              <a:t>в</a:t>
            </a:r>
            <a:r>
              <a:rPr spc="30" dirty="0"/>
              <a:t> </a:t>
            </a:r>
            <a:r>
              <a:rPr spc="-45" dirty="0"/>
              <a:t>якого</a:t>
            </a:r>
            <a:r>
              <a:rPr spc="30" dirty="0"/>
              <a:t> </a:t>
            </a:r>
            <a:r>
              <a:rPr spc="-15" dirty="0"/>
              <a:t>він</a:t>
            </a:r>
            <a:r>
              <a:rPr spc="35" dirty="0"/>
              <a:t> </a:t>
            </a:r>
            <a:r>
              <a:rPr spc="-20" dirty="0"/>
              <a:t>був</a:t>
            </a:r>
          </a:p>
          <a:p>
            <a:pPr marL="12700">
              <a:lnSpc>
                <a:spcPct val="100000"/>
              </a:lnSpc>
            </a:pPr>
            <a:r>
              <a:rPr spc="-15" dirty="0"/>
              <a:t>придбаний,</a:t>
            </a:r>
            <a:r>
              <a:rPr spc="25" dirty="0"/>
              <a:t> </a:t>
            </a:r>
            <a:r>
              <a:rPr spc="-45" dirty="0"/>
              <a:t>якщо</a:t>
            </a:r>
            <a:r>
              <a:rPr spc="20" dirty="0"/>
              <a:t> </a:t>
            </a:r>
            <a:r>
              <a:rPr spc="-15" dirty="0"/>
              <a:t>товар</a:t>
            </a:r>
            <a:r>
              <a:rPr spc="35" dirty="0"/>
              <a:t> </a:t>
            </a:r>
            <a:r>
              <a:rPr spc="-10" dirty="0"/>
              <a:t>не</a:t>
            </a:r>
            <a:r>
              <a:rPr spc="20" dirty="0"/>
              <a:t> </a:t>
            </a:r>
            <a:r>
              <a:rPr spc="-20" dirty="0"/>
              <a:t>задовольнив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25" dirty="0"/>
              <a:t>його</a:t>
            </a:r>
            <a:r>
              <a:rPr spc="5" dirty="0"/>
              <a:t> </a:t>
            </a:r>
            <a:r>
              <a:rPr spc="-50" dirty="0"/>
              <a:t>за</a:t>
            </a:r>
            <a:r>
              <a:rPr dirty="0"/>
              <a:t> </a:t>
            </a:r>
            <a:r>
              <a:rPr spc="-10" dirty="0"/>
              <a:t>формою,</a:t>
            </a:r>
            <a:r>
              <a:rPr spc="10" dirty="0"/>
              <a:t> </a:t>
            </a:r>
            <a:r>
              <a:rPr spc="-25" dirty="0"/>
              <a:t>габаритами,</a:t>
            </a:r>
            <a:r>
              <a:rPr spc="10" dirty="0"/>
              <a:t> </a:t>
            </a:r>
            <a:r>
              <a:rPr spc="-10" dirty="0"/>
              <a:t>фасоном,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4547" y="3246500"/>
            <a:ext cx="55702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30" dirty="0">
                <a:latin typeface="Microsoft Sans Serif"/>
                <a:cs typeface="Microsoft Sans Serif"/>
              </a:rPr>
              <a:t>кольором,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розміром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або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95" dirty="0">
                <a:latin typeface="Microsoft Sans Serif"/>
                <a:cs typeface="Microsoft Sans Serif"/>
              </a:rPr>
              <a:t>з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інших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причин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не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4547" y="3581780"/>
            <a:ext cx="5200015" cy="2525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34415">
              <a:lnSpc>
                <a:spcPct val="100000"/>
              </a:lnSpc>
              <a:spcBef>
                <a:spcPts val="95"/>
              </a:spcBef>
            </a:pPr>
            <a:r>
              <a:rPr sz="2200" spc="-45" dirty="0">
                <a:latin typeface="Microsoft Sans Serif"/>
                <a:cs typeface="Microsoft Sans Serif"/>
              </a:rPr>
              <a:t>може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бути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ним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використаний</a:t>
            </a:r>
            <a:r>
              <a:rPr sz="2200" spc="45" dirty="0">
                <a:latin typeface="Microsoft Sans Serif"/>
                <a:cs typeface="Microsoft Sans Serif"/>
              </a:rPr>
              <a:t> </a:t>
            </a:r>
            <a:r>
              <a:rPr sz="2200" spc="-50" dirty="0">
                <a:latin typeface="Microsoft Sans Serif"/>
                <a:cs typeface="Microsoft Sans Serif"/>
              </a:rPr>
              <a:t>за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призначенням.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205"/>
              </a:spcBef>
            </a:pPr>
            <a:r>
              <a:rPr sz="2200" spc="-40" dirty="0">
                <a:latin typeface="Microsoft Sans Serif"/>
                <a:cs typeface="Microsoft Sans Serif"/>
              </a:rPr>
              <a:t>Споживач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має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право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на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обмін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товару </a:t>
            </a:r>
            <a:r>
              <a:rPr sz="2200" spc="-1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належної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якості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протягом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чотирнадцяти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днів,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не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рахуючи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дня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купівлі,</a:t>
            </a:r>
            <a:r>
              <a:rPr sz="2200" spc="50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якщо 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триваліший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30" dirty="0">
                <a:latin typeface="Microsoft Sans Serif"/>
                <a:cs typeface="Microsoft Sans Serif"/>
              </a:rPr>
              <a:t>строк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не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оголошений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20" dirty="0">
                <a:latin typeface="Microsoft Sans Serif"/>
                <a:cs typeface="Microsoft Sans Serif"/>
              </a:rPr>
              <a:t>продавцем.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01506" y="3226688"/>
            <a:ext cx="32175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Права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придбанні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  <a:r>
              <a:rPr sz="110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належно</a:t>
            </a:r>
            <a:endParaRPr sz="11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5775" y="1778000"/>
            <a:ext cx="3505200" cy="35052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37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8661" y="0"/>
            <a:ext cx="10405745" cy="6870700"/>
            <a:chOff x="1078661" y="0"/>
            <a:chExt cx="1040574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5390" y="1317915"/>
              <a:ext cx="3693305" cy="4322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877341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773414" y="6858000"/>
                  </a:lnTo>
                  <a:lnTo>
                    <a:pt x="877341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5011" y="0"/>
              <a:ext cx="8773795" cy="6858000"/>
            </a:xfrm>
            <a:custGeom>
              <a:avLst/>
              <a:gdLst/>
              <a:ahLst/>
              <a:cxnLst/>
              <a:rect l="l" t="t" r="r" b="b"/>
              <a:pathLst>
                <a:path w="8773795" h="6858000">
                  <a:moveTo>
                    <a:pt x="0" y="6858000"/>
                  </a:moveTo>
                  <a:lnTo>
                    <a:pt x="8773414" y="6858000"/>
                  </a:lnTo>
                  <a:lnTo>
                    <a:pt x="877341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984" y="536575"/>
              <a:ext cx="3984117" cy="56356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48964" y="190246"/>
            <a:ext cx="6962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chemeClr val="accent1"/>
                </a:solidFill>
              </a:rPr>
              <a:t>Судовий</a:t>
            </a:r>
            <a:r>
              <a:rPr spc="50" dirty="0">
                <a:solidFill>
                  <a:schemeClr val="accent1"/>
                </a:solidFill>
              </a:rPr>
              <a:t> </a:t>
            </a:r>
            <a:r>
              <a:rPr spc="-30" dirty="0">
                <a:solidFill>
                  <a:schemeClr val="accent1"/>
                </a:solidFill>
              </a:rPr>
              <a:t>захист</a:t>
            </a:r>
            <a:r>
              <a:rPr spc="25" dirty="0">
                <a:solidFill>
                  <a:schemeClr val="accent1"/>
                </a:solidFill>
              </a:rPr>
              <a:t> </a:t>
            </a:r>
            <a:r>
              <a:rPr spc="-15" dirty="0">
                <a:solidFill>
                  <a:schemeClr val="accent1"/>
                </a:solidFill>
              </a:rPr>
              <a:t>прав</a:t>
            </a:r>
            <a:r>
              <a:rPr spc="35" dirty="0">
                <a:solidFill>
                  <a:schemeClr val="accent1"/>
                </a:solidFill>
              </a:rPr>
              <a:t> </a:t>
            </a:r>
            <a:r>
              <a:rPr spc="-45" dirty="0">
                <a:solidFill>
                  <a:schemeClr val="accent1"/>
                </a:solidFill>
              </a:rPr>
              <a:t>споживачів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4547" y="1569465"/>
            <a:ext cx="5693410" cy="3989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15" dirty="0">
                <a:latin typeface="Microsoft Sans Serif"/>
                <a:cs typeface="Microsoft Sans Serif"/>
              </a:rPr>
              <a:t>Захист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прав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споживачів,</a:t>
            </a:r>
            <a:endParaRPr sz="2400">
              <a:latin typeface="Microsoft Sans Serif"/>
              <a:cs typeface="Microsoft Sans Serif"/>
            </a:endParaRPr>
          </a:p>
          <a:p>
            <a:pPr marL="355600" marR="881380">
              <a:lnSpc>
                <a:spcPct val="100000"/>
              </a:lnSpc>
            </a:pPr>
            <a:r>
              <a:rPr sz="2400" spc="-25" dirty="0">
                <a:latin typeface="Microsoft Sans Serif"/>
                <a:cs typeface="Microsoft Sans Serif"/>
              </a:rPr>
              <a:t>передбачених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законодавством,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здійснюється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судом.</a:t>
            </a:r>
            <a:endParaRPr sz="2400">
              <a:latin typeface="Microsoft Sans Serif"/>
              <a:cs typeface="Microsoft Sans Serif"/>
            </a:endParaRPr>
          </a:p>
          <a:p>
            <a:pPr marL="355600" marR="5080" indent="-343535">
              <a:lnSpc>
                <a:spcPct val="100000"/>
              </a:lnSpc>
              <a:spcBef>
                <a:spcPts val="12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Microsoft Sans Serif"/>
                <a:cs typeface="Microsoft Sans Serif"/>
              </a:rPr>
              <a:t>При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задоволенні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вимог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споживача </a:t>
            </a:r>
            <a:r>
              <a:rPr sz="2400" spc="-30" dirty="0">
                <a:latin typeface="Microsoft Sans Serif"/>
                <a:cs typeface="Microsoft Sans Serif"/>
              </a:rPr>
              <a:t> суд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одночасно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вирішує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питання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щодо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відшкодування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моральної</a:t>
            </a:r>
            <a:endParaRPr sz="24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Microsoft Sans Serif"/>
                <a:cs typeface="Microsoft Sans Serif"/>
              </a:rPr>
              <a:t>(немайнової)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шкоди.</a:t>
            </a:r>
            <a:endParaRPr sz="24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1200"/>
              </a:spcBef>
              <a:buClr>
                <a:srgbClr val="8556B0"/>
              </a:buClr>
              <a:buFont typeface="Wingdings"/>
              <a:buChar char=""/>
              <a:tabLst>
                <a:tab pos="356235" algn="l"/>
              </a:tabLst>
            </a:pPr>
            <a:r>
              <a:rPr sz="2400" spc="-35" dirty="0">
                <a:latin typeface="Microsoft Sans Serif"/>
                <a:cs typeface="Microsoft Sans Serif"/>
              </a:rPr>
              <a:t>Споживачі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звільняються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від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сплати</a:t>
            </a:r>
            <a:endParaRPr sz="2400">
              <a:latin typeface="Microsoft Sans Serif"/>
              <a:cs typeface="Microsoft Sans Serif"/>
            </a:endParaRPr>
          </a:p>
          <a:p>
            <a:pPr marL="355600" marR="793115">
              <a:lnSpc>
                <a:spcPct val="100000"/>
              </a:lnSpc>
            </a:pPr>
            <a:r>
              <a:rPr sz="2400" spc="-30" dirty="0">
                <a:latin typeface="Microsoft Sans Serif"/>
                <a:cs typeface="Microsoft Sans Serif"/>
              </a:rPr>
              <a:t>судового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збору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за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позовами,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що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пов'язані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з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порушенням</a:t>
            </a:r>
            <a:r>
              <a:rPr sz="2400" spc="45" dirty="0">
                <a:latin typeface="Microsoft Sans Serif"/>
                <a:cs typeface="Microsoft Sans Serif"/>
              </a:rPr>
              <a:t> їх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прав.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05775" y="1888235"/>
            <a:ext cx="3394964" cy="339496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38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1975" y="953261"/>
            <a:ext cx="5991225" cy="13239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10820" marR="207645" indent="1905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1989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була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зареєстрована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організація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«Українська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асоціація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споживачів»,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взяла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себе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відповідальність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працювати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міжнародними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правовими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нормами.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0600" y="2848736"/>
            <a:ext cx="6033770" cy="1631314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0970" marR="133985" indent="-1905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2003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році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зареєстрована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громадська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організація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"Експерт",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основною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метою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діяльності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якої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виявлення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неякісних,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небезпечних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продуктів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харчування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інформування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1975" y="5435777"/>
            <a:ext cx="3914775" cy="101600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08025" marR="312420" indent="-386080">
              <a:lnSpc>
                <a:spcPct val="100000"/>
              </a:lnSpc>
              <a:spcBef>
                <a:spcPts val="310"/>
              </a:spcBef>
            </a:pP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працює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ряд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організацій,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endParaRPr sz="2000">
              <a:latin typeface="Microsoft Sans Serif"/>
              <a:cs typeface="Microsoft Sans Serif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захищають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права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65776" y="4982971"/>
            <a:ext cx="1431290" cy="1875155"/>
            <a:chOff x="5065776" y="4982971"/>
            <a:chExt cx="1431290" cy="18751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5776" y="6414515"/>
              <a:ext cx="1431036" cy="4434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7300" y="4982971"/>
              <a:ext cx="1428750" cy="142877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818376" y="5211571"/>
            <a:ext cx="1658620" cy="1423035"/>
            <a:chOff x="6818376" y="5211571"/>
            <a:chExt cx="1658620" cy="14230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6297166"/>
              <a:ext cx="1658112" cy="3374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9900" y="5211571"/>
              <a:ext cx="1655699" cy="10827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723376" y="4906771"/>
            <a:ext cx="1831975" cy="1951355"/>
            <a:chOff x="8723376" y="4906771"/>
            <a:chExt cx="1831975" cy="195135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3376" y="6569963"/>
              <a:ext cx="1831848" cy="2880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24900" y="4906771"/>
              <a:ext cx="1828800" cy="165896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78555" y="101853"/>
            <a:ext cx="4221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" dirty="0">
                <a:solidFill>
                  <a:schemeClr val="accent1"/>
                </a:solidFill>
              </a:rPr>
              <a:t>Громадські</a:t>
            </a:r>
            <a:r>
              <a:rPr sz="3200" spc="-55" dirty="0">
                <a:solidFill>
                  <a:schemeClr val="accent1"/>
                </a:solidFill>
              </a:rPr>
              <a:t> </a:t>
            </a:r>
            <a:r>
              <a:rPr sz="3200" spc="-15" dirty="0">
                <a:solidFill>
                  <a:schemeClr val="accent1"/>
                </a:solidFill>
              </a:rPr>
              <a:t>організації</a:t>
            </a:r>
            <a:endParaRPr sz="3200" dirty="0">
              <a:solidFill>
                <a:schemeClr val="accent1"/>
              </a:solidFill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6788" y="674369"/>
            <a:ext cx="2124075" cy="18478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67432" y="2592323"/>
            <a:ext cx="2247899" cy="22098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721845" y="6485331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385522"/>
                </a:solidFill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0" y="42164"/>
            <a:ext cx="389915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0"/>
              </a:spcBef>
            </a:pPr>
            <a:r>
              <a:rPr spc="-60" dirty="0">
                <a:solidFill>
                  <a:schemeClr val="accent1"/>
                </a:solidFill>
              </a:rPr>
              <a:t>Консьюмеризм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264" y="828801"/>
            <a:ext cx="6972300" cy="554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46735" indent="-287020">
              <a:lnSpc>
                <a:spcPct val="100099"/>
              </a:lnSpc>
              <a:spcBef>
                <a:spcPts val="100"/>
              </a:spcBef>
              <a:buClr>
                <a:srgbClr val="6F2F9F"/>
              </a:buClr>
              <a:buSzPct val="120000"/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Консьюмеризм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(консумеризм,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консюмеризм)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-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це </a:t>
            </a:r>
            <a:r>
              <a:rPr sz="1800" spc="-25" dirty="0">
                <a:latin typeface="Microsoft Sans Serif"/>
                <a:cs typeface="Microsoft Sans Serif"/>
              </a:rPr>
              <a:t> організований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громадський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рух,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ставить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за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мету </a:t>
            </a:r>
            <a:r>
              <a:rPr sz="1800" spc="-20" dirty="0">
                <a:latin typeface="Microsoft Sans Serif"/>
                <a:cs typeface="Microsoft Sans Serif"/>
              </a:rPr>
              <a:t> розширення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захист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прав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(покупців).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Термін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походить </a:t>
            </a:r>
            <a:r>
              <a:rPr sz="1800" spc="-10" dirty="0">
                <a:latin typeface="Microsoft Sans Serif"/>
                <a:cs typeface="Microsoft Sans Serif"/>
              </a:rPr>
              <a:t>від </a:t>
            </a:r>
            <a:r>
              <a:rPr sz="1800" spc="-5" dirty="0">
                <a:latin typeface="Microsoft Sans Serif"/>
                <a:cs typeface="Microsoft Sans Serif"/>
              </a:rPr>
              <a:t>consumer </a:t>
            </a:r>
            <a:r>
              <a:rPr sz="1800" spc="470" dirty="0">
                <a:latin typeface="Microsoft Sans Serif"/>
                <a:cs typeface="Microsoft Sans Serif"/>
              </a:rPr>
              <a:t>– </a:t>
            </a:r>
            <a:r>
              <a:rPr sz="1800" spc="-25" dirty="0">
                <a:latin typeface="Microsoft Sans Serif"/>
                <a:cs typeface="Microsoft Sans Serif"/>
              </a:rPr>
              <a:t>споживач. </a:t>
            </a:r>
            <a:r>
              <a:rPr sz="1800" spc="-10" dirty="0">
                <a:latin typeface="Microsoft Sans Serif"/>
                <a:cs typeface="Microsoft Sans Serif"/>
              </a:rPr>
              <a:t>Рух </a:t>
            </a:r>
            <a:r>
              <a:rPr sz="1800" spc="-30" dirty="0">
                <a:latin typeface="Microsoft Sans Serif"/>
                <a:cs typeface="Microsoft Sans Serif"/>
              </a:rPr>
              <a:t>виник </a:t>
            </a:r>
            <a:r>
              <a:rPr sz="1800" spc="-10" dirty="0">
                <a:latin typeface="Microsoft Sans Serif"/>
                <a:cs typeface="Microsoft Sans Serif"/>
              </a:rPr>
              <a:t>на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батьківщині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ідеології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споживання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25" dirty="0">
                <a:latin typeface="Microsoft Sans Serif"/>
                <a:cs typeface="Microsoft Sans Serif"/>
              </a:rPr>
              <a:t>США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середині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60-х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років,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прийшовши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зміну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іншому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суверенітету</a:t>
            </a:r>
            <a:endParaRPr sz="1800">
              <a:latin typeface="Microsoft Sans Serif"/>
              <a:cs typeface="Microsoft Sans Serif"/>
            </a:endParaRPr>
          </a:p>
          <a:p>
            <a:pPr marL="299085" marR="974725">
              <a:lnSpc>
                <a:spcPct val="100000"/>
              </a:lnSpc>
            </a:pPr>
            <a:r>
              <a:rPr sz="1800" spc="-30" dirty="0">
                <a:latin typeface="Microsoft Sans Serif"/>
                <a:cs typeface="Microsoft Sans Serif"/>
              </a:rPr>
              <a:t>споживача.Консьюмеризм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назвати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своєрідним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переходом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економіки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виробників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економіки 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353695" marR="601980">
              <a:lnSpc>
                <a:spcPct val="100000"/>
              </a:lnSpc>
            </a:pPr>
            <a:r>
              <a:rPr sz="1800" spc="-35" dirty="0">
                <a:latin typeface="Microsoft Sans Serif"/>
                <a:cs typeface="Microsoft Sans Serif"/>
              </a:rPr>
              <a:t>Консьюмеризм,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громадський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рух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поділити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групи:</a:t>
            </a:r>
            <a:endParaRPr sz="1800">
              <a:latin typeface="Microsoft Sans Serif"/>
              <a:cs typeface="Microsoft Sans Serif"/>
            </a:endParaRPr>
          </a:p>
          <a:p>
            <a:pPr marL="640080" marR="139065" lvl="1" indent="-287020">
              <a:lnSpc>
                <a:spcPct val="100000"/>
              </a:lnSpc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40" dirty="0">
                <a:latin typeface="Microsoft Sans Serif"/>
                <a:cs typeface="Microsoft Sans Serif"/>
              </a:rPr>
              <a:t>Групи,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орієнтуються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першу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чергу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споживачах,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зацікавлені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зростанні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свідомості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доносять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них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інформацію,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дозволяє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зробити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більш 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усвідомлений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вибір;</a:t>
            </a:r>
            <a:endParaRPr sz="1800">
              <a:latin typeface="Microsoft Sans Serif"/>
              <a:cs typeface="Microsoft Sans Serif"/>
            </a:endParaRPr>
          </a:p>
          <a:p>
            <a:pPr marL="640080" lvl="1" indent="-287020">
              <a:lnSpc>
                <a:spcPct val="100000"/>
              </a:lnSpc>
              <a:spcBef>
                <a:spcPts val="5"/>
              </a:spcBef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45" dirty="0">
                <a:latin typeface="Microsoft Sans Serif"/>
                <a:cs typeface="Microsoft Sans Serif"/>
              </a:rPr>
              <a:t>Держава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5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місцева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влада,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керуються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законодавством;</a:t>
            </a:r>
            <a:endParaRPr sz="1800">
              <a:latin typeface="Microsoft Sans Serif"/>
              <a:cs typeface="Microsoft Sans Serif"/>
            </a:endParaRPr>
          </a:p>
          <a:p>
            <a:pPr marL="640080" lvl="1" indent="-287020">
              <a:lnSpc>
                <a:spcPct val="100000"/>
              </a:lnSpc>
              <a:buClr>
                <a:srgbClr val="8556B0"/>
              </a:buClr>
              <a:buFont typeface="Wingdings"/>
              <a:buChar char=""/>
              <a:tabLst>
                <a:tab pos="64071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Бізнес,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спрямований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задоволення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споживачів,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умовах</a:t>
            </a:r>
            <a:endParaRPr sz="1800">
              <a:latin typeface="Microsoft Sans Serif"/>
              <a:cs typeface="Microsoft Sans Serif"/>
            </a:endParaRPr>
          </a:p>
          <a:p>
            <a:pPr marL="640080">
              <a:lnSpc>
                <a:spcPct val="100000"/>
              </a:lnSpc>
            </a:pPr>
            <a:r>
              <a:rPr sz="1800" spc="-20" dirty="0">
                <a:latin typeface="Microsoft Sans Serif"/>
                <a:cs typeface="Microsoft Sans Serif"/>
              </a:rPr>
              <a:t>конкуренції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саморегулювання.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3944" y="1068590"/>
            <a:ext cx="4348480" cy="463156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15" name="object 15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9" name="object 19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41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696972" y="378968"/>
            <a:ext cx="8921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chemeClr val="accent1"/>
                </a:solidFill>
              </a:rPr>
              <a:t>Нові</a:t>
            </a:r>
            <a:r>
              <a:rPr sz="3200" spc="30" dirty="0">
                <a:solidFill>
                  <a:schemeClr val="accent1"/>
                </a:solidFill>
              </a:rPr>
              <a:t> </a:t>
            </a:r>
            <a:r>
              <a:rPr sz="3200" spc="-30" dirty="0">
                <a:solidFill>
                  <a:schemeClr val="accent1"/>
                </a:solidFill>
              </a:rPr>
              <a:t>проблеми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30" dirty="0">
                <a:solidFill>
                  <a:schemeClr val="accent1"/>
                </a:solidFill>
              </a:rPr>
              <a:t>вивчення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40" dirty="0">
                <a:solidFill>
                  <a:schemeClr val="accent1"/>
                </a:solidFill>
              </a:rPr>
              <a:t>повіедінки</a:t>
            </a:r>
            <a:r>
              <a:rPr sz="3200" spc="15" dirty="0">
                <a:solidFill>
                  <a:schemeClr val="accent1"/>
                </a:solidFill>
              </a:rPr>
              <a:t> </a:t>
            </a:r>
            <a:r>
              <a:rPr sz="3200" spc="-40" dirty="0">
                <a:solidFill>
                  <a:schemeClr val="accent1"/>
                </a:solidFill>
              </a:rPr>
              <a:t>споживачів</a:t>
            </a:r>
            <a:endParaRPr sz="3200" dirty="0">
              <a:solidFill>
                <a:schemeClr val="accent1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9002" y="1186561"/>
            <a:ext cx="757428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/>
              <a:t>	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Збір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коректна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інтерпретація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інформації,</a:t>
            </a:r>
            <a:r>
              <a:rPr sz="24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необхідна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організаціям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більш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складних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потреб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організацій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XXI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9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9002" y="2876168"/>
            <a:ext cx="7149465" cy="156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95"/>
              </a:spcBef>
              <a:buClr>
                <a:srgbClr val="6F2F9F"/>
              </a:buClr>
              <a:buFont typeface="Wingdings"/>
              <a:buChar char=""/>
              <a:tabLst>
                <a:tab pos="382905" algn="l"/>
                <a:tab pos="383540" algn="l"/>
              </a:tabLst>
            </a:pPr>
            <a:r>
              <a:rPr dirty="0"/>
              <a:t>	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Розробка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ефективних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методів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дозволяє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йти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ногу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стрімкими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змінами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тенденцій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способу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9002" y="4564888"/>
            <a:ext cx="735330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Font typeface="Wingdings"/>
              <a:buChar char=""/>
              <a:tabLst>
                <a:tab pos="382905" algn="l"/>
                <a:tab pos="383540" algn="l"/>
              </a:tabLst>
            </a:pPr>
            <a:r>
              <a:rPr dirty="0"/>
              <a:t>	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Розуміння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більш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широких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позицій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8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важливої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самостійної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частини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життя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69718" y="2826765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31619" y="2788666"/>
            <a:ext cx="892810" cy="1822450"/>
            <a:chOff x="2031619" y="2788666"/>
            <a:chExt cx="892810" cy="1822450"/>
          </a:xfrm>
        </p:grpSpPr>
        <p:sp>
          <p:nvSpPr>
            <p:cNvPr id="15" name="object 15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30374" y="3986022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54917" y="6444614"/>
            <a:ext cx="2743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b="1" dirty="0">
                <a:latin typeface="Arial"/>
                <a:cs typeface="Arial"/>
              </a:rPr>
              <a:t>42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28015" y="468325"/>
            <a:ext cx="179958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Висн</a:t>
            </a:r>
            <a:r>
              <a:rPr sz="3200" spc="-20" dirty="0">
                <a:solidFill>
                  <a:srgbClr val="FFFFFF"/>
                </a:solidFill>
              </a:rPr>
              <a:t>о</a:t>
            </a:r>
            <a:r>
              <a:rPr sz="3200" spc="-70" dirty="0">
                <a:solidFill>
                  <a:srgbClr val="FFFFFF"/>
                </a:solidFill>
              </a:rPr>
              <a:t>вки</a:t>
            </a:r>
            <a:endParaRPr sz="3200"/>
          </a:p>
        </p:txBody>
      </p:sp>
      <p:sp>
        <p:nvSpPr>
          <p:cNvPr id="21" name="object 21"/>
          <p:cNvSpPr txBox="1"/>
          <p:nvPr/>
        </p:nvSpPr>
        <p:spPr>
          <a:xfrm>
            <a:off x="2352548" y="348233"/>
            <a:ext cx="9502775" cy="617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9345" marR="28575" indent="-287020">
              <a:lnSpc>
                <a:spcPct val="140100"/>
              </a:lnSpc>
              <a:spcBef>
                <a:spcPts val="10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Головна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турбота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підприємців,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теоретиків,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маркетологів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полягає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тому,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знайти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ефективні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59055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74115" algn="l"/>
              </a:tabLst>
            </a:pPr>
            <a:r>
              <a:rPr dirty="0"/>
              <a:t>	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Розвивається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змінюється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орієнтація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(з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виробництва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споживача).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Розвивається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сфера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вивчення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іноді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стимулюючи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зміни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організаціях,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іноді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намагаючись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відставати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них.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405130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сьогодні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ніколи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важлива,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значно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піднімає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роль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аналітиків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організаціях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типу.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ts val="3304"/>
              </a:lnSpc>
              <a:tabLst>
                <a:tab pos="822960" algn="l"/>
              </a:tabLst>
            </a:pPr>
            <a:r>
              <a:rPr sz="3200" b="1" dirty="0">
                <a:latin typeface="Arial"/>
                <a:cs typeface="Arial"/>
              </a:rPr>
              <a:t>2	</a:t>
            </a:r>
            <a:r>
              <a:rPr sz="2400" dirty="0">
                <a:solidFill>
                  <a:srgbClr val="6F2F9F"/>
                </a:solidFill>
                <a:latin typeface="Wingdings"/>
                <a:cs typeface="Wingdings"/>
              </a:rPr>
              <a:t></a:t>
            </a:r>
            <a:r>
              <a:rPr sz="2400" spc="-2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«підкидають»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виробникам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ідеї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нових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585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продуктів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комунікації.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5080" indent="-287020">
              <a:lnSpc>
                <a:spcPts val="3030"/>
              </a:lnSpc>
              <a:spcBef>
                <a:spcPts val="240"/>
              </a:spcBef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проникнути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думки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зрозуміти,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чому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поводяться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певним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чином,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сьогодні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використовуються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різні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методи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дослідження.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endParaRPr sz="1800" dirty="0">
              <a:latin typeface="Microsoft Sans Serif"/>
              <a:cs typeface="Microsoft Sans Serif"/>
            </a:endParaRPr>
          </a:p>
          <a:p>
            <a:pPr marL="1109345">
              <a:lnSpc>
                <a:spcPct val="100000"/>
              </a:lnSpc>
              <a:spcBef>
                <a:spcPts val="615"/>
              </a:spcBef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спостереження,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інтерв'ю,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опитування,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експерименти.</a:t>
            </a:r>
            <a:endParaRPr sz="1800" dirty="0">
              <a:latin typeface="Microsoft Sans Serif"/>
              <a:cs typeface="Microsoft Sans Serif"/>
            </a:endParaRPr>
          </a:p>
          <a:p>
            <a:pPr marL="1109345" marR="376555" indent="-287020">
              <a:lnSpc>
                <a:spcPct val="140000"/>
              </a:lnSpc>
              <a:buClr>
                <a:srgbClr val="6F2F9F"/>
              </a:buClr>
              <a:buSzPct val="133333"/>
              <a:buFont typeface="Wingdings"/>
              <a:buChar char=""/>
              <a:tabLst>
                <a:tab pos="1109980" algn="l"/>
              </a:tabLst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тільки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допомагають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планувати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маркетингові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заходи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розробляти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стратегії;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вони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служать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також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основою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освіти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захисту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надають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державної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політики.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2299" y="1183019"/>
            <a:ext cx="8686799" cy="1013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100"/>
              </a:spcBef>
            </a:pPr>
            <a:r>
              <a:rPr sz="6600" b="1" spc="-10" dirty="0">
                <a:solidFill>
                  <a:schemeClr val="accent1"/>
                </a:solidFill>
                <a:latin typeface="Arial"/>
                <a:cs typeface="Arial"/>
              </a:rPr>
              <a:t>ДЯКУЮ</a:t>
            </a:r>
            <a:r>
              <a:rPr lang="uk-UA" sz="660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6600" b="1" spc="-10" dirty="0">
                <a:solidFill>
                  <a:schemeClr val="accent1"/>
                </a:solidFill>
                <a:latin typeface="Arial"/>
                <a:cs typeface="Arial"/>
              </a:rPr>
              <a:t>ЗА  </a:t>
            </a:r>
            <a:r>
              <a:rPr sz="6600" b="1" spc="-5" dirty="0">
                <a:solidFill>
                  <a:schemeClr val="accent1"/>
                </a:solidFill>
                <a:latin typeface="Arial"/>
                <a:cs typeface="Arial"/>
              </a:rPr>
              <a:t>УВАГУ!</a:t>
            </a:r>
            <a:endParaRPr sz="66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6759" y="6099382"/>
            <a:ext cx="10751820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  <a:tabLst>
                <a:tab pos="7749540" algn="l"/>
              </a:tabLst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фармацевтичний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	</a:t>
            </a:r>
            <a:r>
              <a:rPr sz="3000" spc="-7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E-maіl:</a:t>
            </a:r>
            <a:r>
              <a:rPr sz="3000" spc="-6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-7" baseline="-6944" dirty="0">
                <a:solidFill>
                  <a:srgbClr val="FFFFFF"/>
                </a:solidFill>
                <a:latin typeface="Microsoft Sans Serif"/>
                <a:cs typeface="Microsoft Sans Serif"/>
                <a:hlinkClick r:id="rId2"/>
              </a:rPr>
              <a:t>mail@nuph.edu.ua</a:t>
            </a:r>
            <a:endParaRPr sz="3000" baseline="-6944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tabLst>
                <a:tab pos="8576310" algn="l"/>
              </a:tabLst>
            </a:pP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ву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. П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шкі</a:t>
            </a:r>
            <a:r>
              <a:rPr sz="20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ська,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53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,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м.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Х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арків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6100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2	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ht</a:t>
            </a:r>
            <a:r>
              <a:rPr sz="3000" spc="-15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p</a:t>
            </a:r>
            <a:r>
              <a:rPr sz="3000" spc="7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s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r>
              <a:rPr sz="3000" spc="-15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/nuph.</a:t>
            </a:r>
            <a:r>
              <a:rPr sz="3000" spc="-22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e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du.</a:t>
            </a:r>
            <a:r>
              <a:rPr sz="3000" spc="-22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u</a:t>
            </a:r>
            <a:r>
              <a:rPr sz="3000" baseline="-6944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endParaRPr sz="3000" baseline="-6944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5980668"/>
            <a:ext cx="12192000" cy="877569"/>
          </a:xfrm>
          <a:custGeom>
            <a:avLst/>
            <a:gdLst/>
            <a:ahLst/>
            <a:cxnLst/>
            <a:rect l="l" t="t" r="r" b="b"/>
            <a:pathLst>
              <a:path w="12192000" h="877570">
                <a:moveTo>
                  <a:pt x="12192000" y="0"/>
                </a:moveTo>
                <a:lnTo>
                  <a:pt x="0" y="0"/>
                </a:lnTo>
                <a:lnTo>
                  <a:pt x="0" y="877201"/>
                </a:lnTo>
                <a:lnTo>
                  <a:pt x="12192000" y="877201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Захист прав споживачів: теорія та практика | Prometheus">
            <a:extLst>
              <a:ext uri="{FF2B5EF4-FFF2-40B4-BE49-F238E27FC236}">
                <a16:creationId xmlns:a16="http://schemas.microsoft.com/office/drawing/2014/main" id="{1F2D1424-C1BC-2977-F4F7-EFC3CADAB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963483"/>
            <a:ext cx="3327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3135</Words>
  <Application>Microsoft Office PowerPoint</Application>
  <PresentationFormat>Широкоэкранный</PresentationFormat>
  <Paragraphs>491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MS Gothic</vt:lpstr>
      <vt:lpstr>Arial</vt:lpstr>
      <vt:lpstr>Calibri</vt:lpstr>
      <vt:lpstr>Cambria</vt:lpstr>
      <vt:lpstr>Microsoft Sans Serif</vt:lpstr>
      <vt:lpstr>Tahoma</vt:lpstr>
      <vt:lpstr>Times New Roman</vt:lpstr>
      <vt:lpstr>Trebuchet MS</vt:lpstr>
      <vt:lpstr>Wingdings</vt:lpstr>
      <vt:lpstr>Office Theme</vt:lpstr>
      <vt:lpstr>Презентация PowerPoint</vt:lpstr>
      <vt:lpstr>Теоретичні  питання</vt:lpstr>
      <vt:lpstr>Нобелівська премія з економіки в 2015 р.</vt:lpstr>
      <vt:lpstr>Нобелівська премія з економіки 2017 р.</vt:lpstr>
      <vt:lpstr>Поведінка споживачів</vt:lpstr>
      <vt:lpstr>Навіщо вивчати поведінку  споживачів?</vt:lpstr>
      <vt:lpstr>Підходи до  дослідження  поведінки  споживачів</vt:lpstr>
      <vt:lpstr>Презентация PowerPoint</vt:lpstr>
      <vt:lpstr>Презентация PowerPoint</vt:lpstr>
      <vt:lpstr>Покупець – це людина або організація, що  здійснює оплату грошима і є набувачем  товару або послуги.</vt:lpstr>
      <vt:lpstr>Презентация PowerPoint</vt:lpstr>
      <vt:lpstr>Споживання – розглядалося як спосіб  задоволення базисних людських потреб  за допомогою разового або тривалого  споживання-знищення товарів.</vt:lpstr>
      <vt:lpstr>Презентация PowerPoint</vt:lpstr>
      <vt:lpstr>Мультиатрибутивна модель товару</vt:lpstr>
      <vt:lpstr>Класифікація товару</vt:lpstr>
      <vt:lpstr>Класифікація споживчих товарів</vt:lpstr>
      <vt:lpstr>Ієрархія потреб Маслоу</vt:lpstr>
      <vt:lpstr>Класифікація потреб</vt:lpstr>
      <vt:lpstr>Фізіологічні потреби, потреба у безпеці</vt:lpstr>
      <vt:lpstr>Соціальні потреби</vt:lpstr>
      <vt:lpstr>Презентация PowerPoint</vt:lpstr>
      <vt:lpstr>Розвиток наук про поведінку:</vt:lpstr>
      <vt:lpstr>Еволюція поведінки споживачів</vt:lpstr>
      <vt:lpstr>Відомі теорії поведінки споживачів</vt:lpstr>
      <vt:lpstr>Типологія  споживачів</vt:lpstr>
      <vt:lpstr>Класифікація споживачів</vt:lpstr>
      <vt:lpstr>За психологічними характеристиками:</vt:lpstr>
      <vt:lpstr>По відношенню до ціни:</vt:lpstr>
      <vt:lpstr>За ознакою комунікабельності:</vt:lpstr>
      <vt:lpstr>За швидкістю реакції на появу нового товару на ринку:</vt:lpstr>
      <vt:lpstr>Психотипи покупців</vt:lpstr>
      <vt:lpstr>Основні права споживачів:</vt:lpstr>
      <vt:lpstr>Захист прав споживачів – в Україні гарантований Конституцією контроль за якістю і  безпечністю продукції та всіх видів послуг і робіт з боку держави та громадсько-  суспільний рух на його підтримку.</vt:lpstr>
      <vt:lpstr>Споживачі під час придбання, замовлення або використання продукції, яка реалізується на</vt:lpstr>
      <vt:lpstr>Презентация PowerPoint</vt:lpstr>
      <vt:lpstr>Права споживача у разі придбання ним товару</vt:lpstr>
      <vt:lpstr>Права споживача при придбанні товару</vt:lpstr>
      <vt:lpstr>Судовий захист прав споживачів</vt:lpstr>
      <vt:lpstr>Громадські організації</vt:lpstr>
      <vt:lpstr>Консьюмеризм</vt:lpstr>
      <vt:lpstr>Нові проблеми вивчення повіедінки споживачів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7</cp:revision>
  <dcterms:created xsi:type="dcterms:W3CDTF">2024-02-04T23:49:41Z</dcterms:created>
  <dcterms:modified xsi:type="dcterms:W3CDTF">2026-04-16T19:10:19Z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2024-02-04T00:00:00Z</vt:filetime>
  </property>
</Properties>
</file>