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sldIdLst>
    <p:sldId id="30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3" r:id="rId49"/>
    <p:sldId id="304" r:id="rId5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71142-ED1C-62C5-E345-4CC7BB4729B7}" v="2630" dt="2022-01-07T21:50:24.0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6" autoAdjust="0"/>
    <p:restoredTop sz="94660"/>
  </p:normalViewPr>
  <p:slideViewPr>
    <p:cSldViewPr snapToGrid="0">
      <p:cViewPr varScale="1">
        <p:scale>
          <a:sx n="66" d="100"/>
          <a:sy n="66" d="100"/>
        </p:scale>
        <p:origin x="4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2A599E-BE68-4484-AAA5-DE07527C582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61C92C0-3759-4566-9D45-1D4A8B31BAE4}">
      <dgm:prSet/>
      <dgm:spPr/>
      <dgm:t>
        <a:bodyPr/>
        <a:lstStyle/>
        <a:p>
          <a:r>
            <a:rPr lang="ru-RU"/>
            <a:t>закупівлю і реалізацію ЛЗ, лише ліцензованим операторам</a:t>
          </a:r>
          <a:endParaRPr lang="en-US"/>
        </a:p>
      </dgm:t>
    </dgm:pt>
    <dgm:pt modelId="{572C6CBC-E7CC-46F2-9998-BE4BD18F9637}" type="parTrans" cxnId="{75456583-212A-4ED9-9E60-6CC90F80897B}">
      <dgm:prSet/>
      <dgm:spPr/>
      <dgm:t>
        <a:bodyPr/>
        <a:lstStyle/>
        <a:p>
          <a:endParaRPr lang="en-US"/>
        </a:p>
      </dgm:t>
    </dgm:pt>
    <dgm:pt modelId="{DF3EBD23-F36A-4A5B-BEA7-EE60033FAC8C}" type="sibTrans" cxnId="{75456583-212A-4ED9-9E60-6CC90F80897B}">
      <dgm:prSet/>
      <dgm:spPr/>
      <dgm:t>
        <a:bodyPr/>
        <a:lstStyle/>
        <a:p>
          <a:endParaRPr lang="en-US"/>
        </a:p>
      </dgm:t>
    </dgm:pt>
    <dgm:pt modelId="{080A1A36-2268-4437-85D6-FF45B0DF5F1B}">
      <dgm:prSet/>
      <dgm:spPr/>
      <dgm:t>
        <a:bodyPr/>
        <a:lstStyle/>
        <a:p>
          <a:r>
            <a:rPr lang="ru-RU"/>
            <a:t>закупівлю і реалізацію ЛЗ, які зареєстровані в Україні </a:t>
          </a:r>
          <a:endParaRPr lang="en-US"/>
        </a:p>
      </dgm:t>
    </dgm:pt>
    <dgm:pt modelId="{B7A18242-822C-4222-AE00-1D1A9B49EA3C}" type="parTrans" cxnId="{C1A00780-8D00-40B4-900B-1B0AD4F8775F}">
      <dgm:prSet/>
      <dgm:spPr/>
      <dgm:t>
        <a:bodyPr/>
        <a:lstStyle/>
        <a:p>
          <a:endParaRPr lang="en-US"/>
        </a:p>
      </dgm:t>
    </dgm:pt>
    <dgm:pt modelId="{B4CBE07D-7428-434B-8CE5-2E85DD0CC17F}" type="sibTrans" cxnId="{C1A00780-8D00-40B4-900B-1B0AD4F8775F}">
      <dgm:prSet/>
      <dgm:spPr/>
      <dgm:t>
        <a:bodyPr/>
        <a:lstStyle/>
        <a:p>
          <a:endParaRPr lang="en-US"/>
        </a:p>
      </dgm:t>
    </dgm:pt>
    <dgm:pt modelId="{D18C4100-CA53-4535-AD83-ECEC7AF3F186}">
      <dgm:prSet/>
      <dgm:spPr/>
      <dgm:t>
        <a:bodyPr/>
        <a:lstStyle/>
        <a:p>
          <a:r>
            <a:rPr lang="ru-RU"/>
            <a:t>постійну підтримку умов зберігання ЛЗ, включаючи транспортування </a:t>
          </a:r>
          <a:endParaRPr lang="en-US"/>
        </a:p>
      </dgm:t>
    </dgm:pt>
    <dgm:pt modelId="{AE069A42-57A0-4F74-B5C6-7AB4631B272C}" type="parTrans" cxnId="{F14EAF3B-FFAF-4844-BC06-7ABBBBD9E832}">
      <dgm:prSet/>
      <dgm:spPr/>
      <dgm:t>
        <a:bodyPr/>
        <a:lstStyle/>
        <a:p>
          <a:endParaRPr lang="en-US"/>
        </a:p>
      </dgm:t>
    </dgm:pt>
    <dgm:pt modelId="{7E364407-9D20-4D89-AC2A-A628C32FA0DB}" type="sibTrans" cxnId="{F14EAF3B-FFAF-4844-BC06-7ABBBBD9E832}">
      <dgm:prSet/>
      <dgm:spPr/>
      <dgm:t>
        <a:bodyPr/>
        <a:lstStyle/>
        <a:p>
          <a:endParaRPr lang="en-US"/>
        </a:p>
      </dgm:t>
    </dgm:pt>
    <dgm:pt modelId="{6DE310F5-B35F-445F-9381-B9FF57952139}">
      <dgm:prSet/>
      <dgm:spPr/>
      <dgm:t>
        <a:bodyPr/>
        <a:lstStyle/>
        <a:p>
          <a:r>
            <a:rPr lang="ru-RU" dirty="0" err="1"/>
            <a:t>виключена</a:t>
          </a:r>
          <a:r>
            <a:rPr lang="ru-RU" dirty="0"/>
            <a:t> </a:t>
          </a:r>
          <a:r>
            <a:rPr lang="ru-RU" dirty="0" err="1"/>
            <a:t>контамінація</a:t>
          </a:r>
          <a:r>
            <a:rPr lang="ru-RU" dirty="0"/>
            <a:t> ЛЗ </a:t>
          </a:r>
          <a:r>
            <a:rPr lang="ru-RU" dirty="0" err="1"/>
            <a:t>іншими</a:t>
          </a:r>
          <a:r>
            <a:rPr lang="ru-RU" dirty="0"/>
            <a:t> ЛЗ і </a:t>
          </a:r>
          <a:r>
            <a:rPr lang="ru-RU" dirty="0" err="1"/>
            <a:t>навпаки</a:t>
          </a:r>
          <a:r>
            <a:rPr lang="ru-RU" dirty="0"/>
            <a:t> </a:t>
          </a:r>
          <a:endParaRPr lang="en-US" dirty="0"/>
        </a:p>
      </dgm:t>
    </dgm:pt>
    <dgm:pt modelId="{B9C03345-BDC1-42F3-A709-F01EB3CB0CEB}" type="parTrans" cxnId="{4AEB425C-60FA-4979-811E-2BE7F73E7C05}">
      <dgm:prSet/>
      <dgm:spPr/>
      <dgm:t>
        <a:bodyPr/>
        <a:lstStyle/>
        <a:p>
          <a:endParaRPr lang="en-US"/>
        </a:p>
      </dgm:t>
    </dgm:pt>
    <dgm:pt modelId="{5712CDC2-119E-4102-AEFC-5A0084E24C69}" type="sibTrans" cxnId="{4AEB425C-60FA-4979-811E-2BE7F73E7C05}">
      <dgm:prSet/>
      <dgm:spPr/>
      <dgm:t>
        <a:bodyPr/>
        <a:lstStyle/>
        <a:p>
          <a:endParaRPr lang="en-US"/>
        </a:p>
      </dgm:t>
    </dgm:pt>
    <dgm:pt modelId="{7C11DE93-6DE5-482A-8115-FABEE19AA5B6}">
      <dgm:prSet/>
      <dgm:spPr/>
      <dgm:t>
        <a:bodyPr/>
        <a:lstStyle/>
        <a:p>
          <a:r>
            <a:rPr lang="ru-RU"/>
            <a:t>оборотність складованих ЛЗ </a:t>
          </a:r>
          <a:endParaRPr lang="en-US"/>
        </a:p>
      </dgm:t>
    </dgm:pt>
    <dgm:pt modelId="{8A41D9C4-221C-46AB-96C4-C20DA66B9B0B}" type="parTrans" cxnId="{75BF8779-0653-4304-BDA4-BE129A6F552D}">
      <dgm:prSet/>
      <dgm:spPr/>
      <dgm:t>
        <a:bodyPr/>
        <a:lstStyle/>
        <a:p>
          <a:endParaRPr lang="en-US"/>
        </a:p>
      </dgm:t>
    </dgm:pt>
    <dgm:pt modelId="{D5B5CCAB-BAC2-4E77-A466-B0400047127B}" type="sibTrans" cxnId="{75BF8779-0653-4304-BDA4-BE129A6F552D}">
      <dgm:prSet/>
      <dgm:spPr/>
      <dgm:t>
        <a:bodyPr/>
        <a:lstStyle/>
        <a:p>
          <a:endParaRPr lang="en-US"/>
        </a:p>
      </dgm:t>
    </dgm:pt>
    <dgm:pt modelId="{18EE532D-651E-4A94-89FB-7A734901C44D}">
      <dgm:prSet/>
      <dgm:spPr/>
      <dgm:t>
        <a:bodyPr/>
        <a:lstStyle/>
        <a:p>
          <a:r>
            <a:rPr lang="ru-RU"/>
            <a:t>зберігання ЛЗ в безпечних умовах та під охороною </a:t>
          </a:r>
          <a:endParaRPr lang="en-US"/>
        </a:p>
      </dgm:t>
    </dgm:pt>
    <dgm:pt modelId="{1CE22905-21F5-4D64-B21D-C52B8D860251}" type="parTrans" cxnId="{93291380-51DD-4B68-B928-C0BF1B56E8F9}">
      <dgm:prSet/>
      <dgm:spPr/>
      <dgm:t>
        <a:bodyPr/>
        <a:lstStyle/>
        <a:p>
          <a:endParaRPr lang="en-US"/>
        </a:p>
      </dgm:t>
    </dgm:pt>
    <dgm:pt modelId="{017FA1A5-1513-4921-96A8-A54527439A6A}" type="sibTrans" cxnId="{93291380-51DD-4B68-B928-C0BF1B56E8F9}">
      <dgm:prSet/>
      <dgm:spPr/>
      <dgm:t>
        <a:bodyPr/>
        <a:lstStyle/>
        <a:p>
          <a:endParaRPr lang="en-US"/>
        </a:p>
      </dgm:t>
    </dgm:pt>
    <dgm:pt modelId="{07C9C9E2-D8EE-4334-AC08-EE151651B191}" type="pres">
      <dgm:prSet presAssocID="{0D2A599E-BE68-4484-AAA5-DE07527C582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064EF15-14AB-4CC7-915D-40B1BD7FE884}" type="pres">
      <dgm:prSet presAssocID="{761C92C0-3759-4566-9D45-1D4A8B31BAE4}" presName="thickLine" presStyleLbl="alignNode1" presStyleIdx="0" presStyleCnt="6"/>
      <dgm:spPr/>
    </dgm:pt>
    <dgm:pt modelId="{83BAF67D-D6B3-499B-A19A-14B8F2FA268A}" type="pres">
      <dgm:prSet presAssocID="{761C92C0-3759-4566-9D45-1D4A8B31BAE4}" presName="horz1" presStyleCnt="0"/>
      <dgm:spPr/>
    </dgm:pt>
    <dgm:pt modelId="{CBF232B6-3BFD-496F-A893-4FC9D7D7AEF1}" type="pres">
      <dgm:prSet presAssocID="{761C92C0-3759-4566-9D45-1D4A8B31BAE4}" presName="tx1" presStyleLbl="revTx" presStyleIdx="0" presStyleCnt="6"/>
      <dgm:spPr/>
      <dgm:t>
        <a:bodyPr/>
        <a:lstStyle/>
        <a:p>
          <a:endParaRPr lang="ru-RU"/>
        </a:p>
      </dgm:t>
    </dgm:pt>
    <dgm:pt modelId="{721DFA28-C657-41B6-84C7-0FE6F91C57E0}" type="pres">
      <dgm:prSet presAssocID="{761C92C0-3759-4566-9D45-1D4A8B31BAE4}" presName="vert1" presStyleCnt="0"/>
      <dgm:spPr/>
    </dgm:pt>
    <dgm:pt modelId="{C8784D7C-084F-474D-90DF-96AE5FD1D88E}" type="pres">
      <dgm:prSet presAssocID="{080A1A36-2268-4437-85D6-FF45B0DF5F1B}" presName="thickLine" presStyleLbl="alignNode1" presStyleIdx="1" presStyleCnt="6"/>
      <dgm:spPr/>
    </dgm:pt>
    <dgm:pt modelId="{AFAD9400-7B38-4A70-88A1-BF32D7CA2A71}" type="pres">
      <dgm:prSet presAssocID="{080A1A36-2268-4437-85D6-FF45B0DF5F1B}" presName="horz1" presStyleCnt="0"/>
      <dgm:spPr/>
    </dgm:pt>
    <dgm:pt modelId="{2B86387A-410D-4E03-BF77-DA086781A980}" type="pres">
      <dgm:prSet presAssocID="{080A1A36-2268-4437-85D6-FF45B0DF5F1B}" presName="tx1" presStyleLbl="revTx" presStyleIdx="1" presStyleCnt="6"/>
      <dgm:spPr/>
      <dgm:t>
        <a:bodyPr/>
        <a:lstStyle/>
        <a:p>
          <a:endParaRPr lang="ru-RU"/>
        </a:p>
      </dgm:t>
    </dgm:pt>
    <dgm:pt modelId="{6052D4D4-B2E8-493F-9339-F013FCB78445}" type="pres">
      <dgm:prSet presAssocID="{080A1A36-2268-4437-85D6-FF45B0DF5F1B}" presName="vert1" presStyleCnt="0"/>
      <dgm:spPr/>
    </dgm:pt>
    <dgm:pt modelId="{EC2731B1-596E-4F80-A286-4854C8D8CBDD}" type="pres">
      <dgm:prSet presAssocID="{D18C4100-CA53-4535-AD83-ECEC7AF3F186}" presName="thickLine" presStyleLbl="alignNode1" presStyleIdx="2" presStyleCnt="6"/>
      <dgm:spPr/>
    </dgm:pt>
    <dgm:pt modelId="{0A5AE2F5-1996-4654-9E82-37FEFC082495}" type="pres">
      <dgm:prSet presAssocID="{D18C4100-CA53-4535-AD83-ECEC7AF3F186}" presName="horz1" presStyleCnt="0"/>
      <dgm:spPr/>
    </dgm:pt>
    <dgm:pt modelId="{0AC87D9B-DD2D-48D0-A62B-959808F097DE}" type="pres">
      <dgm:prSet presAssocID="{D18C4100-CA53-4535-AD83-ECEC7AF3F186}" presName="tx1" presStyleLbl="revTx" presStyleIdx="2" presStyleCnt="6"/>
      <dgm:spPr/>
      <dgm:t>
        <a:bodyPr/>
        <a:lstStyle/>
        <a:p>
          <a:endParaRPr lang="ru-RU"/>
        </a:p>
      </dgm:t>
    </dgm:pt>
    <dgm:pt modelId="{E37F9B84-3460-4E43-8AE6-F73701A5B71D}" type="pres">
      <dgm:prSet presAssocID="{D18C4100-CA53-4535-AD83-ECEC7AF3F186}" presName="vert1" presStyleCnt="0"/>
      <dgm:spPr/>
    </dgm:pt>
    <dgm:pt modelId="{7E9F045C-EDE6-4495-AC09-207EB0918815}" type="pres">
      <dgm:prSet presAssocID="{6DE310F5-B35F-445F-9381-B9FF57952139}" presName="thickLine" presStyleLbl="alignNode1" presStyleIdx="3" presStyleCnt="6"/>
      <dgm:spPr/>
    </dgm:pt>
    <dgm:pt modelId="{1262E865-1856-43BA-9BD7-12FBBA803E24}" type="pres">
      <dgm:prSet presAssocID="{6DE310F5-B35F-445F-9381-B9FF57952139}" presName="horz1" presStyleCnt="0"/>
      <dgm:spPr/>
    </dgm:pt>
    <dgm:pt modelId="{359660E4-90F6-4EB8-A75E-71967DE4D8C3}" type="pres">
      <dgm:prSet presAssocID="{6DE310F5-B35F-445F-9381-B9FF57952139}" presName="tx1" presStyleLbl="revTx" presStyleIdx="3" presStyleCnt="6"/>
      <dgm:spPr/>
      <dgm:t>
        <a:bodyPr/>
        <a:lstStyle/>
        <a:p>
          <a:endParaRPr lang="ru-RU"/>
        </a:p>
      </dgm:t>
    </dgm:pt>
    <dgm:pt modelId="{84BFA162-161C-499C-8A27-CDFEDDC31FB4}" type="pres">
      <dgm:prSet presAssocID="{6DE310F5-B35F-445F-9381-B9FF57952139}" presName="vert1" presStyleCnt="0"/>
      <dgm:spPr/>
    </dgm:pt>
    <dgm:pt modelId="{DAF1144F-BC1A-4539-A4A7-AA79B7B417B1}" type="pres">
      <dgm:prSet presAssocID="{7C11DE93-6DE5-482A-8115-FABEE19AA5B6}" presName="thickLine" presStyleLbl="alignNode1" presStyleIdx="4" presStyleCnt="6"/>
      <dgm:spPr/>
    </dgm:pt>
    <dgm:pt modelId="{D3A65BEB-5CF8-4864-9851-701D5C69614E}" type="pres">
      <dgm:prSet presAssocID="{7C11DE93-6DE5-482A-8115-FABEE19AA5B6}" presName="horz1" presStyleCnt="0"/>
      <dgm:spPr/>
    </dgm:pt>
    <dgm:pt modelId="{98D04ED7-460A-4220-9D40-EFDE5E4CEE97}" type="pres">
      <dgm:prSet presAssocID="{7C11DE93-6DE5-482A-8115-FABEE19AA5B6}" presName="tx1" presStyleLbl="revTx" presStyleIdx="4" presStyleCnt="6"/>
      <dgm:spPr/>
      <dgm:t>
        <a:bodyPr/>
        <a:lstStyle/>
        <a:p>
          <a:endParaRPr lang="ru-RU"/>
        </a:p>
      </dgm:t>
    </dgm:pt>
    <dgm:pt modelId="{2AC2FBD4-860C-4433-B9F4-B16087392B48}" type="pres">
      <dgm:prSet presAssocID="{7C11DE93-6DE5-482A-8115-FABEE19AA5B6}" presName="vert1" presStyleCnt="0"/>
      <dgm:spPr/>
    </dgm:pt>
    <dgm:pt modelId="{2CBB58A6-5A0B-491F-AA89-4A936EC70AB1}" type="pres">
      <dgm:prSet presAssocID="{18EE532D-651E-4A94-89FB-7A734901C44D}" presName="thickLine" presStyleLbl="alignNode1" presStyleIdx="5" presStyleCnt="6"/>
      <dgm:spPr/>
    </dgm:pt>
    <dgm:pt modelId="{899B1410-E21F-454C-825E-9AB3077B4AD5}" type="pres">
      <dgm:prSet presAssocID="{18EE532D-651E-4A94-89FB-7A734901C44D}" presName="horz1" presStyleCnt="0"/>
      <dgm:spPr/>
    </dgm:pt>
    <dgm:pt modelId="{6467DFE6-16EB-47E9-949E-B04E8FBDEE51}" type="pres">
      <dgm:prSet presAssocID="{18EE532D-651E-4A94-89FB-7A734901C44D}" presName="tx1" presStyleLbl="revTx" presStyleIdx="5" presStyleCnt="6"/>
      <dgm:spPr/>
      <dgm:t>
        <a:bodyPr/>
        <a:lstStyle/>
        <a:p>
          <a:endParaRPr lang="ru-RU"/>
        </a:p>
      </dgm:t>
    </dgm:pt>
    <dgm:pt modelId="{10BD09D9-2AD6-4F4B-9790-41103CB19CF3}" type="pres">
      <dgm:prSet presAssocID="{18EE532D-651E-4A94-89FB-7A734901C44D}" presName="vert1" presStyleCnt="0"/>
      <dgm:spPr/>
    </dgm:pt>
  </dgm:ptLst>
  <dgm:cxnLst>
    <dgm:cxn modelId="{75456583-212A-4ED9-9E60-6CC90F80897B}" srcId="{0D2A599E-BE68-4484-AAA5-DE07527C5820}" destId="{761C92C0-3759-4566-9D45-1D4A8B31BAE4}" srcOrd="0" destOrd="0" parTransId="{572C6CBC-E7CC-46F2-9998-BE4BD18F9637}" sibTransId="{DF3EBD23-F36A-4A5B-BEA7-EE60033FAC8C}"/>
    <dgm:cxn modelId="{1799CF1F-6DA1-4B2D-8DE7-67F513E572D6}" type="presOf" srcId="{0D2A599E-BE68-4484-AAA5-DE07527C5820}" destId="{07C9C9E2-D8EE-4334-AC08-EE151651B191}" srcOrd="0" destOrd="0" presId="urn:microsoft.com/office/officeart/2008/layout/LinedList"/>
    <dgm:cxn modelId="{0E591B46-E9B1-4052-A323-2B97AA6F7113}" type="presOf" srcId="{761C92C0-3759-4566-9D45-1D4A8B31BAE4}" destId="{CBF232B6-3BFD-496F-A893-4FC9D7D7AEF1}" srcOrd="0" destOrd="0" presId="urn:microsoft.com/office/officeart/2008/layout/LinedList"/>
    <dgm:cxn modelId="{4AEB425C-60FA-4979-811E-2BE7F73E7C05}" srcId="{0D2A599E-BE68-4484-AAA5-DE07527C5820}" destId="{6DE310F5-B35F-445F-9381-B9FF57952139}" srcOrd="3" destOrd="0" parTransId="{B9C03345-BDC1-42F3-A709-F01EB3CB0CEB}" sibTransId="{5712CDC2-119E-4102-AEFC-5A0084E24C69}"/>
    <dgm:cxn modelId="{436976BE-EEC8-43C6-A448-8CEAA097EF33}" type="presOf" srcId="{D18C4100-CA53-4535-AD83-ECEC7AF3F186}" destId="{0AC87D9B-DD2D-48D0-A62B-959808F097DE}" srcOrd="0" destOrd="0" presId="urn:microsoft.com/office/officeart/2008/layout/LinedList"/>
    <dgm:cxn modelId="{AA70D4E5-5819-4993-96B8-5C4BC5565E7B}" type="presOf" srcId="{6DE310F5-B35F-445F-9381-B9FF57952139}" destId="{359660E4-90F6-4EB8-A75E-71967DE4D8C3}" srcOrd="0" destOrd="0" presId="urn:microsoft.com/office/officeart/2008/layout/LinedList"/>
    <dgm:cxn modelId="{F8CC5D00-9C75-4D66-8384-06587163E26C}" type="presOf" srcId="{7C11DE93-6DE5-482A-8115-FABEE19AA5B6}" destId="{98D04ED7-460A-4220-9D40-EFDE5E4CEE97}" srcOrd="0" destOrd="0" presId="urn:microsoft.com/office/officeart/2008/layout/LinedList"/>
    <dgm:cxn modelId="{75BF8779-0653-4304-BDA4-BE129A6F552D}" srcId="{0D2A599E-BE68-4484-AAA5-DE07527C5820}" destId="{7C11DE93-6DE5-482A-8115-FABEE19AA5B6}" srcOrd="4" destOrd="0" parTransId="{8A41D9C4-221C-46AB-96C4-C20DA66B9B0B}" sibTransId="{D5B5CCAB-BAC2-4E77-A466-B0400047127B}"/>
    <dgm:cxn modelId="{93291380-51DD-4B68-B928-C0BF1B56E8F9}" srcId="{0D2A599E-BE68-4484-AAA5-DE07527C5820}" destId="{18EE532D-651E-4A94-89FB-7A734901C44D}" srcOrd="5" destOrd="0" parTransId="{1CE22905-21F5-4D64-B21D-C52B8D860251}" sibTransId="{017FA1A5-1513-4921-96A8-A54527439A6A}"/>
    <dgm:cxn modelId="{C1A00780-8D00-40B4-900B-1B0AD4F8775F}" srcId="{0D2A599E-BE68-4484-AAA5-DE07527C5820}" destId="{080A1A36-2268-4437-85D6-FF45B0DF5F1B}" srcOrd="1" destOrd="0" parTransId="{B7A18242-822C-4222-AE00-1D1A9B49EA3C}" sibTransId="{B4CBE07D-7428-434B-8CE5-2E85DD0CC17F}"/>
    <dgm:cxn modelId="{F14EAF3B-FFAF-4844-BC06-7ABBBBD9E832}" srcId="{0D2A599E-BE68-4484-AAA5-DE07527C5820}" destId="{D18C4100-CA53-4535-AD83-ECEC7AF3F186}" srcOrd="2" destOrd="0" parTransId="{AE069A42-57A0-4F74-B5C6-7AB4631B272C}" sibTransId="{7E364407-9D20-4D89-AC2A-A628C32FA0DB}"/>
    <dgm:cxn modelId="{A6435E1F-2736-412A-AA48-16BC82F9DF1A}" type="presOf" srcId="{18EE532D-651E-4A94-89FB-7A734901C44D}" destId="{6467DFE6-16EB-47E9-949E-B04E8FBDEE51}" srcOrd="0" destOrd="0" presId="urn:microsoft.com/office/officeart/2008/layout/LinedList"/>
    <dgm:cxn modelId="{FF2AA585-EC8B-477F-ADC8-4633DBD68D6E}" type="presOf" srcId="{080A1A36-2268-4437-85D6-FF45B0DF5F1B}" destId="{2B86387A-410D-4E03-BF77-DA086781A980}" srcOrd="0" destOrd="0" presId="urn:microsoft.com/office/officeart/2008/layout/LinedList"/>
    <dgm:cxn modelId="{090BBF66-F5AC-44A3-845E-9C42438A79B4}" type="presParOf" srcId="{07C9C9E2-D8EE-4334-AC08-EE151651B191}" destId="{2064EF15-14AB-4CC7-915D-40B1BD7FE884}" srcOrd="0" destOrd="0" presId="urn:microsoft.com/office/officeart/2008/layout/LinedList"/>
    <dgm:cxn modelId="{BB54F7E2-B336-4ECE-B709-A61808E32A63}" type="presParOf" srcId="{07C9C9E2-D8EE-4334-AC08-EE151651B191}" destId="{83BAF67D-D6B3-499B-A19A-14B8F2FA268A}" srcOrd="1" destOrd="0" presId="urn:microsoft.com/office/officeart/2008/layout/LinedList"/>
    <dgm:cxn modelId="{52353BA9-A4A6-4155-B3D8-FCE2EC81EE41}" type="presParOf" srcId="{83BAF67D-D6B3-499B-A19A-14B8F2FA268A}" destId="{CBF232B6-3BFD-496F-A893-4FC9D7D7AEF1}" srcOrd="0" destOrd="0" presId="urn:microsoft.com/office/officeart/2008/layout/LinedList"/>
    <dgm:cxn modelId="{864E6782-96DB-4714-8119-261BD7227AD9}" type="presParOf" srcId="{83BAF67D-D6B3-499B-A19A-14B8F2FA268A}" destId="{721DFA28-C657-41B6-84C7-0FE6F91C57E0}" srcOrd="1" destOrd="0" presId="urn:microsoft.com/office/officeart/2008/layout/LinedList"/>
    <dgm:cxn modelId="{1AD2AE52-77DB-47FC-8FCA-A73CEB9F9CEF}" type="presParOf" srcId="{07C9C9E2-D8EE-4334-AC08-EE151651B191}" destId="{C8784D7C-084F-474D-90DF-96AE5FD1D88E}" srcOrd="2" destOrd="0" presId="urn:microsoft.com/office/officeart/2008/layout/LinedList"/>
    <dgm:cxn modelId="{A03A3045-2FC7-44FB-8E75-06DD5DF8A1E0}" type="presParOf" srcId="{07C9C9E2-D8EE-4334-AC08-EE151651B191}" destId="{AFAD9400-7B38-4A70-88A1-BF32D7CA2A71}" srcOrd="3" destOrd="0" presId="urn:microsoft.com/office/officeart/2008/layout/LinedList"/>
    <dgm:cxn modelId="{C3005A91-0A0A-4153-85AE-E761EDC4628B}" type="presParOf" srcId="{AFAD9400-7B38-4A70-88A1-BF32D7CA2A71}" destId="{2B86387A-410D-4E03-BF77-DA086781A980}" srcOrd="0" destOrd="0" presId="urn:microsoft.com/office/officeart/2008/layout/LinedList"/>
    <dgm:cxn modelId="{ECC1BDB3-45EB-4101-9A34-CACCE1AFB2F0}" type="presParOf" srcId="{AFAD9400-7B38-4A70-88A1-BF32D7CA2A71}" destId="{6052D4D4-B2E8-493F-9339-F013FCB78445}" srcOrd="1" destOrd="0" presId="urn:microsoft.com/office/officeart/2008/layout/LinedList"/>
    <dgm:cxn modelId="{545DA6BF-A38E-4A7A-A5AF-BF072B79EA67}" type="presParOf" srcId="{07C9C9E2-D8EE-4334-AC08-EE151651B191}" destId="{EC2731B1-596E-4F80-A286-4854C8D8CBDD}" srcOrd="4" destOrd="0" presId="urn:microsoft.com/office/officeart/2008/layout/LinedList"/>
    <dgm:cxn modelId="{22ECDA8B-3CAE-4390-BB09-2CFA0BED72A3}" type="presParOf" srcId="{07C9C9E2-D8EE-4334-AC08-EE151651B191}" destId="{0A5AE2F5-1996-4654-9E82-37FEFC082495}" srcOrd="5" destOrd="0" presId="urn:microsoft.com/office/officeart/2008/layout/LinedList"/>
    <dgm:cxn modelId="{3CD8B632-4441-4EA4-BC44-60AF8A80E15B}" type="presParOf" srcId="{0A5AE2F5-1996-4654-9E82-37FEFC082495}" destId="{0AC87D9B-DD2D-48D0-A62B-959808F097DE}" srcOrd="0" destOrd="0" presId="urn:microsoft.com/office/officeart/2008/layout/LinedList"/>
    <dgm:cxn modelId="{3766FB59-7CDF-4511-B813-96F234C95246}" type="presParOf" srcId="{0A5AE2F5-1996-4654-9E82-37FEFC082495}" destId="{E37F9B84-3460-4E43-8AE6-F73701A5B71D}" srcOrd="1" destOrd="0" presId="urn:microsoft.com/office/officeart/2008/layout/LinedList"/>
    <dgm:cxn modelId="{2E7D27DA-914B-4734-97E9-B5795843E86C}" type="presParOf" srcId="{07C9C9E2-D8EE-4334-AC08-EE151651B191}" destId="{7E9F045C-EDE6-4495-AC09-207EB0918815}" srcOrd="6" destOrd="0" presId="urn:microsoft.com/office/officeart/2008/layout/LinedList"/>
    <dgm:cxn modelId="{A0CCAFCE-F26D-4288-A534-02E8BF52165E}" type="presParOf" srcId="{07C9C9E2-D8EE-4334-AC08-EE151651B191}" destId="{1262E865-1856-43BA-9BD7-12FBBA803E24}" srcOrd="7" destOrd="0" presId="urn:microsoft.com/office/officeart/2008/layout/LinedList"/>
    <dgm:cxn modelId="{9646CB7C-FAA3-4298-8142-A4940D0FDD8A}" type="presParOf" srcId="{1262E865-1856-43BA-9BD7-12FBBA803E24}" destId="{359660E4-90F6-4EB8-A75E-71967DE4D8C3}" srcOrd="0" destOrd="0" presId="urn:microsoft.com/office/officeart/2008/layout/LinedList"/>
    <dgm:cxn modelId="{884000E5-612B-40BF-9C57-E3E71638D045}" type="presParOf" srcId="{1262E865-1856-43BA-9BD7-12FBBA803E24}" destId="{84BFA162-161C-499C-8A27-CDFEDDC31FB4}" srcOrd="1" destOrd="0" presId="urn:microsoft.com/office/officeart/2008/layout/LinedList"/>
    <dgm:cxn modelId="{FF1AA7E7-1BDE-47FC-9CFA-AF6308601B54}" type="presParOf" srcId="{07C9C9E2-D8EE-4334-AC08-EE151651B191}" destId="{DAF1144F-BC1A-4539-A4A7-AA79B7B417B1}" srcOrd="8" destOrd="0" presId="urn:microsoft.com/office/officeart/2008/layout/LinedList"/>
    <dgm:cxn modelId="{39C29BDB-D5ED-427C-B708-BCB75EE25663}" type="presParOf" srcId="{07C9C9E2-D8EE-4334-AC08-EE151651B191}" destId="{D3A65BEB-5CF8-4864-9851-701D5C69614E}" srcOrd="9" destOrd="0" presId="urn:microsoft.com/office/officeart/2008/layout/LinedList"/>
    <dgm:cxn modelId="{920A5D07-E7D7-45D7-B160-60FD655D4217}" type="presParOf" srcId="{D3A65BEB-5CF8-4864-9851-701D5C69614E}" destId="{98D04ED7-460A-4220-9D40-EFDE5E4CEE97}" srcOrd="0" destOrd="0" presId="urn:microsoft.com/office/officeart/2008/layout/LinedList"/>
    <dgm:cxn modelId="{A132BAA1-AFB9-4D1A-BF3D-5F370C025471}" type="presParOf" srcId="{D3A65BEB-5CF8-4864-9851-701D5C69614E}" destId="{2AC2FBD4-860C-4433-B9F4-B16087392B48}" srcOrd="1" destOrd="0" presId="urn:microsoft.com/office/officeart/2008/layout/LinedList"/>
    <dgm:cxn modelId="{8AFBE6EB-803D-411F-9303-14687FFD08BE}" type="presParOf" srcId="{07C9C9E2-D8EE-4334-AC08-EE151651B191}" destId="{2CBB58A6-5A0B-491F-AA89-4A936EC70AB1}" srcOrd="10" destOrd="0" presId="urn:microsoft.com/office/officeart/2008/layout/LinedList"/>
    <dgm:cxn modelId="{7C1924F0-5EB8-4EC9-A316-C9D7FDD03A19}" type="presParOf" srcId="{07C9C9E2-D8EE-4334-AC08-EE151651B191}" destId="{899B1410-E21F-454C-825E-9AB3077B4AD5}" srcOrd="11" destOrd="0" presId="urn:microsoft.com/office/officeart/2008/layout/LinedList"/>
    <dgm:cxn modelId="{1D09EAFF-7778-49D2-A0C4-956DD77FEC0F}" type="presParOf" srcId="{899B1410-E21F-454C-825E-9AB3077B4AD5}" destId="{6467DFE6-16EB-47E9-949E-B04E8FBDEE51}" srcOrd="0" destOrd="0" presId="urn:microsoft.com/office/officeart/2008/layout/LinedList"/>
    <dgm:cxn modelId="{F3200E57-5280-40D5-A0E1-64769B7A6419}" type="presParOf" srcId="{899B1410-E21F-454C-825E-9AB3077B4AD5}" destId="{10BD09D9-2AD6-4F4B-9790-41103CB19CF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4EF15-14AB-4CC7-915D-40B1BD7FE884}">
      <dsp:nvSpPr>
        <dsp:cNvPr id="0" name=""/>
        <dsp:cNvSpPr/>
      </dsp:nvSpPr>
      <dsp:spPr>
        <a:xfrm>
          <a:off x="0" y="1406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232B6-3BFD-496F-A893-4FC9D7D7AEF1}">
      <dsp:nvSpPr>
        <dsp:cNvPr id="0" name=""/>
        <dsp:cNvSpPr/>
      </dsp:nvSpPr>
      <dsp:spPr>
        <a:xfrm>
          <a:off x="0" y="1406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закупівлю і реалізацію ЛЗ, лише ліцензованим операторам</a:t>
          </a:r>
          <a:endParaRPr lang="en-US" sz="1700" kern="1200"/>
        </a:p>
      </dsp:txBody>
      <dsp:txXfrm>
        <a:off x="0" y="1406"/>
        <a:ext cx="7365809" cy="479706"/>
      </dsp:txXfrm>
    </dsp:sp>
    <dsp:sp modelId="{C8784D7C-084F-474D-90DF-96AE5FD1D88E}">
      <dsp:nvSpPr>
        <dsp:cNvPr id="0" name=""/>
        <dsp:cNvSpPr/>
      </dsp:nvSpPr>
      <dsp:spPr>
        <a:xfrm>
          <a:off x="0" y="481112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86387A-410D-4E03-BF77-DA086781A980}">
      <dsp:nvSpPr>
        <dsp:cNvPr id="0" name=""/>
        <dsp:cNvSpPr/>
      </dsp:nvSpPr>
      <dsp:spPr>
        <a:xfrm>
          <a:off x="0" y="481112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закупівлю і реалізацію ЛЗ, які зареєстровані в Україні </a:t>
          </a:r>
          <a:endParaRPr lang="en-US" sz="1700" kern="1200"/>
        </a:p>
      </dsp:txBody>
      <dsp:txXfrm>
        <a:off x="0" y="481112"/>
        <a:ext cx="7365809" cy="479706"/>
      </dsp:txXfrm>
    </dsp:sp>
    <dsp:sp modelId="{EC2731B1-596E-4F80-A286-4854C8D8CBDD}">
      <dsp:nvSpPr>
        <dsp:cNvPr id="0" name=""/>
        <dsp:cNvSpPr/>
      </dsp:nvSpPr>
      <dsp:spPr>
        <a:xfrm>
          <a:off x="0" y="960818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87D9B-DD2D-48D0-A62B-959808F097DE}">
      <dsp:nvSpPr>
        <dsp:cNvPr id="0" name=""/>
        <dsp:cNvSpPr/>
      </dsp:nvSpPr>
      <dsp:spPr>
        <a:xfrm>
          <a:off x="0" y="960818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постійну підтримку умов зберігання ЛЗ, включаючи транспортування </a:t>
          </a:r>
          <a:endParaRPr lang="en-US" sz="1700" kern="1200"/>
        </a:p>
      </dsp:txBody>
      <dsp:txXfrm>
        <a:off x="0" y="960818"/>
        <a:ext cx="7365809" cy="479706"/>
      </dsp:txXfrm>
    </dsp:sp>
    <dsp:sp modelId="{7E9F045C-EDE6-4495-AC09-207EB0918815}">
      <dsp:nvSpPr>
        <dsp:cNvPr id="0" name=""/>
        <dsp:cNvSpPr/>
      </dsp:nvSpPr>
      <dsp:spPr>
        <a:xfrm>
          <a:off x="0" y="1440525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660E4-90F6-4EB8-A75E-71967DE4D8C3}">
      <dsp:nvSpPr>
        <dsp:cNvPr id="0" name=""/>
        <dsp:cNvSpPr/>
      </dsp:nvSpPr>
      <dsp:spPr>
        <a:xfrm>
          <a:off x="0" y="1440525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/>
            <a:t>виключена</a:t>
          </a:r>
          <a:r>
            <a:rPr lang="ru-RU" sz="1700" kern="1200" dirty="0"/>
            <a:t> </a:t>
          </a:r>
          <a:r>
            <a:rPr lang="ru-RU" sz="1700" kern="1200" dirty="0" err="1"/>
            <a:t>контамінація</a:t>
          </a:r>
          <a:r>
            <a:rPr lang="ru-RU" sz="1700" kern="1200" dirty="0"/>
            <a:t> ЛЗ </a:t>
          </a:r>
          <a:r>
            <a:rPr lang="ru-RU" sz="1700" kern="1200" dirty="0" err="1"/>
            <a:t>іншими</a:t>
          </a:r>
          <a:r>
            <a:rPr lang="ru-RU" sz="1700" kern="1200" dirty="0"/>
            <a:t> ЛЗ і </a:t>
          </a:r>
          <a:r>
            <a:rPr lang="ru-RU" sz="1700" kern="1200" dirty="0" err="1"/>
            <a:t>навпаки</a:t>
          </a:r>
          <a:r>
            <a:rPr lang="ru-RU" sz="1700" kern="1200" dirty="0"/>
            <a:t> </a:t>
          </a:r>
          <a:endParaRPr lang="en-US" sz="1700" kern="1200" dirty="0"/>
        </a:p>
      </dsp:txBody>
      <dsp:txXfrm>
        <a:off x="0" y="1440525"/>
        <a:ext cx="7365809" cy="479706"/>
      </dsp:txXfrm>
    </dsp:sp>
    <dsp:sp modelId="{DAF1144F-BC1A-4539-A4A7-AA79B7B417B1}">
      <dsp:nvSpPr>
        <dsp:cNvPr id="0" name=""/>
        <dsp:cNvSpPr/>
      </dsp:nvSpPr>
      <dsp:spPr>
        <a:xfrm>
          <a:off x="0" y="1920231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D04ED7-460A-4220-9D40-EFDE5E4CEE97}">
      <dsp:nvSpPr>
        <dsp:cNvPr id="0" name=""/>
        <dsp:cNvSpPr/>
      </dsp:nvSpPr>
      <dsp:spPr>
        <a:xfrm>
          <a:off x="0" y="1920231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оборотність складованих ЛЗ </a:t>
          </a:r>
          <a:endParaRPr lang="en-US" sz="1700" kern="1200"/>
        </a:p>
      </dsp:txBody>
      <dsp:txXfrm>
        <a:off x="0" y="1920231"/>
        <a:ext cx="7365809" cy="479706"/>
      </dsp:txXfrm>
    </dsp:sp>
    <dsp:sp modelId="{2CBB58A6-5A0B-491F-AA89-4A936EC70AB1}">
      <dsp:nvSpPr>
        <dsp:cNvPr id="0" name=""/>
        <dsp:cNvSpPr/>
      </dsp:nvSpPr>
      <dsp:spPr>
        <a:xfrm>
          <a:off x="0" y="2399937"/>
          <a:ext cx="73658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7DFE6-16EB-47E9-949E-B04E8FBDEE51}">
      <dsp:nvSpPr>
        <dsp:cNvPr id="0" name=""/>
        <dsp:cNvSpPr/>
      </dsp:nvSpPr>
      <dsp:spPr>
        <a:xfrm>
          <a:off x="0" y="2399937"/>
          <a:ext cx="7365809" cy="47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зберігання ЛЗ в безпечних умовах та під охороною </a:t>
          </a:r>
          <a:endParaRPr lang="en-US" sz="1700" kern="1200"/>
        </a:p>
      </dsp:txBody>
      <dsp:txXfrm>
        <a:off x="0" y="2399937"/>
        <a:ext cx="7365809" cy="479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00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1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27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0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19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7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476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57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Thursday, April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97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96D246-ABCB-4A2C-A2FD-5B789E2184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3000">
                <a:schemeClr val="accent3"/>
              </a:gs>
              <a:gs pos="33000">
                <a:schemeClr val="accent4">
                  <a:lumMod val="85000"/>
                  <a:alpha val="0"/>
                </a:schemeClr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3" name="Freeform: Shape 40">
            <a:extLst>
              <a:ext uri="{FF2B5EF4-FFF2-40B4-BE49-F238E27FC236}">
                <a16:creationId xmlns:a16="http://schemas.microsoft.com/office/drawing/2014/main" id="{36DE818A-C3DB-49F5-B882-FFC95EF35C9E}"/>
              </a:ext>
            </a:extLst>
          </p:cNvPr>
          <p:cNvSpPr/>
          <p:nvPr/>
        </p:nvSpPr>
        <p:spPr>
          <a:xfrm rot="7585316">
            <a:off x="1062831" y="4682860"/>
            <a:ext cx="668338" cy="2916768"/>
          </a:xfrm>
          <a:custGeom>
            <a:avLst/>
            <a:gdLst>
              <a:gd name="connsiteX0" fmla="*/ 140599 w 668361"/>
              <a:gd name="connsiteY0" fmla="*/ 245336 h 2915645"/>
              <a:gd name="connsiteX1" fmla="*/ 108665 w 668361"/>
              <a:gd name="connsiteY1" fmla="*/ 197693 h 2915645"/>
              <a:gd name="connsiteX2" fmla="*/ 58915 w 668361"/>
              <a:gd name="connsiteY2" fmla="*/ 0 h 2915645"/>
              <a:gd name="connsiteX3" fmla="*/ 149881 w 668361"/>
              <a:gd name="connsiteY3" fmla="*/ 0 h 2915645"/>
              <a:gd name="connsiteX4" fmla="*/ 173094 w 668361"/>
              <a:gd name="connsiteY4" fmla="*/ 31461 h 2915645"/>
              <a:gd name="connsiteX5" fmla="*/ 173472 w 668361"/>
              <a:gd name="connsiteY5" fmla="*/ 74380 h 2915645"/>
              <a:gd name="connsiteX6" fmla="*/ 193765 w 668361"/>
              <a:gd name="connsiteY6" fmla="*/ 147287 h 2915645"/>
              <a:gd name="connsiteX7" fmla="*/ 330579 w 668361"/>
              <a:gd name="connsiteY7" fmla="*/ 298503 h 2915645"/>
              <a:gd name="connsiteX8" fmla="*/ 277555 w 668361"/>
              <a:gd name="connsiteY8" fmla="*/ 359382 h 2915645"/>
              <a:gd name="connsiteX9" fmla="*/ 267082 w 668361"/>
              <a:gd name="connsiteY9" fmla="*/ 371820 h 2915645"/>
              <a:gd name="connsiteX10" fmla="*/ 140599 w 668361"/>
              <a:gd name="connsiteY10" fmla="*/ 245336 h 2915645"/>
              <a:gd name="connsiteX11" fmla="*/ 166926 w 668361"/>
              <a:gd name="connsiteY11" fmla="*/ 750840 h 2915645"/>
              <a:gd name="connsiteX12" fmla="*/ 553147 w 668361"/>
              <a:gd name="connsiteY12" fmla="*/ 750840 h 2915645"/>
              <a:gd name="connsiteX13" fmla="*/ 551838 w 668361"/>
              <a:gd name="connsiteY13" fmla="*/ 737748 h 2915645"/>
              <a:gd name="connsiteX14" fmla="*/ 531545 w 668361"/>
              <a:gd name="connsiteY14" fmla="*/ 672287 h 2915645"/>
              <a:gd name="connsiteX15" fmla="*/ 517144 w 668361"/>
              <a:gd name="connsiteY15" fmla="*/ 644139 h 2915645"/>
              <a:gd name="connsiteX16" fmla="*/ 206202 w 668361"/>
              <a:gd name="connsiteY16" fmla="*/ 644139 h 2915645"/>
              <a:gd name="connsiteX17" fmla="*/ 191146 w 668361"/>
              <a:gd name="connsiteY17" fmla="*/ 672287 h 2915645"/>
              <a:gd name="connsiteX18" fmla="*/ 168890 w 668361"/>
              <a:gd name="connsiteY18" fmla="*/ 737748 h 2915645"/>
              <a:gd name="connsiteX19" fmla="*/ 166926 w 668361"/>
              <a:gd name="connsiteY19" fmla="*/ 750840 h 2915645"/>
              <a:gd name="connsiteX20" fmla="*/ 205548 w 668361"/>
              <a:gd name="connsiteY20" fmla="*/ 902056 h 2915645"/>
              <a:gd name="connsiteX21" fmla="*/ 206857 w 668361"/>
              <a:gd name="connsiteY21" fmla="*/ 903365 h 2915645"/>
              <a:gd name="connsiteX22" fmla="*/ 513216 w 668361"/>
              <a:gd name="connsiteY22" fmla="*/ 903365 h 2915645"/>
              <a:gd name="connsiteX23" fmla="*/ 513870 w 668361"/>
              <a:gd name="connsiteY23" fmla="*/ 902056 h 2915645"/>
              <a:gd name="connsiteX24" fmla="*/ 536127 w 668361"/>
              <a:gd name="connsiteY24" fmla="*/ 856233 h 2915645"/>
              <a:gd name="connsiteX25" fmla="*/ 551184 w 668361"/>
              <a:gd name="connsiteY25" fmla="*/ 797318 h 2915645"/>
              <a:gd name="connsiteX26" fmla="*/ 168890 w 668361"/>
              <a:gd name="connsiteY26" fmla="*/ 797318 h 2915645"/>
              <a:gd name="connsiteX27" fmla="*/ 183291 w 668361"/>
              <a:gd name="connsiteY27" fmla="*/ 856233 h 2915645"/>
              <a:gd name="connsiteX28" fmla="*/ 205548 w 668361"/>
              <a:gd name="connsiteY28" fmla="*/ 902056 h 2915645"/>
              <a:gd name="connsiteX29" fmla="*/ 154488 w 668361"/>
              <a:gd name="connsiteY29" fmla="*/ 1451276 h 2915645"/>
              <a:gd name="connsiteX30" fmla="*/ 373783 w 668361"/>
              <a:gd name="connsiteY30" fmla="*/ 1451276 h 2915645"/>
              <a:gd name="connsiteX31" fmla="*/ 374438 w 668361"/>
              <a:gd name="connsiteY31" fmla="*/ 1451276 h 2915645"/>
              <a:gd name="connsiteX32" fmla="*/ 543982 w 668361"/>
              <a:gd name="connsiteY32" fmla="*/ 1451276 h 2915645"/>
              <a:gd name="connsiteX33" fmla="*/ 542673 w 668361"/>
              <a:gd name="connsiteY33" fmla="*/ 1436874 h 2915645"/>
              <a:gd name="connsiteX34" fmla="*/ 524999 w 668361"/>
              <a:gd name="connsiteY34" fmla="*/ 1371413 h 2915645"/>
              <a:gd name="connsiteX35" fmla="*/ 523690 w 668361"/>
              <a:gd name="connsiteY35" fmla="*/ 1368140 h 2915645"/>
              <a:gd name="connsiteX36" fmla="*/ 511907 w 668361"/>
              <a:gd name="connsiteY36" fmla="*/ 1344574 h 2915645"/>
              <a:gd name="connsiteX37" fmla="*/ 187219 w 668361"/>
              <a:gd name="connsiteY37" fmla="*/ 1344574 h 2915645"/>
              <a:gd name="connsiteX38" fmla="*/ 170853 w 668361"/>
              <a:gd name="connsiteY38" fmla="*/ 1371413 h 2915645"/>
              <a:gd name="connsiteX39" fmla="*/ 153833 w 668361"/>
              <a:gd name="connsiteY39" fmla="*/ 1436874 h 2915645"/>
              <a:gd name="connsiteX40" fmla="*/ 154488 w 668361"/>
              <a:gd name="connsiteY40" fmla="*/ 1451276 h 2915645"/>
              <a:gd name="connsiteX41" fmla="*/ 204893 w 668361"/>
              <a:gd name="connsiteY41" fmla="*/ 1604455 h 2915645"/>
              <a:gd name="connsiteX42" fmla="*/ 498160 w 668361"/>
              <a:gd name="connsiteY42" fmla="*/ 1604455 h 2915645"/>
              <a:gd name="connsiteX43" fmla="*/ 504051 w 668361"/>
              <a:gd name="connsiteY43" fmla="*/ 1595291 h 2915645"/>
              <a:gd name="connsiteX44" fmla="*/ 513870 w 668361"/>
              <a:gd name="connsiteY44" fmla="*/ 1578271 h 2915645"/>
              <a:gd name="connsiteX45" fmla="*/ 513216 w 668361"/>
              <a:gd name="connsiteY45" fmla="*/ 1578271 h 2915645"/>
              <a:gd name="connsiteX46" fmla="*/ 526962 w 668361"/>
              <a:gd name="connsiteY46" fmla="*/ 1548813 h 2915645"/>
              <a:gd name="connsiteX47" fmla="*/ 541364 w 668361"/>
              <a:gd name="connsiteY47" fmla="*/ 1497754 h 2915645"/>
              <a:gd name="connsiteX48" fmla="*/ 374438 w 668361"/>
              <a:gd name="connsiteY48" fmla="*/ 1497753 h 2915645"/>
              <a:gd name="connsiteX49" fmla="*/ 373783 w 668361"/>
              <a:gd name="connsiteY49" fmla="*/ 1497753 h 2915645"/>
              <a:gd name="connsiteX50" fmla="*/ 160379 w 668361"/>
              <a:gd name="connsiteY50" fmla="*/ 1497754 h 2915645"/>
              <a:gd name="connsiteX51" fmla="*/ 176745 w 668361"/>
              <a:gd name="connsiteY51" fmla="*/ 1548814 h 2915645"/>
              <a:gd name="connsiteX52" fmla="*/ 199002 w 668361"/>
              <a:gd name="connsiteY52" fmla="*/ 1594636 h 2915645"/>
              <a:gd name="connsiteX53" fmla="*/ 204893 w 668361"/>
              <a:gd name="connsiteY53" fmla="*/ 1603801 h 2915645"/>
              <a:gd name="connsiteX54" fmla="*/ 103428 w 668361"/>
              <a:gd name="connsiteY54" fmla="*/ 2176587 h 2915645"/>
              <a:gd name="connsiteX55" fmla="*/ 543328 w 668361"/>
              <a:gd name="connsiteY55" fmla="*/ 2176587 h 2915645"/>
              <a:gd name="connsiteX56" fmla="*/ 542019 w 668361"/>
              <a:gd name="connsiteY56" fmla="*/ 2168731 h 2915645"/>
              <a:gd name="connsiteX57" fmla="*/ 517144 w 668361"/>
              <a:gd name="connsiteY57" fmla="*/ 2103270 h 2915645"/>
              <a:gd name="connsiteX58" fmla="*/ 492268 w 668361"/>
              <a:gd name="connsiteY58" fmla="*/ 2064648 h 2915645"/>
              <a:gd name="connsiteX59" fmla="*/ 151215 w 668361"/>
              <a:gd name="connsiteY59" fmla="*/ 2064648 h 2915645"/>
              <a:gd name="connsiteX60" fmla="*/ 126340 w 668361"/>
              <a:gd name="connsiteY60" fmla="*/ 2103270 h 2915645"/>
              <a:gd name="connsiteX61" fmla="*/ 104083 w 668361"/>
              <a:gd name="connsiteY61" fmla="*/ 2168731 h 2915645"/>
              <a:gd name="connsiteX62" fmla="*/ 103428 w 668361"/>
              <a:gd name="connsiteY62" fmla="*/ 2176587 h 2915645"/>
              <a:gd name="connsiteX63" fmla="*/ 157761 w 668361"/>
              <a:gd name="connsiteY63" fmla="*/ 2325838 h 2915645"/>
              <a:gd name="connsiteX64" fmla="*/ 167581 w 668361"/>
              <a:gd name="connsiteY64" fmla="*/ 2337621 h 2915645"/>
              <a:gd name="connsiteX65" fmla="*/ 488341 w 668361"/>
              <a:gd name="connsiteY65" fmla="*/ 2337621 h 2915645"/>
              <a:gd name="connsiteX66" fmla="*/ 496850 w 668361"/>
              <a:gd name="connsiteY66" fmla="*/ 2325838 h 2915645"/>
              <a:gd name="connsiteX67" fmla="*/ 524344 w 668361"/>
              <a:gd name="connsiteY67" fmla="*/ 2280015 h 2915645"/>
              <a:gd name="connsiteX68" fmla="*/ 542673 w 668361"/>
              <a:gd name="connsiteY68" fmla="*/ 2225028 h 2915645"/>
              <a:gd name="connsiteX69" fmla="*/ 107356 w 668361"/>
              <a:gd name="connsiteY69" fmla="*/ 2225028 h 2915645"/>
              <a:gd name="connsiteX70" fmla="*/ 128304 w 668361"/>
              <a:gd name="connsiteY70" fmla="*/ 2280015 h 2915645"/>
              <a:gd name="connsiteX71" fmla="*/ 157761 w 668361"/>
              <a:gd name="connsiteY71" fmla="*/ 2325838 h 2915645"/>
              <a:gd name="connsiteX72" fmla="*/ 72171 w 668361"/>
              <a:gd name="connsiteY72" fmla="*/ 2377144 h 2915645"/>
              <a:gd name="connsiteX73" fmla="*/ 0 w 668361"/>
              <a:gd name="connsiteY73" fmla="*/ 2189025 h 2915645"/>
              <a:gd name="connsiteX74" fmla="*/ 247443 w 668361"/>
              <a:gd name="connsiteY74" fmla="*/ 1838152 h 2915645"/>
              <a:gd name="connsiteX75" fmla="*/ 255299 w 668361"/>
              <a:gd name="connsiteY75" fmla="*/ 1831606 h 2915645"/>
              <a:gd name="connsiteX76" fmla="*/ 263154 w 668361"/>
              <a:gd name="connsiteY76" fmla="*/ 1825060 h 2915645"/>
              <a:gd name="connsiteX77" fmla="*/ 276901 w 668361"/>
              <a:gd name="connsiteY77" fmla="*/ 1813931 h 2915645"/>
              <a:gd name="connsiteX78" fmla="*/ 339743 w 668361"/>
              <a:gd name="connsiteY78" fmla="*/ 1763526 h 2915645"/>
              <a:gd name="connsiteX79" fmla="*/ 347599 w 668361"/>
              <a:gd name="connsiteY79" fmla="*/ 1756980 h 2915645"/>
              <a:gd name="connsiteX80" fmla="*/ 355454 w 668361"/>
              <a:gd name="connsiteY80" fmla="*/ 1750434 h 2915645"/>
              <a:gd name="connsiteX81" fmla="*/ 462811 w 668361"/>
              <a:gd name="connsiteY81" fmla="*/ 1647659 h 2915645"/>
              <a:gd name="connsiteX82" fmla="*/ 236314 w 668361"/>
              <a:gd name="connsiteY82" fmla="*/ 1647660 h 2915645"/>
              <a:gd name="connsiteX83" fmla="*/ 324688 w 668361"/>
              <a:gd name="connsiteY83" fmla="*/ 1749125 h 2915645"/>
              <a:gd name="connsiteX84" fmla="*/ 261845 w 668361"/>
              <a:gd name="connsiteY84" fmla="*/ 1799530 h 2915645"/>
              <a:gd name="connsiteX85" fmla="*/ 248097 w 668361"/>
              <a:gd name="connsiteY85" fmla="*/ 1810659 h 2915645"/>
              <a:gd name="connsiteX86" fmla="*/ 51060 w 668361"/>
              <a:gd name="connsiteY86" fmla="*/ 1434911 h 2915645"/>
              <a:gd name="connsiteX87" fmla="*/ 267736 w 668361"/>
              <a:gd name="connsiteY87" fmla="*/ 1136407 h 2915645"/>
              <a:gd name="connsiteX88" fmla="*/ 312904 w 668361"/>
              <a:gd name="connsiteY88" fmla="*/ 1173066 h 2915645"/>
              <a:gd name="connsiteX89" fmla="*/ 344980 w 668361"/>
              <a:gd name="connsiteY89" fmla="*/ 1198595 h 2915645"/>
              <a:gd name="connsiteX90" fmla="*/ 227805 w 668361"/>
              <a:gd name="connsiteY90" fmla="*/ 1296787 h 2915645"/>
              <a:gd name="connsiteX91" fmla="*/ 481139 w 668361"/>
              <a:gd name="connsiteY91" fmla="*/ 1296787 h 2915645"/>
              <a:gd name="connsiteX92" fmla="*/ 379020 w 668361"/>
              <a:gd name="connsiteY92" fmla="*/ 1199250 h 2915645"/>
              <a:gd name="connsiteX93" fmla="*/ 371165 w 668361"/>
              <a:gd name="connsiteY93" fmla="*/ 1192704 h 2915645"/>
              <a:gd name="connsiteX94" fmla="*/ 362655 w 668361"/>
              <a:gd name="connsiteY94" fmla="*/ 1186158 h 2915645"/>
              <a:gd name="connsiteX95" fmla="*/ 328615 w 668361"/>
              <a:gd name="connsiteY95" fmla="*/ 1158664 h 2915645"/>
              <a:gd name="connsiteX96" fmla="*/ 285411 w 668361"/>
              <a:gd name="connsiteY96" fmla="*/ 1123970 h 2915645"/>
              <a:gd name="connsiteX97" fmla="*/ 277555 w 668361"/>
              <a:gd name="connsiteY97" fmla="*/ 1117423 h 2915645"/>
              <a:gd name="connsiteX98" fmla="*/ 269700 w 668361"/>
              <a:gd name="connsiteY98" fmla="*/ 1110877 h 2915645"/>
              <a:gd name="connsiteX99" fmla="*/ 65461 w 668361"/>
              <a:gd name="connsiteY99" fmla="*/ 761969 h 2915645"/>
              <a:gd name="connsiteX100" fmla="*/ 269700 w 668361"/>
              <a:gd name="connsiteY100" fmla="*/ 401277 h 2915645"/>
              <a:gd name="connsiteX101" fmla="*/ 276246 w 668361"/>
              <a:gd name="connsiteY101" fmla="*/ 393422 h 2915645"/>
              <a:gd name="connsiteX102" fmla="*/ 282792 w 668361"/>
              <a:gd name="connsiteY102" fmla="*/ 385566 h 2915645"/>
              <a:gd name="connsiteX103" fmla="*/ 295885 w 668361"/>
              <a:gd name="connsiteY103" fmla="*/ 371165 h 2915645"/>
              <a:gd name="connsiteX104" fmla="*/ 346944 w 668361"/>
              <a:gd name="connsiteY104" fmla="*/ 312905 h 2915645"/>
              <a:gd name="connsiteX105" fmla="*/ 353491 w 668361"/>
              <a:gd name="connsiteY105" fmla="*/ 305050 h 2915645"/>
              <a:gd name="connsiteX106" fmla="*/ 360037 w 668361"/>
              <a:gd name="connsiteY106" fmla="*/ 297194 h 2915645"/>
              <a:gd name="connsiteX107" fmla="*/ 364846 w 668361"/>
              <a:gd name="connsiteY107" fmla="*/ 291338 h 2915645"/>
              <a:gd name="connsiteX108" fmla="*/ 425133 w 668361"/>
              <a:gd name="connsiteY108" fmla="*/ 373044 h 2915645"/>
              <a:gd name="connsiteX109" fmla="*/ 422879 w 668361"/>
              <a:gd name="connsiteY109" fmla="*/ 375748 h 2915645"/>
              <a:gd name="connsiteX110" fmla="*/ 416333 w 668361"/>
              <a:gd name="connsiteY110" fmla="*/ 383603 h 2915645"/>
              <a:gd name="connsiteX111" fmla="*/ 375092 w 668361"/>
              <a:gd name="connsiteY111" fmla="*/ 430735 h 2915645"/>
              <a:gd name="connsiteX112" fmla="*/ 352181 w 668361"/>
              <a:gd name="connsiteY112" fmla="*/ 456265 h 2915645"/>
              <a:gd name="connsiteX113" fmla="*/ 345635 w 668361"/>
              <a:gd name="connsiteY113" fmla="*/ 464120 h 2915645"/>
              <a:gd name="connsiteX114" fmla="*/ 339089 w 668361"/>
              <a:gd name="connsiteY114" fmla="*/ 471976 h 2915645"/>
              <a:gd name="connsiteX115" fmla="*/ 235660 w 668361"/>
              <a:gd name="connsiteY115" fmla="*/ 600279 h 2915645"/>
              <a:gd name="connsiteX116" fmla="*/ 487031 w 668361"/>
              <a:gd name="connsiteY116" fmla="*/ 600279 h 2915645"/>
              <a:gd name="connsiteX117" fmla="*/ 368546 w 668361"/>
              <a:gd name="connsiteY117" fmla="*/ 470666 h 2915645"/>
              <a:gd name="connsiteX118" fmla="*/ 393422 w 668361"/>
              <a:gd name="connsiteY118" fmla="*/ 442518 h 2915645"/>
              <a:gd name="connsiteX119" fmla="*/ 432698 w 668361"/>
              <a:gd name="connsiteY119" fmla="*/ 397350 h 2915645"/>
              <a:gd name="connsiteX120" fmla="*/ 474179 w 668361"/>
              <a:gd name="connsiteY120" fmla="*/ 439515 h 2915645"/>
              <a:gd name="connsiteX121" fmla="*/ 632201 w 668361"/>
              <a:gd name="connsiteY121" fmla="*/ 653679 h 2915645"/>
              <a:gd name="connsiteX122" fmla="*/ 638441 w 668361"/>
              <a:gd name="connsiteY122" fmla="*/ 665506 h 2915645"/>
              <a:gd name="connsiteX123" fmla="*/ 656576 w 668361"/>
              <a:gd name="connsiteY123" fmla="*/ 764588 h 2915645"/>
              <a:gd name="connsiteX124" fmla="*/ 455610 w 668361"/>
              <a:gd name="connsiteY124" fmla="*/ 1114151 h 2915645"/>
              <a:gd name="connsiteX125" fmla="*/ 411096 w 668361"/>
              <a:gd name="connsiteY125" fmla="*/ 1078147 h 2915645"/>
              <a:gd name="connsiteX126" fmla="*/ 379020 w 668361"/>
              <a:gd name="connsiteY126" fmla="*/ 1052617 h 2915645"/>
              <a:gd name="connsiteX127" fmla="*/ 481794 w 668361"/>
              <a:gd name="connsiteY127" fmla="*/ 950498 h 2915645"/>
              <a:gd name="connsiteX128" fmla="*/ 240242 w 668361"/>
              <a:gd name="connsiteY128" fmla="*/ 950498 h 2915645"/>
              <a:gd name="connsiteX129" fmla="*/ 346944 w 668361"/>
              <a:gd name="connsiteY129" fmla="*/ 1052617 h 2915645"/>
              <a:gd name="connsiteX130" fmla="*/ 354800 w 668361"/>
              <a:gd name="connsiteY130" fmla="*/ 1059163 h 2915645"/>
              <a:gd name="connsiteX131" fmla="*/ 362655 w 668361"/>
              <a:gd name="connsiteY131" fmla="*/ 1065709 h 2915645"/>
              <a:gd name="connsiteX132" fmla="*/ 396040 w 668361"/>
              <a:gd name="connsiteY132" fmla="*/ 1092548 h 2915645"/>
              <a:gd name="connsiteX133" fmla="*/ 439244 w 668361"/>
              <a:gd name="connsiteY133" fmla="*/ 1127243 h 2915645"/>
              <a:gd name="connsiteX134" fmla="*/ 447100 w 668361"/>
              <a:gd name="connsiteY134" fmla="*/ 1133789 h 2915645"/>
              <a:gd name="connsiteX135" fmla="*/ 454955 w 668361"/>
              <a:gd name="connsiteY135" fmla="*/ 1140335 h 2915645"/>
              <a:gd name="connsiteX136" fmla="*/ 632355 w 668361"/>
              <a:gd name="connsiteY136" fmla="*/ 1368795 h 2915645"/>
              <a:gd name="connsiteX137" fmla="*/ 631700 w 668361"/>
              <a:gd name="connsiteY137" fmla="*/ 1368795 h 2915645"/>
              <a:gd name="connsiteX138" fmla="*/ 646102 w 668361"/>
              <a:gd name="connsiteY138" fmla="*/ 1463714 h 2915645"/>
              <a:gd name="connsiteX139" fmla="*/ 623191 w 668361"/>
              <a:gd name="connsiteY139" fmla="*/ 1578270 h 2915645"/>
              <a:gd name="connsiteX140" fmla="*/ 623845 w 668361"/>
              <a:gd name="connsiteY140" fmla="*/ 1578271 h 2915645"/>
              <a:gd name="connsiteX141" fmla="*/ 424189 w 668361"/>
              <a:gd name="connsiteY141" fmla="*/ 1820477 h 2915645"/>
              <a:gd name="connsiteX142" fmla="*/ 416333 w 668361"/>
              <a:gd name="connsiteY142" fmla="*/ 1827023 h 2915645"/>
              <a:gd name="connsiteX143" fmla="*/ 408478 w 668361"/>
              <a:gd name="connsiteY143" fmla="*/ 1833570 h 2915645"/>
              <a:gd name="connsiteX144" fmla="*/ 344326 w 668361"/>
              <a:gd name="connsiteY144" fmla="*/ 1885284 h 2915645"/>
              <a:gd name="connsiteX145" fmla="*/ 331888 w 668361"/>
              <a:gd name="connsiteY145" fmla="*/ 1895103 h 2915645"/>
              <a:gd name="connsiteX146" fmla="*/ 323378 w 668361"/>
              <a:gd name="connsiteY146" fmla="*/ 1901649 h 2915645"/>
              <a:gd name="connsiteX147" fmla="*/ 315523 w 668361"/>
              <a:gd name="connsiteY147" fmla="*/ 1908195 h 2915645"/>
              <a:gd name="connsiteX148" fmla="*/ 193110 w 668361"/>
              <a:gd name="connsiteY148" fmla="*/ 2016207 h 2915645"/>
              <a:gd name="connsiteX149" fmla="*/ 454301 w 668361"/>
              <a:gd name="connsiteY149" fmla="*/ 2016207 h 2915645"/>
              <a:gd name="connsiteX150" fmla="*/ 348908 w 668361"/>
              <a:gd name="connsiteY150" fmla="*/ 1909504 h 2915645"/>
              <a:gd name="connsiteX151" fmla="*/ 360691 w 668361"/>
              <a:gd name="connsiteY151" fmla="*/ 1900340 h 2915645"/>
              <a:gd name="connsiteX152" fmla="*/ 424843 w 668361"/>
              <a:gd name="connsiteY152" fmla="*/ 1847971 h 2915645"/>
              <a:gd name="connsiteX153" fmla="*/ 648066 w 668361"/>
              <a:gd name="connsiteY153" fmla="*/ 2196225 h 2915645"/>
              <a:gd name="connsiteX154" fmla="*/ 422879 w 668361"/>
              <a:gd name="connsiteY154" fmla="*/ 2544479 h 2915645"/>
              <a:gd name="connsiteX155" fmla="*/ 395386 w 668361"/>
              <a:gd name="connsiteY155" fmla="*/ 2521568 h 2915645"/>
              <a:gd name="connsiteX156" fmla="*/ 347598 w 668361"/>
              <a:gd name="connsiteY156" fmla="*/ 2482291 h 2915645"/>
              <a:gd name="connsiteX157" fmla="*/ 447755 w 668361"/>
              <a:gd name="connsiteY157" fmla="*/ 2386717 h 2915645"/>
              <a:gd name="connsiteX158" fmla="*/ 210785 w 668361"/>
              <a:gd name="connsiteY158" fmla="*/ 2386718 h 2915645"/>
              <a:gd name="connsiteX159" fmla="*/ 315523 w 668361"/>
              <a:gd name="connsiteY159" fmla="*/ 2482291 h 2915645"/>
              <a:gd name="connsiteX160" fmla="*/ 323378 w 668361"/>
              <a:gd name="connsiteY160" fmla="*/ 2488837 h 2915645"/>
              <a:gd name="connsiteX161" fmla="*/ 331234 w 668361"/>
              <a:gd name="connsiteY161" fmla="*/ 2495383 h 2915645"/>
              <a:gd name="connsiteX162" fmla="*/ 379675 w 668361"/>
              <a:gd name="connsiteY162" fmla="*/ 2535969 h 2915645"/>
              <a:gd name="connsiteX163" fmla="*/ 406514 w 668361"/>
              <a:gd name="connsiteY163" fmla="*/ 2558226 h 2915645"/>
              <a:gd name="connsiteX164" fmla="*/ 414369 w 668361"/>
              <a:gd name="connsiteY164" fmla="*/ 2564772 h 2915645"/>
              <a:gd name="connsiteX165" fmla="*/ 422224 w 668361"/>
              <a:gd name="connsiteY165" fmla="*/ 2571318 h 2915645"/>
              <a:gd name="connsiteX166" fmla="*/ 668359 w 668361"/>
              <a:gd name="connsiteY166" fmla="*/ 2914335 h 2915645"/>
              <a:gd name="connsiteX167" fmla="*/ 565585 w 668361"/>
              <a:gd name="connsiteY167" fmla="*/ 2914335 h 2915645"/>
              <a:gd name="connsiteX168" fmla="*/ 346289 w 668361"/>
              <a:gd name="connsiteY168" fmla="*/ 2633506 h 2915645"/>
              <a:gd name="connsiteX169" fmla="*/ 338434 w 668361"/>
              <a:gd name="connsiteY169" fmla="*/ 2626960 h 2915645"/>
              <a:gd name="connsiteX170" fmla="*/ 330579 w 668361"/>
              <a:gd name="connsiteY170" fmla="*/ 2620414 h 2915645"/>
              <a:gd name="connsiteX171" fmla="*/ 308977 w 668361"/>
              <a:gd name="connsiteY171" fmla="*/ 2602739 h 2915645"/>
              <a:gd name="connsiteX172" fmla="*/ 255298 w 668361"/>
              <a:gd name="connsiteY172" fmla="*/ 2558226 h 2915645"/>
              <a:gd name="connsiteX173" fmla="*/ 247443 w 668361"/>
              <a:gd name="connsiteY173" fmla="*/ 2551680 h 2915645"/>
              <a:gd name="connsiteX174" fmla="*/ 239588 w 668361"/>
              <a:gd name="connsiteY174" fmla="*/ 2545134 h 2915645"/>
              <a:gd name="connsiteX175" fmla="*/ 72171 w 668361"/>
              <a:gd name="connsiteY175" fmla="*/ 2377144 h 2915645"/>
              <a:gd name="connsiteX176" fmla="*/ 0 w 668361"/>
              <a:gd name="connsiteY176" fmla="*/ 2915645 h 2915645"/>
              <a:gd name="connsiteX177" fmla="*/ 240242 w 668361"/>
              <a:gd name="connsiteY177" fmla="*/ 2572628 h 2915645"/>
              <a:gd name="connsiteX178" fmla="*/ 295229 w 668361"/>
              <a:gd name="connsiteY178" fmla="*/ 2617796 h 2915645"/>
              <a:gd name="connsiteX179" fmla="*/ 315523 w 668361"/>
              <a:gd name="connsiteY179" fmla="*/ 2634816 h 2915645"/>
              <a:gd name="connsiteX180" fmla="*/ 102773 w 668361"/>
              <a:gd name="connsiteY180" fmla="*/ 2915645 h 2915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668361" h="2915645">
                <a:moveTo>
                  <a:pt x="140599" y="245336"/>
                </a:moveTo>
                <a:cubicBezTo>
                  <a:pt x="128509" y="230178"/>
                  <a:pt x="117666" y="214386"/>
                  <a:pt x="108665" y="197693"/>
                </a:cubicBezTo>
                <a:cubicBezTo>
                  <a:pt x="72007" y="129613"/>
                  <a:pt x="58261" y="62843"/>
                  <a:pt x="58915" y="0"/>
                </a:cubicBezTo>
                <a:lnTo>
                  <a:pt x="149881" y="0"/>
                </a:lnTo>
                <a:lnTo>
                  <a:pt x="173094" y="31461"/>
                </a:lnTo>
                <a:lnTo>
                  <a:pt x="173472" y="74380"/>
                </a:lnTo>
                <a:cubicBezTo>
                  <a:pt x="176745" y="99010"/>
                  <a:pt x="183291" y="123394"/>
                  <a:pt x="193765" y="147287"/>
                </a:cubicBezTo>
                <a:cubicBezTo>
                  <a:pt x="219295" y="205548"/>
                  <a:pt x="280174" y="249407"/>
                  <a:pt x="330579" y="298503"/>
                </a:cubicBezTo>
                <a:cubicBezTo>
                  <a:pt x="312904" y="318796"/>
                  <a:pt x="295230" y="339089"/>
                  <a:pt x="277555" y="359382"/>
                </a:cubicBezTo>
                <a:cubicBezTo>
                  <a:pt x="274282" y="363309"/>
                  <a:pt x="270355" y="367892"/>
                  <a:pt x="267082" y="371820"/>
                </a:cubicBezTo>
                <a:cubicBezTo>
                  <a:pt x="224368" y="330579"/>
                  <a:pt x="176868" y="290812"/>
                  <a:pt x="140599" y="245336"/>
                </a:cubicBezTo>
                <a:close/>
                <a:moveTo>
                  <a:pt x="166926" y="750840"/>
                </a:moveTo>
                <a:lnTo>
                  <a:pt x="553147" y="750840"/>
                </a:lnTo>
                <a:cubicBezTo>
                  <a:pt x="553147" y="746258"/>
                  <a:pt x="552493" y="742331"/>
                  <a:pt x="551838" y="737748"/>
                </a:cubicBezTo>
                <a:cubicBezTo>
                  <a:pt x="548565" y="716146"/>
                  <a:pt x="541364" y="693889"/>
                  <a:pt x="531545" y="672287"/>
                </a:cubicBezTo>
                <a:cubicBezTo>
                  <a:pt x="527617" y="662468"/>
                  <a:pt x="522381" y="653303"/>
                  <a:pt x="517144" y="644139"/>
                </a:cubicBezTo>
                <a:lnTo>
                  <a:pt x="206202" y="644139"/>
                </a:lnTo>
                <a:cubicBezTo>
                  <a:pt x="200965" y="653958"/>
                  <a:pt x="195729" y="663122"/>
                  <a:pt x="191146" y="672287"/>
                </a:cubicBezTo>
                <a:cubicBezTo>
                  <a:pt x="180018" y="694544"/>
                  <a:pt x="172162" y="716801"/>
                  <a:pt x="168890" y="737748"/>
                </a:cubicBezTo>
                <a:cubicBezTo>
                  <a:pt x="168235" y="742331"/>
                  <a:pt x="167581" y="746913"/>
                  <a:pt x="166926" y="750840"/>
                </a:cubicBezTo>
                <a:close/>
                <a:moveTo>
                  <a:pt x="205548" y="902056"/>
                </a:moveTo>
                <a:cubicBezTo>
                  <a:pt x="206202" y="902711"/>
                  <a:pt x="206202" y="902711"/>
                  <a:pt x="206857" y="903365"/>
                </a:cubicBezTo>
                <a:lnTo>
                  <a:pt x="513216" y="903365"/>
                </a:lnTo>
                <a:cubicBezTo>
                  <a:pt x="513216" y="902710"/>
                  <a:pt x="513870" y="902710"/>
                  <a:pt x="513870" y="902056"/>
                </a:cubicBezTo>
                <a:cubicBezTo>
                  <a:pt x="522381" y="887655"/>
                  <a:pt x="530236" y="871944"/>
                  <a:pt x="536127" y="856233"/>
                </a:cubicBezTo>
                <a:cubicBezTo>
                  <a:pt x="543328" y="837904"/>
                  <a:pt x="548565" y="817611"/>
                  <a:pt x="551184" y="797318"/>
                </a:cubicBezTo>
                <a:lnTo>
                  <a:pt x="168890" y="797318"/>
                </a:lnTo>
                <a:cubicBezTo>
                  <a:pt x="171508" y="817611"/>
                  <a:pt x="176090" y="837249"/>
                  <a:pt x="183291" y="856233"/>
                </a:cubicBezTo>
                <a:cubicBezTo>
                  <a:pt x="189182" y="871944"/>
                  <a:pt x="197038" y="887655"/>
                  <a:pt x="205548" y="902056"/>
                </a:cubicBezTo>
                <a:close/>
                <a:moveTo>
                  <a:pt x="154488" y="1451276"/>
                </a:moveTo>
                <a:lnTo>
                  <a:pt x="373783" y="1451276"/>
                </a:lnTo>
                <a:lnTo>
                  <a:pt x="374438" y="1451276"/>
                </a:lnTo>
                <a:lnTo>
                  <a:pt x="543982" y="1451276"/>
                </a:lnTo>
                <a:cubicBezTo>
                  <a:pt x="543328" y="1446039"/>
                  <a:pt x="543328" y="1441457"/>
                  <a:pt x="542673" y="1436874"/>
                </a:cubicBezTo>
                <a:cubicBezTo>
                  <a:pt x="540055" y="1413963"/>
                  <a:pt x="534163" y="1391706"/>
                  <a:pt x="524999" y="1371413"/>
                </a:cubicBezTo>
                <a:cubicBezTo>
                  <a:pt x="524999" y="1370104"/>
                  <a:pt x="524344" y="1369450"/>
                  <a:pt x="523690" y="1368140"/>
                </a:cubicBezTo>
                <a:cubicBezTo>
                  <a:pt x="520416" y="1360285"/>
                  <a:pt x="516489" y="1352430"/>
                  <a:pt x="511907" y="1344574"/>
                </a:cubicBezTo>
                <a:lnTo>
                  <a:pt x="187219" y="1344574"/>
                </a:lnTo>
                <a:cubicBezTo>
                  <a:pt x="181327" y="1353739"/>
                  <a:pt x="175436" y="1362248"/>
                  <a:pt x="170853" y="1371413"/>
                </a:cubicBezTo>
                <a:cubicBezTo>
                  <a:pt x="160379" y="1392361"/>
                  <a:pt x="153833" y="1413963"/>
                  <a:pt x="153833" y="1436874"/>
                </a:cubicBezTo>
                <a:cubicBezTo>
                  <a:pt x="153833" y="1441457"/>
                  <a:pt x="153833" y="1446694"/>
                  <a:pt x="154488" y="1451276"/>
                </a:cubicBezTo>
                <a:close/>
                <a:moveTo>
                  <a:pt x="204893" y="1604455"/>
                </a:moveTo>
                <a:lnTo>
                  <a:pt x="498160" y="1604455"/>
                </a:lnTo>
                <a:cubicBezTo>
                  <a:pt x="500124" y="1601837"/>
                  <a:pt x="502087" y="1598564"/>
                  <a:pt x="504051" y="1595291"/>
                </a:cubicBezTo>
                <a:cubicBezTo>
                  <a:pt x="507324" y="1589399"/>
                  <a:pt x="510598" y="1584162"/>
                  <a:pt x="513870" y="1578271"/>
                </a:cubicBezTo>
                <a:lnTo>
                  <a:pt x="513216" y="1578271"/>
                </a:lnTo>
                <a:cubicBezTo>
                  <a:pt x="518453" y="1568452"/>
                  <a:pt x="523035" y="1558632"/>
                  <a:pt x="526962" y="1548813"/>
                </a:cubicBezTo>
                <a:cubicBezTo>
                  <a:pt x="533508" y="1532448"/>
                  <a:pt x="538746" y="1515428"/>
                  <a:pt x="541364" y="1497754"/>
                </a:cubicBezTo>
                <a:lnTo>
                  <a:pt x="374438" y="1497753"/>
                </a:lnTo>
                <a:lnTo>
                  <a:pt x="373783" y="1497753"/>
                </a:lnTo>
                <a:lnTo>
                  <a:pt x="160379" y="1497754"/>
                </a:lnTo>
                <a:cubicBezTo>
                  <a:pt x="164307" y="1514774"/>
                  <a:pt x="170199" y="1531793"/>
                  <a:pt x="176745" y="1548814"/>
                </a:cubicBezTo>
                <a:cubicBezTo>
                  <a:pt x="182636" y="1564524"/>
                  <a:pt x="190492" y="1579580"/>
                  <a:pt x="199002" y="1594636"/>
                </a:cubicBezTo>
                <a:cubicBezTo>
                  <a:pt x="200965" y="1597255"/>
                  <a:pt x="202930" y="1600527"/>
                  <a:pt x="204893" y="1603801"/>
                </a:cubicBezTo>
                <a:close/>
                <a:moveTo>
                  <a:pt x="103428" y="2176587"/>
                </a:moveTo>
                <a:lnTo>
                  <a:pt x="543328" y="2176587"/>
                </a:lnTo>
                <a:cubicBezTo>
                  <a:pt x="542673" y="2173968"/>
                  <a:pt x="542673" y="2171350"/>
                  <a:pt x="542019" y="2168731"/>
                </a:cubicBezTo>
                <a:cubicBezTo>
                  <a:pt x="537436" y="2147129"/>
                  <a:pt x="528927" y="2124872"/>
                  <a:pt x="517144" y="2103270"/>
                </a:cubicBezTo>
                <a:cubicBezTo>
                  <a:pt x="509943" y="2090178"/>
                  <a:pt x="501433" y="2077740"/>
                  <a:pt x="492268" y="2064648"/>
                </a:cubicBezTo>
                <a:lnTo>
                  <a:pt x="151215" y="2064648"/>
                </a:lnTo>
                <a:cubicBezTo>
                  <a:pt x="142050" y="2077085"/>
                  <a:pt x="133541" y="2090178"/>
                  <a:pt x="126340" y="2103270"/>
                </a:cubicBezTo>
                <a:cubicBezTo>
                  <a:pt x="114556" y="2124218"/>
                  <a:pt x="107356" y="2146474"/>
                  <a:pt x="104083" y="2168731"/>
                </a:cubicBezTo>
                <a:cubicBezTo>
                  <a:pt x="103429" y="2171350"/>
                  <a:pt x="103428" y="2173968"/>
                  <a:pt x="103428" y="2176587"/>
                </a:cubicBezTo>
                <a:close/>
                <a:moveTo>
                  <a:pt x="157761" y="2325838"/>
                </a:moveTo>
                <a:cubicBezTo>
                  <a:pt x="160379" y="2329766"/>
                  <a:pt x="163653" y="2333693"/>
                  <a:pt x="167581" y="2337621"/>
                </a:cubicBezTo>
                <a:lnTo>
                  <a:pt x="488341" y="2337621"/>
                </a:lnTo>
                <a:cubicBezTo>
                  <a:pt x="490959" y="2333693"/>
                  <a:pt x="494232" y="2329766"/>
                  <a:pt x="496850" y="2325838"/>
                </a:cubicBezTo>
                <a:cubicBezTo>
                  <a:pt x="507979" y="2310782"/>
                  <a:pt x="517144" y="2295726"/>
                  <a:pt x="524344" y="2280015"/>
                </a:cubicBezTo>
                <a:cubicBezTo>
                  <a:pt x="532854" y="2261686"/>
                  <a:pt x="539400" y="2243357"/>
                  <a:pt x="542673" y="2225028"/>
                </a:cubicBezTo>
                <a:lnTo>
                  <a:pt x="107356" y="2225028"/>
                </a:lnTo>
                <a:cubicBezTo>
                  <a:pt x="111284" y="2243357"/>
                  <a:pt x="118484" y="2261686"/>
                  <a:pt x="128304" y="2280015"/>
                </a:cubicBezTo>
                <a:cubicBezTo>
                  <a:pt x="136159" y="2295072"/>
                  <a:pt x="146633" y="2310782"/>
                  <a:pt x="157761" y="2325838"/>
                </a:cubicBezTo>
                <a:close/>
                <a:moveTo>
                  <a:pt x="72171" y="2377144"/>
                </a:moveTo>
                <a:cubicBezTo>
                  <a:pt x="28148" y="2318474"/>
                  <a:pt x="0" y="2256450"/>
                  <a:pt x="0" y="2189025"/>
                </a:cubicBezTo>
                <a:cubicBezTo>
                  <a:pt x="0" y="2048938"/>
                  <a:pt x="120448" y="1941581"/>
                  <a:pt x="247443" y="1838152"/>
                </a:cubicBezTo>
                <a:cubicBezTo>
                  <a:pt x="250062" y="1836188"/>
                  <a:pt x="252680" y="1833570"/>
                  <a:pt x="255299" y="1831606"/>
                </a:cubicBezTo>
                <a:cubicBezTo>
                  <a:pt x="257917" y="1829642"/>
                  <a:pt x="260536" y="1827023"/>
                  <a:pt x="263154" y="1825060"/>
                </a:cubicBezTo>
                <a:cubicBezTo>
                  <a:pt x="267736" y="1821132"/>
                  <a:pt x="272319" y="1817859"/>
                  <a:pt x="276901" y="1813931"/>
                </a:cubicBezTo>
                <a:cubicBezTo>
                  <a:pt x="297848" y="1797566"/>
                  <a:pt x="319451" y="1780546"/>
                  <a:pt x="339743" y="1763526"/>
                </a:cubicBezTo>
                <a:cubicBezTo>
                  <a:pt x="342362" y="1761562"/>
                  <a:pt x="344980" y="1758944"/>
                  <a:pt x="347599" y="1756980"/>
                </a:cubicBezTo>
                <a:cubicBezTo>
                  <a:pt x="350217" y="1755016"/>
                  <a:pt x="352836" y="1752398"/>
                  <a:pt x="355454" y="1750434"/>
                </a:cubicBezTo>
                <a:cubicBezTo>
                  <a:pt x="394731" y="1717048"/>
                  <a:pt x="432044" y="1683009"/>
                  <a:pt x="462811" y="1647659"/>
                </a:cubicBezTo>
                <a:lnTo>
                  <a:pt x="236314" y="1647660"/>
                </a:lnTo>
                <a:cubicBezTo>
                  <a:pt x="261845" y="1682355"/>
                  <a:pt x="292611" y="1716394"/>
                  <a:pt x="324688" y="1749125"/>
                </a:cubicBezTo>
                <a:cubicBezTo>
                  <a:pt x="303740" y="1766145"/>
                  <a:pt x="282792" y="1782510"/>
                  <a:pt x="261845" y="1799530"/>
                </a:cubicBezTo>
                <a:cubicBezTo>
                  <a:pt x="257262" y="1803457"/>
                  <a:pt x="252680" y="1806731"/>
                  <a:pt x="248097" y="1810659"/>
                </a:cubicBezTo>
                <a:cubicBezTo>
                  <a:pt x="144014" y="1704611"/>
                  <a:pt x="51059" y="1584163"/>
                  <a:pt x="51060" y="1434911"/>
                </a:cubicBezTo>
                <a:cubicBezTo>
                  <a:pt x="51059" y="1311844"/>
                  <a:pt x="153179" y="1225435"/>
                  <a:pt x="267736" y="1136407"/>
                </a:cubicBezTo>
                <a:cubicBezTo>
                  <a:pt x="282792" y="1148845"/>
                  <a:pt x="297848" y="1161283"/>
                  <a:pt x="312904" y="1173066"/>
                </a:cubicBezTo>
                <a:cubicBezTo>
                  <a:pt x="324032" y="1181576"/>
                  <a:pt x="334506" y="1190086"/>
                  <a:pt x="344980" y="1198595"/>
                </a:cubicBezTo>
                <a:cubicBezTo>
                  <a:pt x="301122" y="1232635"/>
                  <a:pt x="260535" y="1264712"/>
                  <a:pt x="227805" y="1296787"/>
                </a:cubicBezTo>
                <a:lnTo>
                  <a:pt x="481139" y="1296787"/>
                </a:lnTo>
                <a:cubicBezTo>
                  <a:pt x="452992" y="1263402"/>
                  <a:pt x="417642" y="1231326"/>
                  <a:pt x="379020" y="1199250"/>
                </a:cubicBezTo>
                <a:cubicBezTo>
                  <a:pt x="376402" y="1197286"/>
                  <a:pt x="373783" y="1194668"/>
                  <a:pt x="371165" y="1192704"/>
                </a:cubicBezTo>
                <a:cubicBezTo>
                  <a:pt x="367892" y="1190740"/>
                  <a:pt x="365273" y="1188122"/>
                  <a:pt x="362655" y="1186158"/>
                </a:cubicBezTo>
                <a:cubicBezTo>
                  <a:pt x="351526" y="1176993"/>
                  <a:pt x="340398" y="1167829"/>
                  <a:pt x="328615" y="1158664"/>
                </a:cubicBezTo>
                <a:cubicBezTo>
                  <a:pt x="314214" y="1147536"/>
                  <a:pt x="299812" y="1135753"/>
                  <a:pt x="285411" y="1123970"/>
                </a:cubicBezTo>
                <a:cubicBezTo>
                  <a:pt x="282792" y="1122006"/>
                  <a:pt x="280174" y="1119388"/>
                  <a:pt x="277555" y="1117423"/>
                </a:cubicBezTo>
                <a:cubicBezTo>
                  <a:pt x="274937" y="1115460"/>
                  <a:pt x="272319" y="1112841"/>
                  <a:pt x="269700" y="1110877"/>
                </a:cubicBezTo>
                <a:cubicBezTo>
                  <a:pt x="164962" y="1023159"/>
                  <a:pt x="65461" y="919076"/>
                  <a:pt x="65461" y="761969"/>
                </a:cubicBezTo>
                <a:cubicBezTo>
                  <a:pt x="65461" y="643484"/>
                  <a:pt x="161689" y="525654"/>
                  <a:pt x="269700" y="401277"/>
                </a:cubicBezTo>
                <a:cubicBezTo>
                  <a:pt x="271664" y="398659"/>
                  <a:pt x="273628" y="396040"/>
                  <a:pt x="276246" y="393422"/>
                </a:cubicBezTo>
                <a:cubicBezTo>
                  <a:pt x="278210" y="390804"/>
                  <a:pt x="280174" y="388185"/>
                  <a:pt x="282792" y="385566"/>
                </a:cubicBezTo>
                <a:cubicBezTo>
                  <a:pt x="287374" y="380984"/>
                  <a:pt x="291302" y="376402"/>
                  <a:pt x="295885" y="371165"/>
                </a:cubicBezTo>
                <a:cubicBezTo>
                  <a:pt x="312904" y="352182"/>
                  <a:pt x="329925" y="332543"/>
                  <a:pt x="346944" y="312905"/>
                </a:cubicBezTo>
                <a:cubicBezTo>
                  <a:pt x="348908" y="310287"/>
                  <a:pt x="351526" y="307668"/>
                  <a:pt x="353491" y="305050"/>
                </a:cubicBezTo>
                <a:cubicBezTo>
                  <a:pt x="355454" y="302431"/>
                  <a:pt x="358072" y="299813"/>
                  <a:pt x="360037" y="297194"/>
                </a:cubicBezTo>
                <a:lnTo>
                  <a:pt x="364846" y="291338"/>
                </a:lnTo>
                <a:lnTo>
                  <a:pt x="425133" y="373044"/>
                </a:lnTo>
                <a:lnTo>
                  <a:pt x="422879" y="375748"/>
                </a:lnTo>
                <a:cubicBezTo>
                  <a:pt x="420915" y="378366"/>
                  <a:pt x="418297" y="380984"/>
                  <a:pt x="416333" y="383603"/>
                </a:cubicBezTo>
                <a:cubicBezTo>
                  <a:pt x="402586" y="399314"/>
                  <a:pt x="388839" y="415025"/>
                  <a:pt x="375092" y="430735"/>
                </a:cubicBezTo>
                <a:cubicBezTo>
                  <a:pt x="367237" y="439245"/>
                  <a:pt x="359382" y="447755"/>
                  <a:pt x="352181" y="456265"/>
                </a:cubicBezTo>
                <a:cubicBezTo>
                  <a:pt x="350217" y="458883"/>
                  <a:pt x="347598" y="461502"/>
                  <a:pt x="345635" y="464120"/>
                </a:cubicBezTo>
                <a:cubicBezTo>
                  <a:pt x="343671" y="466739"/>
                  <a:pt x="341053" y="469357"/>
                  <a:pt x="339089" y="471976"/>
                </a:cubicBezTo>
                <a:cubicBezTo>
                  <a:pt x="300466" y="515835"/>
                  <a:pt x="265117" y="559039"/>
                  <a:pt x="235660" y="600279"/>
                </a:cubicBezTo>
                <a:lnTo>
                  <a:pt x="487031" y="600279"/>
                </a:lnTo>
                <a:cubicBezTo>
                  <a:pt x="454301" y="557075"/>
                  <a:pt x="413060" y="514526"/>
                  <a:pt x="368546" y="470666"/>
                </a:cubicBezTo>
                <a:cubicBezTo>
                  <a:pt x="377057" y="461502"/>
                  <a:pt x="384912" y="451683"/>
                  <a:pt x="393422" y="442518"/>
                </a:cubicBezTo>
                <a:cubicBezTo>
                  <a:pt x="406514" y="427462"/>
                  <a:pt x="419606" y="412406"/>
                  <a:pt x="432698" y="397350"/>
                </a:cubicBezTo>
                <a:lnTo>
                  <a:pt x="474179" y="439515"/>
                </a:lnTo>
                <a:lnTo>
                  <a:pt x="632201" y="653679"/>
                </a:lnTo>
                <a:lnTo>
                  <a:pt x="638441" y="665506"/>
                </a:lnTo>
                <a:cubicBezTo>
                  <a:pt x="650071" y="697326"/>
                  <a:pt x="656576" y="730221"/>
                  <a:pt x="656576" y="764588"/>
                </a:cubicBezTo>
                <a:cubicBezTo>
                  <a:pt x="656576" y="915803"/>
                  <a:pt x="562967" y="1023159"/>
                  <a:pt x="455610" y="1114151"/>
                </a:cubicBezTo>
                <a:cubicBezTo>
                  <a:pt x="440554" y="1101713"/>
                  <a:pt x="426152" y="1089930"/>
                  <a:pt x="411096" y="1078147"/>
                </a:cubicBezTo>
                <a:cubicBezTo>
                  <a:pt x="400623" y="1069637"/>
                  <a:pt x="389494" y="1061127"/>
                  <a:pt x="379020" y="1052617"/>
                </a:cubicBezTo>
                <a:cubicBezTo>
                  <a:pt x="416987" y="1020541"/>
                  <a:pt x="452991" y="986501"/>
                  <a:pt x="481794" y="950498"/>
                </a:cubicBezTo>
                <a:lnTo>
                  <a:pt x="240242" y="950498"/>
                </a:lnTo>
                <a:cubicBezTo>
                  <a:pt x="270354" y="986501"/>
                  <a:pt x="307668" y="1019886"/>
                  <a:pt x="346944" y="1052617"/>
                </a:cubicBezTo>
                <a:cubicBezTo>
                  <a:pt x="349563" y="1054580"/>
                  <a:pt x="352181" y="1057199"/>
                  <a:pt x="354800" y="1059163"/>
                </a:cubicBezTo>
                <a:cubicBezTo>
                  <a:pt x="357418" y="1061127"/>
                  <a:pt x="360037" y="1063745"/>
                  <a:pt x="362655" y="1065709"/>
                </a:cubicBezTo>
                <a:cubicBezTo>
                  <a:pt x="373783" y="1074219"/>
                  <a:pt x="384912" y="1083383"/>
                  <a:pt x="396040" y="1092548"/>
                </a:cubicBezTo>
                <a:cubicBezTo>
                  <a:pt x="410441" y="1104331"/>
                  <a:pt x="424843" y="1115460"/>
                  <a:pt x="439244" y="1127243"/>
                </a:cubicBezTo>
                <a:cubicBezTo>
                  <a:pt x="441863" y="1129207"/>
                  <a:pt x="444481" y="1131825"/>
                  <a:pt x="447100" y="1133789"/>
                </a:cubicBezTo>
                <a:cubicBezTo>
                  <a:pt x="449718" y="1135753"/>
                  <a:pt x="452337" y="1138371"/>
                  <a:pt x="454955" y="1140335"/>
                </a:cubicBezTo>
                <a:cubicBezTo>
                  <a:pt x="532200" y="1205141"/>
                  <a:pt x="602898" y="1275839"/>
                  <a:pt x="632355" y="1368795"/>
                </a:cubicBezTo>
                <a:lnTo>
                  <a:pt x="631700" y="1368795"/>
                </a:lnTo>
                <a:cubicBezTo>
                  <a:pt x="640865" y="1398253"/>
                  <a:pt x="646102" y="1429674"/>
                  <a:pt x="646102" y="1463714"/>
                </a:cubicBezTo>
                <a:cubicBezTo>
                  <a:pt x="646102" y="1504300"/>
                  <a:pt x="637592" y="1542267"/>
                  <a:pt x="623191" y="1578270"/>
                </a:cubicBezTo>
                <a:lnTo>
                  <a:pt x="623845" y="1578271"/>
                </a:lnTo>
                <a:cubicBezTo>
                  <a:pt x="586532" y="1671226"/>
                  <a:pt x="507979" y="1749779"/>
                  <a:pt x="424189" y="1820477"/>
                </a:cubicBezTo>
                <a:cubicBezTo>
                  <a:pt x="421570" y="1822441"/>
                  <a:pt x="418952" y="1825060"/>
                  <a:pt x="416333" y="1827023"/>
                </a:cubicBezTo>
                <a:cubicBezTo>
                  <a:pt x="413715" y="1828988"/>
                  <a:pt x="411097" y="1831606"/>
                  <a:pt x="408478" y="1833570"/>
                </a:cubicBezTo>
                <a:cubicBezTo>
                  <a:pt x="386875" y="1851245"/>
                  <a:pt x="365273" y="1868264"/>
                  <a:pt x="344326" y="1885284"/>
                </a:cubicBezTo>
                <a:cubicBezTo>
                  <a:pt x="339743" y="1888557"/>
                  <a:pt x="335816" y="1891830"/>
                  <a:pt x="331888" y="1895103"/>
                </a:cubicBezTo>
                <a:cubicBezTo>
                  <a:pt x="328615" y="1897067"/>
                  <a:pt x="325997" y="1899686"/>
                  <a:pt x="323378" y="1901649"/>
                </a:cubicBezTo>
                <a:cubicBezTo>
                  <a:pt x="320760" y="1903613"/>
                  <a:pt x="318141" y="1906232"/>
                  <a:pt x="315523" y="1908195"/>
                </a:cubicBezTo>
                <a:cubicBezTo>
                  <a:pt x="271009" y="1944854"/>
                  <a:pt x="228459" y="1980203"/>
                  <a:pt x="193110" y="2016207"/>
                </a:cubicBezTo>
                <a:lnTo>
                  <a:pt x="454301" y="2016207"/>
                </a:lnTo>
                <a:cubicBezTo>
                  <a:pt x="423534" y="1980858"/>
                  <a:pt x="386875" y="1945509"/>
                  <a:pt x="348908" y="1909504"/>
                </a:cubicBezTo>
                <a:cubicBezTo>
                  <a:pt x="352836" y="1906886"/>
                  <a:pt x="356763" y="1903613"/>
                  <a:pt x="360691" y="1900340"/>
                </a:cubicBezTo>
                <a:cubicBezTo>
                  <a:pt x="381638" y="1883320"/>
                  <a:pt x="403241" y="1865646"/>
                  <a:pt x="424843" y="1847971"/>
                </a:cubicBezTo>
                <a:cubicBezTo>
                  <a:pt x="541364" y="1959255"/>
                  <a:pt x="648066" y="2065302"/>
                  <a:pt x="648066" y="2196225"/>
                </a:cubicBezTo>
                <a:cubicBezTo>
                  <a:pt x="648066" y="2328456"/>
                  <a:pt x="542673" y="2439741"/>
                  <a:pt x="422879" y="2544479"/>
                </a:cubicBezTo>
                <a:cubicBezTo>
                  <a:pt x="413715" y="2536623"/>
                  <a:pt x="404550" y="2529423"/>
                  <a:pt x="395386" y="2521568"/>
                </a:cubicBezTo>
                <a:cubicBezTo>
                  <a:pt x="379675" y="2508475"/>
                  <a:pt x="363309" y="2495383"/>
                  <a:pt x="347598" y="2482291"/>
                </a:cubicBezTo>
                <a:cubicBezTo>
                  <a:pt x="383603" y="2450870"/>
                  <a:pt x="417642" y="2418793"/>
                  <a:pt x="447755" y="2386717"/>
                </a:cubicBezTo>
                <a:lnTo>
                  <a:pt x="210785" y="2386718"/>
                </a:lnTo>
                <a:cubicBezTo>
                  <a:pt x="242206" y="2418793"/>
                  <a:pt x="278210" y="2450870"/>
                  <a:pt x="315523" y="2482291"/>
                </a:cubicBezTo>
                <a:cubicBezTo>
                  <a:pt x="318141" y="2484254"/>
                  <a:pt x="320760" y="2486873"/>
                  <a:pt x="323378" y="2488837"/>
                </a:cubicBezTo>
                <a:cubicBezTo>
                  <a:pt x="325997" y="2490800"/>
                  <a:pt x="328615" y="2493419"/>
                  <a:pt x="331234" y="2495383"/>
                </a:cubicBezTo>
                <a:cubicBezTo>
                  <a:pt x="346944" y="2509129"/>
                  <a:pt x="363309" y="2522877"/>
                  <a:pt x="379675" y="2535969"/>
                </a:cubicBezTo>
                <a:cubicBezTo>
                  <a:pt x="388840" y="2543170"/>
                  <a:pt x="397349" y="2551025"/>
                  <a:pt x="406514" y="2558226"/>
                </a:cubicBezTo>
                <a:cubicBezTo>
                  <a:pt x="409132" y="2560190"/>
                  <a:pt x="411751" y="2562808"/>
                  <a:pt x="414369" y="2564772"/>
                </a:cubicBezTo>
                <a:cubicBezTo>
                  <a:pt x="416988" y="2566736"/>
                  <a:pt x="419606" y="2569354"/>
                  <a:pt x="422224" y="2571318"/>
                </a:cubicBezTo>
                <a:cubicBezTo>
                  <a:pt x="549874" y="2678020"/>
                  <a:pt x="669014" y="2788649"/>
                  <a:pt x="668359" y="2914335"/>
                </a:cubicBezTo>
                <a:lnTo>
                  <a:pt x="565585" y="2914335"/>
                </a:lnTo>
                <a:cubicBezTo>
                  <a:pt x="565585" y="2823998"/>
                  <a:pt x="459538" y="2727770"/>
                  <a:pt x="346289" y="2633506"/>
                </a:cubicBezTo>
                <a:cubicBezTo>
                  <a:pt x="343671" y="2631543"/>
                  <a:pt x="341052" y="2628924"/>
                  <a:pt x="338434" y="2626960"/>
                </a:cubicBezTo>
                <a:cubicBezTo>
                  <a:pt x="335815" y="2624996"/>
                  <a:pt x="333197" y="2622378"/>
                  <a:pt x="330579" y="2620414"/>
                </a:cubicBezTo>
                <a:cubicBezTo>
                  <a:pt x="323378" y="2614522"/>
                  <a:pt x="316177" y="2608631"/>
                  <a:pt x="308977" y="2602739"/>
                </a:cubicBezTo>
                <a:cubicBezTo>
                  <a:pt x="291302" y="2588338"/>
                  <a:pt x="272973" y="2573282"/>
                  <a:pt x="255298" y="2558226"/>
                </a:cubicBezTo>
                <a:cubicBezTo>
                  <a:pt x="252680" y="2556262"/>
                  <a:pt x="250062" y="2553643"/>
                  <a:pt x="247443" y="2551680"/>
                </a:cubicBezTo>
                <a:cubicBezTo>
                  <a:pt x="244825" y="2549716"/>
                  <a:pt x="242206" y="2547097"/>
                  <a:pt x="239588" y="2545134"/>
                </a:cubicBezTo>
                <a:cubicBezTo>
                  <a:pt x="176091" y="2491128"/>
                  <a:pt x="116194" y="2435813"/>
                  <a:pt x="72171" y="2377144"/>
                </a:cubicBezTo>
                <a:close/>
                <a:moveTo>
                  <a:pt x="0" y="2915645"/>
                </a:moveTo>
                <a:cubicBezTo>
                  <a:pt x="0" y="2787995"/>
                  <a:pt x="116521" y="2678020"/>
                  <a:pt x="240242" y="2572628"/>
                </a:cubicBezTo>
                <a:cubicBezTo>
                  <a:pt x="257917" y="2587683"/>
                  <a:pt x="276246" y="2602740"/>
                  <a:pt x="295229" y="2617796"/>
                </a:cubicBezTo>
                <a:cubicBezTo>
                  <a:pt x="301776" y="2623687"/>
                  <a:pt x="308977" y="2628925"/>
                  <a:pt x="315523" y="2634816"/>
                </a:cubicBezTo>
                <a:cubicBezTo>
                  <a:pt x="202275" y="2731698"/>
                  <a:pt x="102773" y="2823999"/>
                  <a:pt x="102773" y="2915645"/>
                </a:cubicBezTo>
                <a:close/>
              </a:path>
            </a:pathLst>
          </a:custGeom>
          <a:solidFill>
            <a:schemeClr val="accent4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latin typeface="+mn-lt"/>
            </a:endParaRPr>
          </a:p>
        </p:txBody>
      </p:sp>
      <p:sp>
        <p:nvSpPr>
          <p:cNvPr id="4" name="Freeform: Shape 31">
            <a:extLst>
              <a:ext uri="{FF2B5EF4-FFF2-40B4-BE49-F238E27FC236}">
                <a16:creationId xmlns:a16="http://schemas.microsoft.com/office/drawing/2014/main" id="{57278C10-63C6-47B3-B402-85698C8991BF}"/>
              </a:ext>
            </a:extLst>
          </p:cNvPr>
          <p:cNvSpPr/>
          <p:nvPr userDrawn="1"/>
        </p:nvSpPr>
        <p:spPr>
          <a:xfrm rot="2700000">
            <a:off x="5356755" y="-2167466"/>
            <a:ext cx="3184525" cy="11866033"/>
          </a:xfrm>
          <a:custGeom>
            <a:avLst/>
            <a:gdLst>
              <a:gd name="connsiteX0" fmla="*/ 580433 w 3185171"/>
              <a:gd name="connsiteY0" fmla="*/ 10991076 h 11865198"/>
              <a:gd name="connsiteX1" fmla="*/ 730150 w 3185171"/>
              <a:gd name="connsiteY1" fmla="*/ 10841979 h 11865198"/>
              <a:gd name="connsiteX2" fmla="*/ 1165461 w 3185171"/>
              <a:gd name="connsiteY2" fmla="*/ 10453358 h 11865198"/>
              <a:gd name="connsiteX3" fmla="*/ 1318996 w 3185171"/>
              <a:gd name="connsiteY3" fmla="*/ 10579476 h 11865198"/>
              <a:gd name="connsiteX4" fmla="*/ 33274 w 3185171"/>
              <a:gd name="connsiteY4" fmla="*/ 11865198 h 11865198"/>
              <a:gd name="connsiteX5" fmla="*/ 43303 w 3185171"/>
              <a:gd name="connsiteY5" fmla="*/ 11819253 h 11865198"/>
              <a:gd name="connsiteX6" fmla="*/ 580433 w 3185171"/>
              <a:gd name="connsiteY6" fmla="*/ 10991076 h 11865198"/>
              <a:gd name="connsiteX7" fmla="*/ 520806 w 3185171"/>
              <a:gd name="connsiteY7" fmla="*/ 8767093 h 11865198"/>
              <a:gd name="connsiteX8" fmla="*/ 622428 w 3185171"/>
              <a:gd name="connsiteY8" fmla="*/ 9033846 h 11865198"/>
              <a:gd name="connsiteX9" fmla="*/ 765331 w 3185171"/>
              <a:gd name="connsiteY9" fmla="*/ 9256143 h 11865198"/>
              <a:gd name="connsiteX10" fmla="*/ 809789 w 3185171"/>
              <a:gd name="connsiteY10" fmla="*/ 9313305 h 11865198"/>
              <a:gd name="connsiteX11" fmla="*/ 2365855 w 3185171"/>
              <a:gd name="connsiteY11" fmla="*/ 9313305 h 11865198"/>
              <a:gd name="connsiteX12" fmla="*/ 2407139 w 3185171"/>
              <a:gd name="connsiteY12" fmla="*/ 9256143 h 11865198"/>
              <a:gd name="connsiteX13" fmla="*/ 2540515 w 3185171"/>
              <a:gd name="connsiteY13" fmla="*/ 9033846 h 11865198"/>
              <a:gd name="connsiteX14" fmla="*/ 2632610 w 3185171"/>
              <a:gd name="connsiteY14" fmla="*/ 8767093 h 11865198"/>
              <a:gd name="connsiteX15" fmla="*/ 733574 w 3185171"/>
              <a:gd name="connsiteY15" fmla="*/ 7985884 h 11865198"/>
              <a:gd name="connsiteX16" fmla="*/ 612899 w 3185171"/>
              <a:gd name="connsiteY16" fmla="*/ 8173246 h 11865198"/>
              <a:gd name="connsiteX17" fmla="*/ 504928 w 3185171"/>
              <a:gd name="connsiteY17" fmla="*/ 8490812 h 11865198"/>
              <a:gd name="connsiteX18" fmla="*/ 501754 w 3185171"/>
              <a:gd name="connsiteY18" fmla="*/ 8528920 h 11865198"/>
              <a:gd name="connsiteX19" fmla="*/ 2635785 w 3185171"/>
              <a:gd name="connsiteY19" fmla="*/ 8528920 h 11865198"/>
              <a:gd name="connsiteX20" fmla="*/ 2629433 w 3185171"/>
              <a:gd name="connsiteY20" fmla="*/ 8490812 h 11865198"/>
              <a:gd name="connsiteX21" fmla="*/ 2508761 w 3185171"/>
              <a:gd name="connsiteY21" fmla="*/ 8173247 h 11865198"/>
              <a:gd name="connsiteX22" fmla="*/ 2388085 w 3185171"/>
              <a:gd name="connsiteY22" fmla="*/ 7985884 h 11865198"/>
              <a:gd name="connsiteX23" fmla="*/ 819317 w 3185171"/>
              <a:gd name="connsiteY23" fmla="*/ 1841012 h 11865198"/>
              <a:gd name="connsiteX24" fmla="*/ 889180 w 3185171"/>
              <a:gd name="connsiteY24" fmla="*/ 2126820 h 11865198"/>
              <a:gd name="connsiteX25" fmla="*/ 997152 w 3185171"/>
              <a:gd name="connsiteY25" fmla="*/ 2349114 h 11865198"/>
              <a:gd name="connsiteX26" fmla="*/ 1003503 w 3185171"/>
              <a:gd name="connsiteY26" fmla="*/ 2355466 h 11865198"/>
              <a:gd name="connsiteX27" fmla="*/ 2489705 w 3185171"/>
              <a:gd name="connsiteY27" fmla="*/ 2355467 h 11865198"/>
              <a:gd name="connsiteX28" fmla="*/ 2492882 w 3185171"/>
              <a:gd name="connsiteY28" fmla="*/ 2349114 h 11865198"/>
              <a:gd name="connsiteX29" fmla="*/ 2600854 w 3185171"/>
              <a:gd name="connsiteY29" fmla="*/ 2126820 h 11865198"/>
              <a:gd name="connsiteX30" fmla="*/ 2673893 w 3185171"/>
              <a:gd name="connsiteY30" fmla="*/ 1841011 h 11865198"/>
              <a:gd name="connsiteX31" fmla="*/ 1865672 w 3185171"/>
              <a:gd name="connsiteY31" fmla="*/ 334123 h 11865198"/>
              <a:gd name="connsiteX32" fmla="*/ 2199795 w 3185171"/>
              <a:gd name="connsiteY32" fmla="*/ 0 h 11865198"/>
              <a:gd name="connsiteX33" fmla="*/ 2312620 w 3185171"/>
              <a:gd name="connsiteY33" fmla="*/ 111270 h 11865198"/>
              <a:gd name="connsiteX34" fmla="*/ 3185171 w 3185171"/>
              <a:gd name="connsiteY34" fmla="*/ 1682228 h 11865198"/>
              <a:gd name="connsiteX35" fmla="*/ 2210249 w 3185171"/>
              <a:gd name="connsiteY35" fmla="*/ 3378023 h 11865198"/>
              <a:gd name="connsiteX36" fmla="*/ 1994304 w 3185171"/>
              <a:gd name="connsiteY36" fmla="*/ 3203364 h 11865198"/>
              <a:gd name="connsiteX37" fmla="*/ 1838699 w 3185171"/>
              <a:gd name="connsiteY37" fmla="*/ 3079514 h 11865198"/>
              <a:gd name="connsiteX38" fmla="*/ 2337274 w 3185171"/>
              <a:gd name="connsiteY38" fmla="*/ 2584112 h 11865198"/>
              <a:gd name="connsiteX39" fmla="*/ 1165462 w 3185171"/>
              <a:gd name="connsiteY39" fmla="*/ 2584113 h 11865198"/>
              <a:gd name="connsiteX40" fmla="*/ 1683091 w 3185171"/>
              <a:gd name="connsiteY40" fmla="*/ 3079514 h 11865198"/>
              <a:gd name="connsiteX41" fmla="*/ 1721199 w 3185171"/>
              <a:gd name="connsiteY41" fmla="*/ 3111269 h 11865198"/>
              <a:gd name="connsiteX42" fmla="*/ 1759308 w 3185171"/>
              <a:gd name="connsiteY42" fmla="*/ 3143025 h 11865198"/>
              <a:gd name="connsiteX43" fmla="*/ 1921266 w 3185171"/>
              <a:gd name="connsiteY43" fmla="*/ 3273227 h 11865198"/>
              <a:gd name="connsiteX44" fmla="*/ 2130857 w 3185171"/>
              <a:gd name="connsiteY44" fmla="*/ 3441537 h 11865198"/>
              <a:gd name="connsiteX45" fmla="*/ 2168965 w 3185171"/>
              <a:gd name="connsiteY45" fmla="*/ 3473294 h 11865198"/>
              <a:gd name="connsiteX46" fmla="*/ 2207075 w 3185171"/>
              <a:gd name="connsiteY46" fmla="*/ 3505050 h 11865198"/>
              <a:gd name="connsiteX47" fmla="*/ 3067672 w 3185171"/>
              <a:gd name="connsiteY47" fmla="*/ 4613349 h 11865198"/>
              <a:gd name="connsiteX48" fmla="*/ 2540515 w 3185171"/>
              <a:gd name="connsiteY48" fmla="*/ 4613348 h 11865198"/>
              <a:gd name="connsiteX49" fmla="*/ 2483353 w 3185171"/>
              <a:gd name="connsiteY49" fmla="*/ 4499025 h 11865198"/>
              <a:gd name="connsiteX50" fmla="*/ 908236 w 3185171"/>
              <a:gd name="connsiteY50" fmla="*/ 4499025 h 11865198"/>
              <a:gd name="connsiteX51" fmla="*/ 828844 w 3185171"/>
              <a:gd name="connsiteY51" fmla="*/ 4629227 h 11865198"/>
              <a:gd name="connsiteX52" fmla="*/ 746278 w 3185171"/>
              <a:gd name="connsiteY52" fmla="*/ 4946792 h 11865198"/>
              <a:gd name="connsiteX53" fmla="*/ 749453 w 3185171"/>
              <a:gd name="connsiteY53" fmla="*/ 5016657 h 11865198"/>
              <a:gd name="connsiteX54" fmla="*/ 1816469 w 3185171"/>
              <a:gd name="connsiteY54" fmla="*/ 5016657 h 11865198"/>
              <a:gd name="connsiteX55" fmla="*/ 1816469 w 3185171"/>
              <a:gd name="connsiteY55" fmla="*/ 5238952 h 11865198"/>
              <a:gd name="connsiteX56" fmla="*/ 778035 w 3185171"/>
              <a:gd name="connsiteY56" fmla="*/ 5238952 h 11865198"/>
              <a:gd name="connsiteX57" fmla="*/ 857424 w 3185171"/>
              <a:gd name="connsiteY57" fmla="*/ 5486652 h 11865198"/>
              <a:gd name="connsiteX58" fmla="*/ 965396 w 3185171"/>
              <a:gd name="connsiteY58" fmla="*/ 5708948 h 11865198"/>
              <a:gd name="connsiteX59" fmla="*/ 993977 w 3185171"/>
              <a:gd name="connsiteY59" fmla="*/ 5753406 h 11865198"/>
              <a:gd name="connsiteX60" fmla="*/ 2413490 w 3185171"/>
              <a:gd name="connsiteY60" fmla="*/ 5753406 h 11865198"/>
              <a:gd name="connsiteX61" fmla="*/ 2442071 w 3185171"/>
              <a:gd name="connsiteY61" fmla="*/ 5708948 h 11865198"/>
              <a:gd name="connsiteX62" fmla="*/ 2489705 w 3185171"/>
              <a:gd name="connsiteY62" fmla="*/ 5626379 h 11865198"/>
              <a:gd name="connsiteX63" fmla="*/ 3029565 w 3185171"/>
              <a:gd name="connsiteY63" fmla="*/ 5626379 h 11865198"/>
              <a:gd name="connsiteX64" fmla="*/ 2060994 w 3185171"/>
              <a:gd name="connsiteY64" fmla="*/ 6801368 h 11865198"/>
              <a:gd name="connsiteX65" fmla="*/ 2022886 w 3185171"/>
              <a:gd name="connsiteY65" fmla="*/ 6833124 h 11865198"/>
              <a:gd name="connsiteX66" fmla="*/ 1984777 w 3185171"/>
              <a:gd name="connsiteY66" fmla="*/ 6864882 h 11865198"/>
              <a:gd name="connsiteX67" fmla="*/ 1673564 w 3185171"/>
              <a:gd name="connsiteY67" fmla="*/ 7115758 h 11865198"/>
              <a:gd name="connsiteX68" fmla="*/ 1613228 w 3185171"/>
              <a:gd name="connsiteY68" fmla="*/ 7163392 h 11865198"/>
              <a:gd name="connsiteX69" fmla="*/ 1571945 w 3185171"/>
              <a:gd name="connsiteY69" fmla="*/ 7195148 h 11865198"/>
              <a:gd name="connsiteX70" fmla="*/ 1530661 w 3185171"/>
              <a:gd name="connsiteY70" fmla="*/ 7223729 h 11865198"/>
              <a:gd name="connsiteX71" fmla="*/ 936816 w 3185171"/>
              <a:gd name="connsiteY71" fmla="*/ 7747710 h 11865198"/>
              <a:gd name="connsiteX72" fmla="*/ 2200722 w 3185171"/>
              <a:gd name="connsiteY72" fmla="*/ 7747710 h 11865198"/>
              <a:gd name="connsiteX73" fmla="*/ 1689443 w 3185171"/>
              <a:gd name="connsiteY73" fmla="*/ 7230082 h 11865198"/>
              <a:gd name="connsiteX74" fmla="*/ 1746604 w 3185171"/>
              <a:gd name="connsiteY74" fmla="*/ 7185621 h 11865198"/>
              <a:gd name="connsiteX75" fmla="*/ 2057817 w 3185171"/>
              <a:gd name="connsiteY75" fmla="*/ 6931570 h 11865198"/>
              <a:gd name="connsiteX76" fmla="*/ 3140712 w 3185171"/>
              <a:gd name="connsiteY76" fmla="*/ 8621014 h 11865198"/>
              <a:gd name="connsiteX77" fmla="*/ 3134828 w 3185171"/>
              <a:gd name="connsiteY77" fmla="*/ 8740118 h 11865198"/>
              <a:gd name="connsiteX78" fmla="*/ 3130761 w 3185171"/>
              <a:gd name="connsiteY78" fmla="*/ 8767711 h 11865198"/>
              <a:gd name="connsiteX79" fmla="*/ 1796494 w 3185171"/>
              <a:gd name="connsiteY79" fmla="*/ 10101978 h 11865198"/>
              <a:gd name="connsiteX80" fmla="*/ 1683091 w 3185171"/>
              <a:gd name="connsiteY80" fmla="*/ 10008771 h 11865198"/>
              <a:gd name="connsiteX81" fmla="*/ 2168966 w 3185171"/>
              <a:gd name="connsiteY81" fmla="*/ 9545126 h 11865198"/>
              <a:gd name="connsiteX82" fmla="*/ 1019382 w 3185171"/>
              <a:gd name="connsiteY82" fmla="*/ 9545126 h 11865198"/>
              <a:gd name="connsiteX83" fmla="*/ 1527485 w 3185171"/>
              <a:gd name="connsiteY83" fmla="*/ 10008771 h 11865198"/>
              <a:gd name="connsiteX84" fmla="*/ 1565593 w 3185171"/>
              <a:gd name="connsiteY84" fmla="*/ 10040527 h 11865198"/>
              <a:gd name="connsiteX85" fmla="*/ 1603702 w 3185171"/>
              <a:gd name="connsiteY85" fmla="*/ 10072284 h 11865198"/>
              <a:gd name="connsiteX86" fmla="*/ 1724760 w 3185171"/>
              <a:gd name="connsiteY86" fmla="*/ 10173712 h 11865198"/>
              <a:gd name="connsiteX87" fmla="*/ 1389641 w 3185171"/>
              <a:gd name="connsiteY87" fmla="*/ 10508831 h 11865198"/>
              <a:gd name="connsiteX88" fmla="*/ 1238502 w 3185171"/>
              <a:gd name="connsiteY88" fmla="*/ 10383497 h 11865198"/>
              <a:gd name="connsiteX89" fmla="*/ 1200393 w 3185171"/>
              <a:gd name="connsiteY89" fmla="*/ 10351740 h 11865198"/>
              <a:gd name="connsiteX90" fmla="*/ 1162287 w 3185171"/>
              <a:gd name="connsiteY90" fmla="*/ 10319984 h 11865198"/>
              <a:gd name="connsiteX91" fmla="*/ 0 w 3185171"/>
              <a:gd name="connsiteY91" fmla="*/ 8592432 h 11865198"/>
              <a:gd name="connsiteX92" fmla="*/ 1200393 w 3185171"/>
              <a:gd name="connsiteY92" fmla="*/ 6890287 h 11865198"/>
              <a:gd name="connsiteX93" fmla="*/ 1238501 w 3185171"/>
              <a:gd name="connsiteY93" fmla="*/ 6858530 h 11865198"/>
              <a:gd name="connsiteX94" fmla="*/ 1276610 w 3185171"/>
              <a:gd name="connsiteY94" fmla="*/ 6826773 h 11865198"/>
              <a:gd name="connsiteX95" fmla="*/ 1343298 w 3185171"/>
              <a:gd name="connsiteY95" fmla="*/ 6772789 h 11865198"/>
              <a:gd name="connsiteX96" fmla="*/ 1648159 w 3185171"/>
              <a:gd name="connsiteY96" fmla="*/ 6528264 h 11865198"/>
              <a:gd name="connsiteX97" fmla="*/ 1686268 w 3185171"/>
              <a:gd name="connsiteY97" fmla="*/ 6496507 h 11865198"/>
              <a:gd name="connsiteX98" fmla="*/ 1724374 w 3185171"/>
              <a:gd name="connsiteY98" fmla="*/ 6464750 h 11865198"/>
              <a:gd name="connsiteX99" fmla="*/ 2245180 w 3185171"/>
              <a:gd name="connsiteY99" fmla="*/ 5966174 h 11865198"/>
              <a:gd name="connsiteX100" fmla="*/ 1146409 w 3185171"/>
              <a:gd name="connsiteY100" fmla="*/ 5966174 h 11865198"/>
              <a:gd name="connsiteX101" fmla="*/ 1575119 w 3185171"/>
              <a:gd name="connsiteY101" fmla="*/ 6458399 h 11865198"/>
              <a:gd name="connsiteX102" fmla="*/ 1270259 w 3185171"/>
              <a:gd name="connsiteY102" fmla="*/ 6702924 h 11865198"/>
              <a:gd name="connsiteX103" fmla="*/ 1203570 w 3185171"/>
              <a:gd name="connsiteY103" fmla="*/ 6756910 h 11865198"/>
              <a:gd name="connsiteX104" fmla="*/ 247702 w 3185171"/>
              <a:gd name="connsiteY104" fmla="*/ 4934090 h 11865198"/>
              <a:gd name="connsiteX105" fmla="*/ 1298838 w 3185171"/>
              <a:gd name="connsiteY105" fmla="*/ 3485995 h 11865198"/>
              <a:gd name="connsiteX106" fmla="*/ 1517958 w 3185171"/>
              <a:gd name="connsiteY106" fmla="*/ 3663832 h 11865198"/>
              <a:gd name="connsiteX107" fmla="*/ 1673565 w 3185171"/>
              <a:gd name="connsiteY107" fmla="*/ 3787681 h 11865198"/>
              <a:gd name="connsiteX108" fmla="*/ 1105126 w 3185171"/>
              <a:gd name="connsiteY108" fmla="*/ 4264030 h 11865198"/>
              <a:gd name="connsiteX109" fmla="*/ 2334099 w 3185171"/>
              <a:gd name="connsiteY109" fmla="*/ 4264030 h 11865198"/>
              <a:gd name="connsiteX110" fmla="*/ 1838697 w 3185171"/>
              <a:gd name="connsiteY110" fmla="*/ 3790858 h 11865198"/>
              <a:gd name="connsiteX111" fmla="*/ 1800591 w 3185171"/>
              <a:gd name="connsiteY111" fmla="*/ 3759102 h 11865198"/>
              <a:gd name="connsiteX112" fmla="*/ 1759308 w 3185171"/>
              <a:gd name="connsiteY112" fmla="*/ 3727345 h 11865198"/>
              <a:gd name="connsiteX113" fmla="*/ 1594175 w 3185171"/>
              <a:gd name="connsiteY113" fmla="*/ 3593968 h 11865198"/>
              <a:gd name="connsiteX114" fmla="*/ 1384582 w 3185171"/>
              <a:gd name="connsiteY114" fmla="*/ 3425658 h 11865198"/>
              <a:gd name="connsiteX115" fmla="*/ 1346473 w 3185171"/>
              <a:gd name="connsiteY115" fmla="*/ 3393902 h 11865198"/>
              <a:gd name="connsiteX116" fmla="*/ 1308367 w 3185171"/>
              <a:gd name="connsiteY116" fmla="*/ 3362145 h 11865198"/>
              <a:gd name="connsiteX117" fmla="*/ 339298 w 3185171"/>
              <a:gd name="connsiteY117" fmla="*/ 1943624 h 11865198"/>
              <a:gd name="connsiteX118" fmla="*/ 330348 w 3185171"/>
              <a:gd name="connsiteY118" fmla="*/ 1869447 h 11865198"/>
              <a:gd name="connsiteX119" fmla="*/ 899326 w 3185171"/>
              <a:gd name="connsiteY119" fmla="*/ 1300469 h 11865198"/>
              <a:gd name="connsiteX120" fmla="*/ 859012 w 3185171"/>
              <a:gd name="connsiteY120" fmla="*/ 1395627 h 11865198"/>
              <a:gd name="connsiteX121" fmla="*/ 819318 w 3185171"/>
              <a:gd name="connsiteY121" fmla="*/ 1552026 h 11865198"/>
              <a:gd name="connsiteX122" fmla="*/ 809790 w 3185171"/>
              <a:gd name="connsiteY122" fmla="*/ 1615540 h 11865198"/>
              <a:gd name="connsiteX123" fmla="*/ 2683420 w 3185171"/>
              <a:gd name="connsiteY123" fmla="*/ 1615540 h 11865198"/>
              <a:gd name="connsiteX124" fmla="*/ 2677068 w 3185171"/>
              <a:gd name="connsiteY124" fmla="*/ 1552027 h 11865198"/>
              <a:gd name="connsiteX125" fmla="*/ 2578624 w 3185171"/>
              <a:gd name="connsiteY125" fmla="*/ 1234464 h 11865198"/>
              <a:gd name="connsiteX126" fmla="*/ 2508760 w 3185171"/>
              <a:gd name="connsiteY126" fmla="*/ 1097910 h 11865198"/>
              <a:gd name="connsiteX127" fmla="*/ 1101885 w 3185171"/>
              <a:gd name="connsiteY127" fmla="*/ 1097910 h 11865198"/>
              <a:gd name="connsiteX128" fmla="*/ 1314652 w 3185171"/>
              <a:gd name="connsiteY128" fmla="*/ 885143 h 11865198"/>
              <a:gd name="connsiteX129" fmla="*/ 2362680 w 3185171"/>
              <a:gd name="connsiteY129" fmla="*/ 885143 h 11865198"/>
              <a:gd name="connsiteX130" fmla="*/ 1946472 w 3185171"/>
              <a:gd name="connsiteY130" fmla="*/ 414899 h 1186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3185171" h="11865198">
                <a:moveTo>
                  <a:pt x="580433" y="10991076"/>
                </a:moveTo>
                <a:cubicBezTo>
                  <a:pt x="628575" y="10941007"/>
                  <a:pt x="678626" y="10891325"/>
                  <a:pt x="730150" y="10841979"/>
                </a:cubicBezTo>
                <a:cubicBezTo>
                  <a:pt x="867546" y="10710387"/>
                  <a:pt x="1015412" y="10581178"/>
                  <a:pt x="1165461" y="10453358"/>
                </a:cubicBezTo>
                <a:lnTo>
                  <a:pt x="1318996" y="10579476"/>
                </a:lnTo>
                <a:lnTo>
                  <a:pt x="33274" y="11865198"/>
                </a:lnTo>
                <a:lnTo>
                  <a:pt x="43303" y="11819253"/>
                </a:lnTo>
                <a:cubicBezTo>
                  <a:pt x="127566" y="11527471"/>
                  <a:pt x="327687" y="11253936"/>
                  <a:pt x="580433" y="10991076"/>
                </a:cubicBezTo>
                <a:close/>
                <a:moveTo>
                  <a:pt x="520806" y="8767093"/>
                </a:moveTo>
                <a:cubicBezTo>
                  <a:pt x="539859" y="8856012"/>
                  <a:pt x="574793" y="8944930"/>
                  <a:pt x="622428" y="9033846"/>
                </a:cubicBezTo>
                <a:cubicBezTo>
                  <a:pt x="660534" y="9106888"/>
                  <a:pt x="711345" y="9183103"/>
                  <a:pt x="765331" y="9256143"/>
                </a:cubicBezTo>
                <a:cubicBezTo>
                  <a:pt x="778034" y="9275196"/>
                  <a:pt x="793913" y="9294249"/>
                  <a:pt x="809789" y="9313305"/>
                </a:cubicBezTo>
                <a:lnTo>
                  <a:pt x="2365855" y="9313305"/>
                </a:lnTo>
                <a:cubicBezTo>
                  <a:pt x="2378559" y="9294249"/>
                  <a:pt x="2394437" y="9275196"/>
                  <a:pt x="2407139" y="9256143"/>
                </a:cubicBezTo>
                <a:cubicBezTo>
                  <a:pt x="2461125" y="9183103"/>
                  <a:pt x="2505583" y="9110063"/>
                  <a:pt x="2540515" y="9033846"/>
                </a:cubicBezTo>
                <a:cubicBezTo>
                  <a:pt x="2581800" y="8944930"/>
                  <a:pt x="2613554" y="8856012"/>
                  <a:pt x="2632610" y="8767093"/>
                </a:cubicBezTo>
                <a:close/>
                <a:moveTo>
                  <a:pt x="733574" y="7985884"/>
                </a:moveTo>
                <a:cubicBezTo>
                  <a:pt x="689116" y="8046223"/>
                  <a:pt x="647833" y="8109736"/>
                  <a:pt x="612899" y="8173246"/>
                </a:cubicBezTo>
                <a:cubicBezTo>
                  <a:pt x="555737" y="8274868"/>
                  <a:pt x="520806" y="8382841"/>
                  <a:pt x="504928" y="8490812"/>
                </a:cubicBezTo>
                <a:cubicBezTo>
                  <a:pt x="504927" y="8503515"/>
                  <a:pt x="501753" y="8516217"/>
                  <a:pt x="501754" y="8528920"/>
                </a:cubicBezTo>
                <a:lnTo>
                  <a:pt x="2635785" y="8528920"/>
                </a:lnTo>
                <a:cubicBezTo>
                  <a:pt x="2632610" y="8516217"/>
                  <a:pt x="2632610" y="8503515"/>
                  <a:pt x="2629433" y="8490812"/>
                </a:cubicBezTo>
                <a:cubicBezTo>
                  <a:pt x="2607205" y="8386015"/>
                  <a:pt x="2565922" y="8278044"/>
                  <a:pt x="2508761" y="8173247"/>
                </a:cubicBezTo>
                <a:cubicBezTo>
                  <a:pt x="2473827" y="8109736"/>
                  <a:pt x="2432543" y="8049397"/>
                  <a:pt x="2388085" y="7985884"/>
                </a:cubicBezTo>
                <a:close/>
                <a:moveTo>
                  <a:pt x="819317" y="1841012"/>
                </a:moveTo>
                <a:cubicBezTo>
                  <a:pt x="832019" y="1939456"/>
                  <a:pt x="854249" y="2034726"/>
                  <a:pt x="889180" y="2126820"/>
                </a:cubicBezTo>
                <a:cubicBezTo>
                  <a:pt x="917762" y="2203034"/>
                  <a:pt x="955868" y="2279252"/>
                  <a:pt x="997152" y="2349114"/>
                </a:cubicBezTo>
                <a:cubicBezTo>
                  <a:pt x="1000329" y="2352290"/>
                  <a:pt x="1000329" y="2352290"/>
                  <a:pt x="1003503" y="2355466"/>
                </a:cubicBezTo>
                <a:lnTo>
                  <a:pt x="2489705" y="2355467"/>
                </a:lnTo>
                <a:cubicBezTo>
                  <a:pt x="2489705" y="2352289"/>
                  <a:pt x="2492882" y="2352290"/>
                  <a:pt x="2492882" y="2349114"/>
                </a:cubicBezTo>
                <a:cubicBezTo>
                  <a:pt x="2534165" y="2279251"/>
                  <a:pt x="2572271" y="2203035"/>
                  <a:pt x="2600854" y="2126820"/>
                </a:cubicBezTo>
                <a:cubicBezTo>
                  <a:pt x="2635785" y="2037901"/>
                  <a:pt x="2661190" y="1939456"/>
                  <a:pt x="2673893" y="1841011"/>
                </a:cubicBezTo>
                <a:close/>
                <a:moveTo>
                  <a:pt x="1865672" y="334123"/>
                </a:moveTo>
                <a:lnTo>
                  <a:pt x="2199795" y="0"/>
                </a:lnTo>
                <a:lnTo>
                  <a:pt x="2312620" y="111270"/>
                </a:lnTo>
                <a:cubicBezTo>
                  <a:pt x="2798587" y="602708"/>
                  <a:pt x="3185171" y="1098705"/>
                  <a:pt x="3185171" y="1682228"/>
                </a:cubicBezTo>
                <a:cubicBezTo>
                  <a:pt x="3185171" y="2415803"/>
                  <a:pt x="2731055" y="2936609"/>
                  <a:pt x="2210249" y="3378023"/>
                </a:cubicBezTo>
                <a:cubicBezTo>
                  <a:pt x="2137210" y="3317687"/>
                  <a:pt x="2067344" y="3260525"/>
                  <a:pt x="1994304" y="3203364"/>
                </a:cubicBezTo>
                <a:cubicBezTo>
                  <a:pt x="1943494" y="3162080"/>
                  <a:pt x="1889509" y="3120797"/>
                  <a:pt x="1838699" y="3079514"/>
                </a:cubicBezTo>
                <a:cubicBezTo>
                  <a:pt x="2022885" y="2923905"/>
                  <a:pt x="2197545" y="2758772"/>
                  <a:pt x="2337274" y="2584112"/>
                </a:cubicBezTo>
                <a:lnTo>
                  <a:pt x="1165462" y="2584113"/>
                </a:lnTo>
                <a:cubicBezTo>
                  <a:pt x="1311542" y="2758772"/>
                  <a:pt x="1492553" y="2920731"/>
                  <a:pt x="1683091" y="3079514"/>
                </a:cubicBezTo>
                <a:cubicBezTo>
                  <a:pt x="1695794" y="3089041"/>
                  <a:pt x="1708496" y="3101742"/>
                  <a:pt x="1721199" y="3111269"/>
                </a:cubicBezTo>
                <a:cubicBezTo>
                  <a:pt x="1733903" y="3120797"/>
                  <a:pt x="1746604" y="3133499"/>
                  <a:pt x="1759308" y="3143025"/>
                </a:cubicBezTo>
                <a:cubicBezTo>
                  <a:pt x="1813292" y="3184309"/>
                  <a:pt x="1867279" y="3228769"/>
                  <a:pt x="1921266" y="3273227"/>
                </a:cubicBezTo>
                <a:cubicBezTo>
                  <a:pt x="1991129" y="3330388"/>
                  <a:pt x="2060994" y="3384376"/>
                  <a:pt x="2130857" y="3441537"/>
                </a:cubicBezTo>
                <a:cubicBezTo>
                  <a:pt x="2143560" y="3451064"/>
                  <a:pt x="2156262" y="3463765"/>
                  <a:pt x="2168965" y="3473294"/>
                </a:cubicBezTo>
                <a:cubicBezTo>
                  <a:pt x="2181667" y="3482821"/>
                  <a:pt x="2194370" y="3495522"/>
                  <a:pt x="2207075" y="3505050"/>
                </a:cubicBezTo>
                <a:cubicBezTo>
                  <a:pt x="2581800" y="3819438"/>
                  <a:pt x="2924768" y="4162407"/>
                  <a:pt x="3067672" y="4613349"/>
                </a:cubicBezTo>
                <a:lnTo>
                  <a:pt x="2540515" y="4613348"/>
                </a:lnTo>
                <a:cubicBezTo>
                  <a:pt x="2524637" y="4575243"/>
                  <a:pt x="2505583" y="4537134"/>
                  <a:pt x="2483353" y="4499025"/>
                </a:cubicBezTo>
                <a:lnTo>
                  <a:pt x="908236" y="4499025"/>
                </a:lnTo>
                <a:cubicBezTo>
                  <a:pt x="879654" y="4543486"/>
                  <a:pt x="851072" y="4584769"/>
                  <a:pt x="828844" y="4629227"/>
                </a:cubicBezTo>
                <a:cubicBezTo>
                  <a:pt x="778036" y="4730849"/>
                  <a:pt x="746278" y="4835646"/>
                  <a:pt x="746278" y="4946792"/>
                </a:cubicBezTo>
                <a:cubicBezTo>
                  <a:pt x="746277" y="4969022"/>
                  <a:pt x="749452" y="4994427"/>
                  <a:pt x="749453" y="5016657"/>
                </a:cubicBezTo>
                <a:lnTo>
                  <a:pt x="1816469" y="5016657"/>
                </a:lnTo>
                <a:lnTo>
                  <a:pt x="1816469" y="5238952"/>
                </a:lnTo>
                <a:lnTo>
                  <a:pt x="778035" y="5238952"/>
                </a:lnTo>
                <a:cubicBezTo>
                  <a:pt x="797089" y="5321518"/>
                  <a:pt x="825667" y="5404085"/>
                  <a:pt x="857424" y="5486652"/>
                </a:cubicBezTo>
                <a:cubicBezTo>
                  <a:pt x="886006" y="5562868"/>
                  <a:pt x="924112" y="5635908"/>
                  <a:pt x="965396" y="5708948"/>
                </a:cubicBezTo>
                <a:cubicBezTo>
                  <a:pt x="974925" y="5721650"/>
                  <a:pt x="984451" y="5737528"/>
                  <a:pt x="993977" y="5753406"/>
                </a:cubicBezTo>
                <a:lnTo>
                  <a:pt x="2413490" y="5753406"/>
                </a:lnTo>
                <a:cubicBezTo>
                  <a:pt x="2423016" y="5740702"/>
                  <a:pt x="2432543" y="5724824"/>
                  <a:pt x="2442071" y="5708948"/>
                </a:cubicBezTo>
                <a:cubicBezTo>
                  <a:pt x="2457948" y="5680366"/>
                  <a:pt x="2473826" y="5654962"/>
                  <a:pt x="2489705" y="5626379"/>
                </a:cubicBezTo>
                <a:lnTo>
                  <a:pt x="3029565" y="5626379"/>
                </a:lnTo>
                <a:cubicBezTo>
                  <a:pt x="2848553" y="6077321"/>
                  <a:pt x="2467475" y="6458399"/>
                  <a:pt x="2060994" y="6801368"/>
                </a:cubicBezTo>
                <a:cubicBezTo>
                  <a:pt x="2048290" y="6810895"/>
                  <a:pt x="2035589" y="6823599"/>
                  <a:pt x="2022886" y="6833124"/>
                </a:cubicBezTo>
                <a:cubicBezTo>
                  <a:pt x="2010182" y="6842652"/>
                  <a:pt x="1997481" y="6855355"/>
                  <a:pt x="1984777" y="6864882"/>
                </a:cubicBezTo>
                <a:cubicBezTo>
                  <a:pt x="1879983" y="6950625"/>
                  <a:pt x="1775186" y="7033190"/>
                  <a:pt x="1673564" y="7115758"/>
                </a:cubicBezTo>
                <a:cubicBezTo>
                  <a:pt x="1651337" y="7131637"/>
                  <a:pt x="1632282" y="7147514"/>
                  <a:pt x="1613228" y="7163392"/>
                </a:cubicBezTo>
                <a:cubicBezTo>
                  <a:pt x="1597349" y="7172920"/>
                  <a:pt x="1584646" y="7185621"/>
                  <a:pt x="1571945" y="7195148"/>
                </a:cubicBezTo>
                <a:cubicBezTo>
                  <a:pt x="1559241" y="7207852"/>
                  <a:pt x="1546540" y="7217378"/>
                  <a:pt x="1530661" y="7223729"/>
                </a:cubicBezTo>
                <a:cubicBezTo>
                  <a:pt x="1314717" y="7401566"/>
                  <a:pt x="1108300" y="7573051"/>
                  <a:pt x="936816" y="7747710"/>
                </a:cubicBezTo>
                <a:lnTo>
                  <a:pt x="2200722" y="7747710"/>
                </a:lnTo>
                <a:cubicBezTo>
                  <a:pt x="2051465" y="7576226"/>
                  <a:pt x="1873631" y="7404741"/>
                  <a:pt x="1689443" y="7230082"/>
                </a:cubicBezTo>
                <a:cubicBezTo>
                  <a:pt x="1708496" y="7217378"/>
                  <a:pt x="1727551" y="7201500"/>
                  <a:pt x="1746604" y="7185621"/>
                </a:cubicBezTo>
                <a:cubicBezTo>
                  <a:pt x="1848226" y="7103055"/>
                  <a:pt x="1953021" y="7017313"/>
                  <a:pt x="2057817" y="6931570"/>
                </a:cubicBezTo>
                <a:cubicBezTo>
                  <a:pt x="2623081" y="7471429"/>
                  <a:pt x="3140712" y="7985884"/>
                  <a:pt x="3140712" y="8621014"/>
                </a:cubicBezTo>
                <a:cubicBezTo>
                  <a:pt x="3140712" y="8661107"/>
                  <a:pt x="3138715" y="8700802"/>
                  <a:pt x="3134828" y="8740118"/>
                </a:cubicBezTo>
                <a:lnTo>
                  <a:pt x="3130761" y="8767711"/>
                </a:lnTo>
                <a:lnTo>
                  <a:pt x="1796494" y="10101978"/>
                </a:lnTo>
                <a:lnTo>
                  <a:pt x="1683091" y="10008771"/>
                </a:lnTo>
                <a:cubicBezTo>
                  <a:pt x="1857752" y="9856339"/>
                  <a:pt x="2022886" y="9700732"/>
                  <a:pt x="2168966" y="9545126"/>
                </a:cubicBezTo>
                <a:lnTo>
                  <a:pt x="1019382" y="9545126"/>
                </a:lnTo>
                <a:cubicBezTo>
                  <a:pt x="1171813" y="9700733"/>
                  <a:pt x="1346473" y="9856338"/>
                  <a:pt x="1527485" y="10008771"/>
                </a:cubicBezTo>
                <a:cubicBezTo>
                  <a:pt x="1540188" y="10018297"/>
                  <a:pt x="1552890" y="10031001"/>
                  <a:pt x="1565593" y="10040527"/>
                </a:cubicBezTo>
                <a:cubicBezTo>
                  <a:pt x="1578297" y="10050054"/>
                  <a:pt x="1590998" y="10062757"/>
                  <a:pt x="1603702" y="10072284"/>
                </a:cubicBezTo>
                <a:lnTo>
                  <a:pt x="1724760" y="10173712"/>
                </a:lnTo>
                <a:lnTo>
                  <a:pt x="1389641" y="10508831"/>
                </a:lnTo>
                <a:lnTo>
                  <a:pt x="1238502" y="10383497"/>
                </a:lnTo>
                <a:cubicBezTo>
                  <a:pt x="1225798" y="10373970"/>
                  <a:pt x="1213097" y="10361267"/>
                  <a:pt x="1200393" y="10351740"/>
                </a:cubicBezTo>
                <a:cubicBezTo>
                  <a:pt x="1187692" y="10342214"/>
                  <a:pt x="1174988" y="10329510"/>
                  <a:pt x="1162287" y="10319984"/>
                </a:cubicBezTo>
                <a:cubicBezTo>
                  <a:pt x="546211" y="9796003"/>
                  <a:pt x="0" y="9246617"/>
                  <a:pt x="0" y="8592432"/>
                </a:cubicBezTo>
                <a:cubicBezTo>
                  <a:pt x="1" y="7912844"/>
                  <a:pt x="584319" y="7392040"/>
                  <a:pt x="1200393" y="6890287"/>
                </a:cubicBezTo>
                <a:cubicBezTo>
                  <a:pt x="1213096" y="6880760"/>
                  <a:pt x="1225798" y="6868059"/>
                  <a:pt x="1238501" y="6858530"/>
                </a:cubicBezTo>
                <a:cubicBezTo>
                  <a:pt x="1251205" y="6849003"/>
                  <a:pt x="1263906" y="6836302"/>
                  <a:pt x="1276610" y="6826773"/>
                </a:cubicBezTo>
                <a:cubicBezTo>
                  <a:pt x="1298838" y="6807720"/>
                  <a:pt x="1321068" y="6791842"/>
                  <a:pt x="1343298" y="6772789"/>
                </a:cubicBezTo>
                <a:cubicBezTo>
                  <a:pt x="1444918" y="6693397"/>
                  <a:pt x="1549714" y="6610830"/>
                  <a:pt x="1648159" y="6528264"/>
                </a:cubicBezTo>
                <a:cubicBezTo>
                  <a:pt x="1660864" y="6518737"/>
                  <a:pt x="1673564" y="6506034"/>
                  <a:pt x="1686268" y="6496507"/>
                </a:cubicBezTo>
                <a:cubicBezTo>
                  <a:pt x="1698969" y="6486981"/>
                  <a:pt x="1711673" y="6474277"/>
                  <a:pt x="1724374" y="6464750"/>
                </a:cubicBezTo>
                <a:cubicBezTo>
                  <a:pt x="1914914" y="6302792"/>
                  <a:pt x="2095925" y="6137659"/>
                  <a:pt x="2245180" y="5966174"/>
                </a:cubicBezTo>
                <a:lnTo>
                  <a:pt x="1146409" y="5966174"/>
                </a:lnTo>
                <a:cubicBezTo>
                  <a:pt x="1270259" y="6134484"/>
                  <a:pt x="1419513" y="6299618"/>
                  <a:pt x="1575119" y="6458399"/>
                </a:cubicBezTo>
                <a:cubicBezTo>
                  <a:pt x="1473499" y="6540965"/>
                  <a:pt x="1371878" y="6620356"/>
                  <a:pt x="1270259" y="6702924"/>
                </a:cubicBezTo>
                <a:cubicBezTo>
                  <a:pt x="1248028" y="6721979"/>
                  <a:pt x="1225798" y="6737857"/>
                  <a:pt x="1203570" y="6756910"/>
                </a:cubicBezTo>
                <a:cubicBezTo>
                  <a:pt x="698642" y="6242456"/>
                  <a:pt x="247701" y="5658136"/>
                  <a:pt x="247702" y="4934090"/>
                </a:cubicBezTo>
                <a:cubicBezTo>
                  <a:pt x="247701" y="4337067"/>
                  <a:pt x="743101" y="3917883"/>
                  <a:pt x="1298838" y="3485995"/>
                </a:cubicBezTo>
                <a:cubicBezTo>
                  <a:pt x="1371878" y="3546333"/>
                  <a:pt x="1444918" y="3606670"/>
                  <a:pt x="1517958" y="3663832"/>
                </a:cubicBezTo>
                <a:cubicBezTo>
                  <a:pt x="1571944" y="3705115"/>
                  <a:pt x="1622754" y="3746399"/>
                  <a:pt x="1673565" y="3787681"/>
                </a:cubicBezTo>
                <a:cubicBezTo>
                  <a:pt x="1460796" y="3952817"/>
                  <a:pt x="1263906" y="4108421"/>
                  <a:pt x="1105126" y="4264030"/>
                </a:cubicBezTo>
                <a:lnTo>
                  <a:pt x="2334099" y="4264030"/>
                </a:lnTo>
                <a:cubicBezTo>
                  <a:pt x="2197545" y="4102071"/>
                  <a:pt x="2026060" y="3946465"/>
                  <a:pt x="1838697" y="3790858"/>
                </a:cubicBezTo>
                <a:cubicBezTo>
                  <a:pt x="1825996" y="3781329"/>
                  <a:pt x="1813292" y="3768628"/>
                  <a:pt x="1800591" y="3759102"/>
                </a:cubicBezTo>
                <a:cubicBezTo>
                  <a:pt x="1784713" y="3749573"/>
                  <a:pt x="1772009" y="3736871"/>
                  <a:pt x="1759308" y="3727345"/>
                </a:cubicBezTo>
                <a:cubicBezTo>
                  <a:pt x="1705321" y="3682884"/>
                  <a:pt x="1651336" y="3638427"/>
                  <a:pt x="1594175" y="3593968"/>
                </a:cubicBezTo>
                <a:cubicBezTo>
                  <a:pt x="1524310" y="3539982"/>
                  <a:pt x="1454445" y="3482820"/>
                  <a:pt x="1384582" y="3425658"/>
                </a:cubicBezTo>
                <a:cubicBezTo>
                  <a:pt x="1371878" y="3416132"/>
                  <a:pt x="1359177" y="3403428"/>
                  <a:pt x="1346473" y="3393902"/>
                </a:cubicBezTo>
                <a:cubicBezTo>
                  <a:pt x="1333772" y="3384375"/>
                  <a:pt x="1321068" y="3371671"/>
                  <a:pt x="1308367" y="3362145"/>
                </a:cubicBezTo>
                <a:cubicBezTo>
                  <a:pt x="863776" y="2989801"/>
                  <a:pt x="438636" y="2556672"/>
                  <a:pt x="339298" y="1943624"/>
                </a:cubicBezTo>
                <a:lnTo>
                  <a:pt x="330348" y="1869447"/>
                </a:lnTo>
                <a:lnTo>
                  <a:pt x="899326" y="1300469"/>
                </a:lnTo>
                <a:lnTo>
                  <a:pt x="859012" y="1395627"/>
                </a:lnTo>
                <a:cubicBezTo>
                  <a:pt x="840752" y="1448819"/>
                  <a:pt x="827256" y="1501217"/>
                  <a:pt x="819318" y="1552026"/>
                </a:cubicBezTo>
                <a:cubicBezTo>
                  <a:pt x="816140" y="1574257"/>
                  <a:pt x="812965" y="1596487"/>
                  <a:pt x="809790" y="1615540"/>
                </a:cubicBezTo>
                <a:lnTo>
                  <a:pt x="2683420" y="1615540"/>
                </a:lnTo>
                <a:cubicBezTo>
                  <a:pt x="2683420" y="1593312"/>
                  <a:pt x="2680245" y="1574257"/>
                  <a:pt x="2677068" y="1552027"/>
                </a:cubicBezTo>
                <a:cubicBezTo>
                  <a:pt x="2661190" y="1447232"/>
                  <a:pt x="2626259" y="1339258"/>
                  <a:pt x="2578624" y="1234464"/>
                </a:cubicBezTo>
                <a:cubicBezTo>
                  <a:pt x="2559570" y="1186829"/>
                  <a:pt x="2534165" y="1142369"/>
                  <a:pt x="2508760" y="1097910"/>
                </a:cubicBezTo>
                <a:lnTo>
                  <a:pt x="1101885" y="1097910"/>
                </a:lnTo>
                <a:lnTo>
                  <a:pt x="1314652" y="885143"/>
                </a:lnTo>
                <a:lnTo>
                  <a:pt x="2362680" y="885143"/>
                </a:lnTo>
                <a:cubicBezTo>
                  <a:pt x="2243592" y="727949"/>
                  <a:pt x="2101285" y="572541"/>
                  <a:pt x="1946472" y="414899"/>
                </a:cubicBezTo>
                <a:close/>
              </a:path>
            </a:pathLst>
          </a:custGeom>
          <a:solidFill>
            <a:schemeClr val="accent3">
              <a:alpha val="16000"/>
            </a:schemeClr>
          </a:solidFill>
          <a:ln w="15387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+mn-lt"/>
            </a:endParaRPr>
          </a:p>
        </p:txBody>
      </p:sp>
      <p:sp>
        <p:nvSpPr>
          <p:cNvPr id="5" name="Freeform: Shape 34">
            <a:extLst>
              <a:ext uri="{FF2B5EF4-FFF2-40B4-BE49-F238E27FC236}">
                <a16:creationId xmlns:a16="http://schemas.microsoft.com/office/drawing/2014/main" id="{BF911EF6-C546-4CF0-9282-B87CD7E0EC34}"/>
              </a:ext>
            </a:extLst>
          </p:cNvPr>
          <p:cNvSpPr/>
          <p:nvPr userDrawn="1"/>
        </p:nvSpPr>
        <p:spPr>
          <a:xfrm rot="2700000">
            <a:off x="10611115" y="3782749"/>
            <a:ext cx="827087" cy="3672416"/>
          </a:xfrm>
          <a:custGeom>
            <a:avLst/>
            <a:gdLst>
              <a:gd name="connsiteX0" fmla="*/ 189536 w 826822"/>
              <a:gd name="connsiteY0" fmla="*/ 3340572 h 3671652"/>
              <a:gd name="connsiteX1" fmla="*/ 302537 w 826822"/>
              <a:gd name="connsiteY1" fmla="*/ 3239692 h 3671652"/>
              <a:gd name="connsiteX2" fmla="*/ 371781 w 826822"/>
              <a:gd name="connsiteY2" fmla="*/ 3296572 h 3671652"/>
              <a:gd name="connsiteX3" fmla="*/ 397337 w 826822"/>
              <a:gd name="connsiteY3" fmla="*/ 3318005 h 3671652"/>
              <a:gd name="connsiteX4" fmla="*/ 129423 w 826822"/>
              <a:gd name="connsiteY4" fmla="*/ 3671652 h 3671652"/>
              <a:gd name="connsiteX5" fmla="*/ 1 w 826822"/>
              <a:gd name="connsiteY5" fmla="*/ 3671652 h 3671652"/>
              <a:gd name="connsiteX6" fmla="*/ 189536 w 826822"/>
              <a:gd name="connsiteY6" fmla="*/ 3340572 h 3671652"/>
              <a:gd name="connsiteX7" fmla="*/ 135194 w 826822"/>
              <a:gd name="connsiteY7" fmla="*/ 2801963 h 3671652"/>
              <a:gd name="connsiteX8" fmla="*/ 161573 w 826822"/>
              <a:gd name="connsiteY8" fmla="*/ 2871208 h 3671652"/>
              <a:gd name="connsiteX9" fmla="*/ 198669 w 826822"/>
              <a:gd name="connsiteY9" fmla="*/ 2928913 h 3671652"/>
              <a:gd name="connsiteX10" fmla="*/ 210209 w 826822"/>
              <a:gd name="connsiteY10" fmla="*/ 2943752 h 3671652"/>
              <a:gd name="connsiteX11" fmla="*/ 614141 w 826822"/>
              <a:gd name="connsiteY11" fmla="*/ 2943752 h 3671652"/>
              <a:gd name="connsiteX12" fmla="*/ 624857 w 826822"/>
              <a:gd name="connsiteY12" fmla="*/ 2928913 h 3671652"/>
              <a:gd name="connsiteX13" fmla="*/ 659479 w 826822"/>
              <a:gd name="connsiteY13" fmla="*/ 2871208 h 3671652"/>
              <a:gd name="connsiteX14" fmla="*/ 683386 w 826822"/>
              <a:gd name="connsiteY14" fmla="*/ 2801964 h 3671652"/>
              <a:gd name="connsiteX15" fmla="*/ 190425 w 826822"/>
              <a:gd name="connsiteY15" fmla="*/ 2599174 h 3671652"/>
              <a:gd name="connsiteX16" fmla="*/ 159100 w 826822"/>
              <a:gd name="connsiteY16" fmla="*/ 2647810 h 3671652"/>
              <a:gd name="connsiteX17" fmla="*/ 131072 w 826822"/>
              <a:gd name="connsiteY17" fmla="*/ 2730245 h 3671652"/>
              <a:gd name="connsiteX18" fmla="*/ 130248 w 826822"/>
              <a:gd name="connsiteY18" fmla="*/ 2740137 h 3671652"/>
              <a:gd name="connsiteX19" fmla="*/ 684211 w 826822"/>
              <a:gd name="connsiteY19" fmla="*/ 2740137 h 3671652"/>
              <a:gd name="connsiteX20" fmla="*/ 682562 w 826822"/>
              <a:gd name="connsiteY20" fmla="*/ 2730245 h 3671652"/>
              <a:gd name="connsiteX21" fmla="*/ 651237 w 826822"/>
              <a:gd name="connsiteY21" fmla="*/ 2647810 h 3671652"/>
              <a:gd name="connsiteX22" fmla="*/ 619911 w 826822"/>
              <a:gd name="connsiteY22" fmla="*/ 2599173 h 3671652"/>
              <a:gd name="connsiteX23" fmla="*/ 212682 w 826822"/>
              <a:gd name="connsiteY23" fmla="*/ 1004057 h 3671652"/>
              <a:gd name="connsiteX24" fmla="*/ 230818 w 826822"/>
              <a:gd name="connsiteY24" fmla="*/ 1078248 h 3671652"/>
              <a:gd name="connsiteX25" fmla="*/ 258846 w 826822"/>
              <a:gd name="connsiteY25" fmla="*/ 1135953 h 3671652"/>
              <a:gd name="connsiteX26" fmla="*/ 260494 w 826822"/>
              <a:gd name="connsiteY26" fmla="*/ 1137602 h 3671652"/>
              <a:gd name="connsiteX27" fmla="*/ 646290 w 826822"/>
              <a:gd name="connsiteY27" fmla="*/ 1137602 h 3671652"/>
              <a:gd name="connsiteX28" fmla="*/ 647115 w 826822"/>
              <a:gd name="connsiteY28" fmla="*/ 1135953 h 3671652"/>
              <a:gd name="connsiteX29" fmla="*/ 675143 w 826822"/>
              <a:gd name="connsiteY29" fmla="*/ 1078248 h 3671652"/>
              <a:gd name="connsiteX30" fmla="*/ 694103 w 826822"/>
              <a:gd name="connsiteY30" fmla="*/ 1004057 h 3671652"/>
              <a:gd name="connsiteX31" fmla="*/ 259670 w 826822"/>
              <a:gd name="connsiteY31" fmla="*/ 811159 h 3671652"/>
              <a:gd name="connsiteX32" fmla="*/ 240710 w 826822"/>
              <a:gd name="connsiteY32" fmla="*/ 846607 h 3671652"/>
              <a:gd name="connsiteX33" fmla="*/ 212683 w 826822"/>
              <a:gd name="connsiteY33" fmla="*/ 929041 h 3671652"/>
              <a:gd name="connsiteX34" fmla="*/ 210210 w 826822"/>
              <a:gd name="connsiteY34" fmla="*/ 945528 h 3671652"/>
              <a:gd name="connsiteX35" fmla="*/ 696576 w 826822"/>
              <a:gd name="connsiteY35" fmla="*/ 945528 h 3671652"/>
              <a:gd name="connsiteX36" fmla="*/ 694927 w 826822"/>
              <a:gd name="connsiteY36" fmla="*/ 929041 h 3671652"/>
              <a:gd name="connsiteX37" fmla="*/ 669372 w 826822"/>
              <a:gd name="connsiteY37" fmla="*/ 846606 h 3671652"/>
              <a:gd name="connsiteX38" fmla="*/ 651236 w 826822"/>
              <a:gd name="connsiteY38" fmla="*/ 811159 h 3671652"/>
              <a:gd name="connsiteX39" fmla="*/ 520365 w 826822"/>
              <a:gd name="connsiteY39" fmla="*/ 292702 h 3671652"/>
              <a:gd name="connsiteX40" fmla="*/ 610158 w 826822"/>
              <a:gd name="connsiteY40" fmla="*/ 382495 h 3671652"/>
              <a:gd name="connsiteX41" fmla="*/ 540773 w 826822"/>
              <a:gd name="connsiteY41" fmla="*/ 463284 h 3671652"/>
              <a:gd name="connsiteX42" fmla="*/ 532529 w 826822"/>
              <a:gd name="connsiteY42" fmla="*/ 473176 h 3671652"/>
              <a:gd name="connsiteX43" fmla="*/ 524287 w 826822"/>
              <a:gd name="connsiteY43" fmla="*/ 483068 h 3671652"/>
              <a:gd name="connsiteX44" fmla="*/ 472353 w 826822"/>
              <a:gd name="connsiteY44" fmla="*/ 542421 h 3671652"/>
              <a:gd name="connsiteX45" fmla="*/ 443500 w 826822"/>
              <a:gd name="connsiteY45" fmla="*/ 574571 h 3671652"/>
              <a:gd name="connsiteX46" fmla="*/ 435257 w 826822"/>
              <a:gd name="connsiteY46" fmla="*/ 584463 h 3671652"/>
              <a:gd name="connsiteX47" fmla="*/ 427013 w 826822"/>
              <a:gd name="connsiteY47" fmla="*/ 594355 h 3671652"/>
              <a:gd name="connsiteX48" fmla="*/ 296766 w 826822"/>
              <a:gd name="connsiteY48" fmla="*/ 755928 h 3671652"/>
              <a:gd name="connsiteX49" fmla="*/ 613316 w 826822"/>
              <a:gd name="connsiteY49" fmla="*/ 755928 h 3671652"/>
              <a:gd name="connsiteX50" fmla="*/ 464109 w 826822"/>
              <a:gd name="connsiteY50" fmla="*/ 592707 h 3671652"/>
              <a:gd name="connsiteX51" fmla="*/ 495435 w 826822"/>
              <a:gd name="connsiteY51" fmla="*/ 557259 h 3671652"/>
              <a:gd name="connsiteX52" fmla="*/ 544895 w 826822"/>
              <a:gd name="connsiteY52" fmla="*/ 500379 h 3671652"/>
              <a:gd name="connsiteX53" fmla="*/ 826822 w 826822"/>
              <a:gd name="connsiteY53" fmla="*/ 962839 h 3671652"/>
              <a:gd name="connsiteX54" fmla="*/ 573748 w 826822"/>
              <a:gd name="connsiteY54" fmla="*/ 1403042 h 3671652"/>
              <a:gd name="connsiteX55" fmla="*/ 517692 w 826822"/>
              <a:gd name="connsiteY55" fmla="*/ 1357703 h 3671652"/>
              <a:gd name="connsiteX56" fmla="*/ 477299 w 826822"/>
              <a:gd name="connsiteY56" fmla="*/ 1325553 h 3671652"/>
              <a:gd name="connsiteX57" fmla="*/ 606721 w 826822"/>
              <a:gd name="connsiteY57" fmla="*/ 1196955 h 3671652"/>
              <a:gd name="connsiteX58" fmla="*/ 302536 w 826822"/>
              <a:gd name="connsiteY58" fmla="*/ 1196955 h 3671652"/>
              <a:gd name="connsiteX59" fmla="*/ 436905 w 826822"/>
              <a:gd name="connsiteY59" fmla="*/ 1325554 h 3671652"/>
              <a:gd name="connsiteX60" fmla="*/ 446798 w 826822"/>
              <a:gd name="connsiteY60" fmla="*/ 1333796 h 3671652"/>
              <a:gd name="connsiteX61" fmla="*/ 456690 w 826822"/>
              <a:gd name="connsiteY61" fmla="*/ 1342040 h 3671652"/>
              <a:gd name="connsiteX62" fmla="*/ 498732 w 826822"/>
              <a:gd name="connsiteY62" fmla="*/ 1375838 h 3671652"/>
              <a:gd name="connsiteX63" fmla="*/ 553139 w 826822"/>
              <a:gd name="connsiteY63" fmla="*/ 1419529 h 3671652"/>
              <a:gd name="connsiteX64" fmla="*/ 563031 w 826822"/>
              <a:gd name="connsiteY64" fmla="*/ 1427773 h 3671652"/>
              <a:gd name="connsiteX65" fmla="*/ 572924 w 826822"/>
              <a:gd name="connsiteY65" fmla="*/ 1436016 h 3671652"/>
              <a:gd name="connsiteX66" fmla="*/ 796322 w 826822"/>
              <a:gd name="connsiteY66" fmla="*/ 1723714 h 3671652"/>
              <a:gd name="connsiteX67" fmla="*/ 659479 w 826822"/>
              <a:gd name="connsiteY67" fmla="*/ 1723714 h 3671652"/>
              <a:gd name="connsiteX68" fmla="*/ 644642 w 826822"/>
              <a:gd name="connsiteY68" fmla="*/ 1694037 h 3671652"/>
              <a:gd name="connsiteX69" fmla="*/ 235764 w 826822"/>
              <a:gd name="connsiteY69" fmla="*/ 1694037 h 3671652"/>
              <a:gd name="connsiteX70" fmla="*/ 215155 w 826822"/>
              <a:gd name="connsiteY70" fmla="*/ 1727836 h 3671652"/>
              <a:gd name="connsiteX71" fmla="*/ 193722 w 826822"/>
              <a:gd name="connsiteY71" fmla="*/ 1810271 h 3671652"/>
              <a:gd name="connsiteX72" fmla="*/ 194546 w 826822"/>
              <a:gd name="connsiteY72" fmla="*/ 1828407 h 3671652"/>
              <a:gd name="connsiteX73" fmla="*/ 471528 w 826822"/>
              <a:gd name="connsiteY73" fmla="*/ 1828406 h 3671652"/>
              <a:gd name="connsiteX74" fmla="*/ 471529 w 826822"/>
              <a:gd name="connsiteY74" fmla="*/ 1886111 h 3671652"/>
              <a:gd name="connsiteX75" fmla="*/ 201966 w 826822"/>
              <a:gd name="connsiteY75" fmla="*/ 1886111 h 3671652"/>
              <a:gd name="connsiteX76" fmla="*/ 222574 w 826822"/>
              <a:gd name="connsiteY76" fmla="*/ 1950411 h 3671652"/>
              <a:gd name="connsiteX77" fmla="*/ 250602 w 826822"/>
              <a:gd name="connsiteY77" fmla="*/ 2008115 h 3671652"/>
              <a:gd name="connsiteX78" fmla="*/ 258021 w 826822"/>
              <a:gd name="connsiteY78" fmla="*/ 2019656 h 3671652"/>
              <a:gd name="connsiteX79" fmla="*/ 626506 w 826822"/>
              <a:gd name="connsiteY79" fmla="*/ 2019656 h 3671652"/>
              <a:gd name="connsiteX80" fmla="*/ 633925 w 826822"/>
              <a:gd name="connsiteY80" fmla="*/ 2008115 h 3671652"/>
              <a:gd name="connsiteX81" fmla="*/ 646290 w 826822"/>
              <a:gd name="connsiteY81" fmla="*/ 1986682 h 3671652"/>
              <a:gd name="connsiteX82" fmla="*/ 786429 w 826822"/>
              <a:gd name="connsiteY82" fmla="*/ 1986682 h 3671652"/>
              <a:gd name="connsiteX83" fmla="*/ 535003 w 826822"/>
              <a:gd name="connsiteY83" fmla="*/ 2291691 h 3671652"/>
              <a:gd name="connsiteX84" fmla="*/ 525111 w 826822"/>
              <a:gd name="connsiteY84" fmla="*/ 2299934 h 3671652"/>
              <a:gd name="connsiteX85" fmla="*/ 515219 w 826822"/>
              <a:gd name="connsiteY85" fmla="*/ 2308178 h 3671652"/>
              <a:gd name="connsiteX86" fmla="*/ 434432 w 826822"/>
              <a:gd name="connsiteY86" fmla="*/ 2373302 h 3671652"/>
              <a:gd name="connsiteX87" fmla="*/ 418770 w 826822"/>
              <a:gd name="connsiteY87" fmla="*/ 2385667 h 3671652"/>
              <a:gd name="connsiteX88" fmla="*/ 408053 w 826822"/>
              <a:gd name="connsiteY88" fmla="*/ 2393910 h 3671652"/>
              <a:gd name="connsiteX89" fmla="*/ 397337 w 826822"/>
              <a:gd name="connsiteY89" fmla="*/ 2401329 h 3671652"/>
              <a:gd name="connsiteX90" fmla="*/ 243183 w 826822"/>
              <a:gd name="connsiteY90" fmla="*/ 2537347 h 3671652"/>
              <a:gd name="connsiteX91" fmla="*/ 571274 w 826822"/>
              <a:gd name="connsiteY91" fmla="*/ 2537346 h 3671652"/>
              <a:gd name="connsiteX92" fmla="*/ 438554 w 826822"/>
              <a:gd name="connsiteY92" fmla="*/ 2402978 h 3671652"/>
              <a:gd name="connsiteX93" fmla="*/ 453392 w 826822"/>
              <a:gd name="connsiteY93" fmla="*/ 2391437 h 3671652"/>
              <a:gd name="connsiteX94" fmla="*/ 534179 w 826822"/>
              <a:gd name="connsiteY94" fmla="*/ 2325489 h 3671652"/>
              <a:gd name="connsiteX95" fmla="*/ 815282 w 826822"/>
              <a:gd name="connsiteY95" fmla="*/ 2764044 h 3671652"/>
              <a:gd name="connsiteX96" fmla="*/ 531706 w 826822"/>
              <a:gd name="connsiteY96" fmla="*/ 3202597 h 3671652"/>
              <a:gd name="connsiteX97" fmla="*/ 497083 w 826822"/>
              <a:gd name="connsiteY97" fmla="*/ 3173745 h 3671652"/>
              <a:gd name="connsiteX98" fmla="*/ 436906 w 826822"/>
              <a:gd name="connsiteY98" fmla="*/ 3124284 h 3671652"/>
              <a:gd name="connsiteX99" fmla="*/ 563031 w 826822"/>
              <a:gd name="connsiteY99" fmla="*/ 3003929 h 3671652"/>
              <a:gd name="connsiteX100" fmla="*/ 264616 w 826822"/>
              <a:gd name="connsiteY100" fmla="*/ 3003929 h 3671652"/>
              <a:gd name="connsiteX101" fmla="*/ 396512 w 826822"/>
              <a:gd name="connsiteY101" fmla="*/ 3124284 h 3671652"/>
              <a:gd name="connsiteX102" fmla="*/ 406404 w 826822"/>
              <a:gd name="connsiteY102" fmla="*/ 3132528 h 3671652"/>
              <a:gd name="connsiteX103" fmla="*/ 416297 w 826822"/>
              <a:gd name="connsiteY103" fmla="*/ 3140771 h 3671652"/>
              <a:gd name="connsiteX104" fmla="*/ 477298 w 826822"/>
              <a:gd name="connsiteY104" fmla="*/ 3191881 h 3671652"/>
              <a:gd name="connsiteX105" fmla="*/ 511097 w 826822"/>
              <a:gd name="connsiteY105" fmla="*/ 3219909 h 3671652"/>
              <a:gd name="connsiteX106" fmla="*/ 520989 w 826822"/>
              <a:gd name="connsiteY106" fmla="*/ 3228152 h 3671652"/>
              <a:gd name="connsiteX107" fmla="*/ 530881 w 826822"/>
              <a:gd name="connsiteY107" fmla="*/ 3236396 h 3671652"/>
              <a:gd name="connsiteX108" fmla="*/ 647256 w 826822"/>
              <a:gd name="connsiteY108" fmla="*/ 3338345 h 3671652"/>
              <a:gd name="connsiteX109" fmla="*/ 655663 w 826822"/>
              <a:gd name="connsiteY109" fmla="*/ 3347259 h 3671652"/>
              <a:gd name="connsiteX110" fmla="*/ 568132 w 826822"/>
              <a:gd name="connsiteY110" fmla="*/ 3434790 h 3671652"/>
              <a:gd name="connsiteX111" fmla="*/ 539395 w 826822"/>
              <a:gd name="connsiteY111" fmla="*/ 3405697 h 3671652"/>
              <a:gd name="connsiteX112" fmla="*/ 436081 w 826822"/>
              <a:gd name="connsiteY112" fmla="*/ 3316357 h 3671652"/>
              <a:gd name="connsiteX113" fmla="*/ 426189 w 826822"/>
              <a:gd name="connsiteY113" fmla="*/ 3308114 h 3671652"/>
              <a:gd name="connsiteX114" fmla="*/ 416297 w 826822"/>
              <a:gd name="connsiteY114" fmla="*/ 3299871 h 3671652"/>
              <a:gd name="connsiteX115" fmla="*/ 389093 w 826822"/>
              <a:gd name="connsiteY115" fmla="*/ 3277613 h 3671652"/>
              <a:gd name="connsiteX116" fmla="*/ 321497 w 826822"/>
              <a:gd name="connsiteY116" fmla="*/ 3221557 h 3671652"/>
              <a:gd name="connsiteX117" fmla="*/ 311604 w 826822"/>
              <a:gd name="connsiteY117" fmla="*/ 3213314 h 3671652"/>
              <a:gd name="connsiteX118" fmla="*/ 301712 w 826822"/>
              <a:gd name="connsiteY118" fmla="*/ 3205071 h 3671652"/>
              <a:gd name="connsiteX119" fmla="*/ 0 w 826822"/>
              <a:gd name="connsiteY119" fmla="*/ 2756624 h 3671652"/>
              <a:gd name="connsiteX120" fmla="*/ 311604 w 826822"/>
              <a:gd name="connsiteY120" fmla="*/ 2314772 h 3671652"/>
              <a:gd name="connsiteX121" fmla="*/ 321496 w 826822"/>
              <a:gd name="connsiteY121" fmla="*/ 2306529 h 3671652"/>
              <a:gd name="connsiteX122" fmla="*/ 331389 w 826822"/>
              <a:gd name="connsiteY122" fmla="*/ 2298285 h 3671652"/>
              <a:gd name="connsiteX123" fmla="*/ 348700 w 826822"/>
              <a:gd name="connsiteY123" fmla="*/ 2284272 h 3671652"/>
              <a:gd name="connsiteX124" fmla="*/ 427838 w 826822"/>
              <a:gd name="connsiteY124" fmla="*/ 2220797 h 3671652"/>
              <a:gd name="connsiteX125" fmla="*/ 437730 w 826822"/>
              <a:gd name="connsiteY125" fmla="*/ 2212553 h 3671652"/>
              <a:gd name="connsiteX126" fmla="*/ 447622 w 826822"/>
              <a:gd name="connsiteY126" fmla="*/ 2204310 h 3671652"/>
              <a:gd name="connsiteX127" fmla="*/ 582815 w 826822"/>
              <a:gd name="connsiteY127" fmla="*/ 2074887 h 3671652"/>
              <a:gd name="connsiteX128" fmla="*/ 297591 w 826822"/>
              <a:gd name="connsiteY128" fmla="*/ 2074887 h 3671652"/>
              <a:gd name="connsiteX129" fmla="*/ 408878 w 826822"/>
              <a:gd name="connsiteY129" fmla="*/ 2202661 h 3671652"/>
              <a:gd name="connsiteX130" fmla="*/ 329740 w 826822"/>
              <a:gd name="connsiteY130" fmla="*/ 2266136 h 3671652"/>
              <a:gd name="connsiteX131" fmla="*/ 312429 w 826822"/>
              <a:gd name="connsiteY131" fmla="*/ 2280150 h 3671652"/>
              <a:gd name="connsiteX132" fmla="*/ 64300 w 826822"/>
              <a:gd name="connsiteY132" fmla="*/ 1806974 h 3671652"/>
              <a:gd name="connsiteX133" fmla="*/ 337159 w 826822"/>
              <a:gd name="connsiteY133" fmla="*/ 1431070 h 3671652"/>
              <a:gd name="connsiteX134" fmla="*/ 394039 w 826822"/>
              <a:gd name="connsiteY134" fmla="*/ 1477234 h 3671652"/>
              <a:gd name="connsiteX135" fmla="*/ 434432 w 826822"/>
              <a:gd name="connsiteY135" fmla="*/ 1509383 h 3671652"/>
              <a:gd name="connsiteX136" fmla="*/ 286874 w 826822"/>
              <a:gd name="connsiteY136" fmla="*/ 1633036 h 3671652"/>
              <a:gd name="connsiteX137" fmla="*/ 605897 w 826822"/>
              <a:gd name="connsiteY137" fmla="*/ 1633036 h 3671652"/>
              <a:gd name="connsiteX138" fmla="*/ 477298 w 826822"/>
              <a:gd name="connsiteY138" fmla="*/ 1510208 h 3671652"/>
              <a:gd name="connsiteX139" fmla="*/ 467407 w 826822"/>
              <a:gd name="connsiteY139" fmla="*/ 1501964 h 3671652"/>
              <a:gd name="connsiteX140" fmla="*/ 456690 w 826822"/>
              <a:gd name="connsiteY140" fmla="*/ 1493721 h 3671652"/>
              <a:gd name="connsiteX141" fmla="*/ 413824 w 826822"/>
              <a:gd name="connsiteY141" fmla="*/ 1459098 h 3671652"/>
              <a:gd name="connsiteX142" fmla="*/ 359417 w 826822"/>
              <a:gd name="connsiteY142" fmla="*/ 1415408 h 3671652"/>
              <a:gd name="connsiteX143" fmla="*/ 349525 w 826822"/>
              <a:gd name="connsiteY143" fmla="*/ 1407164 h 3671652"/>
              <a:gd name="connsiteX144" fmla="*/ 339632 w 826822"/>
              <a:gd name="connsiteY144" fmla="*/ 1398920 h 3671652"/>
              <a:gd name="connsiteX145" fmla="*/ 82435 w 826822"/>
              <a:gd name="connsiteY145" fmla="*/ 959542 h 3671652"/>
              <a:gd name="connsiteX146" fmla="*/ 339633 w 826822"/>
              <a:gd name="connsiteY146" fmla="*/ 505326 h 3671652"/>
              <a:gd name="connsiteX147" fmla="*/ 347877 w 826822"/>
              <a:gd name="connsiteY147" fmla="*/ 495433 h 3671652"/>
              <a:gd name="connsiteX148" fmla="*/ 356119 w 826822"/>
              <a:gd name="connsiteY148" fmla="*/ 485541 h 3671652"/>
              <a:gd name="connsiteX149" fmla="*/ 372606 w 826822"/>
              <a:gd name="connsiteY149" fmla="*/ 467406 h 3671652"/>
              <a:gd name="connsiteX150" fmla="*/ 436905 w 826822"/>
              <a:gd name="connsiteY150" fmla="*/ 394038 h 3671652"/>
              <a:gd name="connsiteX151" fmla="*/ 445149 w 826822"/>
              <a:gd name="connsiteY151" fmla="*/ 384146 h 3671652"/>
              <a:gd name="connsiteX152" fmla="*/ 453392 w 826822"/>
              <a:gd name="connsiteY152" fmla="*/ 374254 h 3671652"/>
              <a:gd name="connsiteX153" fmla="*/ 74191 w 826822"/>
              <a:gd name="connsiteY153" fmla="*/ 0 h 3671652"/>
              <a:gd name="connsiteX154" fmla="*/ 217628 w 826822"/>
              <a:gd name="connsiteY154" fmla="*/ 0 h 3671652"/>
              <a:gd name="connsiteX155" fmla="*/ 244008 w 826822"/>
              <a:gd name="connsiteY155" fmla="*/ 185478 h 3671652"/>
              <a:gd name="connsiteX156" fmla="*/ 416297 w 826822"/>
              <a:gd name="connsiteY156" fmla="*/ 375903 h 3671652"/>
              <a:gd name="connsiteX157" fmla="*/ 349524 w 826822"/>
              <a:gd name="connsiteY157" fmla="*/ 452567 h 3671652"/>
              <a:gd name="connsiteX158" fmla="*/ 336334 w 826822"/>
              <a:gd name="connsiteY158" fmla="*/ 468230 h 3671652"/>
              <a:gd name="connsiteX159" fmla="*/ 136842 w 826822"/>
              <a:gd name="connsiteY159" fmla="*/ 248953 h 3671652"/>
              <a:gd name="connsiteX160" fmla="*/ 74191 w 826822"/>
              <a:gd name="connsiteY160" fmla="*/ 0 h 367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826822" h="3671652">
                <a:moveTo>
                  <a:pt x="189536" y="3340572"/>
                </a:moveTo>
                <a:cubicBezTo>
                  <a:pt x="225202" y="3306414"/>
                  <a:pt x="263586" y="3272872"/>
                  <a:pt x="302537" y="3239692"/>
                </a:cubicBezTo>
                <a:cubicBezTo>
                  <a:pt x="324793" y="3258652"/>
                  <a:pt x="347876" y="3277612"/>
                  <a:pt x="371781" y="3296572"/>
                </a:cubicBezTo>
                <a:cubicBezTo>
                  <a:pt x="380025" y="3303991"/>
                  <a:pt x="389093" y="3310586"/>
                  <a:pt x="397337" y="3318005"/>
                </a:cubicBezTo>
                <a:cubicBezTo>
                  <a:pt x="254723" y="3440010"/>
                  <a:pt x="129423" y="3556243"/>
                  <a:pt x="129423" y="3671652"/>
                </a:cubicBezTo>
                <a:lnTo>
                  <a:pt x="1" y="3671652"/>
                </a:lnTo>
                <a:cubicBezTo>
                  <a:pt x="1" y="3551090"/>
                  <a:pt x="82538" y="3443050"/>
                  <a:pt x="189536" y="3340572"/>
                </a:cubicBezTo>
                <a:close/>
                <a:moveTo>
                  <a:pt x="135194" y="2801963"/>
                </a:moveTo>
                <a:cubicBezTo>
                  <a:pt x="140139" y="2825046"/>
                  <a:pt x="149208" y="2848127"/>
                  <a:pt x="161573" y="2871208"/>
                </a:cubicBezTo>
                <a:cubicBezTo>
                  <a:pt x="171465" y="2890170"/>
                  <a:pt x="184654" y="2909953"/>
                  <a:pt x="198669" y="2928913"/>
                </a:cubicBezTo>
                <a:cubicBezTo>
                  <a:pt x="201967" y="2933859"/>
                  <a:pt x="206088" y="2938805"/>
                  <a:pt x="210209" y="2943752"/>
                </a:cubicBezTo>
                <a:lnTo>
                  <a:pt x="614141" y="2943752"/>
                </a:lnTo>
                <a:cubicBezTo>
                  <a:pt x="617438" y="2938805"/>
                  <a:pt x="621560" y="2933859"/>
                  <a:pt x="624857" y="2928913"/>
                </a:cubicBezTo>
                <a:cubicBezTo>
                  <a:pt x="638871" y="2909953"/>
                  <a:pt x="650412" y="2890993"/>
                  <a:pt x="659479" y="2871208"/>
                </a:cubicBezTo>
                <a:cubicBezTo>
                  <a:pt x="670196" y="2848127"/>
                  <a:pt x="678439" y="2825045"/>
                  <a:pt x="683386" y="2801964"/>
                </a:cubicBezTo>
                <a:close/>
                <a:moveTo>
                  <a:pt x="190425" y="2599174"/>
                </a:moveTo>
                <a:cubicBezTo>
                  <a:pt x="178885" y="2614836"/>
                  <a:pt x="168168" y="2631323"/>
                  <a:pt x="159100" y="2647810"/>
                </a:cubicBezTo>
                <a:cubicBezTo>
                  <a:pt x="144261" y="2674190"/>
                  <a:pt x="135194" y="2702217"/>
                  <a:pt x="131072" y="2730245"/>
                </a:cubicBezTo>
                <a:cubicBezTo>
                  <a:pt x="131072" y="2733543"/>
                  <a:pt x="130248" y="2736839"/>
                  <a:pt x="130248" y="2740137"/>
                </a:cubicBezTo>
                <a:lnTo>
                  <a:pt x="684211" y="2740137"/>
                </a:lnTo>
                <a:cubicBezTo>
                  <a:pt x="683386" y="2736839"/>
                  <a:pt x="683386" y="2733543"/>
                  <a:pt x="682562" y="2730245"/>
                </a:cubicBezTo>
                <a:cubicBezTo>
                  <a:pt x="676791" y="2703042"/>
                  <a:pt x="666075" y="2675014"/>
                  <a:pt x="651237" y="2647810"/>
                </a:cubicBezTo>
                <a:cubicBezTo>
                  <a:pt x="642169" y="2631323"/>
                  <a:pt x="631452" y="2615660"/>
                  <a:pt x="619911" y="2599173"/>
                </a:cubicBezTo>
                <a:close/>
                <a:moveTo>
                  <a:pt x="212682" y="1004057"/>
                </a:moveTo>
                <a:cubicBezTo>
                  <a:pt x="215980" y="1029612"/>
                  <a:pt x="221750" y="1054343"/>
                  <a:pt x="230818" y="1078248"/>
                </a:cubicBezTo>
                <a:cubicBezTo>
                  <a:pt x="238238" y="1098033"/>
                  <a:pt x="248129" y="1117818"/>
                  <a:pt x="258846" y="1135953"/>
                </a:cubicBezTo>
                <a:cubicBezTo>
                  <a:pt x="259671" y="1136777"/>
                  <a:pt x="259671" y="1136777"/>
                  <a:pt x="260494" y="1137602"/>
                </a:cubicBezTo>
                <a:lnTo>
                  <a:pt x="646290" y="1137602"/>
                </a:lnTo>
                <a:cubicBezTo>
                  <a:pt x="646290" y="1136777"/>
                  <a:pt x="647115" y="1136777"/>
                  <a:pt x="647115" y="1135953"/>
                </a:cubicBezTo>
                <a:cubicBezTo>
                  <a:pt x="657831" y="1117818"/>
                  <a:pt x="667723" y="1098033"/>
                  <a:pt x="675143" y="1078248"/>
                </a:cubicBezTo>
                <a:cubicBezTo>
                  <a:pt x="684211" y="1055167"/>
                  <a:pt x="690805" y="1029612"/>
                  <a:pt x="694103" y="1004057"/>
                </a:cubicBezTo>
                <a:close/>
                <a:moveTo>
                  <a:pt x="259670" y="811159"/>
                </a:moveTo>
                <a:cubicBezTo>
                  <a:pt x="253075" y="823525"/>
                  <a:pt x="246481" y="835065"/>
                  <a:pt x="240710" y="846607"/>
                </a:cubicBezTo>
                <a:cubicBezTo>
                  <a:pt x="226696" y="874635"/>
                  <a:pt x="216804" y="902662"/>
                  <a:pt x="212683" y="929041"/>
                </a:cubicBezTo>
                <a:cubicBezTo>
                  <a:pt x="211858" y="934812"/>
                  <a:pt x="211034" y="940582"/>
                  <a:pt x="210210" y="945528"/>
                </a:cubicBezTo>
                <a:lnTo>
                  <a:pt x="696576" y="945528"/>
                </a:lnTo>
                <a:cubicBezTo>
                  <a:pt x="696576" y="939758"/>
                  <a:pt x="695752" y="934811"/>
                  <a:pt x="694927" y="929041"/>
                </a:cubicBezTo>
                <a:cubicBezTo>
                  <a:pt x="690805" y="901838"/>
                  <a:pt x="681737" y="873810"/>
                  <a:pt x="669372" y="846606"/>
                </a:cubicBezTo>
                <a:cubicBezTo>
                  <a:pt x="664426" y="834241"/>
                  <a:pt x="657832" y="822700"/>
                  <a:pt x="651236" y="811159"/>
                </a:cubicBezTo>
                <a:close/>
                <a:moveTo>
                  <a:pt x="520365" y="292702"/>
                </a:moveTo>
                <a:lnTo>
                  <a:pt x="610158" y="382495"/>
                </a:lnTo>
                <a:lnTo>
                  <a:pt x="540773" y="463284"/>
                </a:lnTo>
                <a:cubicBezTo>
                  <a:pt x="538300" y="466581"/>
                  <a:pt x="535004" y="469878"/>
                  <a:pt x="532529" y="473176"/>
                </a:cubicBezTo>
                <a:cubicBezTo>
                  <a:pt x="530057" y="476473"/>
                  <a:pt x="526760" y="479771"/>
                  <a:pt x="524287" y="483068"/>
                </a:cubicBezTo>
                <a:cubicBezTo>
                  <a:pt x="506975" y="502852"/>
                  <a:pt x="489664" y="522637"/>
                  <a:pt x="472353" y="542421"/>
                </a:cubicBezTo>
                <a:cubicBezTo>
                  <a:pt x="462460" y="553137"/>
                  <a:pt x="452569" y="563854"/>
                  <a:pt x="443500" y="574571"/>
                </a:cubicBezTo>
                <a:cubicBezTo>
                  <a:pt x="441027" y="577869"/>
                  <a:pt x="437730" y="581166"/>
                  <a:pt x="435257" y="584463"/>
                </a:cubicBezTo>
                <a:cubicBezTo>
                  <a:pt x="432783" y="587761"/>
                  <a:pt x="429486" y="591058"/>
                  <a:pt x="427013" y="594355"/>
                </a:cubicBezTo>
                <a:cubicBezTo>
                  <a:pt x="378377" y="649587"/>
                  <a:pt x="333862" y="703994"/>
                  <a:pt x="296766" y="755928"/>
                </a:cubicBezTo>
                <a:lnTo>
                  <a:pt x="613316" y="755928"/>
                </a:lnTo>
                <a:cubicBezTo>
                  <a:pt x="572099" y="701520"/>
                  <a:pt x="520165" y="647938"/>
                  <a:pt x="464109" y="592707"/>
                </a:cubicBezTo>
                <a:cubicBezTo>
                  <a:pt x="474826" y="581165"/>
                  <a:pt x="484718" y="568801"/>
                  <a:pt x="495435" y="557259"/>
                </a:cubicBezTo>
                <a:cubicBezTo>
                  <a:pt x="511922" y="538299"/>
                  <a:pt x="528408" y="519340"/>
                  <a:pt x="544895" y="500379"/>
                </a:cubicBezTo>
                <a:cubicBezTo>
                  <a:pt x="695752" y="646289"/>
                  <a:pt x="826823" y="789726"/>
                  <a:pt x="826822" y="962839"/>
                </a:cubicBezTo>
                <a:cubicBezTo>
                  <a:pt x="826823" y="1153264"/>
                  <a:pt x="708941" y="1288458"/>
                  <a:pt x="573748" y="1403042"/>
                </a:cubicBezTo>
                <a:cubicBezTo>
                  <a:pt x="554787" y="1387380"/>
                  <a:pt x="536651" y="1372542"/>
                  <a:pt x="517692" y="1357703"/>
                </a:cubicBezTo>
                <a:cubicBezTo>
                  <a:pt x="504502" y="1346987"/>
                  <a:pt x="490489" y="1336270"/>
                  <a:pt x="477299" y="1325553"/>
                </a:cubicBezTo>
                <a:cubicBezTo>
                  <a:pt x="525111" y="1285160"/>
                  <a:pt x="570450" y="1242294"/>
                  <a:pt x="606721" y="1196955"/>
                </a:cubicBezTo>
                <a:lnTo>
                  <a:pt x="302536" y="1196955"/>
                </a:lnTo>
                <a:cubicBezTo>
                  <a:pt x="340457" y="1242294"/>
                  <a:pt x="387445" y="1284336"/>
                  <a:pt x="436905" y="1325554"/>
                </a:cubicBezTo>
                <a:cubicBezTo>
                  <a:pt x="440203" y="1328026"/>
                  <a:pt x="443500" y="1331324"/>
                  <a:pt x="446798" y="1333796"/>
                </a:cubicBezTo>
                <a:cubicBezTo>
                  <a:pt x="450095" y="1336271"/>
                  <a:pt x="453392" y="1339567"/>
                  <a:pt x="456690" y="1342040"/>
                </a:cubicBezTo>
                <a:cubicBezTo>
                  <a:pt x="470704" y="1352757"/>
                  <a:pt x="484718" y="1364297"/>
                  <a:pt x="498732" y="1375838"/>
                </a:cubicBezTo>
                <a:cubicBezTo>
                  <a:pt x="516867" y="1390677"/>
                  <a:pt x="535003" y="1404691"/>
                  <a:pt x="553139" y="1419529"/>
                </a:cubicBezTo>
                <a:cubicBezTo>
                  <a:pt x="556436" y="1422002"/>
                  <a:pt x="559733" y="1425299"/>
                  <a:pt x="563031" y="1427773"/>
                </a:cubicBezTo>
                <a:cubicBezTo>
                  <a:pt x="566328" y="1430245"/>
                  <a:pt x="569626" y="1433543"/>
                  <a:pt x="572924" y="1436016"/>
                </a:cubicBezTo>
                <a:cubicBezTo>
                  <a:pt x="670197" y="1517627"/>
                  <a:pt x="759226" y="1606656"/>
                  <a:pt x="796322" y="1723714"/>
                </a:cubicBezTo>
                <a:lnTo>
                  <a:pt x="659479" y="1723714"/>
                </a:lnTo>
                <a:cubicBezTo>
                  <a:pt x="655358" y="1713822"/>
                  <a:pt x="650412" y="1703930"/>
                  <a:pt x="644642" y="1694037"/>
                </a:cubicBezTo>
                <a:lnTo>
                  <a:pt x="235764" y="1694037"/>
                </a:lnTo>
                <a:cubicBezTo>
                  <a:pt x="228345" y="1705579"/>
                  <a:pt x="220926" y="1716295"/>
                  <a:pt x="215155" y="1727836"/>
                </a:cubicBezTo>
                <a:cubicBezTo>
                  <a:pt x="201967" y="1754215"/>
                  <a:pt x="193723" y="1781419"/>
                  <a:pt x="193722" y="1810271"/>
                </a:cubicBezTo>
                <a:cubicBezTo>
                  <a:pt x="193723" y="1816041"/>
                  <a:pt x="194547" y="1822636"/>
                  <a:pt x="194546" y="1828407"/>
                </a:cubicBezTo>
                <a:lnTo>
                  <a:pt x="471528" y="1828406"/>
                </a:lnTo>
                <a:lnTo>
                  <a:pt x="471529" y="1886111"/>
                </a:lnTo>
                <a:lnTo>
                  <a:pt x="201966" y="1886111"/>
                </a:lnTo>
                <a:cubicBezTo>
                  <a:pt x="206912" y="1907544"/>
                  <a:pt x="214331" y="1928977"/>
                  <a:pt x="222574" y="1950411"/>
                </a:cubicBezTo>
                <a:cubicBezTo>
                  <a:pt x="229994" y="1970195"/>
                  <a:pt x="239885" y="1989155"/>
                  <a:pt x="250602" y="2008115"/>
                </a:cubicBezTo>
                <a:cubicBezTo>
                  <a:pt x="253076" y="2011412"/>
                  <a:pt x="255549" y="2015534"/>
                  <a:pt x="258021" y="2019656"/>
                </a:cubicBezTo>
                <a:lnTo>
                  <a:pt x="626506" y="2019656"/>
                </a:lnTo>
                <a:cubicBezTo>
                  <a:pt x="628979" y="2016358"/>
                  <a:pt x="631452" y="2012236"/>
                  <a:pt x="633925" y="2008115"/>
                </a:cubicBezTo>
                <a:cubicBezTo>
                  <a:pt x="638046" y="2000696"/>
                  <a:pt x="642168" y="1994101"/>
                  <a:pt x="646290" y="1986682"/>
                </a:cubicBezTo>
                <a:lnTo>
                  <a:pt x="786429" y="1986682"/>
                </a:lnTo>
                <a:cubicBezTo>
                  <a:pt x="739442" y="2103739"/>
                  <a:pt x="640520" y="2202661"/>
                  <a:pt x="535003" y="2291691"/>
                </a:cubicBezTo>
                <a:cubicBezTo>
                  <a:pt x="531705" y="2294164"/>
                  <a:pt x="528408" y="2297462"/>
                  <a:pt x="525111" y="2299934"/>
                </a:cubicBezTo>
                <a:cubicBezTo>
                  <a:pt x="521813" y="2302408"/>
                  <a:pt x="518516" y="2305705"/>
                  <a:pt x="515219" y="2308178"/>
                </a:cubicBezTo>
                <a:cubicBezTo>
                  <a:pt x="488016" y="2330435"/>
                  <a:pt x="460812" y="2351868"/>
                  <a:pt x="434432" y="2373302"/>
                </a:cubicBezTo>
                <a:cubicBezTo>
                  <a:pt x="428662" y="2377424"/>
                  <a:pt x="423716" y="2381546"/>
                  <a:pt x="418770" y="2385667"/>
                </a:cubicBezTo>
                <a:cubicBezTo>
                  <a:pt x="414648" y="2388140"/>
                  <a:pt x="411351" y="2391437"/>
                  <a:pt x="408053" y="2393910"/>
                </a:cubicBezTo>
                <a:cubicBezTo>
                  <a:pt x="404756" y="2397208"/>
                  <a:pt x="401458" y="2399681"/>
                  <a:pt x="397337" y="2401329"/>
                </a:cubicBezTo>
                <a:cubicBezTo>
                  <a:pt x="341281" y="2447493"/>
                  <a:pt x="287698" y="2492008"/>
                  <a:pt x="243183" y="2537347"/>
                </a:cubicBezTo>
                <a:lnTo>
                  <a:pt x="571274" y="2537346"/>
                </a:lnTo>
                <a:cubicBezTo>
                  <a:pt x="532529" y="2492832"/>
                  <a:pt x="486367" y="2448317"/>
                  <a:pt x="438554" y="2402978"/>
                </a:cubicBezTo>
                <a:cubicBezTo>
                  <a:pt x="443500" y="2399681"/>
                  <a:pt x="448446" y="2395559"/>
                  <a:pt x="453392" y="2391437"/>
                </a:cubicBezTo>
                <a:cubicBezTo>
                  <a:pt x="479772" y="2370004"/>
                  <a:pt x="506975" y="2347747"/>
                  <a:pt x="534179" y="2325489"/>
                </a:cubicBezTo>
                <a:cubicBezTo>
                  <a:pt x="680913" y="2465629"/>
                  <a:pt x="815282" y="2599173"/>
                  <a:pt x="815282" y="2764044"/>
                </a:cubicBezTo>
                <a:cubicBezTo>
                  <a:pt x="815282" y="2930562"/>
                  <a:pt x="682561" y="3070702"/>
                  <a:pt x="531706" y="3202597"/>
                </a:cubicBezTo>
                <a:cubicBezTo>
                  <a:pt x="520165" y="3192705"/>
                  <a:pt x="508624" y="3183637"/>
                  <a:pt x="497083" y="3173745"/>
                </a:cubicBezTo>
                <a:cubicBezTo>
                  <a:pt x="477299" y="3157258"/>
                  <a:pt x="456690" y="3140771"/>
                  <a:pt x="436906" y="3124284"/>
                </a:cubicBezTo>
                <a:cubicBezTo>
                  <a:pt x="482245" y="3084715"/>
                  <a:pt x="525111" y="3044322"/>
                  <a:pt x="563031" y="3003929"/>
                </a:cubicBezTo>
                <a:lnTo>
                  <a:pt x="264616" y="3003929"/>
                </a:lnTo>
                <a:cubicBezTo>
                  <a:pt x="304185" y="3044322"/>
                  <a:pt x="349524" y="3084715"/>
                  <a:pt x="396512" y="3124284"/>
                </a:cubicBezTo>
                <a:cubicBezTo>
                  <a:pt x="399810" y="3126757"/>
                  <a:pt x="403107" y="3130055"/>
                  <a:pt x="406404" y="3132528"/>
                </a:cubicBezTo>
                <a:cubicBezTo>
                  <a:pt x="409702" y="3135000"/>
                  <a:pt x="412999" y="3138298"/>
                  <a:pt x="416297" y="3140771"/>
                </a:cubicBezTo>
                <a:cubicBezTo>
                  <a:pt x="436081" y="3158082"/>
                  <a:pt x="456690" y="3175393"/>
                  <a:pt x="477298" y="3191881"/>
                </a:cubicBezTo>
                <a:cubicBezTo>
                  <a:pt x="488840" y="3200949"/>
                  <a:pt x="499556" y="3210841"/>
                  <a:pt x="511097" y="3219909"/>
                </a:cubicBezTo>
                <a:cubicBezTo>
                  <a:pt x="514394" y="3222382"/>
                  <a:pt x="517691" y="3225679"/>
                  <a:pt x="520989" y="3228152"/>
                </a:cubicBezTo>
                <a:cubicBezTo>
                  <a:pt x="524287" y="3230626"/>
                  <a:pt x="527584" y="3233922"/>
                  <a:pt x="530881" y="3236396"/>
                </a:cubicBezTo>
                <a:cubicBezTo>
                  <a:pt x="571068" y="3269989"/>
                  <a:pt x="610585" y="3303890"/>
                  <a:pt x="647256" y="3338345"/>
                </a:cubicBezTo>
                <a:lnTo>
                  <a:pt x="655663" y="3347259"/>
                </a:lnTo>
                <a:lnTo>
                  <a:pt x="568132" y="3434790"/>
                </a:lnTo>
                <a:lnTo>
                  <a:pt x="539395" y="3405697"/>
                </a:lnTo>
                <a:cubicBezTo>
                  <a:pt x="506820" y="3375866"/>
                  <a:pt x="471734" y="3346034"/>
                  <a:pt x="436081" y="3316357"/>
                </a:cubicBezTo>
                <a:cubicBezTo>
                  <a:pt x="432784" y="3313884"/>
                  <a:pt x="429487" y="3310587"/>
                  <a:pt x="426189" y="3308114"/>
                </a:cubicBezTo>
                <a:cubicBezTo>
                  <a:pt x="422891" y="3305641"/>
                  <a:pt x="419594" y="3302344"/>
                  <a:pt x="416297" y="3299871"/>
                </a:cubicBezTo>
                <a:cubicBezTo>
                  <a:pt x="407229" y="3292451"/>
                  <a:pt x="398161" y="3285032"/>
                  <a:pt x="389093" y="3277613"/>
                </a:cubicBezTo>
                <a:cubicBezTo>
                  <a:pt x="366836" y="3259478"/>
                  <a:pt x="343753" y="3240518"/>
                  <a:pt x="321497" y="3221557"/>
                </a:cubicBezTo>
                <a:cubicBezTo>
                  <a:pt x="318199" y="3219084"/>
                  <a:pt x="314902" y="3215787"/>
                  <a:pt x="311604" y="3213314"/>
                </a:cubicBezTo>
                <a:cubicBezTo>
                  <a:pt x="308307" y="3210841"/>
                  <a:pt x="305009" y="3207543"/>
                  <a:pt x="301712" y="3205071"/>
                </a:cubicBezTo>
                <a:cubicBezTo>
                  <a:pt x="141788" y="3069053"/>
                  <a:pt x="0" y="2926440"/>
                  <a:pt x="0" y="2756624"/>
                </a:cubicBezTo>
                <a:cubicBezTo>
                  <a:pt x="1" y="2580213"/>
                  <a:pt x="151681" y="2445020"/>
                  <a:pt x="311604" y="2314772"/>
                </a:cubicBezTo>
                <a:cubicBezTo>
                  <a:pt x="314902" y="2312300"/>
                  <a:pt x="318199" y="2309002"/>
                  <a:pt x="321496" y="2306529"/>
                </a:cubicBezTo>
                <a:cubicBezTo>
                  <a:pt x="324794" y="2304056"/>
                  <a:pt x="328091" y="2300759"/>
                  <a:pt x="331389" y="2298285"/>
                </a:cubicBezTo>
                <a:cubicBezTo>
                  <a:pt x="337159" y="2293340"/>
                  <a:pt x="342930" y="2289218"/>
                  <a:pt x="348700" y="2284272"/>
                </a:cubicBezTo>
                <a:cubicBezTo>
                  <a:pt x="375079" y="2263663"/>
                  <a:pt x="402282" y="2242230"/>
                  <a:pt x="427838" y="2220797"/>
                </a:cubicBezTo>
                <a:cubicBezTo>
                  <a:pt x="431135" y="2218324"/>
                  <a:pt x="434432" y="2215027"/>
                  <a:pt x="437730" y="2212553"/>
                </a:cubicBezTo>
                <a:cubicBezTo>
                  <a:pt x="441027" y="2210081"/>
                  <a:pt x="444325" y="2206783"/>
                  <a:pt x="447622" y="2204310"/>
                </a:cubicBezTo>
                <a:cubicBezTo>
                  <a:pt x="497083" y="2162268"/>
                  <a:pt x="544071" y="2119402"/>
                  <a:pt x="582815" y="2074887"/>
                </a:cubicBezTo>
                <a:lnTo>
                  <a:pt x="297591" y="2074887"/>
                </a:lnTo>
                <a:cubicBezTo>
                  <a:pt x="329740" y="2118578"/>
                  <a:pt x="368485" y="2161444"/>
                  <a:pt x="408878" y="2202661"/>
                </a:cubicBezTo>
                <a:cubicBezTo>
                  <a:pt x="382499" y="2224094"/>
                  <a:pt x="356119" y="2244703"/>
                  <a:pt x="329740" y="2266136"/>
                </a:cubicBezTo>
                <a:cubicBezTo>
                  <a:pt x="323970" y="2271082"/>
                  <a:pt x="318199" y="2275204"/>
                  <a:pt x="312429" y="2280150"/>
                </a:cubicBezTo>
                <a:cubicBezTo>
                  <a:pt x="181357" y="2146606"/>
                  <a:pt x="64300" y="1994925"/>
                  <a:pt x="64300" y="1806974"/>
                </a:cubicBezTo>
                <a:cubicBezTo>
                  <a:pt x="64300" y="1651996"/>
                  <a:pt x="192898" y="1543181"/>
                  <a:pt x="337159" y="1431070"/>
                </a:cubicBezTo>
                <a:cubicBezTo>
                  <a:pt x="356119" y="1446733"/>
                  <a:pt x="375079" y="1462395"/>
                  <a:pt x="394039" y="1477234"/>
                </a:cubicBezTo>
                <a:cubicBezTo>
                  <a:pt x="408053" y="1487950"/>
                  <a:pt x="421243" y="1498667"/>
                  <a:pt x="434432" y="1509383"/>
                </a:cubicBezTo>
                <a:cubicBezTo>
                  <a:pt x="379201" y="1552250"/>
                  <a:pt x="328091" y="1592642"/>
                  <a:pt x="286874" y="1633036"/>
                </a:cubicBezTo>
                <a:lnTo>
                  <a:pt x="605897" y="1633036"/>
                </a:lnTo>
                <a:cubicBezTo>
                  <a:pt x="570450" y="1590994"/>
                  <a:pt x="525935" y="1550601"/>
                  <a:pt x="477298" y="1510208"/>
                </a:cubicBezTo>
                <a:cubicBezTo>
                  <a:pt x="474001" y="1507734"/>
                  <a:pt x="470704" y="1504437"/>
                  <a:pt x="467407" y="1501964"/>
                </a:cubicBezTo>
                <a:cubicBezTo>
                  <a:pt x="463285" y="1499491"/>
                  <a:pt x="459987" y="1496194"/>
                  <a:pt x="456690" y="1493721"/>
                </a:cubicBezTo>
                <a:cubicBezTo>
                  <a:pt x="442676" y="1482179"/>
                  <a:pt x="428662" y="1470639"/>
                  <a:pt x="413824" y="1459098"/>
                </a:cubicBezTo>
                <a:cubicBezTo>
                  <a:pt x="395688" y="1445084"/>
                  <a:pt x="377552" y="1430246"/>
                  <a:pt x="359417" y="1415408"/>
                </a:cubicBezTo>
                <a:cubicBezTo>
                  <a:pt x="356119" y="1412935"/>
                  <a:pt x="352822" y="1409637"/>
                  <a:pt x="349525" y="1407164"/>
                </a:cubicBezTo>
                <a:cubicBezTo>
                  <a:pt x="346228" y="1404691"/>
                  <a:pt x="342930" y="1401393"/>
                  <a:pt x="339632" y="1398920"/>
                </a:cubicBezTo>
                <a:cubicBezTo>
                  <a:pt x="207736" y="1288458"/>
                  <a:pt x="82435" y="1157386"/>
                  <a:pt x="82435" y="959542"/>
                </a:cubicBezTo>
                <a:cubicBezTo>
                  <a:pt x="82435" y="810335"/>
                  <a:pt x="203614" y="661952"/>
                  <a:pt x="339633" y="505326"/>
                </a:cubicBezTo>
                <a:cubicBezTo>
                  <a:pt x="342105" y="502028"/>
                  <a:pt x="344578" y="498731"/>
                  <a:pt x="347877" y="495433"/>
                </a:cubicBezTo>
                <a:cubicBezTo>
                  <a:pt x="350349" y="492136"/>
                  <a:pt x="352822" y="488839"/>
                  <a:pt x="356119" y="485541"/>
                </a:cubicBezTo>
                <a:cubicBezTo>
                  <a:pt x="361890" y="479771"/>
                  <a:pt x="366836" y="474000"/>
                  <a:pt x="372606" y="467406"/>
                </a:cubicBezTo>
                <a:cubicBezTo>
                  <a:pt x="394039" y="443499"/>
                  <a:pt x="415472" y="418768"/>
                  <a:pt x="436905" y="394038"/>
                </a:cubicBezTo>
                <a:cubicBezTo>
                  <a:pt x="439379" y="390741"/>
                  <a:pt x="442676" y="387443"/>
                  <a:pt x="445149" y="384146"/>
                </a:cubicBezTo>
                <a:cubicBezTo>
                  <a:pt x="447622" y="380849"/>
                  <a:pt x="450920" y="377551"/>
                  <a:pt x="453392" y="374254"/>
                </a:cubicBezTo>
                <a:close/>
                <a:moveTo>
                  <a:pt x="74191" y="0"/>
                </a:moveTo>
                <a:lnTo>
                  <a:pt x="217628" y="0"/>
                </a:lnTo>
                <a:cubicBezTo>
                  <a:pt x="211033" y="62650"/>
                  <a:pt x="217628" y="125300"/>
                  <a:pt x="244008" y="185478"/>
                </a:cubicBezTo>
                <a:cubicBezTo>
                  <a:pt x="276157" y="258846"/>
                  <a:pt x="352821" y="314077"/>
                  <a:pt x="416297" y="375903"/>
                </a:cubicBezTo>
                <a:cubicBezTo>
                  <a:pt x="394038" y="401458"/>
                  <a:pt x="371781" y="427013"/>
                  <a:pt x="349524" y="452567"/>
                </a:cubicBezTo>
                <a:cubicBezTo>
                  <a:pt x="345402" y="457514"/>
                  <a:pt x="340456" y="463284"/>
                  <a:pt x="336334" y="468230"/>
                </a:cubicBezTo>
                <a:cubicBezTo>
                  <a:pt x="264616" y="398985"/>
                  <a:pt x="182181" y="333037"/>
                  <a:pt x="136842" y="248953"/>
                </a:cubicBezTo>
                <a:cubicBezTo>
                  <a:pt x="90678" y="163221"/>
                  <a:pt x="73367" y="79138"/>
                  <a:pt x="74191" y="0"/>
                </a:cubicBezTo>
                <a:close/>
              </a:path>
            </a:pathLst>
          </a:custGeom>
          <a:solidFill>
            <a:schemeClr val="accent3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latin typeface="+mn-lt"/>
            </a:endParaRPr>
          </a:p>
        </p:txBody>
      </p:sp>
      <p:sp>
        <p:nvSpPr>
          <p:cNvPr id="6" name="Freeform: Shape 38">
            <a:extLst>
              <a:ext uri="{FF2B5EF4-FFF2-40B4-BE49-F238E27FC236}">
                <a16:creationId xmlns:a16="http://schemas.microsoft.com/office/drawing/2014/main" id="{A5ADFF98-A988-4C56-849B-E56B01758860}"/>
              </a:ext>
            </a:extLst>
          </p:cNvPr>
          <p:cNvSpPr/>
          <p:nvPr userDrawn="1"/>
        </p:nvSpPr>
        <p:spPr>
          <a:xfrm rot="2700000">
            <a:off x="1031875" y="-1093788"/>
            <a:ext cx="1168400" cy="5099051"/>
          </a:xfrm>
          <a:custGeom>
            <a:avLst/>
            <a:gdLst>
              <a:gd name="connsiteX0" fmla="*/ 324707 w 1169612"/>
              <a:gd name="connsiteY0" fmla="*/ 4587477 h 5100012"/>
              <a:gd name="connsiteX1" fmla="*/ 420418 w 1169612"/>
              <a:gd name="connsiteY1" fmla="*/ 4502032 h 5100012"/>
              <a:gd name="connsiteX2" fmla="*/ 516645 w 1169612"/>
              <a:gd name="connsiteY2" fmla="*/ 4581075 h 5100012"/>
              <a:gd name="connsiteX3" fmla="*/ 552157 w 1169612"/>
              <a:gd name="connsiteY3" fmla="*/ 4610860 h 5100012"/>
              <a:gd name="connsiteX4" fmla="*/ 444014 w 1169612"/>
              <a:gd name="connsiteY4" fmla="*/ 4706784 h 5100012"/>
              <a:gd name="connsiteX5" fmla="*/ 187871 w 1169612"/>
              <a:gd name="connsiteY5" fmla="*/ 3893742 h 5100012"/>
              <a:gd name="connsiteX6" fmla="*/ 224529 w 1169612"/>
              <a:gd name="connsiteY6" fmla="*/ 3989969 h 5100012"/>
              <a:gd name="connsiteX7" fmla="*/ 276079 w 1169612"/>
              <a:gd name="connsiteY7" fmla="*/ 4070158 h 5100012"/>
              <a:gd name="connsiteX8" fmla="*/ 292116 w 1169612"/>
              <a:gd name="connsiteY8" fmla="*/ 4090778 h 5100012"/>
              <a:gd name="connsiteX9" fmla="*/ 853439 w 1169612"/>
              <a:gd name="connsiteY9" fmla="*/ 4090778 h 5100012"/>
              <a:gd name="connsiteX10" fmla="*/ 868331 w 1169612"/>
              <a:gd name="connsiteY10" fmla="*/ 4070158 h 5100012"/>
              <a:gd name="connsiteX11" fmla="*/ 916444 w 1169612"/>
              <a:gd name="connsiteY11" fmla="*/ 3989969 h 5100012"/>
              <a:gd name="connsiteX12" fmla="*/ 949666 w 1169612"/>
              <a:gd name="connsiteY12" fmla="*/ 3893742 h 5100012"/>
              <a:gd name="connsiteX13" fmla="*/ 264623 w 1169612"/>
              <a:gd name="connsiteY13" fmla="*/ 3611936 h 5100012"/>
              <a:gd name="connsiteX14" fmla="*/ 221092 w 1169612"/>
              <a:gd name="connsiteY14" fmla="*/ 3679523 h 5100012"/>
              <a:gd name="connsiteX15" fmla="*/ 182143 w 1169612"/>
              <a:gd name="connsiteY15" fmla="*/ 3794079 h 5100012"/>
              <a:gd name="connsiteX16" fmla="*/ 180998 w 1169612"/>
              <a:gd name="connsiteY16" fmla="*/ 3807826 h 5100012"/>
              <a:gd name="connsiteX17" fmla="*/ 950811 w 1169612"/>
              <a:gd name="connsiteY17" fmla="*/ 3807826 h 5100012"/>
              <a:gd name="connsiteX18" fmla="*/ 948519 w 1169612"/>
              <a:gd name="connsiteY18" fmla="*/ 3794079 h 5100012"/>
              <a:gd name="connsiteX19" fmla="*/ 904989 w 1169612"/>
              <a:gd name="connsiteY19" fmla="*/ 3679523 h 5100012"/>
              <a:gd name="connsiteX20" fmla="*/ 861458 w 1169612"/>
              <a:gd name="connsiteY20" fmla="*/ 3611936 h 5100012"/>
              <a:gd name="connsiteX21" fmla="*/ 295554 w 1169612"/>
              <a:gd name="connsiteY21" fmla="*/ 1395287 h 5100012"/>
              <a:gd name="connsiteX22" fmla="*/ 320755 w 1169612"/>
              <a:gd name="connsiteY22" fmla="*/ 1498387 h 5100012"/>
              <a:gd name="connsiteX23" fmla="*/ 359704 w 1169612"/>
              <a:gd name="connsiteY23" fmla="*/ 1578575 h 5100012"/>
              <a:gd name="connsiteX24" fmla="*/ 361995 w 1169612"/>
              <a:gd name="connsiteY24" fmla="*/ 1580867 h 5100012"/>
              <a:gd name="connsiteX25" fmla="*/ 898115 w 1169612"/>
              <a:gd name="connsiteY25" fmla="*/ 1580867 h 5100012"/>
              <a:gd name="connsiteX26" fmla="*/ 899261 w 1169612"/>
              <a:gd name="connsiteY26" fmla="*/ 1578575 h 5100012"/>
              <a:gd name="connsiteX27" fmla="*/ 938210 w 1169612"/>
              <a:gd name="connsiteY27" fmla="*/ 1498387 h 5100012"/>
              <a:gd name="connsiteX28" fmla="*/ 964558 w 1169612"/>
              <a:gd name="connsiteY28" fmla="*/ 1395287 h 5100012"/>
              <a:gd name="connsiteX29" fmla="*/ 360850 w 1169612"/>
              <a:gd name="connsiteY29" fmla="*/ 1127227 h 5100012"/>
              <a:gd name="connsiteX30" fmla="*/ 334502 w 1169612"/>
              <a:gd name="connsiteY30" fmla="*/ 1176486 h 5100012"/>
              <a:gd name="connsiteX31" fmla="*/ 295554 w 1169612"/>
              <a:gd name="connsiteY31" fmla="*/ 1291041 h 5100012"/>
              <a:gd name="connsiteX32" fmla="*/ 292116 w 1169612"/>
              <a:gd name="connsiteY32" fmla="*/ 1313952 h 5100012"/>
              <a:gd name="connsiteX33" fmla="*/ 967994 w 1169612"/>
              <a:gd name="connsiteY33" fmla="*/ 1313952 h 5100012"/>
              <a:gd name="connsiteX34" fmla="*/ 965703 w 1169612"/>
              <a:gd name="connsiteY34" fmla="*/ 1291041 h 5100012"/>
              <a:gd name="connsiteX35" fmla="*/ 930191 w 1169612"/>
              <a:gd name="connsiteY35" fmla="*/ 1176486 h 5100012"/>
              <a:gd name="connsiteX36" fmla="*/ 904989 w 1169612"/>
              <a:gd name="connsiteY36" fmla="*/ 1127227 h 5100012"/>
              <a:gd name="connsiteX37" fmla="*/ 842523 w 1169612"/>
              <a:gd name="connsiteY37" fmla="*/ 233449 h 5100012"/>
              <a:gd name="connsiteX38" fmla="*/ 1075972 w 1169612"/>
              <a:gd name="connsiteY38" fmla="*/ 0 h 5100012"/>
              <a:gd name="connsiteX39" fmla="*/ 1087132 w 1169612"/>
              <a:gd name="connsiteY39" fmla="*/ 0 h 5100012"/>
              <a:gd name="connsiteX40" fmla="*/ 981741 w 1169612"/>
              <a:gd name="connsiteY40" fmla="*/ 347104 h 5100012"/>
              <a:gd name="connsiteX41" fmla="*/ 751484 w 1169612"/>
              <a:gd name="connsiteY41" fmla="*/ 643802 h 5100012"/>
              <a:gd name="connsiteX42" fmla="*/ 740028 w 1169612"/>
              <a:gd name="connsiteY42" fmla="*/ 657549 h 5100012"/>
              <a:gd name="connsiteX43" fmla="*/ 728573 w 1169612"/>
              <a:gd name="connsiteY43" fmla="*/ 671296 h 5100012"/>
              <a:gd name="connsiteX44" fmla="*/ 656403 w 1169612"/>
              <a:gd name="connsiteY44" fmla="*/ 753775 h 5100012"/>
              <a:gd name="connsiteX45" fmla="*/ 616308 w 1169612"/>
              <a:gd name="connsiteY45" fmla="*/ 798452 h 5100012"/>
              <a:gd name="connsiteX46" fmla="*/ 604853 w 1169612"/>
              <a:gd name="connsiteY46" fmla="*/ 812199 h 5100012"/>
              <a:gd name="connsiteX47" fmla="*/ 593398 w 1169612"/>
              <a:gd name="connsiteY47" fmla="*/ 825946 h 5100012"/>
              <a:gd name="connsiteX48" fmla="*/ 412400 w 1169612"/>
              <a:gd name="connsiteY48" fmla="*/ 1050475 h 5100012"/>
              <a:gd name="connsiteX49" fmla="*/ 852293 w 1169612"/>
              <a:gd name="connsiteY49" fmla="*/ 1050475 h 5100012"/>
              <a:gd name="connsiteX50" fmla="*/ 644947 w 1169612"/>
              <a:gd name="connsiteY50" fmla="*/ 823655 h 5100012"/>
              <a:gd name="connsiteX51" fmla="*/ 688479 w 1169612"/>
              <a:gd name="connsiteY51" fmla="*/ 774396 h 5100012"/>
              <a:gd name="connsiteX52" fmla="*/ 757212 w 1169612"/>
              <a:gd name="connsiteY52" fmla="*/ 695352 h 5100012"/>
              <a:gd name="connsiteX53" fmla="*/ 1148992 w 1169612"/>
              <a:gd name="connsiteY53" fmla="*/ 1338008 h 5100012"/>
              <a:gd name="connsiteX54" fmla="*/ 797306 w 1169612"/>
              <a:gd name="connsiteY54" fmla="*/ 1949735 h 5100012"/>
              <a:gd name="connsiteX55" fmla="*/ 719408 w 1169612"/>
              <a:gd name="connsiteY55" fmla="*/ 1886730 h 5100012"/>
              <a:gd name="connsiteX56" fmla="*/ 663276 w 1169612"/>
              <a:gd name="connsiteY56" fmla="*/ 1842053 h 5100012"/>
              <a:gd name="connsiteX57" fmla="*/ 843128 w 1169612"/>
              <a:gd name="connsiteY57" fmla="*/ 1663347 h 5100012"/>
              <a:gd name="connsiteX58" fmla="*/ 420419 w 1169612"/>
              <a:gd name="connsiteY58" fmla="*/ 1663347 h 5100012"/>
              <a:gd name="connsiteX59" fmla="*/ 607144 w 1169612"/>
              <a:gd name="connsiteY59" fmla="*/ 1842053 h 5100012"/>
              <a:gd name="connsiteX60" fmla="*/ 620891 w 1169612"/>
              <a:gd name="connsiteY60" fmla="*/ 1853508 h 5100012"/>
              <a:gd name="connsiteX61" fmla="*/ 634638 w 1169612"/>
              <a:gd name="connsiteY61" fmla="*/ 1864964 h 5100012"/>
              <a:gd name="connsiteX62" fmla="*/ 693061 w 1169612"/>
              <a:gd name="connsiteY62" fmla="*/ 1911932 h 5100012"/>
              <a:gd name="connsiteX63" fmla="*/ 768667 w 1169612"/>
              <a:gd name="connsiteY63" fmla="*/ 1972646 h 5100012"/>
              <a:gd name="connsiteX64" fmla="*/ 782414 w 1169612"/>
              <a:gd name="connsiteY64" fmla="*/ 1984102 h 5100012"/>
              <a:gd name="connsiteX65" fmla="*/ 796161 w 1169612"/>
              <a:gd name="connsiteY65" fmla="*/ 1995558 h 5100012"/>
              <a:gd name="connsiteX66" fmla="*/ 1106606 w 1169612"/>
              <a:gd name="connsiteY66" fmla="*/ 2395356 h 5100012"/>
              <a:gd name="connsiteX67" fmla="*/ 916444 w 1169612"/>
              <a:gd name="connsiteY67" fmla="*/ 2395356 h 5100012"/>
              <a:gd name="connsiteX68" fmla="*/ 895824 w 1169612"/>
              <a:gd name="connsiteY68" fmla="*/ 2354116 h 5100012"/>
              <a:gd name="connsiteX69" fmla="*/ 327629 w 1169612"/>
              <a:gd name="connsiteY69" fmla="*/ 2354116 h 5100012"/>
              <a:gd name="connsiteX70" fmla="*/ 298990 w 1169612"/>
              <a:gd name="connsiteY70" fmla="*/ 2401084 h 5100012"/>
              <a:gd name="connsiteX71" fmla="*/ 269206 w 1169612"/>
              <a:gd name="connsiteY71" fmla="*/ 2515639 h 5100012"/>
              <a:gd name="connsiteX72" fmla="*/ 270351 w 1169612"/>
              <a:gd name="connsiteY72" fmla="*/ 2540842 h 5100012"/>
              <a:gd name="connsiteX73" fmla="*/ 655258 w 1169612"/>
              <a:gd name="connsiteY73" fmla="*/ 2540842 h 5100012"/>
              <a:gd name="connsiteX74" fmla="*/ 655258 w 1169612"/>
              <a:gd name="connsiteY74" fmla="*/ 2621031 h 5100012"/>
              <a:gd name="connsiteX75" fmla="*/ 280661 w 1169612"/>
              <a:gd name="connsiteY75" fmla="*/ 2621031 h 5100012"/>
              <a:gd name="connsiteX76" fmla="*/ 309300 w 1169612"/>
              <a:gd name="connsiteY76" fmla="*/ 2710384 h 5100012"/>
              <a:gd name="connsiteX77" fmla="*/ 348249 w 1169612"/>
              <a:gd name="connsiteY77" fmla="*/ 2790573 h 5100012"/>
              <a:gd name="connsiteX78" fmla="*/ 358559 w 1169612"/>
              <a:gd name="connsiteY78" fmla="*/ 2806611 h 5100012"/>
              <a:gd name="connsiteX79" fmla="*/ 870622 w 1169612"/>
              <a:gd name="connsiteY79" fmla="*/ 2806611 h 5100012"/>
              <a:gd name="connsiteX80" fmla="*/ 880932 w 1169612"/>
              <a:gd name="connsiteY80" fmla="*/ 2790573 h 5100012"/>
              <a:gd name="connsiteX81" fmla="*/ 898115 w 1169612"/>
              <a:gd name="connsiteY81" fmla="*/ 2760788 h 5100012"/>
              <a:gd name="connsiteX82" fmla="*/ 1092859 w 1169612"/>
              <a:gd name="connsiteY82" fmla="*/ 2760788 h 5100012"/>
              <a:gd name="connsiteX83" fmla="*/ 743466 w 1169612"/>
              <a:gd name="connsiteY83" fmla="*/ 3184644 h 5100012"/>
              <a:gd name="connsiteX84" fmla="*/ 729719 w 1169612"/>
              <a:gd name="connsiteY84" fmla="*/ 3196099 h 5100012"/>
              <a:gd name="connsiteX85" fmla="*/ 715972 w 1169612"/>
              <a:gd name="connsiteY85" fmla="*/ 3207555 h 5100012"/>
              <a:gd name="connsiteX86" fmla="*/ 603708 w 1169612"/>
              <a:gd name="connsiteY86" fmla="*/ 3298054 h 5100012"/>
              <a:gd name="connsiteX87" fmla="*/ 581942 w 1169612"/>
              <a:gd name="connsiteY87" fmla="*/ 3315237 h 5100012"/>
              <a:gd name="connsiteX88" fmla="*/ 567050 w 1169612"/>
              <a:gd name="connsiteY88" fmla="*/ 3326692 h 5100012"/>
              <a:gd name="connsiteX89" fmla="*/ 552158 w 1169612"/>
              <a:gd name="connsiteY89" fmla="*/ 3337003 h 5100012"/>
              <a:gd name="connsiteX90" fmla="*/ 337939 w 1169612"/>
              <a:gd name="connsiteY90" fmla="*/ 3526019 h 5100012"/>
              <a:gd name="connsiteX91" fmla="*/ 793870 w 1169612"/>
              <a:gd name="connsiteY91" fmla="*/ 3526019 h 5100012"/>
              <a:gd name="connsiteX92" fmla="*/ 609435 w 1169612"/>
              <a:gd name="connsiteY92" fmla="*/ 3339294 h 5100012"/>
              <a:gd name="connsiteX93" fmla="*/ 630055 w 1169612"/>
              <a:gd name="connsiteY93" fmla="*/ 3323256 h 5100012"/>
              <a:gd name="connsiteX94" fmla="*/ 742320 w 1169612"/>
              <a:gd name="connsiteY94" fmla="*/ 3231611 h 5100012"/>
              <a:gd name="connsiteX95" fmla="*/ 1132954 w 1169612"/>
              <a:gd name="connsiteY95" fmla="*/ 3841047 h 5100012"/>
              <a:gd name="connsiteX96" fmla="*/ 738883 w 1169612"/>
              <a:gd name="connsiteY96" fmla="*/ 4450482 h 5100012"/>
              <a:gd name="connsiteX97" fmla="*/ 690770 w 1169612"/>
              <a:gd name="connsiteY97" fmla="*/ 4410387 h 5100012"/>
              <a:gd name="connsiteX98" fmla="*/ 607144 w 1169612"/>
              <a:gd name="connsiteY98" fmla="*/ 4341654 h 5100012"/>
              <a:gd name="connsiteX99" fmla="*/ 782414 w 1169612"/>
              <a:gd name="connsiteY99" fmla="*/ 4174403 h 5100012"/>
              <a:gd name="connsiteX100" fmla="*/ 367723 w 1169612"/>
              <a:gd name="connsiteY100" fmla="*/ 4174403 h 5100012"/>
              <a:gd name="connsiteX101" fmla="*/ 551012 w 1169612"/>
              <a:gd name="connsiteY101" fmla="*/ 4341654 h 5100012"/>
              <a:gd name="connsiteX102" fmla="*/ 564759 w 1169612"/>
              <a:gd name="connsiteY102" fmla="*/ 4353110 h 5100012"/>
              <a:gd name="connsiteX103" fmla="*/ 578506 w 1169612"/>
              <a:gd name="connsiteY103" fmla="*/ 4364566 h 5100012"/>
              <a:gd name="connsiteX104" fmla="*/ 663276 w 1169612"/>
              <a:gd name="connsiteY104" fmla="*/ 4435590 h 5100012"/>
              <a:gd name="connsiteX105" fmla="*/ 710244 w 1169612"/>
              <a:gd name="connsiteY105" fmla="*/ 4474539 h 5100012"/>
              <a:gd name="connsiteX106" fmla="*/ 723991 w 1169612"/>
              <a:gd name="connsiteY106" fmla="*/ 4485994 h 5100012"/>
              <a:gd name="connsiteX107" fmla="*/ 737738 w 1169612"/>
              <a:gd name="connsiteY107" fmla="*/ 4497450 h 5100012"/>
              <a:gd name="connsiteX108" fmla="*/ 1169612 w 1169612"/>
              <a:gd name="connsiteY108" fmla="*/ 5100012 h 5100012"/>
              <a:gd name="connsiteX109" fmla="*/ 989759 w 1169612"/>
              <a:gd name="connsiteY109" fmla="*/ 5100012 h 5100012"/>
              <a:gd name="connsiteX110" fmla="*/ 605999 w 1169612"/>
              <a:gd name="connsiteY110" fmla="*/ 4608568 h 5100012"/>
              <a:gd name="connsiteX111" fmla="*/ 592252 w 1169612"/>
              <a:gd name="connsiteY111" fmla="*/ 4597113 h 5100012"/>
              <a:gd name="connsiteX112" fmla="*/ 578506 w 1169612"/>
              <a:gd name="connsiteY112" fmla="*/ 4585658 h 5100012"/>
              <a:gd name="connsiteX113" fmla="*/ 540702 w 1169612"/>
              <a:gd name="connsiteY113" fmla="*/ 4554727 h 5100012"/>
              <a:gd name="connsiteX114" fmla="*/ 446767 w 1169612"/>
              <a:gd name="connsiteY114" fmla="*/ 4476830 h 5100012"/>
              <a:gd name="connsiteX115" fmla="*/ 433020 w 1169612"/>
              <a:gd name="connsiteY115" fmla="*/ 4465374 h 5100012"/>
              <a:gd name="connsiteX116" fmla="*/ 419274 w 1169612"/>
              <a:gd name="connsiteY116" fmla="*/ 4453919 h 5100012"/>
              <a:gd name="connsiteX117" fmla="*/ 0 w 1169612"/>
              <a:gd name="connsiteY117" fmla="*/ 3830736 h 5100012"/>
              <a:gd name="connsiteX118" fmla="*/ 433020 w 1169612"/>
              <a:gd name="connsiteY118" fmla="*/ 3216719 h 5100012"/>
              <a:gd name="connsiteX119" fmla="*/ 446767 w 1169612"/>
              <a:gd name="connsiteY119" fmla="*/ 3205264 h 5100012"/>
              <a:gd name="connsiteX120" fmla="*/ 460513 w 1169612"/>
              <a:gd name="connsiteY120" fmla="*/ 3193808 h 5100012"/>
              <a:gd name="connsiteX121" fmla="*/ 484570 w 1169612"/>
              <a:gd name="connsiteY121" fmla="*/ 3174334 h 5100012"/>
              <a:gd name="connsiteX122" fmla="*/ 594543 w 1169612"/>
              <a:gd name="connsiteY122" fmla="*/ 3086126 h 5100012"/>
              <a:gd name="connsiteX123" fmla="*/ 608290 w 1169612"/>
              <a:gd name="connsiteY123" fmla="*/ 3074670 h 5100012"/>
              <a:gd name="connsiteX124" fmla="*/ 622036 w 1169612"/>
              <a:gd name="connsiteY124" fmla="*/ 3063215 h 5100012"/>
              <a:gd name="connsiteX125" fmla="*/ 809907 w 1169612"/>
              <a:gd name="connsiteY125" fmla="*/ 2883363 h 5100012"/>
              <a:gd name="connsiteX126" fmla="*/ 413546 w 1169612"/>
              <a:gd name="connsiteY126" fmla="*/ 2883363 h 5100012"/>
              <a:gd name="connsiteX127" fmla="*/ 568195 w 1169612"/>
              <a:gd name="connsiteY127" fmla="*/ 3060924 h 5100012"/>
              <a:gd name="connsiteX128" fmla="*/ 458222 w 1169612"/>
              <a:gd name="connsiteY128" fmla="*/ 3149131 h 5100012"/>
              <a:gd name="connsiteX129" fmla="*/ 434166 w 1169612"/>
              <a:gd name="connsiteY129" fmla="*/ 3168606 h 5100012"/>
              <a:gd name="connsiteX130" fmla="*/ 89354 w 1169612"/>
              <a:gd name="connsiteY130" fmla="*/ 2511058 h 5100012"/>
              <a:gd name="connsiteX131" fmla="*/ 468532 w 1169612"/>
              <a:gd name="connsiteY131" fmla="*/ 1988684 h 5100012"/>
              <a:gd name="connsiteX132" fmla="*/ 547575 w 1169612"/>
              <a:gd name="connsiteY132" fmla="*/ 2052835 h 5100012"/>
              <a:gd name="connsiteX133" fmla="*/ 603708 w 1169612"/>
              <a:gd name="connsiteY133" fmla="*/ 2097512 h 5100012"/>
              <a:gd name="connsiteX134" fmla="*/ 398654 w 1169612"/>
              <a:gd name="connsiteY134" fmla="*/ 2269346 h 5100012"/>
              <a:gd name="connsiteX135" fmla="*/ 841983 w 1169612"/>
              <a:gd name="connsiteY135" fmla="*/ 2269346 h 5100012"/>
              <a:gd name="connsiteX136" fmla="*/ 663276 w 1169612"/>
              <a:gd name="connsiteY136" fmla="*/ 2098658 h 5100012"/>
              <a:gd name="connsiteX137" fmla="*/ 649530 w 1169612"/>
              <a:gd name="connsiteY137" fmla="*/ 2087202 h 5100012"/>
              <a:gd name="connsiteX138" fmla="*/ 634638 w 1169612"/>
              <a:gd name="connsiteY138" fmla="*/ 2075746 h 5100012"/>
              <a:gd name="connsiteX139" fmla="*/ 575069 w 1169612"/>
              <a:gd name="connsiteY139" fmla="*/ 2027633 h 5100012"/>
              <a:gd name="connsiteX140" fmla="*/ 499462 w 1169612"/>
              <a:gd name="connsiteY140" fmla="*/ 1966919 h 5100012"/>
              <a:gd name="connsiteX141" fmla="*/ 485715 w 1169612"/>
              <a:gd name="connsiteY141" fmla="*/ 1955463 h 5100012"/>
              <a:gd name="connsiteX142" fmla="*/ 471969 w 1169612"/>
              <a:gd name="connsiteY142" fmla="*/ 1944007 h 5100012"/>
              <a:gd name="connsiteX143" fmla="*/ 114555 w 1169612"/>
              <a:gd name="connsiteY143" fmla="*/ 1333427 h 5100012"/>
              <a:gd name="connsiteX144" fmla="*/ 471969 w 1169612"/>
              <a:gd name="connsiteY144" fmla="*/ 702226 h 5100012"/>
              <a:gd name="connsiteX145" fmla="*/ 483424 w 1169612"/>
              <a:gd name="connsiteY145" fmla="*/ 688479 h 5100012"/>
              <a:gd name="connsiteX146" fmla="*/ 494880 w 1169612"/>
              <a:gd name="connsiteY146" fmla="*/ 674732 h 5100012"/>
              <a:gd name="connsiteX147" fmla="*/ 517791 w 1169612"/>
              <a:gd name="connsiteY147" fmla="*/ 649530 h 5100012"/>
              <a:gd name="connsiteX148" fmla="*/ 607144 w 1169612"/>
              <a:gd name="connsiteY148" fmla="*/ 547576 h 5100012"/>
              <a:gd name="connsiteX149" fmla="*/ 618600 w 1169612"/>
              <a:gd name="connsiteY149" fmla="*/ 533829 h 5100012"/>
              <a:gd name="connsiteX150" fmla="*/ 630055 w 1169612"/>
              <a:gd name="connsiteY150" fmla="*/ 520082 h 5100012"/>
              <a:gd name="connsiteX151" fmla="*/ 829382 w 1169612"/>
              <a:gd name="connsiteY151" fmla="*/ 261187 h 5100012"/>
              <a:gd name="connsiteX152" fmla="*/ 445671 w 1169612"/>
              <a:gd name="connsiteY152" fmla="*/ 630301 h 5100012"/>
              <a:gd name="connsiteX153" fmla="*/ 565571 w 1169612"/>
              <a:gd name="connsiteY153" fmla="*/ 510401 h 5100012"/>
              <a:gd name="connsiteX154" fmla="*/ 578506 w 1169612"/>
              <a:gd name="connsiteY154" fmla="*/ 522373 h 5100012"/>
              <a:gd name="connsiteX155" fmla="*/ 485715 w 1169612"/>
              <a:gd name="connsiteY155" fmla="*/ 628910 h 5100012"/>
              <a:gd name="connsiteX156" fmla="*/ 467386 w 1169612"/>
              <a:gd name="connsiteY156" fmla="*/ 650675 h 51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169612" h="5100012">
                <a:moveTo>
                  <a:pt x="324707" y="4587477"/>
                </a:moveTo>
                <a:lnTo>
                  <a:pt x="420418" y="4502032"/>
                </a:lnTo>
                <a:cubicBezTo>
                  <a:pt x="451349" y="4528379"/>
                  <a:pt x="483424" y="4554727"/>
                  <a:pt x="516645" y="4581075"/>
                </a:cubicBezTo>
                <a:cubicBezTo>
                  <a:pt x="528101" y="4591385"/>
                  <a:pt x="540702" y="4600550"/>
                  <a:pt x="552157" y="4610860"/>
                </a:cubicBezTo>
                <a:lnTo>
                  <a:pt x="444014" y="4706784"/>
                </a:lnTo>
                <a:close/>
                <a:moveTo>
                  <a:pt x="187871" y="3893742"/>
                </a:moveTo>
                <a:cubicBezTo>
                  <a:pt x="194744" y="3925818"/>
                  <a:pt x="207346" y="3957894"/>
                  <a:pt x="224529" y="3989969"/>
                </a:cubicBezTo>
                <a:cubicBezTo>
                  <a:pt x="238275" y="4016317"/>
                  <a:pt x="256604" y="4043810"/>
                  <a:pt x="276079" y="4070158"/>
                </a:cubicBezTo>
                <a:cubicBezTo>
                  <a:pt x="280661" y="4077031"/>
                  <a:pt x="286389" y="4083904"/>
                  <a:pt x="292116" y="4090778"/>
                </a:cubicBezTo>
                <a:lnTo>
                  <a:pt x="853439" y="4090778"/>
                </a:lnTo>
                <a:cubicBezTo>
                  <a:pt x="858021" y="4083904"/>
                  <a:pt x="863749" y="4077031"/>
                  <a:pt x="868331" y="4070158"/>
                </a:cubicBezTo>
                <a:cubicBezTo>
                  <a:pt x="887806" y="4043810"/>
                  <a:pt x="903843" y="4017462"/>
                  <a:pt x="916444" y="3989969"/>
                </a:cubicBezTo>
                <a:cubicBezTo>
                  <a:pt x="931337" y="3957894"/>
                  <a:pt x="942792" y="3925818"/>
                  <a:pt x="949666" y="3893742"/>
                </a:cubicBezTo>
                <a:close/>
                <a:moveTo>
                  <a:pt x="264623" y="3611936"/>
                </a:moveTo>
                <a:cubicBezTo>
                  <a:pt x="248586" y="3633702"/>
                  <a:pt x="233694" y="3656613"/>
                  <a:pt x="221092" y="3679523"/>
                </a:cubicBezTo>
                <a:cubicBezTo>
                  <a:pt x="200472" y="3716182"/>
                  <a:pt x="187871" y="3755130"/>
                  <a:pt x="182143" y="3794079"/>
                </a:cubicBezTo>
                <a:cubicBezTo>
                  <a:pt x="182143" y="3798662"/>
                  <a:pt x="180998" y="3803243"/>
                  <a:pt x="180998" y="3807826"/>
                </a:cubicBezTo>
                <a:lnTo>
                  <a:pt x="950811" y="3807826"/>
                </a:lnTo>
                <a:cubicBezTo>
                  <a:pt x="949666" y="3803243"/>
                  <a:pt x="949666" y="3798662"/>
                  <a:pt x="948519" y="3794079"/>
                </a:cubicBezTo>
                <a:cubicBezTo>
                  <a:pt x="940501" y="3756276"/>
                  <a:pt x="925609" y="3717327"/>
                  <a:pt x="904989" y="3679523"/>
                </a:cubicBezTo>
                <a:cubicBezTo>
                  <a:pt x="892387" y="3656613"/>
                  <a:pt x="877495" y="3634847"/>
                  <a:pt x="861458" y="3611936"/>
                </a:cubicBezTo>
                <a:close/>
                <a:moveTo>
                  <a:pt x="295554" y="1395287"/>
                </a:moveTo>
                <a:cubicBezTo>
                  <a:pt x="300135" y="1430799"/>
                  <a:pt x="308154" y="1465166"/>
                  <a:pt x="320755" y="1498387"/>
                </a:cubicBezTo>
                <a:cubicBezTo>
                  <a:pt x="331066" y="1525880"/>
                  <a:pt x="344812" y="1553373"/>
                  <a:pt x="359704" y="1578575"/>
                </a:cubicBezTo>
                <a:cubicBezTo>
                  <a:pt x="360850" y="1579721"/>
                  <a:pt x="360850" y="1579721"/>
                  <a:pt x="361995" y="1580867"/>
                </a:cubicBezTo>
                <a:lnTo>
                  <a:pt x="898115" y="1580867"/>
                </a:lnTo>
                <a:cubicBezTo>
                  <a:pt x="898115" y="1579721"/>
                  <a:pt x="899261" y="1579721"/>
                  <a:pt x="899261" y="1578575"/>
                </a:cubicBezTo>
                <a:cubicBezTo>
                  <a:pt x="914153" y="1553374"/>
                  <a:pt x="927899" y="1525880"/>
                  <a:pt x="938210" y="1498387"/>
                </a:cubicBezTo>
                <a:cubicBezTo>
                  <a:pt x="950811" y="1466311"/>
                  <a:pt x="959975" y="1430799"/>
                  <a:pt x="964558" y="1395287"/>
                </a:cubicBezTo>
                <a:close/>
                <a:moveTo>
                  <a:pt x="360850" y="1127227"/>
                </a:moveTo>
                <a:cubicBezTo>
                  <a:pt x="351686" y="1144410"/>
                  <a:pt x="342521" y="1160448"/>
                  <a:pt x="334502" y="1176486"/>
                </a:cubicBezTo>
                <a:cubicBezTo>
                  <a:pt x="315028" y="1215434"/>
                  <a:pt x="301281" y="1254383"/>
                  <a:pt x="295554" y="1291041"/>
                </a:cubicBezTo>
                <a:cubicBezTo>
                  <a:pt x="294408" y="1299060"/>
                  <a:pt x="293262" y="1307079"/>
                  <a:pt x="292116" y="1313952"/>
                </a:cubicBezTo>
                <a:lnTo>
                  <a:pt x="967994" y="1313952"/>
                </a:lnTo>
                <a:cubicBezTo>
                  <a:pt x="967994" y="1305934"/>
                  <a:pt x="966849" y="1299060"/>
                  <a:pt x="965703" y="1291041"/>
                </a:cubicBezTo>
                <a:cubicBezTo>
                  <a:pt x="959975" y="1253238"/>
                  <a:pt x="947374" y="1214289"/>
                  <a:pt x="930191" y="1176486"/>
                </a:cubicBezTo>
                <a:cubicBezTo>
                  <a:pt x="923318" y="1159302"/>
                  <a:pt x="914153" y="1143264"/>
                  <a:pt x="904989" y="1127227"/>
                </a:cubicBezTo>
                <a:close/>
                <a:moveTo>
                  <a:pt x="842523" y="233449"/>
                </a:moveTo>
                <a:lnTo>
                  <a:pt x="1075972" y="0"/>
                </a:lnTo>
                <a:lnTo>
                  <a:pt x="1087132" y="0"/>
                </a:lnTo>
                <a:cubicBezTo>
                  <a:pt x="1080259" y="107683"/>
                  <a:pt x="1049328" y="222238"/>
                  <a:pt x="981741" y="347104"/>
                </a:cubicBezTo>
                <a:cubicBezTo>
                  <a:pt x="922172" y="453640"/>
                  <a:pt x="833964" y="548722"/>
                  <a:pt x="751484" y="643802"/>
                </a:cubicBezTo>
                <a:cubicBezTo>
                  <a:pt x="748047" y="648384"/>
                  <a:pt x="743466" y="652967"/>
                  <a:pt x="740028" y="657549"/>
                </a:cubicBezTo>
                <a:cubicBezTo>
                  <a:pt x="736592" y="662131"/>
                  <a:pt x="732010" y="666714"/>
                  <a:pt x="728573" y="671296"/>
                </a:cubicBezTo>
                <a:cubicBezTo>
                  <a:pt x="704516" y="698789"/>
                  <a:pt x="680460" y="726283"/>
                  <a:pt x="656403" y="753775"/>
                </a:cubicBezTo>
                <a:cubicBezTo>
                  <a:pt x="642656" y="768668"/>
                  <a:pt x="628910" y="783560"/>
                  <a:pt x="616308" y="798452"/>
                </a:cubicBezTo>
                <a:cubicBezTo>
                  <a:pt x="612872" y="803035"/>
                  <a:pt x="608290" y="807616"/>
                  <a:pt x="604853" y="812199"/>
                </a:cubicBezTo>
                <a:cubicBezTo>
                  <a:pt x="601416" y="816781"/>
                  <a:pt x="596834" y="821363"/>
                  <a:pt x="593398" y="825946"/>
                </a:cubicBezTo>
                <a:cubicBezTo>
                  <a:pt x="525810" y="902698"/>
                  <a:pt x="463950" y="978304"/>
                  <a:pt x="412400" y="1050475"/>
                </a:cubicBezTo>
                <a:lnTo>
                  <a:pt x="852293" y="1050475"/>
                </a:lnTo>
                <a:cubicBezTo>
                  <a:pt x="795015" y="974868"/>
                  <a:pt x="722846" y="900407"/>
                  <a:pt x="644947" y="823655"/>
                </a:cubicBezTo>
                <a:cubicBezTo>
                  <a:pt x="659840" y="807616"/>
                  <a:pt x="673586" y="790434"/>
                  <a:pt x="688479" y="774396"/>
                </a:cubicBezTo>
                <a:cubicBezTo>
                  <a:pt x="711390" y="748048"/>
                  <a:pt x="734301" y="721700"/>
                  <a:pt x="757212" y="695352"/>
                </a:cubicBezTo>
                <a:cubicBezTo>
                  <a:pt x="966849" y="898115"/>
                  <a:pt x="1148992" y="1097442"/>
                  <a:pt x="1148992" y="1338008"/>
                </a:cubicBezTo>
                <a:cubicBezTo>
                  <a:pt x="1148992" y="1602632"/>
                  <a:pt x="985178" y="1790503"/>
                  <a:pt x="797306" y="1949735"/>
                </a:cubicBezTo>
                <a:cubicBezTo>
                  <a:pt x="770959" y="1927970"/>
                  <a:pt x="745756" y="1907350"/>
                  <a:pt x="719408" y="1886730"/>
                </a:cubicBezTo>
                <a:cubicBezTo>
                  <a:pt x="701080" y="1871838"/>
                  <a:pt x="681606" y="1856946"/>
                  <a:pt x="663276" y="1842053"/>
                </a:cubicBezTo>
                <a:cubicBezTo>
                  <a:pt x="729719" y="1785921"/>
                  <a:pt x="792724" y="1726352"/>
                  <a:pt x="843128" y="1663347"/>
                </a:cubicBezTo>
                <a:lnTo>
                  <a:pt x="420419" y="1663347"/>
                </a:lnTo>
                <a:cubicBezTo>
                  <a:pt x="473114" y="1726352"/>
                  <a:pt x="538411" y="1784775"/>
                  <a:pt x="607144" y="1842053"/>
                </a:cubicBezTo>
                <a:cubicBezTo>
                  <a:pt x="611727" y="1845490"/>
                  <a:pt x="616308" y="1850072"/>
                  <a:pt x="620891" y="1853508"/>
                </a:cubicBezTo>
                <a:cubicBezTo>
                  <a:pt x="625474" y="1856946"/>
                  <a:pt x="630055" y="1861527"/>
                  <a:pt x="634638" y="1864964"/>
                </a:cubicBezTo>
                <a:cubicBezTo>
                  <a:pt x="654112" y="1879856"/>
                  <a:pt x="673586" y="1895894"/>
                  <a:pt x="693061" y="1911932"/>
                </a:cubicBezTo>
                <a:cubicBezTo>
                  <a:pt x="718263" y="1932552"/>
                  <a:pt x="743466" y="1952026"/>
                  <a:pt x="768667" y="1972646"/>
                </a:cubicBezTo>
                <a:cubicBezTo>
                  <a:pt x="773250" y="1976083"/>
                  <a:pt x="777832" y="1980665"/>
                  <a:pt x="782414" y="1984102"/>
                </a:cubicBezTo>
                <a:cubicBezTo>
                  <a:pt x="786996" y="1987539"/>
                  <a:pt x="791579" y="1992120"/>
                  <a:pt x="796161" y="1995558"/>
                </a:cubicBezTo>
                <a:cubicBezTo>
                  <a:pt x="931337" y="2108967"/>
                  <a:pt x="1055056" y="2232687"/>
                  <a:pt x="1106606" y="2395356"/>
                </a:cubicBezTo>
                <a:lnTo>
                  <a:pt x="916444" y="2395356"/>
                </a:lnTo>
                <a:cubicBezTo>
                  <a:pt x="910716" y="2381610"/>
                  <a:pt x="903843" y="2367863"/>
                  <a:pt x="895824" y="2354116"/>
                </a:cubicBezTo>
                <a:lnTo>
                  <a:pt x="327629" y="2354116"/>
                </a:lnTo>
                <a:cubicBezTo>
                  <a:pt x="317319" y="2370154"/>
                  <a:pt x="307008" y="2385046"/>
                  <a:pt x="298990" y="2401084"/>
                </a:cubicBezTo>
                <a:cubicBezTo>
                  <a:pt x="280661" y="2437742"/>
                  <a:pt x="269206" y="2475545"/>
                  <a:pt x="269206" y="2515639"/>
                </a:cubicBezTo>
                <a:cubicBezTo>
                  <a:pt x="269206" y="2523658"/>
                  <a:pt x="270351" y="2532823"/>
                  <a:pt x="270351" y="2540842"/>
                </a:cubicBezTo>
                <a:lnTo>
                  <a:pt x="655258" y="2540842"/>
                </a:lnTo>
                <a:lnTo>
                  <a:pt x="655258" y="2621031"/>
                </a:lnTo>
                <a:lnTo>
                  <a:pt x="280661" y="2621031"/>
                </a:lnTo>
                <a:cubicBezTo>
                  <a:pt x="287534" y="2650815"/>
                  <a:pt x="297844" y="2680599"/>
                  <a:pt x="309300" y="2710384"/>
                </a:cubicBezTo>
                <a:cubicBezTo>
                  <a:pt x="319610" y="2737877"/>
                  <a:pt x="333356" y="2764225"/>
                  <a:pt x="348249" y="2790573"/>
                </a:cubicBezTo>
                <a:cubicBezTo>
                  <a:pt x="351686" y="2795155"/>
                  <a:pt x="355122" y="2800883"/>
                  <a:pt x="358559" y="2806611"/>
                </a:cubicBezTo>
                <a:lnTo>
                  <a:pt x="870622" y="2806611"/>
                </a:lnTo>
                <a:cubicBezTo>
                  <a:pt x="874058" y="2802028"/>
                  <a:pt x="877495" y="2796300"/>
                  <a:pt x="880932" y="2790573"/>
                </a:cubicBezTo>
                <a:cubicBezTo>
                  <a:pt x="886659" y="2780263"/>
                  <a:pt x="892387" y="2771098"/>
                  <a:pt x="898115" y="2760788"/>
                </a:cubicBezTo>
                <a:lnTo>
                  <a:pt x="1092859" y="2760788"/>
                </a:lnTo>
                <a:cubicBezTo>
                  <a:pt x="1027563" y="2923457"/>
                  <a:pt x="890096" y="3060924"/>
                  <a:pt x="743466" y="3184644"/>
                </a:cubicBezTo>
                <a:cubicBezTo>
                  <a:pt x="738883" y="3188080"/>
                  <a:pt x="734301" y="3192663"/>
                  <a:pt x="729719" y="3196099"/>
                </a:cubicBezTo>
                <a:cubicBezTo>
                  <a:pt x="725136" y="3199536"/>
                  <a:pt x="720554" y="3204118"/>
                  <a:pt x="715972" y="3207555"/>
                </a:cubicBezTo>
                <a:cubicBezTo>
                  <a:pt x="678169" y="3238485"/>
                  <a:pt x="640366" y="3268269"/>
                  <a:pt x="603708" y="3298054"/>
                </a:cubicBezTo>
                <a:cubicBezTo>
                  <a:pt x="595689" y="3303782"/>
                  <a:pt x="588815" y="3309510"/>
                  <a:pt x="581942" y="3315237"/>
                </a:cubicBezTo>
                <a:cubicBezTo>
                  <a:pt x="576214" y="3318674"/>
                  <a:pt x="571632" y="3323256"/>
                  <a:pt x="567050" y="3326692"/>
                </a:cubicBezTo>
                <a:cubicBezTo>
                  <a:pt x="562467" y="3331275"/>
                  <a:pt x="557886" y="3334711"/>
                  <a:pt x="552158" y="3337003"/>
                </a:cubicBezTo>
                <a:cubicBezTo>
                  <a:pt x="474260" y="3401154"/>
                  <a:pt x="399799" y="3463014"/>
                  <a:pt x="337939" y="3526019"/>
                </a:cubicBezTo>
                <a:lnTo>
                  <a:pt x="793870" y="3526019"/>
                </a:lnTo>
                <a:cubicBezTo>
                  <a:pt x="740028" y="3464159"/>
                  <a:pt x="675878" y="3402299"/>
                  <a:pt x="609435" y="3339294"/>
                </a:cubicBezTo>
                <a:cubicBezTo>
                  <a:pt x="616308" y="3334711"/>
                  <a:pt x="623182" y="3328983"/>
                  <a:pt x="630055" y="3323256"/>
                </a:cubicBezTo>
                <a:cubicBezTo>
                  <a:pt x="666713" y="3293471"/>
                  <a:pt x="704516" y="3262542"/>
                  <a:pt x="742320" y="3231611"/>
                </a:cubicBezTo>
                <a:cubicBezTo>
                  <a:pt x="946228" y="3426356"/>
                  <a:pt x="1132954" y="3611936"/>
                  <a:pt x="1132954" y="3841047"/>
                </a:cubicBezTo>
                <a:cubicBezTo>
                  <a:pt x="1132954" y="4072449"/>
                  <a:pt x="948519" y="4267193"/>
                  <a:pt x="738883" y="4450482"/>
                </a:cubicBezTo>
                <a:cubicBezTo>
                  <a:pt x="722846" y="4436735"/>
                  <a:pt x="706807" y="4424134"/>
                  <a:pt x="690770" y="4410387"/>
                </a:cubicBezTo>
                <a:cubicBezTo>
                  <a:pt x="663276" y="4387477"/>
                  <a:pt x="634638" y="4364566"/>
                  <a:pt x="607144" y="4341654"/>
                </a:cubicBezTo>
                <a:cubicBezTo>
                  <a:pt x="670150" y="4286667"/>
                  <a:pt x="729719" y="4230535"/>
                  <a:pt x="782414" y="4174403"/>
                </a:cubicBezTo>
                <a:lnTo>
                  <a:pt x="367723" y="4174403"/>
                </a:lnTo>
                <a:cubicBezTo>
                  <a:pt x="422710" y="4230535"/>
                  <a:pt x="485715" y="4286667"/>
                  <a:pt x="551012" y="4341654"/>
                </a:cubicBezTo>
                <a:cubicBezTo>
                  <a:pt x="555594" y="4345091"/>
                  <a:pt x="560176" y="4349673"/>
                  <a:pt x="564759" y="4353110"/>
                </a:cubicBezTo>
                <a:cubicBezTo>
                  <a:pt x="569341" y="4356547"/>
                  <a:pt x="573923" y="4361129"/>
                  <a:pt x="578506" y="4364566"/>
                </a:cubicBezTo>
                <a:cubicBezTo>
                  <a:pt x="605999" y="4388622"/>
                  <a:pt x="634638" y="4412679"/>
                  <a:pt x="663276" y="4435590"/>
                </a:cubicBezTo>
                <a:cubicBezTo>
                  <a:pt x="679314" y="4448191"/>
                  <a:pt x="694206" y="4461938"/>
                  <a:pt x="710244" y="4474539"/>
                </a:cubicBezTo>
                <a:cubicBezTo>
                  <a:pt x="714826" y="4477975"/>
                  <a:pt x="719408" y="4482558"/>
                  <a:pt x="723991" y="4485994"/>
                </a:cubicBezTo>
                <a:cubicBezTo>
                  <a:pt x="728573" y="4489431"/>
                  <a:pt x="733155" y="4494013"/>
                  <a:pt x="737738" y="4497450"/>
                </a:cubicBezTo>
                <a:cubicBezTo>
                  <a:pt x="961121" y="4684175"/>
                  <a:pt x="1169612" y="4877774"/>
                  <a:pt x="1169612" y="5100012"/>
                </a:cubicBezTo>
                <a:lnTo>
                  <a:pt x="989759" y="5100012"/>
                </a:lnTo>
                <a:cubicBezTo>
                  <a:pt x="989759" y="4941925"/>
                  <a:pt x="804179" y="4773529"/>
                  <a:pt x="605999" y="4608568"/>
                </a:cubicBezTo>
                <a:cubicBezTo>
                  <a:pt x="601416" y="4605132"/>
                  <a:pt x="596834" y="4600550"/>
                  <a:pt x="592252" y="4597113"/>
                </a:cubicBezTo>
                <a:cubicBezTo>
                  <a:pt x="587670" y="4593676"/>
                  <a:pt x="583087" y="4589094"/>
                  <a:pt x="578506" y="4585658"/>
                </a:cubicBezTo>
                <a:cubicBezTo>
                  <a:pt x="565904" y="4575347"/>
                  <a:pt x="553303" y="4565038"/>
                  <a:pt x="540702" y="4554727"/>
                </a:cubicBezTo>
                <a:cubicBezTo>
                  <a:pt x="509772" y="4529526"/>
                  <a:pt x="477696" y="4503178"/>
                  <a:pt x="446767" y="4476830"/>
                </a:cubicBezTo>
                <a:cubicBezTo>
                  <a:pt x="442184" y="4473393"/>
                  <a:pt x="437602" y="4468811"/>
                  <a:pt x="433020" y="4465374"/>
                </a:cubicBezTo>
                <a:cubicBezTo>
                  <a:pt x="428438" y="4461938"/>
                  <a:pt x="423855" y="4457355"/>
                  <a:pt x="419274" y="4453919"/>
                </a:cubicBezTo>
                <a:cubicBezTo>
                  <a:pt x="197035" y="4264902"/>
                  <a:pt x="0" y="4066721"/>
                  <a:pt x="0" y="3830736"/>
                </a:cubicBezTo>
                <a:cubicBezTo>
                  <a:pt x="0" y="3585588"/>
                  <a:pt x="210782" y="3397717"/>
                  <a:pt x="433020" y="3216719"/>
                </a:cubicBezTo>
                <a:cubicBezTo>
                  <a:pt x="437602" y="3213283"/>
                  <a:pt x="442184" y="3208701"/>
                  <a:pt x="446767" y="3205264"/>
                </a:cubicBezTo>
                <a:cubicBezTo>
                  <a:pt x="451349" y="3201827"/>
                  <a:pt x="455931" y="3197245"/>
                  <a:pt x="460513" y="3193808"/>
                </a:cubicBezTo>
                <a:cubicBezTo>
                  <a:pt x="468532" y="3186935"/>
                  <a:pt x="476551" y="3181207"/>
                  <a:pt x="484570" y="3174334"/>
                </a:cubicBezTo>
                <a:cubicBezTo>
                  <a:pt x="521227" y="3145695"/>
                  <a:pt x="559031" y="3115910"/>
                  <a:pt x="594543" y="3086126"/>
                </a:cubicBezTo>
                <a:cubicBezTo>
                  <a:pt x="599126" y="3082690"/>
                  <a:pt x="603707" y="3078107"/>
                  <a:pt x="608290" y="3074670"/>
                </a:cubicBezTo>
                <a:cubicBezTo>
                  <a:pt x="612872" y="3071234"/>
                  <a:pt x="617454" y="3066651"/>
                  <a:pt x="622036" y="3063215"/>
                </a:cubicBezTo>
                <a:cubicBezTo>
                  <a:pt x="690770" y="3004791"/>
                  <a:pt x="756067" y="2945223"/>
                  <a:pt x="809907" y="2883363"/>
                </a:cubicBezTo>
                <a:lnTo>
                  <a:pt x="413546" y="2883363"/>
                </a:lnTo>
                <a:cubicBezTo>
                  <a:pt x="458222" y="2944077"/>
                  <a:pt x="512063" y="3003646"/>
                  <a:pt x="568195" y="3060924"/>
                </a:cubicBezTo>
                <a:cubicBezTo>
                  <a:pt x="531538" y="3090708"/>
                  <a:pt x="494880" y="3119347"/>
                  <a:pt x="458222" y="3149131"/>
                </a:cubicBezTo>
                <a:cubicBezTo>
                  <a:pt x="450203" y="3156005"/>
                  <a:pt x="442184" y="3161733"/>
                  <a:pt x="434166" y="3168606"/>
                </a:cubicBezTo>
                <a:cubicBezTo>
                  <a:pt x="252022" y="2983026"/>
                  <a:pt x="89354" y="2772244"/>
                  <a:pt x="89354" y="2511058"/>
                </a:cubicBezTo>
                <a:cubicBezTo>
                  <a:pt x="89354" y="2295692"/>
                  <a:pt x="268060" y="2144479"/>
                  <a:pt x="468532" y="1988684"/>
                </a:cubicBezTo>
                <a:cubicBezTo>
                  <a:pt x="494880" y="2010450"/>
                  <a:pt x="521228" y="2032215"/>
                  <a:pt x="547575" y="2052835"/>
                </a:cubicBezTo>
                <a:cubicBezTo>
                  <a:pt x="567050" y="2067727"/>
                  <a:pt x="585379" y="2082619"/>
                  <a:pt x="603708" y="2097512"/>
                </a:cubicBezTo>
                <a:cubicBezTo>
                  <a:pt x="526955" y="2157081"/>
                  <a:pt x="455931" y="2213213"/>
                  <a:pt x="398654" y="2269346"/>
                </a:cubicBezTo>
                <a:lnTo>
                  <a:pt x="841983" y="2269346"/>
                </a:lnTo>
                <a:cubicBezTo>
                  <a:pt x="792724" y="2210922"/>
                  <a:pt x="730864" y="2154790"/>
                  <a:pt x="663276" y="2098658"/>
                </a:cubicBezTo>
                <a:cubicBezTo>
                  <a:pt x="658694" y="2095220"/>
                  <a:pt x="654112" y="2090639"/>
                  <a:pt x="649530" y="2087202"/>
                </a:cubicBezTo>
                <a:cubicBezTo>
                  <a:pt x="643802" y="2083765"/>
                  <a:pt x="639220" y="2079183"/>
                  <a:pt x="634638" y="2075746"/>
                </a:cubicBezTo>
                <a:cubicBezTo>
                  <a:pt x="615163" y="2059708"/>
                  <a:pt x="595689" y="2043671"/>
                  <a:pt x="575069" y="2027633"/>
                </a:cubicBezTo>
                <a:cubicBezTo>
                  <a:pt x="549867" y="2008159"/>
                  <a:pt x="524664" y="1987539"/>
                  <a:pt x="499462" y="1966919"/>
                </a:cubicBezTo>
                <a:cubicBezTo>
                  <a:pt x="494880" y="1963482"/>
                  <a:pt x="490298" y="1958900"/>
                  <a:pt x="485715" y="1955463"/>
                </a:cubicBezTo>
                <a:cubicBezTo>
                  <a:pt x="481133" y="1952026"/>
                  <a:pt x="476551" y="1947444"/>
                  <a:pt x="471969" y="1944007"/>
                </a:cubicBezTo>
                <a:cubicBezTo>
                  <a:pt x="288680" y="1790503"/>
                  <a:pt x="114555" y="1608360"/>
                  <a:pt x="114555" y="1333427"/>
                </a:cubicBezTo>
                <a:cubicBezTo>
                  <a:pt x="114555" y="1126082"/>
                  <a:pt x="282952" y="919881"/>
                  <a:pt x="471969" y="702226"/>
                </a:cubicBezTo>
                <a:cubicBezTo>
                  <a:pt x="475406" y="697643"/>
                  <a:pt x="478842" y="693062"/>
                  <a:pt x="483424" y="688479"/>
                </a:cubicBezTo>
                <a:cubicBezTo>
                  <a:pt x="486861" y="683897"/>
                  <a:pt x="490298" y="679315"/>
                  <a:pt x="494880" y="674732"/>
                </a:cubicBezTo>
                <a:cubicBezTo>
                  <a:pt x="502899" y="666714"/>
                  <a:pt x="509772" y="658695"/>
                  <a:pt x="517791" y="649530"/>
                </a:cubicBezTo>
                <a:cubicBezTo>
                  <a:pt x="547575" y="616309"/>
                  <a:pt x="577360" y="581942"/>
                  <a:pt x="607144" y="547576"/>
                </a:cubicBezTo>
                <a:cubicBezTo>
                  <a:pt x="610581" y="542994"/>
                  <a:pt x="615163" y="538411"/>
                  <a:pt x="618600" y="533829"/>
                </a:cubicBezTo>
                <a:cubicBezTo>
                  <a:pt x="622036" y="529247"/>
                  <a:pt x="626619" y="524664"/>
                  <a:pt x="630055" y="520082"/>
                </a:cubicBezTo>
                <a:cubicBezTo>
                  <a:pt x="702226" y="435311"/>
                  <a:pt x="772104" y="349395"/>
                  <a:pt x="829382" y="261187"/>
                </a:cubicBezTo>
                <a:close/>
                <a:moveTo>
                  <a:pt x="445671" y="630301"/>
                </a:moveTo>
                <a:lnTo>
                  <a:pt x="565571" y="510401"/>
                </a:lnTo>
                <a:lnTo>
                  <a:pt x="578506" y="522373"/>
                </a:lnTo>
                <a:cubicBezTo>
                  <a:pt x="547575" y="557885"/>
                  <a:pt x="516646" y="593398"/>
                  <a:pt x="485715" y="628910"/>
                </a:cubicBezTo>
                <a:cubicBezTo>
                  <a:pt x="479988" y="635783"/>
                  <a:pt x="473114" y="643802"/>
                  <a:pt x="467386" y="650675"/>
                </a:cubicBezTo>
                <a:close/>
              </a:path>
            </a:pathLst>
          </a:custGeom>
          <a:solidFill>
            <a:schemeClr val="accent2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latin typeface="+mn-lt"/>
            </a:endParaRPr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4511F6DB-9A36-400C-8FF0-D5DE61D5908E}"/>
              </a:ext>
            </a:extLst>
          </p:cNvPr>
          <p:cNvSpPr/>
          <p:nvPr userDrawn="1"/>
        </p:nvSpPr>
        <p:spPr>
          <a:xfrm rot="2613694">
            <a:off x="6203952" y="1338264"/>
            <a:ext cx="1720849" cy="1406525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Freeform: Shape 19">
            <a:extLst>
              <a:ext uri="{FF2B5EF4-FFF2-40B4-BE49-F238E27FC236}">
                <a16:creationId xmlns:a16="http://schemas.microsoft.com/office/drawing/2014/main" id="{B8405EAC-939C-4C4A-A652-22978EC323B2}"/>
              </a:ext>
            </a:extLst>
          </p:cNvPr>
          <p:cNvSpPr/>
          <p:nvPr userDrawn="1"/>
        </p:nvSpPr>
        <p:spPr>
          <a:xfrm rot="5400000">
            <a:off x="10558992" y="1597554"/>
            <a:ext cx="1162050" cy="948267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Freeform: Shape 20">
            <a:extLst>
              <a:ext uri="{FF2B5EF4-FFF2-40B4-BE49-F238E27FC236}">
                <a16:creationId xmlns:a16="http://schemas.microsoft.com/office/drawing/2014/main" id="{AF3D761A-CEA6-4A9C-BC05-657BD6ED734C}"/>
              </a:ext>
            </a:extLst>
          </p:cNvPr>
          <p:cNvSpPr/>
          <p:nvPr userDrawn="1"/>
        </p:nvSpPr>
        <p:spPr>
          <a:xfrm rot="8257828">
            <a:off x="273051" y="258764"/>
            <a:ext cx="749300" cy="612775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10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1" y="2316164"/>
            <a:ext cx="18161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582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634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147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877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4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642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>
            <a:extLst>
              <a:ext uri="{FF2B5EF4-FFF2-40B4-BE49-F238E27FC236}">
                <a16:creationId xmlns:a16="http://schemas.microsoft.com/office/drawing/2014/main" id="{F3FFAF36-2C4B-400A-925A-732215955DA6}"/>
              </a:ext>
            </a:extLst>
          </p:cNvPr>
          <p:cNvSpPr/>
          <p:nvPr userDrawn="1"/>
        </p:nvSpPr>
        <p:spPr>
          <a:xfrm rot="19437896">
            <a:off x="1839385" y="2362200"/>
            <a:ext cx="1511300" cy="1384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378E988-CF50-42D9-BB8A-C7CC41B0FF82}"/>
              </a:ext>
            </a:extLst>
          </p:cNvPr>
          <p:cNvSpPr/>
          <p:nvPr userDrawn="1"/>
        </p:nvSpPr>
        <p:spPr>
          <a:xfrm rot="3709911">
            <a:off x="2855120" y="1775090"/>
            <a:ext cx="747713" cy="68368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4" name="Oval 2">
            <a:extLst>
              <a:ext uri="{FF2B5EF4-FFF2-40B4-BE49-F238E27FC236}">
                <a16:creationId xmlns:a16="http://schemas.microsoft.com/office/drawing/2014/main" id="{882B12CC-1A46-4380-988F-674F427BDFAA}"/>
              </a:ext>
            </a:extLst>
          </p:cNvPr>
          <p:cNvSpPr/>
          <p:nvPr userDrawn="1"/>
        </p:nvSpPr>
        <p:spPr>
          <a:xfrm>
            <a:off x="1049867" y="498476"/>
            <a:ext cx="897467" cy="8223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5" name="Oval 2">
            <a:extLst>
              <a:ext uri="{FF2B5EF4-FFF2-40B4-BE49-F238E27FC236}">
                <a16:creationId xmlns:a16="http://schemas.microsoft.com/office/drawing/2014/main" id="{9E0B5CE1-6191-492E-979D-03E880B959B9}"/>
              </a:ext>
            </a:extLst>
          </p:cNvPr>
          <p:cNvSpPr/>
          <p:nvPr userDrawn="1"/>
        </p:nvSpPr>
        <p:spPr>
          <a:xfrm rot="19437896">
            <a:off x="3270251" y="533400"/>
            <a:ext cx="1511300" cy="1384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6" name="Oval 2">
            <a:extLst>
              <a:ext uri="{FF2B5EF4-FFF2-40B4-BE49-F238E27FC236}">
                <a16:creationId xmlns:a16="http://schemas.microsoft.com/office/drawing/2014/main" id="{0A67EB8D-45A4-4910-AADE-A48602E910EF}"/>
              </a:ext>
            </a:extLst>
          </p:cNvPr>
          <p:cNvSpPr/>
          <p:nvPr userDrawn="1"/>
        </p:nvSpPr>
        <p:spPr>
          <a:xfrm rot="3709911">
            <a:off x="236803" y="1456003"/>
            <a:ext cx="747712" cy="6836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7" name="Oval 2">
            <a:extLst>
              <a:ext uri="{FF2B5EF4-FFF2-40B4-BE49-F238E27FC236}">
                <a16:creationId xmlns:a16="http://schemas.microsoft.com/office/drawing/2014/main" id="{A0CF3B62-DB0F-4638-94E6-97B858867087}"/>
              </a:ext>
            </a:extLst>
          </p:cNvPr>
          <p:cNvSpPr/>
          <p:nvPr userDrawn="1"/>
        </p:nvSpPr>
        <p:spPr>
          <a:xfrm rot="8100000">
            <a:off x="999067" y="1014413"/>
            <a:ext cx="1843617" cy="16891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8" name="Oval 2">
            <a:extLst>
              <a:ext uri="{FF2B5EF4-FFF2-40B4-BE49-F238E27FC236}">
                <a16:creationId xmlns:a16="http://schemas.microsoft.com/office/drawing/2014/main" id="{D57B7012-81D1-4191-8692-189F53B11026}"/>
              </a:ext>
            </a:extLst>
          </p:cNvPr>
          <p:cNvSpPr/>
          <p:nvPr userDrawn="1"/>
        </p:nvSpPr>
        <p:spPr>
          <a:xfrm rot="5157174">
            <a:off x="3514726" y="1701272"/>
            <a:ext cx="1231900" cy="11281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9" name="Oval 2">
            <a:extLst>
              <a:ext uri="{FF2B5EF4-FFF2-40B4-BE49-F238E27FC236}">
                <a16:creationId xmlns:a16="http://schemas.microsoft.com/office/drawing/2014/main" id="{8B8C5338-F012-4C7E-9ACF-B5A004F58BC4}"/>
              </a:ext>
            </a:extLst>
          </p:cNvPr>
          <p:cNvSpPr/>
          <p:nvPr userDrawn="1"/>
        </p:nvSpPr>
        <p:spPr>
          <a:xfrm rot="900000">
            <a:off x="3585633" y="2730500"/>
            <a:ext cx="922867" cy="8445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0" name="Oval 2">
            <a:extLst>
              <a:ext uri="{FF2B5EF4-FFF2-40B4-BE49-F238E27FC236}">
                <a16:creationId xmlns:a16="http://schemas.microsoft.com/office/drawing/2014/main" id="{F14FC152-57DA-44B2-A3EA-C4C08418F158}"/>
              </a:ext>
            </a:extLst>
          </p:cNvPr>
          <p:cNvSpPr/>
          <p:nvPr userDrawn="1"/>
        </p:nvSpPr>
        <p:spPr>
          <a:xfrm rot="900000">
            <a:off x="1168401" y="3259138"/>
            <a:ext cx="920751" cy="8445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547F32D0-9CB1-4705-8640-A43951E0E605}"/>
              </a:ext>
            </a:extLst>
          </p:cNvPr>
          <p:cNvSpPr/>
          <p:nvPr userDrawn="1"/>
        </p:nvSpPr>
        <p:spPr>
          <a:xfrm rot="3709911">
            <a:off x="215371" y="3424238"/>
            <a:ext cx="746125" cy="685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2" name="Oval 2">
            <a:extLst>
              <a:ext uri="{FF2B5EF4-FFF2-40B4-BE49-F238E27FC236}">
                <a16:creationId xmlns:a16="http://schemas.microsoft.com/office/drawing/2014/main" id="{21073768-FD4E-4493-888D-9732C93ED0D8}"/>
              </a:ext>
            </a:extLst>
          </p:cNvPr>
          <p:cNvSpPr/>
          <p:nvPr userDrawn="1"/>
        </p:nvSpPr>
        <p:spPr>
          <a:xfrm rot="8100000">
            <a:off x="4838700" y="581025"/>
            <a:ext cx="778933" cy="7127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3" name="Oval 2">
            <a:extLst>
              <a:ext uri="{FF2B5EF4-FFF2-40B4-BE49-F238E27FC236}">
                <a16:creationId xmlns:a16="http://schemas.microsoft.com/office/drawing/2014/main" id="{1D42871E-8273-4BDC-8CA1-94B1735D8EDF}"/>
              </a:ext>
            </a:extLst>
          </p:cNvPr>
          <p:cNvSpPr/>
          <p:nvPr userDrawn="1"/>
        </p:nvSpPr>
        <p:spPr>
          <a:xfrm rot="19437896">
            <a:off x="4864101" y="1781176"/>
            <a:ext cx="1056217" cy="968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4" name="Oval 2">
            <a:extLst>
              <a:ext uri="{FF2B5EF4-FFF2-40B4-BE49-F238E27FC236}">
                <a16:creationId xmlns:a16="http://schemas.microsoft.com/office/drawing/2014/main" id="{CE15439B-0BDE-4539-A86A-60E9DC33FD77}"/>
              </a:ext>
            </a:extLst>
          </p:cNvPr>
          <p:cNvSpPr/>
          <p:nvPr userDrawn="1"/>
        </p:nvSpPr>
        <p:spPr>
          <a:xfrm rot="900000">
            <a:off x="2051051" y="2185989"/>
            <a:ext cx="821267" cy="7524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5" name="Oval 2">
            <a:extLst>
              <a:ext uri="{FF2B5EF4-FFF2-40B4-BE49-F238E27FC236}">
                <a16:creationId xmlns:a16="http://schemas.microsoft.com/office/drawing/2014/main" id="{6298CC55-4945-46BD-8615-24E6D3295A86}"/>
              </a:ext>
            </a:extLst>
          </p:cNvPr>
          <p:cNvSpPr/>
          <p:nvPr userDrawn="1"/>
        </p:nvSpPr>
        <p:spPr>
          <a:xfrm rot="3709911">
            <a:off x="2617260" y="3622675"/>
            <a:ext cx="844550" cy="7747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6" name="Oval 2">
            <a:extLst>
              <a:ext uri="{FF2B5EF4-FFF2-40B4-BE49-F238E27FC236}">
                <a16:creationId xmlns:a16="http://schemas.microsoft.com/office/drawing/2014/main" id="{A0796784-D231-4ABA-8910-4D81ACFFD485}"/>
              </a:ext>
            </a:extLst>
          </p:cNvPr>
          <p:cNvSpPr/>
          <p:nvPr userDrawn="1"/>
        </p:nvSpPr>
        <p:spPr>
          <a:xfrm rot="3709911">
            <a:off x="2934760" y="330200"/>
            <a:ext cx="844550" cy="7747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7" name="Oval 2">
            <a:extLst>
              <a:ext uri="{FF2B5EF4-FFF2-40B4-BE49-F238E27FC236}">
                <a16:creationId xmlns:a16="http://schemas.microsoft.com/office/drawing/2014/main" id="{90FD235E-0A91-4D21-B439-5C7942717E86}"/>
              </a:ext>
            </a:extLst>
          </p:cNvPr>
          <p:cNvSpPr/>
          <p:nvPr userDrawn="1"/>
        </p:nvSpPr>
        <p:spPr>
          <a:xfrm rot="900000">
            <a:off x="5194301" y="3074988"/>
            <a:ext cx="920751" cy="8445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8" name="Oval 2">
            <a:extLst>
              <a:ext uri="{FF2B5EF4-FFF2-40B4-BE49-F238E27FC236}">
                <a16:creationId xmlns:a16="http://schemas.microsoft.com/office/drawing/2014/main" id="{0EFA984F-F0B3-4CAF-8E35-AF3B5ED34BB8}"/>
              </a:ext>
            </a:extLst>
          </p:cNvPr>
          <p:cNvSpPr/>
          <p:nvPr userDrawn="1"/>
        </p:nvSpPr>
        <p:spPr>
          <a:xfrm rot="3709911">
            <a:off x="2071160" y="582613"/>
            <a:ext cx="844550" cy="7747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19" name="Oval 2">
            <a:extLst>
              <a:ext uri="{FF2B5EF4-FFF2-40B4-BE49-F238E27FC236}">
                <a16:creationId xmlns:a16="http://schemas.microsoft.com/office/drawing/2014/main" id="{716C2270-FE55-45F4-830A-CEEE330AAB4B}"/>
              </a:ext>
            </a:extLst>
          </p:cNvPr>
          <p:cNvSpPr/>
          <p:nvPr userDrawn="1"/>
        </p:nvSpPr>
        <p:spPr>
          <a:xfrm rot="19437896">
            <a:off x="397933" y="423863"/>
            <a:ext cx="1058333" cy="9699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0" name="Oval 2">
            <a:extLst>
              <a:ext uri="{FF2B5EF4-FFF2-40B4-BE49-F238E27FC236}">
                <a16:creationId xmlns:a16="http://schemas.microsoft.com/office/drawing/2014/main" id="{E437DF43-9E19-4E00-ADE0-77136E44B427}"/>
              </a:ext>
            </a:extLst>
          </p:cNvPr>
          <p:cNvSpPr/>
          <p:nvPr userDrawn="1"/>
        </p:nvSpPr>
        <p:spPr>
          <a:xfrm rot="19437896">
            <a:off x="539751" y="2595564"/>
            <a:ext cx="825500" cy="75723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E6275495-B5CE-4EF7-B942-C32B042C1551}"/>
              </a:ext>
            </a:extLst>
          </p:cNvPr>
          <p:cNvSpPr/>
          <p:nvPr userDrawn="1"/>
        </p:nvSpPr>
        <p:spPr>
          <a:xfrm rot="19437896">
            <a:off x="4271434" y="5257800"/>
            <a:ext cx="1858433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2" name="Oval 2">
            <a:extLst>
              <a:ext uri="{FF2B5EF4-FFF2-40B4-BE49-F238E27FC236}">
                <a16:creationId xmlns:a16="http://schemas.microsoft.com/office/drawing/2014/main" id="{6E4E7F37-8DDA-43E6-815F-6D9BA7B8A2D5}"/>
              </a:ext>
            </a:extLst>
          </p:cNvPr>
          <p:cNvSpPr/>
          <p:nvPr userDrawn="1"/>
        </p:nvSpPr>
        <p:spPr>
          <a:xfrm rot="3709911">
            <a:off x="1553369" y="5870841"/>
            <a:ext cx="747713" cy="6836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3" name="Oval 2">
            <a:extLst>
              <a:ext uri="{FF2B5EF4-FFF2-40B4-BE49-F238E27FC236}">
                <a16:creationId xmlns:a16="http://schemas.microsoft.com/office/drawing/2014/main" id="{B94DBAFA-3F1D-47A1-839E-3719DE3EBC6E}"/>
              </a:ext>
            </a:extLst>
          </p:cNvPr>
          <p:cNvSpPr/>
          <p:nvPr userDrawn="1"/>
        </p:nvSpPr>
        <p:spPr>
          <a:xfrm>
            <a:off x="660400" y="4702176"/>
            <a:ext cx="897467" cy="8223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4" name="Oval 2">
            <a:extLst>
              <a:ext uri="{FF2B5EF4-FFF2-40B4-BE49-F238E27FC236}">
                <a16:creationId xmlns:a16="http://schemas.microsoft.com/office/drawing/2014/main" id="{5F0DE6B8-9DA6-48F5-AF04-7278BEE6A96F}"/>
              </a:ext>
            </a:extLst>
          </p:cNvPr>
          <p:cNvSpPr/>
          <p:nvPr userDrawn="1"/>
        </p:nvSpPr>
        <p:spPr>
          <a:xfrm rot="19437896">
            <a:off x="2315634" y="4700589"/>
            <a:ext cx="1511300" cy="13858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5" name="Oval 2">
            <a:extLst>
              <a:ext uri="{FF2B5EF4-FFF2-40B4-BE49-F238E27FC236}">
                <a16:creationId xmlns:a16="http://schemas.microsoft.com/office/drawing/2014/main" id="{56472159-3837-4012-8E16-16B2FD021F97}"/>
              </a:ext>
            </a:extLst>
          </p:cNvPr>
          <p:cNvSpPr/>
          <p:nvPr userDrawn="1"/>
        </p:nvSpPr>
        <p:spPr>
          <a:xfrm rot="8100000">
            <a:off x="-425450" y="5170488"/>
            <a:ext cx="2266951" cy="2076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6" name="Oval 2">
            <a:extLst>
              <a:ext uri="{FF2B5EF4-FFF2-40B4-BE49-F238E27FC236}">
                <a16:creationId xmlns:a16="http://schemas.microsoft.com/office/drawing/2014/main" id="{F2D9B3CB-56C4-44F0-923E-75E14486D199}"/>
              </a:ext>
            </a:extLst>
          </p:cNvPr>
          <p:cNvSpPr/>
          <p:nvPr userDrawn="1"/>
        </p:nvSpPr>
        <p:spPr>
          <a:xfrm rot="5157174">
            <a:off x="2212975" y="5797021"/>
            <a:ext cx="1231900" cy="112818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7" name="Oval 2">
            <a:extLst>
              <a:ext uri="{FF2B5EF4-FFF2-40B4-BE49-F238E27FC236}">
                <a16:creationId xmlns:a16="http://schemas.microsoft.com/office/drawing/2014/main" id="{C5F6E746-37D8-4A7A-AD33-6B6B1D014BD4}"/>
              </a:ext>
            </a:extLst>
          </p:cNvPr>
          <p:cNvSpPr/>
          <p:nvPr userDrawn="1"/>
        </p:nvSpPr>
        <p:spPr>
          <a:xfrm rot="900000">
            <a:off x="321734" y="4090988"/>
            <a:ext cx="920751" cy="8445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8" name="Oval 2">
            <a:extLst>
              <a:ext uri="{FF2B5EF4-FFF2-40B4-BE49-F238E27FC236}">
                <a16:creationId xmlns:a16="http://schemas.microsoft.com/office/drawing/2014/main" id="{379CFB22-212D-4552-83FB-F9C38030B6EA}"/>
              </a:ext>
            </a:extLst>
          </p:cNvPr>
          <p:cNvSpPr/>
          <p:nvPr userDrawn="1"/>
        </p:nvSpPr>
        <p:spPr>
          <a:xfrm rot="900000">
            <a:off x="1600201" y="4649789"/>
            <a:ext cx="1132417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29" name="Oval 2">
            <a:extLst>
              <a:ext uri="{FF2B5EF4-FFF2-40B4-BE49-F238E27FC236}">
                <a16:creationId xmlns:a16="http://schemas.microsoft.com/office/drawing/2014/main" id="{116A01F3-5E4C-410E-93C1-F085D04D1170}"/>
              </a:ext>
            </a:extLst>
          </p:cNvPr>
          <p:cNvSpPr/>
          <p:nvPr userDrawn="1"/>
        </p:nvSpPr>
        <p:spPr>
          <a:xfrm rot="3709911">
            <a:off x="4428861" y="2982119"/>
            <a:ext cx="747712" cy="685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0" name="Oval 2">
            <a:extLst>
              <a:ext uri="{FF2B5EF4-FFF2-40B4-BE49-F238E27FC236}">
                <a16:creationId xmlns:a16="http://schemas.microsoft.com/office/drawing/2014/main" id="{EF0F6281-4283-4BFA-9BD6-03D8CD575F45}"/>
              </a:ext>
            </a:extLst>
          </p:cNvPr>
          <p:cNvSpPr/>
          <p:nvPr userDrawn="1"/>
        </p:nvSpPr>
        <p:spPr>
          <a:xfrm rot="8100000">
            <a:off x="3378201" y="3484564"/>
            <a:ext cx="776817" cy="714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1" name="Oval 2">
            <a:extLst>
              <a:ext uri="{FF2B5EF4-FFF2-40B4-BE49-F238E27FC236}">
                <a16:creationId xmlns:a16="http://schemas.microsoft.com/office/drawing/2014/main" id="{70C0120E-1DA4-4408-BBA5-0C14EA77E097}"/>
              </a:ext>
            </a:extLst>
          </p:cNvPr>
          <p:cNvSpPr/>
          <p:nvPr userDrawn="1"/>
        </p:nvSpPr>
        <p:spPr>
          <a:xfrm rot="19437896">
            <a:off x="3562351" y="5875338"/>
            <a:ext cx="1056216" cy="9699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2" name="Oval 2">
            <a:extLst>
              <a:ext uri="{FF2B5EF4-FFF2-40B4-BE49-F238E27FC236}">
                <a16:creationId xmlns:a16="http://schemas.microsoft.com/office/drawing/2014/main" id="{3C952919-975B-4539-9278-27219E721DA4}"/>
              </a:ext>
            </a:extLst>
          </p:cNvPr>
          <p:cNvSpPr/>
          <p:nvPr userDrawn="1"/>
        </p:nvSpPr>
        <p:spPr>
          <a:xfrm rot="900000">
            <a:off x="4246033" y="3608388"/>
            <a:ext cx="821267" cy="7524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3" name="Oval 2">
            <a:extLst>
              <a:ext uri="{FF2B5EF4-FFF2-40B4-BE49-F238E27FC236}">
                <a16:creationId xmlns:a16="http://schemas.microsoft.com/office/drawing/2014/main" id="{D5306C3F-626B-4D03-80B7-B6706B651F76}"/>
              </a:ext>
            </a:extLst>
          </p:cNvPr>
          <p:cNvSpPr/>
          <p:nvPr userDrawn="1"/>
        </p:nvSpPr>
        <p:spPr>
          <a:xfrm rot="3709911">
            <a:off x="3598864" y="4368272"/>
            <a:ext cx="1038225" cy="9503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993DAAA7-9B09-4DD2-9187-75E3581900E1}"/>
              </a:ext>
            </a:extLst>
          </p:cNvPr>
          <p:cNvSpPr/>
          <p:nvPr userDrawn="1"/>
        </p:nvSpPr>
        <p:spPr>
          <a:xfrm rot="3709911">
            <a:off x="1848909" y="4037013"/>
            <a:ext cx="844550" cy="7747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58EAD41B-5683-47F8-B4DF-FEB698E8D5C9}"/>
              </a:ext>
            </a:extLst>
          </p:cNvPr>
          <p:cNvSpPr/>
          <p:nvPr userDrawn="1"/>
        </p:nvSpPr>
        <p:spPr>
          <a:xfrm rot="900000">
            <a:off x="3335868" y="5100638"/>
            <a:ext cx="817033" cy="747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7F47E53E-A714-49C8-9CF6-E8CEA0D64CE8}"/>
              </a:ext>
            </a:extLst>
          </p:cNvPr>
          <p:cNvSpPr/>
          <p:nvPr userDrawn="1"/>
        </p:nvSpPr>
        <p:spPr>
          <a:xfrm rot="19437896">
            <a:off x="-857250" y="6604001"/>
            <a:ext cx="1016001" cy="9302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A538598F-4ECE-4AE8-8B4F-F99AEF364E8B}"/>
              </a:ext>
            </a:extLst>
          </p:cNvPr>
          <p:cNvSpPr/>
          <p:nvPr userDrawn="1"/>
        </p:nvSpPr>
        <p:spPr>
          <a:xfrm rot="19437896">
            <a:off x="4773084" y="4383089"/>
            <a:ext cx="1058333" cy="968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034275C5-196F-49DE-9AF5-76EB1B2D8275}"/>
              </a:ext>
            </a:extLst>
          </p:cNvPr>
          <p:cNvSpPr/>
          <p:nvPr userDrawn="1"/>
        </p:nvSpPr>
        <p:spPr>
          <a:xfrm rot="8100000">
            <a:off x="2819401" y="1990725"/>
            <a:ext cx="1843617" cy="16891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C3F37386-5866-4EED-9107-2A36F47353AE}"/>
              </a:ext>
            </a:extLst>
          </p:cNvPr>
          <p:cNvSpPr/>
          <p:nvPr userDrawn="1"/>
        </p:nvSpPr>
        <p:spPr>
          <a:xfrm rot="8100000">
            <a:off x="4229101" y="4746625"/>
            <a:ext cx="1843617" cy="16906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26"/>
          </a:p>
        </p:txBody>
      </p:sp>
    </p:spTree>
    <p:extLst>
      <p:ext uri="{BB962C8B-B14F-4D97-AF65-F5344CB8AC3E}">
        <p14:creationId xmlns:p14="http://schemas.microsoft.com/office/powerpoint/2010/main" val="950191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11C7802-0270-441B-9D57-6EB56016906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895311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66C92F7-2E27-469F-AEAC-8DBEC5FE7725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295743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7FCFEA9-28B7-4A1C-8BC7-F3F635A8BB6F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696175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22039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16A93B-6921-4C70-8BB4-714FCAD39A32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827784" y="2898850"/>
            <a:ext cx="1190833" cy="1952967"/>
          </a:xfrm>
          <a:custGeom>
            <a:avLst/>
            <a:gdLst>
              <a:gd name="connsiteX0" fmla="*/ 0 w 1190833"/>
              <a:gd name="connsiteY0" fmla="*/ 0 h 1952967"/>
              <a:gd name="connsiteX1" fmla="*/ 1190833 w 1190833"/>
              <a:gd name="connsiteY1" fmla="*/ 0 h 1952967"/>
              <a:gd name="connsiteX2" fmla="*/ 1190833 w 1190833"/>
              <a:gd name="connsiteY2" fmla="*/ 1952967 h 1952967"/>
              <a:gd name="connsiteX3" fmla="*/ 0 w 1190833"/>
              <a:gd name="connsiteY3" fmla="*/ 1952967 h 195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0833" h="1952967">
                <a:moveTo>
                  <a:pt x="0" y="0"/>
                </a:moveTo>
                <a:lnTo>
                  <a:pt x="1190833" y="0"/>
                </a:lnTo>
                <a:lnTo>
                  <a:pt x="1190833" y="1952967"/>
                </a:lnTo>
                <a:lnTo>
                  <a:pt x="0" y="19529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56661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34434" y="263525"/>
            <a:ext cx="11523133" cy="6330950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87255" y="538742"/>
            <a:ext cx="6478720" cy="309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/>
          </p:nvPr>
        </p:nvSpPr>
        <p:spPr>
          <a:xfrm>
            <a:off x="5087255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/>
          </p:nvPr>
        </p:nvSpPr>
        <p:spPr>
          <a:xfrm>
            <a:off x="7318615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/>
          </p:nvPr>
        </p:nvSpPr>
        <p:spPr>
          <a:xfrm>
            <a:off x="9549975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39281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4536453" y="1516026"/>
            <a:ext cx="3096000" cy="38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/>
          </p:nvPr>
        </p:nvSpPr>
        <p:spPr>
          <a:xfrm>
            <a:off x="1547743" y="540839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8245163" y="3571213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53086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5"/>
          </p:nvPr>
        </p:nvSpPr>
        <p:spPr>
          <a:xfrm>
            <a:off x="0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6"/>
          </p:nvPr>
        </p:nvSpPr>
        <p:spPr>
          <a:xfrm>
            <a:off x="7968208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254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AE611C2-19EC-4180-B746-B8E5A871E71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1A7D8-3817-4D41-B0AC-6F6407DDD546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7968208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58159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C0D10032-074E-4CA2-ABA5-9CD5B90CB803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58349" y="520166"/>
            <a:ext cx="4728531" cy="5817668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latin typeface="Arial" pitchFamily="34" charset="0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81512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69FBFC8-EC0E-4E14-905F-2E4D84D4D4B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50"/>
          </a:p>
        </p:txBody>
      </p:sp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AAF3D6DC-4A0E-4BCA-9639-615F1AC589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727" y="642257"/>
            <a:ext cx="10920548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 lvl="0"/>
            <a:r>
              <a:rPr lang="ru-RU" altLang="ko-KR" noProof="0" smtClean="0"/>
              <a:t>Вставка рисунка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11348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287257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ru-RU" altLang="ko-KR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516760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30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ru-RU" altLang="ko-KR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3688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Thursday, April 16, 2026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2048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8" r:id="rId6"/>
    <p:sldLayoutId id="2147483664" r:id="rId7"/>
    <p:sldLayoutId id="2147483665" r:id="rId8"/>
    <p:sldLayoutId id="2147483666" r:id="rId9"/>
    <p:sldLayoutId id="2147483667" r:id="rId10"/>
    <p:sldLayoutId id="214748366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2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Arial Unicode M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Arial Unicode MS"/>
          <a:cs typeface="Arial Unicode MS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Arial Unicode M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Arial Unicode M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Arial Unicode M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Arial Unicode M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Arial Unicode MS"/>
        </a:defRPr>
      </a:lvl5pPr>
      <a:lvl6pPr marL="1885997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0683" y="2733173"/>
            <a:ext cx="52142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rgbClr val="C00000"/>
                </a:solidFill>
              </a:rPr>
              <a:t>СТАНДАРТИЗАЦІЯ ТА СЕРТИФІКАЦІЯ </a:t>
            </a:r>
            <a:br>
              <a:rPr lang="uk-UA" sz="2000" dirty="0" smtClean="0">
                <a:solidFill>
                  <a:srgbClr val="C00000"/>
                </a:solidFill>
              </a:rPr>
            </a:br>
            <a:r>
              <a:rPr lang="uk-UA" sz="2000" dirty="0" smtClean="0">
                <a:solidFill>
                  <a:srgbClr val="C00000"/>
                </a:solidFill>
              </a:rPr>
              <a:t>У ФАРМАЦЕВТИЧНІЙ ДІЯЛЬНОСТІ. ДЕРЖАВНА РЕЄСТРАЦІЯ ЛЗ ТА ДЕРЖАВНИЙ КОНТРОЛЬ ЯКОСТІ </a:t>
            </a:r>
            <a:br>
              <a:rPr lang="uk-UA" sz="2000" dirty="0" smtClean="0">
                <a:solidFill>
                  <a:srgbClr val="C00000"/>
                </a:solidFill>
              </a:rPr>
            </a:br>
            <a:r>
              <a:rPr lang="uk-UA" sz="2000" dirty="0" smtClean="0">
                <a:solidFill>
                  <a:srgbClr val="C00000"/>
                </a:solidFill>
              </a:rPr>
              <a:t>ЛЗ ТА МЕДИЧНИХ ВИРОБІВ</a:t>
            </a:r>
            <a:endParaRPr lang="uk-UA" sz="20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19800" y="39345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altLang="uk-UA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Міністерство охорони </a:t>
            </a:r>
            <a:r>
              <a:rPr lang="uk-UA" altLang="uk-UA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здоров’я </a:t>
            </a:r>
            <a:r>
              <a:rPr lang="uk-UA" altLang="uk-UA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</a:p>
          <a:p>
            <a:pPr algn="ctr"/>
            <a:r>
              <a:rPr lang="uk-UA" altLang="uk-UA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altLang="uk-UA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Медико-фармацевтичний </a:t>
            </a:r>
            <a:r>
              <a:rPr lang="uk-UA" altLang="uk-UA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</a:t>
            </a:r>
          </a:p>
          <a:p>
            <a:pPr algn="ctr"/>
            <a:r>
              <a:rPr lang="uk-UA" altLang="uk-UA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організації та економіки фармації з післядипломною підготовкою</a:t>
            </a:r>
          </a:p>
        </p:txBody>
      </p:sp>
      <p:pic>
        <p:nvPicPr>
          <p:cNvPr id="2050" name="Picture 2" descr="Єдиний контроль - єдиний стандарт: 5 причин, чому Україні потрібна реформа  у фармацевтичній сфер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10"/>
            <a:ext cx="6086764" cy="685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42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8EE9E5-CB93-462F-9C00-78E66A81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409" y="1028702"/>
            <a:ext cx="6273972" cy="4843462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1. </a:t>
            </a:r>
            <a:r>
              <a:rPr lang="uk-UA" sz="1800" dirty="0" smtClean="0">
                <a:ea typeface="+mn-lt"/>
                <a:cs typeface="+mn-lt"/>
              </a:rPr>
              <a:t>Стандартизація</a:t>
            </a:r>
            <a:r>
              <a:rPr lang="ru-RU" sz="1800" dirty="0" smtClean="0">
                <a:ea typeface="+mn-lt"/>
                <a:cs typeface="+mn-lt"/>
              </a:rPr>
              <a:t> </a:t>
            </a:r>
            <a:r>
              <a:rPr lang="ru-RU" sz="1800" dirty="0">
                <a:ea typeface="+mn-lt"/>
                <a:cs typeface="+mn-lt"/>
              </a:rPr>
              <a:t>та сертифікація у фармацевтичній діяльності як гарантія якості лікарських засобів </a:t>
            </a: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2. Державна реєстрація лікарських засобів та їх допуск до медичного використання. </a:t>
            </a: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3. Порядок проведення експертизи лікарського засобу, що подається на державну реєстрацію (перереєстрацію). </a:t>
            </a: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4. Забезпечення якості фармацевтичної продукції. </a:t>
            </a: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5. </a:t>
            </a:r>
            <a:r>
              <a:rPr lang="uk-UA" sz="1800" dirty="0" smtClean="0">
                <a:ea typeface="+mn-lt"/>
                <a:cs typeface="+mn-lt"/>
              </a:rPr>
              <a:t>Система державного контролю якості ЛЗ в Україні. 6. Порядок здійснення контролю якості ЛЗ.</a:t>
            </a:r>
            <a:endParaRPr lang="uk-UA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4860" y="396223"/>
            <a:ext cx="2981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ea typeface="+mj-lt"/>
                <a:cs typeface="+mj-lt"/>
              </a:rPr>
              <a:t>Теоретичні питання</a:t>
            </a:r>
            <a:endParaRPr lang="uk-UA" sz="2400" dirty="0"/>
          </a:p>
        </p:txBody>
      </p:sp>
      <p:pic>
        <p:nvPicPr>
          <p:cNvPr id="11" name="Picture 2" descr="Фармацевтична розробка та комплексне дослідження лікарських засобів - SAD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6543"/>
            <a:ext cx="4003685" cy="559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623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55C50-E04A-4CDA-A5E7-5809DACD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ea typeface="+mj-lt"/>
                <a:cs typeface="+mj-lt"/>
              </a:rPr>
              <a:t>Література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66274C-73B6-4F24-887C-3E6384217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 Основи права та законодавства у фармації : нац. підруч.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А.А.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). </a:t>
            </a:r>
            <a:endParaRPr lang="ru-RU" dirty="0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правознавство</a:t>
            </a:r>
            <a:r>
              <a:rPr lang="ru-RU" dirty="0">
                <a:ea typeface="+mn-lt"/>
                <a:cs typeface="+mn-lt"/>
              </a:rPr>
              <a:t> у схемах і </a:t>
            </a:r>
            <a:r>
              <a:rPr lang="ru-RU" dirty="0" err="1">
                <a:ea typeface="+mn-lt"/>
                <a:cs typeface="+mn-lt"/>
              </a:rPr>
              <a:t>таблицях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посіб</a:t>
            </a:r>
            <a:r>
              <a:rPr lang="ru-RU" dirty="0">
                <a:ea typeface="+mn-lt"/>
                <a:cs typeface="+mn-lt"/>
              </a:rPr>
              <a:t>. для студ.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2015. – 112 с.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збірник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правових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актів</a:t>
            </a:r>
            <a:r>
              <a:rPr lang="ru-RU" dirty="0">
                <a:ea typeface="+mn-lt"/>
                <a:cs typeface="+mn-lt"/>
              </a:rPr>
              <a:t> (станом на 01 вересня 2018 р.) : у 2 т.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проф. А. 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2018. – 2 т. – 436 c.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069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BEE76-91C7-4390-A225-FA6675BDF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 spc="750">
                <a:solidFill>
                  <a:schemeClr val="bg1"/>
                </a:solidFill>
              </a:rPr>
              <a:t>Стандартизація та сертифікація у фармацевтичній діяльності як гарантія якості лікарських засобів</a:t>
            </a:r>
          </a:p>
        </p:txBody>
      </p:sp>
    </p:spTree>
    <p:extLst>
      <p:ext uri="{BB962C8B-B14F-4D97-AF65-F5344CB8AC3E}">
        <p14:creationId xmlns:p14="http://schemas.microsoft.com/office/powerpoint/2010/main" val="329749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D7A14-7A32-4E64-96E5-590AF99A0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-325906"/>
            <a:ext cx="11247695" cy="1234440"/>
          </a:xfrm>
        </p:spPr>
        <p:txBody>
          <a:bodyPr>
            <a:normAutofit/>
          </a:bodyPr>
          <a:lstStyle/>
          <a:p>
            <a:r>
              <a:rPr lang="ru-RU" sz="3200" b="0" dirty="0">
                <a:ea typeface="+mj-lt"/>
                <a:cs typeface="+mj-lt"/>
              </a:rPr>
              <a:t>СТАНДАРТИЗАЦІЯ ЛІКАРСЬКИХ ЗАСОБІВ</a:t>
            </a:r>
            <a:endParaRPr lang="ru-RU" sz="3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EB490F-D783-4F77-BA1E-070E27BE8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034" y="1105848"/>
            <a:ext cx="10241280" cy="131391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ru-RU" i="1" dirty="0" err="1">
                <a:ea typeface="+mn-lt"/>
                <a:cs typeface="+mn-lt"/>
              </a:rPr>
              <a:t>діяльність</a:t>
            </a:r>
            <a:r>
              <a:rPr lang="ru-RU" i="1" dirty="0">
                <a:ea typeface="+mn-lt"/>
                <a:cs typeface="+mn-lt"/>
              </a:rPr>
              <a:t> щодо </a:t>
            </a:r>
            <a:r>
              <a:rPr lang="ru-RU" i="1" dirty="0" err="1">
                <a:ea typeface="+mn-lt"/>
                <a:cs typeface="+mn-lt"/>
              </a:rPr>
              <a:t>встановлення</a:t>
            </a:r>
            <a:r>
              <a:rPr lang="ru-RU" i="1" dirty="0">
                <a:ea typeface="+mn-lt"/>
                <a:cs typeface="+mn-lt"/>
              </a:rPr>
              <a:t> правил, норм і характеристик з метою </a:t>
            </a:r>
            <a:r>
              <a:rPr lang="ru-RU" i="1" dirty="0" err="1">
                <a:ea typeface="+mn-lt"/>
                <a:cs typeface="+mn-lt"/>
              </a:rPr>
              <a:t>досягнення</a:t>
            </a:r>
            <a:r>
              <a:rPr lang="ru-RU" i="1" dirty="0">
                <a:ea typeface="+mn-lt"/>
                <a:cs typeface="+mn-lt"/>
              </a:rPr>
              <a:t> оптимального </a:t>
            </a:r>
            <a:r>
              <a:rPr lang="ru-RU" i="1" dirty="0" err="1">
                <a:ea typeface="+mn-lt"/>
                <a:cs typeface="+mn-lt"/>
              </a:rPr>
              <a:t>ступеня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впорядкованості</a:t>
            </a:r>
            <a:r>
              <a:rPr lang="ru-RU" i="1" dirty="0">
                <a:ea typeface="+mn-lt"/>
                <a:cs typeface="+mn-lt"/>
              </a:rPr>
              <a:t> у сфері </a:t>
            </a:r>
            <a:r>
              <a:rPr lang="ru-RU" i="1" dirty="0" err="1">
                <a:ea typeface="+mn-lt"/>
                <a:cs typeface="+mn-lt"/>
              </a:rPr>
              <a:t>створення</a:t>
            </a:r>
            <a:r>
              <a:rPr lang="ru-RU" i="1" dirty="0">
                <a:ea typeface="+mn-lt"/>
                <a:cs typeface="+mn-lt"/>
              </a:rPr>
              <a:t>, </a:t>
            </a:r>
            <a:r>
              <a:rPr lang="ru-RU" i="1" dirty="0" err="1">
                <a:ea typeface="+mn-lt"/>
                <a:cs typeface="+mn-lt"/>
              </a:rPr>
              <a:t>виробництва</a:t>
            </a:r>
            <a:r>
              <a:rPr lang="ru-RU" i="1" dirty="0">
                <a:ea typeface="+mn-lt"/>
                <a:cs typeface="+mn-lt"/>
              </a:rPr>
              <a:t>, контролю якості, </a:t>
            </a:r>
            <a:r>
              <a:rPr lang="ru-RU" i="1" dirty="0" err="1">
                <a:ea typeface="+mn-lt"/>
                <a:cs typeface="+mn-lt"/>
              </a:rPr>
              <a:t>реєстрації</a:t>
            </a:r>
            <a:r>
              <a:rPr lang="ru-RU" i="1" dirty="0">
                <a:ea typeface="+mn-lt"/>
                <a:cs typeface="+mn-lt"/>
              </a:rPr>
              <a:t> та </a:t>
            </a:r>
            <a:r>
              <a:rPr lang="ru-RU" i="1" dirty="0" err="1">
                <a:ea typeface="+mn-lt"/>
                <a:cs typeface="+mn-lt"/>
              </a:rPr>
              <a:t>реалізації</a:t>
            </a:r>
            <a:r>
              <a:rPr lang="ru-RU" i="1" dirty="0">
                <a:ea typeface="+mn-lt"/>
                <a:cs typeface="+mn-lt"/>
              </a:rPr>
              <a:t> ЛЗ 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B8D299-344A-42E6-B894-78D8B7101F71}"/>
              </a:ext>
            </a:extLst>
          </p:cNvPr>
          <p:cNvSpPr/>
          <p:nvPr/>
        </p:nvSpPr>
        <p:spPr>
          <a:xfrm>
            <a:off x="1282460" y="2612366"/>
            <a:ext cx="3623093" cy="31917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Міжнародна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стандартизація</a:t>
            </a:r>
            <a:r>
              <a:rPr lang="ru-RU" dirty="0"/>
              <a:t> проводиться на </a:t>
            </a:r>
            <a:r>
              <a:rPr lang="ru-RU" dirty="0" err="1"/>
              <a:t>міжнародному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, участь у </a:t>
            </a:r>
            <a:r>
              <a:rPr lang="ru-RU" dirty="0" err="1"/>
              <a:t>ній</a:t>
            </a:r>
            <a:r>
              <a:rPr lang="ru-RU" dirty="0"/>
              <a:t> </a:t>
            </a:r>
            <a:r>
              <a:rPr lang="ru-RU" dirty="0" err="1"/>
              <a:t>відкрита</a:t>
            </a:r>
            <a:r>
              <a:rPr lang="ru-RU" dirty="0"/>
              <a:t> для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країн</a:t>
            </a:r>
            <a:r>
              <a:rPr lang="ru-RU" dirty="0"/>
              <a:t>; </a:t>
            </a:r>
            <a:r>
              <a:rPr lang="ru-RU" dirty="0" err="1"/>
              <a:t>Міжнародні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 </a:t>
            </a:r>
            <a:r>
              <a:rPr lang="ru-RU" dirty="0" err="1"/>
              <a:t>приймаються</a:t>
            </a:r>
            <a:r>
              <a:rPr lang="ru-RU" dirty="0"/>
              <a:t> </a:t>
            </a:r>
            <a:r>
              <a:rPr lang="ru-RU" dirty="0" err="1"/>
              <a:t>міжнародним</a:t>
            </a:r>
            <a:r>
              <a:rPr lang="ru-RU" dirty="0"/>
              <a:t> органом </a:t>
            </a:r>
            <a:r>
              <a:rPr lang="ru-RU" dirty="0" err="1"/>
              <a:t>стандартизації</a:t>
            </a:r>
            <a:r>
              <a:rPr lang="ru-RU" dirty="0"/>
              <a:t> - </a:t>
            </a:r>
            <a:r>
              <a:rPr lang="ru-RU" dirty="0" err="1"/>
              <a:t>Міжнародною</a:t>
            </a:r>
            <a:r>
              <a:rPr lang="ru-RU" dirty="0"/>
              <a:t>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стандартизації</a:t>
            </a:r>
            <a:r>
              <a:rPr lang="ru-RU" dirty="0"/>
              <a:t> (</a:t>
            </a:r>
            <a:r>
              <a:rPr lang="af-ZA" dirty="0"/>
              <a:t>ISO) 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333BB9A-B2E3-4E4D-9987-8DB01CD0DB5F}"/>
              </a:ext>
            </a:extLst>
          </p:cNvPr>
          <p:cNvSpPr/>
          <p:nvPr/>
        </p:nvSpPr>
        <p:spPr>
          <a:xfrm>
            <a:off x="6745856" y="2612365"/>
            <a:ext cx="3623093" cy="31917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err="1">
                <a:solidFill>
                  <a:srgbClr val="C00000"/>
                </a:solidFill>
              </a:rPr>
              <a:t>Національна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err="1">
                <a:solidFill>
                  <a:srgbClr val="C00000"/>
                </a:solidFill>
              </a:rPr>
              <a:t>стандартизація</a:t>
            </a:r>
            <a:r>
              <a:rPr lang="ru-RU" dirty="0"/>
              <a:t> проводиться на </a:t>
            </a:r>
            <a:r>
              <a:rPr lang="ru-RU" err="1"/>
              <a:t>рівні</a:t>
            </a:r>
            <a:r>
              <a:rPr lang="ru-RU" dirty="0"/>
              <a:t> </a:t>
            </a:r>
            <a:r>
              <a:rPr lang="ru-RU" err="1"/>
              <a:t>однієї</a:t>
            </a:r>
            <a:r>
              <a:rPr lang="ru-RU" dirty="0"/>
              <a:t> </a:t>
            </a:r>
            <a:r>
              <a:rPr lang="ru-RU" err="1"/>
              <a:t>країни</a:t>
            </a:r>
            <a:r>
              <a:rPr lang="ru-RU" dirty="0"/>
              <a:t>; </a:t>
            </a:r>
            <a:r>
              <a:rPr lang="ru-RU" err="1"/>
              <a:t>національні</a:t>
            </a:r>
            <a:r>
              <a:rPr lang="ru-RU" dirty="0"/>
              <a:t> </a:t>
            </a:r>
            <a:r>
              <a:rPr lang="ru-RU" err="1"/>
              <a:t>стандарти</a:t>
            </a:r>
            <a:r>
              <a:rPr lang="ru-RU" dirty="0"/>
              <a:t> - </a:t>
            </a:r>
            <a:r>
              <a:rPr lang="ru-RU" err="1"/>
              <a:t>це</a:t>
            </a:r>
            <a:r>
              <a:rPr lang="ru-RU" dirty="0"/>
              <a:t> </a:t>
            </a:r>
            <a:r>
              <a:rPr lang="ru-RU" err="1"/>
              <a:t>державні</a:t>
            </a:r>
            <a:r>
              <a:rPr lang="ru-RU" dirty="0"/>
              <a:t> </a:t>
            </a:r>
            <a:r>
              <a:rPr lang="ru-RU" err="1"/>
              <a:t>стандарти</a:t>
            </a:r>
            <a:r>
              <a:rPr lang="ru-RU" dirty="0"/>
              <a:t> </a:t>
            </a:r>
            <a:r>
              <a:rPr lang="ru-RU" err="1"/>
              <a:t>України</a:t>
            </a:r>
            <a:r>
              <a:rPr lang="ru-RU" dirty="0"/>
              <a:t>, </a:t>
            </a:r>
            <a:r>
              <a:rPr lang="ru-RU" err="1"/>
              <a:t>прийняті</a:t>
            </a:r>
            <a:r>
              <a:rPr lang="ru-RU" dirty="0"/>
              <a:t> </a:t>
            </a:r>
            <a:r>
              <a:rPr lang="ru-RU" err="1"/>
              <a:t>центральним</a:t>
            </a:r>
            <a:r>
              <a:rPr lang="ru-RU" dirty="0"/>
              <a:t> органом </a:t>
            </a:r>
            <a:r>
              <a:rPr lang="ru-RU" err="1"/>
              <a:t>виконавчої</a:t>
            </a:r>
            <a:r>
              <a:rPr lang="ru-RU" dirty="0"/>
              <a:t> </a:t>
            </a:r>
            <a:r>
              <a:rPr lang="ru-RU" err="1"/>
              <a:t>влади</a:t>
            </a:r>
            <a:r>
              <a:rPr lang="ru-RU" dirty="0"/>
              <a:t> з </a:t>
            </a:r>
            <a:r>
              <a:rPr lang="ru-RU" err="1"/>
              <a:t>питань</a:t>
            </a:r>
            <a:r>
              <a:rPr lang="ru-RU" dirty="0"/>
              <a:t> </a:t>
            </a:r>
            <a:r>
              <a:rPr lang="ru-RU" err="1"/>
              <a:t>стандартизації</a:t>
            </a:r>
            <a:r>
              <a:rPr lang="ru-RU" dirty="0"/>
              <a:t> (</a:t>
            </a:r>
            <a:r>
              <a:rPr lang="ru-RU" err="1"/>
              <a:t>Держстандарт</a:t>
            </a:r>
            <a:r>
              <a:rPr lang="ru-RU" dirty="0"/>
              <a:t>) </a:t>
            </a:r>
            <a:r>
              <a:rPr lang="ru-RU" err="1"/>
              <a:t>України</a:t>
            </a:r>
            <a:r>
              <a:rPr lang="ru-RU" dirty="0"/>
              <a:t> та </a:t>
            </a:r>
            <a:r>
              <a:rPr lang="ru-RU" err="1"/>
              <a:t>доступні</a:t>
            </a:r>
            <a:r>
              <a:rPr lang="ru-RU" dirty="0"/>
              <a:t> широкому колу </a:t>
            </a:r>
            <a:r>
              <a:rPr lang="ru-RU" err="1"/>
              <a:t>користувачів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7319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BCE632C-F213-4133-A9B6-91A0D4221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5" y="79884"/>
            <a:ext cx="2841325" cy="212623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E0A11-7F6F-433A-A2AF-4D04758BD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921" y="76660"/>
            <a:ext cx="10241280" cy="1234440"/>
          </a:xfrm>
        </p:spPr>
        <p:txBody>
          <a:bodyPr/>
          <a:lstStyle/>
          <a:p>
            <a:pPr algn="r"/>
            <a:r>
              <a:rPr lang="ru-RU" b="0" dirty="0">
                <a:ea typeface="+mj-lt"/>
                <a:cs typeface="+mj-lt"/>
              </a:rPr>
              <a:t>ФАРМАКОПЕЯ - ПЕРШИЙ І НАЙДАВНІШИЙ СТАНДАРТ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D61FC-1B25-412B-A147-0D28C79E4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694" y="2241660"/>
            <a:ext cx="10241280" cy="119890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Перші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зазвичай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були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регіональними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наприклад</a:t>
            </a:r>
            <a:r>
              <a:rPr lang="ru-RU" dirty="0">
                <a:ea typeface="+mn-lt"/>
                <a:cs typeface="+mn-lt"/>
              </a:rPr>
              <a:t>, фармакопея </a:t>
            </a:r>
            <a:r>
              <a:rPr lang="ru-RU" dirty="0" err="1">
                <a:ea typeface="+mn-lt"/>
                <a:cs typeface="+mn-lt"/>
              </a:rPr>
              <a:t>Флоренції</a:t>
            </a:r>
            <a:r>
              <a:rPr lang="ru-RU" dirty="0">
                <a:ea typeface="+mn-lt"/>
                <a:cs typeface="+mn-lt"/>
              </a:rPr>
              <a:t> (1498 р., </a:t>
            </a:r>
            <a:r>
              <a:rPr lang="ru-RU" dirty="0" err="1">
                <a:ea typeface="+mn-lt"/>
                <a:cs typeface="+mn-lt"/>
              </a:rPr>
              <a:t>Італія</a:t>
            </a:r>
            <a:r>
              <a:rPr lang="ru-RU" dirty="0">
                <a:ea typeface="+mn-lt"/>
                <a:cs typeface="+mn-lt"/>
              </a:rPr>
              <a:t>), Нюрнберга (1542 р., </a:t>
            </a:r>
            <a:r>
              <a:rPr lang="ru-RU" dirty="0" err="1">
                <a:ea typeface="+mn-lt"/>
                <a:cs typeface="+mn-lt"/>
              </a:rPr>
              <a:t>Німеччина</a:t>
            </a:r>
            <a:r>
              <a:rPr lang="ru-RU" dirty="0">
                <a:ea typeface="+mn-lt"/>
                <a:cs typeface="+mn-lt"/>
              </a:rPr>
              <a:t>)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ru-RU" dirty="0">
                <a:ea typeface="+mn-lt"/>
                <a:cs typeface="+mn-lt"/>
              </a:rPr>
              <a:t>і </a:t>
            </a:r>
            <a:r>
              <a:rPr lang="ru-RU" dirty="0" err="1">
                <a:ea typeface="+mn-lt"/>
                <a:cs typeface="+mn-lt"/>
              </a:rPr>
              <a:t>видавалися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латинською</a:t>
            </a:r>
            <a:r>
              <a:rPr lang="ru-RU" dirty="0">
                <a:ea typeface="+mn-lt"/>
                <a:cs typeface="+mn-lt"/>
              </a:rPr>
              <a:t> мовою. 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DCDE5C83-7EC9-4430-8ED4-91285FCC7BB0}"/>
              </a:ext>
            </a:extLst>
          </p:cNvPr>
          <p:cNvSpPr/>
          <p:nvPr/>
        </p:nvSpPr>
        <p:spPr>
          <a:xfrm>
            <a:off x="1282461" y="1265295"/>
            <a:ext cx="10912413" cy="93452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В </a:t>
            </a:r>
            <a:r>
              <a:rPr lang="ru-RU" dirty="0" err="1">
                <a:ea typeface="+mn-lt"/>
                <a:cs typeface="+mn-lt"/>
              </a:rPr>
              <a:t>історичному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аспекті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 ЛЗ </a:t>
            </a:r>
            <a:r>
              <a:rPr lang="ru-RU" dirty="0" err="1">
                <a:ea typeface="+mn-lt"/>
                <a:cs typeface="+mn-lt"/>
              </a:rPr>
              <a:t>забезпечувалася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існуванням</a:t>
            </a:r>
            <a:r>
              <a:rPr lang="ru-RU" dirty="0">
                <a:ea typeface="+mn-lt"/>
                <a:cs typeface="+mn-lt"/>
              </a:rPr>
              <a:t> фармакопей та </a:t>
            </a:r>
            <a:r>
              <a:rPr lang="ru-RU" dirty="0" err="1">
                <a:ea typeface="+mn-lt"/>
                <a:cs typeface="+mn-lt"/>
              </a:rPr>
              <a:t>відповідністю</a:t>
            </a:r>
            <a:r>
              <a:rPr lang="ru-RU" dirty="0">
                <a:ea typeface="+mn-lt"/>
                <a:cs typeface="+mn-lt"/>
              </a:rPr>
              <a:t> ЛЗ до </a:t>
            </a:r>
            <a:r>
              <a:rPr lang="ru-RU" dirty="0" err="1">
                <a:ea typeface="+mn-lt"/>
                <a:cs typeface="+mn-lt"/>
              </a:rPr>
              <a:t>фармакопейної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статті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8E568D7C-BD6B-498C-97D7-7204F47F6E14}"/>
              </a:ext>
            </a:extLst>
          </p:cNvPr>
          <p:cNvSpPr/>
          <p:nvPr/>
        </p:nvSpPr>
        <p:spPr>
          <a:xfrm>
            <a:off x="1311215" y="3393143"/>
            <a:ext cx="10869281" cy="87701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Україна</a:t>
            </a:r>
            <a:r>
              <a:rPr lang="ru-RU" dirty="0">
                <a:ea typeface="+mn-lt"/>
                <a:cs typeface="+mn-lt"/>
              </a:rPr>
              <a:t> – перша </a:t>
            </a:r>
            <a:r>
              <a:rPr lang="ru-RU" dirty="0" err="1">
                <a:ea typeface="+mn-lt"/>
                <a:cs typeface="+mn-lt"/>
              </a:rPr>
              <a:t>серед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країн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колишнього</a:t>
            </a:r>
            <a:r>
              <a:rPr lang="ru-RU" dirty="0">
                <a:ea typeface="+mn-lt"/>
                <a:cs typeface="+mn-lt"/>
              </a:rPr>
              <a:t> СРСР, яка </a:t>
            </a:r>
            <a:r>
              <a:rPr lang="ru-RU" dirty="0" err="1">
                <a:ea typeface="+mn-lt"/>
                <a:cs typeface="+mn-lt"/>
              </a:rPr>
              <a:t>розробила</a:t>
            </a:r>
            <a:r>
              <a:rPr lang="ru-RU" dirty="0">
                <a:ea typeface="+mn-lt"/>
                <a:cs typeface="+mn-lt"/>
              </a:rPr>
              <a:t> і ввела в </a:t>
            </a:r>
            <a:r>
              <a:rPr lang="ru-RU" dirty="0" err="1">
                <a:ea typeface="+mn-lt"/>
                <a:cs typeface="+mn-lt"/>
              </a:rPr>
              <a:t>дію</a:t>
            </a:r>
            <a:r>
              <a:rPr lang="ru-RU" dirty="0">
                <a:ea typeface="+mn-lt"/>
                <a:cs typeface="+mn-lt"/>
              </a:rPr>
              <a:t> свою </a:t>
            </a:r>
            <a:r>
              <a:rPr lang="ru-RU" dirty="0" err="1">
                <a:ea typeface="+mn-lt"/>
                <a:cs typeface="+mn-lt"/>
              </a:rPr>
              <a:t>національну</a:t>
            </a:r>
            <a:r>
              <a:rPr lang="ru-RU" dirty="0">
                <a:ea typeface="+mn-lt"/>
                <a:cs typeface="+mn-lt"/>
              </a:rPr>
              <a:t> Фармакопею.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7E1692E-4603-4DBC-A1C6-8CB0610A944A}"/>
              </a:ext>
            </a:extLst>
          </p:cNvPr>
          <p:cNvSpPr txBox="1">
            <a:spLocks/>
          </p:cNvSpPr>
          <p:nvPr/>
        </p:nvSpPr>
        <p:spPr>
          <a:xfrm>
            <a:off x="1092678" y="4263116"/>
            <a:ext cx="10241280" cy="1198900"/>
          </a:xfrm>
          <a:prstGeom prst="rect">
            <a:avLst/>
          </a:prstGeom>
        </p:spPr>
        <p:txBody>
          <a:bodyPr vert="horz" lIns="0" tIns="0" rIns="0" bIns="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У 2001 р. МОЗ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була</a:t>
            </a:r>
            <a:r>
              <a:rPr lang="ru-RU" dirty="0">
                <a:ea typeface="+mn-lt"/>
                <a:cs typeface="+mn-lt"/>
              </a:rPr>
              <a:t> введена ДФУ, </a:t>
            </a:r>
            <a:r>
              <a:rPr lang="ru-RU" dirty="0" err="1">
                <a:ea typeface="+mn-lt"/>
                <a:cs typeface="+mn-lt"/>
              </a:rPr>
              <a:t>гармонізована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Європейською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фармакопеєю</a:t>
            </a:r>
            <a:r>
              <a:rPr lang="ru-RU" dirty="0">
                <a:ea typeface="+mn-lt"/>
                <a:cs typeface="+mn-lt"/>
              </a:rPr>
              <a:t>.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Основним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розробником</a:t>
            </a:r>
            <a:r>
              <a:rPr lang="ru-RU" dirty="0">
                <a:ea typeface="+mn-lt"/>
                <a:cs typeface="+mn-lt"/>
              </a:rPr>
              <a:t> ДФУ є ДП «</a:t>
            </a:r>
            <a:r>
              <a:rPr lang="ru-RU" dirty="0" err="1">
                <a:ea typeface="+mn-lt"/>
                <a:cs typeface="+mn-lt"/>
              </a:rPr>
              <a:t>Український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науковий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фармакопейний</a:t>
            </a:r>
            <a:r>
              <a:rPr lang="ru-RU" dirty="0">
                <a:ea typeface="+mn-lt"/>
                <a:cs typeface="+mn-lt"/>
              </a:rPr>
              <a:t> центр якості лікарських засобів» </a:t>
            </a:r>
            <a:endParaRPr lang="ru-RU" dirty="0"/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E0FABAD0-B500-4A50-B905-291CF2493CD1}"/>
              </a:ext>
            </a:extLst>
          </p:cNvPr>
          <p:cNvSpPr/>
          <p:nvPr/>
        </p:nvSpPr>
        <p:spPr>
          <a:xfrm>
            <a:off x="1325591" y="5391596"/>
            <a:ext cx="10869281" cy="99203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Україна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набула</a:t>
            </a:r>
            <a:r>
              <a:rPr lang="ru-RU" dirty="0">
                <a:ea typeface="+mn-lt"/>
                <a:cs typeface="+mn-lt"/>
              </a:rPr>
              <a:t> статусу </a:t>
            </a:r>
            <a:r>
              <a:rPr lang="ru-RU" dirty="0" err="1">
                <a:ea typeface="+mn-lt"/>
                <a:cs typeface="+mn-lt"/>
              </a:rPr>
              <a:t>повноправного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офіційного</a:t>
            </a:r>
            <a:r>
              <a:rPr lang="ru-RU" dirty="0">
                <a:ea typeface="+mn-lt"/>
                <a:cs typeface="+mn-lt"/>
              </a:rPr>
              <a:t> члена </a:t>
            </a:r>
            <a:r>
              <a:rPr lang="ru-RU" dirty="0" err="1">
                <a:ea typeface="+mn-lt"/>
                <a:cs typeface="+mn-lt"/>
              </a:rPr>
              <a:t>Європейської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 з 18 </a:t>
            </a:r>
            <a:r>
              <a:rPr lang="ru-RU" dirty="0" err="1">
                <a:ea typeface="+mn-lt"/>
                <a:cs typeface="+mn-lt"/>
              </a:rPr>
              <a:t>березня</a:t>
            </a:r>
            <a:r>
              <a:rPr lang="ru-RU" dirty="0">
                <a:ea typeface="+mn-lt"/>
                <a:cs typeface="+mn-lt"/>
              </a:rPr>
              <a:t> 2013 р.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2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9B008-E173-404B-B56B-2D359C5A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40" y="62282"/>
            <a:ext cx="11635883" cy="1234440"/>
          </a:xfrm>
        </p:spPr>
        <p:txBody>
          <a:bodyPr/>
          <a:lstStyle/>
          <a:p>
            <a:pPr algn="ctr"/>
            <a:r>
              <a:rPr lang="ru-RU" b="0" dirty="0">
                <a:ea typeface="+mj-lt"/>
                <a:cs typeface="+mj-lt"/>
              </a:rPr>
              <a:t>ФАРМАКОПЕЯ - ПЕРШИЙ І НАЙДАВНІШИЙ СТАНДАРТ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A7F438-2D10-411C-AE0B-AD951DFCC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42" y="1522793"/>
            <a:ext cx="5381733" cy="167335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Державна Фармакопея України (ДФУ)</a:t>
            </a:r>
            <a:r>
              <a:rPr lang="ru-RU" dirty="0">
                <a:ea typeface="+mn-lt"/>
                <a:cs typeface="+mn-lt"/>
              </a:rPr>
              <a:t> є нормативно-</a:t>
            </a:r>
            <a:r>
              <a:rPr lang="ru-RU" dirty="0" err="1">
                <a:ea typeface="+mn-lt"/>
                <a:cs typeface="+mn-lt"/>
              </a:rPr>
              <a:t>технічним</a:t>
            </a:r>
            <a:r>
              <a:rPr lang="ru-RU" dirty="0">
                <a:ea typeface="+mn-lt"/>
                <a:cs typeface="+mn-lt"/>
              </a:rPr>
              <a:t> документом,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містить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 до ЛЗ, методики контролю їх якості та </a:t>
            </a:r>
            <a:r>
              <a:rPr lang="ru-RU" dirty="0" err="1">
                <a:ea typeface="+mn-lt"/>
                <a:cs typeface="+mn-lt"/>
              </a:rPr>
              <a:t>фармакопейні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статті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монографії</a:t>
            </a:r>
            <a:r>
              <a:rPr lang="ru-RU" dirty="0">
                <a:ea typeface="+mn-lt"/>
                <a:cs typeface="+mn-lt"/>
              </a:rPr>
              <a:t>). 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7EB8B3D-644E-4F3A-9846-DC0716B41F36}"/>
              </a:ext>
            </a:extLst>
          </p:cNvPr>
          <p:cNvSpPr/>
          <p:nvPr/>
        </p:nvSpPr>
        <p:spPr>
          <a:xfrm>
            <a:off x="7392839" y="1519687"/>
            <a:ext cx="4413846" cy="24729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a typeface="+mn-lt"/>
                <a:cs typeface="+mn-lt"/>
              </a:rPr>
              <a:t>ДФУ </a:t>
            </a:r>
            <a:r>
              <a:rPr lang="ru-RU" sz="2000" dirty="0" err="1">
                <a:ea typeface="+mn-lt"/>
                <a:cs typeface="+mn-lt"/>
              </a:rPr>
              <a:t>являє</a:t>
            </a:r>
            <a:r>
              <a:rPr lang="ru-RU" sz="2000" dirty="0">
                <a:ea typeface="+mn-lt"/>
                <a:cs typeface="+mn-lt"/>
              </a:rPr>
              <a:t> собою </a:t>
            </a:r>
            <a:r>
              <a:rPr lang="ru-RU" sz="2000" dirty="0" err="1">
                <a:ea typeface="+mn-lt"/>
                <a:cs typeface="+mn-lt"/>
              </a:rPr>
              <a:t>державний</a:t>
            </a:r>
            <a:r>
              <a:rPr lang="ru-RU" sz="2000" dirty="0">
                <a:ea typeface="+mn-lt"/>
                <a:cs typeface="+mn-lt"/>
              </a:rPr>
              <a:t> стандарт, на </a:t>
            </a:r>
            <a:r>
              <a:rPr lang="ru-RU" sz="2000" dirty="0" err="1">
                <a:ea typeface="+mn-lt"/>
                <a:cs typeface="+mn-lt"/>
              </a:rPr>
              <a:t>який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спираються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всі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інші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документи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що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регулюють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якість</a:t>
            </a:r>
            <a:r>
              <a:rPr lang="ru-RU" sz="2000" dirty="0">
                <a:ea typeface="+mn-lt"/>
                <a:cs typeface="+mn-lt"/>
              </a:rPr>
              <a:t> ЛЗ. 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D732F-25CE-403B-A550-384D71A22E9F}"/>
              </a:ext>
            </a:extLst>
          </p:cNvPr>
          <p:cNvSpPr txBox="1"/>
          <p:nvPr/>
        </p:nvSpPr>
        <p:spPr>
          <a:xfrm>
            <a:off x="6261879" y="4306558"/>
            <a:ext cx="5489275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У 2001 р.</a:t>
            </a:r>
            <a:r>
              <a:rPr lang="ru-RU" sz="2000" dirty="0">
                <a:ea typeface="+mn-lt"/>
                <a:cs typeface="+mn-lt"/>
              </a:rPr>
              <a:t> МОЗ </a:t>
            </a:r>
            <a:r>
              <a:rPr lang="ru-RU" sz="2000" dirty="0" err="1">
                <a:ea typeface="+mn-lt"/>
                <a:cs typeface="+mn-lt"/>
              </a:rPr>
              <a:t>України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була</a:t>
            </a:r>
            <a:r>
              <a:rPr lang="ru-RU" sz="2000" dirty="0">
                <a:ea typeface="+mn-lt"/>
                <a:cs typeface="+mn-lt"/>
              </a:rPr>
              <a:t> введена ДФУ, </a:t>
            </a:r>
            <a:r>
              <a:rPr lang="ru-RU" sz="2000" dirty="0" err="1">
                <a:ea typeface="+mn-lt"/>
                <a:cs typeface="+mn-lt"/>
              </a:rPr>
              <a:t>гармонізована</a:t>
            </a: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dirty="0" err="1">
                <a:ea typeface="+mn-lt"/>
                <a:cs typeface="+mn-lt"/>
              </a:rPr>
              <a:t>Європейською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фармакопеєю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dirty="0" err="1">
                <a:ea typeface="+mn-lt"/>
                <a:cs typeface="+mn-lt"/>
              </a:rPr>
              <a:t>Основним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розробником</a:t>
            </a:r>
            <a:r>
              <a:rPr lang="ru-RU" sz="2000" dirty="0">
                <a:ea typeface="+mn-lt"/>
                <a:cs typeface="+mn-lt"/>
              </a:rPr>
              <a:t> ДФУ є ДП 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«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Український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науковий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фармакопейний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центр якості лікарських засобів»</a:t>
            </a:r>
            <a:endParaRPr lang="ru-RU" sz="2000" b="1" dirty="0">
              <a:solidFill>
                <a:srgbClr val="000000"/>
              </a:solidFill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53D96499-6B4A-4346-A4FC-13475F7F5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2" y="3732567"/>
            <a:ext cx="5057954" cy="215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5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EFE17C2-4B57-4127-9C8C-815E0785E3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01804-CC9C-4E17-8F53-92E6F068C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962" y="-46008"/>
            <a:ext cx="9427026" cy="1005143"/>
          </a:xfrm>
        </p:spPr>
        <p:txBody>
          <a:bodyPr vert="horz" lIns="0" tIns="0" rIns="0" bIns="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Національні стандарти і настанови у сфері забезпечення якості ЛЗ</a:t>
            </a:r>
          </a:p>
        </p:txBody>
      </p:sp>
      <p:pic>
        <p:nvPicPr>
          <p:cNvPr id="4" name="Рисунок 4" descr="Изображение выглядит как текст, газет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655369ED-E89C-4F90-97C3-6DE6DB9E9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902" y="1067507"/>
            <a:ext cx="4076911" cy="5334877"/>
          </a:xfrm>
          <a:prstGeom prst="rect">
            <a:avLst/>
          </a:prstGeom>
        </p:spPr>
      </p:pic>
      <p:pic>
        <p:nvPicPr>
          <p:cNvPr id="5" name="Рисунок 5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92B1426D-EDF5-4F2C-A6D6-7A0511037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713" y="1313006"/>
            <a:ext cx="3475685" cy="4542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52034B-9963-46E4-94EE-248183B3E011}"/>
              </a:ext>
            </a:extLst>
          </p:cNvPr>
          <p:cNvSpPr txBox="1"/>
          <p:nvPr/>
        </p:nvSpPr>
        <p:spPr>
          <a:xfrm>
            <a:off x="8115299" y="1800752"/>
            <a:ext cx="3682761" cy="1783671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Затверджено</a:t>
            </a:r>
            <a:r>
              <a:rPr lang="en-US" dirty="0"/>
              <a:t> </a:t>
            </a:r>
            <a:r>
              <a:rPr lang="en-US" dirty="0" err="1"/>
              <a:t>Настанову</a:t>
            </a:r>
            <a:r>
              <a:rPr lang="en-US" dirty="0"/>
              <a:t> «</a:t>
            </a:r>
            <a:r>
              <a:rPr lang="en-US" dirty="0" err="1"/>
              <a:t>Належна</a:t>
            </a:r>
            <a:r>
              <a:rPr lang="en-US" dirty="0"/>
              <a:t> </a:t>
            </a:r>
            <a:r>
              <a:rPr lang="en-US" dirty="0" err="1"/>
              <a:t>аптечна</a:t>
            </a:r>
            <a:r>
              <a:rPr lang="en-US" dirty="0"/>
              <a:t> </a:t>
            </a:r>
            <a:r>
              <a:rPr lang="en-US" dirty="0" err="1"/>
              <a:t>практика</a:t>
            </a:r>
            <a:r>
              <a:rPr lang="en-US" dirty="0"/>
              <a:t>. </a:t>
            </a:r>
            <a:r>
              <a:rPr lang="en-US" dirty="0" err="1"/>
              <a:t>Стандарти</a:t>
            </a:r>
            <a:r>
              <a:rPr lang="en-US" dirty="0"/>
              <a:t> </a:t>
            </a:r>
            <a:r>
              <a:rPr lang="en-US" dirty="0" err="1"/>
              <a:t>якості</a:t>
            </a:r>
            <a:r>
              <a:rPr lang="en-US" dirty="0"/>
              <a:t> </a:t>
            </a:r>
            <a:r>
              <a:rPr lang="en-US" dirty="0" err="1"/>
              <a:t>аптечних</a:t>
            </a:r>
            <a:r>
              <a:rPr lang="en-US" dirty="0"/>
              <a:t> </a:t>
            </a:r>
            <a:r>
              <a:rPr lang="en-US" dirty="0" err="1"/>
              <a:t>послуг</a:t>
            </a:r>
            <a:r>
              <a:rPr lang="en-US" dirty="0"/>
              <a:t>» </a:t>
            </a:r>
            <a:r>
              <a:rPr lang="en-US" i="1" dirty="0"/>
              <a:t>(</a:t>
            </a:r>
            <a:r>
              <a:rPr lang="en-US" i="1" dirty="0" err="1"/>
              <a:t>Наказ</a:t>
            </a:r>
            <a:r>
              <a:rPr lang="en-US" i="1" dirty="0"/>
              <a:t> МОЗ </a:t>
            </a:r>
            <a:r>
              <a:rPr lang="en-US" i="1" dirty="0" err="1"/>
              <a:t>від</a:t>
            </a:r>
            <a:r>
              <a:rPr lang="en-US" i="1" dirty="0"/>
              <a:t> 30.05.2013 р. №455) </a:t>
            </a:r>
            <a:endParaRPr lang="en-US" sz="1400" i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A065D0-77D7-45EA-9B34-CCC05C0BFF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E3F0D2-9558-4A46-B430-A8661F048B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71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C2799-1FF4-47B0-9E30-EF56C0F9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204" y="76660"/>
            <a:ext cx="10241280" cy="659346"/>
          </a:xfrm>
        </p:spPr>
        <p:txBody>
          <a:bodyPr/>
          <a:lstStyle/>
          <a:p>
            <a:pPr algn="ctr"/>
            <a:r>
              <a:rPr lang="ru-RU" b="0" dirty="0">
                <a:ea typeface="+mj-lt"/>
                <a:cs typeface="+mj-lt"/>
              </a:rPr>
              <a:t>ПОНЯТТЯ СЕРТИФІКАЦІЇ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88250A-DAE3-4169-B0CC-C295D8F05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204" y="904566"/>
            <a:ext cx="10241280" cy="138580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Сертифікація</a:t>
            </a:r>
            <a:r>
              <a:rPr lang="ru-RU" dirty="0">
                <a:ea typeface="+mn-lt"/>
                <a:cs typeface="+mn-lt"/>
              </a:rPr>
              <a:t> - процедура, за </a:t>
            </a:r>
            <a:r>
              <a:rPr lang="ru-RU" dirty="0" err="1">
                <a:ea typeface="+mn-lt"/>
                <a:cs typeface="+mn-lt"/>
              </a:rPr>
              <a:t>допомогою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третя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незалежна</a:t>
            </a:r>
            <a:r>
              <a:rPr lang="ru-RU" dirty="0">
                <a:ea typeface="+mn-lt"/>
                <a:cs typeface="+mn-lt"/>
              </a:rPr>
              <a:t> сторона (</a:t>
            </a:r>
            <a:r>
              <a:rPr lang="ru-RU" dirty="0" err="1">
                <a:ea typeface="+mn-lt"/>
                <a:cs typeface="+mn-lt"/>
              </a:rPr>
              <a:t>компетентний</a:t>
            </a:r>
            <a:r>
              <a:rPr lang="ru-RU" dirty="0">
                <a:ea typeface="+mn-lt"/>
                <a:cs typeface="+mn-lt"/>
              </a:rPr>
              <a:t> орган) </a:t>
            </a:r>
            <a:r>
              <a:rPr lang="ru-RU" dirty="0" err="1">
                <a:ea typeface="+mn-lt"/>
                <a:cs typeface="+mn-lt"/>
              </a:rPr>
              <a:t>надає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індивідуальну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гарантію</a:t>
            </a:r>
            <a:r>
              <a:rPr lang="ru-RU" dirty="0">
                <a:ea typeface="+mn-lt"/>
                <a:cs typeface="+mn-lt"/>
              </a:rPr>
              <a:t>, що продукт у </a:t>
            </a:r>
            <a:r>
              <a:rPr lang="ru-RU" dirty="0" err="1">
                <a:ea typeface="+mn-lt"/>
                <a:cs typeface="+mn-lt"/>
              </a:rPr>
              <a:t>вигляді</a:t>
            </a:r>
            <a:r>
              <a:rPr lang="ru-RU" dirty="0">
                <a:ea typeface="+mn-lt"/>
                <a:cs typeface="+mn-lt"/>
              </a:rPr>
              <a:t> товару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послуги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процес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структура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встановленим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478A1D6-65A2-47A9-9DB7-32F1F464A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942128"/>
              </p:ext>
            </p:extLst>
          </p:nvPr>
        </p:nvGraphicFramePr>
        <p:xfrm>
          <a:off x="747622" y="2257245"/>
          <a:ext cx="11128375" cy="3488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75">
                  <a:extLst>
                    <a:ext uri="{9D8B030D-6E8A-4147-A177-3AD203B41FA5}">
                      <a16:colId xmlns:a16="http://schemas.microsoft.com/office/drawing/2014/main" val="2077765920"/>
                    </a:ext>
                  </a:extLst>
                </a:gridCol>
                <a:gridCol w="5476875">
                  <a:extLst>
                    <a:ext uri="{9D8B030D-6E8A-4147-A177-3AD203B41FA5}">
                      <a16:colId xmlns:a16="http://schemas.microsoft.com/office/drawing/2014/main" val="3868099700"/>
                    </a:ext>
                  </a:extLst>
                </a:gridCol>
                <a:gridCol w="2651125">
                  <a:extLst>
                    <a:ext uri="{9D8B030D-6E8A-4147-A177-3AD203B41FA5}">
                      <a16:colId xmlns:a16="http://schemas.microsoft.com/office/drawing/2014/main" val="858695050"/>
                    </a:ext>
                  </a:extLst>
                </a:gridCol>
              </a:tblGrid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Найменування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процедури</a:t>
                      </a:r>
                      <a:endParaRPr lang="ru-RU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Зміст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процедури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Документ-</a:t>
                      </a:r>
                      <a:r>
                        <a:rPr lang="ru-RU" sz="1800" b="0" i="0" u="none" strike="noStrike" noProof="0" dirty="0" err="1"/>
                        <a:t>підтвердження</a:t>
                      </a:r>
                      <a:endParaRPr lang="ru-RU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6611811"/>
                  </a:ext>
                </a:extLst>
              </a:tr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Сертифікація </a:t>
                      </a:r>
                      <a:r>
                        <a:rPr lang="ru-RU" sz="2000" b="1" i="0" u="none" strike="noStrike" noProof="0" dirty="0" err="1"/>
                        <a:t>виробництва</a:t>
                      </a:r>
                      <a:r>
                        <a:rPr lang="ru-RU" sz="2000" b="1" i="0" u="none" strike="noStrike" noProof="0" dirty="0"/>
                        <a:t> 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процедура, за </a:t>
                      </a:r>
                      <a:r>
                        <a:rPr lang="ru-RU" sz="1600" b="0" i="0" u="none" strike="noStrike" noProof="0" dirty="0" err="1"/>
                        <a:t>допомогою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Держлікслужба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України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підтверджує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виробництво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відповідає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встановленим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вимогам</a:t>
                      </a:r>
                      <a:r>
                        <a:rPr lang="ru-RU" sz="1600" b="0" i="0" u="none" strike="noStrike" noProof="0" dirty="0"/>
                        <a:t> і регулярно </a:t>
                      </a:r>
                      <a:r>
                        <a:rPr lang="ru-RU" sz="1600" b="0" i="0" u="none" strike="noStrike" noProof="0" dirty="0" err="1"/>
                        <a:t>інспектується</a:t>
                      </a:r>
                      <a:r>
                        <a:rPr lang="ru-RU" sz="1600" b="0" i="0" u="none" strike="noStrike" noProof="0" dirty="0"/>
                        <a:t> (процедура </a:t>
                      </a:r>
                      <a:r>
                        <a:rPr lang="ru-RU" sz="1600" b="0" i="0" u="none" strike="noStrike" noProof="0" dirty="0" err="1"/>
                        <a:t>визнання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сертифікату</a:t>
                      </a:r>
                      <a:r>
                        <a:rPr lang="ru-RU" sz="1600" b="0" i="0" u="none" strike="noStrike" noProof="0" dirty="0"/>
                        <a:t> GMP) 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Сертификат GMP</a:t>
                      </a:r>
                      <a:endParaRPr lang="ru-RU" sz="2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9693187"/>
                  </a:ext>
                </a:extLst>
              </a:tr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Державна реєстрація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процедура, за </a:t>
                      </a:r>
                      <a:r>
                        <a:rPr lang="ru-RU" sz="1600" b="0" i="0" u="none" strike="noStrike" noProof="0" dirty="0" err="1"/>
                        <a:t>допомогою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якої</a:t>
                      </a:r>
                      <a:r>
                        <a:rPr lang="ru-RU" sz="1600" b="0" i="0" u="none" strike="noStrike" noProof="0" dirty="0"/>
                        <a:t> ДЕЦ МОЗ </a:t>
                      </a:r>
                      <a:r>
                        <a:rPr lang="ru-RU" sz="1600" b="0" i="0" u="none" strike="noStrike" noProof="0" dirty="0" err="1"/>
                        <a:t>України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підтверджує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ефективність</a:t>
                      </a:r>
                      <a:r>
                        <a:rPr lang="ru-RU" sz="1600" b="0" i="0" u="none" strike="noStrike" noProof="0" dirty="0"/>
                        <a:t> і </a:t>
                      </a:r>
                      <a:r>
                        <a:rPr lang="ru-RU" sz="1600" b="0" i="0" u="none" strike="noStrike" noProof="0" dirty="0" err="1"/>
                        <a:t>безпеку</a:t>
                      </a:r>
                      <a:r>
                        <a:rPr lang="ru-RU" sz="1600" b="0" i="0" u="none" strike="noStrike" noProof="0" dirty="0"/>
                        <a:t> ЛЗ і </a:t>
                      </a:r>
                      <a:r>
                        <a:rPr lang="ru-RU" sz="1600" b="0" i="0" u="none" strike="noStrike" noProof="0" dirty="0" err="1"/>
                        <a:t>дозволяє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його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медичне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застосування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Україні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Реєстраційне</a:t>
                      </a:r>
                      <a:r>
                        <a:rPr lang="ru-RU" sz="2000" b="1" i="0" u="none" strike="noStrike" noProof="0" dirty="0"/>
                        <a:t> </a:t>
                      </a:r>
                      <a:r>
                        <a:rPr lang="ru-RU" sz="2000" b="1" i="0" u="none" strike="noStrike" noProof="0" dirty="0" err="1"/>
                        <a:t>посвідчення</a:t>
                      </a:r>
                      <a:endParaRPr lang="ru-RU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7612885"/>
                  </a:ext>
                </a:extLst>
              </a:tr>
              <a:tr h="7754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Підтвердження</a:t>
                      </a:r>
                      <a:r>
                        <a:rPr lang="ru-RU" sz="2000" b="1" i="0" u="none" strike="noStrike" noProof="0" dirty="0"/>
                        <a:t> якості </a:t>
                      </a:r>
                      <a:r>
                        <a:rPr lang="ru-RU" sz="2000" b="1" i="0" u="none" strike="noStrike" noProof="0" dirty="0" err="1"/>
                        <a:t>серії</a:t>
                      </a:r>
                      <a:r>
                        <a:rPr lang="ru-RU" sz="2000" b="1" i="0" u="none" strike="noStrike" noProof="0" dirty="0"/>
                        <a:t> продукції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процедура, за </a:t>
                      </a:r>
                      <a:r>
                        <a:rPr lang="ru-RU" sz="1600" b="0" i="0" u="none" strike="noStrike" noProof="0" dirty="0" err="1"/>
                        <a:t>допомогою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якої</a:t>
                      </a:r>
                      <a:r>
                        <a:rPr lang="ru-RU" sz="1600" b="0" i="0" u="none" strike="noStrike" noProof="0" dirty="0"/>
                        <a:t> завод-</a:t>
                      </a:r>
                      <a:r>
                        <a:rPr lang="ru-RU" sz="1600" b="0" i="0" u="none" strike="noStrike" noProof="0" dirty="0" err="1"/>
                        <a:t>виробник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підтверджує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якість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кожної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серії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відповідно</a:t>
                      </a:r>
                      <a:r>
                        <a:rPr lang="ru-RU" sz="1600" b="0" i="0" u="none" strike="noStrike" noProof="0" dirty="0"/>
                        <a:t> до </a:t>
                      </a:r>
                      <a:r>
                        <a:rPr lang="ru-RU" sz="1600" b="0" i="0" u="none" strike="noStrike" noProof="0" dirty="0" err="1"/>
                        <a:t>специфікації</a:t>
                      </a:r>
                      <a:r>
                        <a:rPr lang="ru-RU" sz="1600" b="0" i="0" u="none" strike="noStrike" noProof="0" dirty="0"/>
                        <a:t> на момент </a:t>
                      </a:r>
                      <a:r>
                        <a:rPr lang="ru-RU" sz="1600" b="0" i="0" u="none" strike="noStrike" noProof="0" dirty="0" err="1"/>
                        <a:t>випуску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даної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серії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Сертифікат</a:t>
                      </a:r>
                      <a:r>
                        <a:rPr lang="ru-RU" sz="2000" b="1" i="0" u="none" strike="noStrike" noProof="0" dirty="0"/>
                        <a:t> якості </a:t>
                      </a:r>
                      <a:r>
                        <a:rPr lang="ru-RU" sz="2000" b="1" i="0" u="none" strike="noStrike" noProof="0" dirty="0" err="1"/>
                        <a:t>виробника</a:t>
                      </a:r>
                      <a:endParaRPr lang="ru-RU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1938744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D84B61-EDED-46BE-B0F3-CFF3AFF51FAE}"/>
              </a:ext>
            </a:extLst>
          </p:cNvPr>
          <p:cNvSpPr/>
          <p:nvPr/>
        </p:nvSpPr>
        <p:spPr>
          <a:xfrm>
            <a:off x="1066800" y="5818517"/>
            <a:ext cx="10423583" cy="8482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Сертифікація ЛЗ є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невід'ємною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складовою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державної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системи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забезпечення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якості ЛЗ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2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5074D7E-6CDA-4F67-A6C8-155EE5696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408" y="3175689"/>
            <a:ext cx="4675336" cy="274949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E1A9B-2911-4E7D-9E7C-5EE077149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60" y="-114214"/>
            <a:ext cx="10241280" cy="1234440"/>
          </a:xfrm>
        </p:spPr>
        <p:txBody>
          <a:bodyPr>
            <a:normAutofit/>
          </a:bodyPr>
          <a:lstStyle/>
          <a:p>
            <a:r>
              <a:rPr lang="ru-RU" sz="3200" b="0" dirty="0">
                <a:ea typeface="+mj-lt"/>
                <a:cs typeface="+mj-lt"/>
              </a:rPr>
              <a:t>СИСТЕМА СПІВРОБІТНИЦТВА ФАРМАЦЕВТИЧНИХ ІНСПЕКЦІЙ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AF4B65-7D06-4813-92E3-6B6582F57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72" y="1264000"/>
            <a:ext cx="5942450" cy="2952937"/>
          </a:xfrm>
        </p:spPr>
        <p:txBody>
          <a:bodyPr vert="horz" lIns="0" tIns="0" rIns="0" bIns="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err="1">
                <a:ea typeface="+mn-lt"/>
                <a:cs typeface="+mn-lt"/>
              </a:rPr>
              <a:t>Цілі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міжнародного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співробітництва</a:t>
            </a:r>
            <a:r>
              <a:rPr lang="ru-RU" b="1" dirty="0">
                <a:ea typeface="+mn-lt"/>
                <a:cs typeface="+mn-lt"/>
              </a:rPr>
              <a:t> PIC/</a:t>
            </a:r>
            <a:r>
              <a:rPr lang="ru-RU" b="1" dirty="0" err="1">
                <a:ea typeface="+mn-lt"/>
                <a:cs typeface="+mn-lt"/>
              </a:rPr>
              <a:t>S</a:t>
            </a:r>
            <a:r>
              <a:rPr lang="en-US" b="1" dirty="0">
                <a:ea typeface="+mn-lt"/>
                <a:cs typeface="+mn-lt"/>
              </a:rPr>
              <a:t> (Pharmaceutical Inspection</a:t>
            </a:r>
          </a:p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Co-operation Scheme)</a:t>
            </a:r>
            <a:r>
              <a:rPr lang="ru-RU" b="1" dirty="0">
                <a:ea typeface="+mn-lt"/>
                <a:cs typeface="+mn-lt"/>
              </a:rPr>
              <a:t>: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взаємне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гармонізація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GMP; 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системи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однакових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інспекцій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навчання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інспекторів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обмін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інформацією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взаємна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довіра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25299E-7067-4DB3-8B29-81DE0B6B0018}"/>
              </a:ext>
            </a:extLst>
          </p:cNvPr>
          <p:cNvSpPr/>
          <p:nvPr/>
        </p:nvSpPr>
        <p:spPr>
          <a:xfrm>
            <a:off x="7019026" y="1620329"/>
            <a:ext cx="4672640" cy="18115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ea typeface="+mn-lt"/>
                <a:cs typeface="+mn-lt"/>
              </a:rPr>
              <a:t>8 листопада 2010 р.</a:t>
            </a:r>
          </a:p>
          <a:p>
            <a:pPr algn="ctr"/>
            <a:r>
              <a:rPr lang="ru-RU" i="1" dirty="0">
                <a:ea typeface="+mn-lt"/>
                <a:cs typeface="+mn-lt"/>
              </a:rPr>
              <a:t> в м. Куала-Лумпур (</a:t>
            </a:r>
            <a:r>
              <a:rPr lang="ru-RU" i="1" dirty="0" err="1">
                <a:ea typeface="+mn-lt"/>
                <a:cs typeface="+mn-lt"/>
              </a:rPr>
              <a:t>Малайзія</a:t>
            </a:r>
            <a:r>
              <a:rPr lang="ru-RU" i="1" dirty="0">
                <a:ea typeface="+mn-lt"/>
                <a:cs typeface="+mn-lt"/>
              </a:rPr>
              <a:t>), </a:t>
            </a:r>
            <a:r>
              <a:rPr lang="ru-RU" i="1" dirty="0" err="1">
                <a:ea typeface="+mn-lt"/>
                <a:cs typeface="+mn-lt"/>
              </a:rPr>
              <a:t>було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прийнято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рішення</a:t>
            </a:r>
            <a:r>
              <a:rPr lang="ru-RU" i="1" dirty="0">
                <a:ea typeface="+mn-lt"/>
                <a:cs typeface="+mn-lt"/>
              </a:rPr>
              <a:t> про </a:t>
            </a:r>
            <a:r>
              <a:rPr lang="ru-RU" i="1" dirty="0" err="1">
                <a:ea typeface="+mn-lt"/>
                <a:cs typeface="+mn-lt"/>
              </a:rPr>
              <a:t>приєднання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України</a:t>
            </a:r>
            <a:r>
              <a:rPr lang="ru-RU" i="1" dirty="0">
                <a:ea typeface="+mn-lt"/>
                <a:cs typeface="+mn-lt"/>
              </a:rPr>
              <a:t> в </a:t>
            </a:r>
            <a:r>
              <a:rPr lang="ru-RU" i="1" dirty="0" err="1">
                <a:ea typeface="+mn-lt"/>
                <a:cs typeface="+mn-lt"/>
              </a:rPr>
              <a:t>особі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її</a:t>
            </a:r>
            <a:r>
              <a:rPr lang="ru-RU" i="1" dirty="0">
                <a:ea typeface="+mn-lt"/>
                <a:cs typeface="+mn-lt"/>
              </a:rPr>
              <a:t> регуляторного органу до </a:t>
            </a:r>
            <a:r>
              <a:rPr lang="ru-RU" i="1" dirty="0" err="1">
                <a:ea typeface="+mn-lt"/>
                <a:cs typeface="+mn-lt"/>
              </a:rPr>
              <a:t>членів</a:t>
            </a:r>
            <a:r>
              <a:rPr lang="ru-RU" i="1" dirty="0">
                <a:ea typeface="+mn-lt"/>
                <a:cs typeface="+mn-lt"/>
              </a:rPr>
              <a:t> PIC / S </a:t>
            </a:r>
            <a:endParaRPr lang="ru-RU" i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84D667-54DF-4212-9D44-59C874177782}"/>
              </a:ext>
            </a:extLst>
          </p:cNvPr>
          <p:cNvSpPr/>
          <p:nvPr/>
        </p:nvSpPr>
        <p:spPr>
          <a:xfrm>
            <a:off x="7076535" y="3719423"/>
            <a:ext cx="4672640" cy="181154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Налічує</a:t>
            </a:r>
            <a:r>
              <a:rPr lang="ru-RU" b="1" dirty="0">
                <a:ea typeface="+mn-lt"/>
                <a:cs typeface="+mn-lt"/>
              </a:rPr>
              <a:t> 54 </a:t>
            </a:r>
            <a:r>
              <a:rPr lang="ru-RU" b="1" dirty="0" err="1">
                <a:ea typeface="+mn-lt"/>
                <a:cs typeface="+mn-lt"/>
              </a:rPr>
              <a:t>регуляторні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органи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 err="1">
                <a:ea typeface="+mn-lt"/>
                <a:cs typeface="+mn-lt"/>
              </a:rPr>
              <a:t>країни</a:t>
            </a:r>
            <a:r>
              <a:rPr lang="ru-RU" dirty="0">
                <a:ea typeface="+mn-lt"/>
                <a:cs typeface="+mn-lt"/>
              </a:rPr>
              <a:t> ЄС, Аргентина, </a:t>
            </a:r>
            <a:r>
              <a:rPr lang="ru-RU" dirty="0" err="1">
                <a:ea typeface="+mn-lt"/>
                <a:cs typeface="+mn-lt"/>
              </a:rPr>
              <a:t>Австралія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Бразилія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Ізраїль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Ісландія</a:t>
            </a:r>
            <a:r>
              <a:rPr lang="ru-RU" dirty="0">
                <a:ea typeface="+mn-lt"/>
                <a:cs typeface="+mn-lt"/>
              </a:rPr>
              <a:t>, Канада, </a:t>
            </a:r>
            <a:r>
              <a:rPr lang="ru-RU" dirty="0" err="1">
                <a:ea typeface="+mn-lt"/>
                <a:cs typeface="+mn-lt"/>
              </a:rPr>
              <a:t>Ліхтенштейн</a:t>
            </a:r>
            <a:r>
              <a:rPr lang="ru-RU" dirty="0">
                <a:ea typeface="+mn-lt"/>
                <a:cs typeface="+mn-lt"/>
              </a:rPr>
              <a:t>, Мальта, </a:t>
            </a:r>
            <a:r>
              <a:rPr lang="ru-RU" dirty="0" err="1">
                <a:ea typeface="+mn-lt"/>
                <a:cs typeface="+mn-lt"/>
              </a:rPr>
              <a:t>Малайзія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Норвегія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Сінгапур</a:t>
            </a:r>
            <a:r>
              <a:rPr lang="ru-RU" dirty="0">
                <a:ea typeface="+mn-lt"/>
                <a:cs typeface="+mn-lt"/>
              </a:rPr>
              <a:t>, США, </a:t>
            </a:r>
            <a:r>
              <a:rPr lang="ru-RU" dirty="0" err="1">
                <a:ea typeface="+mn-lt"/>
                <a:cs typeface="+mn-lt"/>
              </a:rPr>
              <a:t>Україна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Південна</a:t>
            </a:r>
            <a:r>
              <a:rPr lang="ru-RU" dirty="0">
                <a:ea typeface="+mn-lt"/>
                <a:cs typeface="+mn-lt"/>
              </a:rPr>
              <a:t> Африка, </a:t>
            </a:r>
            <a:r>
              <a:rPr lang="ru-RU" dirty="0" err="1">
                <a:ea typeface="+mn-lt"/>
                <a:cs typeface="+mn-lt"/>
              </a:rPr>
              <a:t>Швейцарія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0D73AB-B2D0-460E-AF9A-46BCAEC8FA14}"/>
              </a:ext>
            </a:extLst>
          </p:cNvPr>
          <p:cNvSpPr/>
          <p:nvPr/>
        </p:nvSpPr>
        <p:spPr>
          <a:xfrm>
            <a:off x="1066800" y="5818517"/>
            <a:ext cx="10423583" cy="8482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З 15 лютого 2013 р. до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можна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постачати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лікарські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засоби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лише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ті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що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виготовлені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умовах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GMP</a:t>
            </a:r>
            <a:endParaRPr lang="ru-RU" b="1" dirty="0">
              <a:solidFill>
                <a:srgbClr val="C0000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421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43C3D-8B5C-43F1-B8A7-E3478085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40" y="4773"/>
            <a:ext cx="11218940" cy="123444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a typeface="+mj-lt"/>
                <a:cs typeface="+mj-lt"/>
              </a:rPr>
              <a:t>ПОРЯДОК ПРОВЕДЕННЯ СЕРТИФІКАЦІЇ ВИРОБНИЦТВА ЛІКАРСЬКИХ ЗАСОБІВ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F3ABC2-C8C0-4AC8-BD40-218F6D8F88F6}"/>
              </a:ext>
            </a:extLst>
          </p:cNvPr>
          <p:cNvSpPr/>
          <p:nvPr/>
        </p:nvSpPr>
        <p:spPr>
          <a:xfrm>
            <a:off x="606725" y="1505309"/>
            <a:ext cx="244415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РЕЗИДЕНТ</a:t>
            </a:r>
            <a:endParaRPr lang="ru-RU" b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13B884-B4B8-49F7-9420-0FC1726BF05B}"/>
              </a:ext>
            </a:extLst>
          </p:cNvPr>
          <p:cNvSpPr/>
          <p:nvPr/>
        </p:nvSpPr>
        <p:spPr>
          <a:xfrm>
            <a:off x="3367177" y="1505308"/>
            <a:ext cx="2444150" cy="60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НЕРЕЗИДЕНТ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7CF9E1-3584-4DEA-A14E-BC8C70BD1AC9}"/>
              </a:ext>
            </a:extLst>
          </p:cNvPr>
          <p:cNvSpPr/>
          <p:nvPr/>
        </p:nvSpPr>
        <p:spPr>
          <a:xfrm>
            <a:off x="606724" y="2842402"/>
            <a:ext cx="2444150" cy="12652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сертифікат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належної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виробничої</a:t>
            </a:r>
            <a:r>
              <a:rPr lang="ru-RU" dirty="0">
                <a:ea typeface="+mn-lt"/>
                <a:cs typeface="+mn-lt"/>
              </a:rPr>
              <a:t> практики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F9BF2-67E8-4FFF-8B34-B33169D5532F}"/>
              </a:ext>
            </a:extLst>
          </p:cNvPr>
          <p:cNvSpPr/>
          <p:nvPr/>
        </p:nvSpPr>
        <p:spPr>
          <a:xfrm>
            <a:off x="3367176" y="2842401"/>
            <a:ext cx="2444150" cy="12652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висновок щодо підтвердження відповідності вимогам належної виробничої практики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E3EFAA-35AD-485D-B98E-1E8C669C8552}"/>
              </a:ext>
            </a:extLst>
          </p:cNvPr>
          <p:cNvSpPr/>
          <p:nvPr/>
        </p:nvSpPr>
        <p:spPr>
          <a:xfrm>
            <a:off x="6688346" y="1505307"/>
            <a:ext cx="5262111" cy="7332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подання</a:t>
            </a:r>
            <a:r>
              <a:rPr lang="ru-RU" b="1" dirty="0"/>
              <a:t> до </a:t>
            </a:r>
            <a:r>
              <a:rPr lang="ru-RU" b="1" dirty="0" err="1"/>
              <a:t>Держлікслужби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r>
              <a:rPr lang="ru-RU" b="1" dirty="0"/>
              <a:t> Заяви та комплекту </a:t>
            </a:r>
            <a:r>
              <a:rPr lang="ru-RU" b="1" dirty="0" err="1"/>
              <a:t>документів</a:t>
            </a:r>
            <a:endParaRPr lang="ru-RU" b="1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07D9C0-EB1E-4A58-A666-354BF89CD41D}"/>
              </a:ext>
            </a:extLst>
          </p:cNvPr>
          <p:cNvSpPr/>
          <p:nvPr/>
        </p:nvSpPr>
        <p:spPr>
          <a:xfrm>
            <a:off x="6688345" y="2597986"/>
            <a:ext cx="5262111" cy="7332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перевірка</a:t>
            </a:r>
            <a:r>
              <a:rPr lang="ru-RU" b="1" dirty="0"/>
              <a:t> та </a:t>
            </a:r>
            <a:r>
              <a:rPr lang="ru-RU" b="1" dirty="0" err="1"/>
              <a:t>опрацювання</a:t>
            </a:r>
            <a:r>
              <a:rPr lang="ru-RU" b="1" dirty="0"/>
              <a:t> </a:t>
            </a:r>
            <a:r>
              <a:rPr lang="ru-RU" b="1" dirty="0" err="1"/>
              <a:t>документі</a:t>
            </a:r>
            <a:r>
              <a:rPr lang="ru-RU" dirty="0" err="1"/>
              <a:t>в</a:t>
            </a:r>
            <a:r>
              <a:rPr lang="ru-RU" dirty="0"/>
              <a:t> (</a:t>
            </a:r>
            <a:r>
              <a:rPr lang="ru-RU" dirty="0" err="1"/>
              <a:t>первинна</a:t>
            </a:r>
            <a:r>
              <a:rPr lang="ru-RU" dirty="0"/>
              <a:t> та </a:t>
            </a:r>
            <a:r>
              <a:rPr lang="ru-RU" dirty="0" err="1"/>
              <a:t>спеціалізована</a:t>
            </a:r>
            <a:r>
              <a:rPr lang="ru-RU" dirty="0"/>
              <a:t> </a:t>
            </a:r>
            <a:r>
              <a:rPr lang="ru-RU" dirty="0" err="1"/>
              <a:t>експертиза</a:t>
            </a:r>
            <a:r>
              <a:rPr lang="ru-RU" dirty="0"/>
              <a:t>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45B150-4523-41A4-BC5F-1A8DF467B49A}"/>
              </a:ext>
            </a:extLst>
          </p:cNvPr>
          <p:cNvSpPr/>
          <p:nvPr/>
        </p:nvSpPr>
        <p:spPr>
          <a:xfrm>
            <a:off x="6688346" y="4050100"/>
            <a:ext cx="5089583" cy="7332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інспектування</a:t>
            </a:r>
            <a:r>
              <a:rPr lang="ru-RU" b="1" dirty="0"/>
              <a:t> (</a:t>
            </a:r>
            <a:r>
              <a:rPr lang="ru-RU" b="1" dirty="0" err="1"/>
              <a:t>перевірка</a:t>
            </a:r>
            <a:r>
              <a:rPr lang="ru-RU" b="1" dirty="0"/>
              <a:t>) </a:t>
            </a:r>
            <a:r>
              <a:rPr lang="ru-RU" b="1" dirty="0" err="1"/>
              <a:t>виробництва</a:t>
            </a:r>
            <a:r>
              <a:rPr lang="ru-RU" b="1" dirty="0"/>
              <a:t> </a:t>
            </a:r>
            <a:r>
              <a:rPr lang="ru-RU" b="1" dirty="0" err="1"/>
              <a:t>лікарських</a:t>
            </a:r>
            <a:r>
              <a:rPr lang="ru-RU" b="1" dirty="0"/>
              <a:t> </a:t>
            </a:r>
            <a:r>
              <a:rPr lang="ru-RU" b="1" dirty="0" err="1"/>
              <a:t>засобів</a:t>
            </a:r>
            <a:endParaRPr lang="ru-RU" b="1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D60DE26-D192-44E6-A7BC-AB3FA991F2D7}"/>
              </a:ext>
            </a:extLst>
          </p:cNvPr>
          <p:cNvSpPr/>
          <p:nvPr/>
        </p:nvSpPr>
        <p:spPr>
          <a:xfrm>
            <a:off x="6688345" y="5545344"/>
            <a:ext cx="5089583" cy="7332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/>
              <a:t>прийняття</a:t>
            </a:r>
            <a:r>
              <a:rPr lang="ru-RU" b="1" dirty="0"/>
              <a:t> </a:t>
            </a:r>
            <a:r>
              <a:rPr lang="ru-RU" b="1" dirty="0" err="1"/>
              <a:t>рішення</a:t>
            </a:r>
            <a:r>
              <a:rPr lang="ru-RU" b="1" dirty="0"/>
              <a:t> </a:t>
            </a:r>
            <a:r>
              <a:rPr lang="ru-RU" b="1" dirty="0" err="1"/>
              <a:t>щодо</a:t>
            </a:r>
            <a:r>
              <a:rPr lang="ru-RU" b="1" dirty="0"/>
              <a:t> </a:t>
            </a:r>
            <a:r>
              <a:rPr lang="ru-RU" b="1" dirty="0" err="1"/>
              <a:t>видачі</a:t>
            </a:r>
            <a:r>
              <a:rPr lang="ru-RU" b="1" dirty="0"/>
              <a:t> документа 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EB84E81-BB3D-48FD-8E1E-A85940615915}"/>
              </a:ext>
            </a:extLst>
          </p:cNvPr>
          <p:cNvSpPr/>
          <p:nvPr/>
        </p:nvSpPr>
        <p:spPr>
          <a:xfrm>
            <a:off x="10095779" y="3431872"/>
            <a:ext cx="2099093" cy="560719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план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програма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інспектування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943A398-3F77-437E-BDFB-7DC6EB3BAC19}"/>
              </a:ext>
            </a:extLst>
          </p:cNvPr>
          <p:cNvSpPr/>
          <p:nvPr/>
        </p:nvSpPr>
        <p:spPr>
          <a:xfrm>
            <a:off x="10095778" y="4883985"/>
            <a:ext cx="2099093" cy="560719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складання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звіту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D79E484D-48C6-4BD8-8422-7E76778FDEEC}"/>
              </a:ext>
            </a:extLst>
          </p:cNvPr>
          <p:cNvSpPr/>
          <p:nvPr/>
        </p:nvSpPr>
        <p:spPr>
          <a:xfrm>
            <a:off x="1438936" y="2105011"/>
            <a:ext cx="632603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8C7C1E3C-5F12-4030-A3BD-397EB3ADD0D9}"/>
              </a:ext>
            </a:extLst>
          </p:cNvPr>
          <p:cNvSpPr/>
          <p:nvPr/>
        </p:nvSpPr>
        <p:spPr>
          <a:xfrm>
            <a:off x="4271275" y="2105010"/>
            <a:ext cx="632603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45B8C6D8-908B-4012-8380-75DA2E950FBD}"/>
              </a:ext>
            </a:extLst>
          </p:cNvPr>
          <p:cNvSpPr/>
          <p:nvPr/>
        </p:nvSpPr>
        <p:spPr>
          <a:xfrm rot="2100000">
            <a:off x="2948559" y="2105011"/>
            <a:ext cx="632603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284C4D3F-2DD0-4CC5-9DC3-0CD9BA227359}"/>
              </a:ext>
            </a:extLst>
          </p:cNvPr>
          <p:cNvSpPr/>
          <p:nvPr/>
        </p:nvSpPr>
        <p:spPr>
          <a:xfrm>
            <a:off x="8367925" y="2233508"/>
            <a:ext cx="704490" cy="3163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675A0E74-4CEA-4546-B6DA-94385489BF33}"/>
              </a:ext>
            </a:extLst>
          </p:cNvPr>
          <p:cNvSpPr/>
          <p:nvPr/>
        </p:nvSpPr>
        <p:spPr>
          <a:xfrm>
            <a:off x="8367924" y="3541847"/>
            <a:ext cx="704490" cy="3163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63F15ED2-60FC-4669-B803-80CA2C7CBA56}"/>
              </a:ext>
            </a:extLst>
          </p:cNvPr>
          <p:cNvSpPr/>
          <p:nvPr/>
        </p:nvSpPr>
        <p:spPr>
          <a:xfrm>
            <a:off x="8367924" y="5008338"/>
            <a:ext cx="704490" cy="3163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7A209FE-9E1F-4030-9042-9320AE129092}"/>
              </a:ext>
            </a:extLst>
          </p:cNvPr>
          <p:cNvSpPr/>
          <p:nvPr/>
        </p:nvSpPr>
        <p:spPr>
          <a:xfrm>
            <a:off x="6225575" y="1876424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10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1C0EE0A-0155-4BE2-A0E6-902798D24BED}"/>
              </a:ext>
            </a:extLst>
          </p:cNvPr>
          <p:cNvSpPr/>
          <p:nvPr/>
        </p:nvSpPr>
        <p:spPr>
          <a:xfrm>
            <a:off x="6283083" y="3098499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 err="1">
              <a:solidFill>
                <a:schemeClr val="tx1"/>
              </a:solidFill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F5652C5-89AC-4E39-A95E-25A088EEC65C}"/>
              </a:ext>
            </a:extLst>
          </p:cNvPr>
          <p:cNvSpPr/>
          <p:nvPr/>
        </p:nvSpPr>
        <p:spPr>
          <a:xfrm>
            <a:off x="7562669" y="3328538"/>
            <a:ext cx="805132" cy="7763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FF1EB89-6424-4D1D-9DA7-0D6A74D02304}"/>
              </a:ext>
            </a:extLst>
          </p:cNvPr>
          <p:cNvSpPr/>
          <p:nvPr/>
        </p:nvSpPr>
        <p:spPr>
          <a:xfrm>
            <a:off x="6469990" y="4493103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</a:p>
          <a:p>
            <a:pPr algn="ctr"/>
            <a:endParaRPr lang="ru-RU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F74B3EF-5159-4856-9ED9-61A32CC462BE}"/>
              </a:ext>
            </a:extLst>
          </p:cNvPr>
          <p:cNvSpPr/>
          <p:nvPr/>
        </p:nvSpPr>
        <p:spPr>
          <a:xfrm>
            <a:off x="7620178" y="5010688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15 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</a:p>
          <a:p>
            <a:pPr algn="ctr"/>
            <a:endParaRPr lang="ru-RU" dirty="0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E3A31599-F701-42F2-858C-B768B017D93E}"/>
              </a:ext>
            </a:extLst>
          </p:cNvPr>
          <p:cNvSpPr/>
          <p:nvPr/>
        </p:nvSpPr>
        <p:spPr>
          <a:xfrm>
            <a:off x="6283084" y="6074612"/>
            <a:ext cx="805132" cy="67573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10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дн</a:t>
            </a:r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808DA2-B58B-4EB5-A78B-529E81995731}"/>
              </a:ext>
            </a:extLst>
          </p:cNvPr>
          <p:cNvSpPr txBox="1"/>
          <p:nvPr/>
        </p:nvSpPr>
        <p:spPr>
          <a:xfrm>
            <a:off x="7959306" y="6162136"/>
            <a:ext cx="27432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ТЕРМІН ДІЇ </a:t>
            </a:r>
            <a:r>
              <a:rPr lang="en-US" b="1" dirty="0" err="1">
                <a:solidFill>
                  <a:srgbClr val="C00000"/>
                </a:solidFill>
              </a:rPr>
              <a:t>не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більше</a:t>
            </a:r>
            <a:r>
              <a:rPr lang="en-US" b="1" dirty="0">
                <a:solidFill>
                  <a:srgbClr val="C00000"/>
                </a:solidFill>
              </a:rPr>
              <a:t> 3 </a:t>
            </a:r>
            <a:r>
              <a:rPr lang="en-US" b="1" dirty="0" err="1">
                <a:solidFill>
                  <a:srgbClr val="C00000"/>
                </a:solidFill>
              </a:rPr>
              <a:t>років</a:t>
            </a:r>
            <a:endParaRPr lang="ru-RU" b="1">
              <a:solidFill>
                <a:srgbClr val="C00000"/>
              </a:solidFill>
            </a:endParaRPr>
          </a:p>
        </p:txBody>
      </p:sp>
      <p:pic>
        <p:nvPicPr>
          <p:cNvPr id="28" name="Рисунок 2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A9F2C44-9A93-4EE1-9E3A-32AF7F642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192" y="4111909"/>
            <a:ext cx="3792747" cy="23722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899061F-79D7-4F1D-812E-25F4EBD5D5AB}"/>
              </a:ext>
            </a:extLst>
          </p:cNvPr>
          <p:cNvSpPr txBox="1"/>
          <p:nvPr/>
        </p:nvSpPr>
        <p:spPr>
          <a:xfrm>
            <a:off x="138024" y="6162136"/>
            <a:ext cx="5963728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Наказ</a:t>
            </a:r>
            <a:r>
              <a:rPr lang="en-US" sz="1400" dirty="0"/>
              <a:t> МОЗ </a:t>
            </a:r>
            <a:r>
              <a:rPr lang="en-US" sz="1400" dirty="0" err="1"/>
              <a:t>України</a:t>
            </a:r>
            <a:r>
              <a:rPr lang="en-US" sz="1400" dirty="0"/>
              <a:t> № 1130 «</a:t>
            </a:r>
            <a:r>
              <a:rPr lang="en-US" sz="1400" dirty="0" err="1"/>
              <a:t>Про</a:t>
            </a:r>
            <a:r>
              <a:rPr lang="en-US" sz="1400" dirty="0"/>
              <a:t> </a:t>
            </a:r>
            <a:r>
              <a:rPr lang="en-US" sz="1400" dirty="0" err="1"/>
              <a:t>затвердження</a:t>
            </a:r>
            <a:r>
              <a:rPr lang="en-US" sz="1400" dirty="0"/>
              <a:t> </a:t>
            </a:r>
            <a:r>
              <a:rPr lang="en-US" sz="1400" dirty="0" err="1"/>
              <a:t>Порядку</a:t>
            </a:r>
            <a:r>
              <a:rPr lang="en-US" sz="1400" dirty="0"/>
              <a:t> </a:t>
            </a:r>
            <a:r>
              <a:rPr lang="en-US" sz="1400" dirty="0" err="1"/>
              <a:t>проведення</a:t>
            </a:r>
            <a:r>
              <a:rPr lang="en-US" sz="1400" dirty="0"/>
              <a:t> </a:t>
            </a:r>
            <a:r>
              <a:rPr lang="en-US" sz="1400" dirty="0" err="1"/>
              <a:t>підтвердження</a:t>
            </a:r>
            <a:r>
              <a:rPr lang="en-US" sz="1400" dirty="0"/>
              <a:t> </a:t>
            </a:r>
            <a:r>
              <a:rPr lang="en-US" sz="1400" dirty="0" err="1"/>
              <a:t>відповідності</a:t>
            </a:r>
            <a:r>
              <a:rPr lang="en-US" sz="1400" dirty="0"/>
              <a:t> </a:t>
            </a:r>
            <a:r>
              <a:rPr lang="en-US" sz="1400" dirty="0" err="1"/>
              <a:t>умов</a:t>
            </a:r>
            <a:r>
              <a:rPr lang="en-US" sz="1400" dirty="0"/>
              <a:t> </a:t>
            </a:r>
            <a:r>
              <a:rPr lang="en-US" sz="1400" dirty="0" err="1"/>
              <a:t>виробництва</a:t>
            </a:r>
            <a:r>
              <a:rPr lang="en-US" sz="1400" dirty="0"/>
              <a:t> </a:t>
            </a:r>
            <a:r>
              <a:rPr lang="en-US" sz="1400" dirty="0" err="1"/>
              <a:t>лікарських</a:t>
            </a:r>
            <a:r>
              <a:rPr lang="en-US" sz="1400" dirty="0"/>
              <a:t> </a:t>
            </a:r>
            <a:r>
              <a:rPr lang="en-US" sz="1400" dirty="0" err="1"/>
              <a:t>засобів</a:t>
            </a:r>
            <a:r>
              <a:rPr lang="en-US" sz="1400" dirty="0"/>
              <a:t> </a:t>
            </a:r>
            <a:r>
              <a:rPr lang="en-US" sz="1400" dirty="0" err="1"/>
              <a:t>вимогам</a:t>
            </a:r>
            <a:r>
              <a:rPr lang="en-US" sz="1400" dirty="0"/>
              <a:t> </a:t>
            </a:r>
            <a:r>
              <a:rPr lang="en-US" sz="1400" dirty="0" err="1"/>
              <a:t>належної</a:t>
            </a:r>
            <a:r>
              <a:rPr lang="en-US" sz="1400" dirty="0"/>
              <a:t> </a:t>
            </a:r>
            <a:r>
              <a:rPr lang="en-US" sz="1400" dirty="0" err="1"/>
              <a:t>виробничої</a:t>
            </a:r>
            <a:r>
              <a:rPr lang="en-US" sz="1400" dirty="0"/>
              <a:t> </a:t>
            </a:r>
            <a:r>
              <a:rPr lang="en-US" sz="1400" dirty="0" err="1"/>
              <a:t>практики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6916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DAA92-BBC2-4319-B5B6-026638432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04" y="-541566"/>
            <a:ext cx="11132676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СЕРТИФІКАЦІЯ ЛІКАРСЬКИХ ЗАСОБІВ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FD5109-606C-45C3-90F2-DEB174CF6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845" y="832679"/>
            <a:ext cx="9493658" cy="88259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Сертифікат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якості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документ,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виданий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, про </a:t>
            </a:r>
            <a:r>
              <a:rPr lang="ru-RU" dirty="0" err="1">
                <a:ea typeface="+mn-lt"/>
                <a:cs typeface="+mn-lt"/>
              </a:rPr>
              <a:t>відповідність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серії</a:t>
            </a:r>
            <a:r>
              <a:rPr lang="ru-RU" dirty="0">
                <a:ea typeface="+mn-lt"/>
                <a:cs typeface="+mn-lt"/>
              </a:rPr>
              <a:t> лікарського засобу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встановленим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8A406-E124-4BA9-896B-82DE2299C047}"/>
              </a:ext>
            </a:extLst>
          </p:cNvPr>
          <p:cNvSpPr txBox="1"/>
          <p:nvPr/>
        </p:nvSpPr>
        <p:spPr>
          <a:xfrm>
            <a:off x="382439" y="1978325"/>
            <a:ext cx="4022785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/>
              <a:t>Серія</a:t>
            </a:r>
            <a:r>
              <a:rPr lang="en-US" sz="2400" b="1" dirty="0"/>
              <a:t> </a:t>
            </a:r>
            <a:r>
              <a:rPr lang="en-US" sz="2400" b="1" dirty="0" err="1"/>
              <a:t>лікарського</a:t>
            </a:r>
            <a:r>
              <a:rPr lang="en-US" sz="2400" b="1" dirty="0"/>
              <a:t> </a:t>
            </a:r>
            <a:r>
              <a:rPr lang="en-US" sz="2400" b="1" dirty="0" err="1"/>
              <a:t>засобу</a:t>
            </a:r>
            <a:r>
              <a:rPr lang="en-US" sz="2400" b="1" dirty="0"/>
              <a:t> </a:t>
            </a:r>
            <a:r>
              <a:rPr lang="en-US" dirty="0" err="1"/>
              <a:t>всі</a:t>
            </a:r>
            <a:r>
              <a:rPr lang="en-US" dirty="0"/>
              <a:t> </a:t>
            </a:r>
            <a:r>
              <a:rPr lang="en-US" dirty="0" err="1"/>
              <a:t>одиниці</a:t>
            </a:r>
            <a:r>
              <a:rPr lang="en-US" dirty="0"/>
              <a:t> </a:t>
            </a:r>
            <a:r>
              <a:rPr lang="en-US" dirty="0" err="1"/>
              <a:t>даної</a:t>
            </a:r>
            <a:r>
              <a:rPr lang="en-US" dirty="0"/>
              <a:t> </a:t>
            </a:r>
            <a:r>
              <a:rPr lang="en-US" dirty="0" err="1"/>
              <a:t>лікарської</a:t>
            </a:r>
            <a:r>
              <a:rPr lang="en-US" dirty="0"/>
              <a:t> </a:t>
            </a:r>
            <a:r>
              <a:rPr lang="en-US" dirty="0" err="1"/>
              <a:t>форми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виготовлені</a:t>
            </a:r>
            <a:r>
              <a:rPr lang="en-US" dirty="0"/>
              <a:t> з </a:t>
            </a:r>
            <a:r>
              <a:rPr lang="en-US" dirty="0" err="1"/>
              <a:t>однієї</a:t>
            </a:r>
            <a:r>
              <a:rPr lang="en-US" dirty="0"/>
              <a:t> </a:t>
            </a:r>
            <a:r>
              <a:rPr lang="en-US" dirty="0" err="1"/>
              <a:t>вихідної</a:t>
            </a:r>
            <a:r>
              <a:rPr lang="en-US" dirty="0"/>
              <a:t> </a:t>
            </a:r>
            <a:r>
              <a:rPr lang="en-US" dirty="0" err="1"/>
              <a:t>кількості</a:t>
            </a:r>
            <a:r>
              <a:rPr lang="en-US" dirty="0"/>
              <a:t> </a:t>
            </a:r>
            <a:r>
              <a:rPr lang="en-US" dirty="0" err="1"/>
              <a:t>матеріалу</a:t>
            </a:r>
            <a:r>
              <a:rPr lang="en-US" dirty="0"/>
              <a:t> і </a:t>
            </a:r>
            <a:r>
              <a:rPr lang="en-US" dirty="0" err="1"/>
              <a:t>пройшли</a:t>
            </a:r>
            <a:r>
              <a:rPr lang="en-US" dirty="0"/>
              <a:t> </a:t>
            </a:r>
            <a:r>
              <a:rPr lang="en-US" dirty="0" err="1"/>
              <a:t>ту</a:t>
            </a:r>
            <a:r>
              <a:rPr lang="en-US" dirty="0"/>
              <a:t> </a:t>
            </a:r>
            <a:r>
              <a:rPr lang="en-US" dirty="0" err="1"/>
              <a:t>саму</a:t>
            </a:r>
            <a:r>
              <a:rPr lang="en-US" dirty="0"/>
              <a:t> </a:t>
            </a:r>
            <a:r>
              <a:rPr lang="en-US" dirty="0" err="1"/>
              <a:t>серію</a:t>
            </a:r>
            <a:r>
              <a:rPr lang="en-US" dirty="0"/>
              <a:t> </a:t>
            </a:r>
            <a:r>
              <a:rPr lang="en-US" dirty="0" err="1"/>
              <a:t>виробничих</a:t>
            </a:r>
            <a:r>
              <a:rPr lang="en-US" dirty="0"/>
              <a:t> </a:t>
            </a:r>
            <a:r>
              <a:rPr lang="en-US" dirty="0" err="1"/>
              <a:t>операцій</a:t>
            </a:r>
            <a:r>
              <a:rPr lang="en-US" dirty="0"/>
              <a:t> </a:t>
            </a:r>
            <a:r>
              <a:rPr lang="en-US" dirty="0" err="1"/>
              <a:t>або</a:t>
            </a:r>
            <a:r>
              <a:rPr lang="en-US" dirty="0"/>
              <a:t> </a:t>
            </a:r>
            <a:r>
              <a:rPr lang="en-US" dirty="0" err="1"/>
              <a:t>операцію</a:t>
            </a:r>
            <a:r>
              <a:rPr lang="en-US" dirty="0"/>
              <a:t> </a:t>
            </a:r>
            <a:r>
              <a:rPr lang="en-US" dirty="0" err="1"/>
              <a:t>зі</a:t>
            </a:r>
            <a:r>
              <a:rPr lang="en-US" dirty="0"/>
              <a:t> </a:t>
            </a:r>
            <a:r>
              <a:rPr lang="en-US" dirty="0" err="1"/>
              <a:t>стерилізації</a:t>
            </a:r>
            <a:r>
              <a:rPr lang="en-US" dirty="0"/>
              <a:t>, </a:t>
            </a:r>
            <a:r>
              <a:rPr lang="en-US" dirty="0" err="1"/>
              <a:t>або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безупинному</a:t>
            </a:r>
            <a:r>
              <a:rPr lang="en-US" dirty="0"/>
              <a:t> </a:t>
            </a:r>
            <a:r>
              <a:rPr lang="en-US" dirty="0" err="1"/>
              <a:t>технологічному</a:t>
            </a:r>
            <a:r>
              <a:rPr lang="en-US" dirty="0"/>
              <a:t> </a:t>
            </a:r>
            <a:r>
              <a:rPr lang="en-US" dirty="0" err="1"/>
              <a:t>процесі</a:t>
            </a:r>
            <a:r>
              <a:rPr lang="en-US" dirty="0"/>
              <a:t> </a:t>
            </a:r>
            <a:r>
              <a:rPr lang="en-US" dirty="0" err="1"/>
              <a:t>всі</a:t>
            </a:r>
            <a:r>
              <a:rPr lang="en-US" dirty="0"/>
              <a:t> </a:t>
            </a:r>
            <a:r>
              <a:rPr lang="en-US" dirty="0" err="1"/>
              <a:t>одиниці</a:t>
            </a:r>
            <a:r>
              <a:rPr lang="en-US" dirty="0"/>
              <a:t>, </a:t>
            </a:r>
            <a:r>
              <a:rPr lang="en-US" dirty="0" err="1"/>
              <a:t>виготовлені</a:t>
            </a:r>
            <a:r>
              <a:rPr lang="en-US" dirty="0"/>
              <a:t> у </a:t>
            </a:r>
            <a:r>
              <a:rPr lang="en-US" dirty="0" err="1"/>
              <a:t>цей</a:t>
            </a:r>
            <a:r>
              <a:rPr lang="en-US" dirty="0"/>
              <a:t> </a:t>
            </a:r>
            <a:r>
              <a:rPr lang="en-US" dirty="0" err="1"/>
              <a:t>проміжок</a:t>
            </a:r>
            <a:r>
              <a:rPr lang="en-US" dirty="0"/>
              <a:t> </a:t>
            </a:r>
            <a:r>
              <a:rPr lang="en-US" dirty="0" err="1"/>
              <a:t>часу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AFBEE6-C40A-4F64-9704-9B90E62C77BC}"/>
              </a:ext>
            </a:extLst>
          </p:cNvPr>
          <p:cNvSpPr txBox="1"/>
          <p:nvPr/>
        </p:nvSpPr>
        <p:spPr>
          <a:xfrm>
            <a:off x="5946475" y="1705155"/>
            <a:ext cx="6136256" cy="50629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err="1"/>
              <a:t>Назва</a:t>
            </a:r>
            <a:r>
              <a:rPr lang="en-US" sz="1700" dirty="0"/>
              <a:t> </a:t>
            </a:r>
            <a:r>
              <a:rPr lang="en-US" sz="1700" dirty="0" err="1"/>
              <a:t>лікарського</a:t>
            </a:r>
            <a:r>
              <a:rPr lang="en-US" sz="1700" dirty="0"/>
              <a:t> </a:t>
            </a:r>
            <a:r>
              <a:rPr lang="en-US" sz="1700" dirty="0" err="1"/>
              <a:t>засобу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Країна-виробник</a:t>
            </a:r>
            <a:r>
              <a:rPr lang="en-US" sz="1700" dirty="0"/>
              <a:t> </a:t>
            </a:r>
            <a:r>
              <a:rPr lang="en-US" sz="1700" dirty="0" err="1"/>
              <a:t>або</a:t>
            </a:r>
            <a:r>
              <a:rPr lang="en-US" sz="1700" dirty="0"/>
              <a:t> </a:t>
            </a:r>
            <a:r>
              <a:rPr lang="en-US" sz="1700" dirty="0" err="1"/>
              <a:t>країна-імпортер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Номер</a:t>
            </a:r>
            <a:r>
              <a:rPr lang="en-US" sz="1700" dirty="0"/>
              <a:t> </a:t>
            </a:r>
            <a:r>
              <a:rPr lang="en-US" sz="1700" dirty="0" err="1"/>
              <a:t>реєстраційного</a:t>
            </a:r>
            <a:r>
              <a:rPr lang="en-US" sz="1700" dirty="0"/>
              <a:t> </a:t>
            </a:r>
            <a:r>
              <a:rPr lang="en-US" sz="1700" dirty="0" err="1"/>
              <a:t>свідоцтва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Сила</a:t>
            </a:r>
            <a:r>
              <a:rPr lang="en-US" sz="1700" dirty="0"/>
              <a:t> </a:t>
            </a:r>
            <a:r>
              <a:rPr lang="en-US" sz="1700" dirty="0" err="1"/>
              <a:t>дії</a:t>
            </a:r>
            <a:r>
              <a:rPr lang="en-US" sz="1700" dirty="0"/>
              <a:t> / </a:t>
            </a:r>
            <a:r>
              <a:rPr lang="en-US" sz="1700" dirty="0" err="1"/>
              <a:t>активності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Лікарська</a:t>
            </a:r>
            <a:r>
              <a:rPr lang="en-US" sz="1700" dirty="0"/>
              <a:t> </a:t>
            </a:r>
            <a:r>
              <a:rPr lang="en-US" sz="1700" dirty="0" err="1"/>
              <a:t>форма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Розмір</a:t>
            </a:r>
            <a:r>
              <a:rPr lang="en-US" sz="1700" dirty="0"/>
              <a:t> і </a:t>
            </a:r>
            <a:r>
              <a:rPr lang="en-US" sz="1700" dirty="0" err="1"/>
              <a:t>тип</a:t>
            </a:r>
            <a:r>
              <a:rPr lang="en-US" sz="1700" dirty="0"/>
              <a:t> </a:t>
            </a:r>
            <a:r>
              <a:rPr lang="en-US" sz="1700" dirty="0" err="1"/>
              <a:t>упаковки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Номер</a:t>
            </a:r>
            <a:r>
              <a:rPr lang="en-US" sz="1700" dirty="0"/>
              <a:t> </a:t>
            </a:r>
            <a:r>
              <a:rPr lang="en-US" sz="1700" dirty="0" err="1"/>
              <a:t>серії</a:t>
            </a:r>
            <a:r>
              <a:rPr lang="en-US" sz="1700" dirty="0"/>
              <a:t> </a:t>
            </a:r>
            <a:r>
              <a:rPr lang="en-US" sz="1700" dirty="0" err="1"/>
              <a:t>та</a:t>
            </a:r>
            <a:r>
              <a:rPr lang="en-US" sz="1700" dirty="0"/>
              <a:t> </a:t>
            </a:r>
            <a:r>
              <a:rPr lang="en-US" sz="1700" dirty="0" err="1"/>
              <a:t>розмір</a:t>
            </a:r>
            <a:r>
              <a:rPr lang="en-US" sz="1700" dirty="0"/>
              <a:t> </a:t>
            </a:r>
            <a:r>
              <a:rPr lang="en-US" sz="1700" dirty="0" err="1"/>
              <a:t>партії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Дата</a:t>
            </a:r>
            <a:r>
              <a:rPr lang="en-US" sz="1700" dirty="0"/>
              <a:t> </a:t>
            </a:r>
            <a:r>
              <a:rPr lang="en-US" sz="1700" dirty="0" err="1"/>
              <a:t>виробництва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Дата</a:t>
            </a:r>
            <a:r>
              <a:rPr lang="en-US" sz="1700" dirty="0"/>
              <a:t> </a:t>
            </a:r>
            <a:r>
              <a:rPr lang="en-US" sz="1700" dirty="0" err="1"/>
              <a:t>закінчення</a:t>
            </a:r>
            <a:r>
              <a:rPr lang="en-US" sz="1700" dirty="0"/>
              <a:t> </a:t>
            </a:r>
            <a:r>
              <a:rPr lang="en-US" sz="1700" dirty="0" err="1"/>
              <a:t>терміну</a:t>
            </a:r>
            <a:r>
              <a:rPr lang="en-US" sz="1700" dirty="0"/>
              <a:t> </a:t>
            </a:r>
            <a:r>
              <a:rPr lang="en-US" sz="1700" dirty="0" err="1"/>
              <a:t>придатності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Назви</a:t>
            </a:r>
            <a:r>
              <a:rPr lang="en-US" sz="1700" dirty="0"/>
              <a:t>, </a:t>
            </a:r>
            <a:r>
              <a:rPr lang="en-US" sz="1700" dirty="0" err="1"/>
              <a:t>адреси</a:t>
            </a:r>
            <a:r>
              <a:rPr lang="en-US" sz="1700" dirty="0"/>
              <a:t> </a:t>
            </a:r>
            <a:r>
              <a:rPr lang="en-US" sz="1700" dirty="0" err="1"/>
              <a:t>та</a:t>
            </a:r>
            <a:r>
              <a:rPr lang="en-US" sz="1700" dirty="0"/>
              <a:t> </a:t>
            </a:r>
            <a:r>
              <a:rPr lang="en-US" sz="1700" dirty="0" err="1"/>
              <a:t>номери</a:t>
            </a:r>
            <a:r>
              <a:rPr lang="en-US" sz="1700" dirty="0"/>
              <a:t> </a:t>
            </a:r>
            <a:r>
              <a:rPr lang="en-US" sz="1700" dirty="0" err="1"/>
              <a:t>ліцензій</a:t>
            </a:r>
            <a:r>
              <a:rPr lang="en-US" sz="1700" dirty="0"/>
              <a:t> </a:t>
            </a:r>
            <a:r>
              <a:rPr lang="en-US" sz="1700" dirty="0" err="1"/>
              <a:t>всіх</a:t>
            </a:r>
            <a:r>
              <a:rPr lang="en-US" sz="1700" dirty="0"/>
              <a:t> </a:t>
            </a:r>
            <a:r>
              <a:rPr lang="en-US" sz="1700" dirty="0" err="1"/>
              <a:t>ділянок</a:t>
            </a:r>
            <a:r>
              <a:rPr lang="en-US" sz="1700" dirty="0"/>
              <a:t> </a:t>
            </a:r>
            <a:r>
              <a:rPr lang="en-US" sz="1700" dirty="0" err="1"/>
              <a:t>по</a:t>
            </a:r>
            <a:r>
              <a:rPr lang="en-US" sz="1700" dirty="0"/>
              <a:t> </a:t>
            </a:r>
            <a:r>
              <a:rPr lang="en-US" sz="1700" dirty="0" err="1"/>
              <a:t>виробництву</a:t>
            </a:r>
            <a:r>
              <a:rPr lang="en-US" sz="1700" dirty="0"/>
              <a:t> і </a:t>
            </a:r>
            <a:r>
              <a:rPr lang="en-US" sz="1700" dirty="0" err="1"/>
              <a:t>контролю</a:t>
            </a:r>
            <a:r>
              <a:rPr lang="en-US" sz="1700" dirty="0"/>
              <a:t> </a:t>
            </a:r>
            <a:r>
              <a:rPr lang="en-US" sz="1700" dirty="0" err="1"/>
              <a:t>якості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Сертифікати</a:t>
            </a:r>
            <a:r>
              <a:rPr lang="en-US" sz="1700" dirty="0"/>
              <a:t> </a:t>
            </a:r>
            <a:r>
              <a:rPr lang="en-US" sz="1700" dirty="0" err="1"/>
              <a:t>відповідності</a:t>
            </a:r>
            <a:r>
              <a:rPr lang="en-US" sz="1700" dirty="0"/>
              <a:t> GMP </a:t>
            </a:r>
            <a:r>
              <a:rPr lang="en-US" sz="1700" dirty="0" err="1"/>
              <a:t>всіх</a:t>
            </a:r>
            <a:r>
              <a:rPr lang="en-US" sz="1700" dirty="0"/>
              <a:t> </a:t>
            </a:r>
            <a:r>
              <a:rPr lang="en-US" sz="1700" dirty="0" err="1"/>
              <a:t>ділянок</a:t>
            </a:r>
            <a:r>
              <a:rPr lang="en-US" sz="1700" dirty="0"/>
              <a:t>, </a:t>
            </a:r>
            <a:r>
              <a:rPr lang="en-US" sz="1700" dirty="0" err="1"/>
              <a:t>посилання</a:t>
            </a:r>
            <a:r>
              <a:rPr lang="en-US" sz="1700" dirty="0"/>
              <a:t> </a:t>
            </a:r>
            <a:r>
              <a:rPr lang="en-US" sz="1700" dirty="0" err="1"/>
              <a:t>на</a:t>
            </a:r>
            <a:r>
              <a:rPr lang="en-US" sz="1700" dirty="0"/>
              <a:t> </a:t>
            </a:r>
            <a:r>
              <a:rPr lang="en-US" sz="1700" dirty="0" err="1"/>
              <a:t>EudraGMP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Результати</a:t>
            </a:r>
            <a:r>
              <a:rPr lang="en-US" sz="1700" dirty="0"/>
              <a:t> </a:t>
            </a:r>
            <a:r>
              <a:rPr lang="en-US" sz="1700" dirty="0" err="1"/>
              <a:t>аналізу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Коментарі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Заява</a:t>
            </a:r>
            <a:r>
              <a:rPr lang="en-US" sz="1700" dirty="0"/>
              <a:t> </a:t>
            </a:r>
            <a:r>
              <a:rPr lang="en-US" sz="1700" dirty="0" err="1"/>
              <a:t>про</a:t>
            </a:r>
            <a:r>
              <a:rPr lang="en-US" sz="1700" dirty="0"/>
              <a:t> </a:t>
            </a:r>
            <a:r>
              <a:rPr lang="en-US" sz="1700" dirty="0" err="1"/>
              <a:t>сертифікацію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Прізвище</a:t>
            </a:r>
            <a:r>
              <a:rPr lang="en-US" sz="1700" dirty="0"/>
              <a:t> </a:t>
            </a:r>
            <a:r>
              <a:rPr lang="en-US" sz="1700" dirty="0" err="1"/>
              <a:t>та</a:t>
            </a:r>
            <a:r>
              <a:rPr lang="en-US" sz="1700" dirty="0"/>
              <a:t> </a:t>
            </a:r>
            <a:r>
              <a:rPr lang="en-US" sz="1700" dirty="0" err="1"/>
              <a:t>посада</a:t>
            </a:r>
            <a:r>
              <a:rPr lang="en-US" sz="1700" dirty="0"/>
              <a:t> </a:t>
            </a:r>
            <a:r>
              <a:rPr lang="en-US" sz="1700" dirty="0" err="1"/>
              <a:t>особи</a:t>
            </a:r>
            <a:r>
              <a:rPr lang="en-US" sz="1700" dirty="0"/>
              <a:t>, </a:t>
            </a:r>
            <a:r>
              <a:rPr lang="en-US" sz="1700" dirty="0" err="1"/>
              <a:t>яка</a:t>
            </a:r>
            <a:r>
              <a:rPr lang="en-US" sz="1700" dirty="0"/>
              <a:t> </a:t>
            </a:r>
            <a:r>
              <a:rPr lang="en-US" sz="1700" dirty="0" err="1"/>
              <a:t>видала</a:t>
            </a:r>
            <a:r>
              <a:rPr lang="en-US" sz="1700" dirty="0"/>
              <a:t> </a:t>
            </a:r>
            <a:r>
              <a:rPr lang="en-US" sz="1700" dirty="0" err="1"/>
              <a:t>дозвіл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Підпис</a:t>
            </a:r>
            <a:r>
              <a:rPr lang="en-US" sz="1700" dirty="0"/>
              <a:t> </a:t>
            </a:r>
            <a:r>
              <a:rPr lang="en-US" sz="1700" dirty="0" err="1"/>
              <a:t>особи</a:t>
            </a:r>
            <a:r>
              <a:rPr lang="en-US" sz="1700" dirty="0"/>
              <a:t>, </a:t>
            </a:r>
            <a:r>
              <a:rPr lang="en-US" sz="1700" dirty="0" err="1"/>
              <a:t>яка</a:t>
            </a:r>
            <a:r>
              <a:rPr lang="en-US" sz="1700" dirty="0"/>
              <a:t> </a:t>
            </a:r>
            <a:r>
              <a:rPr lang="en-US" sz="1700" dirty="0" err="1"/>
              <a:t>видала</a:t>
            </a:r>
            <a:r>
              <a:rPr lang="en-US" sz="1700" dirty="0"/>
              <a:t> </a:t>
            </a:r>
            <a:r>
              <a:rPr lang="en-US" sz="1700" dirty="0" err="1"/>
              <a:t>дозвіл</a:t>
            </a:r>
            <a:r>
              <a:rPr lang="en-US" sz="1700" dirty="0"/>
              <a:t>. </a:t>
            </a:r>
            <a:endParaRPr lang="ru-RU" sz="1700"/>
          </a:p>
          <a:p>
            <a:pPr marL="285750" indent="-285750">
              <a:buFont typeface="Arial"/>
              <a:buChar char="•"/>
            </a:pPr>
            <a:r>
              <a:rPr lang="en-US" sz="1700" dirty="0" err="1"/>
              <a:t>Дата</a:t>
            </a:r>
            <a:r>
              <a:rPr lang="en-US" sz="1700" dirty="0"/>
              <a:t> </a:t>
            </a:r>
            <a:r>
              <a:rPr lang="en-US" sz="1700" dirty="0" err="1"/>
              <a:t>підписання</a:t>
            </a:r>
            <a:r>
              <a:rPr lang="en-US" sz="1700" dirty="0"/>
              <a:t>. </a:t>
            </a:r>
            <a:endParaRPr lang="ru-RU" sz="170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6ACA96-94D9-4546-B16E-69A561945A0D}"/>
              </a:ext>
            </a:extLst>
          </p:cNvPr>
          <p:cNvSpPr/>
          <p:nvPr/>
        </p:nvSpPr>
        <p:spPr>
          <a:xfrm>
            <a:off x="4721524" y="1706593"/>
            <a:ext cx="1104181" cy="5060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Вимоги</a:t>
            </a:r>
            <a:r>
              <a:rPr lang="ru-RU" b="1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змісту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сертифі</a:t>
            </a:r>
            <a:r>
              <a:rPr lang="en-US" b="1" dirty="0">
                <a:ea typeface="+mn-lt"/>
                <a:cs typeface="+mn-lt"/>
              </a:rPr>
              <a:t>-</a:t>
            </a:r>
            <a:r>
              <a:rPr lang="ru-RU" b="1" dirty="0">
                <a:ea typeface="+mn-lt"/>
                <a:cs typeface="+mn-lt"/>
              </a:rPr>
              <a:t>кату</a:t>
            </a:r>
            <a:endParaRPr lang="ru-RU" b="1" dirty="0"/>
          </a:p>
        </p:txBody>
      </p:sp>
      <p:pic>
        <p:nvPicPr>
          <p:cNvPr id="7" name="Рисунок 7" descr="Изображение выглядит как внутренний, готовится&#10;&#10;Автоматически созданное описание">
            <a:extLst>
              <a:ext uri="{FF2B5EF4-FFF2-40B4-BE49-F238E27FC236}">
                <a16:creationId xmlns:a16="http://schemas.microsoft.com/office/drawing/2014/main" id="{570DF80E-A6E3-49AD-9208-0D23BC0E5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09" y="4510047"/>
            <a:ext cx="4511615" cy="206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18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AB960-E970-46A9-B72D-F2D924C8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5" y="-613453"/>
            <a:ext cx="11664637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ПРИНЦИПИ НАЛЕЖНОЇ ПРАКТИКИ ДИСТРИБУЦІЇ</a:t>
            </a:r>
            <a:endParaRPr lang="ru-RU" sz="2800"/>
          </a:p>
        </p:txBody>
      </p:sp>
      <p:graphicFrame>
        <p:nvGraphicFramePr>
          <p:cNvPr id="8" name="Объект 2">
            <a:extLst>
              <a:ext uri="{FF2B5EF4-FFF2-40B4-BE49-F238E27FC236}">
                <a16:creationId xmlns:a16="http://schemas.microsoft.com/office/drawing/2014/main" id="{CF5298C6-05EC-46EB-A516-C0309A810B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4582" y="1407774"/>
          <a:ext cx="7365809" cy="288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E38DF3B-74C3-4591-9B58-7E2B71555805}"/>
              </a:ext>
            </a:extLst>
          </p:cNvPr>
          <p:cNvSpPr txBox="1"/>
          <p:nvPr/>
        </p:nvSpPr>
        <p:spPr>
          <a:xfrm>
            <a:off x="310551" y="785003"/>
            <a:ext cx="1109644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Система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якості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та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організації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роботи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дистриб'ютора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повинна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гарантувати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2EE578E-3E78-41F1-9825-25350D116433}"/>
              </a:ext>
            </a:extLst>
          </p:cNvPr>
          <p:cNvSpPr/>
          <p:nvPr/>
        </p:nvSpPr>
        <p:spPr>
          <a:xfrm>
            <a:off x="606725" y="4438291"/>
            <a:ext cx="8497017" cy="9632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Організація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повинна </a:t>
            </a:r>
            <a:r>
              <a:rPr lang="ru-RU" dirty="0" err="1">
                <a:ea typeface="+mn-lt"/>
                <a:cs typeface="+mn-lt"/>
              </a:rPr>
              <a:t>забезпечувати</a:t>
            </a:r>
            <a:r>
              <a:rPr lang="ru-RU" dirty="0">
                <a:ea typeface="+mn-lt"/>
                <a:cs typeface="+mn-lt"/>
              </a:rPr>
              <a:t> доставку </a:t>
            </a:r>
            <a:r>
              <a:rPr lang="ru-RU" dirty="0" err="1">
                <a:ea typeface="+mn-lt"/>
                <a:cs typeface="+mn-lt"/>
              </a:rPr>
              <a:t>необхідних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товарів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вказаними</a:t>
            </a:r>
            <a:r>
              <a:rPr lang="ru-RU" dirty="0">
                <a:ea typeface="+mn-lt"/>
                <a:cs typeface="+mn-lt"/>
              </a:rPr>
              <a:t> адресами </a:t>
            </a:r>
            <a:r>
              <a:rPr lang="ru-RU" dirty="0" err="1">
                <a:ea typeface="+mn-lt"/>
                <a:cs typeface="+mn-lt"/>
              </a:rPr>
              <a:t>протягом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певного</a:t>
            </a:r>
            <a:r>
              <a:rPr lang="ru-RU" dirty="0">
                <a:ea typeface="+mn-lt"/>
                <a:cs typeface="+mn-lt"/>
              </a:rPr>
              <a:t> часу, та </a:t>
            </a:r>
            <a:r>
              <a:rPr lang="ru-RU" dirty="0" err="1">
                <a:ea typeface="+mn-lt"/>
                <a:cs typeface="+mn-lt"/>
              </a:rPr>
              <a:t>можливість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негайної</a:t>
            </a:r>
            <a:r>
              <a:rPr lang="ru-RU" dirty="0">
                <a:ea typeface="+mn-lt"/>
                <a:cs typeface="+mn-lt"/>
              </a:rPr>
              <a:t> поставки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EE2D074-5A5E-477A-BE16-958875343001}"/>
              </a:ext>
            </a:extLst>
          </p:cNvPr>
          <p:cNvSpPr/>
          <p:nvPr/>
        </p:nvSpPr>
        <p:spPr>
          <a:xfrm>
            <a:off x="606724" y="5516592"/>
            <a:ext cx="8497017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Система </a:t>
            </a:r>
            <a:r>
              <a:rPr lang="ru-RU" dirty="0" err="1">
                <a:ea typeface="+mn-lt"/>
                <a:cs typeface="+mn-lt"/>
              </a:rPr>
              <a:t>відстеження</a:t>
            </a:r>
            <a:r>
              <a:rPr lang="ru-RU" dirty="0">
                <a:ea typeface="+mn-lt"/>
                <a:cs typeface="+mn-lt"/>
              </a:rPr>
              <a:t> повинна </a:t>
            </a:r>
            <a:r>
              <a:rPr lang="ru-RU" dirty="0" err="1">
                <a:ea typeface="+mn-lt"/>
                <a:cs typeface="+mn-lt"/>
              </a:rPr>
              <a:t>гарантувати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будь-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дефектної</a:t>
            </a:r>
            <a:r>
              <a:rPr lang="ru-RU" dirty="0">
                <a:ea typeface="+mn-lt"/>
                <a:cs typeface="+mn-lt"/>
              </a:rPr>
              <a:t> продукції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1EB736A1-E81B-4DE3-B1DC-9C47B8D20CBE}"/>
              </a:ext>
            </a:extLst>
          </p:cNvPr>
          <p:cNvSpPr/>
          <p:nvPr/>
        </p:nvSpPr>
        <p:spPr>
          <a:xfrm>
            <a:off x="606723" y="6221082"/>
            <a:ext cx="8497017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Ефективна</a:t>
            </a:r>
            <a:r>
              <a:rPr lang="ru-RU" dirty="0">
                <a:ea typeface="+mn-lt"/>
                <a:cs typeface="+mn-lt"/>
              </a:rPr>
              <a:t> процедура </a:t>
            </a:r>
            <a:r>
              <a:rPr lang="ru-RU" dirty="0" err="1">
                <a:ea typeface="+mn-lt"/>
                <a:cs typeface="+mn-lt"/>
              </a:rPr>
              <a:t>відкликання</a:t>
            </a:r>
            <a:r>
              <a:rPr lang="ru-RU" dirty="0">
                <a:ea typeface="+mn-lt"/>
                <a:cs typeface="+mn-lt"/>
              </a:rPr>
              <a:t> продукції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D60CF52-BDD5-41EF-AD1F-642BD92F73FE}"/>
              </a:ext>
            </a:extLst>
          </p:cNvPr>
          <p:cNvSpPr/>
          <p:nvPr/>
        </p:nvSpPr>
        <p:spPr>
          <a:xfrm>
            <a:off x="9390392" y="2021996"/>
            <a:ext cx="2429772" cy="254479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ea typeface="+mn-lt"/>
                <a:cs typeface="+mn-lt"/>
              </a:rPr>
              <a:t>У 2011 р. </a:t>
            </a:r>
            <a:r>
              <a:rPr lang="ru-RU" i="1" dirty="0" err="1">
                <a:ea typeface="+mn-lt"/>
                <a:cs typeface="+mn-lt"/>
              </a:rPr>
              <a:t>першою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компанією</a:t>
            </a:r>
            <a:r>
              <a:rPr lang="ru-RU" i="1" dirty="0">
                <a:ea typeface="+mn-lt"/>
                <a:cs typeface="+mn-lt"/>
              </a:rPr>
              <a:t> в </a:t>
            </a:r>
            <a:r>
              <a:rPr lang="ru-RU" i="1" dirty="0" err="1">
                <a:ea typeface="+mn-lt"/>
                <a:cs typeface="+mn-lt"/>
              </a:rPr>
              <a:t>Україну</a:t>
            </a:r>
            <a:r>
              <a:rPr lang="ru-RU" i="1" dirty="0">
                <a:ea typeface="+mn-lt"/>
                <a:cs typeface="+mn-lt"/>
              </a:rPr>
              <a:t>, </a:t>
            </a:r>
            <a:r>
              <a:rPr lang="ru-RU" i="1" dirty="0" err="1">
                <a:ea typeface="+mn-lt"/>
                <a:cs typeface="+mn-lt"/>
              </a:rPr>
              <a:t>що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отримала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сертифікат</a:t>
            </a:r>
            <a:r>
              <a:rPr lang="ru-RU" i="1" dirty="0">
                <a:ea typeface="+mn-lt"/>
                <a:cs typeface="+mn-lt"/>
              </a:rPr>
              <a:t> з </a:t>
            </a:r>
            <a:r>
              <a:rPr lang="ru-RU" i="1" dirty="0" err="1">
                <a:ea typeface="+mn-lt"/>
                <a:cs typeface="+mn-lt"/>
              </a:rPr>
              <a:t>Належної</a:t>
            </a:r>
            <a:r>
              <a:rPr lang="ru-RU" i="1" dirty="0">
                <a:ea typeface="+mn-lt"/>
                <a:cs typeface="+mn-lt"/>
              </a:rPr>
              <a:t> </a:t>
            </a:r>
            <a:r>
              <a:rPr lang="ru-RU" i="1" dirty="0" err="1">
                <a:ea typeface="+mn-lt"/>
                <a:cs typeface="+mn-lt"/>
              </a:rPr>
              <a:t>дистрибуторської</a:t>
            </a:r>
            <a:r>
              <a:rPr lang="ru-RU" i="1" dirty="0">
                <a:ea typeface="+mn-lt"/>
                <a:cs typeface="+mn-lt"/>
              </a:rPr>
              <a:t> практики є ТОВ “ФАЛБІ”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930197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AFE7A-B8DE-4323-A9DA-4C0EB01D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9" y="76660"/>
            <a:ext cx="10960147" cy="1234440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>
                <a:ea typeface="+mj-lt"/>
                <a:cs typeface="+mj-lt"/>
              </a:rPr>
              <a:t>ПОРЯДОК ПРОВЕДЕННЯ СЕРТИФІКАЦІЇ ПІДПРИЄМСТВ, ЯКІ ЗДІЙСНЮЮТЬ ОПТОВУ РЕАЛІЗАЦІЮ (ДИСТРИБУЦІЮ) ЛЗ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78071D-E317-46C9-8A4E-6E4245F6F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921" y="1479660"/>
            <a:ext cx="5122940" cy="925730"/>
          </a:xfr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подання</a:t>
            </a:r>
            <a:r>
              <a:rPr lang="ru-RU" dirty="0">
                <a:ea typeface="+mn-lt"/>
                <a:cs typeface="+mn-lt"/>
              </a:rPr>
              <a:t> заяви </a:t>
            </a:r>
            <a:r>
              <a:rPr lang="ru-RU" dirty="0" err="1">
                <a:ea typeface="+mn-lt"/>
                <a:cs typeface="+mn-lt"/>
              </a:rPr>
              <a:t>власником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ліцензії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оптову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торгівлю</a:t>
            </a:r>
            <a:r>
              <a:rPr lang="ru-RU" dirty="0">
                <a:ea typeface="+mn-lt"/>
                <a:cs typeface="+mn-lt"/>
              </a:rPr>
              <a:t> ЛЗ до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служби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видачу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  <a:endParaRPr lang="ru-RU" dirty="0" err="1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F97B9FB-1005-49D0-90C4-50207885BA48}"/>
              </a:ext>
            </a:extLst>
          </p:cNvPr>
          <p:cNvSpPr txBox="1">
            <a:spLocks/>
          </p:cNvSpPr>
          <p:nvPr/>
        </p:nvSpPr>
        <p:spPr>
          <a:xfrm>
            <a:off x="273170" y="2552211"/>
            <a:ext cx="4849770" cy="480032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підготовка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endParaRPr lang="ru-RU" dirty="0" err="1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84CE8C4C-AE3F-4FCB-A105-F2E5EBEB98D9}"/>
              </a:ext>
            </a:extLst>
          </p:cNvPr>
          <p:cNvSpPr txBox="1">
            <a:spLocks/>
          </p:cNvSpPr>
          <p:nvPr/>
        </p:nvSpPr>
        <p:spPr>
          <a:xfrm>
            <a:off x="267419" y="3207818"/>
            <a:ext cx="4835393" cy="465655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проведення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2117C7D1-517A-4C76-B081-392396094F29}"/>
              </a:ext>
            </a:extLst>
          </p:cNvPr>
          <p:cNvSpPr txBox="1">
            <a:spLocks/>
          </p:cNvSpPr>
          <p:nvPr/>
        </p:nvSpPr>
        <p:spPr>
          <a:xfrm>
            <a:off x="276045" y="3849048"/>
            <a:ext cx="4835393" cy="480032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складання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звіту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інспектування</a:t>
            </a:r>
            <a:endParaRPr lang="ru-RU" dirty="0" err="1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B645189-C322-44D8-BA77-10EF08ADC6DB}"/>
              </a:ext>
            </a:extLst>
          </p:cNvPr>
          <p:cNvSpPr txBox="1">
            <a:spLocks/>
          </p:cNvSpPr>
          <p:nvPr/>
        </p:nvSpPr>
        <p:spPr>
          <a:xfrm>
            <a:off x="284671" y="5381675"/>
            <a:ext cx="4835393" cy="465656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оформлення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видача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F36B90B-D8D3-4A9A-8CAB-78314E74239F}"/>
              </a:ext>
            </a:extLst>
          </p:cNvPr>
          <p:cNvSpPr txBox="1">
            <a:spLocks/>
          </p:cNvSpPr>
          <p:nvPr/>
        </p:nvSpPr>
        <p:spPr>
          <a:xfrm>
            <a:off x="278921" y="4484528"/>
            <a:ext cx="4835393" cy="738825"/>
          </a:xfrm>
          <a:prstGeom prst="rect">
            <a:avLst/>
          </a:prstGeom>
          <a:solidFill>
            <a:srgbClr val="FFFDC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прийняття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видачі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84320D-0DC4-4447-B134-313934783F68}"/>
              </a:ext>
            </a:extLst>
          </p:cNvPr>
          <p:cNvSpPr txBox="1"/>
          <p:nvPr/>
        </p:nvSpPr>
        <p:spPr>
          <a:xfrm>
            <a:off x="813758" y="600398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ТЕРМІН ДІЇ </a:t>
            </a:r>
            <a:r>
              <a:rPr lang="en-US" b="1" dirty="0" err="1">
                <a:solidFill>
                  <a:srgbClr val="C00000"/>
                </a:solidFill>
              </a:rPr>
              <a:t>не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більше</a:t>
            </a:r>
            <a:r>
              <a:rPr lang="en-US" b="1" dirty="0">
                <a:solidFill>
                  <a:srgbClr val="C00000"/>
                </a:solidFill>
              </a:rPr>
              <a:t> 5 </a:t>
            </a:r>
            <a:r>
              <a:rPr lang="en-US" b="1" dirty="0" err="1">
                <a:solidFill>
                  <a:srgbClr val="C00000"/>
                </a:solidFill>
              </a:rPr>
              <a:t>років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6A3B500-FB73-4598-AFCB-96A487C6EFD2}"/>
              </a:ext>
            </a:extLst>
          </p:cNvPr>
          <p:cNvSpPr/>
          <p:nvPr/>
        </p:nvSpPr>
        <p:spPr>
          <a:xfrm>
            <a:off x="6443033" y="1418147"/>
            <a:ext cx="5463395" cy="5175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Перелік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11A6B-BFAE-44FC-BF21-130933379298}"/>
              </a:ext>
            </a:extLst>
          </p:cNvPr>
          <p:cNvSpPr txBox="1"/>
          <p:nvPr/>
        </p:nvSpPr>
        <p:spPr>
          <a:xfrm>
            <a:off x="6507192" y="2078965"/>
            <a:ext cx="5417389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err="1"/>
              <a:t>заява</a:t>
            </a:r>
            <a:r>
              <a:rPr lang="en-US" sz="2000" dirty="0"/>
              <a:t> </a:t>
            </a:r>
            <a:r>
              <a:rPr lang="en-US" sz="2000" dirty="0" err="1"/>
              <a:t>встановленого</a:t>
            </a:r>
            <a:r>
              <a:rPr lang="en-US" sz="2000" dirty="0"/>
              <a:t> </a:t>
            </a:r>
            <a:r>
              <a:rPr lang="en-US" sz="2000" dirty="0" err="1"/>
              <a:t>зразка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перелік</a:t>
            </a:r>
            <a:r>
              <a:rPr lang="en-US" sz="2000" dirty="0"/>
              <a:t> </a:t>
            </a:r>
            <a:r>
              <a:rPr lang="en-US" sz="2000" dirty="0" err="1"/>
              <a:t>структурних</a:t>
            </a:r>
            <a:r>
              <a:rPr lang="en-US" sz="2000" dirty="0"/>
              <a:t> </a:t>
            </a:r>
            <a:r>
              <a:rPr lang="en-US" sz="2000" dirty="0" err="1"/>
              <a:t>підрозділів</a:t>
            </a:r>
            <a:r>
              <a:rPr lang="en-US" sz="2000" dirty="0"/>
              <a:t> </a:t>
            </a:r>
            <a:r>
              <a:rPr lang="en-US" sz="2000" dirty="0" err="1"/>
              <a:t>підприємства</a:t>
            </a:r>
            <a:r>
              <a:rPr lang="en-US" sz="2000" dirty="0"/>
              <a:t>, </a:t>
            </a:r>
            <a:r>
              <a:rPr lang="en-US" sz="2000" dirty="0" err="1"/>
              <a:t>заявлених</a:t>
            </a:r>
            <a:r>
              <a:rPr lang="en-US" sz="2000" dirty="0"/>
              <a:t>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сертифікації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відомості</a:t>
            </a:r>
            <a:r>
              <a:rPr lang="en-US" sz="2000" dirty="0"/>
              <a:t> </a:t>
            </a:r>
            <a:r>
              <a:rPr lang="en-US" sz="2000" dirty="0" err="1"/>
              <a:t>про</a:t>
            </a:r>
            <a:r>
              <a:rPr lang="en-US" sz="2000" dirty="0"/>
              <a:t> </a:t>
            </a:r>
            <a:r>
              <a:rPr lang="en-US" sz="2000" dirty="0" err="1"/>
              <a:t>наявність</a:t>
            </a:r>
            <a:r>
              <a:rPr lang="en-US" sz="2000" dirty="0"/>
              <a:t> </a:t>
            </a:r>
            <a:r>
              <a:rPr lang="en-US" sz="2000" dirty="0" err="1"/>
              <a:t>матеріальнотехнічної</a:t>
            </a:r>
            <a:r>
              <a:rPr lang="en-US" sz="2000" dirty="0"/>
              <a:t> </a:t>
            </a:r>
            <a:r>
              <a:rPr lang="en-US" sz="2000" dirty="0" err="1"/>
              <a:t>базу</a:t>
            </a:r>
            <a:r>
              <a:rPr lang="en-US" sz="2000" dirty="0"/>
              <a:t>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кваліфікацію</a:t>
            </a:r>
            <a:r>
              <a:rPr lang="en-US" sz="2000" dirty="0"/>
              <a:t> </a:t>
            </a:r>
            <a:r>
              <a:rPr lang="en-US" sz="2000" dirty="0" err="1"/>
              <a:t>персоналу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регламент</a:t>
            </a:r>
            <a:r>
              <a:rPr lang="en-US" sz="2000" dirty="0"/>
              <a:t> </a:t>
            </a:r>
            <a:r>
              <a:rPr lang="en-US" sz="2000" dirty="0" err="1"/>
              <a:t>аптечної</a:t>
            </a:r>
            <a:r>
              <a:rPr lang="en-US" sz="2000" dirty="0"/>
              <a:t>(</a:t>
            </a:r>
            <a:r>
              <a:rPr lang="en-US" sz="2000" dirty="0" err="1"/>
              <a:t>их</a:t>
            </a:r>
            <a:r>
              <a:rPr lang="en-US" sz="2000" dirty="0"/>
              <a:t>) </a:t>
            </a:r>
            <a:r>
              <a:rPr lang="en-US" sz="2000" dirty="0" err="1"/>
              <a:t>бази</a:t>
            </a:r>
            <a:r>
              <a:rPr lang="en-US" sz="2000" dirty="0"/>
              <a:t>(</a:t>
            </a:r>
            <a:r>
              <a:rPr lang="en-US" sz="2000" dirty="0" err="1"/>
              <a:t>складів</a:t>
            </a:r>
            <a:r>
              <a:rPr lang="en-US" sz="2000" dirty="0"/>
              <a:t>), </a:t>
            </a:r>
            <a:r>
              <a:rPr lang="en-US" sz="2000" dirty="0" err="1"/>
              <a:t>заявленої</a:t>
            </a:r>
            <a:r>
              <a:rPr lang="en-US" sz="2000" dirty="0"/>
              <a:t>(</a:t>
            </a:r>
            <a:r>
              <a:rPr lang="en-US" sz="2000" dirty="0" err="1"/>
              <a:t>их</a:t>
            </a:r>
            <a:r>
              <a:rPr lang="en-US" sz="2000" dirty="0"/>
              <a:t>) </a:t>
            </a:r>
            <a:r>
              <a:rPr lang="en-US" sz="2000" dirty="0" err="1"/>
              <a:t>до</a:t>
            </a:r>
            <a:r>
              <a:rPr lang="en-US" sz="2000" dirty="0"/>
              <a:t> </a:t>
            </a:r>
            <a:r>
              <a:rPr lang="en-US" sz="2000" dirty="0" err="1"/>
              <a:t>сертифікації</a:t>
            </a:r>
            <a:r>
              <a:rPr lang="en-US" sz="2000" dirty="0"/>
              <a:t>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Довідка</a:t>
            </a:r>
            <a:r>
              <a:rPr lang="en-US" sz="2000" dirty="0"/>
              <a:t> </a:t>
            </a:r>
            <a:r>
              <a:rPr lang="en-US" sz="2000" dirty="0" err="1"/>
              <a:t>про</a:t>
            </a:r>
            <a:r>
              <a:rPr lang="en-US" sz="2000" dirty="0"/>
              <a:t> </a:t>
            </a:r>
            <a:r>
              <a:rPr lang="en-US" sz="2000" dirty="0" err="1"/>
              <a:t>результати</a:t>
            </a:r>
            <a:r>
              <a:rPr lang="en-US" sz="2000" dirty="0"/>
              <a:t> </a:t>
            </a:r>
            <a:r>
              <a:rPr lang="en-US" sz="2000" dirty="0" err="1"/>
              <a:t>перевірок</a:t>
            </a:r>
            <a:r>
              <a:rPr lang="en-US" sz="2000" dirty="0"/>
              <a:t>, </a:t>
            </a:r>
            <a:r>
              <a:rPr lang="en-US" sz="2000" dirty="0" err="1"/>
              <a:t>проведених</a:t>
            </a:r>
            <a:r>
              <a:rPr lang="en-US" sz="2000" dirty="0"/>
              <a:t> </a:t>
            </a:r>
            <a:r>
              <a:rPr lang="en-US" sz="2000" dirty="0" err="1"/>
              <a:t>органами</a:t>
            </a:r>
            <a:r>
              <a:rPr lang="en-US" sz="2000" dirty="0"/>
              <a:t> </a:t>
            </a:r>
            <a:r>
              <a:rPr lang="en-US" sz="2000" dirty="0" err="1"/>
              <a:t>державного</a:t>
            </a:r>
            <a:r>
              <a:rPr lang="en-US" sz="2000" dirty="0"/>
              <a:t> </a:t>
            </a:r>
            <a:r>
              <a:rPr lang="en-US" sz="2000" dirty="0" err="1"/>
              <a:t>контролю</a:t>
            </a:r>
            <a:r>
              <a:rPr lang="en-US" sz="2000" dirty="0"/>
              <a:t> ЛЗ </a:t>
            </a:r>
            <a:endParaRPr lang="ru-RU" sz="2000"/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Довідка</a:t>
            </a:r>
            <a:r>
              <a:rPr lang="en-US" sz="2000" dirty="0"/>
              <a:t> </a:t>
            </a:r>
            <a:r>
              <a:rPr lang="en-US" sz="2000" dirty="0" err="1"/>
              <a:t>про</a:t>
            </a:r>
            <a:r>
              <a:rPr lang="en-US" sz="2000" dirty="0"/>
              <a:t> </a:t>
            </a:r>
            <a:r>
              <a:rPr lang="en-US" sz="2000" dirty="0" err="1"/>
              <a:t>відкликання</a:t>
            </a:r>
            <a:r>
              <a:rPr lang="en-US" sz="2000" dirty="0"/>
              <a:t> </a:t>
            </a:r>
            <a:r>
              <a:rPr lang="en-US" sz="2000" dirty="0" err="1"/>
              <a:t>продукції</a:t>
            </a:r>
            <a:r>
              <a:rPr lang="en-US" sz="2000" dirty="0"/>
              <a:t> </a:t>
            </a:r>
            <a:endParaRPr lang="ru-RU" sz="2000"/>
          </a:p>
        </p:txBody>
      </p:sp>
      <p:sp>
        <p:nvSpPr>
          <p:cNvPr id="18" name="Стрелка: влево 17">
            <a:extLst>
              <a:ext uri="{FF2B5EF4-FFF2-40B4-BE49-F238E27FC236}">
                <a16:creationId xmlns:a16="http://schemas.microsoft.com/office/drawing/2014/main" id="{E0E8E773-9DCE-45A4-B987-42BE518646E7}"/>
              </a:ext>
            </a:extLst>
          </p:cNvPr>
          <p:cNvSpPr/>
          <p:nvPr/>
        </p:nvSpPr>
        <p:spPr>
          <a:xfrm>
            <a:off x="5561867" y="1473982"/>
            <a:ext cx="762000" cy="5175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73DC47A-8C58-4EB1-9DA0-801A49E6564F}"/>
              </a:ext>
            </a:extLst>
          </p:cNvPr>
          <p:cNvSpPr/>
          <p:nvPr/>
        </p:nvSpPr>
        <p:spPr>
          <a:xfrm>
            <a:off x="4644067" y="2494651"/>
            <a:ext cx="1682150" cy="5894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НАКАЗ</a:t>
            </a: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96778CD-B97B-413E-9454-4DC783827FCA}"/>
              </a:ext>
            </a:extLst>
          </p:cNvPr>
          <p:cNvSpPr/>
          <p:nvPr/>
        </p:nvSpPr>
        <p:spPr>
          <a:xfrm>
            <a:off x="4644066" y="3213518"/>
            <a:ext cx="1682150" cy="5894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відбір</a:t>
            </a:r>
            <a:r>
              <a:rPr lang="ru-RU" dirty="0">
                <a:ea typeface="+mn-lt"/>
                <a:cs typeface="+mn-lt"/>
              </a:rPr>
              <a:t> проб ЛЗ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B5DDA2-6EF9-4E9C-83F8-18BBE15AA813}"/>
              </a:ext>
            </a:extLst>
          </p:cNvPr>
          <p:cNvSpPr txBox="1"/>
          <p:nvPr/>
        </p:nvSpPr>
        <p:spPr>
          <a:xfrm>
            <a:off x="5946475" y="6003985"/>
            <a:ext cx="6035614" cy="8597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* </a:t>
            </a:r>
            <a:r>
              <a:rPr lang="en-US" sz="1600" dirty="0" err="1"/>
              <a:t>Наказ</a:t>
            </a:r>
            <a:r>
              <a:rPr lang="en-US" sz="1600" dirty="0"/>
              <a:t> МОЗ N 421 </a:t>
            </a:r>
            <a:r>
              <a:rPr lang="en-US" sz="1600" dirty="0" err="1"/>
              <a:t>від</a:t>
            </a:r>
            <a:r>
              <a:rPr lang="en-US" sz="1600" dirty="0"/>
              <a:t> 23.08.2005р. «</a:t>
            </a:r>
            <a:r>
              <a:rPr lang="en-US" sz="1600" dirty="0" err="1"/>
              <a:t>Про</a:t>
            </a:r>
            <a:r>
              <a:rPr lang="en-US" sz="1600" dirty="0"/>
              <a:t> </a:t>
            </a:r>
            <a:r>
              <a:rPr lang="en-US" sz="1600" dirty="0" err="1"/>
              <a:t>затвердження</a:t>
            </a:r>
            <a:r>
              <a:rPr lang="en-US" sz="1600" dirty="0"/>
              <a:t> </a:t>
            </a:r>
            <a:r>
              <a:rPr lang="en-US" sz="1600" dirty="0" err="1"/>
              <a:t>Порядку</a:t>
            </a:r>
            <a:r>
              <a:rPr lang="en-US" sz="1600" dirty="0"/>
              <a:t> </a:t>
            </a:r>
            <a:r>
              <a:rPr lang="en-US" sz="1600" dirty="0" err="1"/>
              <a:t>проведення</a:t>
            </a:r>
            <a:r>
              <a:rPr lang="en-US" sz="1600" dirty="0"/>
              <a:t> </a:t>
            </a:r>
            <a:r>
              <a:rPr lang="en-US" sz="1600" dirty="0" err="1"/>
              <a:t>сертифікації</a:t>
            </a:r>
            <a:r>
              <a:rPr lang="en-US" sz="1600" dirty="0"/>
              <a:t> </a:t>
            </a:r>
            <a:r>
              <a:rPr lang="en-US" sz="1600" dirty="0" err="1"/>
              <a:t>підприємств</a:t>
            </a:r>
            <a:r>
              <a:rPr lang="en-US" sz="1600" dirty="0"/>
              <a:t>, </a:t>
            </a:r>
            <a:r>
              <a:rPr lang="en-US" sz="1600" dirty="0" err="1"/>
              <a:t>які</a:t>
            </a:r>
            <a:r>
              <a:rPr lang="en-US" sz="1600" dirty="0"/>
              <a:t> </a:t>
            </a:r>
            <a:r>
              <a:rPr lang="en-US" sz="1600" dirty="0" err="1"/>
              <a:t>здійснюють</a:t>
            </a:r>
            <a:r>
              <a:rPr lang="en-US" sz="1600" dirty="0"/>
              <a:t> </a:t>
            </a:r>
            <a:r>
              <a:rPr lang="en-US" sz="1600" dirty="0" err="1"/>
              <a:t>оптову</a:t>
            </a:r>
            <a:r>
              <a:rPr lang="en-US" sz="1600" dirty="0"/>
              <a:t> </a:t>
            </a:r>
            <a:r>
              <a:rPr lang="en-US" sz="1600" dirty="0" err="1"/>
              <a:t>реалізацію</a:t>
            </a:r>
            <a:r>
              <a:rPr lang="en-US" sz="1600" dirty="0"/>
              <a:t> (</a:t>
            </a:r>
            <a:r>
              <a:rPr lang="en-US" sz="1600" dirty="0" err="1"/>
              <a:t>дистрибуцію</a:t>
            </a:r>
            <a:r>
              <a:rPr lang="en-US" sz="1600" dirty="0"/>
              <a:t>) ЛЗ»</a:t>
            </a:r>
          </a:p>
        </p:txBody>
      </p:sp>
    </p:spTree>
    <p:extLst>
      <p:ext uri="{BB962C8B-B14F-4D97-AF65-F5344CB8AC3E}">
        <p14:creationId xmlns:p14="http://schemas.microsoft.com/office/powerpoint/2010/main" val="500122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BB987-F2A0-4490-9354-BB078BA36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3700" spc="750">
                <a:solidFill>
                  <a:schemeClr val="bg1"/>
                </a:solidFill>
              </a:rPr>
              <a:t>Державна реєстрація лікарських засобів та їх допуск до медичного використання</a:t>
            </a:r>
          </a:p>
        </p:txBody>
      </p:sp>
    </p:spTree>
    <p:extLst>
      <p:ext uri="{BB962C8B-B14F-4D97-AF65-F5344CB8AC3E}">
        <p14:creationId xmlns:p14="http://schemas.microsoft.com/office/powerpoint/2010/main" val="516832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7B5D8E3-121D-4A11-A086-7B142942A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110" y="118846"/>
            <a:ext cx="1687542" cy="173516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DE5AEB-9082-4E8C-918E-CDCF478DDDC9}"/>
              </a:ext>
            </a:extLst>
          </p:cNvPr>
          <p:cNvSpPr txBox="1"/>
          <p:nvPr/>
        </p:nvSpPr>
        <p:spPr>
          <a:xfrm>
            <a:off x="2337759" y="339306"/>
            <a:ext cx="944304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• </a:t>
            </a:r>
            <a:r>
              <a:rPr lang="en-US" sz="2000" dirty="0" err="1"/>
              <a:t>реєстрація</a:t>
            </a:r>
            <a:r>
              <a:rPr lang="en-US" sz="2000" dirty="0"/>
              <a:t> ЛЗ (</a:t>
            </a:r>
            <a:r>
              <a:rPr lang="en-US" sz="2000" dirty="0" err="1"/>
              <a:t>доклінічні</a:t>
            </a:r>
            <a:r>
              <a:rPr lang="en-US" sz="2000" dirty="0"/>
              <a:t>, </a:t>
            </a:r>
            <a:r>
              <a:rPr lang="en-US" sz="2000" dirty="0" err="1"/>
              <a:t>клінічні</a:t>
            </a:r>
            <a:r>
              <a:rPr lang="en-US" sz="2000" dirty="0"/>
              <a:t>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постклінічні</a:t>
            </a:r>
            <a:r>
              <a:rPr lang="en-US" sz="2000" dirty="0"/>
              <a:t> </a:t>
            </a:r>
            <a:r>
              <a:rPr lang="en-US" sz="2000" dirty="0" err="1"/>
              <a:t>дослідження</a:t>
            </a:r>
            <a:r>
              <a:rPr lang="en-US" sz="2000" dirty="0"/>
              <a:t>)</a:t>
            </a:r>
            <a:endParaRPr lang="ru-RU" sz="2000"/>
          </a:p>
          <a:p>
            <a:r>
              <a:rPr lang="en-US" sz="2000" dirty="0"/>
              <a:t> • </a:t>
            </a:r>
            <a:r>
              <a:rPr lang="en-US" sz="2000" dirty="0" err="1"/>
              <a:t>контроль</a:t>
            </a:r>
            <a:r>
              <a:rPr lang="en-US" sz="2000" dirty="0"/>
              <a:t> </a:t>
            </a:r>
            <a:r>
              <a:rPr lang="en-US" sz="2000" dirty="0" err="1"/>
              <a:t>за</a:t>
            </a:r>
            <a:r>
              <a:rPr lang="en-US" sz="2000" dirty="0"/>
              <a:t> </a:t>
            </a:r>
            <a:r>
              <a:rPr lang="en-US" sz="2000" dirty="0" err="1"/>
              <a:t>обігом</a:t>
            </a:r>
            <a:r>
              <a:rPr lang="en-US" sz="2000" dirty="0"/>
              <a:t> (</a:t>
            </a:r>
            <a:r>
              <a:rPr lang="en-US" sz="2000" dirty="0" err="1"/>
              <a:t>оцінка</a:t>
            </a:r>
            <a:r>
              <a:rPr lang="en-US" sz="2000" dirty="0"/>
              <a:t> ЛЗ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предмет</a:t>
            </a:r>
            <a:r>
              <a:rPr lang="en-US" sz="2000" dirty="0"/>
              <a:t> </a:t>
            </a:r>
            <a:r>
              <a:rPr lang="en-US" sz="2000" dirty="0" err="1"/>
              <a:t>застосування</a:t>
            </a:r>
            <a:r>
              <a:rPr lang="en-US" sz="2000" dirty="0"/>
              <a:t>, </a:t>
            </a:r>
            <a:r>
              <a:rPr lang="en-US" sz="2000" dirty="0" err="1"/>
              <a:t>побічних</a:t>
            </a:r>
            <a:r>
              <a:rPr lang="en-US" sz="2000" dirty="0"/>
              <a:t> </a:t>
            </a:r>
            <a:r>
              <a:rPr lang="en-US" sz="2000" dirty="0" err="1"/>
              <a:t>дій</a:t>
            </a:r>
            <a:r>
              <a:rPr lang="en-US" sz="2000" dirty="0"/>
              <a:t> </a:t>
            </a:r>
            <a:r>
              <a:rPr lang="en-US" sz="2000" dirty="0" err="1"/>
              <a:t>тощо</a:t>
            </a:r>
            <a:r>
              <a:rPr lang="en-US" sz="2000" dirty="0"/>
              <a:t>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8E2C42-85B6-4D3D-8A2E-43B9CFFD5ECC}"/>
              </a:ext>
            </a:extLst>
          </p:cNvPr>
          <p:cNvSpPr/>
          <p:nvPr/>
        </p:nvSpPr>
        <p:spPr>
          <a:xfrm>
            <a:off x="2677064" y="1217762"/>
            <a:ext cx="9201507" cy="2458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Державна реєстрація лікарського засобу</a:t>
            </a:r>
            <a:r>
              <a:rPr lang="ru-RU" sz="2400" dirty="0">
                <a:ea typeface="+mn-lt"/>
                <a:cs typeface="+mn-lt"/>
              </a:rPr>
              <a:t> – процедура, що проводиться з метою </a:t>
            </a:r>
            <a:r>
              <a:rPr lang="ru-RU" sz="2400" u="sng" dirty="0" err="1">
                <a:ea typeface="+mn-lt"/>
                <a:cs typeface="+mn-lt"/>
              </a:rPr>
              <a:t>надання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dirty="0" err="1">
                <a:ea typeface="+mn-lt"/>
                <a:cs typeface="+mn-lt"/>
              </a:rPr>
              <a:t>дозволу</a:t>
            </a:r>
            <a:r>
              <a:rPr lang="ru-RU" sz="2400" u="sng" dirty="0">
                <a:ea typeface="+mn-lt"/>
                <a:cs typeface="+mn-lt"/>
              </a:rPr>
              <a:t> для медичного застосування лікарського засобу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dirty="0" err="1">
                <a:ea typeface="+mn-lt"/>
                <a:cs typeface="+mn-lt"/>
              </a:rPr>
              <a:t>Україні</a:t>
            </a:r>
            <a:endParaRPr lang="ru-RU" sz="24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1126FA2-C78B-4B72-B316-F17494714198}"/>
              </a:ext>
            </a:extLst>
          </p:cNvPr>
          <p:cNvSpPr/>
          <p:nvPr/>
        </p:nvSpPr>
        <p:spPr>
          <a:xfrm>
            <a:off x="721742" y="3877573"/>
            <a:ext cx="9819732" cy="2458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Державна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перереєстрація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лікарського засобу</a:t>
            </a:r>
            <a:r>
              <a:rPr lang="ru-RU" sz="2400" dirty="0">
                <a:ea typeface="+mn-lt"/>
                <a:cs typeface="+mn-lt"/>
              </a:rPr>
              <a:t> – процедура, яка проводиться з метою </a:t>
            </a:r>
            <a:r>
              <a:rPr lang="ru-RU" sz="2400" u="sng" dirty="0" err="1">
                <a:ea typeface="+mn-lt"/>
                <a:cs typeface="+mn-lt"/>
              </a:rPr>
              <a:t>подовження</a:t>
            </a:r>
            <a:r>
              <a:rPr lang="ru-RU" sz="2400" u="sng" dirty="0">
                <a:ea typeface="+mn-lt"/>
                <a:cs typeface="+mn-lt"/>
              </a:rPr>
              <a:t> </a:t>
            </a:r>
            <a:r>
              <a:rPr lang="ru-RU" sz="2400" u="sng" dirty="0" err="1">
                <a:ea typeface="+mn-lt"/>
                <a:cs typeface="+mn-lt"/>
              </a:rPr>
              <a:t>дозволу</a:t>
            </a:r>
            <a:r>
              <a:rPr lang="ru-RU" sz="2400" u="sng" dirty="0">
                <a:ea typeface="+mn-lt"/>
                <a:cs typeface="+mn-lt"/>
              </a:rPr>
              <a:t> для медичного Застосування лікарського засобу</a:t>
            </a:r>
            <a:r>
              <a:rPr lang="ru-RU" sz="2400" dirty="0">
                <a:ea typeface="+mn-lt"/>
                <a:cs typeface="+mn-lt"/>
              </a:rPr>
              <a:t> в </a:t>
            </a:r>
            <a:r>
              <a:rPr lang="ru-RU" sz="2400" dirty="0" err="1">
                <a:ea typeface="+mn-lt"/>
                <a:cs typeface="+mn-lt"/>
              </a:rPr>
              <a:t>Україні</a:t>
            </a:r>
            <a:endParaRPr lang="ru-RU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3614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EC894-1F5B-42F9-B01E-91F176F3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46" y="119792"/>
            <a:ext cx="11032034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СУБ’ЄКТИ ВЗАЄМОДІЇ У ПРОЦЕСІ ДЕРЖАВНОЇ РЕЄСТРАЦІЇ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3000A1-3B84-4A2A-94D7-90CB3341C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42" y="1781585"/>
            <a:ext cx="10241280" cy="395935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експертний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центр МОЗ України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науково-експертна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організація</a:t>
            </a:r>
            <a:r>
              <a:rPr lang="ru-RU" dirty="0">
                <a:ea typeface="+mn-lt"/>
                <a:cs typeface="+mn-lt"/>
              </a:rPr>
              <a:t> при МОЗ України,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сконцентровано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вирішенні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науково-методологічних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створення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вивчення</a:t>
            </a:r>
            <a:r>
              <a:rPr lang="ru-RU" dirty="0">
                <a:ea typeface="+mn-lt"/>
                <a:cs typeface="+mn-lt"/>
              </a:rPr>
              <a:t>, експертизи,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лікарських засобів та післяреєстраційного 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 за їх </a:t>
            </a:r>
            <a:r>
              <a:rPr lang="ru-RU" dirty="0" err="1">
                <a:ea typeface="+mn-lt"/>
                <a:cs typeface="+mn-lt"/>
              </a:rPr>
              <a:t>застосуванням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медичній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практиці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/>
          </a:p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Виробник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лікарського засобу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юридична</a:t>
            </a:r>
            <a:r>
              <a:rPr lang="ru-RU" dirty="0">
                <a:ea typeface="+mn-lt"/>
                <a:cs typeface="+mn-lt"/>
              </a:rPr>
              <a:t> особа, яка </a:t>
            </a:r>
            <a:r>
              <a:rPr lang="ru-RU" dirty="0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хоча</a:t>
            </a:r>
            <a:r>
              <a:rPr lang="ru-RU" dirty="0">
                <a:ea typeface="+mn-lt"/>
                <a:cs typeface="+mn-lt"/>
              </a:rPr>
              <a:t> б один з </a:t>
            </a:r>
            <a:r>
              <a:rPr lang="ru-RU" dirty="0" err="1">
                <a:ea typeface="+mn-lt"/>
                <a:cs typeface="+mn-lt"/>
              </a:rPr>
              <a:t>етапів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лікарського засобу, </a:t>
            </a:r>
            <a:r>
              <a:rPr lang="ru-RU" dirty="0" err="1">
                <a:ea typeface="+mn-lt"/>
                <a:cs typeface="+mn-lt"/>
              </a:rPr>
              <a:t>включаючи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пакування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/>
          </a:p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Заявник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власник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посвідчення</a:t>
            </a:r>
            <a:r>
              <a:rPr lang="ru-RU" dirty="0">
                <a:ea typeface="+mn-lt"/>
                <a:cs typeface="+mn-lt"/>
              </a:rPr>
              <a:t>) - </a:t>
            </a:r>
            <a:r>
              <a:rPr lang="ru-RU" dirty="0" err="1">
                <a:ea typeface="+mn-lt"/>
                <a:cs typeface="+mn-lt"/>
              </a:rPr>
              <a:t>юридична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фізична</a:t>
            </a:r>
            <a:r>
              <a:rPr lang="ru-RU" dirty="0">
                <a:ea typeface="+mn-lt"/>
                <a:cs typeface="+mn-lt"/>
              </a:rPr>
              <a:t> особа, яка </a:t>
            </a:r>
            <a:r>
              <a:rPr lang="ru-RU" dirty="0" err="1">
                <a:ea typeface="+mn-lt"/>
                <a:cs typeface="+mn-lt"/>
              </a:rPr>
              <a:t>відповідає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ефективність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безпеку</a:t>
            </a:r>
            <a:r>
              <a:rPr lang="ru-RU" dirty="0">
                <a:ea typeface="+mn-lt"/>
                <a:cs typeface="+mn-lt"/>
              </a:rPr>
              <a:t> лікарського засобу та </a:t>
            </a:r>
            <a:r>
              <a:rPr lang="ru-RU" dirty="0" err="1">
                <a:ea typeface="+mn-lt"/>
                <a:cs typeface="+mn-lt"/>
              </a:rPr>
              <a:t>має</a:t>
            </a:r>
            <a:r>
              <a:rPr lang="ru-RU" dirty="0">
                <a:ea typeface="+mn-lt"/>
                <a:cs typeface="+mn-lt"/>
              </a:rPr>
              <a:t> ресурси для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фармаконагляду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бути сам </a:t>
            </a:r>
            <a:r>
              <a:rPr lang="ru-RU" dirty="0" err="1">
                <a:ea typeface="+mn-lt"/>
                <a:cs typeface="+mn-lt"/>
              </a:rPr>
              <a:t>виробник</a:t>
            </a:r>
            <a:r>
              <a:rPr lang="ru-RU" dirty="0">
                <a:ea typeface="+mn-lt"/>
                <a:cs typeface="+mn-lt"/>
              </a:rPr>
              <a:t> ЛЗ).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422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0489E-125E-4D93-9A58-16BC1735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109" y="-81491"/>
            <a:ext cx="10241280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НОРМАТИВНЕ-ПРАВОВЕ РЕГУЛЮВАННЯ РЕЄСТРАЦІЇ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37DE13-3329-4ADE-B50F-B8D90FED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280" y="1364641"/>
            <a:ext cx="8760412" cy="50878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ea typeface="+mn-lt"/>
                <a:cs typeface="+mn-lt"/>
              </a:rPr>
              <a:t>Закон </a:t>
            </a:r>
            <a:r>
              <a:rPr lang="ru-RU" sz="2400" b="1" dirty="0" err="1">
                <a:ea typeface="+mn-lt"/>
                <a:cs typeface="+mn-lt"/>
              </a:rPr>
              <a:t>України</a:t>
            </a:r>
            <a:r>
              <a:rPr lang="ru-RU" sz="2400" b="1" dirty="0">
                <a:ea typeface="+mn-lt"/>
                <a:cs typeface="+mn-lt"/>
              </a:rPr>
              <a:t> "Про </a:t>
            </a:r>
            <a:r>
              <a:rPr lang="ru-RU" sz="2400" b="1" dirty="0" err="1">
                <a:ea typeface="+mn-lt"/>
                <a:cs typeface="+mn-lt"/>
              </a:rPr>
              <a:t>лікарські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засоби</a:t>
            </a:r>
            <a:r>
              <a:rPr lang="ru-RU" sz="2400" b="1" dirty="0">
                <a:ea typeface="+mn-lt"/>
                <a:cs typeface="+mn-lt"/>
              </a:rPr>
              <a:t>"</a:t>
            </a:r>
            <a:endParaRPr lang="ru-RU" sz="2400" b="1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4A35166-6C0B-4BA1-927F-E284B02D0438}"/>
              </a:ext>
            </a:extLst>
          </p:cNvPr>
          <p:cNvSpPr txBox="1">
            <a:spLocks/>
          </p:cNvSpPr>
          <p:nvPr/>
        </p:nvSpPr>
        <p:spPr>
          <a:xfrm>
            <a:off x="1710906" y="2192777"/>
            <a:ext cx="8774789" cy="19752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Постанова КМУ від 26.05.2005 № 376 </a:t>
            </a:r>
            <a:endParaRPr lang="ru-RU" b="1" dirty="0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dirty="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Порядку </a:t>
            </a:r>
            <a:r>
              <a:rPr lang="ru-RU" sz="2400" dirty="0" err="1">
                <a:ea typeface="+mn-lt"/>
                <a:cs typeface="+mn-lt"/>
              </a:rPr>
              <a:t>державної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реєстрації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 err="1">
                <a:ea typeface="+mn-lt"/>
                <a:cs typeface="+mn-lt"/>
              </a:rPr>
              <a:t>перереєстрації</a:t>
            </a:r>
            <a:r>
              <a:rPr lang="ru-RU" sz="2400" dirty="0">
                <a:ea typeface="+mn-lt"/>
                <a:cs typeface="+mn-lt"/>
              </a:rPr>
              <a:t>) лікарських засобів і </a:t>
            </a:r>
            <a:r>
              <a:rPr lang="ru-RU" sz="2400" dirty="0" err="1">
                <a:ea typeface="+mn-lt"/>
                <a:cs typeface="+mn-lt"/>
              </a:rPr>
              <a:t>розмірів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збору</a:t>
            </a:r>
            <a:r>
              <a:rPr lang="ru-RU" sz="2400" dirty="0">
                <a:ea typeface="+mn-lt"/>
                <a:cs typeface="+mn-lt"/>
              </a:rPr>
              <a:t> за їх державну реєстрацію» </a:t>
            </a:r>
            <a:endParaRPr lang="ru-RU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Постанова КМУ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31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березня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2004 р. № 411 </a:t>
            </a:r>
            <a:endParaRPr lang="ru-RU" b="1" dirty="0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dirty="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Положення</a:t>
            </a:r>
            <a:r>
              <a:rPr lang="ru-RU" sz="2400" dirty="0">
                <a:ea typeface="+mn-lt"/>
                <a:cs typeface="+mn-lt"/>
              </a:rPr>
              <a:t> про </a:t>
            </a:r>
            <a:r>
              <a:rPr lang="ru-RU" sz="2400" dirty="0" err="1">
                <a:ea typeface="+mn-lt"/>
                <a:cs typeface="+mn-lt"/>
              </a:rPr>
              <a:t>Державний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</a:t>
            </a:r>
            <a:r>
              <a:rPr lang="ru-RU" sz="2400" dirty="0">
                <a:ea typeface="+mn-lt"/>
                <a:cs typeface="+mn-lt"/>
              </a:rPr>
              <a:t> лікарських засобів»</a:t>
            </a: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92EA85A-DCF0-4C2D-ADF7-EF9385EF45E8}"/>
              </a:ext>
            </a:extLst>
          </p:cNvPr>
          <p:cNvSpPr txBox="1">
            <a:spLocks/>
          </p:cNvSpPr>
          <p:nvPr/>
        </p:nvSpPr>
        <p:spPr>
          <a:xfrm>
            <a:off x="1696529" y="4521908"/>
            <a:ext cx="8774789" cy="23347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0" tIns="0" rIns="0" bIns="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Наказ МОЗ України від 26.08.2005 № 426 </a:t>
            </a:r>
            <a:endParaRPr lang="ru-RU" b="1" dirty="0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dirty="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Порядку проведення експертизи </a:t>
            </a:r>
            <a:r>
              <a:rPr lang="ru-RU" sz="2400" dirty="0" err="1">
                <a:ea typeface="+mn-lt"/>
                <a:cs typeface="+mn-lt"/>
              </a:rPr>
              <a:t>реєстраційних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матеріалів</a:t>
            </a:r>
            <a:r>
              <a:rPr lang="ru-RU" sz="2400" dirty="0">
                <a:ea typeface="+mn-lt"/>
                <a:cs typeface="+mn-lt"/>
              </a:rPr>
              <a:t> на </a:t>
            </a:r>
            <a:r>
              <a:rPr lang="ru-RU" sz="2400" dirty="0" err="1">
                <a:ea typeface="+mn-lt"/>
                <a:cs typeface="+mn-lt"/>
              </a:rPr>
              <a:t>лікарські</a:t>
            </a:r>
            <a:r>
              <a:rPr lang="ru-RU" sz="2400" dirty="0">
                <a:ea typeface="+mn-lt"/>
                <a:cs typeface="+mn-lt"/>
              </a:rPr>
              <a:t> засоби, що </a:t>
            </a:r>
            <a:r>
              <a:rPr lang="ru-RU" sz="2400" dirty="0" err="1">
                <a:ea typeface="+mn-lt"/>
                <a:cs typeface="+mn-lt"/>
              </a:rPr>
              <a:t>подаються</a:t>
            </a:r>
            <a:r>
              <a:rPr lang="ru-RU" sz="2400" dirty="0">
                <a:ea typeface="+mn-lt"/>
                <a:cs typeface="+mn-lt"/>
              </a:rPr>
              <a:t> на державну реєстрацію (перереєстрацію), а також експертизи </a:t>
            </a:r>
            <a:r>
              <a:rPr lang="ru-RU" sz="2400" dirty="0" err="1">
                <a:ea typeface="+mn-lt"/>
                <a:cs typeface="+mn-lt"/>
              </a:rPr>
              <a:t>матеріалів</a:t>
            </a:r>
            <a:r>
              <a:rPr lang="ru-RU" sz="2400" dirty="0">
                <a:ea typeface="+mn-lt"/>
                <a:cs typeface="+mn-lt"/>
              </a:rPr>
              <a:t> про </a:t>
            </a:r>
            <a:r>
              <a:rPr lang="ru-RU" sz="2400" dirty="0" err="1">
                <a:ea typeface="+mn-lt"/>
                <a:cs typeface="+mn-lt"/>
              </a:rPr>
              <a:t>внесення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змін</a:t>
            </a:r>
            <a:r>
              <a:rPr lang="ru-RU" sz="2400" dirty="0">
                <a:ea typeface="+mn-lt"/>
                <a:cs typeface="+mn-lt"/>
              </a:rPr>
              <a:t> до </a:t>
            </a:r>
            <a:r>
              <a:rPr lang="ru-RU" sz="2400" dirty="0" err="1">
                <a:ea typeface="+mn-lt"/>
                <a:cs typeface="+mn-lt"/>
              </a:rPr>
              <a:t>реєстраційних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матеріалів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протягом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дії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реєстраційного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посвідчення</a:t>
            </a:r>
            <a:r>
              <a:rPr lang="ru-RU" sz="2400" dirty="0">
                <a:ea typeface="+mn-lt"/>
                <a:cs typeface="+mn-lt"/>
              </a:rPr>
              <a:t>» </a:t>
            </a:r>
            <a:endParaRPr lang="ru-RU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Наказ МОЗ України від 29.07.2003 № 358</a:t>
            </a:r>
            <a:r>
              <a:rPr lang="ru-RU" sz="2400" dirty="0"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ru-RU" sz="2400" dirty="0">
                <a:ea typeface="+mn-lt"/>
                <a:cs typeface="+mn-lt"/>
              </a:rPr>
              <a:t>«Про </a:t>
            </a:r>
            <a:r>
              <a:rPr lang="ru-RU" sz="2400" dirty="0" err="1">
                <a:ea typeface="+mn-lt"/>
                <a:cs typeface="+mn-lt"/>
              </a:rPr>
              <a:t>затвердження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форми</a:t>
            </a:r>
            <a:r>
              <a:rPr lang="ru-RU" sz="2400" dirty="0">
                <a:ea typeface="+mn-lt"/>
                <a:cs typeface="+mn-lt"/>
              </a:rPr>
              <a:t> та </a:t>
            </a:r>
            <a:r>
              <a:rPr lang="ru-RU" sz="2400" dirty="0" err="1">
                <a:ea typeface="+mn-lt"/>
                <a:cs typeface="+mn-lt"/>
              </a:rPr>
              <a:t>опису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реєстраційного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посвідчення</a:t>
            </a:r>
            <a:r>
              <a:rPr lang="ru-RU" sz="2400" dirty="0">
                <a:ea typeface="+mn-lt"/>
                <a:cs typeface="+mn-lt"/>
              </a:rPr>
              <a:t> на </a:t>
            </a:r>
            <a:r>
              <a:rPr lang="ru-RU" sz="2400" dirty="0" err="1">
                <a:ea typeface="+mn-lt"/>
                <a:cs typeface="+mn-lt"/>
              </a:rPr>
              <a:t>лікарський</a:t>
            </a:r>
            <a:r>
              <a:rPr lang="ru-RU" sz="2400" dirty="0">
                <a:ea typeface="+mn-lt"/>
                <a:cs typeface="+mn-lt"/>
              </a:rPr>
              <a:t> засіб».</a:t>
            </a:r>
            <a:endParaRPr lang="ru-RU" dirty="0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CA5C88D5-9120-45D5-B64C-FA1028F9EAE4}"/>
              </a:ext>
            </a:extLst>
          </p:cNvPr>
          <p:cNvSpPr/>
          <p:nvPr/>
        </p:nvSpPr>
        <p:spPr>
          <a:xfrm>
            <a:off x="5752144" y="1874973"/>
            <a:ext cx="805131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D4AE39B0-2787-4862-B319-E904AA1A1D0F}"/>
              </a:ext>
            </a:extLst>
          </p:cNvPr>
          <p:cNvSpPr/>
          <p:nvPr/>
        </p:nvSpPr>
        <p:spPr>
          <a:xfrm>
            <a:off x="5752143" y="4160972"/>
            <a:ext cx="805131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766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A291DFB-EF59-4567-9B87-CD315B0B0024}"/>
              </a:ext>
            </a:extLst>
          </p:cNvPr>
          <p:cNvSpPr/>
          <p:nvPr/>
        </p:nvSpPr>
        <p:spPr>
          <a:xfrm>
            <a:off x="2375139" y="311989"/>
            <a:ext cx="7116790" cy="14089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Лікарські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засоби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що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підлягають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державній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реєстрації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dirty="0">
                <a:ea typeface="+mn-lt"/>
                <a:cs typeface="+mn-lt"/>
              </a:rPr>
              <a:t>наказ МОЗ </a:t>
            </a:r>
            <a:r>
              <a:rPr lang="ru-RU" sz="2400" dirty="0" err="1">
                <a:ea typeface="+mn-lt"/>
                <a:cs typeface="+mn-lt"/>
              </a:rPr>
              <a:t>України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від</a:t>
            </a:r>
            <a:r>
              <a:rPr lang="ru-RU" sz="2400" dirty="0">
                <a:ea typeface="+mn-lt"/>
                <a:cs typeface="+mn-lt"/>
              </a:rPr>
              <a:t> 26.08.2005 № 426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F00381-4C61-4C56-BD05-BD0E4E440342}"/>
              </a:ext>
            </a:extLst>
          </p:cNvPr>
          <p:cNvSpPr/>
          <p:nvPr/>
        </p:nvSpPr>
        <p:spPr>
          <a:xfrm>
            <a:off x="907750" y="2712109"/>
            <a:ext cx="2932980" cy="2688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 err="1">
                <a:solidFill>
                  <a:srgbClr val="C00000"/>
                </a:solidFill>
              </a:rPr>
              <a:t>діючі</a:t>
            </a:r>
            <a:r>
              <a:rPr lang="ru-RU" sz="2000" b="1" u="sng" dirty="0">
                <a:solidFill>
                  <a:srgbClr val="C00000"/>
                </a:solidFill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</a:rPr>
              <a:t>речовини</a:t>
            </a:r>
            <a:r>
              <a:rPr lang="ru-RU" sz="2000" b="1" dirty="0">
                <a:solidFill>
                  <a:srgbClr val="C00000"/>
                </a:solidFill>
              </a:rPr>
              <a:t>: 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✓ </a:t>
            </a:r>
            <a:r>
              <a:rPr lang="ru-RU" sz="2000" b="1" dirty="0" err="1">
                <a:solidFill>
                  <a:srgbClr val="C00000"/>
                </a:solidFill>
              </a:rPr>
              <a:t>активні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субстанції</a:t>
            </a:r>
            <a:r>
              <a:rPr lang="ru-RU" sz="2000" b="1" dirty="0">
                <a:solidFill>
                  <a:srgbClr val="C00000"/>
                </a:solidFill>
              </a:rPr>
              <a:t>; 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✓ </a:t>
            </a:r>
            <a:r>
              <a:rPr lang="ru-RU" sz="2000" b="1" dirty="0" err="1">
                <a:solidFill>
                  <a:srgbClr val="C00000"/>
                </a:solidFill>
              </a:rPr>
              <a:t>активні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фармацевтичні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інгредієнти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E8EEE1-D259-4E99-9E0F-5298993AD003}"/>
              </a:ext>
            </a:extLst>
          </p:cNvPr>
          <p:cNvSpPr/>
          <p:nvPr/>
        </p:nvSpPr>
        <p:spPr>
          <a:xfrm>
            <a:off x="4674617" y="2712108"/>
            <a:ext cx="2932980" cy="2688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</a:rPr>
              <a:t>готові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лікарські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засоби</a:t>
            </a:r>
            <a:r>
              <a:rPr lang="ru-RU" sz="2000" b="1" dirty="0">
                <a:solidFill>
                  <a:srgbClr val="C00000"/>
                </a:solidFill>
              </a:rPr>
              <a:t> (за </a:t>
            </a:r>
            <a:r>
              <a:rPr lang="ru-RU" sz="2000" b="1" dirty="0" err="1">
                <a:solidFill>
                  <a:srgbClr val="C00000"/>
                </a:solidFill>
              </a:rPr>
              <a:t>винятком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медичних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імунобіологічних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лікарських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засобів</a:t>
            </a:r>
            <a:r>
              <a:rPr lang="ru-RU" sz="2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884E9B-B2E8-4733-B0E3-CED39D620CEB}"/>
              </a:ext>
            </a:extLst>
          </p:cNvPr>
          <p:cNvSpPr/>
          <p:nvPr/>
        </p:nvSpPr>
        <p:spPr>
          <a:xfrm>
            <a:off x="8441485" y="2712109"/>
            <a:ext cx="2932980" cy="2688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u="sng" dirty="0" err="1">
                <a:solidFill>
                  <a:srgbClr val="C00000"/>
                </a:solidFill>
              </a:rPr>
              <a:t>засоби</a:t>
            </a:r>
            <a:r>
              <a:rPr lang="ru-RU" b="1" u="sng" dirty="0">
                <a:solidFill>
                  <a:srgbClr val="C00000"/>
                </a:solidFill>
              </a:rPr>
              <a:t>, </a:t>
            </a:r>
            <a:r>
              <a:rPr lang="ru-RU" b="1" u="sng" dirty="0" err="1">
                <a:solidFill>
                  <a:srgbClr val="C00000"/>
                </a:solidFill>
              </a:rPr>
              <a:t>які</a:t>
            </a:r>
            <a:r>
              <a:rPr lang="ru-RU" b="1" u="sng" dirty="0">
                <a:solidFill>
                  <a:srgbClr val="C00000"/>
                </a:solidFill>
              </a:rPr>
              <a:t> </a:t>
            </a:r>
            <a:r>
              <a:rPr lang="ru-RU" b="1" u="sng" dirty="0" err="1">
                <a:solidFill>
                  <a:srgbClr val="C00000"/>
                </a:solidFill>
              </a:rPr>
              <a:t>реєструються</a:t>
            </a:r>
            <a:r>
              <a:rPr lang="ru-RU" b="1" u="sng" dirty="0">
                <a:solidFill>
                  <a:srgbClr val="C00000"/>
                </a:solidFill>
              </a:rPr>
              <a:t> як ЛЗ:</a:t>
            </a:r>
            <a:r>
              <a:rPr lang="ru-RU" b="1" dirty="0">
                <a:solidFill>
                  <a:srgbClr val="C00000"/>
                </a:solidFill>
              </a:rPr>
              <a:t> 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✓ </a:t>
            </a:r>
            <a:r>
              <a:rPr lang="ru-RU" b="1" dirty="0" err="1">
                <a:solidFill>
                  <a:srgbClr val="C00000"/>
                </a:solidFill>
              </a:rPr>
              <a:t>лікарські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косметичні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засоби</a:t>
            </a:r>
            <a:r>
              <a:rPr lang="ru-RU" b="1" dirty="0">
                <a:solidFill>
                  <a:srgbClr val="C00000"/>
                </a:solidFill>
              </a:rPr>
              <a:t>; 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✓</a:t>
            </a:r>
            <a:r>
              <a:rPr lang="ru-RU" b="1" dirty="0" err="1">
                <a:solidFill>
                  <a:srgbClr val="C00000"/>
                </a:solidFill>
              </a:rPr>
              <a:t>дезінфекційні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засоби</a:t>
            </a:r>
            <a:r>
              <a:rPr lang="ru-RU" b="1" dirty="0">
                <a:solidFill>
                  <a:srgbClr val="C00000"/>
                </a:solidFill>
              </a:rPr>
              <a:t>; 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✓</a:t>
            </a:r>
            <a:r>
              <a:rPr lang="ru-RU" b="1" dirty="0" err="1">
                <a:solidFill>
                  <a:srgbClr val="C00000"/>
                </a:solidFill>
              </a:rPr>
              <a:t>діагностичні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засоби</a:t>
            </a:r>
            <a:r>
              <a:rPr lang="ru-RU" b="1" dirty="0">
                <a:solidFill>
                  <a:srgbClr val="C00000"/>
                </a:solidFill>
              </a:rPr>
              <a:t>. 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D0811987-8747-4890-8E17-5A188C292890}"/>
              </a:ext>
            </a:extLst>
          </p:cNvPr>
          <p:cNvSpPr/>
          <p:nvPr/>
        </p:nvSpPr>
        <p:spPr>
          <a:xfrm>
            <a:off x="2918906" y="1960338"/>
            <a:ext cx="977660" cy="5032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F1139585-49B5-4707-A154-0F836DC21DBE}"/>
              </a:ext>
            </a:extLst>
          </p:cNvPr>
          <p:cNvSpPr/>
          <p:nvPr/>
        </p:nvSpPr>
        <p:spPr>
          <a:xfrm>
            <a:off x="5650604" y="1960337"/>
            <a:ext cx="977660" cy="5032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764FF042-9656-467C-93D2-EC7E461E362A}"/>
              </a:ext>
            </a:extLst>
          </p:cNvPr>
          <p:cNvSpPr/>
          <p:nvPr/>
        </p:nvSpPr>
        <p:spPr>
          <a:xfrm>
            <a:off x="8511698" y="1960338"/>
            <a:ext cx="977660" cy="5032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056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FA4A8-D2AF-46CE-BD51-E6CB72D72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24" y="162924"/>
            <a:ext cx="11319581" cy="1234440"/>
          </a:xfrm>
        </p:spPr>
        <p:txBody>
          <a:bodyPr/>
          <a:lstStyle/>
          <a:p>
            <a:r>
              <a:rPr lang="ru-RU" b="0" dirty="0">
                <a:ea typeface="+mj-lt"/>
                <a:cs typeface="+mj-lt"/>
              </a:rPr>
              <a:t>РЕЄСТРАЦІЙНІ МАТЕРІАЛИ (РЕЄСТРАЦІЙНЕ ДОСЬЄ)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F77672-7BBE-4004-BFFD-8D587B253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результати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експертиз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доклінічного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вивчення</a:t>
            </a:r>
            <a:r>
              <a:rPr lang="ru-RU" dirty="0">
                <a:ea typeface="+mn-lt"/>
                <a:cs typeface="+mn-lt"/>
              </a:rPr>
              <a:t>, </a:t>
            </a:r>
          </a:p>
          <a:p>
            <a:r>
              <a:rPr lang="ru-RU" dirty="0">
                <a:ea typeface="+mn-lt"/>
                <a:cs typeface="+mn-lt"/>
              </a:rPr>
              <a:t>матеріали та </a:t>
            </a:r>
            <a:r>
              <a:rPr lang="ru-RU" dirty="0" err="1">
                <a:ea typeface="+mn-lt"/>
                <a:cs typeface="+mn-lt"/>
              </a:rPr>
              <a:t>результати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експертиз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клінічних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випробувань</a:t>
            </a:r>
            <a:r>
              <a:rPr lang="ru-RU" dirty="0">
                <a:ea typeface="+mn-lt"/>
                <a:cs typeface="+mn-lt"/>
              </a:rPr>
              <a:t> ЛЗ; </a:t>
            </a:r>
          </a:p>
          <a:p>
            <a:r>
              <a:rPr lang="ru-RU" dirty="0" err="1">
                <a:ea typeface="+mn-lt"/>
                <a:cs typeface="+mn-lt"/>
              </a:rPr>
              <a:t>фармакопейну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статтю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матеріали щодо </a:t>
            </a:r>
            <a:r>
              <a:rPr lang="ru-RU" dirty="0" err="1">
                <a:ea typeface="+mn-lt"/>
                <a:cs typeface="+mn-lt"/>
              </a:rPr>
              <a:t>методів</a:t>
            </a:r>
            <a:r>
              <a:rPr lang="ru-RU" dirty="0">
                <a:ea typeface="+mn-lt"/>
                <a:cs typeface="+mn-lt"/>
              </a:rPr>
              <a:t> контролю якості ЛЗ; </a:t>
            </a:r>
          </a:p>
          <a:p>
            <a:r>
              <a:rPr lang="ru-RU" dirty="0">
                <a:ea typeface="+mn-lt"/>
                <a:cs typeface="+mn-lt"/>
              </a:rPr>
              <a:t>проект </a:t>
            </a:r>
            <a:r>
              <a:rPr lang="ru-RU" dirty="0" err="1">
                <a:ea typeface="+mn-lt"/>
                <a:cs typeface="+mn-lt"/>
              </a:rPr>
              <a:t>технологічного</a:t>
            </a:r>
            <a:r>
              <a:rPr lang="ru-RU" dirty="0">
                <a:ea typeface="+mn-lt"/>
                <a:cs typeface="+mn-lt"/>
              </a:rPr>
              <a:t> регламенту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відомості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технологію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ЛЗ; </a:t>
            </a:r>
          </a:p>
          <a:p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упаковки ЛЗ; </a:t>
            </a:r>
          </a:p>
          <a:p>
            <a:r>
              <a:rPr lang="ru-RU" dirty="0">
                <a:ea typeface="+mn-lt"/>
                <a:cs typeface="+mn-lt"/>
              </a:rPr>
              <a:t>матеріали,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характеризують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ефективність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безпечність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 ЛЗ. 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FD6F5E-C73F-48A3-9710-FAF496746533}"/>
              </a:ext>
            </a:extLst>
          </p:cNvPr>
          <p:cNvSpPr txBox="1"/>
          <p:nvPr/>
        </p:nvSpPr>
        <p:spPr>
          <a:xfrm>
            <a:off x="856891" y="1489494"/>
            <a:ext cx="689825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Комплект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документів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включає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31770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C9D61-6635-42AB-B86F-30F4470EB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298" y="162924"/>
            <a:ext cx="10241280" cy="1234440"/>
          </a:xfrm>
        </p:spPr>
        <p:txBody>
          <a:bodyPr>
            <a:normAutofit fontScale="90000"/>
          </a:bodyPr>
          <a:lstStyle/>
          <a:p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Документальне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підтвердження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державної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реєстрації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9BE0E-0D20-4B3A-97BA-0FBA93A3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298" y="1896604"/>
            <a:ext cx="10241280" cy="395935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Реєстраційне</a:t>
            </a:r>
            <a:r>
              <a:rPr lang="ru-RU" sz="28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ea typeface="+mn-lt"/>
                <a:cs typeface="+mn-lt"/>
              </a:rPr>
              <a:t> - </a:t>
            </a:r>
            <a:r>
              <a:rPr lang="ru-RU" sz="2400" dirty="0" err="1">
                <a:ea typeface="+mn-lt"/>
                <a:cs typeface="+mn-lt"/>
              </a:rPr>
              <a:t>видається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заявнику</a:t>
            </a:r>
            <a:r>
              <a:rPr lang="ru-RU" sz="2400" dirty="0">
                <a:ea typeface="+mn-lt"/>
                <a:cs typeface="+mn-lt"/>
              </a:rPr>
              <a:t> і є </a:t>
            </a:r>
            <a:r>
              <a:rPr lang="ru-RU" sz="2400" dirty="0" err="1">
                <a:ea typeface="+mn-lt"/>
                <a:cs typeface="+mn-lt"/>
              </a:rPr>
              <a:t>дозволом</a:t>
            </a:r>
            <a:r>
              <a:rPr lang="ru-RU" sz="2400" dirty="0">
                <a:ea typeface="+mn-lt"/>
                <a:cs typeface="+mn-lt"/>
              </a:rPr>
              <a:t> для медичного застосування лікарського засобу в </a:t>
            </a:r>
            <a:r>
              <a:rPr lang="ru-RU" sz="2400" dirty="0" err="1">
                <a:ea typeface="+mn-lt"/>
                <a:cs typeface="+mn-lt"/>
              </a:rPr>
              <a:t>Україні</a:t>
            </a:r>
            <a:r>
              <a:rPr lang="ru-RU" sz="2400" dirty="0">
                <a:ea typeface="+mn-lt"/>
                <a:cs typeface="+mn-lt"/>
              </a:rPr>
              <a:t> (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Наказ МОЗ України від 29.07.2003 № 358, в </a:t>
            </a:r>
            <a:r>
              <a:rPr lang="ru-RU" sz="2400" dirty="0" err="1">
                <a:solidFill>
                  <a:srgbClr val="C00000"/>
                </a:solidFill>
                <a:ea typeface="+mn-lt"/>
                <a:cs typeface="+mn-lt"/>
              </a:rPr>
              <a:t>редакції</a:t>
            </a:r>
            <a:r>
              <a:rPr lang="ru-RU" sz="2400" dirty="0">
                <a:solidFill>
                  <a:srgbClr val="C00000"/>
                </a:solidFill>
                <a:ea typeface="+mn-lt"/>
                <a:cs typeface="+mn-lt"/>
              </a:rPr>
              <a:t> від 20.07.2009. </a:t>
            </a:r>
            <a:r>
              <a:rPr lang="ru-RU" sz="2400" dirty="0">
                <a:ea typeface="+mn-lt"/>
                <a:cs typeface="+mn-lt"/>
              </a:rPr>
              <a:t>) </a:t>
            </a:r>
          </a:p>
          <a:p>
            <a:pPr marL="0" indent="0">
              <a:buNone/>
            </a:pPr>
            <a:r>
              <a:rPr lang="ru-RU" sz="2800" b="1" dirty="0" err="1">
                <a:solidFill>
                  <a:srgbClr val="C00000"/>
                </a:solidFill>
                <a:ea typeface="+mn-lt"/>
                <a:cs typeface="+mn-lt"/>
              </a:rPr>
              <a:t>Реєстраційний</a:t>
            </a:r>
            <a:r>
              <a:rPr lang="ru-RU" sz="2800" b="1" dirty="0">
                <a:solidFill>
                  <a:srgbClr val="C00000"/>
                </a:solidFill>
                <a:ea typeface="+mn-lt"/>
                <a:cs typeface="+mn-lt"/>
              </a:rPr>
              <a:t> номер</a:t>
            </a:r>
            <a:r>
              <a:rPr lang="ru-RU" sz="2400" dirty="0">
                <a:ea typeface="+mn-lt"/>
                <a:cs typeface="+mn-lt"/>
              </a:rPr>
              <a:t> - </a:t>
            </a:r>
            <a:r>
              <a:rPr lang="ru-RU" sz="2400" dirty="0" err="1">
                <a:ea typeface="+mn-lt"/>
                <a:cs typeface="+mn-lt"/>
              </a:rPr>
              <a:t>кодова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позначка</a:t>
            </a:r>
            <a:r>
              <a:rPr lang="ru-RU" sz="2400" dirty="0">
                <a:ea typeface="+mn-lt"/>
                <a:cs typeface="+mn-lt"/>
              </a:rPr>
              <a:t>, яка </a:t>
            </a:r>
            <a:r>
              <a:rPr lang="ru-RU" sz="2400" dirty="0" err="1">
                <a:ea typeface="+mn-lt"/>
                <a:cs typeface="+mn-lt"/>
              </a:rPr>
              <a:t>присвоюється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лікарському</a:t>
            </a:r>
            <a:r>
              <a:rPr lang="ru-RU" sz="2400" dirty="0">
                <a:ea typeface="+mn-lt"/>
                <a:cs typeface="+mn-lt"/>
              </a:rPr>
              <a:t> засобу при </a:t>
            </a:r>
            <a:r>
              <a:rPr lang="ru-RU" sz="2400" dirty="0" err="1">
                <a:ea typeface="+mn-lt"/>
                <a:cs typeface="+mn-lt"/>
              </a:rPr>
              <a:t>державній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реєстрації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зберігається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незмінною</a:t>
            </a:r>
            <a:r>
              <a:rPr lang="ru-RU" sz="2400" dirty="0">
                <a:ea typeface="+mn-lt"/>
                <a:cs typeface="+mn-lt"/>
              </a:rPr>
              <a:t> на весь </a:t>
            </a:r>
            <a:r>
              <a:rPr lang="ru-RU" sz="2400" dirty="0" err="1">
                <a:ea typeface="+mn-lt"/>
                <a:cs typeface="+mn-lt"/>
              </a:rPr>
              <a:t>період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перебування</a:t>
            </a:r>
            <a:r>
              <a:rPr lang="ru-RU" sz="2400" dirty="0">
                <a:ea typeface="+mn-lt"/>
                <a:cs typeface="+mn-lt"/>
              </a:rPr>
              <a:t> лікарського засобу на фармацевтичному ринку України.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4328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15596D0-7A93-45AB-A289-2A2B141E0B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0F64BE-B6DF-4D20-9A3E-DAD003896C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8890"/>
            <a:ext cx="4038601" cy="686646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4">
                  <a:alpha val="55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99ACA5-1949-4821-8FA4-95A78A2097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5328" y="1633640"/>
            <a:ext cx="6866462" cy="3581401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5">
                  <a:alpha val="13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559C2F-075A-49B7-8935-4591245136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32044"/>
            <a:ext cx="4038600" cy="4634418"/>
          </a:xfrm>
          <a:prstGeom prst="rect">
            <a:avLst/>
          </a:prstGeom>
          <a:gradFill>
            <a:gsLst>
              <a:gs pos="0">
                <a:schemeClr val="accent5">
                  <a:alpha val="36000"/>
                </a:schemeClr>
              </a:gs>
              <a:gs pos="67000">
                <a:schemeClr val="accent5">
                  <a:alpha val="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C35C1-F74B-4B0B-9845-2F8E23B6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93" y="2463419"/>
            <a:ext cx="2929372" cy="314581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1500" spc="750">
                <a:solidFill>
                  <a:schemeClr val="bg1"/>
                </a:solidFill>
              </a:rPr>
              <a:t>ЗРАЗОК РЕЄСТРАЦІЙНОГО ПОСВІДЧЕННЯ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764039C-DDB4-460F-827F-BBB544610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8090" y="1206798"/>
            <a:ext cx="3147409" cy="4448634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77A9104-D934-4E1C-B13F-83DDDB839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974" y="1183842"/>
            <a:ext cx="3181533" cy="449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41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B11DC-E1E2-4125-86F8-ACA3F72B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4" y="47905"/>
            <a:ext cx="10241280" cy="1234440"/>
          </a:xfrm>
        </p:spPr>
        <p:txBody>
          <a:bodyPr/>
          <a:lstStyle/>
          <a:p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Державний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реєстр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лікарських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засобів</a:t>
            </a:r>
            <a:endParaRPr lang="ru-RU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F6393E-4B30-4260-AE93-81028D213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675" y="1637811"/>
            <a:ext cx="10830752" cy="395935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Ведеться</a:t>
            </a:r>
            <a:r>
              <a:rPr lang="ru-RU" sz="2800" dirty="0">
                <a:ea typeface="+mn-lt"/>
                <a:cs typeface="+mn-lt"/>
              </a:rPr>
              <a:t> в </a:t>
            </a:r>
            <a:r>
              <a:rPr lang="ru-RU" sz="2800" dirty="0" err="1">
                <a:ea typeface="+mn-lt"/>
                <a:cs typeface="+mn-lt"/>
              </a:rPr>
              <a:t>електронному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вигляді</a:t>
            </a:r>
            <a:r>
              <a:rPr lang="ru-RU" sz="2800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Відомості</a:t>
            </a:r>
            <a:r>
              <a:rPr lang="ru-RU" sz="2800" dirty="0">
                <a:solidFill>
                  <a:srgbClr val="C00000"/>
                </a:solidFill>
                <a:ea typeface="+mn-lt"/>
                <a:cs typeface="+mn-lt"/>
              </a:rPr>
              <a:t> про </a:t>
            </a: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лікарський</a:t>
            </a:r>
            <a:r>
              <a:rPr lang="ru-RU" sz="2800" dirty="0">
                <a:solidFill>
                  <a:srgbClr val="C00000"/>
                </a:solidFill>
                <a:ea typeface="+mn-lt"/>
                <a:cs typeface="+mn-lt"/>
              </a:rPr>
              <a:t> засіб вносить</a:t>
            </a:r>
            <a:r>
              <a:rPr lang="ru-RU" sz="2800" dirty="0">
                <a:ea typeface="+mn-lt"/>
                <a:cs typeface="+mn-lt"/>
              </a:rPr>
              <a:t> МОЗ на </a:t>
            </a:r>
            <a:r>
              <a:rPr lang="ru-RU" sz="2800" dirty="0" err="1">
                <a:ea typeface="+mn-lt"/>
                <a:cs typeface="+mn-lt"/>
              </a:rPr>
              <a:t>підставі</a:t>
            </a:r>
            <a:r>
              <a:rPr lang="ru-RU" sz="2800" dirty="0">
                <a:ea typeface="+mn-lt"/>
                <a:cs typeface="+mn-lt"/>
              </a:rPr>
              <a:t> наказу МОЗ про державну реєстрацію лікарського засобу </a:t>
            </a:r>
          </a:p>
          <a:p>
            <a:pPr marL="0" indent="0">
              <a:buNone/>
            </a:pP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Доступний</a:t>
            </a:r>
            <a:r>
              <a:rPr lang="ru-RU" sz="2800" dirty="0">
                <a:solidFill>
                  <a:srgbClr val="C00000"/>
                </a:solidFill>
                <a:ea typeface="+mn-lt"/>
                <a:cs typeface="+mn-lt"/>
              </a:rPr>
              <a:t> для </a:t>
            </a:r>
            <a:r>
              <a:rPr lang="ru-RU" sz="2800" dirty="0" err="1">
                <a:solidFill>
                  <a:srgbClr val="C00000"/>
                </a:solidFill>
                <a:ea typeface="+mn-lt"/>
                <a:cs typeface="+mn-lt"/>
              </a:rPr>
              <a:t>користувачів</a:t>
            </a:r>
            <a:r>
              <a:rPr lang="ru-RU" sz="2800" dirty="0">
                <a:ea typeface="+mn-lt"/>
                <a:cs typeface="+mn-lt"/>
              </a:rPr>
              <a:t> у </a:t>
            </a:r>
            <a:r>
              <a:rPr lang="ru-RU" sz="2800" dirty="0" err="1">
                <a:ea typeface="+mn-lt"/>
                <a:cs typeface="+mn-lt"/>
              </a:rPr>
              <a:t>вигляді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інформаційно</a:t>
            </a:r>
            <a:r>
              <a:rPr lang="en-US" sz="2800" dirty="0">
                <a:ea typeface="+mn-lt"/>
                <a:cs typeface="+mn-lt"/>
              </a:rPr>
              <a:t>-</a:t>
            </a:r>
            <a:r>
              <a:rPr lang="ru-RU" sz="2800" dirty="0" err="1">
                <a:ea typeface="+mn-lt"/>
                <a:cs typeface="+mn-lt"/>
              </a:rPr>
              <a:t>пошукової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dirty="0" err="1">
                <a:ea typeface="+mn-lt"/>
                <a:cs typeface="+mn-lt"/>
              </a:rPr>
              <a:t>системи</a:t>
            </a:r>
            <a:r>
              <a:rPr lang="ru-RU" sz="2800" dirty="0">
                <a:ea typeface="+mn-lt"/>
                <a:cs typeface="+mn-lt"/>
              </a:rPr>
              <a:t> за </a:t>
            </a:r>
            <a:r>
              <a:rPr lang="ru-RU" sz="2800" dirty="0" err="1">
                <a:ea typeface="+mn-lt"/>
                <a:cs typeface="+mn-lt"/>
              </a:rPr>
              <a:t>реквізитами</a:t>
            </a:r>
            <a:endParaRPr lang="ru-RU" sz="2800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AF52DBB-1279-4BF7-AD8F-91B7FA494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244" y="4024887"/>
            <a:ext cx="5578946" cy="26610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DB65A9-3865-4572-A3CB-252253B8F36D}"/>
              </a:ext>
            </a:extLst>
          </p:cNvPr>
          <p:cNvSpPr txBox="1"/>
          <p:nvPr/>
        </p:nvSpPr>
        <p:spPr>
          <a:xfrm>
            <a:off x="310551" y="5486400"/>
            <a:ext cx="438221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http://www.drlz.com.ua/</a:t>
            </a:r>
          </a:p>
        </p:txBody>
      </p:sp>
    </p:spTree>
    <p:extLst>
      <p:ext uri="{BB962C8B-B14F-4D97-AF65-F5344CB8AC3E}">
        <p14:creationId xmlns:p14="http://schemas.microsoft.com/office/powerpoint/2010/main" val="2565136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3E1A9-FFA3-4143-A581-22540BBB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543" y="349830"/>
            <a:ext cx="10241280" cy="1234440"/>
          </a:xfrm>
        </p:spPr>
        <p:txBody>
          <a:bodyPr/>
          <a:lstStyle/>
          <a:p>
            <a:pPr algn="ctr"/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Державний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реєстр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лікарських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засобів</a:t>
            </a:r>
            <a:endParaRPr lang="ru-RU" err="1">
              <a:solidFill>
                <a:srgbClr val="C00000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DF1FE27-1D1D-F842-9796-3679ACFFE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112444-5C31-F604-0FB5-A6BBA74B7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5132"/>
            <a:ext cx="12192000" cy="439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66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9D3C4-AD9B-4DD4-A23E-517EED8BA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3400" spc="750">
                <a:solidFill>
                  <a:schemeClr val="bg1"/>
                </a:solidFill>
              </a:rPr>
              <a:t>Порядок проведення експертизи лікарського засобу, що подається на державну реєстрацію (перереєстрацію)</a:t>
            </a:r>
          </a:p>
        </p:txBody>
      </p:sp>
    </p:spTree>
    <p:extLst>
      <p:ext uri="{BB962C8B-B14F-4D97-AF65-F5344CB8AC3E}">
        <p14:creationId xmlns:p14="http://schemas.microsoft.com/office/powerpoint/2010/main" val="3318190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6F7B0-2847-4C56-A134-E84DA884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-512812"/>
            <a:ext cx="10241280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Експерт</a:t>
            </a:r>
            <a:r>
              <a:rPr lang="ru-RU" b="0" dirty="0">
                <a:ea typeface="+mj-lt"/>
                <a:cs typeface="+mj-lt"/>
              </a:rPr>
              <a:t> з </a:t>
            </a:r>
            <a:r>
              <a:rPr lang="ru-RU" b="0" dirty="0" err="1">
                <a:ea typeface="+mj-lt"/>
                <a:cs typeface="+mj-lt"/>
              </a:rPr>
              <a:t>питань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реєстрації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2B011-5ECD-4537-A6C4-68BC253A8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751" y="990830"/>
            <a:ext cx="6603809" cy="163022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Має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відповідний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рівень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ea typeface="+mn-lt"/>
                <a:cs typeface="+mn-lt"/>
              </a:rPr>
              <a:t>кваліфікації</a:t>
            </a:r>
            <a:r>
              <a:rPr lang="ru-RU" b="1" u="sng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ru-RU" dirty="0">
                <a:ea typeface="+mn-lt"/>
                <a:cs typeface="+mn-lt"/>
              </a:rPr>
              <a:t>диплом про </a:t>
            </a:r>
            <a:r>
              <a:rPr lang="ru-RU" dirty="0" err="1">
                <a:ea typeface="+mn-lt"/>
                <a:cs typeface="+mn-lt"/>
              </a:rPr>
              <a:t>відповідну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освіту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 dirty="0" err="1"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ru-RU" dirty="0" err="1">
                <a:ea typeface="+mn-lt"/>
                <a:cs typeface="+mn-lt"/>
              </a:rPr>
              <a:t>досвід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фахом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менше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двох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років</a:t>
            </a:r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77CC92-B0C9-46DE-AFCC-8DD5AC4531C0}"/>
              </a:ext>
            </a:extLst>
          </p:cNvPr>
          <p:cNvSpPr txBox="1"/>
          <p:nvPr/>
        </p:nvSpPr>
        <p:spPr>
          <a:xfrm>
            <a:off x="770627" y="2697193"/>
            <a:ext cx="7430218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Має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відповідний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рівень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знань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u="sng" dirty="0">
              <a:solidFill>
                <a:srgbClr val="C00000"/>
              </a:solidFill>
              <a:ea typeface="+mn-lt"/>
              <a:cs typeface="+mn-lt"/>
            </a:endParaRPr>
          </a:p>
          <a:p>
            <a:pPr marL="285750" indent="-285750">
              <a:buFont typeface="Wingdings"/>
              <a:buChar char="§"/>
            </a:pPr>
            <a:r>
              <a:rPr lang="ru-RU" sz="2000" dirty="0">
                <a:ea typeface="+mn-lt"/>
                <a:cs typeface="+mn-lt"/>
              </a:rPr>
              <a:t>законодавства України, </a:t>
            </a:r>
          </a:p>
          <a:p>
            <a:pPr marL="285750" indent="-285750">
              <a:buFont typeface="Wingdings"/>
              <a:buChar char="§"/>
            </a:pPr>
            <a:r>
              <a:rPr lang="ru-RU" sz="2000" dirty="0">
                <a:ea typeface="+mn-lt"/>
                <a:cs typeface="+mn-lt"/>
              </a:rPr>
              <a:t>правил і норм </a:t>
            </a:r>
            <a:r>
              <a:rPr lang="ru-RU" sz="2000" dirty="0" err="1">
                <a:ea typeface="+mn-lt"/>
                <a:cs typeface="+mn-lt"/>
              </a:rPr>
              <a:t>Європейського</a:t>
            </a:r>
            <a:r>
              <a:rPr lang="ru-RU" sz="2000" dirty="0">
                <a:ea typeface="+mn-lt"/>
                <a:cs typeface="+mn-lt"/>
              </a:rPr>
              <a:t> Союзу, </a:t>
            </a:r>
          </a:p>
          <a:p>
            <a:pPr marL="285750" indent="-285750">
              <a:buFont typeface="Wingdings"/>
              <a:buChar char="§"/>
            </a:pPr>
            <a:r>
              <a:rPr lang="ru-RU" sz="2000" dirty="0" err="1">
                <a:ea typeface="+mn-lt"/>
                <a:cs typeface="+mn-lt"/>
              </a:rPr>
              <a:t>рекомендацій</a:t>
            </a:r>
            <a:r>
              <a:rPr lang="ru-RU" sz="2000" dirty="0">
                <a:ea typeface="+mn-lt"/>
                <a:cs typeface="+mn-lt"/>
              </a:rPr>
              <a:t> ВООЗ у </a:t>
            </a:r>
            <a:r>
              <a:rPr lang="ru-RU" sz="2000" dirty="0" err="1">
                <a:ea typeface="+mn-lt"/>
                <a:cs typeface="+mn-lt"/>
              </a:rPr>
              <a:t>сфері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обігу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лікарських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засобів</a:t>
            </a:r>
            <a:r>
              <a:rPr lang="ru-RU" sz="2000" dirty="0">
                <a:ea typeface="+mn-lt"/>
                <a:cs typeface="+mn-lt"/>
              </a:rPr>
              <a:t>, </a:t>
            </a:r>
          </a:p>
          <a:p>
            <a:pPr marL="285750" indent="-285750">
              <a:buFont typeface="Wingdings"/>
              <a:buChar char="§"/>
            </a:pPr>
            <a:r>
              <a:rPr lang="ru-RU" sz="2000" dirty="0" err="1">
                <a:ea typeface="+mn-lt"/>
                <a:cs typeface="+mn-lt"/>
              </a:rPr>
              <a:t>положень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Міжнародної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конференції</a:t>
            </a: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dirty="0" err="1">
                <a:ea typeface="+mn-lt"/>
                <a:cs typeface="+mn-lt"/>
              </a:rPr>
              <a:t>гармонізації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технічних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вимог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реєстрації</a:t>
            </a:r>
            <a:r>
              <a:rPr lang="ru-RU" sz="2000" dirty="0">
                <a:ea typeface="+mn-lt"/>
                <a:cs typeface="+mn-lt"/>
              </a:rPr>
              <a:t> лікарських засобів для </a:t>
            </a:r>
            <a:r>
              <a:rPr lang="ru-RU" sz="2000" dirty="0" err="1">
                <a:ea typeface="+mn-lt"/>
                <a:cs typeface="+mn-lt"/>
              </a:rPr>
              <a:t>людини</a:t>
            </a:r>
            <a:r>
              <a:rPr lang="ru-RU" sz="2000" dirty="0">
                <a:ea typeface="+mn-lt"/>
                <a:cs typeface="+mn-lt"/>
              </a:rPr>
              <a:t> (ICH). 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57276-DA55-4C2C-BA75-AF4C4DBAD376}"/>
              </a:ext>
            </a:extLst>
          </p:cNvPr>
          <p:cNvSpPr txBox="1"/>
          <p:nvPr/>
        </p:nvSpPr>
        <p:spPr>
          <a:xfrm>
            <a:off x="7470475" y="4810664"/>
            <a:ext cx="389338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err="1"/>
              <a:t>Експерт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повинен</a:t>
            </a:r>
            <a:r>
              <a:rPr lang="en-US" dirty="0"/>
              <a:t> </a:t>
            </a:r>
            <a:r>
              <a:rPr lang="en-US" dirty="0" err="1"/>
              <a:t>виконувати</a:t>
            </a:r>
            <a:r>
              <a:rPr lang="en-US" dirty="0"/>
              <a:t> </a:t>
            </a:r>
            <a:r>
              <a:rPr lang="en-US" dirty="0" err="1"/>
              <a:t>функції</a:t>
            </a:r>
            <a:r>
              <a:rPr lang="en-US" dirty="0"/>
              <a:t>, у </a:t>
            </a:r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числі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межами</a:t>
            </a:r>
            <a:r>
              <a:rPr lang="en-US" dirty="0"/>
              <a:t> </a:t>
            </a:r>
            <a:r>
              <a:rPr lang="en-US" dirty="0" err="1"/>
              <a:t>Центру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призводять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конфлікту</a:t>
            </a:r>
            <a:r>
              <a:rPr lang="en-US" dirty="0"/>
              <a:t> </a:t>
            </a:r>
            <a:r>
              <a:rPr lang="en-US" dirty="0" err="1"/>
              <a:t>інтересів</a:t>
            </a:r>
            <a:r>
              <a:rPr lang="en-US" dirty="0"/>
              <a:t>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678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4A5F0-5D60-4692-BA60-CB77811A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53" y="-268397"/>
            <a:ext cx="10241280" cy="1234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0" dirty="0" err="1">
                <a:ea typeface="+mj-lt"/>
                <a:cs typeface="+mj-lt"/>
              </a:rPr>
              <a:t>Етапи</a:t>
            </a:r>
            <a:r>
              <a:rPr lang="ru-RU" sz="2800" b="0" dirty="0">
                <a:ea typeface="+mj-lt"/>
                <a:cs typeface="+mj-lt"/>
              </a:rPr>
              <a:t> проведення експертизи ЛЗ, що подається на державну реєстрацію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9D5BF-609A-4510-910A-5C4D6FE8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12264"/>
            <a:ext cx="10241280" cy="88259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визначається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можливість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перереєстрації</a:t>
            </a:r>
            <a:r>
              <a:rPr lang="ru-RU" dirty="0">
                <a:ea typeface="+mn-lt"/>
                <a:cs typeface="+mn-lt"/>
              </a:rPr>
              <a:t>) ЛЗ з точки </a:t>
            </a:r>
            <a:r>
              <a:rPr lang="ru-RU" dirty="0" err="1">
                <a:ea typeface="+mn-lt"/>
                <a:cs typeface="+mn-lt"/>
              </a:rPr>
              <a:t>зору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належності</a:t>
            </a:r>
            <a:r>
              <a:rPr lang="ru-RU" dirty="0">
                <a:ea typeface="+mn-lt"/>
                <a:cs typeface="+mn-lt"/>
              </a:rPr>
              <a:t> до ЛЗ </a:t>
            </a:r>
            <a:r>
              <a:rPr lang="ru-RU" dirty="0" err="1">
                <a:ea typeface="+mn-lt"/>
                <a:cs typeface="+mn-lt"/>
              </a:rPr>
              <a:t>заборонених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9E73E-EEF5-4275-B338-850A0C4697E6}"/>
              </a:ext>
            </a:extLst>
          </p:cNvPr>
          <p:cNvSpPr/>
          <p:nvPr/>
        </p:nvSpPr>
        <p:spPr>
          <a:xfrm>
            <a:off x="1915064" y="1232139"/>
            <a:ext cx="4873923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Первинна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експертиза</a:t>
            </a:r>
            <a:endParaRPr lang="ru-RU" sz="2400" b="1" dirty="0"/>
          </a:p>
        </p:txBody>
      </p:sp>
      <p:sp>
        <p:nvSpPr>
          <p:cNvPr id="5" name="Выноска: стрелка влево-вправо 4">
            <a:extLst>
              <a:ext uri="{FF2B5EF4-FFF2-40B4-BE49-F238E27FC236}">
                <a16:creationId xmlns:a16="http://schemas.microsoft.com/office/drawing/2014/main" id="{F756F219-D156-472A-98FD-B2A8F7A0C11E}"/>
              </a:ext>
            </a:extLst>
          </p:cNvPr>
          <p:cNvSpPr/>
          <p:nvPr/>
        </p:nvSpPr>
        <p:spPr>
          <a:xfrm>
            <a:off x="4135553" y="2924405"/>
            <a:ext cx="3608716" cy="1178943"/>
          </a:xfrm>
          <a:prstGeom prst="leftRightArrowCallou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ДЕЦ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надає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заявнику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письмову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відповідь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A94998-28E3-4755-86E7-6BB18A9378DC}"/>
              </a:ext>
            </a:extLst>
          </p:cNvPr>
          <p:cNvSpPr/>
          <p:nvPr/>
        </p:nvSpPr>
        <p:spPr>
          <a:xfrm>
            <a:off x="878097" y="3113776"/>
            <a:ext cx="2889848" cy="7907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НЕГАТИВНА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64F975-586B-4A97-8568-ADF5D7A4E180}"/>
              </a:ext>
            </a:extLst>
          </p:cNvPr>
          <p:cNvSpPr/>
          <p:nvPr/>
        </p:nvSpPr>
        <p:spPr>
          <a:xfrm>
            <a:off x="8253681" y="3113775"/>
            <a:ext cx="2889848" cy="7907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ПОЗИТИВНА</a:t>
            </a:r>
            <a:endParaRPr lang="ru-RU" sz="2400" b="1"/>
          </a:p>
        </p:txBody>
      </p:sp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064AC4EF-4B84-40FE-994D-D081A1DB3C15}"/>
              </a:ext>
            </a:extLst>
          </p:cNvPr>
          <p:cNvSpPr/>
          <p:nvPr/>
        </p:nvSpPr>
        <p:spPr>
          <a:xfrm>
            <a:off x="7548292" y="4104915"/>
            <a:ext cx="4068792" cy="2530414"/>
          </a:xfrm>
          <a:prstGeom prst="downArrowCallou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1. </a:t>
            </a:r>
            <a:r>
              <a:rPr lang="ru-RU" b="1" dirty="0" err="1">
                <a:solidFill>
                  <a:schemeClr val="tx1"/>
                </a:solidFill>
              </a:rPr>
              <a:t>Укладання</a:t>
            </a:r>
            <a:r>
              <a:rPr lang="ru-RU" b="1" dirty="0">
                <a:solidFill>
                  <a:schemeClr val="tx1"/>
                </a:solidFill>
              </a:rPr>
              <a:t> договору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2. </a:t>
            </a:r>
            <a:r>
              <a:rPr lang="ru-RU" b="1" dirty="0" err="1">
                <a:solidFill>
                  <a:schemeClr val="tx1"/>
                </a:solidFill>
              </a:rPr>
              <a:t>Сплата</a:t>
            </a:r>
            <a:r>
              <a:rPr lang="ru-RU" b="1" dirty="0">
                <a:solidFill>
                  <a:schemeClr val="tx1"/>
                </a:solidFill>
              </a:rPr>
              <a:t> державного </a:t>
            </a:r>
            <a:r>
              <a:rPr lang="ru-RU" b="1" dirty="0" err="1">
                <a:solidFill>
                  <a:schemeClr val="tx1"/>
                </a:solidFill>
              </a:rPr>
              <a:t>збору</a:t>
            </a:r>
            <a:r>
              <a:rPr lang="ru-RU" b="1" dirty="0">
                <a:solidFill>
                  <a:schemeClr val="tx1"/>
                </a:solidFill>
              </a:rPr>
              <a:t> за реєстрацію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3. </a:t>
            </a:r>
            <a:r>
              <a:rPr lang="ru-RU" b="1" dirty="0" err="1">
                <a:solidFill>
                  <a:schemeClr val="tx1"/>
                </a:solidFill>
              </a:rPr>
              <a:t>Сплата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вартості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експертних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робіт</a:t>
            </a:r>
            <a:r>
              <a:rPr lang="ru-RU" b="1" dirty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ыноска: стрелка влево 8">
            <a:extLst>
              <a:ext uri="{FF2B5EF4-FFF2-40B4-BE49-F238E27FC236}">
                <a16:creationId xmlns:a16="http://schemas.microsoft.com/office/drawing/2014/main" id="{3B025E41-EE15-4469-9F35-EF26DB2102C4}"/>
              </a:ext>
            </a:extLst>
          </p:cNvPr>
          <p:cNvSpPr/>
          <p:nvPr/>
        </p:nvSpPr>
        <p:spPr>
          <a:xfrm>
            <a:off x="-719" y="4161526"/>
            <a:ext cx="3378678" cy="2472904"/>
          </a:xfrm>
          <a:prstGeom prst="leftArrowCallou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ВІДМОВА Реєстрація </a:t>
            </a:r>
            <a:r>
              <a:rPr lang="ru-RU" sz="2000" b="1" dirty="0" err="1">
                <a:solidFill>
                  <a:schemeClr val="tx1"/>
                </a:solidFill>
              </a:rPr>
              <a:t>неможлива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A5F7383-BB4B-418D-B33D-41C523007F6C}"/>
              </a:ext>
            </a:extLst>
          </p:cNvPr>
          <p:cNvSpPr/>
          <p:nvPr/>
        </p:nvSpPr>
        <p:spPr>
          <a:xfrm>
            <a:off x="99023" y="882590"/>
            <a:ext cx="1552754" cy="13946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5585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5F7383-BB4B-418D-B33D-41C523007F6C}"/>
              </a:ext>
            </a:extLst>
          </p:cNvPr>
          <p:cNvSpPr/>
          <p:nvPr/>
        </p:nvSpPr>
        <p:spPr>
          <a:xfrm>
            <a:off x="99023" y="882590"/>
            <a:ext cx="1552754" cy="13946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4800" b="1" i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4A5F0-5D60-4692-BA60-CB77811A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53" y="-268397"/>
            <a:ext cx="10241280" cy="1234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0" dirty="0" err="1">
                <a:ea typeface="+mj-lt"/>
                <a:cs typeface="+mj-lt"/>
              </a:rPr>
              <a:t>Етапи</a:t>
            </a:r>
            <a:r>
              <a:rPr lang="ru-RU" sz="2800" b="0" dirty="0">
                <a:ea typeface="+mj-lt"/>
                <a:cs typeface="+mj-lt"/>
              </a:rPr>
              <a:t> проведення експертизи ЛЗ, що подається на державну реєстрацію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9D5BF-609A-4510-910A-5C4D6FE8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10340"/>
            <a:ext cx="10241280" cy="2248446"/>
          </a:xfrm>
        </p:spPr>
        <p:txBody>
          <a:bodyPr vert="horz" lIns="0" tIns="0" rIns="0" bIns="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визначення </a:t>
            </a:r>
            <a:r>
              <a:rPr lang="ru-RU" dirty="0" err="1">
                <a:ea typeface="+mn-lt"/>
                <a:cs typeface="+mn-lt"/>
              </a:rPr>
              <a:t>походження</a:t>
            </a:r>
            <a:r>
              <a:rPr lang="ru-RU" dirty="0">
                <a:ea typeface="+mn-lt"/>
                <a:cs typeface="+mn-lt"/>
              </a:rPr>
              <a:t> ЛЗ </a:t>
            </a:r>
            <a:endParaRPr lang="ru-RU" dirty="0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аналіз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процесу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ступінь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впливу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властивості</a:t>
            </a:r>
            <a:r>
              <a:rPr lang="ru-RU" dirty="0">
                <a:ea typeface="+mn-lt"/>
                <a:cs typeface="+mn-lt"/>
              </a:rPr>
              <a:t> ЛЗ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визначення </a:t>
            </a:r>
            <a:r>
              <a:rPr lang="ru-RU" dirty="0" err="1">
                <a:ea typeface="+mn-lt"/>
                <a:cs typeface="+mn-lt"/>
              </a:rPr>
              <a:t>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ступеня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участі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заявника</a:t>
            </a:r>
            <a:r>
              <a:rPr lang="ru-RU" dirty="0">
                <a:ea typeface="+mn-lt"/>
                <a:cs typeface="+mn-lt"/>
              </a:rPr>
              <a:t> у виробництві ЛЗ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коректність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посилання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джерела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бібліографічних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даних</a:t>
            </a:r>
            <a:r>
              <a:rPr lang="ru-RU" dirty="0">
                <a:ea typeface="+mn-lt"/>
                <a:cs typeface="+mn-lt"/>
              </a:rPr>
              <a:t> щодо </a:t>
            </a:r>
            <a:r>
              <a:rPr lang="ru-RU" dirty="0" err="1">
                <a:ea typeface="+mn-lt"/>
                <a:cs typeface="+mn-lt"/>
              </a:rPr>
              <a:t>властивостей</a:t>
            </a:r>
            <a:r>
              <a:rPr lang="ru-RU" dirty="0">
                <a:ea typeface="+mn-lt"/>
                <a:cs typeface="+mn-lt"/>
              </a:rPr>
              <a:t> ЛЗ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повноти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обсягу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щодо </a:t>
            </a:r>
            <a:r>
              <a:rPr lang="ru-RU" dirty="0" err="1">
                <a:ea typeface="+mn-lt"/>
                <a:cs typeface="+mn-lt"/>
              </a:rPr>
              <a:t>доведення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безпечності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ефективності</a:t>
            </a:r>
            <a:r>
              <a:rPr lang="ru-RU" dirty="0">
                <a:ea typeface="+mn-lt"/>
                <a:cs typeface="+mn-lt"/>
              </a:rPr>
              <a:t> та якості ЛЗ.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9E73E-EEF5-4275-B338-850A0C4697E6}"/>
              </a:ext>
            </a:extLst>
          </p:cNvPr>
          <p:cNvSpPr/>
          <p:nvPr/>
        </p:nvSpPr>
        <p:spPr>
          <a:xfrm>
            <a:off x="1886309" y="1016479"/>
            <a:ext cx="4873923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Попередня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експертиза</a:t>
            </a:r>
            <a:endParaRPr lang="ru-RU" sz="2400" b="1" dirty="0"/>
          </a:p>
        </p:txBody>
      </p:sp>
      <p:sp>
        <p:nvSpPr>
          <p:cNvPr id="5" name="Выноска: стрелка влево-вправо 4">
            <a:extLst>
              <a:ext uri="{FF2B5EF4-FFF2-40B4-BE49-F238E27FC236}">
                <a16:creationId xmlns:a16="http://schemas.microsoft.com/office/drawing/2014/main" id="{F756F219-D156-472A-98FD-B2A8F7A0C11E}"/>
              </a:ext>
            </a:extLst>
          </p:cNvPr>
          <p:cNvSpPr/>
          <p:nvPr/>
        </p:nvSpPr>
        <p:spPr>
          <a:xfrm>
            <a:off x="3891138" y="4045839"/>
            <a:ext cx="3608716" cy="1178943"/>
          </a:xfrm>
          <a:prstGeom prst="leftRightArrowCallou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ДЕЦ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надає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заявнику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письмову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відповідь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A94998-28E3-4755-86E7-6BB18A9378DC}"/>
              </a:ext>
            </a:extLst>
          </p:cNvPr>
          <p:cNvSpPr/>
          <p:nvPr/>
        </p:nvSpPr>
        <p:spPr>
          <a:xfrm>
            <a:off x="878097" y="4235210"/>
            <a:ext cx="2889848" cy="7907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НЕГАТИВНА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64F975-586B-4A97-8568-ADF5D7A4E180}"/>
              </a:ext>
            </a:extLst>
          </p:cNvPr>
          <p:cNvSpPr/>
          <p:nvPr/>
        </p:nvSpPr>
        <p:spPr>
          <a:xfrm>
            <a:off x="8181794" y="4134568"/>
            <a:ext cx="2889848" cy="7907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ПОЗИТИВНА</a:t>
            </a:r>
            <a:endParaRPr lang="ru-RU" sz="2400" b="1"/>
          </a:p>
        </p:txBody>
      </p:sp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064AC4EF-4B84-40FE-994D-D081A1DB3C15}"/>
              </a:ext>
            </a:extLst>
          </p:cNvPr>
          <p:cNvSpPr/>
          <p:nvPr/>
        </p:nvSpPr>
        <p:spPr>
          <a:xfrm>
            <a:off x="7548292" y="4881293"/>
            <a:ext cx="4068792" cy="2113471"/>
          </a:xfrm>
          <a:prstGeom prst="downArrowCallou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Реєстраційні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матеріали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передаються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спеціалізованої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оцінки</a:t>
            </a:r>
            <a:endParaRPr lang="ru-RU" b="1" dirty="0" err="1">
              <a:solidFill>
                <a:schemeClr val="tx1"/>
              </a:solidFill>
            </a:endParaRPr>
          </a:p>
        </p:txBody>
      </p:sp>
      <p:sp>
        <p:nvSpPr>
          <p:cNvPr id="9" name="Выноска: стрелка влево 8">
            <a:extLst>
              <a:ext uri="{FF2B5EF4-FFF2-40B4-BE49-F238E27FC236}">
                <a16:creationId xmlns:a16="http://schemas.microsoft.com/office/drawing/2014/main" id="{3B025E41-EE15-4469-9F35-EF26DB2102C4}"/>
              </a:ext>
            </a:extLst>
          </p:cNvPr>
          <p:cNvSpPr/>
          <p:nvPr/>
        </p:nvSpPr>
        <p:spPr>
          <a:xfrm>
            <a:off x="-762719" y="5024168"/>
            <a:ext cx="4658261" cy="1840301"/>
          </a:xfrm>
          <a:prstGeom prst="leftArrowCallou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ВІДМОВА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1. Реєстрація </a:t>
            </a:r>
            <a:r>
              <a:rPr lang="ru-RU" b="1" dirty="0" err="1">
                <a:solidFill>
                  <a:schemeClr val="tx1"/>
                </a:solidFill>
              </a:rPr>
              <a:t>неможлива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АБО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2.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Одноразовий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запит: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потрібні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додаткові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чи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відсутні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дані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 dirty="0">
              <a:solidFill>
                <a:schemeClr val="tx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4886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AA5F7383-BB4B-418D-B33D-41C523007F6C}"/>
              </a:ext>
            </a:extLst>
          </p:cNvPr>
          <p:cNvSpPr/>
          <p:nvPr/>
        </p:nvSpPr>
        <p:spPr>
          <a:xfrm>
            <a:off x="99023" y="882590"/>
            <a:ext cx="1552754" cy="139460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4800" b="1" i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4A5F0-5D60-4692-BA60-CB77811A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53" y="-268397"/>
            <a:ext cx="10241280" cy="1234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0" dirty="0" err="1">
                <a:ea typeface="+mj-lt"/>
                <a:cs typeface="+mj-lt"/>
              </a:rPr>
              <a:t>Етапи</a:t>
            </a:r>
            <a:r>
              <a:rPr lang="ru-RU" sz="2800" b="0" dirty="0">
                <a:ea typeface="+mj-lt"/>
                <a:cs typeface="+mj-lt"/>
              </a:rPr>
              <a:t> проведення експертизи ЛЗ, що подається на державну реєстрацію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9D5BF-609A-4510-910A-5C4D6FE8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185" y="1853472"/>
            <a:ext cx="10241280" cy="710070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✓проводиться </a:t>
            </a:r>
            <a:r>
              <a:rPr lang="ru-RU" dirty="0" err="1">
                <a:ea typeface="+mn-lt"/>
                <a:cs typeface="+mn-lt"/>
              </a:rPr>
              <a:t>експертиза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матеріалів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✓проводиться </a:t>
            </a:r>
            <a:r>
              <a:rPr lang="ru-RU" dirty="0" err="1">
                <a:ea typeface="+mn-lt"/>
                <a:cs typeface="+mn-lt"/>
              </a:rPr>
              <a:t>експертиза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результатів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додаткових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випробувань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9E73E-EEF5-4275-B338-850A0C4697E6}"/>
              </a:ext>
            </a:extLst>
          </p:cNvPr>
          <p:cNvSpPr/>
          <p:nvPr/>
        </p:nvSpPr>
        <p:spPr>
          <a:xfrm>
            <a:off x="1886309" y="1016479"/>
            <a:ext cx="4873923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Спеціалізована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експертиза</a:t>
            </a:r>
            <a:endParaRPr lang="ru-RU" sz="2400" b="1" dirty="0"/>
          </a:p>
        </p:txBody>
      </p:sp>
      <p:sp>
        <p:nvSpPr>
          <p:cNvPr id="5" name="Выноска: стрелка влево-вправо 4">
            <a:extLst>
              <a:ext uri="{FF2B5EF4-FFF2-40B4-BE49-F238E27FC236}">
                <a16:creationId xmlns:a16="http://schemas.microsoft.com/office/drawing/2014/main" id="{F756F219-D156-472A-98FD-B2A8F7A0C11E}"/>
              </a:ext>
            </a:extLst>
          </p:cNvPr>
          <p:cNvSpPr/>
          <p:nvPr/>
        </p:nvSpPr>
        <p:spPr>
          <a:xfrm>
            <a:off x="3042874" y="2622480"/>
            <a:ext cx="5736564" cy="1178943"/>
          </a:xfrm>
          <a:prstGeom prst="leftRightArrowCallout">
            <a:avLst/>
          </a:prstGeom>
          <a:solidFill>
            <a:srgbClr val="FFFD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Складається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вмотивований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висновок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щодо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ефективності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безпечності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якості ЛЗ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A94998-28E3-4755-86E7-6BB18A9378DC}"/>
              </a:ext>
            </a:extLst>
          </p:cNvPr>
          <p:cNvSpPr/>
          <p:nvPr/>
        </p:nvSpPr>
        <p:spPr>
          <a:xfrm>
            <a:off x="116097" y="2811851"/>
            <a:ext cx="2889848" cy="7907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НЕГАТИВНА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64F975-586B-4A97-8568-ADF5D7A4E180}"/>
              </a:ext>
            </a:extLst>
          </p:cNvPr>
          <p:cNvSpPr/>
          <p:nvPr/>
        </p:nvSpPr>
        <p:spPr>
          <a:xfrm>
            <a:off x="8915039" y="2883738"/>
            <a:ext cx="2889848" cy="7907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ПОЗИТИВНА</a:t>
            </a:r>
            <a:endParaRPr lang="ru-RU" sz="2400" b="1"/>
          </a:p>
        </p:txBody>
      </p:sp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064AC4EF-4B84-40FE-994D-D081A1DB3C15}"/>
              </a:ext>
            </a:extLst>
          </p:cNvPr>
          <p:cNvSpPr/>
          <p:nvPr/>
        </p:nvSpPr>
        <p:spPr>
          <a:xfrm>
            <a:off x="5909274" y="3961142"/>
            <a:ext cx="5894717" cy="2573547"/>
          </a:xfrm>
          <a:prstGeom prst="downArrowCallou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1. ДЕЦ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рекомендує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 до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держ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.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реєстрації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2. ДЕЦ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рекомендує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затвердити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: </a:t>
            </a: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інструкцію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для медичного застосування, </a:t>
            </a: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графічне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зображення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упаковки(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ок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), </a:t>
            </a: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методи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контролю якості ЛЗ </a:t>
            </a:r>
          </a:p>
          <a:p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технологію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виробництва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ыноска: стрелка влево 8">
            <a:extLst>
              <a:ext uri="{FF2B5EF4-FFF2-40B4-BE49-F238E27FC236}">
                <a16:creationId xmlns:a16="http://schemas.microsoft.com/office/drawing/2014/main" id="{3B025E41-EE15-4469-9F35-EF26DB2102C4}"/>
              </a:ext>
            </a:extLst>
          </p:cNvPr>
          <p:cNvSpPr/>
          <p:nvPr/>
        </p:nvSpPr>
        <p:spPr>
          <a:xfrm>
            <a:off x="-202002" y="3773338"/>
            <a:ext cx="3335545" cy="2573546"/>
          </a:xfrm>
          <a:prstGeom prst="leftArrowCallou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ВІДМОВА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Реєстрація </a:t>
            </a:r>
            <a:r>
              <a:rPr lang="ru-RU" b="1" dirty="0" err="1">
                <a:solidFill>
                  <a:schemeClr val="tx1"/>
                </a:solidFill>
              </a:rPr>
              <a:t>неможлива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772797-A0A0-4BB9-BB8E-28D7E215D308}"/>
              </a:ext>
            </a:extLst>
          </p:cNvPr>
          <p:cNvSpPr/>
          <p:nvPr/>
        </p:nvSpPr>
        <p:spPr>
          <a:xfrm>
            <a:off x="7105291" y="6149196"/>
            <a:ext cx="3508074" cy="704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ЗАЯВНИК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340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1A221-550A-49B7-BF21-2A8DEBC8A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50" y="-397793"/>
            <a:ext cx="10988902" cy="1234440"/>
          </a:xfrm>
        </p:spPr>
        <p:txBody>
          <a:bodyPr>
            <a:normAutofit/>
          </a:bodyPr>
          <a:lstStyle/>
          <a:p>
            <a:r>
              <a:rPr lang="ru-RU" sz="2400" b="0" dirty="0" err="1">
                <a:ea typeface="+mj-lt"/>
                <a:cs typeface="+mj-lt"/>
              </a:rPr>
              <a:t>Зміни</a:t>
            </a:r>
            <a:r>
              <a:rPr lang="ru-RU" sz="2400" b="0" dirty="0">
                <a:ea typeface="+mj-lt"/>
                <a:cs typeface="+mj-lt"/>
              </a:rPr>
              <a:t> у </a:t>
            </a:r>
            <a:r>
              <a:rPr lang="ru-RU" sz="2400" b="0" dirty="0" err="1">
                <a:ea typeface="+mj-lt"/>
                <a:cs typeface="+mj-lt"/>
              </a:rPr>
              <a:t>законодавстві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відповідно</a:t>
            </a:r>
            <a:r>
              <a:rPr lang="ru-RU" sz="2400" b="0" dirty="0">
                <a:ea typeface="+mj-lt"/>
                <a:cs typeface="+mj-lt"/>
              </a:rPr>
              <a:t> до постанови КМ </a:t>
            </a:r>
            <a:r>
              <a:rPr lang="ru-RU" sz="2400" b="0" dirty="0" err="1">
                <a:ea typeface="+mj-lt"/>
                <a:cs typeface="+mj-lt"/>
              </a:rPr>
              <a:t>України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від</a:t>
            </a:r>
            <a:r>
              <a:rPr lang="ru-RU" sz="2400" b="0" dirty="0">
                <a:ea typeface="+mj-lt"/>
                <a:cs typeface="+mj-lt"/>
              </a:rPr>
              <a:t> 18.03.2015 р. №125</a:t>
            </a:r>
            <a:endParaRPr lang="ru-RU" sz="2400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1417D02-757F-47D6-985D-154990D86D36}"/>
              </a:ext>
            </a:extLst>
          </p:cNvPr>
          <p:cNvSpPr/>
          <p:nvPr/>
        </p:nvSpPr>
        <p:spPr>
          <a:xfrm>
            <a:off x="779253" y="1059611"/>
            <a:ext cx="10366073" cy="12364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Після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закінчення</a:t>
            </a:r>
            <a:r>
              <a:rPr lang="ru-RU" sz="2000" dirty="0">
                <a:ea typeface="+mn-lt"/>
                <a:cs typeface="+mn-lt"/>
              </a:rPr>
              <a:t> строку, </a:t>
            </a:r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якого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дозволяється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застосування</a:t>
            </a:r>
            <a:r>
              <a:rPr lang="ru-RU" sz="2000" dirty="0">
                <a:ea typeface="+mn-lt"/>
                <a:cs typeface="+mn-lt"/>
              </a:rPr>
              <a:t> ЛЗ в </a:t>
            </a:r>
            <a:r>
              <a:rPr lang="ru-RU" sz="2000" dirty="0" err="1">
                <a:ea typeface="+mn-lt"/>
                <a:cs typeface="+mn-lt"/>
              </a:rPr>
              <a:t>Україні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його</a:t>
            </a:r>
            <a:r>
              <a:rPr lang="ru-RU" sz="2000" dirty="0">
                <a:ea typeface="+mn-lt"/>
                <a:cs typeface="+mn-lt"/>
              </a:rPr>
              <a:t> подальше </a:t>
            </a:r>
            <a:r>
              <a:rPr lang="ru-RU" sz="2000" dirty="0" err="1">
                <a:ea typeface="+mn-lt"/>
                <a:cs typeface="+mn-lt"/>
              </a:rPr>
              <a:t>застосування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можливе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dirty="0">
                <a:ea typeface="+mn-lt"/>
                <a:cs typeface="+mn-lt"/>
              </a:rPr>
              <a:t>за </a:t>
            </a:r>
            <a:r>
              <a:rPr lang="ru-RU" sz="2000" b="1" dirty="0" err="1">
                <a:ea typeface="+mn-lt"/>
                <a:cs typeface="+mn-lt"/>
              </a:rPr>
              <a:t>умови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перереєстрації</a:t>
            </a:r>
            <a:endParaRPr lang="ru-RU" sz="20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82945DE-CBD6-4304-B9CA-F2D7D574E378}"/>
              </a:ext>
            </a:extLst>
          </p:cNvPr>
          <p:cNvSpPr/>
          <p:nvPr/>
        </p:nvSpPr>
        <p:spPr>
          <a:xfrm>
            <a:off x="779252" y="2468592"/>
            <a:ext cx="10366073" cy="12364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Після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перереєстрації</a:t>
            </a:r>
            <a:r>
              <a:rPr lang="ru-RU" sz="2000" b="1" dirty="0">
                <a:ea typeface="+mn-lt"/>
                <a:cs typeface="+mn-lt"/>
              </a:rPr>
              <a:t> строк </a:t>
            </a:r>
            <a:r>
              <a:rPr lang="ru-RU" sz="2000" b="1" dirty="0" err="1">
                <a:ea typeface="+mn-lt"/>
                <a:cs typeface="+mn-lt"/>
              </a:rPr>
              <a:t>застосування</a:t>
            </a:r>
            <a:r>
              <a:rPr lang="ru-RU" sz="2000" b="1" dirty="0">
                <a:ea typeface="+mn-lt"/>
                <a:cs typeface="+mn-lt"/>
              </a:rPr>
              <a:t> в </a:t>
            </a:r>
            <a:r>
              <a:rPr lang="ru-RU" sz="2000" b="1" dirty="0" err="1">
                <a:ea typeface="+mn-lt"/>
                <a:cs typeface="+mn-lt"/>
              </a:rPr>
              <a:t>Україні</a:t>
            </a:r>
            <a:r>
              <a:rPr lang="ru-RU" sz="2000" b="1" dirty="0">
                <a:ea typeface="+mn-lt"/>
                <a:cs typeface="+mn-lt"/>
              </a:rPr>
              <a:t> ЛЗ 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не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обмежується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D5F57DA-119F-4209-ACC0-5BC788D669E4}"/>
              </a:ext>
            </a:extLst>
          </p:cNvPr>
          <p:cNvSpPr/>
          <p:nvPr/>
        </p:nvSpPr>
        <p:spPr>
          <a:xfrm>
            <a:off x="779253" y="3920705"/>
            <a:ext cx="10366073" cy="13083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/>
              <a:t>Заява про перереєстрацію ЛЗ подається МОЗ </a:t>
            </a:r>
            <a:r>
              <a:rPr lang="ru-RU" sz="2000" b="1" dirty="0"/>
              <a:t>не </a:t>
            </a:r>
            <a:r>
              <a:rPr lang="ru-RU" sz="2000" b="1" dirty="0" err="1"/>
              <a:t>раніше</a:t>
            </a:r>
            <a:r>
              <a:rPr lang="ru-RU" sz="2000" b="1" dirty="0"/>
              <a:t> </a:t>
            </a:r>
            <a:r>
              <a:rPr lang="ru-RU" sz="2000" b="1" dirty="0" err="1"/>
              <a:t>ніж</a:t>
            </a:r>
            <a:r>
              <a:rPr lang="ru-RU" sz="2000" b="1" dirty="0"/>
              <a:t> за </a:t>
            </a:r>
            <a:r>
              <a:rPr lang="ru-RU" sz="2000" b="1" dirty="0" err="1"/>
              <a:t>рік</a:t>
            </a:r>
            <a:r>
              <a:rPr lang="ru-RU" sz="2000" b="1" dirty="0"/>
              <a:t>, але не </a:t>
            </a:r>
            <a:r>
              <a:rPr lang="ru-RU" sz="2000" b="1" dirty="0" err="1"/>
              <a:t>пізніше</a:t>
            </a:r>
            <a:r>
              <a:rPr lang="ru-RU" sz="2000" b="1" dirty="0"/>
              <a:t> </a:t>
            </a:r>
            <a:r>
              <a:rPr lang="ru-RU" sz="2000" b="1" dirty="0" err="1"/>
              <a:t>ніж</a:t>
            </a:r>
            <a:r>
              <a:rPr lang="ru-RU" sz="2000" b="1" dirty="0"/>
              <a:t> за 90 </a:t>
            </a:r>
            <a:r>
              <a:rPr lang="ru-RU" sz="2000" b="1" dirty="0" err="1"/>
              <a:t>календарних</a:t>
            </a:r>
            <a:r>
              <a:rPr lang="ru-RU" sz="2000" b="1" dirty="0"/>
              <a:t> </a:t>
            </a:r>
            <a:r>
              <a:rPr lang="ru-RU" sz="2000" b="1" dirty="0" err="1"/>
              <a:t>днів</a:t>
            </a:r>
            <a:r>
              <a:rPr lang="ru-RU" sz="2000" dirty="0"/>
              <a:t> до </a:t>
            </a:r>
            <a:r>
              <a:rPr lang="ru-RU" sz="2000" dirty="0" err="1"/>
              <a:t>закінчення</a:t>
            </a:r>
            <a:r>
              <a:rPr lang="ru-RU" sz="2000" dirty="0"/>
              <a:t> строку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реєстраційного</a:t>
            </a:r>
            <a:r>
              <a:rPr lang="ru-RU" sz="2000" dirty="0"/>
              <a:t> </a:t>
            </a:r>
            <a:r>
              <a:rPr lang="ru-RU" sz="2000" dirty="0" err="1"/>
              <a:t>посвідчення</a:t>
            </a:r>
            <a:endParaRPr lang="ru-RU" sz="20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C772375-C2E7-47EE-93DB-C3F364F75A38}"/>
              </a:ext>
            </a:extLst>
          </p:cNvPr>
          <p:cNvSpPr/>
          <p:nvPr/>
        </p:nvSpPr>
        <p:spPr>
          <a:xfrm>
            <a:off x="779252" y="5358441"/>
            <a:ext cx="10366073" cy="12364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/>
              <a:t>У </a:t>
            </a:r>
            <a:r>
              <a:rPr lang="ru-RU" sz="2000" dirty="0" err="1"/>
              <a:t>разі</a:t>
            </a:r>
            <a:r>
              <a:rPr lang="ru-RU" sz="2000" dirty="0"/>
              <a:t> </a:t>
            </a:r>
            <a:r>
              <a:rPr lang="ru-RU" sz="2000" dirty="0" err="1"/>
              <a:t>подання</a:t>
            </a:r>
            <a:r>
              <a:rPr lang="ru-RU" sz="2000" dirty="0"/>
              <a:t> заяви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зазначеного</a:t>
            </a:r>
            <a:r>
              <a:rPr lang="ru-RU" sz="2000" dirty="0"/>
              <a:t> строку </a:t>
            </a:r>
            <a:r>
              <a:rPr lang="ru-RU" sz="2000" b="1" dirty="0" err="1"/>
              <a:t>перереєстрація</a:t>
            </a:r>
            <a:r>
              <a:rPr lang="ru-RU" sz="2000" b="1" dirty="0"/>
              <a:t> </a:t>
            </a:r>
            <a:r>
              <a:rPr lang="ru-RU" sz="2000" b="1" dirty="0" err="1"/>
              <a:t>здійснюється</a:t>
            </a:r>
            <a:r>
              <a:rPr lang="ru-RU" sz="2000" b="1" dirty="0"/>
              <a:t> за процедурою, </a:t>
            </a:r>
            <a:r>
              <a:rPr lang="ru-RU" sz="2000" b="1" dirty="0" err="1"/>
              <a:t>передбаченою</a:t>
            </a:r>
            <a:r>
              <a:rPr lang="ru-RU" sz="2000" b="1" dirty="0"/>
              <a:t> для </a:t>
            </a:r>
            <a:r>
              <a:rPr lang="ru-RU" sz="2000" b="1" dirty="0" err="1"/>
              <a:t>державної</a:t>
            </a:r>
            <a:r>
              <a:rPr lang="ru-RU" sz="2000" b="1" dirty="0"/>
              <a:t> </a:t>
            </a:r>
            <a:r>
              <a:rPr lang="ru-RU" sz="2000" b="1" dirty="0" err="1"/>
              <a:t>реєстрації</a:t>
            </a:r>
            <a:r>
              <a:rPr lang="ru-RU" sz="2000" b="1" dirty="0"/>
              <a:t> ЛЗ</a:t>
            </a:r>
          </a:p>
        </p:txBody>
      </p:sp>
    </p:spTree>
    <p:extLst>
      <p:ext uri="{BB962C8B-B14F-4D97-AF65-F5344CB8AC3E}">
        <p14:creationId xmlns:p14="http://schemas.microsoft.com/office/powerpoint/2010/main" val="3010495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F7C9B-C22D-426A-908C-9198D3D5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4400" spc="750">
                <a:solidFill>
                  <a:schemeClr val="bg1"/>
                </a:solidFill>
              </a:rPr>
              <a:t>Система державного контролю якості ЛЗ в Україні</a:t>
            </a:r>
          </a:p>
        </p:txBody>
      </p:sp>
    </p:spTree>
    <p:extLst>
      <p:ext uri="{BB962C8B-B14F-4D97-AF65-F5344CB8AC3E}">
        <p14:creationId xmlns:p14="http://schemas.microsoft.com/office/powerpoint/2010/main" val="1041544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86884-D9D6-48C5-8CEA-620911B61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336" y="-95868"/>
            <a:ext cx="10241280" cy="1234440"/>
          </a:xfrm>
        </p:spPr>
        <p:txBody>
          <a:bodyPr/>
          <a:lstStyle/>
          <a:p>
            <a:r>
              <a:rPr lang="ru-RU" sz="3200" b="0" dirty="0" err="1"/>
              <a:t>Правове</a:t>
            </a:r>
            <a:r>
              <a:rPr lang="ru-RU" sz="3200" b="0" dirty="0"/>
              <a:t> </a:t>
            </a:r>
            <a:r>
              <a:rPr lang="ru-RU" sz="3200" b="0" dirty="0" err="1"/>
              <a:t>регулювання</a:t>
            </a:r>
            <a:r>
              <a:rPr lang="ru-RU" sz="3200" b="0" dirty="0"/>
              <a:t> контрою якості </a:t>
            </a:r>
            <a:r>
              <a:rPr lang="ru-RU" sz="3200" b="0" dirty="0" err="1"/>
              <a:t>лз</a:t>
            </a:r>
            <a:r>
              <a:rPr lang="ru-RU" sz="3200" b="0" dirty="0"/>
              <a:t> в </a:t>
            </a:r>
            <a:r>
              <a:rPr lang="ru-RU" sz="3200" b="0" dirty="0" err="1"/>
              <a:t>україні</a:t>
            </a:r>
            <a:endParaRPr lang="ru-RU" sz="3200" b="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2F52C2-5776-4D31-85F3-7D15AC112CB8}"/>
              </a:ext>
            </a:extLst>
          </p:cNvPr>
          <p:cNvSpPr/>
          <p:nvPr/>
        </p:nvSpPr>
        <p:spPr>
          <a:xfrm>
            <a:off x="146649" y="2252932"/>
            <a:ext cx="2631055" cy="632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Конституція</a:t>
            </a:r>
            <a:r>
              <a:rPr lang="ru-RU" sz="2000" b="1" dirty="0">
                <a:ea typeface="+mn-lt"/>
                <a:cs typeface="+mn-lt"/>
              </a:rPr>
              <a:t>  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BF688F9-30FD-485E-BA42-E9C0D8BF8665}"/>
              </a:ext>
            </a:extLst>
          </p:cNvPr>
          <p:cNvSpPr/>
          <p:nvPr/>
        </p:nvSpPr>
        <p:spPr>
          <a:xfrm>
            <a:off x="2820837" y="2051649"/>
            <a:ext cx="2559168" cy="833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solidFill>
                  <a:srgbClr val="FFFFFF"/>
                </a:solidFill>
                <a:latin typeface="Avenir Next LT Pro"/>
              </a:rPr>
              <a:t>Закони</a:t>
            </a:r>
            <a:r>
              <a:rPr lang="ru-RU" sz="2000" b="1" dirty="0">
                <a:solidFill>
                  <a:srgbClr val="FFFFFF"/>
                </a:solidFill>
                <a:latin typeface="Avenir Next LT Pro"/>
              </a:rPr>
              <a:t> </a:t>
            </a:r>
            <a:r>
              <a:rPr lang="ru-RU" sz="2000" b="1" dirty="0" err="1">
                <a:solidFill>
                  <a:srgbClr val="FFFFFF"/>
                </a:solidFill>
                <a:latin typeface="Avenir Next LT Pro"/>
              </a:rPr>
              <a:t>України</a:t>
            </a:r>
            <a:endParaRPr lang="ru-RU" sz="2000" b="1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8A2434-29CA-4CEE-9F44-CF608B7E90FE}"/>
              </a:ext>
            </a:extLst>
          </p:cNvPr>
          <p:cNvSpPr/>
          <p:nvPr/>
        </p:nvSpPr>
        <p:spPr>
          <a:xfrm>
            <a:off x="5423138" y="1605951"/>
            <a:ext cx="2631055" cy="1293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Постанови </a:t>
            </a:r>
            <a:r>
              <a:rPr lang="ru-RU" sz="2000" b="1" dirty="0" err="1">
                <a:ea typeface="+mn-lt"/>
                <a:cs typeface="+mn-lt"/>
              </a:rPr>
              <a:t>Кабінету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Міністрів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1053D6E-7BEB-45A6-8C7A-EE4020F45435}"/>
              </a:ext>
            </a:extLst>
          </p:cNvPr>
          <p:cNvSpPr/>
          <p:nvPr/>
        </p:nvSpPr>
        <p:spPr>
          <a:xfrm>
            <a:off x="8111704" y="1203384"/>
            <a:ext cx="3220526" cy="1696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Накази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Міністерства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охорони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здоров’я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F8ABFB5-224A-4090-89E3-3A9D794D90A9}"/>
              </a:ext>
            </a:extLst>
          </p:cNvPr>
          <p:cNvSpPr/>
          <p:nvPr/>
        </p:nvSpPr>
        <p:spPr>
          <a:xfrm>
            <a:off x="145752" y="2884638"/>
            <a:ext cx="2587922" cy="25447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0B554B9-E612-46AB-AEB9-00CB3A856F23}"/>
              </a:ext>
            </a:extLst>
          </p:cNvPr>
          <p:cNvSpPr/>
          <p:nvPr/>
        </p:nvSpPr>
        <p:spPr>
          <a:xfrm>
            <a:off x="2776807" y="2899014"/>
            <a:ext cx="2631055" cy="28898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b="1" dirty="0"/>
              <a:t>«Основи законодавства про </a:t>
            </a:r>
            <a:r>
              <a:rPr lang="ru-RU" sz="1600" b="1" dirty="0" err="1"/>
              <a:t>охорону</a:t>
            </a:r>
            <a:r>
              <a:rPr lang="ru-RU" sz="1600" b="1" dirty="0"/>
              <a:t> здоров’я»</a:t>
            </a:r>
            <a:r>
              <a:rPr lang="ru-RU" sz="1600" dirty="0"/>
              <a:t> № 2802 від 19.11.1992 р); </a:t>
            </a:r>
            <a:endParaRPr lang="ru-RU" dirty="0"/>
          </a:p>
          <a:p>
            <a:r>
              <a:rPr lang="ru-RU" sz="1600" b="1" dirty="0"/>
              <a:t>«Про засади </a:t>
            </a:r>
            <a:r>
              <a:rPr lang="ru-RU" sz="1600" b="1" dirty="0" err="1"/>
              <a:t>державної</a:t>
            </a:r>
            <a:r>
              <a:rPr lang="ru-RU" sz="1600" b="1" dirty="0"/>
              <a:t> </a:t>
            </a:r>
            <a:r>
              <a:rPr lang="ru-RU" sz="1600" b="1" dirty="0" err="1"/>
              <a:t>регуляторної</a:t>
            </a:r>
            <a:r>
              <a:rPr lang="ru-RU" sz="1600" b="1" dirty="0"/>
              <a:t> </a:t>
            </a:r>
            <a:r>
              <a:rPr lang="ru-RU" sz="1600" b="1" dirty="0" err="1"/>
              <a:t>політики</a:t>
            </a:r>
            <a:r>
              <a:rPr lang="ru-RU" sz="1600" b="1" dirty="0"/>
              <a:t> у сфері </a:t>
            </a:r>
            <a:r>
              <a:rPr lang="ru-RU" sz="1600" b="1" dirty="0" err="1"/>
              <a:t>господарської</a:t>
            </a:r>
            <a:r>
              <a:rPr lang="ru-RU" sz="1600" b="1" dirty="0"/>
              <a:t> діяльності»</a:t>
            </a:r>
            <a:r>
              <a:rPr lang="ru-RU" sz="1600" dirty="0"/>
              <a:t> (№ 1775 від 01.06.2000 р). </a:t>
            </a:r>
            <a:endParaRPr lang="ru-RU" dirty="0"/>
          </a:p>
          <a:p>
            <a:r>
              <a:rPr lang="ru-RU" sz="1600" b="1" dirty="0"/>
              <a:t>«Про </a:t>
            </a:r>
            <a:r>
              <a:rPr lang="ru-RU" sz="1600" b="1" dirty="0" err="1"/>
              <a:t>лікарські</a:t>
            </a:r>
            <a:r>
              <a:rPr lang="ru-RU" sz="1600" b="1" dirty="0"/>
              <a:t> засоби»</a:t>
            </a:r>
            <a:r>
              <a:rPr lang="ru-RU" sz="1600" dirty="0"/>
              <a:t> (№ 124/96 від 4.04.1996 р); 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BA408B-A2CA-4CF8-BE56-513190BE484D}"/>
              </a:ext>
            </a:extLst>
          </p:cNvPr>
          <p:cNvSpPr/>
          <p:nvPr/>
        </p:nvSpPr>
        <p:spPr>
          <a:xfrm>
            <a:off x="5407863" y="2884636"/>
            <a:ext cx="2645432" cy="386750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b="1" dirty="0"/>
              <a:t>«</a:t>
            </a:r>
            <a:r>
              <a:rPr lang="ru-RU" sz="1600" b="1" dirty="0" err="1"/>
              <a:t>Деякі</a:t>
            </a:r>
            <a:r>
              <a:rPr lang="ru-RU" sz="1600" b="1" dirty="0"/>
              <a:t> заходи щодо </a:t>
            </a:r>
            <a:r>
              <a:rPr lang="ru-RU" sz="1600" b="1" dirty="0" err="1"/>
              <a:t>забезпечення</a:t>
            </a:r>
            <a:r>
              <a:rPr lang="ru-RU" sz="1600" b="1" dirty="0"/>
              <a:t> якості лікарських засобів»</a:t>
            </a:r>
            <a:r>
              <a:rPr lang="ru-RU" sz="1600" dirty="0"/>
              <a:t> (№1419 від 28.10.2004 р.); </a:t>
            </a:r>
            <a:endParaRPr lang="ru-RU" dirty="0"/>
          </a:p>
          <a:p>
            <a:r>
              <a:rPr lang="ru-RU" sz="1600" b="1" dirty="0"/>
              <a:t>«</a:t>
            </a:r>
            <a:r>
              <a:rPr lang="ru-RU" sz="1600" b="1" dirty="0" err="1"/>
              <a:t>Питання</a:t>
            </a:r>
            <a:r>
              <a:rPr lang="ru-RU" sz="1600" b="1" dirty="0"/>
              <a:t> </a:t>
            </a:r>
            <a:r>
              <a:rPr lang="ru-RU" sz="1600" b="1" dirty="0" err="1"/>
              <a:t>здійснення</a:t>
            </a:r>
            <a:r>
              <a:rPr lang="ru-RU" sz="1600" b="1" dirty="0"/>
              <a:t> державного контролю якості лікарських засобів»</a:t>
            </a:r>
            <a:r>
              <a:rPr lang="ru-RU" sz="1600" dirty="0"/>
              <a:t> (№837 від 10.09.2008 р.); </a:t>
            </a:r>
            <a:endParaRPr lang="ru-RU" dirty="0"/>
          </a:p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</a:t>
            </a:r>
            <a:r>
              <a:rPr lang="ru-RU" sz="1600" b="1" dirty="0" err="1"/>
              <a:t>Положення</a:t>
            </a:r>
            <a:r>
              <a:rPr lang="ru-RU" sz="1600" b="1" dirty="0"/>
              <a:t> про Державну службу України з лікарських засобів та контролю за наркотиками»</a:t>
            </a:r>
            <a:r>
              <a:rPr lang="ru-RU" sz="1600" dirty="0"/>
              <a:t> (№ 647 від 12.08.2015 р.)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5D909AB-CCD8-47AE-85DA-7E568EB3C61D}"/>
              </a:ext>
            </a:extLst>
          </p:cNvPr>
          <p:cNvSpPr/>
          <p:nvPr/>
        </p:nvSpPr>
        <p:spPr>
          <a:xfrm>
            <a:off x="8110805" y="2884635"/>
            <a:ext cx="3220526" cy="39681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</a:t>
            </a:r>
            <a:r>
              <a:rPr lang="ru-RU" sz="1600" b="1" dirty="0" err="1"/>
              <a:t>документів</a:t>
            </a:r>
            <a:r>
              <a:rPr lang="ru-RU" sz="1600" b="1" dirty="0"/>
              <a:t> з </a:t>
            </a:r>
            <a:r>
              <a:rPr lang="ru-RU" sz="1600" b="1" dirty="0" err="1"/>
              <a:t>питань</a:t>
            </a:r>
            <a:r>
              <a:rPr lang="ru-RU" sz="1600" b="1" dirty="0"/>
              <a:t> </a:t>
            </a:r>
            <a:r>
              <a:rPr lang="ru-RU" sz="1600" b="1" dirty="0" err="1"/>
              <a:t>забезпечення</a:t>
            </a:r>
            <a:r>
              <a:rPr lang="ru-RU" sz="1600" b="1" dirty="0"/>
              <a:t> якості лікарських засобів»</a:t>
            </a:r>
            <a:r>
              <a:rPr lang="ru-RU" sz="1600" dirty="0"/>
              <a:t> (№ 95 від 16.02.2009 р.); </a:t>
            </a:r>
            <a:endParaRPr lang="ru-RU" dirty="0"/>
          </a:p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</a:t>
            </a:r>
            <a:r>
              <a:rPr lang="ru-RU" sz="1600" b="1" dirty="0" err="1"/>
              <a:t>Інструкції</a:t>
            </a:r>
            <a:r>
              <a:rPr lang="ru-RU" sz="1600" b="1" dirty="0"/>
              <a:t> про порядок контролю якості лікарських засобів»</a:t>
            </a:r>
            <a:r>
              <a:rPr lang="ru-RU" sz="1600" dirty="0"/>
              <a:t> (№ 677 від 26.11.2014 р.); </a:t>
            </a:r>
            <a:endParaRPr lang="ru-RU" dirty="0"/>
          </a:p>
          <a:p>
            <a:r>
              <a:rPr lang="ru-RU" sz="1600" b="1" dirty="0"/>
              <a:t>«Про </a:t>
            </a:r>
            <a:r>
              <a:rPr lang="ru-RU" sz="1600" b="1" dirty="0" err="1"/>
              <a:t>затвердження</a:t>
            </a:r>
            <a:r>
              <a:rPr lang="ru-RU" sz="1600" b="1" dirty="0"/>
              <a:t> Правил </a:t>
            </a:r>
            <a:r>
              <a:rPr lang="ru-RU" sz="1600" b="1" dirty="0" err="1"/>
              <a:t>утилізації</a:t>
            </a:r>
            <a:r>
              <a:rPr lang="ru-RU" sz="1600" b="1" dirty="0"/>
              <a:t> та знищення </a:t>
            </a:r>
            <a:r>
              <a:rPr lang="ru-RU" sz="1600" b="1" dirty="0" err="1"/>
              <a:t>неякісних</a:t>
            </a:r>
            <a:r>
              <a:rPr lang="ru-RU" sz="1600" b="1" dirty="0"/>
              <a:t> лікарських засобів</a:t>
            </a:r>
            <a:r>
              <a:rPr lang="ru-RU" sz="1600" dirty="0"/>
              <a:t>» (№ 242 від 24.04.2014 р.)</a:t>
            </a:r>
            <a:endParaRPr lang="ru-RU" dirty="0"/>
          </a:p>
        </p:txBody>
      </p:sp>
      <p:pic>
        <p:nvPicPr>
          <p:cNvPr id="12" name="Рисунок 12" descr="Изображение выглядит как текст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DB880927-94F9-45AB-8BCA-75AB711D3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" y="2986206"/>
            <a:ext cx="2743200" cy="330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57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0196B-6CB0-4A52-A6C1-D98E08FE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374" y="-484057"/>
            <a:ext cx="10241280" cy="1234440"/>
          </a:xfrm>
        </p:spPr>
        <p:txBody>
          <a:bodyPr/>
          <a:lstStyle/>
          <a:p>
            <a:pPr algn="ctr"/>
            <a:r>
              <a:rPr lang="ru-RU" b="0" dirty="0">
                <a:ea typeface="+mj-lt"/>
                <a:cs typeface="+mj-lt"/>
              </a:rPr>
              <a:t>ВИЗНАЧЕННЯ ТА ПОНЯТТЯ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95871-617D-4560-A902-08B9597EF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996" y="861434"/>
            <a:ext cx="10241280" cy="124203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Якість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лікарського засобу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сукупність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властивостей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лікарському</a:t>
            </a:r>
            <a:r>
              <a:rPr lang="ru-RU" dirty="0">
                <a:ea typeface="+mn-lt"/>
                <a:cs typeface="+mn-lt"/>
              </a:rPr>
              <a:t> засобу </a:t>
            </a:r>
            <a:r>
              <a:rPr lang="ru-RU" dirty="0" err="1">
                <a:ea typeface="+mn-lt"/>
                <a:cs typeface="+mn-lt"/>
              </a:rPr>
              <a:t>здатність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задовольняти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свого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призначення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відповідати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нормативним</a:t>
            </a:r>
            <a:r>
              <a:rPr lang="ru-RU" dirty="0">
                <a:ea typeface="+mn-lt"/>
                <a:cs typeface="+mn-lt"/>
              </a:rPr>
              <a:t> документом.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E0143-3BC1-4A28-A86D-745DCAD14AE9}"/>
              </a:ext>
            </a:extLst>
          </p:cNvPr>
          <p:cNvSpPr txBox="1"/>
          <p:nvPr/>
        </p:nvSpPr>
        <p:spPr>
          <a:xfrm>
            <a:off x="296174" y="2898477"/>
            <a:ext cx="5158596" cy="375487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</a:rPr>
              <a:t>Забезпечення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якості</a:t>
            </a:r>
            <a:r>
              <a:rPr lang="en-US" sz="2000" dirty="0"/>
              <a:t> </a:t>
            </a:r>
            <a:r>
              <a:rPr lang="en-US" sz="2000" dirty="0" err="1"/>
              <a:t>сукупність</a:t>
            </a:r>
            <a:r>
              <a:rPr lang="en-US" sz="2000" dirty="0"/>
              <a:t> </a:t>
            </a:r>
            <a:r>
              <a:rPr lang="en-US" sz="2000" dirty="0" err="1"/>
              <a:t>організаційних</a:t>
            </a:r>
            <a:r>
              <a:rPr lang="en-US" sz="2000" dirty="0"/>
              <a:t> </a:t>
            </a:r>
            <a:r>
              <a:rPr lang="en-US" sz="2000" dirty="0" err="1"/>
              <a:t>заходів</a:t>
            </a:r>
            <a:r>
              <a:rPr lang="en-US" sz="2000" dirty="0"/>
              <a:t>, </a:t>
            </a:r>
            <a:r>
              <a:rPr lang="en-US" sz="2000" dirty="0" err="1"/>
              <a:t>що</a:t>
            </a:r>
            <a:r>
              <a:rPr lang="en-US" sz="2000" dirty="0"/>
              <a:t> </a:t>
            </a:r>
            <a:r>
              <a:rPr lang="en-US" sz="2000" dirty="0" err="1"/>
              <a:t>вживаються</a:t>
            </a:r>
            <a:r>
              <a:rPr lang="en-US" sz="2000" dirty="0"/>
              <a:t> з </a:t>
            </a:r>
            <a:r>
              <a:rPr lang="en-US" sz="2000" dirty="0" err="1"/>
              <a:t>метою</a:t>
            </a:r>
            <a:r>
              <a:rPr lang="en-US" sz="2000" dirty="0"/>
              <a:t> </a:t>
            </a:r>
            <a:r>
              <a:rPr lang="en-US" sz="2000" dirty="0" err="1"/>
              <a:t>гарантії</a:t>
            </a:r>
            <a:r>
              <a:rPr lang="en-US" sz="2000" dirty="0"/>
              <a:t> </a:t>
            </a:r>
            <a:r>
              <a:rPr lang="en-US" sz="2000" dirty="0" err="1"/>
              <a:t>відповідності</a:t>
            </a:r>
            <a:r>
              <a:rPr lang="en-US" sz="2000" dirty="0"/>
              <a:t> </a:t>
            </a:r>
            <a:r>
              <a:rPr lang="en-US" sz="2000" dirty="0" err="1"/>
              <a:t>якості</a:t>
            </a:r>
            <a:r>
              <a:rPr lang="en-US" sz="2000" dirty="0"/>
              <a:t> ЛЗ </a:t>
            </a:r>
            <a:r>
              <a:rPr lang="en-US" sz="2000" dirty="0" err="1"/>
              <a:t>їхньому</a:t>
            </a:r>
            <a:r>
              <a:rPr lang="en-US" sz="2000" dirty="0"/>
              <a:t> </a:t>
            </a:r>
            <a:r>
              <a:rPr lang="en-US" sz="2000" dirty="0" err="1"/>
              <a:t>призначенню</a:t>
            </a:r>
            <a:r>
              <a:rPr lang="en-US" sz="2000" dirty="0"/>
              <a:t>, в </a:t>
            </a:r>
            <a:r>
              <a:rPr lang="en-US" sz="2000" dirty="0" err="1"/>
              <a:t>т.ч</a:t>
            </a:r>
            <a:r>
              <a:rPr lang="en-US" sz="2000" dirty="0"/>
              <a:t>. </a:t>
            </a:r>
            <a:r>
              <a:rPr lang="en-US" sz="2000" dirty="0" err="1"/>
              <a:t>гарантії</a:t>
            </a:r>
            <a:r>
              <a:rPr lang="en-US" sz="2000" dirty="0"/>
              <a:t> </a:t>
            </a:r>
            <a:r>
              <a:rPr lang="en-US" sz="2000" dirty="0" err="1"/>
              <a:t>того</a:t>
            </a:r>
            <a:r>
              <a:rPr lang="en-US" sz="2000" dirty="0"/>
              <a:t>, </a:t>
            </a:r>
            <a:r>
              <a:rPr lang="en-US" sz="2000" dirty="0" err="1"/>
              <a:t>що</a:t>
            </a:r>
            <a:r>
              <a:rPr lang="en-US" sz="2000" dirty="0"/>
              <a:t> ЛЗ </a:t>
            </a:r>
            <a:r>
              <a:rPr lang="en-US" sz="2000" dirty="0" err="1"/>
              <a:t>розроблені</a:t>
            </a:r>
            <a:r>
              <a:rPr lang="en-US" sz="2000" dirty="0"/>
              <a:t> і </a:t>
            </a:r>
            <a:r>
              <a:rPr lang="en-US" sz="2000" dirty="0" err="1"/>
              <a:t>досліджені</a:t>
            </a:r>
            <a:r>
              <a:rPr lang="en-US" sz="2000" dirty="0"/>
              <a:t> з </a:t>
            </a:r>
            <a:r>
              <a:rPr lang="en-US" sz="2000" dirty="0" err="1"/>
              <a:t>урахуванням</a:t>
            </a:r>
            <a:r>
              <a:rPr lang="en-US" sz="2000" dirty="0"/>
              <a:t> </a:t>
            </a:r>
            <a:r>
              <a:rPr lang="en-US" sz="2000" dirty="0" err="1"/>
              <a:t>вимог</a:t>
            </a:r>
            <a:r>
              <a:rPr lang="en-US" sz="2000" dirty="0"/>
              <a:t> GLP / GMP. </a:t>
            </a:r>
            <a:endParaRPr lang="ru-RU" sz="2000"/>
          </a:p>
          <a:p>
            <a:endParaRPr lang="en-US" dirty="0"/>
          </a:p>
          <a:p>
            <a:r>
              <a:rPr lang="en-US" sz="1600" dirty="0"/>
              <a:t>1. The rules governing medicinal products in the European Union. Volume 4. Good manufacturing practice. Medicinal products for human and veterinary use. </a:t>
            </a:r>
          </a:p>
          <a:p>
            <a:r>
              <a:rPr lang="en-US" sz="1600" dirty="0"/>
              <a:t>2. </a:t>
            </a:r>
            <a:r>
              <a:rPr lang="en-US" sz="1600" dirty="0" err="1"/>
              <a:t>Настанова</a:t>
            </a:r>
            <a:r>
              <a:rPr lang="en-US" sz="1600" dirty="0"/>
              <a:t> 42-01-2001 “</a:t>
            </a:r>
            <a:r>
              <a:rPr lang="en-US" sz="1600" dirty="0" err="1"/>
              <a:t>Лікарські</a:t>
            </a:r>
            <a:r>
              <a:rPr lang="en-US" sz="1600" dirty="0"/>
              <a:t> </a:t>
            </a:r>
            <a:r>
              <a:rPr lang="en-US" sz="1600" dirty="0" err="1"/>
              <a:t>засоби</a:t>
            </a:r>
            <a:r>
              <a:rPr lang="en-US" sz="1600" dirty="0"/>
              <a:t>. </a:t>
            </a:r>
            <a:r>
              <a:rPr lang="en-US" sz="1600" dirty="0" err="1"/>
              <a:t>Належна</a:t>
            </a:r>
            <a:r>
              <a:rPr lang="en-US" sz="1600" dirty="0"/>
              <a:t> </a:t>
            </a:r>
            <a:r>
              <a:rPr lang="en-US" sz="1600" dirty="0" err="1"/>
              <a:t>виробнича</a:t>
            </a:r>
            <a:r>
              <a:rPr lang="en-US" sz="1600" dirty="0"/>
              <a:t> </a:t>
            </a:r>
            <a:r>
              <a:rPr lang="en-US" sz="1600" dirty="0" err="1"/>
              <a:t>практика</a:t>
            </a:r>
            <a:r>
              <a:rPr lang="en-US" sz="1600" dirty="0"/>
              <a:t>”.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BB6C93-B4B1-46ED-B300-2B97B67E56AE}"/>
              </a:ext>
            </a:extLst>
          </p:cNvPr>
          <p:cNvSpPr txBox="1"/>
          <p:nvPr/>
        </p:nvSpPr>
        <p:spPr>
          <a:xfrm>
            <a:off x="6205267" y="2237117"/>
            <a:ext cx="5719312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1630 р. </a:t>
            </a:r>
            <a:r>
              <a:rPr lang="en-US" i="1" dirty="0" err="1"/>
              <a:t>Ніколаса</a:t>
            </a:r>
            <a:r>
              <a:rPr lang="en-US" i="1" dirty="0"/>
              <a:t> </a:t>
            </a:r>
            <a:r>
              <a:rPr lang="en-US" i="1" dirty="0" err="1"/>
              <a:t>Кнаппа</a:t>
            </a:r>
            <a:r>
              <a:rPr lang="en-US" i="1" dirty="0"/>
              <a:t> </a:t>
            </a:r>
            <a:r>
              <a:rPr lang="en-US" i="1" dirty="0" err="1"/>
              <a:t>заарештували</a:t>
            </a:r>
            <a:r>
              <a:rPr lang="en-US" i="1" dirty="0"/>
              <a:t> </a:t>
            </a:r>
            <a:r>
              <a:rPr lang="en-US" i="1" dirty="0" err="1"/>
              <a:t>тому</a:t>
            </a:r>
            <a:r>
              <a:rPr lang="en-US" i="1" dirty="0"/>
              <a:t>, </a:t>
            </a:r>
            <a:r>
              <a:rPr lang="en-US" i="1" dirty="0" err="1"/>
              <a:t>що</a:t>
            </a:r>
            <a:r>
              <a:rPr lang="en-US" i="1" dirty="0"/>
              <a:t> </a:t>
            </a:r>
            <a:r>
              <a:rPr lang="en-US" i="1" dirty="0" err="1"/>
              <a:t>він</a:t>
            </a:r>
            <a:r>
              <a:rPr lang="en-US" i="1" dirty="0"/>
              <a:t> </a:t>
            </a:r>
            <a:r>
              <a:rPr lang="en-US" i="1" dirty="0" err="1"/>
              <a:t>продавав</a:t>
            </a:r>
            <a:r>
              <a:rPr lang="en-US" i="1" dirty="0"/>
              <a:t> </a:t>
            </a:r>
            <a:r>
              <a:rPr lang="en-US" i="1" dirty="0" err="1"/>
              <a:t>воду</a:t>
            </a:r>
            <a:r>
              <a:rPr lang="en-US" i="1" dirty="0"/>
              <a:t> </a:t>
            </a:r>
            <a:r>
              <a:rPr lang="en-US" i="1" dirty="0" err="1"/>
              <a:t>як</a:t>
            </a:r>
            <a:r>
              <a:rPr lang="en-US" i="1" dirty="0"/>
              <a:t> </a:t>
            </a:r>
            <a:r>
              <a:rPr lang="en-US" i="1" dirty="0" err="1"/>
              <a:t>ліки</a:t>
            </a:r>
            <a:r>
              <a:rPr lang="en-US" i="1" dirty="0"/>
              <a:t> </a:t>
            </a:r>
            <a:r>
              <a:rPr lang="en-US" i="1" dirty="0" err="1"/>
              <a:t>для</a:t>
            </a:r>
            <a:r>
              <a:rPr lang="en-US" i="1" dirty="0"/>
              <a:t> </a:t>
            </a:r>
            <a:r>
              <a:rPr lang="en-US" i="1" dirty="0" err="1"/>
              <a:t>лікування</a:t>
            </a:r>
            <a:r>
              <a:rPr lang="en-US" i="1" dirty="0"/>
              <a:t> </a:t>
            </a:r>
            <a:r>
              <a:rPr lang="en-US" i="1" dirty="0" err="1"/>
              <a:t>від</a:t>
            </a:r>
            <a:r>
              <a:rPr lang="en-US" i="1" dirty="0"/>
              <a:t> </a:t>
            </a:r>
            <a:r>
              <a:rPr lang="en-US" i="1" dirty="0" err="1"/>
              <a:t>цинги</a:t>
            </a:r>
            <a:r>
              <a:rPr lang="en-US" i="1" dirty="0"/>
              <a:t>. </a:t>
            </a:r>
            <a:r>
              <a:rPr lang="en-US" i="1" dirty="0" err="1"/>
              <a:t>Йому</a:t>
            </a:r>
            <a:r>
              <a:rPr lang="en-US" i="1" dirty="0"/>
              <a:t> </a:t>
            </a:r>
            <a:r>
              <a:rPr lang="en-US" i="1" dirty="0" err="1"/>
              <a:t>призначили</a:t>
            </a:r>
            <a:r>
              <a:rPr lang="en-US" i="1" dirty="0"/>
              <a:t> </a:t>
            </a:r>
            <a:r>
              <a:rPr lang="en-US" i="1" dirty="0" err="1"/>
              <a:t>покарання</a:t>
            </a:r>
            <a:r>
              <a:rPr lang="en-US" i="1" dirty="0"/>
              <a:t> - 5 </a:t>
            </a:r>
            <a:r>
              <a:rPr lang="en-US" i="1" dirty="0" err="1"/>
              <a:t>фунтів</a:t>
            </a:r>
            <a:r>
              <a:rPr lang="en-US" i="1" dirty="0"/>
              <a:t> </a:t>
            </a:r>
            <a:r>
              <a:rPr lang="en-US" i="1" dirty="0" err="1"/>
              <a:t>або</a:t>
            </a:r>
            <a:r>
              <a:rPr lang="en-US" i="1" dirty="0"/>
              <a:t> </a:t>
            </a:r>
            <a:r>
              <a:rPr lang="en-US" i="1" dirty="0" err="1"/>
              <a:t>побиття</a:t>
            </a:r>
            <a:r>
              <a:rPr lang="en-US" i="1" dirty="0"/>
              <a:t> в </a:t>
            </a:r>
            <a:r>
              <a:rPr lang="en-US" i="1" dirty="0" err="1"/>
              <a:t>громадському</a:t>
            </a:r>
            <a:r>
              <a:rPr lang="en-US" i="1" dirty="0"/>
              <a:t> </a:t>
            </a:r>
            <a:r>
              <a:rPr lang="en-US" i="1" dirty="0" err="1"/>
              <a:t>місці</a:t>
            </a:r>
            <a:endParaRPr lang="en-US" i="1"/>
          </a:p>
        </p:txBody>
      </p:sp>
      <p:pic>
        <p:nvPicPr>
          <p:cNvPr id="7" name="Рисунок 7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C23A91CE-4C5F-4D3D-9685-A0ABD09B5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050" y="3520835"/>
            <a:ext cx="4613334" cy="318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61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5371C-D9D5-4113-B69F-E0E08955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-239642"/>
            <a:ext cx="10557581" cy="1234440"/>
          </a:xfrm>
        </p:spPr>
        <p:txBody>
          <a:bodyPr/>
          <a:lstStyle/>
          <a:p>
            <a:r>
              <a:rPr lang="ru-RU" sz="2800" b="0" dirty="0" err="1"/>
              <a:t>Основні</a:t>
            </a:r>
            <a:r>
              <a:rPr lang="ru-RU" sz="2800" b="0" dirty="0"/>
              <a:t> </a:t>
            </a:r>
            <a:r>
              <a:rPr lang="ru-RU" sz="2800" b="0" dirty="0" err="1"/>
              <a:t>поняття</a:t>
            </a:r>
            <a:r>
              <a:rPr lang="ru-RU" sz="2800" b="0" dirty="0"/>
              <a:t> у </a:t>
            </a:r>
            <a:r>
              <a:rPr lang="ru-RU" sz="2800" b="0" dirty="0" err="1"/>
              <a:t>сфері</a:t>
            </a:r>
            <a:r>
              <a:rPr lang="ru-RU" sz="2800" b="0" dirty="0"/>
              <a:t> </a:t>
            </a:r>
            <a:r>
              <a:rPr lang="ru-RU" sz="2800" b="0" dirty="0" err="1"/>
              <a:t>лікарських</a:t>
            </a:r>
            <a:r>
              <a:rPr lang="ru-RU" sz="2800" b="0" dirty="0"/>
              <a:t> </a:t>
            </a:r>
            <a:r>
              <a:rPr lang="ru-RU" sz="2800" b="0" dirty="0" err="1"/>
              <a:t>засобів</a:t>
            </a:r>
            <a:endParaRPr lang="ru-RU" sz="2800" b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9B1A46-7A29-4189-AFFC-AC323E498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7" y="1177736"/>
            <a:ext cx="10241280" cy="489388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до Наказу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Міністерства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охорони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здоров’я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№ 677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29.09.2014 р. </a:t>
            </a: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фальсифікований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підроблений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контрафактний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) ЛЗ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лікарський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неправильним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маркуванням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справжності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нанесеним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навмисно</a:t>
            </a:r>
            <a:r>
              <a:rPr lang="ru-RU" dirty="0">
                <a:ea typeface="+mn-lt"/>
                <a:cs typeface="+mn-lt"/>
              </a:rPr>
              <a:t> та у </a:t>
            </a:r>
            <a:r>
              <a:rPr lang="ru-RU" dirty="0" err="1">
                <a:ea typeface="+mn-lt"/>
                <a:cs typeface="+mn-lt"/>
              </a:rPr>
              <a:t>обманних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цілях</a:t>
            </a:r>
            <a:r>
              <a:rPr lang="ru-RU" dirty="0">
                <a:ea typeface="+mn-lt"/>
                <a:cs typeface="+mn-lt"/>
              </a:rPr>
              <a:t> . </a:t>
            </a: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неякісний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субстандартний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) ЛЗ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лікарський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виготовлений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легальним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правильним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маркуванням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транспортування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втратив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затвердженої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аналітичної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документації</a:t>
            </a:r>
            <a:r>
              <a:rPr lang="ru-RU" dirty="0">
                <a:ea typeface="+mn-lt"/>
                <a:cs typeface="+mn-lt"/>
              </a:rPr>
              <a:t> . </a:t>
            </a:r>
            <a:endParaRPr lang="ru-RU">
              <a:ea typeface="+mn-lt"/>
              <a:cs typeface="+mn-lt"/>
            </a:endParaRP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ru-RU" i="1" dirty="0" err="1">
                <a:solidFill>
                  <a:srgbClr val="C00000"/>
                </a:solidFill>
                <a:ea typeface="+mn-lt"/>
                <a:cs typeface="+mn-lt"/>
              </a:rPr>
              <a:t>незареєстрований</a:t>
            </a:r>
            <a:r>
              <a:rPr lang="ru-RU" i="1" dirty="0">
                <a:solidFill>
                  <a:srgbClr val="C00000"/>
                </a:solidFill>
                <a:ea typeface="+mn-lt"/>
                <a:cs typeface="+mn-lt"/>
              </a:rPr>
              <a:t> ЛЗ</a:t>
            </a:r>
            <a:r>
              <a:rPr lang="ru-RU" dirty="0">
                <a:ea typeface="+mn-lt"/>
                <a:cs typeface="+mn-lt"/>
              </a:rPr>
              <a:t> – </a:t>
            </a:r>
            <a:r>
              <a:rPr lang="ru-RU" dirty="0" err="1">
                <a:ea typeface="+mn-lt"/>
                <a:cs typeface="+mn-lt"/>
              </a:rPr>
              <a:t>лікарський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пройшов</a:t>
            </a:r>
            <a:r>
              <a:rPr lang="ru-RU" dirty="0">
                <a:ea typeface="+mn-lt"/>
                <a:cs typeface="+mn-lt"/>
              </a:rPr>
              <a:t> процедуру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/</a:t>
            </a:r>
            <a:r>
              <a:rPr lang="ru-RU" dirty="0" err="1">
                <a:ea typeface="+mn-lt"/>
                <a:cs typeface="+mn-lt"/>
              </a:rPr>
              <a:t>перереєстрації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відповідних</a:t>
            </a:r>
            <a:r>
              <a:rPr lang="ru-RU" dirty="0">
                <a:ea typeface="+mn-lt"/>
                <a:cs typeface="+mn-lt"/>
              </a:rPr>
              <a:t> органах і не внесений до Державного </a:t>
            </a:r>
            <a:r>
              <a:rPr lang="ru-RU" dirty="0" err="1">
                <a:ea typeface="+mn-lt"/>
                <a:cs typeface="+mn-lt"/>
              </a:rPr>
              <a:t>реєстру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263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05AFB-D27A-4060-A7E2-028F50B7E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714" y="-670963"/>
            <a:ext cx="11391468" cy="1234440"/>
          </a:xfrm>
        </p:spPr>
        <p:txBody>
          <a:bodyPr/>
          <a:lstStyle/>
          <a:p>
            <a:r>
              <a:rPr lang="ru-RU" sz="2800" b="0" dirty="0" err="1"/>
              <a:t>Розповсюдження</a:t>
            </a:r>
            <a:r>
              <a:rPr lang="ru-RU" sz="2800" b="0" dirty="0"/>
              <a:t> </a:t>
            </a:r>
            <a:r>
              <a:rPr lang="ru-RU" sz="2800" b="0" dirty="0" err="1"/>
              <a:t>фальсифікованих</a:t>
            </a:r>
            <a:r>
              <a:rPr lang="ru-RU" sz="2800" b="0" dirty="0"/>
              <a:t> </a:t>
            </a:r>
            <a:r>
              <a:rPr lang="ru-RU" sz="2800" b="0" dirty="0" err="1"/>
              <a:t>лз</a:t>
            </a:r>
            <a:endParaRPr lang="ru-RU" sz="2800" dirty="0" err="1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7C9AC6D-3191-48EA-81D8-6B3911AE73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918858"/>
              </p:ext>
            </p:extLst>
          </p:nvPr>
        </p:nvGraphicFramePr>
        <p:xfrm>
          <a:off x="983411" y="876510"/>
          <a:ext cx="10240958" cy="2388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239">
                  <a:extLst>
                    <a:ext uri="{9D8B030D-6E8A-4147-A177-3AD203B41FA5}">
                      <a16:colId xmlns:a16="http://schemas.microsoft.com/office/drawing/2014/main" val="1357591105"/>
                    </a:ext>
                  </a:extLst>
                </a:gridCol>
                <a:gridCol w="2587625">
                  <a:extLst>
                    <a:ext uri="{9D8B030D-6E8A-4147-A177-3AD203B41FA5}">
                      <a16:colId xmlns:a16="http://schemas.microsoft.com/office/drawing/2014/main" val="2135403734"/>
                    </a:ext>
                  </a:extLst>
                </a:gridCol>
                <a:gridCol w="2532855">
                  <a:extLst>
                    <a:ext uri="{9D8B030D-6E8A-4147-A177-3AD203B41FA5}">
                      <a16:colId xmlns:a16="http://schemas.microsoft.com/office/drawing/2014/main" val="1514995750"/>
                    </a:ext>
                  </a:extLst>
                </a:gridCol>
                <a:gridCol w="2560239">
                  <a:extLst>
                    <a:ext uri="{9D8B030D-6E8A-4147-A177-3AD203B41FA5}">
                      <a16:colId xmlns:a16="http://schemas.microsoft.com/office/drawing/2014/main" val="896909159"/>
                    </a:ext>
                  </a:extLst>
                </a:gridCol>
              </a:tblGrid>
              <a:tr h="650875">
                <a:tc gridSpan="4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/>
                        <a:t>Типи </a:t>
                      </a:r>
                      <a:r>
                        <a:rPr lang="ru-RU" sz="2400" b="1" i="0" u="none" strike="noStrike" noProof="0" dirty="0" err="1"/>
                        <a:t>фальсифікованих</a:t>
                      </a:r>
                      <a:r>
                        <a:rPr lang="ru-RU" sz="2400" b="1" i="0" u="none" strike="noStrike" noProof="0" dirty="0"/>
                        <a:t> ЛЗ</a:t>
                      </a:r>
                      <a:endParaRPr lang="ru-RU" sz="2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87770"/>
                  </a:ext>
                </a:extLst>
              </a:tr>
              <a:tr h="169862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 тип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 «плацебо»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 не </a:t>
                      </a:r>
                      <a:r>
                        <a:rPr lang="ru-RU" sz="1800" b="0" i="0" u="none" strike="noStrike" noProof="0" dirty="0" err="1"/>
                        <a:t>містять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активних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фармацевтичних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інгредієнтів</a:t>
                      </a:r>
                      <a:r>
                        <a:rPr lang="ru-RU" sz="1800" b="0" i="0" u="none" strike="noStrike" noProof="0" dirty="0"/>
                        <a:t> (АФІ );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ІІ тип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«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імітація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» </a:t>
                      </a:r>
                      <a:endParaRPr lang="ru-RU" b="1"/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АФІ </a:t>
                      </a:r>
                      <a:r>
                        <a:rPr lang="ru-RU" sz="1800" b="0" i="0" u="none" strike="noStrike" noProof="0" dirty="0" err="1"/>
                        <a:t>замінені</a:t>
                      </a:r>
                      <a:r>
                        <a:rPr lang="ru-RU" sz="1800" b="0" i="0" u="none" strike="noStrike" noProof="0" dirty="0"/>
                        <a:t> на </a:t>
                      </a:r>
                      <a:r>
                        <a:rPr lang="ru-RU" sz="1800" b="0" i="0" u="none" strike="noStrike" noProof="0" dirty="0" err="1"/>
                        <a:t>біль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дешеві</a:t>
                      </a:r>
                      <a:r>
                        <a:rPr lang="ru-RU" sz="1800" b="0" i="0" u="none" strike="noStrike" noProof="0" dirty="0"/>
                        <a:t> та </a:t>
                      </a:r>
                      <a:r>
                        <a:rPr lang="ru-RU" sz="1800" b="0" i="0" u="none" strike="noStrike" noProof="0" dirty="0" err="1"/>
                        <a:t>менш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ефективні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ІІІ тип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«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замінені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/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модифіковані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 ЛЗ»</a:t>
                      </a:r>
                      <a:endParaRPr lang="ru-RU" b="1" dirty="0" err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 </a:t>
                      </a:r>
                      <a:r>
                        <a:rPr lang="ru-RU" sz="1800" b="0" i="0" u="none" strike="noStrike" noProof="0" dirty="0" err="1"/>
                        <a:t>кількість</a:t>
                      </a:r>
                      <a:r>
                        <a:rPr lang="ru-RU" sz="1800" b="0" i="0" u="none" strike="noStrike" noProof="0" dirty="0"/>
                        <a:t> АФІ не </a:t>
                      </a:r>
                      <a:r>
                        <a:rPr lang="ru-RU" sz="1800" b="0" i="0" u="none" strike="noStrike" noProof="0" dirty="0" err="1"/>
                        <a:t>відповідає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заявленій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ІV тип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«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</a:rPr>
                        <a:t>препарати-копії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</a:rPr>
                        <a:t>»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/>
                        <a:t> </a:t>
                      </a:r>
                      <a:r>
                        <a:rPr lang="ru-RU" sz="1800" b="0" i="0" u="none" strike="noStrike" noProof="0" dirty="0" err="1"/>
                        <a:t>містять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відповідні</a:t>
                      </a:r>
                      <a:r>
                        <a:rPr lang="ru-RU" sz="1800" b="0" i="0" u="none" strike="noStrike" noProof="0" dirty="0"/>
                        <a:t> АФІ у </a:t>
                      </a:r>
                      <a:r>
                        <a:rPr lang="ru-RU" sz="1800" b="0" i="0" u="none" strike="noStrike" noProof="0" dirty="0" err="1"/>
                        <a:t>потрібній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кількості</a:t>
                      </a:r>
                      <a:r>
                        <a:rPr lang="ru-RU" sz="1800" b="0" i="0" u="none" strike="noStrike" noProof="0" dirty="0"/>
                        <a:t>, але </a:t>
                      </a:r>
                      <a:r>
                        <a:rPr lang="ru-RU" sz="1800" b="0" i="0" u="none" strike="noStrike" noProof="0" dirty="0" err="1"/>
                        <a:t>іншого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походження</a:t>
                      </a:r>
                      <a:r>
                        <a:rPr lang="ru-RU" sz="1800" b="0" i="0" u="none" strike="noStrike" noProof="0" dirty="0"/>
                        <a:t>. 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494809"/>
                  </a:ext>
                </a:extLst>
              </a:tr>
            </a:tbl>
          </a:graphicData>
        </a:graphic>
      </p:graphicFrame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7E79EBD1-C667-49A7-9C23-BA8DF0F0B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87" y="3361101"/>
            <a:ext cx="10248179" cy="350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09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F8770-D9E6-4582-97A5-C6D43FB3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42" y="-613453"/>
            <a:ext cx="11017657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СТРУКТУРА КОНТРОЛЮ ЯКОСТІ ЛЗ В УКРАЇНІ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A7B514-969F-4E42-BB5F-DDD8F9694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5" y="832680"/>
            <a:ext cx="9766827" cy="52389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1.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контроль при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ввезенні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територію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виробництва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Україні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.</a:t>
            </a:r>
            <a:r>
              <a:rPr lang="ru-RU" dirty="0">
                <a:ea typeface="+mn-lt"/>
                <a:cs typeface="+mn-lt"/>
              </a:rPr>
              <a:t> (постанова КМ України № 902 «Про Порядок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державного контролю якості лікарських засобів, що </a:t>
            </a:r>
            <a:r>
              <a:rPr lang="ru-RU" dirty="0" err="1">
                <a:ea typeface="+mn-lt"/>
                <a:cs typeface="+mn-lt"/>
              </a:rPr>
              <a:t>ввозяться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Україну</a:t>
            </a:r>
            <a:r>
              <a:rPr lang="ru-RU" dirty="0">
                <a:ea typeface="+mn-lt"/>
                <a:cs typeface="+mn-lt"/>
              </a:rPr>
              <a:t>») 36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2.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Державний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контроль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інспекторами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територіальних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Дерлікслужби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України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ході</a:t>
            </a:r>
            <a:r>
              <a:rPr lang="ru-RU" dirty="0">
                <a:ea typeface="+mn-lt"/>
                <a:cs typeface="+mn-lt"/>
              </a:rPr>
              <a:t> проведення </a:t>
            </a:r>
            <a:r>
              <a:rPr lang="ru-RU" dirty="0" err="1">
                <a:ea typeface="+mn-lt"/>
                <a:cs typeface="+mn-lt"/>
              </a:rPr>
              <a:t>планових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позапланових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суб'єктів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3. 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Контроль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уповноваженими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особами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суб'єктів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(наказ МОЗ України № 677, та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 наказу МОЗ України № 584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правил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та проведення контролю якості лікарських засобів у </a:t>
            </a:r>
            <a:r>
              <a:rPr lang="ru-RU" dirty="0" err="1">
                <a:ea typeface="+mn-lt"/>
                <a:cs typeface="+mn-lt"/>
              </a:rPr>
              <a:t>лікувально-профілактичних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установах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690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687E65-61BB-4F0B-9644-D39CFE07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16" y="-613453"/>
            <a:ext cx="11362713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ПІДТВЕРДЖЕННЯ ЯКОСТІ ЛІКАРСЬКОГО ЗАСОБУ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86DCAE-2727-4A8F-B1E9-7D6586A7E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32" y="760792"/>
            <a:ext cx="10241280" cy="1644598"/>
          </a:xfrm>
        </p:spPr>
        <p:txBody>
          <a:bodyPr vert="horz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Висновок</a:t>
            </a:r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 щодо якості</a:t>
            </a:r>
            <a:r>
              <a:rPr lang="ru-RU" dirty="0">
                <a:ea typeface="+mn-lt"/>
                <a:cs typeface="+mn-lt"/>
              </a:rPr>
              <a:t> – документ з </a:t>
            </a:r>
            <a:r>
              <a:rPr lang="ru-RU" dirty="0" err="1">
                <a:ea typeface="+mn-lt"/>
                <a:cs typeface="+mn-lt"/>
              </a:rPr>
              <a:t>інформацією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перевірений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зразок</a:t>
            </a:r>
            <a:r>
              <a:rPr lang="ru-RU" dirty="0">
                <a:ea typeface="+mn-lt"/>
                <a:cs typeface="+mn-lt"/>
              </a:rPr>
              <a:t> лікарського засобу з результатами лабораторного дослідження та </a:t>
            </a:r>
            <a:r>
              <a:rPr lang="ru-RU" dirty="0" err="1">
                <a:ea typeface="+mn-lt"/>
                <a:cs typeface="+mn-lt"/>
              </a:rPr>
              <a:t>висновком</a:t>
            </a:r>
            <a:r>
              <a:rPr lang="ru-RU" dirty="0">
                <a:ea typeface="+mn-lt"/>
                <a:cs typeface="+mn-lt"/>
              </a:rPr>
              <a:t> щодо </a:t>
            </a:r>
            <a:r>
              <a:rPr lang="ru-RU" dirty="0" err="1">
                <a:ea typeface="+mn-lt"/>
                <a:cs typeface="+mn-lt"/>
              </a:rPr>
              <a:t>відповідності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чинної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НД,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виданий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лабораторією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з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аналізу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якості лікарських засобів,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підпорядкованою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уповноваженою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Держлікслужбою України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6CE23B-2ADE-4C83-9090-C9AF44672241}"/>
              </a:ext>
            </a:extLst>
          </p:cNvPr>
          <p:cNvSpPr/>
          <p:nvPr/>
        </p:nvSpPr>
        <p:spPr>
          <a:xfrm>
            <a:off x="649857" y="2482970"/>
            <a:ext cx="415505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Підлягають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обов’язковій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перевірці</a:t>
            </a:r>
            <a:endParaRPr lang="ru-RU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7E6516-B17C-471F-AA99-A7F4592AA73B}"/>
              </a:ext>
            </a:extLst>
          </p:cNvPr>
          <p:cNvSpPr/>
          <p:nvPr/>
        </p:nvSpPr>
        <p:spPr>
          <a:xfrm>
            <a:off x="648958" y="2942147"/>
            <a:ext cx="4155055" cy="37668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субстанції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використовуються</a:t>
            </a:r>
            <a:r>
              <a:rPr lang="ru-RU" sz="1600" dirty="0">
                <a:ea typeface="+mn-lt"/>
                <a:cs typeface="+mn-lt"/>
              </a:rPr>
              <a:t> в аптеках для </a:t>
            </a:r>
            <a:r>
              <a:rPr lang="ru-RU" sz="1600" dirty="0" err="1">
                <a:ea typeface="+mn-lt"/>
                <a:cs typeface="+mn-lt"/>
              </a:rPr>
              <a:t>виготовлення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парантеральних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форм і </a:t>
            </a:r>
            <a:r>
              <a:rPr lang="ru-RU" sz="1600" dirty="0" err="1">
                <a:ea typeface="+mn-lt"/>
                <a:cs typeface="+mn-lt"/>
              </a:rPr>
              <a:t>ліків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застосовуються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dirty="0" err="1">
                <a:ea typeface="+mn-lt"/>
                <a:cs typeface="+mn-lt"/>
              </a:rPr>
              <a:t>очній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практиці</a:t>
            </a:r>
            <a:r>
              <a:rPr lang="ru-RU" sz="1600" dirty="0">
                <a:ea typeface="+mn-lt"/>
                <a:cs typeface="+mn-lt"/>
              </a:rPr>
              <a:t>; </a:t>
            </a:r>
            <a:endParaRPr lang="ru-RU" sz="1600"/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наркотичні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психотропні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речовини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прекурсори</a:t>
            </a:r>
            <a:r>
              <a:rPr lang="ru-RU" sz="1600" dirty="0">
                <a:ea typeface="+mn-lt"/>
                <a:cs typeface="+mn-lt"/>
              </a:rPr>
              <a:t>; </a:t>
            </a:r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використовуються</a:t>
            </a:r>
            <a:r>
              <a:rPr lang="ru-RU" sz="1600" dirty="0">
                <a:ea typeface="+mn-lt"/>
                <a:cs typeface="+mn-lt"/>
              </a:rPr>
              <a:t> для наркозу; </a:t>
            </a:r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рентгеноконтрастні</a:t>
            </a:r>
            <a:r>
              <a:rPr lang="ru-RU" sz="1600" dirty="0">
                <a:ea typeface="+mn-lt"/>
                <a:cs typeface="+mn-lt"/>
              </a:rPr>
              <a:t>, у тому </a:t>
            </a:r>
            <a:r>
              <a:rPr lang="ru-RU" sz="1600" dirty="0" err="1">
                <a:ea typeface="+mn-lt"/>
                <a:cs typeface="+mn-lt"/>
              </a:rPr>
              <a:t>числі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барію</a:t>
            </a:r>
            <a:r>
              <a:rPr lang="ru-RU" sz="1600" dirty="0">
                <a:ea typeface="+mn-lt"/>
                <a:cs typeface="+mn-lt"/>
              </a:rPr>
              <a:t> сульфат; </a:t>
            </a:r>
          </a:p>
          <a:p>
            <a:r>
              <a:rPr lang="ru-RU" sz="1600" dirty="0">
                <a:ea typeface="+mn-lt"/>
                <a:cs typeface="+mn-lt"/>
              </a:rPr>
              <a:t>✓ </a:t>
            </a:r>
            <a:r>
              <a:rPr lang="ru-RU" sz="1600" dirty="0" err="1">
                <a:ea typeface="+mn-lt"/>
                <a:cs typeface="+mn-lt"/>
              </a:rPr>
              <a:t>протитуберкульозні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містять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рифампіцин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ізоніазид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етамбутол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піразинамід</a:t>
            </a:r>
            <a:r>
              <a:rPr lang="ru-RU" sz="1600" dirty="0">
                <a:ea typeface="+mn-lt"/>
                <a:cs typeface="+mn-lt"/>
              </a:rPr>
              <a:t> (у тому </a:t>
            </a:r>
            <a:r>
              <a:rPr lang="ru-RU" sz="1600" dirty="0" err="1">
                <a:ea typeface="+mn-lt"/>
                <a:cs typeface="+mn-lt"/>
              </a:rPr>
              <a:t>числі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комбіновані</a:t>
            </a:r>
            <a:r>
              <a:rPr lang="ru-RU" sz="1600" dirty="0">
                <a:ea typeface="+mn-lt"/>
                <a:cs typeface="+mn-lt"/>
              </a:rPr>
              <a:t>).</a:t>
            </a:r>
            <a:endParaRPr lang="ru-RU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C60A95-D710-4B46-B05A-5927FE2F5369}"/>
              </a:ext>
            </a:extLst>
          </p:cNvPr>
          <p:cNvSpPr txBox="1"/>
          <p:nvPr/>
        </p:nvSpPr>
        <p:spPr>
          <a:xfrm>
            <a:off x="5773372" y="2618981"/>
            <a:ext cx="5881511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 err="1"/>
              <a:t>Лікарські</a:t>
            </a:r>
            <a:r>
              <a:rPr lang="en-US" b="1" i="1" dirty="0"/>
              <a:t> </a:t>
            </a:r>
            <a:r>
              <a:rPr lang="en-US" b="1" i="1" dirty="0" err="1"/>
              <a:t>засоби</a:t>
            </a:r>
            <a:r>
              <a:rPr lang="en-US" b="1" i="1" dirty="0"/>
              <a:t>, </a:t>
            </a:r>
            <a:r>
              <a:rPr lang="en-US" b="1" i="1" dirty="0" err="1"/>
              <a:t>що</a:t>
            </a:r>
            <a:r>
              <a:rPr lang="en-US" b="1" i="1" dirty="0"/>
              <a:t> </a:t>
            </a:r>
            <a:r>
              <a:rPr lang="en-US" b="1" i="1" dirty="0" err="1"/>
              <a:t>перебувають</a:t>
            </a:r>
            <a:r>
              <a:rPr lang="en-US" b="1" i="1" dirty="0"/>
              <a:t> у </a:t>
            </a:r>
            <a:r>
              <a:rPr lang="en-US" b="1" i="1" dirty="0" err="1"/>
              <a:t>процесі</a:t>
            </a:r>
            <a:r>
              <a:rPr lang="en-US" b="1" i="1" dirty="0"/>
              <a:t> </a:t>
            </a:r>
            <a:r>
              <a:rPr lang="en-US" b="1" i="1" dirty="0" err="1"/>
              <a:t>зберігання</a:t>
            </a:r>
            <a:r>
              <a:rPr lang="en-US" b="1" i="1" dirty="0"/>
              <a:t> </a:t>
            </a:r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торгівлі</a:t>
            </a:r>
            <a:r>
              <a:rPr lang="en-US" b="1" i="1" dirty="0"/>
              <a:t>, </a:t>
            </a:r>
            <a:r>
              <a:rPr lang="en-US" b="1" i="1" dirty="0" err="1"/>
              <a:t>підлягають</a:t>
            </a:r>
            <a:r>
              <a:rPr lang="en-US" b="1" i="1" dirty="0"/>
              <a:t> </a:t>
            </a:r>
            <a:r>
              <a:rPr lang="en-US" b="1" i="1" dirty="0" err="1"/>
              <a:t>вибірковому</a:t>
            </a:r>
            <a:r>
              <a:rPr lang="en-US" b="1" i="1" dirty="0"/>
              <a:t> </a:t>
            </a:r>
            <a:r>
              <a:rPr lang="en-US" b="1" i="1" dirty="0" err="1"/>
              <a:t>відбору</a:t>
            </a:r>
            <a:endParaRPr lang="en-US" b="1" i="1" dirty="0"/>
          </a:p>
        </p:txBody>
      </p:sp>
      <p:pic>
        <p:nvPicPr>
          <p:cNvPr id="7" name="Рисунок 7" descr="Изображение выглядит как палата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D6815024-B2DE-4C18-BB84-461C41CF1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853" y="3683425"/>
            <a:ext cx="5633049" cy="288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05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3750D-B1A6-44D4-A1C4-6E3DA984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3700" spc="750">
                <a:solidFill>
                  <a:schemeClr val="bg1"/>
                </a:solidFill>
              </a:rPr>
              <a:t>Порядок здійснення контролю якості ЛЗ уповноваженими особами суб’єктів господарювання</a:t>
            </a:r>
          </a:p>
        </p:txBody>
      </p:sp>
    </p:spTree>
    <p:extLst>
      <p:ext uri="{BB962C8B-B14F-4D97-AF65-F5344CB8AC3E}">
        <p14:creationId xmlns:p14="http://schemas.microsoft.com/office/powerpoint/2010/main" val="402643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3EFBF-792F-4005-B678-E6A362C9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902" y="-555944"/>
            <a:ext cx="10241280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Етапи</a:t>
            </a:r>
            <a:r>
              <a:rPr lang="ru-RU" b="0" dirty="0">
                <a:ea typeface="+mj-lt"/>
                <a:cs typeface="+mj-lt"/>
              </a:rPr>
              <a:t> контролю якості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CF05B18-213E-483C-9C08-44BC70B7D5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966665"/>
              </p:ext>
            </p:extLst>
          </p:nvPr>
        </p:nvGraphicFramePr>
        <p:xfrm>
          <a:off x="1227826" y="948396"/>
          <a:ext cx="10240962" cy="1760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481">
                  <a:extLst>
                    <a:ext uri="{9D8B030D-6E8A-4147-A177-3AD203B41FA5}">
                      <a16:colId xmlns:a16="http://schemas.microsoft.com/office/drawing/2014/main" val="4242542342"/>
                    </a:ext>
                  </a:extLst>
                </a:gridCol>
                <a:gridCol w="5120481">
                  <a:extLst>
                    <a:ext uri="{9D8B030D-6E8A-4147-A177-3AD203B41FA5}">
                      <a16:colId xmlns:a16="http://schemas.microsoft.com/office/drawing/2014/main" val="2049729474"/>
                    </a:ext>
                  </a:extLst>
                </a:gridCol>
              </a:tblGrid>
              <a:tr h="633767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800" b="1" i="0" u="none" strike="noStrike" noProof="0" dirty="0" err="1"/>
                        <a:t>Вхідний</a:t>
                      </a:r>
                      <a:r>
                        <a:rPr lang="ru-RU" sz="2800" b="1" i="0" u="none" strike="noStrike" noProof="0" dirty="0"/>
                        <a:t>, </a:t>
                      </a:r>
                      <a:r>
                        <a:rPr lang="ru-RU" sz="2800" b="1" i="0" u="none" strike="noStrike" noProof="0" dirty="0" err="1"/>
                        <a:t>або</a:t>
                      </a:r>
                      <a:r>
                        <a:rPr lang="ru-RU" sz="2800" b="1" i="0" u="none" strike="noStrike" noProof="0" dirty="0"/>
                        <a:t> </a:t>
                      </a:r>
                      <a:r>
                        <a:rPr lang="ru-RU" sz="2800" b="1" i="0" u="none" strike="noStrike" noProof="0" dirty="0" err="1"/>
                        <a:t>попередній</a:t>
                      </a:r>
                      <a:endParaRPr lang="ru-RU" sz="2800" b="1" dirty="0" err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01662"/>
                  </a:ext>
                </a:extLst>
              </a:tr>
              <a:tr h="112669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здійснюється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уповноваженими</a:t>
                      </a:r>
                      <a:r>
                        <a:rPr lang="ru-RU" sz="1800" b="0" i="0" u="none" strike="noStrike" noProof="0" dirty="0"/>
                        <a:t> особами </a:t>
                      </a:r>
                      <a:r>
                        <a:rPr lang="ru-RU" sz="1800" b="0" i="0" u="none" strike="noStrike" noProof="0" dirty="0" err="1"/>
                        <a:t>суб’єктів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господарювання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які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мають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ліцензії</a:t>
                      </a:r>
                      <a:r>
                        <a:rPr lang="ru-RU" sz="1800" b="0" i="0" u="none" strike="noStrike" noProof="0" dirty="0"/>
                        <a:t> на право </a:t>
                      </a:r>
                      <a:r>
                        <a:rPr lang="ru-RU" sz="1800" b="0" i="0" u="none" strike="noStrike" noProof="0" dirty="0" err="1"/>
                        <a:t>оптової</a:t>
                      </a:r>
                      <a:r>
                        <a:rPr lang="ru-RU" sz="1800" b="0" i="0" u="none" strike="noStrike" noProof="0" dirty="0"/>
                        <a:t> та </a:t>
                      </a:r>
                      <a:r>
                        <a:rPr lang="ru-RU" sz="1800" b="0" i="0" u="none" strike="noStrike" noProof="0" dirty="0" err="1"/>
                        <a:t>роздрібної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торгівлі</a:t>
                      </a:r>
                      <a:r>
                        <a:rPr lang="ru-RU" sz="1800" b="0" i="0" u="none" strike="noStrike" noProof="0" dirty="0"/>
                        <a:t> ЛЗ,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під</a:t>
                      </a:r>
                      <a:r>
                        <a:rPr lang="ru-RU" sz="1800" b="0" i="0" u="none" strike="noStrike" noProof="0" dirty="0"/>
                        <a:t> час </a:t>
                      </a:r>
                      <a:r>
                        <a:rPr lang="ru-RU" sz="1800" b="0" i="0" u="none" strike="noStrike" noProof="0" dirty="0" err="1"/>
                        <a:t>прийому</a:t>
                      </a:r>
                      <a:r>
                        <a:rPr lang="ru-RU" sz="1800" b="0" i="0" u="none" strike="noStrike" noProof="0" dirty="0"/>
                        <a:t> ЛЗ, за </a:t>
                      </a:r>
                      <a:r>
                        <a:rPr lang="ru-RU" sz="1800" b="0" i="0" u="none" strike="noStrike" noProof="0" dirty="0" err="1"/>
                        <a:t>допомогою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візуальних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методів</a:t>
                      </a:r>
                      <a:endParaRPr lang="ru-RU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6897712"/>
                  </a:ext>
                </a:extLst>
              </a:tr>
            </a:tbl>
          </a:graphicData>
        </a:graphic>
      </p:graphicFrame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19D563DA-A554-48B0-9B92-B8111E5091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728406"/>
              </p:ext>
            </p:extLst>
          </p:nvPr>
        </p:nvGraphicFramePr>
        <p:xfrm>
          <a:off x="1207698" y="3530571"/>
          <a:ext cx="10240962" cy="158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481">
                  <a:extLst>
                    <a:ext uri="{9D8B030D-6E8A-4147-A177-3AD203B41FA5}">
                      <a16:colId xmlns:a16="http://schemas.microsoft.com/office/drawing/2014/main" val="4242542342"/>
                    </a:ext>
                  </a:extLst>
                </a:gridCol>
                <a:gridCol w="5120481">
                  <a:extLst>
                    <a:ext uri="{9D8B030D-6E8A-4147-A177-3AD203B41FA5}">
                      <a16:colId xmlns:a16="http://schemas.microsoft.com/office/drawing/2014/main" val="2049729474"/>
                    </a:ext>
                  </a:extLst>
                </a:gridCol>
              </a:tblGrid>
              <a:tr h="571500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800" b="1" i="0" u="none" strike="noStrike" noProof="0" dirty="0" err="1"/>
                        <a:t>Вибірковий</a:t>
                      </a:r>
                      <a:r>
                        <a:rPr lang="ru-RU" sz="2800" b="1" i="0" u="none" strike="noStrike" noProof="0" dirty="0"/>
                        <a:t>, </a:t>
                      </a:r>
                      <a:r>
                        <a:rPr lang="ru-RU" sz="2800" b="1" i="0" u="none" strike="noStrike" noProof="0" dirty="0" err="1"/>
                        <a:t>або</a:t>
                      </a:r>
                      <a:r>
                        <a:rPr lang="ru-RU" sz="2800" b="1" i="0" u="none" strike="noStrike" noProof="0" dirty="0"/>
                        <a:t> </a:t>
                      </a:r>
                      <a:r>
                        <a:rPr lang="ru-RU" sz="2800" b="1" i="0" u="none" strike="noStrike" noProof="0" dirty="0" err="1"/>
                        <a:t>подальший</a:t>
                      </a:r>
                      <a:endParaRPr lang="ru-RU" sz="2800" b="1" dirty="0" err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0166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здійснюється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територіальними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інспекціями</a:t>
                      </a:r>
                      <a:r>
                        <a:rPr lang="ru-RU" sz="1800" b="0" i="0" u="none" strike="noStrike" noProof="0" dirty="0"/>
                        <a:t> з контролю якості </a:t>
                      </a:r>
                      <a:r>
                        <a:rPr lang="ru-RU" sz="1800" b="0" i="0" u="none" strike="noStrike" noProof="0" dirty="0" err="1"/>
                        <a:t>суб’єктів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господарювання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всіх</a:t>
                      </a:r>
                      <a:r>
                        <a:rPr lang="ru-RU" sz="1800" b="0" i="0" u="none" strike="noStrike" noProof="0" dirty="0"/>
                        <a:t> форм </a:t>
                      </a:r>
                      <a:r>
                        <a:rPr lang="ru-RU" sz="1800" b="0" i="0" u="none" strike="noStrike" noProof="0" dirty="0" err="1"/>
                        <a:t>власності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/>
                        <a:t>під</a:t>
                      </a:r>
                      <a:r>
                        <a:rPr lang="ru-RU" sz="1800" b="0" i="0" u="none" strike="noStrike" noProof="0" dirty="0"/>
                        <a:t> час </a:t>
                      </a:r>
                      <a:r>
                        <a:rPr lang="ru-RU" sz="1800" b="0" i="0" u="none" strike="noStrike" noProof="0" dirty="0" err="1"/>
                        <a:t>роздібної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реалцізації</a:t>
                      </a:r>
                      <a:r>
                        <a:rPr lang="ru-RU" sz="1800" b="0" i="0" u="none" strike="noStrike" noProof="0" dirty="0"/>
                        <a:t> ЛЗ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6897712"/>
                  </a:ext>
                </a:extLst>
              </a:tr>
            </a:tbl>
          </a:graphicData>
        </a:graphic>
      </p:graphicFrame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44D3619-C485-4565-A7DE-C9B743652EA2}"/>
              </a:ext>
            </a:extLst>
          </p:cNvPr>
          <p:cNvSpPr/>
          <p:nvPr/>
        </p:nvSpPr>
        <p:spPr>
          <a:xfrm>
            <a:off x="1224951" y="5430328"/>
            <a:ext cx="10236678" cy="10064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Порядок проведення </a:t>
            </a:r>
            <a:r>
              <a:rPr lang="ru-RU" sz="2400" dirty="0" err="1">
                <a:ea typeface="+mn-lt"/>
                <a:cs typeface="+mn-lt"/>
              </a:rPr>
              <a:t>вказаних</a:t>
            </a:r>
            <a:r>
              <a:rPr lang="ru-RU" sz="2400" dirty="0">
                <a:ea typeface="+mn-lt"/>
                <a:cs typeface="+mn-lt"/>
              </a:rPr>
              <a:t> форм контролю якості ЛЗ </a:t>
            </a:r>
            <a:r>
              <a:rPr lang="ru-RU" sz="2400" dirty="0" err="1">
                <a:ea typeface="+mn-lt"/>
                <a:cs typeface="+mn-lt"/>
              </a:rPr>
              <a:t>регламентується</a:t>
            </a:r>
            <a:r>
              <a:rPr lang="ru-RU" sz="2400" dirty="0">
                <a:ea typeface="+mn-lt"/>
                <a:cs typeface="+mn-lt"/>
              </a:rPr>
              <a:t> Наказом МОЗ України №677 від 29.09.2014 р</a:t>
            </a:r>
            <a:endParaRPr lang="ru-RU" sz="2400" dirty="0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6F5348B7-EAB1-4F7E-8C4B-C9E9CEFBE21D}"/>
              </a:ext>
            </a:extLst>
          </p:cNvPr>
          <p:cNvSpPr/>
          <p:nvPr/>
        </p:nvSpPr>
        <p:spPr>
          <a:xfrm>
            <a:off x="5550861" y="2708860"/>
            <a:ext cx="1595886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008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63B77-3C07-4637-8F31-FA6CECAAA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657" y="-555944"/>
            <a:ext cx="10658223" cy="1234440"/>
          </a:xfrm>
        </p:spPr>
        <p:txBody>
          <a:bodyPr>
            <a:normAutofit/>
          </a:bodyPr>
          <a:lstStyle/>
          <a:p>
            <a:r>
              <a:rPr lang="ru-RU" sz="2800" b="0" dirty="0">
                <a:ea typeface="+mj-lt"/>
                <a:cs typeface="+mj-lt"/>
              </a:rPr>
              <a:t>УПОВНОВАЖЕНА ОСОБА ТА ЇЇ ОБОВ’ЯЗКИ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CB014-C00B-4D57-9474-A972D370A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60" y="2369042"/>
            <a:ext cx="11015048" cy="4277668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Перевірка</a:t>
            </a:r>
            <a:r>
              <a:rPr lang="ru-RU" dirty="0">
                <a:ea typeface="+mn-lt"/>
                <a:cs typeface="+mn-lt"/>
              </a:rPr>
              <a:t> лікарських засобів,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надходять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, і </a:t>
            </a:r>
            <a:r>
              <a:rPr lang="ru-RU" dirty="0" err="1">
                <a:ea typeface="+mn-lt"/>
                <a:cs typeface="+mn-lt"/>
              </a:rPr>
              <a:t>супровідних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 — </a:t>
            </a:r>
            <a:r>
              <a:rPr lang="ru-RU" dirty="0" err="1">
                <a:ea typeface="+mn-lt"/>
                <a:cs typeface="+mn-lt"/>
              </a:rPr>
              <a:t>накладних</a:t>
            </a:r>
            <a:r>
              <a:rPr lang="ru-RU" dirty="0">
                <a:ea typeface="+mn-lt"/>
                <a:cs typeface="+mn-lt"/>
              </a:rPr>
              <a:t> (з </a:t>
            </a:r>
            <a:r>
              <a:rPr lang="ru-RU" dirty="0" err="1">
                <a:ea typeface="+mn-lt"/>
                <a:cs typeface="+mn-lt"/>
              </a:rPr>
              <a:t>обов’язковим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зазначенням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найменування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дозування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лікарської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форми</a:t>
            </a:r>
            <a:r>
              <a:rPr lang="ru-RU" dirty="0">
                <a:ea typeface="+mn-lt"/>
                <a:cs typeface="+mn-lt"/>
              </a:rPr>
              <a:t>, номера </a:t>
            </a:r>
            <a:r>
              <a:rPr lang="ru-RU" dirty="0" err="1">
                <a:ea typeface="+mn-lt"/>
                <a:cs typeface="+mn-lt"/>
              </a:rPr>
              <a:t>серії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кількості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назви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); </a:t>
            </a:r>
            <a:r>
              <a:rPr lang="ru-RU" dirty="0" err="1">
                <a:ea typeface="+mn-lt"/>
                <a:cs typeface="+mn-lt"/>
              </a:rPr>
              <a:t>сертифікатів</a:t>
            </a:r>
            <a:r>
              <a:rPr lang="ru-RU" dirty="0">
                <a:ea typeface="+mn-lt"/>
                <a:cs typeface="+mn-lt"/>
              </a:rPr>
              <a:t> якості, що </a:t>
            </a:r>
            <a:r>
              <a:rPr lang="ru-RU" dirty="0" err="1">
                <a:ea typeface="+mn-lt"/>
                <a:cs typeface="+mn-lt"/>
              </a:rPr>
              <a:t>видані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виробниками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відомостей</a:t>
            </a:r>
            <a:r>
              <a:rPr lang="ru-RU" dirty="0">
                <a:ea typeface="+mn-lt"/>
                <a:cs typeface="+mn-lt"/>
              </a:rPr>
              <a:t> про державну реєстрацію лікарського засобу. </a:t>
            </a:r>
          </a:p>
          <a:p>
            <a:r>
              <a:rPr lang="ru-RU" dirty="0" err="1">
                <a:ea typeface="+mn-lt"/>
                <a:cs typeface="+mn-lt"/>
              </a:rPr>
              <a:t>Оформлення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висновку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вхідного</a:t>
            </a:r>
            <a:r>
              <a:rPr lang="ru-RU" dirty="0">
                <a:ea typeface="+mn-lt"/>
                <a:cs typeface="+mn-lt"/>
              </a:rPr>
              <a:t> контролю якості лікарських засобів. </a:t>
            </a:r>
          </a:p>
          <a:p>
            <a:r>
              <a:rPr lang="ru-RU" dirty="0" err="1">
                <a:ea typeface="+mn-lt"/>
                <a:cs typeface="+mn-lt"/>
              </a:rPr>
              <a:t>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реєстру</a:t>
            </a:r>
            <a:r>
              <a:rPr lang="ru-RU" dirty="0">
                <a:ea typeface="+mn-lt"/>
                <a:cs typeface="+mn-lt"/>
              </a:rPr>
              <a:t> лікарських засобів,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надійшли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суб’єкта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діяльності, </a:t>
            </a:r>
            <a:r>
              <a:rPr lang="ru-RU" dirty="0" err="1">
                <a:ea typeface="+mn-lt"/>
                <a:cs typeface="+mn-lt"/>
              </a:rPr>
              <a:t>щоб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змогу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відстежити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джерело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одержання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кожної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фальсифікованої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партії</a:t>
            </a:r>
            <a:r>
              <a:rPr lang="ru-RU" dirty="0">
                <a:ea typeface="+mn-lt"/>
                <a:cs typeface="+mn-lt"/>
              </a:rPr>
              <a:t> лікарських засобів. </a:t>
            </a:r>
          </a:p>
          <a:p>
            <a:r>
              <a:rPr lang="ru-RU" dirty="0" err="1">
                <a:ea typeface="+mn-lt"/>
                <a:cs typeface="+mn-lt"/>
              </a:rPr>
              <a:t>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реєстру</a:t>
            </a:r>
            <a:r>
              <a:rPr lang="ru-RU" dirty="0">
                <a:ea typeface="+mn-lt"/>
                <a:cs typeface="+mn-lt"/>
              </a:rPr>
              <a:t> лікарських засобів,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реалізуються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діяльності , </a:t>
            </a:r>
            <a:r>
              <a:rPr lang="ru-RU" dirty="0" err="1">
                <a:ea typeface="+mn-lt"/>
                <a:cs typeface="+mn-lt"/>
              </a:rPr>
              <a:t>щоб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змогу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відкликати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виявлені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партії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фальсифікованих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неякісних</a:t>
            </a:r>
            <a:r>
              <a:rPr lang="ru-RU" dirty="0">
                <a:ea typeface="+mn-lt"/>
                <a:cs typeface="+mn-lt"/>
              </a:rPr>
              <a:t> лікарських засобів. </a:t>
            </a:r>
          </a:p>
          <a:p>
            <a:r>
              <a:rPr lang="ru-RU" dirty="0" err="1">
                <a:ea typeface="+mn-lt"/>
                <a:cs typeface="+mn-lt"/>
              </a:rPr>
              <a:t>Перевірка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наявності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складі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фальсифікованих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згідно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інформацією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Держлікслужби</a:t>
            </a:r>
            <a:r>
              <a:rPr lang="ru-RU" dirty="0">
                <a:ea typeface="+mn-lt"/>
                <a:cs typeface="+mn-lt"/>
              </a:rPr>
              <a:t>. </a:t>
            </a:r>
          </a:p>
          <a:p>
            <a:r>
              <a:rPr lang="ru-RU" dirty="0" err="1">
                <a:ea typeface="+mn-lt"/>
                <a:cs typeface="+mn-lt"/>
              </a:rPr>
              <a:t>Надання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відомостей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виявлені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неякісні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фальсифіковані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засоби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підозра</a:t>
            </a:r>
            <a:r>
              <a:rPr lang="ru-RU" dirty="0">
                <a:ea typeface="+mn-lt"/>
                <a:cs typeface="+mn-lt"/>
              </a:rPr>
              <a:t> щодо їх якості. </a:t>
            </a:r>
            <a:r>
              <a:rPr lang="ru-RU" dirty="0" err="1">
                <a:ea typeface="+mn-lt"/>
                <a:cs typeface="+mn-lt"/>
              </a:rPr>
              <a:t>Зупинення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поміщення</a:t>
            </a:r>
            <a:r>
              <a:rPr lang="ru-RU" dirty="0">
                <a:ea typeface="+mn-lt"/>
                <a:cs typeface="+mn-lt"/>
              </a:rPr>
              <a:t> у карантин таких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4FC169C-5C6A-4D50-BA5F-CC62CDD126DE}"/>
              </a:ext>
            </a:extLst>
          </p:cNvPr>
          <p:cNvSpPr txBox="1">
            <a:spLocks/>
          </p:cNvSpPr>
          <p:nvPr/>
        </p:nvSpPr>
        <p:spPr>
          <a:xfrm>
            <a:off x="819509" y="1071343"/>
            <a:ext cx="10241280" cy="395935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85043-E77A-4088-9A4F-474D34F77071}"/>
              </a:ext>
            </a:extLst>
          </p:cNvPr>
          <p:cNvSpPr txBox="1"/>
          <p:nvPr/>
        </p:nvSpPr>
        <p:spPr>
          <a:xfrm>
            <a:off x="957533" y="799382"/>
            <a:ext cx="1062199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err="1">
                <a:solidFill>
                  <a:srgbClr val="C00000"/>
                </a:solidFill>
              </a:rPr>
              <a:t>Уповноважена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err="1">
                <a:solidFill>
                  <a:srgbClr val="C00000"/>
                </a:solidFill>
              </a:rPr>
              <a:t>особа</a:t>
            </a:r>
            <a:r>
              <a:rPr lang="en-US" sz="2400" dirty="0"/>
              <a:t> — </a:t>
            </a:r>
            <a:r>
              <a:rPr lang="en-US" sz="2400" err="1"/>
              <a:t>особа</a:t>
            </a:r>
            <a:r>
              <a:rPr lang="en-US" sz="2400" dirty="0"/>
              <a:t>, </a:t>
            </a:r>
            <a:r>
              <a:rPr lang="en-US" sz="2400" err="1"/>
              <a:t>призначена</a:t>
            </a:r>
            <a:r>
              <a:rPr lang="en-US" sz="2400" dirty="0"/>
              <a:t> </a:t>
            </a:r>
            <a:r>
              <a:rPr lang="en-US" sz="2400" err="1"/>
              <a:t>керівником</a:t>
            </a:r>
            <a:r>
              <a:rPr lang="en-US" sz="2400" dirty="0"/>
              <a:t> </a:t>
            </a:r>
            <a:r>
              <a:rPr lang="en-US" sz="2400" err="1"/>
              <a:t>суб’єкта</a:t>
            </a:r>
            <a:r>
              <a:rPr lang="en-US" sz="2400" dirty="0"/>
              <a:t> </a:t>
            </a:r>
            <a:r>
              <a:rPr lang="en-US" sz="2400" err="1"/>
              <a:t>господарської</a:t>
            </a:r>
            <a:r>
              <a:rPr lang="en-US" sz="2400" dirty="0"/>
              <a:t> </a:t>
            </a:r>
            <a:r>
              <a:rPr lang="en-US" sz="2400" err="1"/>
              <a:t>діяльності</a:t>
            </a:r>
            <a:r>
              <a:rPr lang="en-US" sz="2400" dirty="0"/>
              <a:t> </a:t>
            </a:r>
            <a:r>
              <a:rPr lang="en-US" sz="2400" err="1"/>
              <a:t>на</a:t>
            </a:r>
            <a:r>
              <a:rPr lang="en-US" sz="2400" dirty="0"/>
              <a:t> </a:t>
            </a:r>
            <a:r>
              <a:rPr lang="en-US" sz="2400" err="1"/>
              <a:t>відповідну</a:t>
            </a:r>
            <a:r>
              <a:rPr lang="en-US" sz="2400" dirty="0"/>
              <a:t> </a:t>
            </a:r>
            <a:r>
              <a:rPr lang="en-US" sz="2400" err="1"/>
              <a:t>посаду</a:t>
            </a:r>
            <a:r>
              <a:rPr lang="en-US" sz="2400" dirty="0"/>
              <a:t> </a:t>
            </a:r>
            <a:r>
              <a:rPr lang="en-US" sz="2400" err="1"/>
              <a:t>фармацевтичного</a:t>
            </a:r>
            <a:r>
              <a:rPr lang="en-US" sz="2400" dirty="0"/>
              <a:t> </a:t>
            </a:r>
            <a:r>
              <a:rPr lang="en-US" sz="2400" err="1"/>
              <a:t>закладу</a:t>
            </a:r>
            <a:r>
              <a:rPr lang="en-US" sz="2400" dirty="0"/>
              <a:t>, </a:t>
            </a:r>
            <a:r>
              <a:rPr lang="en-US" sz="2400" err="1"/>
              <a:t>яку</a:t>
            </a:r>
            <a:r>
              <a:rPr lang="en-US" sz="2400" dirty="0"/>
              <a:t> </a:t>
            </a:r>
            <a:r>
              <a:rPr lang="en-US" sz="2400" err="1"/>
              <a:t>відповідно</a:t>
            </a:r>
            <a:r>
              <a:rPr lang="en-US" sz="2400" dirty="0"/>
              <a:t> </a:t>
            </a:r>
            <a:r>
              <a:rPr lang="en-US" sz="2400" err="1"/>
              <a:t>до</a:t>
            </a:r>
            <a:r>
              <a:rPr lang="en-US" sz="2400" dirty="0"/>
              <a:t> </a:t>
            </a:r>
            <a:r>
              <a:rPr lang="en-US" sz="2400" err="1"/>
              <a:t>наказу</a:t>
            </a:r>
            <a:r>
              <a:rPr lang="en-US" sz="2400" dirty="0"/>
              <a:t> </a:t>
            </a:r>
            <a:r>
              <a:rPr lang="en-US" sz="2400" err="1"/>
              <a:t>уповноважено</a:t>
            </a:r>
            <a:r>
              <a:rPr lang="en-US" sz="2400" dirty="0"/>
              <a:t> </a:t>
            </a:r>
            <a:r>
              <a:rPr lang="en-US" sz="2400" err="1"/>
              <a:t>здійснювати</a:t>
            </a:r>
            <a:r>
              <a:rPr lang="en-US" sz="2400" dirty="0"/>
              <a:t> </a:t>
            </a:r>
            <a:r>
              <a:rPr lang="en-US" sz="2400" err="1"/>
              <a:t>вхідний</a:t>
            </a:r>
            <a:r>
              <a:rPr lang="en-US" sz="2400" dirty="0"/>
              <a:t> </a:t>
            </a:r>
            <a:r>
              <a:rPr lang="en-US" sz="2400" err="1"/>
              <a:t>контроль</a:t>
            </a:r>
            <a:r>
              <a:rPr lang="en-US" sz="2400" dirty="0"/>
              <a:t> </a:t>
            </a:r>
            <a:r>
              <a:rPr lang="en-US" sz="2400" err="1"/>
              <a:t>якості</a:t>
            </a:r>
            <a:r>
              <a:rPr lang="en-US" sz="2400" dirty="0"/>
              <a:t> ЛЗ, </a:t>
            </a:r>
            <a:r>
              <a:rPr lang="en-US" sz="2400" err="1"/>
              <a:t>які</a:t>
            </a:r>
            <a:r>
              <a:rPr lang="en-US" sz="2400" dirty="0"/>
              <a:t> </a:t>
            </a:r>
            <a:r>
              <a:rPr lang="en-US" sz="2400" err="1"/>
              <a:t>підлягають</a:t>
            </a:r>
            <a:r>
              <a:rPr lang="en-US" sz="2400" dirty="0"/>
              <a:t> </a:t>
            </a:r>
            <a:r>
              <a:rPr lang="en-US" sz="2400" err="1"/>
              <a:t>оптовій</a:t>
            </a:r>
            <a:r>
              <a:rPr lang="en-US" sz="2400" dirty="0"/>
              <a:t> </a:t>
            </a:r>
            <a:r>
              <a:rPr lang="en-US" sz="2400" err="1"/>
              <a:t>та</a:t>
            </a:r>
            <a:r>
              <a:rPr lang="en-US" sz="2400" dirty="0"/>
              <a:t> </a:t>
            </a:r>
            <a:r>
              <a:rPr lang="en-US" sz="2400" err="1"/>
              <a:t>роздрібній</a:t>
            </a:r>
            <a:r>
              <a:rPr lang="en-US" sz="2400" dirty="0"/>
              <a:t> </a:t>
            </a:r>
            <a:r>
              <a:rPr lang="en-US" sz="2400" err="1"/>
              <a:t>торгівлі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97578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D9265-3A4E-4C33-B4B9-29A22806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76" y="-829114"/>
            <a:ext cx="11463354" cy="1205686"/>
          </a:xfrm>
        </p:spPr>
        <p:txBody>
          <a:bodyPr/>
          <a:lstStyle/>
          <a:p>
            <a:pPr algn="ctr"/>
            <a:r>
              <a:rPr lang="ru-RU" sz="1800" err="1">
                <a:ea typeface="+mj-lt"/>
                <a:cs typeface="+mj-lt"/>
              </a:rPr>
              <a:t>Порівняльний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аналіз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обов’язків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уповноважених</a:t>
            </a:r>
            <a:r>
              <a:rPr lang="ru-RU" sz="1800" dirty="0">
                <a:ea typeface="+mj-lt"/>
                <a:cs typeface="+mj-lt"/>
              </a:rPr>
              <a:t> </a:t>
            </a:r>
            <a:r>
              <a:rPr lang="ru-RU" sz="1800" err="1">
                <a:ea typeface="+mj-lt"/>
                <a:cs typeface="+mj-lt"/>
              </a:rPr>
              <a:t>осіб</a:t>
            </a:r>
            <a:endParaRPr lang="ru-RU" sz="180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1CDAEC4-3BFE-4449-9B7E-94942BE9A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473110"/>
              </p:ext>
            </p:extLst>
          </p:nvPr>
        </p:nvGraphicFramePr>
        <p:xfrm>
          <a:off x="-1" y="445698"/>
          <a:ext cx="11939647" cy="6530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03">
                  <a:extLst>
                    <a:ext uri="{9D8B030D-6E8A-4147-A177-3AD203B41FA5}">
                      <a16:colId xmlns:a16="http://schemas.microsoft.com/office/drawing/2014/main" val="701258630"/>
                    </a:ext>
                  </a:extLst>
                </a:gridCol>
                <a:gridCol w="3072364">
                  <a:extLst>
                    <a:ext uri="{9D8B030D-6E8A-4147-A177-3AD203B41FA5}">
                      <a16:colId xmlns:a16="http://schemas.microsoft.com/office/drawing/2014/main" val="3694940094"/>
                    </a:ext>
                  </a:extLst>
                </a:gridCol>
                <a:gridCol w="3349989">
                  <a:extLst>
                    <a:ext uri="{9D8B030D-6E8A-4147-A177-3AD203B41FA5}">
                      <a16:colId xmlns:a16="http://schemas.microsoft.com/office/drawing/2014/main" val="3337992207"/>
                    </a:ext>
                  </a:extLst>
                </a:gridCol>
                <a:gridCol w="3259291">
                  <a:extLst>
                    <a:ext uri="{9D8B030D-6E8A-4147-A177-3AD203B41FA5}">
                      <a16:colId xmlns:a16="http://schemas.microsoft.com/office/drawing/2014/main" val="699883216"/>
                    </a:ext>
                  </a:extLst>
                </a:gridCol>
              </a:tblGrid>
              <a:tr h="36745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Показник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Аптечні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склади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/>
                        <a:t>Аптеки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ЛПЗ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96975"/>
                  </a:ext>
                </a:extLst>
              </a:tr>
              <a:tr h="52387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Відповідальний</a:t>
                      </a:r>
                      <a:r>
                        <a:rPr lang="ru-RU" sz="1600" b="0" i="0" u="none" strike="noStrike" noProof="0" dirty="0"/>
                        <a:t> за </a:t>
                      </a:r>
                      <a:r>
                        <a:rPr lang="ru-RU" sz="1600" b="0" i="0" u="none" strike="noStrike" noProof="0" dirty="0" err="1"/>
                        <a:t>вхідний</a:t>
                      </a:r>
                      <a:r>
                        <a:rPr lang="ru-RU" sz="1600" b="0" i="0" u="none" strike="noStrike" noProof="0" dirty="0"/>
                        <a:t> контроль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Уповноважена</a:t>
                      </a:r>
                      <a:r>
                        <a:rPr lang="ru-RU" sz="1600" b="0" i="0" u="none" strike="noStrike" noProof="0" dirty="0"/>
                        <a:t> особа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Уповноважена</a:t>
                      </a:r>
                      <a:r>
                        <a:rPr lang="ru-RU" sz="1600" b="0" i="0" u="none" strike="noStrike" noProof="0" dirty="0"/>
                        <a:t> особа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Уповноважена</a:t>
                      </a:r>
                      <a:r>
                        <a:rPr lang="ru-RU" sz="1600" b="0" i="0" u="none" strike="noStrike" noProof="0" dirty="0"/>
                        <a:t> особа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55337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Кваліфікаційні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вимоги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фахівець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із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вищою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освітою</a:t>
                      </a:r>
                      <a:r>
                        <a:rPr lang="ru-RU" sz="1600" b="0" i="0" u="none" strike="noStrike" noProof="0" dirty="0"/>
                        <a:t> та стажем </a:t>
                      </a:r>
                      <a:r>
                        <a:rPr lang="ru-RU" sz="1600" b="0" i="0" u="none" strike="noStrike" noProof="0" dirty="0" err="1"/>
                        <a:t>роботи</a:t>
                      </a:r>
                      <a:r>
                        <a:rPr lang="ru-RU" sz="1600" b="0" i="0" u="none" strike="noStrike" noProof="0" dirty="0"/>
                        <a:t> не </a:t>
                      </a:r>
                      <a:r>
                        <a:rPr lang="ru-RU" sz="1600" b="0" i="0" u="none" strike="noStrike" noProof="0" dirty="0" err="1"/>
                        <a:t>менше</a:t>
                      </a:r>
                      <a:r>
                        <a:rPr lang="ru-RU" sz="1600" b="0" i="0" u="none" strike="noStrike" noProof="0" dirty="0"/>
                        <a:t> 2 </a:t>
                      </a:r>
                      <a:r>
                        <a:rPr lang="ru-RU" sz="1600" b="0" i="0" u="none" strike="noStrike" noProof="0" dirty="0" err="1"/>
                        <a:t>років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фахівець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із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вищою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освітою</a:t>
                      </a:r>
                      <a:r>
                        <a:rPr lang="ru-RU" sz="1600" b="0" i="0" u="none" strike="noStrike" noProof="0" dirty="0"/>
                        <a:t> та стажем </a:t>
                      </a:r>
                      <a:r>
                        <a:rPr lang="ru-RU" sz="1600" b="0" i="0" u="none" strike="noStrike" noProof="0" dirty="0" err="1"/>
                        <a:t>роботи</a:t>
                      </a:r>
                      <a:r>
                        <a:rPr lang="ru-RU" sz="1600" b="0" i="0" u="none" strike="noStrike" noProof="0" dirty="0"/>
                        <a:t> не </a:t>
                      </a:r>
                      <a:r>
                        <a:rPr lang="ru-RU" sz="1600" b="0" i="0" u="none" strike="noStrike" noProof="0" dirty="0" err="1"/>
                        <a:t>менше</a:t>
                      </a:r>
                      <a:r>
                        <a:rPr lang="ru-RU" sz="1600" b="0" i="0" u="none" strike="noStrike" noProof="0" dirty="0"/>
                        <a:t> 2 </a:t>
                      </a:r>
                      <a:r>
                        <a:rPr lang="ru-RU" sz="1600" b="0" i="0" u="none" strike="noStrike" noProof="0" dirty="0" err="1"/>
                        <a:t>років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головна</a:t>
                      </a:r>
                      <a:r>
                        <a:rPr lang="ru-RU" sz="1600" b="0" i="0" u="none" strike="noStrike" noProof="0" dirty="0"/>
                        <a:t> (</a:t>
                      </a:r>
                      <a:r>
                        <a:rPr lang="ru-RU" sz="1600" b="0" i="0" u="none" strike="noStrike" noProof="0" dirty="0" err="1"/>
                        <a:t>старша</a:t>
                      </a:r>
                      <a:r>
                        <a:rPr lang="ru-RU" sz="1600" b="0" i="0" u="none" strike="noStrike" noProof="0" dirty="0"/>
                        <a:t>) </a:t>
                      </a:r>
                      <a:r>
                        <a:rPr lang="ru-RU" sz="1600" b="0" i="0" u="none" strike="noStrike" noProof="0" dirty="0" err="1"/>
                        <a:t>медична</a:t>
                      </a:r>
                      <a:r>
                        <a:rPr lang="ru-RU" sz="1600" b="0" i="0" u="none" strike="noStrike" noProof="0" dirty="0"/>
                        <a:t> сестра, </a:t>
                      </a:r>
                      <a:r>
                        <a:rPr lang="ru-RU" sz="1600" b="0" i="0" u="none" strike="noStrike" noProof="0" dirty="0" err="1"/>
                        <a:t>провізор</a:t>
                      </a:r>
                      <a:r>
                        <a:rPr lang="ru-RU" sz="1600" b="0" i="0" u="none" strike="noStrike" noProof="0" dirty="0"/>
                        <a:t> (фармацевт) </a:t>
                      </a:r>
                      <a:r>
                        <a:rPr lang="ru-RU" sz="1600" b="0" i="0" u="none" strike="noStrike" noProof="0" dirty="0" err="1"/>
                        <a:t>лікарняної</a:t>
                      </a:r>
                      <a:r>
                        <a:rPr lang="ru-RU" sz="1600" b="0" i="0" u="none" strike="noStrike" noProof="0" dirty="0"/>
                        <a:t> аптеки 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8542"/>
                  </a:ext>
                </a:extLst>
              </a:tr>
              <a:tr h="643040">
                <a:tc rowSpan="8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Обов’язки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уповноваженої</a:t>
                      </a:r>
                      <a:r>
                        <a:rPr lang="ru-RU" sz="1600" b="0" i="0" u="none" strike="noStrike" noProof="0" dirty="0"/>
                        <a:t> особи</a:t>
                      </a:r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Перевірка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поступаючих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супроводжуючих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документів</a:t>
                      </a:r>
                      <a:r>
                        <a:rPr lang="ru-RU" sz="1600" b="0" i="0" u="none" strike="noStrike" noProof="0" dirty="0"/>
                        <a:t> – </a:t>
                      </a:r>
                      <a:r>
                        <a:rPr lang="ru-RU" sz="1600" b="0" i="0" u="none" strike="noStrike" noProof="0" dirty="0" err="1"/>
                        <a:t>накладних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сертифікатів</a:t>
                      </a:r>
                      <a:r>
                        <a:rPr lang="ru-RU" sz="1600" b="0" i="0" u="none" strike="noStrike" noProof="0" dirty="0"/>
                        <a:t> якості </a:t>
                      </a:r>
                      <a:r>
                        <a:rPr lang="ru-RU" sz="1600" b="0" i="0" u="none" strike="noStrike" noProof="0" dirty="0" err="1"/>
                        <a:t>виробника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даних</a:t>
                      </a:r>
                      <a:r>
                        <a:rPr lang="ru-RU" sz="1600" b="0" i="0" u="none" strike="noStrike" noProof="0" dirty="0"/>
                        <a:t> про державну реєстрацію ЛЗ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168065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Оформлення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заключень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вхідного</a:t>
                      </a:r>
                      <a:r>
                        <a:rPr lang="ru-RU" sz="1600" b="0" i="0" u="none" strike="noStrike" noProof="0" dirty="0"/>
                        <a:t> контролю якості ЛЗ 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329303"/>
                  </a:ext>
                </a:extLst>
              </a:tr>
              <a:tr h="619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Ведення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реєстру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надійшли</a:t>
                      </a:r>
                      <a:r>
                        <a:rPr lang="ru-RU" sz="1600" b="0" i="0" u="none" strike="noStrike" noProof="0" dirty="0"/>
                        <a:t> до </a:t>
                      </a:r>
                      <a:r>
                        <a:rPr lang="ru-RU" sz="1600" b="0" i="0" u="none" strike="noStrike" noProof="0" dirty="0" err="1"/>
                        <a:t>суб’єкта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господарювання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Ведення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реєстру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надійшли</a:t>
                      </a:r>
                      <a:r>
                        <a:rPr lang="ru-RU" sz="1600" b="0" i="0" u="none" strike="noStrike" noProof="0" dirty="0"/>
                        <a:t> до </a:t>
                      </a:r>
                      <a:r>
                        <a:rPr lang="ru-RU" sz="1600" b="0" i="0" u="none" strike="noStrike" noProof="0" dirty="0" err="1"/>
                        <a:t>суб’єкта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господарювання</a:t>
                      </a:r>
                      <a:r>
                        <a:rPr lang="ru-RU" sz="1600" b="0" i="0" u="none" strike="noStrike" noProof="0" dirty="0"/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 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155661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Ведення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реєстру</a:t>
                      </a:r>
                      <a:r>
                        <a:rPr lang="ru-RU" sz="1600" b="0" i="0" u="none" strike="noStrike" noProof="0" dirty="0"/>
                        <a:t> ЛЗ, </a:t>
                      </a:r>
                      <a:r>
                        <a:rPr lang="ru-RU" sz="1600" b="0" i="0" u="none" strike="noStrike" noProof="0" dirty="0" err="1"/>
                        <a:t>що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реалізуються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суб’єктом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господарювання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84097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Перевірка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наявності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неякісних</a:t>
                      </a:r>
                      <a:r>
                        <a:rPr lang="ru-RU" sz="1600" b="0" i="0" u="none" strike="noStrike" noProof="0" dirty="0"/>
                        <a:t> та </a:t>
                      </a:r>
                      <a:r>
                        <a:rPr lang="ru-RU" sz="1600" b="0" i="0" u="none" strike="noStrike" noProof="0" dirty="0" err="1"/>
                        <a:t>фальсифікованих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серій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згідно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територіальної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інспекції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66971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Надання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територіальній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інспекції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відомостей</a:t>
                      </a:r>
                      <a:r>
                        <a:rPr lang="ru-RU" sz="1600" b="0" i="0" u="none" strike="noStrike" noProof="0" dirty="0"/>
                        <a:t> про </a:t>
                      </a:r>
                      <a:r>
                        <a:rPr lang="ru-RU" sz="1600" b="0" i="0" u="none" strike="noStrike" noProof="0" dirty="0" err="1"/>
                        <a:t>виявленні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неякісні</a:t>
                      </a:r>
                      <a:r>
                        <a:rPr lang="ru-RU" sz="1600" b="0" i="0" u="none" strike="noStrike" noProof="0" dirty="0"/>
                        <a:t> та </a:t>
                      </a:r>
                      <a:r>
                        <a:rPr lang="ru-RU" sz="1600" b="0" i="0" u="none" strike="noStrike" noProof="0" dirty="0" err="1"/>
                        <a:t>фальсифіковані</a:t>
                      </a:r>
                      <a:r>
                        <a:rPr lang="ru-RU" sz="1600" b="0" i="0" u="none" strike="noStrike" noProof="0" dirty="0"/>
                        <a:t> ЛЗ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ті</a:t>
                      </a:r>
                      <a:r>
                        <a:rPr lang="ru-RU" sz="1600" b="0" i="0" u="none" strike="noStrike" noProof="0" dirty="0"/>
                        <a:t>, що </a:t>
                      </a:r>
                      <a:r>
                        <a:rPr lang="ru-RU" sz="1600" b="0" i="0" u="none" strike="noStrike" noProof="0" dirty="0" err="1"/>
                        <a:t>викливкають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підозру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відносно</a:t>
                      </a:r>
                      <a:r>
                        <a:rPr lang="ru-RU" sz="1600" b="0" i="0" u="none" strike="noStrike" noProof="0" dirty="0"/>
                        <a:t> їх якості 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12917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Зупинення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реалізації</a:t>
                      </a:r>
                      <a:r>
                        <a:rPr lang="ru-RU" sz="1600" b="0" i="0" u="none" strike="noStrike" noProof="0" dirty="0"/>
                        <a:t> та </a:t>
                      </a:r>
                      <a:r>
                        <a:rPr lang="ru-RU" sz="1600" b="0" i="0" u="none" strike="noStrike" noProof="0" dirty="0" err="1"/>
                        <a:t>переміщення</a:t>
                      </a:r>
                      <a:r>
                        <a:rPr lang="ru-RU" sz="1600" b="0" i="0" u="none" strike="noStrike" noProof="0" dirty="0"/>
                        <a:t> ЛЗ в карантин 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45646"/>
                  </a:ext>
                </a:extLst>
              </a:tr>
              <a:tr h="367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/>
                        <a:t>Узгодження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внутрішнього</a:t>
                      </a:r>
                      <a:r>
                        <a:rPr lang="ru-RU" sz="1600" b="0" i="0" u="none" strike="noStrike" noProof="0" dirty="0"/>
                        <a:t> порядка </a:t>
                      </a:r>
                      <a:r>
                        <a:rPr lang="ru-RU" sz="1600" b="0" i="0" u="none" strike="noStrike" noProof="0" dirty="0" err="1"/>
                        <a:t>обігу</a:t>
                      </a:r>
                      <a:r>
                        <a:rPr lang="ru-RU" sz="1600" b="0" i="0" u="none" strike="noStrike" noProof="0" dirty="0"/>
                        <a:t> ЛЗ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не </a:t>
                      </a:r>
                      <a:r>
                        <a:rPr lang="ru-RU" sz="1600" b="1" i="0" u="none" strike="noStrike" noProof="0" dirty="0" err="1">
                          <a:solidFill>
                            <a:srgbClr val="C00000"/>
                          </a:solidFill>
                        </a:rPr>
                        <a:t>передбачено</a:t>
                      </a:r>
                      <a:r>
                        <a:rPr lang="ru-RU" sz="1600" b="1" i="0" u="none" strike="noStrike" noProof="0" dirty="0">
                          <a:solidFill>
                            <a:srgbClr val="C00000"/>
                          </a:solidFill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126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816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4BE25-CAEB-4179-A6F8-D02EBD2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66" y="-541566"/>
            <a:ext cx="10442563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Підстави</a:t>
            </a:r>
            <a:r>
              <a:rPr lang="ru-RU" b="0" dirty="0">
                <a:ea typeface="+mj-lt"/>
                <a:cs typeface="+mj-lt"/>
              </a:rPr>
              <a:t> для заборони </a:t>
            </a:r>
            <a:r>
              <a:rPr lang="ru-RU" b="0" dirty="0" err="1">
                <a:ea typeface="+mj-lt"/>
                <a:cs typeface="+mj-lt"/>
              </a:rPr>
              <a:t>обігу</a:t>
            </a:r>
            <a:r>
              <a:rPr lang="ru-RU" b="0" dirty="0">
                <a:ea typeface="+mj-lt"/>
                <a:cs typeface="+mj-lt"/>
              </a:rPr>
              <a:t>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7511D77-1712-450A-A8D5-5FB0B3074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7600015"/>
              </p:ext>
            </p:extLst>
          </p:nvPr>
        </p:nvGraphicFramePr>
        <p:xfrm>
          <a:off x="1227826" y="761491"/>
          <a:ext cx="10240961" cy="371221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524374">
                  <a:extLst>
                    <a:ext uri="{9D8B030D-6E8A-4147-A177-3AD203B41FA5}">
                      <a16:colId xmlns:a16="http://schemas.microsoft.com/office/drawing/2014/main" val="3209408899"/>
                    </a:ext>
                  </a:extLst>
                </a:gridCol>
                <a:gridCol w="5716587">
                  <a:extLst>
                    <a:ext uri="{9D8B030D-6E8A-4147-A177-3AD203B41FA5}">
                      <a16:colId xmlns:a16="http://schemas.microsoft.com/office/drawing/2014/main" val="2931640838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Вид заборони</a:t>
                      </a:r>
                      <a:endParaRPr lang="ru-RU" sz="2000" b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Підстави</a:t>
                      </a:r>
                      <a:r>
                        <a:rPr lang="ru-RU" sz="2000" b="1" i="0" u="none" strike="noStrike" noProof="0" dirty="0"/>
                        <a:t> для заборони</a:t>
                      </a:r>
                      <a:endParaRPr lang="ru-RU" sz="20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3836"/>
                  </a:ext>
                </a:extLst>
              </a:tr>
              <a:tr h="14436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rgbClr val="C00000"/>
                          </a:solidFill>
                        </a:rPr>
                        <a:t>Перший </a:t>
                      </a: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клас</a:t>
                      </a:r>
                      <a:r>
                        <a:rPr lang="ru-RU" sz="1800" b="0" i="0" u="none" strike="noStrike" noProof="0" dirty="0"/>
                        <a:t> — </a:t>
                      </a:r>
                      <a:r>
                        <a:rPr lang="ru-RU" sz="1800" b="0" i="0" u="none" strike="noStrike" noProof="0" dirty="0" err="1"/>
                        <a:t>невідповідність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вимогам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визначеним</a:t>
                      </a:r>
                      <a:r>
                        <a:rPr lang="ru-RU" sz="1800" b="0" i="0" u="none" strike="noStrike" noProof="0" dirty="0"/>
                        <a:t> методами контролю якості лікарських засобів, що </a:t>
                      </a:r>
                      <a:r>
                        <a:rPr lang="ru-RU" sz="1800" b="0" i="0" u="none" strike="noStrike" noProof="0" dirty="0" err="1"/>
                        <a:t>може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призвести</a:t>
                      </a:r>
                      <a:r>
                        <a:rPr lang="ru-RU" sz="1800" b="0" i="0" u="none" strike="noStrike" noProof="0" dirty="0"/>
                        <a:t> до </a:t>
                      </a:r>
                      <a:r>
                        <a:rPr lang="ru-RU" sz="1800" b="0" i="0" u="none" strike="noStrike" noProof="0" dirty="0" err="1"/>
                        <a:t>виникнення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загрози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життю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людини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або</a:t>
                      </a:r>
                      <a:r>
                        <a:rPr lang="ru-RU" sz="1800" b="0" i="0" u="none" strike="noStrike" noProof="0" dirty="0"/>
                        <a:t> тяжких </a:t>
                      </a:r>
                      <a:r>
                        <a:rPr lang="ru-RU" sz="1800" b="0" i="0" u="none" strike="noStrike" noProof="0" dirty="0" err="1"/>
                        <a:t>наслідків</a:t>
                      </a:r>
                      <a:r>
                        <a:rPr lang="ru-RU" sz="1800" b="0" i="0" u="none" strike="noStrike" noProof="0" dirty="0"/>
                        <a:t> для </a:t>
                      </a:r>
                      <a:r>
                        <a:rPr lang="ru-RU" sz="1800" b="0" i="0" u="none" strike="noStrike" noProof="0" dirty="0" err="1"/>
                        <a:t>її</a:t>
                      </a:r>
                      <a:r>
                        <a:rPr lang="ru-RU" sz="1800" b="0" i="0" u="none" strike="noStrike" noProof="0" dirty="0"/>
                        <a:t> здоров’я,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маркування з </a:t>
                      </a:r>
                      <a:r>
                        <a:rPr lang="ru-RU" sz="1800" b="0" i="0" u="none" strike="noStrike" noProof="0" dirty="0" err="1"/>
                        <a:t>помилками</a:t>
                      </a:r>
                      <a:r>
                        <a:rPr lang="ru-RU" sz="1800" b="0" i="0" u="none" strike="noStrike" noProof="0" dirty="0"/>
                        <a:t> у </a:t>
                      </a:r>
                      <a:r>
                        <a:rPr lang="ru-RU" sz="1800" b="0" i="0" u="none" strike="noStrike" noProof="0" dirty="0" err="1"/>
                        <a:t>назві</a:t>
                      </a:r>
                      <a:r>
                        <a:rPr lang="ru-RU" sz="1800" b="0" i="0" u="none" strike="noStrike" noProof="0" dirty="0"/>
                        <a:t> та/</a:t>
                      </a:r>
                      <a:r>
                        <a:rPr lang="ru-RU" sz="1800" b="0" i="0" u="none" strike="noStrike" noProof="0" dirty="0" err="1"/>
                        <a:t>або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дозі</a:t>
                      </a:r>
                      <a:r>
                        <a:rPr lang="ru-RU" sz="1800" b="0" i="0" u="none" strike="noStrike" noProof="0" dirty="0"/>
                        <a:t> лікарського засобу;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відсутність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стерильності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які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згідно</a:t>
                      </a:r>
                      <a:r>
                        <a:rPr lang="ru-RU" sz="1800" b="0" i="0" u="none" strike="noStrike" noProof="0" dirty="0"/>
                        <a:t> з </a:t>
                      </a:r>
                      <a:r>
                        <a:rPr lang="ru-RU" sz="1800" b="0" i="0" u="none" strike="noStrike" noProof="0" dirty="0" err="1"/>
                        <a:t>вимогами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повинні</a:t>
                      </a:r>
                      <a:r>
                        <a:rPr lang="ru-RU" sz="1800" b="0" i="0" u="none" strike="noStrike" noProof="0" dirty="0"/>
                        <a:t> бути </a:t>
                      </a:r>
                      <a:r>
                        <a:rPr lang="ru-RU" sz="1800" b="0" i="0" u="none" strike="noStrike" noProof="0" dirty="0" err="1"/>
                        <a:t>стерильними</a:t>
                      </a:r>
                      <a:r>
                        <a:rPr lang="ru-RU" sz="1800" b="0" i="0" u="none" strike="noStrike" noProof="0" dirty="0"/>
                        <a:t>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високий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рівень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аномальної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токсичності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пірогенність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ін’єкційних</a:t>
                      </a:r>
                      <a:r>
                        <a:rPr lang="ru-RU" sz="1800" b="0" i="0" u="none" strike="noStrike" noProof="0" dirty="0"/>
                        <a:t> та </a:t>
                      </a:r>
                      <a:r>
                        <a:rPr lang="ru-RU" sz="1800" b="0" i="0" u="none" strike="noStrike" noProof="0" dirty="0" err="1"/>
                        <a:t>інфузійних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форм, </a:t>
                      </a:r>
                      <a:r>
                        <a:rPr lang="ru-RU" sz="1800" b="0" i="0" u="none" strike="noStrike" noProof="0" dirty="0" err="1"/>
                        <a:t>наявність</a:t>
                      </a:r>
                      <a:r>
                        <a:rPr lang="ru-RU" sz="1800" b="0" i="0" u="none" strike="noStrike" noProof="0" dirty="0"/>
                        <a:t> у них </a:t>
                      </a:r>
                      <a:r>
                        <a:rPr lang="ru-RU" sz="1800" b="0" i="0" u="none" strike="noStrike" noProof="0" dirty="0" err="1"/>
                        <a:t>механічних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включень</a:t>
                      </a:r>
                      <a:r>
                        <a:rPr lang="ru-RU" sz="1800" b="0" i="0" u="none" strike="noStrike" noProof="0" dirty="0"/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наявність</a:t>
                      </a:r>
                      <a:r>
                        <a:rPr lang="ru-RU" sz="1800" b="0" i="0" u="none" strike="noStrike" noProof="0" dirty="0"/>
                        <a:t> в </a:t>
                      </a:r>
                      <a:r>
                        <a:rPr lang="ru-RU" sz="1800" b="0" i="0" u="none" strike="noStrike" noProof="0" dirty="0" err="1"/>
                        <a:t>одній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упаковці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різних</a:t>
                      </a:r>
                      <a:r>
                        <a:rPr lang="ru-RU" sz="1800" b="0" i="0" u="none" strike="noStrike" noProof="0" dirty="0"/>
                        <a:t> ЛЗ;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відсутність</a:t>
                      </a:r>
                      <a:r>
                        <a:rPr lang="ru-RU" sz="1800" b="0" i="0" u="none" strike="noStrike" noProof="0" dirty="0"/>
                        <a:t> у ЛЗ </a:t>
                      </a:r>
                      <a:r>
                        <a:rPr lang="ru-RU" sz="1800" b="0" i="0" u="none" strike="noStrike" noProof="0" dirty="0" err="1"/>
                        <a:t>діючої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речовини</a:t>
                      </a:r>
                      <a:r>
                        <a:rPr lang="ru-RU" sz="1800" b="0" i="0" u="none" strike="noStrike" noProof="0" dirty="0"/>
                        <a:t>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хімічна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контамінація</a:t>
                      </a:r>
                      <a:r>
                        <a:rPr lang="ru-RU" sz="1800" b="0" i="0" u="none" strike="noStrike" noProof="0" dirty="0"/>
                        <a:t>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/>
                        <a:t>✓ </a:t>
                      </a:r>
                      <a:r>
                        <a:rPr lang="ru-RU" sz="1800" b="0" i="0" u="none" strike="noStrike" noProof="0" dirty="0" err="1"/>
                        <a:t>фальсифікація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лікарських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засобів</a:t>
                      </a:r>
                      <a:r>
                        <a:rPr lang="ru-RU" sz="1800" b="0" i="0" u="none" strike="noStrike" noProof="0" dirty="0"/>
                        <a:t>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422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9AAA13-6B59-461A-8FFA-6CD49BEC1CA6}"/>
              </a:ext>
            </a:extLst>
          </p:cNvPr>
          <p:cNvSpPr/>
          <p:nvPr/>
        </p:nvSpPr>
        <p:spPr>
          <a:xfrm>
            <a:off x="1224951" y="4423913"/>
            <a:ext cx="1639017" cy="13083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Заходи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C8D50-9399-46B9-8473-F8D815A4F8FE}"/>
              </a:ext>
            </a:extLst>
          </p:cNvPr>
          <p:cNvSpPr/>
          <p:nvPr/>
        </p:nvSpPr>
        <p:spPr>
          <a:xfrm>
            <a:off x="2863071" y="4423014"/>
            <a:ext cx="8597659" cy="19265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протягом</a:t>
            </a:r>
            <a:r>
              <a:rPr lang="ru-RU" sz="1600" dirty="0"/>
              <a:t> </a:t>
            </a:r>
            <a:r>
              <a:rPr lang="ru-RU" sz="1600" dirty="0" err="1"/>
              <a:t>однієї</a:t>
            </a:r>
            <a:r>
              <a:rPr lang="ru-RU" sz="1600" dirty="0"/>
              <a:t> </a:t>
            </a:r>
            <a:r>
              <a:rPr lang="ru-RU" sz="1600" dirty="0" err="1"/>
              <a:t>доби</a:t>
            </a:r>
            <a:r>
              <a:rPr lang="ru-RU" sz="1600" dirty="0"/>
              <a:t> </a:t>
            </a:r>
            <a:r>
              <a:rPr lang="ru-RU" sz="1600" dirty="0" err="1"/>
              <a:t>видає</a:t>
            </a:r>
            <a:r>
              <a:rPr lang="ru-RU" sz="1600" dirty="0"/>
              <a:t> </a:t>
            </a:r>
            <a:r>
              <a:rPr lang="ru-RU" sz="1600" dirty="0" err="1"/>
              <a:t>розпорядження</a:t>
            </a:r>
            <a:r>
              <a:rPr lang="ru-RU" sz="1600" dirty="0"/>
              <a:t> про </a:t>
            </a:r>
            <a:r>
              <a:rPr lang="ru-RU" sz="1600" dirty="0" err="1"/>
              <a:t>встановлення</a:t>
            </a:r>
            <a:r>
              <a:rPr lang="ru-RU" sz="1600" dirty="0"/>
              <a:t> заборони </a:t>
            </a:r>
            <a:r>
              <a:rPr lang="ru-RU" sz="1600" dirty="0" err="1"/>
              <a:t>обігу</a:t>
            </a:r>
            <a:r>
              <a:rPr lang="ru-RU" sz="1600" dirty="0"/>
              <a:t> ЛЗ, про що </a:t>
            </a:r>
            <a:r>
              <a:rPr lang="ru-RU" sz="1600" dirty="0" err="1"/>
              <a:t>інформує</a:t>
            </a:r>
            <a:r>
              <a:rPr lang="ru-RU" sz="1600" dirty="0"/>
              <a:t> </a:t>
            </a:r>
            <a:r>
              <a:rPr lang="ru-RU" sz="1600" dirty="0" err="1"/>
              <a:t>власника</a:t>
            </a:r>
            <a:r>
              <a:rPr lang="ru-RU" sz="1600" dirty="0"/>
              <a:t> </a:t>
            </a:r>
            <a:r>
              <a:rPr lang="ru-RU" sz="1600" dirty="0" err="1"/>
              <a:t>реєстраційного</a:t>
            </a:r>
            <a:r>
              <a:rPr lang="ru-RU" sz="1600" dirty="0"/>
              <a:t> </a:t>
            </a:r>
            <a:r>
              <a:rPr lang="ru-RU" sz="1600" dirty="0" err="1"/>
              <a:t>посвідчення</a:t>
            </a:r>
            <a:r>
              <a:rPr lang="ru-RU" sz="1600" dirty="0"/>
              <a:t> ЛЗ </a:t>
            </a:r>
            <a:r>
              <a:rPr lang="ru-RU" sz="1600" dirty="0" err="1"/>
              <a:t>або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офіційного</a:t>
            </a:r>
            <a:r>
              <a:rPr lang="ru-RU" sz="1600" dirty="0"/>
              <a:t> </a:t>
            </a:r>
            <a:r>
              <a:rPr lang="ru-RU" sz="1600" dirty="0" err="1"/>
              <a:t>представника</a:t>
            </a:r>
            <a:r>
              <a:rPr lang="ru-RU" sz="1600" dirty="0"/>
              <a:t>, </a:t>
            </a:r>
            <a:r>
              <a:rPr lang="ru-RU" sz="1600" dirty="0" err="1"/>
              <a:t>територіальні</a:t>
            </a:r>
            <a:r>
              <a:rPr lang="ru-RU" sz="1600" dirty="0"/>
              <a:t> </a:t>
            </a:r>
            <a:r>
              <a:rPr lang="ru-RU" sz="1600" dirty="0" err="1"/>
              <a:t>органи</a:t>
            </a:r>
            <a:r>
              <a:rPr lang="ru-RU" sz="1600" dirty="0"/>
              <a:t> Держлікслужби України, МОЗ України та </a:t>
            </a:r>
            <a:r>
              <a:rPr lang="ru-RU" sz="1600" dirty="0" err="1"/>
              <a:t>суб’єктів</a:t>
            </a:r>
            <a:r>
              <a:rPr lang="ru-RU" sz="1600" dirty="0"/>
              <a:t> </a:t>
            </a:r>
            <a:r>
              <a:rPr lang="ru-RU" sz="1600" dirty="0" err="1"/>
              <a:t>господарювання</a:t>
            </a:r>
            <a:r>
              <a:rPr lang="ru-RU" sz="1600" dirty="0"/>
              <a:t> листом, </a:t>
            </a:r>
            <a:r>
              <a:rPr lang="ru-RU" sz="1600" dirty="0" err="1"/>
              <a:t>електронною</a:t>
            </a:r>
            <a:r>
              <a:rPr lang="ru-RU" sz="1600" dirty="0"/>
              <a:t> </a:t>
            </a:r>
            <a:r>
              <a:rPr lang="ru-RU" sz="1600" dirty="0" err="1"/>
              <a:t>поштою</a:t>
            </a:r>
            <a:r>
              <a:rPr lang="ru-RU" sz="1600" dirty="0"/>
              <a:t> та шляхом </a:t>
            </a:r>
            <a:r>
              <a:rPr lang="ru-RU" sz="1600" dirty="0" err="1"/>
              <a:t>оприлюднення</a:t>
            </a:r>
            <a:r>
              <a:rPr lang="ru-RU" sz="1600" dirty="0"/>
              <a:t> у </a:t>
            </a:r>
            <a:r>
              <a:rPr lang="ru-RU" sz="1600" dirty="0" err="1"/>
              <a:t>засобах</a:t>
            </a:r>
            <a:r>
              <a:rPr lang="ru-RU" sz="1600" dirty="0"/>
              <a:t> </a:t>
            </a:r>
            <a:r>
              <a:rPr lang="ru-RU" sz="1600" dirty="0" err="1"/>
              <a:t>масової</a:t>
            </a:r>
            <a:r>
              <a:rPr lang="ru-RU" sz="1600" dirty="0"/>
              <a:t> </a:t>
            </a:r>
            <a:r>
              <a:rPr lang="ru-RU" sz="1600" dirty="0" err="1"/>
              <a:t>інформації</a:t>
            </a:r>
            <a:r>
              <a:rPr lang="ru-RU" sz="1600" dirty="0"/>
              <a:t>, а також </a:t>
            </a:r>
            <a:r>
              <a:rPr lang="ru-RU" sz="1600" dirty="0" err="1"/>
              <a:t>надсилає</a:t>
            </a:r>
            <a:r>
              <a:rPr lang="ru-RU" sz="1600" dirty="0"/>
              <a:t> </a:t>
            </a:r>
            <a:r>
              <a:rPr lang="ru-RU" sz="1600" dirty="0" err="1"/>
              <a:t>термінове</a:t>
            </a:r>
            <a:r>
              <a:rPr lang="ru-RU" sz="1600" dirty="0"/>
              <a:t> </a:t>
            </a:r>
            <a:r>
              <a:rPr lang="ru-RU" sz="1600" dirty="0" err="1"/>
              <a:t>повідомлення</a:t>
            </a:r>
            <a:r>
              <a:rPr lang="ru-RU" sz="1600" dirty="0"/>
              <a:t> про дефект якості (</a:t>
            </a:r>
            <a:r>
              <a:rPr lang="ru-RU" sz="1600" dirty="0" err="1"/>
              <a:t>відкликання</a:t>
            </a:r>
            <a:r>
              <a:rPr lang="ru-RU" sz="1600" dirty="0"/>
              <a:t> ЛЗ) </a:t>
            </a:r>
            <a:r>
              <a:rPr lang="ru-RU" sz="1600" dirty="0" err="1"/>
              <a:t>уповноваженим</a:t>
            </a:r>
            <a:r>
              <a:rPr lang="ru-RU" sz="1600" dirty="0"/>
              <a:t> органам </a:t>
            </a:r>
            <a:r>
              <a:rPr lang="ru-RU" sz="1600" dirty="0" err="1"/>
              <a:t>Європейського</a:t>
            </a:r>
            <a:r>
              <a:rPr lang="ru-RU" sz="1600" dirty="0"/>
              <a:t> Союзу, держав,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входять</a:t>
            </a:r>
            <a:r>
              <a:rPr lang="ru-RU" sz="1600" dirty="0"/>
              <a:t> до </a:t>
            </a:r>
            <a:r>
              <a:rPr lang="ru-RU" sz="1600" dirty="0" err="1"/>
              <a:t>міжнародної</a:t>
            </a:r>
            <a:r>
              <a:rPr lang="ru-RU" sz="1600" dirty="0"/>
              <a:t> </a:t>
            </a:r>
            <a:r>
              <a:rPr lang="ru-RU" sz="1600" dirty="0" err="1"/>
              <a:t>системи</a:t>
            </a:r>
            <a:r>
              <a:rPr lang="ru-RU" sz="1600" dirty="0"/>
              <a:t> </a:t>
            </a:r>
            <a:r>
              <a:rPr lang="ru-RU" sz="1600" dirty="0" err="1"/>
              <a:t>співробітництва</a:t>
            </a:r>
            <a:r>
              <a:rPr lang="ru-RU" sz="1600" dirty="0"/>
              <a:t> фармацевтичних </a:t>
            </a:r>
            <a:r>
              <a:rPr lang="ru-RU" sz="1600" dirty="0" err="1"/>
              <a:t>інспекцій</a:t>
            </a:r>
            <a:r>
              <a:rPr lang="ru-RU" sz="1600" dirty="0"/>
              <a:t>, та </a:t>
            </a:r>
            <a:r>
              <a:rPr lang="ru-RU" sz="1600" dirty="0" err="1"/>
              <a:t>інших</a:t>
            </a:r>
            <a:r>
              <a:rPr lang="ru-RU" sz="1600" dirty="0"/>
              <a:t> держав, з </a:t>
            </a:r>
            <a:r>
              <a:rPr lang="ru-RU" sz="1600" dirty="0" err="1"/>
              <a:t>якими</a:t>
            </a:r>
            <a:r>
              <a:rPr lang="ru-RU" sz="1600" dirty="0"/>
              <a:t> Україна </a:t>
            </a:r>
            <a:r>
              <a:rPr lang="ru-RU" sz="1600" dirty="0" err="1"/>
              <a:t>має</a:t>
            </a:r>
            <a:r>
              <a:rPr lang="ru-RU" sz="1600" dirty="0"/>
              <a:t> </a:t>
            </a:r>
            <a:r>
              <a:rPr lang="ru-RU" sz="1600" dirty="0" err="1"/>
              <a:t>відповідні</a:t>
            </a:r>
            <a:r>
              <a:rPr lang="ru-RU" sz="1600" dirty="0"/>
              <a:t> угоди.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7C43-EEE3-4613-B4DF-E156DE056297}"/>
              </a:ext>
            </a:extLst>
          </p:cNvPr>
          <p:cNvSpPr txBox="1"/>
          <p:nvPr/>
        </p:nvSpPr>
        <p:spPr>
          <a:xfrm>
            <a:off x="368060" y="6277154"/>
            <a:ext cx="11369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*</a:t>
            </a:r>
            <a:r>
              <a:rPr lang="en-US" sz="1600" i="1" dirty="0" err="1">
                <a:solidFill>
                  <a:srgbClr val="C00000"/>
                </a:solidFill>
              </a:rPr>
              <a:t>Наказ</a:t>
            </a:r>
            <a:r>
              <a:rPr lang="en-US" sz="1600" i="1" dirty="0">
                <a:solidFill>
                  <a:srgbClr val="C00000"/>
                </a:solidFill>
              </a:rPr>
              <a:t> МОЗ </a:t>
            </a:r>
            <a:r>
              <a:rPr lang="en-US" sz="1600" i="1" dirty="0" err="1">
                <a:solidFill>
                  <a:srgbClr val="C00000"/>
                </a:solidFill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</a:rPr>
              <a:t> № 809 </a:t>
            </a:r>
            <a:r>
              <a:rPr lang="en-US" sz="1600" i="1" dirty="0" err="1">
                <a:solidFill>
                  <a:srgbClr val="C00000"/>
                </a:solidFill>
              </a:rPr>
              <a:t>від</a:t>
            </a:r>
            <a:r>
              <a:rPr lang="en-US" sz="1600" i="1" dirty="0">
                <a:solidFill>
                  <a:srgbClr val="C00000"/>
                </a:solidFill>
              </a:rPr>
              <a:t> 22.11.2011 р. «</a:t>
            </a:r>
            <a:r>
              <a:rPr lang="en-US" sz="1600" i="1" dirty="0" err="1">
                <a:solidFill>
                  <a:srgbClr val="C00000"/>
                </a:solidFill>
              </a:rPr>
              <a:t>Про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затвердження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Порядку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встановлення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</a:rPr>
              <a:t> (</a:t>
            </a:r>
            <a:r>
              <a:rPr lang="en-US" sz="1600" i="1" dirty="0" err="1">
                <a:solidFill>
                  <a:srgbClr val="C00000"/>
                </a:solidFill>
              </a:rPr>
              <a:t>тимчасової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</a:rPr>
              <a:t>) </a:t>
            </a:r>
            <a:r>
              <a:rPr lang="en-US" sz="1600" i="1" dirty="0" err="1">
                <a:solidFill>
                  <a:srgbClr val="C00000"/>
                </a:solidFill>
              </a:rPr>
              <a:t>та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поновлення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обігу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лікарських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засобів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на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території</a:t>
            </a:r>
            <a:r>
              <a:rPr lang="en-US" sz="1600" i="1" dirty="0">
                <a:solidFill>
                  <a:srgbClr val="C00000"/>
                </a:solidFill>
              </a:rPr>
              <a:t> </a:t>
            </a:r>
            <a:r>
              <a:rPr lang="en-US" sz="1600" i="1" dirty="0" err="1">
                <a:solidFill>
                  <a:srgbClr val="C00000"/>
                </a:solidFill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933821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4BE25-CAEB-4179-A6F8-D02EBD2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66" y="-541566"/>
            <a:ext cx="10442563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Підстави</a:t>
            </a:r>
            <a:r>
              <a:rPr lang="ru-RU" b="0" dirty="0">
                <a:ea typeface="+mj-lt"/>
                <a:cs typeface="+mj-lt"/>
              </a:rPr>
              <a:t> для заборони </a:t>
            </a:r>
            <a:r>
              <a:rPr lang="ru-RU" b="0" dirty="0" err="1">
                <a:ea typeface="+mj-lt"/>
                <a:cs typeface="+mj-lt"/>
              </a:rPr>
              <a:t>обігу</a:t>
            </a:r>
            <a:r>
              <a:rPr lang="ru-RU" b="0" dirty="0">
                <a:ea typeface="+mj-lt"/>
                <a:cs typeface="+mj-lt"/>
              </a:rPr>
              <a:t>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7511D77-1712-450A-A8D5-5FB0B3074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767647"/>
              </p:ext>
            </p:extLst>
          </p:nvPr>
        </p:nvGraphicFramePr>
        <p:xfrm>
          <a:off x="1227826" y="761491"/>
          <a:ext cx="10240961" cy="362077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524374">
                  <a:extLst>
                    <a:ext uri="{9D8B030D-6E8A-4147-A177-3AD203B41FA5}">
                      <a16:colId xmlns:a16="http://schemas.microsoft.com/office/drawing/2014/main" val="3209408899"/>
                    </a:ext>
                  </a:extLst>
                </a:gridCol>
                <a:gridCol w="5716587">
                  <a:extLst>
                    <a:ext uri="{9D8B030D-6E8A-4147-A177-3AD203B41FA5}">
                      <a16:colId xmlns:a16="http://schemas.microsoft.com/office/drawing/2014/main" val="2931640838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Вид заборони</a:t>
                      </a:r>
                      <a:endParaRPr lang="ru-RU" sz="2000" b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Підстави</a:t>
                      </a:r>
                      <a:r>
                        <a:rPr lang="ru-RU" sz="2000" b="1" i="0" u="none" strike="noStrike" noProof="0" dirty="0"/>
                        <a:t> для заборони</a:t>
                      </a:r>
                      <a:endParaRPr lang="ru-RU" sz="20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3836"/>
                  </a:ext>
                </a:extLst>
              </a:tr>
              <a:tr h="14436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>
                          <a:solidFill>
                            <a:srgbClr val="C00000"/>
                          </a:solidFill>
                        </a:rPr>
                        <a:t>Другий </a:t>
                      </a: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клас</a:t>
                      </a:r>
                      <a:r>
                        <a:rPr lang="ru-RU" sz="1800" b="0" i="0" u="none" strike="noStrike" noProof="0" dirty="0"/>
                        <a:t> — </a:t>
                      </a:r>
                      <a:r>
                        <a:rPr lang="ru-RU" sz="1800" b="0" i="0" u="none" strike="noStrike" noProof="0" dirty="0" err="1"/>
                        <a:t>невідповідність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вимогам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визначеним</a:t>
                      </a:r>
                      <a:r>
                        <a:rPr lang="ru-RU" sz="1800" b="0" i="0" u="none" strike="noStrike" noProof="0" dirty="0"/>
                        <a:t> методами контролю якості лікарських засобів, що </a:t>
                      </a:r>
                      <a:r>
                        <a:rPr lang="ru-RU" sz="1800" b="0" i="0" u="none" strike="noStrike" noProof="0" dirty="0" err="1"/>
                        <a:t>може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спричинити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розвиток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хвороби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або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неналежне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лікування</a:t>
                      </a:r>
                      <a:r>
                        <a:rPr lang="ru-RU" sz="1800" b="0" i="0" u="none" strike="noStrike" noProof="0" dirty="0"/>
                        <a:t> та не </a:t>
                      </a:r>
                      <a:r>
                        <a:rPr lang="ru-RU" sz="1800" b="0" i="0" u="none" strike="noStrike" noProof="0" dirty="0" err="1"/>
                        <a:t>відповідає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характеристиці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невідповідностей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першого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класу</a:t>
                      </a:r>
                      <a:r>
                        <a:rPr lang="ru-RU" sz="1800" b="0" i="0" u="none" strike="noStrike" noProof="0" dirty="0"/>
                        <a:t> 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наявність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помилок</a:t>
                      </a:r>
                      <a:r>
                        <a:rPr lang="ru-RU" sz="1600" b="0" i="0" u="none" strike="noStrike" noProof="0" dirty="0"/>
                        <a:t> у </a:t>
                      </a:r>
                      <a:r>
                        <a:rPr lang="ru-RU" sz="1600" b="0" i="0" u="none" strike="noStrike" noProof="0" dirty="0" err="1"/>
                        <a:t>тексті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у </a:t>
                      </a:r>
                      <a:r>
                        <a:rPr lang="ru-RU" sz="1600" b="0" i="0" u="none" strike="noStrike" noProof="0" dirty="0" err="1"/>
                        <a:t>графічному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зображенні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які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можуть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спричинити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розвиток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хвороби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неналежне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лікування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недостатній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обсяг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помилкова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інформація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інструкції</a:t>
                      </a:r>
                      <a:r>
                        <a:rPr lang="ru-RU" sz="1600" b="0" i="0" u="none" strike="noStrike" noProof="0" dirty="0"/>
                        <a:t> для медичного застосування </a:t>
                      </a:r>
                      <a:r>
                        <a:rPr lang="ru-RU" sz="1600" b="0" i="0" u="none" strike="noStrike" noProof="0" dirty="0" err="1"/>
                        <a:t>або</a:t>
                      </a:r>
                      <a:r>
                        <a:rPr lang="ru-RU" sz="1600" b="0" i="0" u="none" strike="noStrike" noProof="0" dirty="0"/>
                        <a:t> листку-</a:t>
                      </a:r>
                      <a:r>
                        <a:rPr lang="ru-RU" sz="1600" b="0" i="0" u="none" strike="noStrike" noProof="0" dirty="0" err="1"/>
                        <a:t>вкладці</a:t>
                      </a:r>
                      <a:r>
                        <a:rPr lang="ru-RU" sz="1600" b="0" i="0" u="none" strike="noStrike" noProof="0" dirty="0"/>
                        <a:t>; </a:t>
                      </a:r>
                      <a:endParaRPr lang="ru-RU" sz="1600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перевищення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рівня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домішок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наявність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домішок</a:t>
                      </a:r>
                      <a:r>
                        <a:rPr lang="ru-RU" sz="1600" b="0" i="0" u="none" strike="noStrike" noProof="0" dirty="0"/>
                        <a:t>, не </a:t>
                      </a:r>
                      <a:r>
                        <a:rPr lang="ru-RU" sz="1600" b="0" i="0" u="none" strike="noStrike" noProof="0" dirty="0" err="1"/>
                        <a:t>зазначених</a:t>
                      </a:r>
                      <a:r>
                        <a:rPr lang="ru-RU" sz="1600" b="0" i="0" u="none" strike="noStrike" noProof="0" dirty="0"/>
                        <a:t> у </a:t>
                      </a:r>
                      <a:r>
                        <a:rPr lang="ru-RU" sz="1600" b="0" i="0" u="none" strike="noStrike" noProof="0" dirty="0" err="1"/>
                        <a:t>специфікації</a:t>
                      </a:r>
                      <a:r>
                        <a:rPr lang="ru-RU" sz="1600" b="0" i="0" u="none" strike="noStrike" noProof="0" dirty="0"/>
                        <a:t> на ЛЗ; </a:t>
                      </a:r>
                      <a:endParaRPr lang="ru-RU" sz="1600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методів</a:t>
                      </a:r>
                      <a:r>
                        <a:rPr lang="ru-RU" sz="1600" b="0" i="0" u="none" strike="noStrike" noProof="0" dirty="0"/>
                        <a:t> контролю якості </a:t>
                      </a:r>
                      <a:r>
                        <a:rPr lang="ru-RU" sz="1600" b="0" i="0" u="none" strike="noStrike" noProof="0" dirty="0" err="1"/>
                        <a:t>вимогам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Державної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фармакопеї</a:t>
                      </a:r>
                      <a:r>
                        <a:rPr lang="ru-RU" sz="1600" b="0" i="0" u="none" strike="noStrike" noProof="0" dirty="0"/>
                        <a:t> України (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таким тестам, як «</a:t>
                      </a:r>
                      <a:r>
                        <a:rPr lang="ru-RU" sz="1600" b="0" i="0" u="none" strike="noStrike" noProof="0" dirty="0" err="1"/>
                        <a:t>розпадання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розчинення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ідентифікація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кількісний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вміст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прозорість</a:t>
                      </a:r>
                      <a:r>
                        <a:rPr lang="ru-RU" sz="1600" b="0" i="0" u="none" strike="noStrike" noProof="0" dirty="0"/>
                        <a:t>», «рН», «</a:t>
                      </a:r>
                      <a:r>
                        <a:rPr lang="ru-RU" sz="1600" b="0" i="0" u="none" strike="noStrike" noProof="0" dirty="0" err="1"/>
                        <a:t>показник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заломлення</a:t>
                      </a:r>
                      <a:r>
                        <a:rPr lang="ru-RU" sz="1600" b="0" i="0" u="none" strike="noStrike" noProof="0" dirty="0"/>
                        <a:t>», «</a:t>
                      </a:r>
                      <a:r>
                        <a:rPr lang="ru-RU" sz="1600" b="0" i="0" u="none" strike="noStrike" noProof="0" dirty="0" err="1"/>
                        <a:t>мікробіологічна</a:t>
                      </a:r>
                      <a:r>
                        <a:rPr lang="ru-RU" sz="1600" b="0" i="0" u="none" strike="noStrike" noProof="0" dirty="0"/>
                        <a:t> чистота» </a:t>
                      </a:r>
                      <a:r>
                        <a:rPr lang="ru-RU" sz="1600" b="0" i="0" u="none" strike="noStrike" noProof="0" dirty="0" err="1"/>
                        <a:t>тощо</a:t>
                      </a:r>
                      <a:r>
                        <a:rPr lang="ru-RU" sz="1600" b="0" i="0" u="none" strike="noStrike" noProof="0" dirty="0"/>
                        <a:t>)</a:t>
                      </a:r>
                      <a:endParaRPr lang="ru-RU" sz="1600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422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9AAA13-6B59-461A-8FFA-6CD49BEC1CA6}"/>
              </a:ext>
            </a:extLst>
          </p:cNvPr>
          <p:cNvSpPr/>
          <p:nvPr/>
        </p:nvSpPr>
        <p:spPr>
          <a:xfrm>
            <a:off x="1224951" y="4423913"/>
            <a:ext cx="1639017" cy="13083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Заходи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C8D50-9399-46B9-8473-F8D815A4F8FE}"/>
              </a:ext>
            </a:extLst>
          </p:cNvPr>
          <p:cNvSpPr/>
          <p:nvPr/>
        </p:nvSpPr>
        <p:spPr>
          <a:xfrm>
            <a:off x="2863071" y="4423014"/>
            <a:ext cx="8597659" cy="19265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 err="1">
                <a:ea typeface="+mn-lt"/>
                <a:cs typeface="+mn-lt"/>
              </a:rPr>
              <a:t>протягом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однієї</a:t>
            </a:r>
            <a:r>
              <a:rPr lang="ru-RU" sz="1600" dirty="0">
                <a:ea typeface="+mn-lt"/>
                <a:cs typeface="+mn-lt"/>
              </a:rPr>
              <a:t> — </a:t>
            </a:r>
            <a:r>
              <a:rPr lang="ru-RU" sz="1600" dirty="0" err="1">
                <a:ea typeface="+mn-lt"/>
                <a:cs typeface="+mn-lt"/>
              </a:rPr>
              <a:t>двох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діб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видає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розпорядження</a:t>
            </a:r>
            <a:r>
              <a:rPr lang="ru-RU" sz="1600" dirty="0">
                <a:ea typeface="+mn-lt"/>
                <a:cs typeface="+mn-lt"/>
              </a:rPr>
              <a:t> про </a:t>
            </a:r>
            <a:r>
              <a:rPr lang="ru-RU" sz="1600" dirty="0" err="1">
                <a:ea typeface="+mn-lt"/>
                <a:cs typeface="+mn-lt"/>
              </a:rPr>
              <a:t>встановлення</a:t>
            </a:r>
            <a:r>
              <a:rPr lang="ru-RU" sz="1600" dirty="0">
                <a:ea typeface="+mn-lt"/>
                <a:cs typeface="+mn-lt"/>
              </a:rPr>
              <a:t> заборони </a:t>
            </a:r>
            <a:r>
              <a:rPr lang="ru-RU" sz="1600" dirty="0" err="1">
                <a:ea typeface="+mn-lt"/>
                <a:cs typeface="+mn-lt"/>
              </a:rPr>
              <a:t>обігу</a:t>
            </a:r>
            <a:r>
              <a:rPr lang="ru-RU" sz="1600" dirty="0">
                <a:ea typeface="+mn-lt"/>
                <a:cs typeface="+mn-lt"/>
              </a:rPr>
              <a:t> ЛЗ, про що </a:t>
            </a:r>
            <a:r>
              <a:rPr lang="ru-RU" sz="1600" dirty="0" err="1">
                <a:ea typeface="+mn-lt"/>
                <a:cs typeface="+mn-lt"/>
              </a:rPr>
              <a:t>інформує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власника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реєстраційного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посвідчення</a:t>
            </a:r>
            <a:r>
              <a:rPr lang="ru-RU" sz="1600" dirty="0">
                <a:ea typeface="+mn-lt"/>
                <a:cs typeface="+mn-lt"/>
              </a:rPr>
              <a:t> ЛЗ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його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офіційного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представника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територіальні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Держлікслужби України, МОЗ України та </a:t>
            </a:r>
            <a:r>
              <a:rPr lang="ru-RU" sz="1600" dirty="0" err="1">
                <a:ea typeface="+mn-lt"/>
                <a:cs typeface="+mn-lt"/>
              </a:rPr>
              <a:t>суб’єктів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листом, </a:t>
            </a:r>
            <a:r>
              <a:rPr lang="ru-RU" sz="1600" dirty="0" err="1">
                <a:ea typeface="+mn-lt"/>
                <a:cs typeface="+mn-lt"/>
              </a:rPr>
              <a:t>електронною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поштою</a:t>
            </a:r>
            <a:r>
              <a:rPr lang="ru-RU" sz="1600" dirty="0">
                <a:ea typeface="+mn-lt"/>
                <a:cs typeface="+mn-lt"/>
              </a:rPr>
              <a:t> та шляхом </a:t>
            </a:r>
            <a:r>
              <a:rPr lang="ru-RU" sz="1600" dirty="0" err="1">
                <a:ea typeface="+mn-lt"/>
                <a:cs typeface="+mn-lt"/>
              </a:rPr>
              <a:t>оприлюднення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засобах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масової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інформації</a:t>
            </a:r>
            <a:r>
              <a:rPr lang="ru-RU" sz="1600" dirty="0">
                <a:ea typeface="+mn-lt"/>
                <a:cs typeface="+mn-lt"/>
              </a:rPr>
              <a:t>, а також </a:t>
            </a:r>
            <a:r>
              <a:rPr lang="ru-RU" sz="1600" dirty="0" err="1">
                <a:ea typeface="+mn-lt"/>
                <a:cs typeface="+mn-lt"/>
              </a:rPr>
              <a:t>надсилає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термінове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повідомлення</a:t>
            </a:r>
            <a:r>
              <a:rPr lang="ru-RU" sz="1600" dirty="0">
                <a:ea typeface="+mn-lt"/>
                <a:cs typeface="+mn-lt"/>
              </a:rPr>
              <a:t> про дефект якості (</a:t>
            </a:r>
            <a:r>
              <a:rPr lang="ru-RU" sz="1600" dirty="0" err="1">
                <a:ea typeface="+mn-lt"/>
                <a:cs typeface="+mn-lt"/>
              </a:rPr>
              <a:t>відкликання</a:t>
            </a:r>
            <a:r>
              <a:rPr lang="ru-RU" sz="1600" dirty="0">
                <a:ea typeface="+mn-lt"/>
                <a:cs typeface="+mn-lt"/>
              </a:rPr>
              <a:t> ЛЗ) </a:t>
            </a:r>
            <a:r>
              <a:rPr lang="ru-RU" sz="1600" dirty="0" err="1">
                <a:ea typeface="+mn-lt"/>
                <a:cs typeface="+mn-lt"/>
              </a:rPr>
              <a:t>уповноваженим</a:t>
            </a:r>
            <a:r>
              <a:rPr lang="ru-RU" sz="1600" dirty="0">
                <a:ea typeface="+mn-lt"/>
                <a:cs typeface="+mn-lt"/>
              </a:rPr>
              <a:t> органам держав — </a:t>
            </a:r>
            <a:r>
              <a:rPr lang="ru-RU" sz="1600" dirty="0" err="1">
                <a:ea typeface="+mn-lt"/>
                <a:cs typeface="+mn-lt"/>
              </a:rPr>
              <a:t>імпортерів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даної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серії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серій</a:t>
            </a:r>
            <a:r>
              <a:rPr lang="ru-RU" sz="1600" dirty="0">
                <a:ea typeface="+mn-lt"/>
                <a:cs typeface="+mn-lt"/>
              </a:rPr>
              <a:t>) лікарського засобу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7C43-EEE3-4613-B4DF-E156DE056297}"/>
              </a:ext>
            </a:extLst>
          </p:cNvPr>
          <p:cNvSpPr txBox="1"/>
          <p:nvPr/>
        </p:nvSpPr>
        <p:spPr>
          <a:xfrm>
            <a:off x="368060" y="6277154"/>
            <a:ext cx="11369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* «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Про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затвердження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Порядку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встановлення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тимчасової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)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обігу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території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»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Наказ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МОЗ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№ 809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22.11.2011 р.</a:t>
            </a: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818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4BE25-CAEB-4179-A6F8-D02EBD2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66" y="-541566"/>
            <a:ext cx="10442563" cy="1234440"/>
          </a:xfrm>
        </p:spPr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Підстави</a:t>
            </a:r>
            <a:r>
              <a:rPr lang="ru-RU" b="0" dirty="0">
                <a:ea typeface="+mj-lt"/>
                <a:cs typeface="+mj-lt"/>
              </a:rPr>
              <a:t> для заборони </a:t>
            </a:r>
            <a:r>
              <a:rPr lang="ru-RU" b="0" dirty="0" err="1">
                <a:ea typeface="+mj-lt"/>
                <a:cs typeface="+mj-lt"/>
              </a:rPr>
              <a:t>обігу</a:t>
            </a:r>
            <a:r>
              <a:rPr lang="ru-RU" b="0" dirty="0">
                <a:ea typeface="+mj-lt"/>
                <a:cs typeface="+mj-lt"/>
              </a:rPr>
              <a:t> ЛЗ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7511D77-1712-450A-A8D5-5FB0B3074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3569268"/>
              </p:ext>
            </p:extLst>
          </p:nvPr>
        </p:nvGraphicFramePr>
        <p:xfrm>
          <a:off x="1227826" y="761491"/>
          <a:ext cx="10240961" cy="313309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524374">
                  <a:extLst>
                    <a:ext uri="{9D8B030D-6E8A-4147-A177-3AD203B41FA5}">
                      <a16:colId xmlns:a16="http://schemas.microsoft.com/office/drawing/2014/main" val="3209408899"/>
                    </a:ext>
                  </a:extLst>
                </a:gridCol>
                <a:gridCol w="5716587">
                  <a:extLst>
                    <a:ext uri="{9D8B030D-6E8A-4147-A177-3AD203B41FA5}">
                      <a16:colId xmlns:a16="http://schemas.microsoft.com/office/drawing/2014/main" val="2931640838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/>
                        <a:t>Вид заборони</a:t>
                      </a:r>
                      <a:endParaRPr lang="ru-RU" sz="2000" b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/>
                        <a:t>Підстави</a:t>
                      </a:r>
                      <a:r>
                        <a:rPr lang="ru-RU" sz="2000" b="1" i="0" u="none" strike="noStrike" noProof="0" dirty="0"/>
                        <a:t> для заборони</a:t>
                      </a:r>
                      <a:endParaRPr lang="ru-RU" sz="20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3836"/>
                  </a:ext>
                </a:extLst>
              </a:tr>
              <a:tr h="14436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Третій</a:t>
                      </a:r>
                      <a:r>
                        <a:rPr lang="ru-RU" sz="2000" b="1" i="0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1" i="0" u="none" strike="noStrike" noProof="0" dirty="0" err="1">
                          <a:solidFill>
                            <a:srgbClr val="C00000"/>
                          </a:solidFill>
                        </a:rPr>
                        <a:t>клас</a:t>
                      </a:r>
                      <a:r>
                        <a:rPr lang="ru-RU" sz="1800" b="0" i="0" u="none" strike="noStrike" noProof="0" dirty="0"/>
                        <a:t> — </a:t>
                      </a:r>
                      <a:r>
                        <a:rPr lang="ru-RU" sz="1800" b="0" i="0" u="none" strike="noStrike" noProof="0" dirty="0" err="1"/>
                        <a:t>невідповідність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вимогам</a:t>
                      </a:r>
                      <a:r>
                        <a:rPr lang="ru-RU" sz="1800" b="0" i="0" u="none" strike="noStrike" noProof="0" dirty="0"/>
                        <a:t>, </a:t>
                      </a:r>
                      <a:r>
                        <a:rPr lang="ru-RU" sz="1800" b="0" i="0" u="none" strike="noStrike" noProof="0" dirty="0" err="1"/>
                        <a:t>визначеним</a:t>
                      </a:r>
                      <a:r>
                        <a:rPr lang="ru-RU" sz="1800" b="0" i="0" u="none" strike="noStrike" noProof="0" dirty="0"/>
                        <a:t> методами контролю якості лікарських засобів, що не </a:t>
                      </a:r>
                      <a:r>
                        <a:rPr lang="ru-RU" sz="1800" b="0" i="0" u="none" strike="noStrike" noProof="0" dirty="0" err="1"/>
                        <a:t>може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спричинити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значної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шкоди</a:t>
                      </a:r>
                      <a:r>
                        <a:rPr lang="ru-RU" sz="1800" b="0" i="0" u="none" strike="noStrike" noProof="0" dirty="0"/>
                        <a:t> для здоров’я </a:t>
                      </a:r>
                      <a:r>
                        <a:rPr lang="ru-RU" sz="1800" b="0" i="0" u="none" strike="noStrike" noProof="0" dirty="0" err="1"/>
                        <a:t>людини</a:t>
                      </a:r>
                      <a:endParaRPr lang="ru-RU" dirty="0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відсутність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герметичної</a:t>
                      </a:r>
                      <a:r>
                        <a:rPr lang="ru-RU" sz="1600" b="0" i="0" u="none" strike="noStrike" noProof="0" dirty="0"/>
                        <a:t> упаковки </a:t>
                      </a:r>
                      <a:r>
                        <a:rPr lang="ru-RU" sz="1600" b="0" i="0" u="none" strike="noStrike" noProof="0" dirty="0" err="1"/>
                        <a:t>нестерильних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лікарських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засобів</a:t>
                      </a:r>
                      <a:r>
                        <a:rPr lang="ru-RU" sz="1600" b="0" i="0" u="none" strike="noStrike" noProof="0" dirty="0"/>
                        <a:t>;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незначні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відхилення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маркуванні</a:t>
                      </a:r>
                      <a:r>
                        <a:rPr lang="ru-RU" sz="1600" b="0" i="0" u="none" strike="noStrike" noProof="0" dirty="0"/>
                        <a:t> (</a:t>
                      </a:r>
                      <a:r>
                        <a:rPr lang="ru-RU" sz="1600" b="0" i="0" u="none" strike="noStrike" noProof="0" dirty="0" err="1"/>
                        <a:t>невідповідний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розмір</a:t>
                      </a:r>
                      <a:r>
                        <a:rPr lang="ru-RU" sz="1600" b="0" i="0" u="none" strike="noStrike" noProof="0" dirty="0"/>
                        <a:t> шрифту, </a:t>
                      </a:r>
                      <a:r>
                        <a:rPr lang="ru-RU" sz="1600" b="0" i="0" u="none" strike="noStrike" noProof="0" dirty="0" err="1"/>
                        <a:t>помилка</a:t>
                      </a:r>
                      <a:r>
                        <a:rPr lang="ru-RU" sz="1600" b="0" i="0" u="none" strike="noStrike" noProof="0" dirty="0"/>
                        <a:t> в </a:t>
                      </a:r>
                      <a:r>
                        <a:rPr lang="ru-RU" sz="1600" b="0" i="0" u="none" strike="noStrike" noProof="0" dirty="0" err="1"/>
                        <a:t>реєстраційному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номері</a:t>
                      </a:r>
                      <a:r>
                        <a:rPr lang="ru-RU" sz="1600" b="0" i="0" u="none" strike="noStrike" noProof="0" dirty="0"/>
                        <a:t>, штрих-</a:t>
                      </a:r>
                      <a:r>
                        <a:rPr lang="ru-RU" sz="1600" b="0" i="0" u="none" strike="noStrike" noProof="0" dirty="0" err="1"/>
                        <a:t>коді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невідповідності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редакційного</a:t>
                      </a:r>
                      <a:r>
                        <a:rPr lang="ru-RU" sz="1600" b="0" i="0" u="none" strike="noStrike" noProof="0" dirty="0"/>
                        <a:t> характеру, </a:t>
                      </a:r>
                      <a:r>
                        <a:rPr lang="ru-RU" sz="1600" b="0" i="0" u="none" strike="noStrike" noProof="0" dirty="0" err="1"/>
                        <a:t>зміна</a:t>
                      </a:r>
                      <a:r>
                        <a:rPr lang="ru-RU" sz="1600" b="0" i="0" u="none" strike="noStrike" noProof="0" dirty="0"/>
                        <a:t> методу </a:t>
                      </a:r>
                      <a:r>
                        <a:rPr lang="ru-RU" sz="1600" b="0" i="0" u="none" strike="noStrike" noProof="0" dirty="0" err="1"/>
                        <a:t>нанесення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інформації</a:t>
                      </a:r>
                      <a:r>
                        <a:rPr lang="ru-RU" sz="1600" b="0" i="0" u="none" strike="noStrike" noProof="0" dirty="0"/>
                        <a:t>, </a:t>
                      </a:r>
                      <a:r>
                        <a:rPr lang="ru-RU" sz="1600" b="0" i="0" u="none" strike="noStrike" noProof="0" dirty="0" err="1"/>
                        <a:t>зміна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зовнішнього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вигляду</a:t>
                      </a:r>
                      <a:r>
                        <a:rPr lang="ru-RU" sz="1600" b="0" i="0" u="none" strike="noStrike" noProof="0" dirty="0"/>
                        <a:t> упаковки); 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600" b="0" i="0" u="none" strike="noStrike" noProof="0" dirty="0"/>
                        <a:t>✓ 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методів</a:t>
                      </a:r>
                      <a:r>
                        <a:rPr lang="ru-RU" sz="1600" b="0" i="0" u="none" strike="noStrike" noProof="0" dirty="0"/>
                        <a:t> контролю якості ЛЗ </a:t>
                      </a:r>
                      <a:r>
                        <a:rPr lang="ru-RU" sz="1600" b="0" i="0" u="none" strike="noStrike" noProof="0" dirty="0" err="1"/>
                        <a:t>вимогам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Державної</a:t>
                      </a:r>
                      <a:r>
                        <a:rPr lang="ru-RU" sz="1600" b="0" i="0" u="none" strike="noStrike" noProof="0" dirty="0"/>
                        <a:t> </a:t>
                      </a:r>
                      <a:r>
                        <a:rPr lang="ru-RU" sz="1600" b="0" i="0" u="none" strike="noStrike" noProof="0" dirty="0" err="1"/>
                        <a:t>фармакопеї</a:t>
                      </a:r>
                      <a:r>
                        <a:rPr lang="ru-RU" sz="1600" b="0" i="0" u="none" strike="noStrike" noProof="0" dirty="0"/>
                        <a:t> України (</a:t>
                      </a:r>
                      <a:r>
                        <a:rPr lang="ru-RU" sz="1600" b="0" i="0" u="none" strike="noStrike" noProof="0" dirty="0" err="1"/>
                        <a:t>невідповідність</a:t>
                      </a:r>
                      <a:r>
                        <a:rPr lang="ru-RU" sz="1600" b="0" i="0" u="none" strike="noStrike" noProof="0" dirty="0"/>
                        <a:t> тестам «маркування», «упаковка»).</a:t>
                      </a:r>
                      <a:endParaRPr lang="ru-RU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51422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9AAA13-6B59-461A-8FFA-6CD49BEC1CA6}"/>
              </a:ext>
            </a:extLst>
          </p:cNvPr>
          <p:cNvSpPr/>
          <p:nvPr/>
        </p:nvSpPr>
        <p:spPr>
          <a:xfrm>
            <a:off x="1224951" y="3762555"/>
            <a:ext cx="1639017" cy="13083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Заходи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C8D50-9399-46B9-8473-F8D815A4F8FE}"/>
              </a:ext>
            </a:extLst>
          </p:cNvPr>
          <p:cNvSpPr/>
          <p:nvPr/>
        </p:nvSpPr>
        <p:spPr>
          <a:xfrm>
            <a:off x="2863071" y="3761656"/>
            <a:ext cx="8597659" cy="14664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 err="1">
                <a:ea typeface="+mn-lt"/>
                <a:cs typeface="+mn-lt"/>
              </a:rPr>
              <a:t>видає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розпорядження</a:t>
            </a:r>
            <a:r>
              <a:rPr lang="ru-RU" sz="1600" dirty="0">
                <a:ea typeface="+mn-lt"/>
                <a:cs typeface="+mn-lt"/>
              </a:rPr>
              <a:t> про </a:t>
            </a:r>
            <a:r>
              <a:rPr lang="ru-RU" sz="1600" dirty="0" err="1">
                <a:ea typeface="+mn-lt"/>
                <a:cs typeface="+mn-lt"/>
              </a:rPr>
              <a:t>встановлення</a:t>
            </a:r>
            <a:r>
              <a:rPr lang="ru-RU" sz="1600" dirty="0">
                <a:ea typeface="+mn-lt"/>
                <a:cs typeface="+mn-lt"/>
              </a:rPr>
              <a:t> заборони </a:t>
            </a:r>
            <a:r>
              <a:rPr lang="ru-RU" sz="1600" dirty="0" err="1">
                <a:ea typeface="+mn-lt"/>
                <a:cs typeface="+mn-lt"/>
              </a:rPr>
              <a:t>обігу</a:t>
            </a:r>
            <a:r>
              <a:rPr lang="ru-RU" sz="1600" dirty="0">
                <a:ea typeface="+mn-lt"/>
                <a:cs typeface="+mn-lt"/>
              </a:rPr>
              <a:t> лікарського засобу, про що </a:t>
            </a:r>
            <a:r>
              <a:rPr lang="ru-RU" sz="1600" dirty="0" err="1">
                <a:ea typeface="+mn-lt"/>
                <a:cs typeface="+mn-lt"/>
              </a:rPr>
              <a:t>інформує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власника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реєстраційного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посвідчення</a:t>
            </a:r>
            <a:r>
              <a:rPr lang="ru-RU" sz="1600" dirty="0">
                <a:ea typeface="+mn-lt"/>
                <a:cs typeface="+mn-lt"/>
              </a:rPr>
              <a:t> лікарського засобу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його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офіційного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представника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територіальні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Держлікслужби України, МОЗ України та </a:t>
            </a:r>
            <a:r>
              <a:rPr lang="ru-RU" sz="1600" dirty="0" err="1">
                <a:ea typeface="+mn-lt"/>
                <a:cs typeface="+mn-lt"/>
              </a:rPr>
              <a:t>суб’єктів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 листом, </a:t>
            </a:r>
            <a:r>
              <a:rPr lang="ru-RU" sz="1600" dirty="0" err="1">
                <a:ea typeface="+mn-lt"/>
                <a:cs typeface="+mn-lt"/>
              </a:rPr>
              <a:t>електронною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поштою</a:t>
            </a:r>
            <a:r>
              <a:rPr lang="ru-RU" sz="1600" dirty="0">
                <a:ea typeface="+mn-lt"/>
                <a:cs typeface="+mn-lt"/>
              </a:rPr>
              <a:t> та шляхом </a:t>
            </a:r>
            <a:r>
              <a:rPr lang="ru-RU" sz="1600" dirty="0" err="1">
                <a:ea typeface="+mn-lt"/>
                <a:cs typeface="+mn-lt"/>
              </a:rPr>
              <a:t>оприлюднення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засобах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масової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інформації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7C43-EEE3-4613-B4DF-E156DE056297}"/>
              </a:ext>
            </a:extLst>
          </p:cNvPr>
          <p:cNvSpPr txBox="1"/>
          <p:nvPr/>
        </p:nvSpPr>
        <p:spPr>
          <a:xfrm>
            <a:off x="353683" y="5457645"/>
            <a:ext cx="113696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* «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Про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затвердження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Порядку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встановлення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тимчасової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заборони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)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поновлення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обігу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території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»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Наказ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МОЗ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України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№ 809 </a:t>
            </a:r>
            <a:r>
              <a:rPr lang="en-US" sz="1600" i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en-US" sz="1600" i="1" dirty="0">
                <a:solidFill>
                  <a:srgbClr val="C00000"/>
                </a:solidFill>
                <a:ea typeface="+mn-lt"/>
                <a:cs typeface="+mn-lt"/>
              </a:rPr>
              <a:t> 22.11.2011 р.</a:t>
            </a:r>
            <a:endParaRPr lang="ru-RU" i="1">
              <a:solidFill>
                <a:srgbClr val="C0000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81467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C53F8DC-E65E-42A4-ABA3-AB41274F30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0BC15-882C-4FD9-BFAF-544B9179F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149" y="457199"/>
            <a:ext cx="5524143" cy="1556725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b="0" err="1"/>
              <a:t>Параметри</a:t>
            </a:r>
            <a:r>
              <a:rPr lang="ru-RU" b="0"/>
              <a:t> </a:t>
            </a:r>
            <a:r>
              <a:rPr lang="ru-RU" b="0" err="1"/>
              <a:t>оцінки</a:t>
            </a:r>
            <a:r>
              <a:rPr lang="ru-RU" b="0"/>
              <a:t> </a:t>
            </a:r>
            <a:r>
              <a:rPr lang="ru-RU" b="0" err="1"/>
              <a:t>фізичних</a:t>
            </a:r>
            <a:r>
              <a:rPr lang="ru-RU" b="0"/>
              <a:t> характеристик </a:t>
            </a:r>
            <a:r>
              <a:rPr lang="ru-RU" b="0" err="1"/>
              <a:t>лз</a:t>
            </a:r>
            <a:endParaRPr lang="ru-RU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C84BB3-FB42-49ED-BA2E-F4784E198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7150" y="2384714"/>
            <a:ext cx="5476045" cy="3599226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buNone/>
            </a:pPr>
            <a:r>
              <a:rPr lang="ru-RU" sz="1600">
                <a:ea typeface="+mn-lt"/>
                <a:cs typeface="+mn-lt"/>
              </a:rPr>
              <a:t>1. Однорідність форми, розміру, кольору; </a:t>
            </a:r>
          </a:p>
          <a:p>
            <a:pPr marL="0" indent="0">
              <a:buNone/>
            </a:pPr>
            <a:r>
              <a:rPr lang="ru-RU" sz="1600">
                <a:ea typeface="+mn-lt"/>
                <a:cs typeface="+mn-lt"/>
              </a:rPr>
              <a:t>2. Знаки (цифри, букви, ін): знаки повинні бути однорідні і ідентичні; </a:t>
            </a:r>
          </a:p>
          <a:p>
            <a:pPr marL="0" indent="0">
              <a:buNone/>
            </a:pPr>
            <a:r>
              <a:rPr lang="ru-RU" sz="1600">
                <a:ea typeface="+mn-lt"/>
                <a:cs typeface="+mn-lt"/>
              </a:rPr>
              <a:t>3. Відсутність фізичних ушкоджень (відколи, надщерблені, тріщини і т.і.) </a:t>
            </a:r>
            <a:endParaRPr lang="ru-RU" sz="1600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96BBC964-90A0-4CF4-8DE2-9B7DA9ECF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776" y="457200"/>
            <a:ext cx="3334587" cy="2575969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, визитка&#10;&#10;Автоматически созданное описание">
            <a:extLst>
              <a:ext uri="{FF2B5EF4-FFF2-40B4-BE49-F238E27FC236}">
                <a16:creationId xmlns:a16="http://schemas.microsoft.com/office/drawing/2014/main" id="{5D47D22C-46AD-44A3-BEB2-628D1E0A9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776" y="3360776"/>
            <a:ext cx="3870991" cy="257596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808F57C-E98A-4053-BD3D-4D04986CB2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D8121B-71ED-41BD-AA7C-9E5609999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00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13">
            <a:extLst>
              <a:ext uri="{FF2B5EF4-FFF2-40B4-BE49-F238E27FC236}">
                <a16:creationId xmlns:a16="http://schemas.microsoft.com/office/drawing/2014/main" id="{F82025A0-5D1F-4054-8273-6A919D75D2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C6244B84-452A-4BE8-BEA4-A7CCA098C4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1793"/>
            <a:ext cx="12193492" cy="6869793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96220EA9-AB07-4E8F-9E57-B281453FF5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14750" y="-1068668"/>
            <a:ext cx="6439521" cy="8517963"/>
          </a:xfrm>
          <a:prstGeom prst="rect">
            <a:avLst/>
          </a:prstGeom>
          <a:gradFill>
            <a:gsLst>
              <a:gs pos="51000">
                <a:schemeClr val="accent2">
                  <a:lumMod val="60000"/>
                  <a:lumOff val="40000"/>
                  <a:alpha val="33000"/>
                </a:schemeClr>
              </a:gs>
              <a:gs pos="100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4646F-1A59-47A2-AD5D-54DCAECD5F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1102" y="-2661103"/>
            <a:ext cx="6869793" cy="12191998"/>
          </a:xfrm>
          <a:prstGeom prst="rect">
            <a:avLst/>
          </a:prstGeom>
          <a:gradFill>
            <a:gsLst>
              <a:gs pos="6000">
                <a:schemeClr val="accent2">
                  <a:alpha val="45000"/>
                </a:schemeClr>
              </a:gs>
              <a:gs pos="74000">
                <a:schemeClr val="accent4">
                  <a:alpha val="21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544BED-FB42-4737-9370-482C3CE0D7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49752" y="-3761546"/>
            <a:ext cx="4692495" cy="12192001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9000">
                <a:schemeClr val="accent5">
                  <a:alpha val="32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7CA5A-25E7-44BE-AA94-6938B6AD7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820" y="696199"/>
            <a:ext cx="10353774" cy="950759"/>
          </a:xfrm>
        </p:spPr>
        <p:txBody>
          <a:bodyPr vert="horz" lIns="0" tIns="0" rIns="0" bIns="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spc="750">
                <a:solidFill>
                  <a:schemeClr val="bg1"/>
                </a:solidFill>
              </a:rPr>
              <a:t>Який з препаратів є фальсифікованим?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62E09-C763-46F1-AF66-714161156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5532443"/>
            <a:ext cx="9448801" cy="642503"/>
          </a:xfrm>
        </p:spPr>
        <p:txBody>
          <a:bodyPr vert="horz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b="1" cap="all" spc="600">
                <a:solidFill>
                  <a:schemeClr val="bg1"/>
                </a:solidFill>
              </a:rPr>
              <a:t>Viagra® (sildenafil)</a:t>
            </a:r>
          </a:p>
        </p:txBody>
      </p:sp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EF131C9-4E1C-42B0-97AD-862C0D5E6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229" y="1959202"/>
            <a:ext cx="4573426" cy="2894398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285DC0-CBB2-4223-842A-62A195F56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303" y="1958686"/>
            <a:ext cx="4557905" cy="28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1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C2EDD57-A6AF-4C75-9E04-0F8F4D5655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4AA7FE-02D8-4A32-8A5D-F26FBEEE1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80619" y="381383"/>
            <a:ext cx="6858000" cy="609523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C111FC-6A33-43DC-B98B-D3D341F418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29567" y="116580"/>
            <a:ext cx="6346209" cy="611304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lumMod val="75000"/>
                  <a:alpha val="87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73DE73B-0A74-4051-8584-9A228FCC32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709586" y="2471590"/>
            <a:ext cx="2659780" cy="611304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79E83F3-34D7-4570-A7FD-15F66C3A34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72450" y="728296"/>
            <a:ext cx="4808302" cy="4808302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7CA5A-25E7-44BE-AA94-6938B6AD7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929" y="968188"/>
            <a:ext cx="4506259" cy="2976491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2200" spc="750">
                <a:solidFill>
                  <a:schemeClr val="bg1"/>
                </a:solidFill>
              </a:rPr>
              <a:t>Який з препаратів є фальсифікованим?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62E09-C763-46F1-AF66-714161156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929" y="4374775"/>
            <a:ext cx="4506259" cy="1597145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b="1" cap="all" spc="600">
                <a:solidFill>
                  <a:schemeClr val="bg1"/>
                </a:solidFill>
              </a:rPr>
              <a:t>Viagra® (sildenafil)</a:t>
            </a:r>
          </a:p>
        </p:txBody>
      </p:sp>
      <p:pic>
        <p:nvPicPr>
          <p:cNvPr id="6" name="Рисунок 9">
            <a:extLst>
              <a:ext uri="{FF2B5EF4-FFF2-40B4-BE49-F238E27FC236}">
                <a16:creationId xmlns:a16="http://schemas.microsoft.com/office/drawing/2014/main" id="{E5B50211-A985-4372-81AF-053753A0E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064" y="607732"/>
            <a:ext cx="3690897" cy="2675901"/>
          </a:xfrm>
          <a:prstGeom prst="rect">
            <a:avLst/>
          </a:prstGeom>
        </p:spPr>
      </p:pic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E285DC0-CBB2-4223-842A-62A195F56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064" y="3605368"/>
            <a:ext cx="4194824" cy="22232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4FCB0C-F94F-48E0-81C8-05A646990B89}"/>
              </a:ext>
            </a:extLst>
          </p:cNvPr>
          <p:cNvSpPr txBox="1"/>
          <p:nvPr/>
        </p:nvSpPr>
        <p:spPr>
          <a:xfrm>
            <a:off x="6909758" y="3027872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 b="1" dirty="0">
                <a:ea typeface="+mn-lt"/>
                <a:cs typeface="+mn-lt"/>
              </a:rPr>
              <a:t>FAKE</a:t>
            </a:r>
            <a:endParaRPr lang="ru-RU" sz="3200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8F95DD-6A70-4288-A0BC-819B95913AB9}"/>
              </a:ext>
            </a:extLst>
          </p:cNvPr>
          <p:cNvSpPr txBox="1"/>
          <p:nvPr/>
        </p:nvSpPr>
        <p:spPr>
          <a:xfrm>
            <a:off x="9641456" y="3027871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 b="1" dirty="0">
                <a:ea typeface="+mn-lt"/>
                <a:cs typeface="+mn-lt"/>
              </a:rPr>
              <a:t>AUTHENTIC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98481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652B69-74FA-4C3C-80B4-5E0B0FC1B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38" y="1122362"/>
            <a:ext cx="6951109" cy="2842863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4400" spc="750">
                <a:solidFill>
                  <a:schemeClr val="bg1"/>
                </a:solidFill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225183371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LightSeedLeftStep">
      <a:dk1>
        <a:srgbClr val="000000"/>
      </a:dk1>
      <a:lt1>
        <a:srgbClr val="FFFFFF"/>
      </a:lt1>
      <a:dk2>
        <a:srgbClr val="243141"/>
      </a:dk2>
      <a:lt2>
        <a:srgbClr val="E4E8E2"/>
      </a:lt2>
      <a:accent1>
        <a:srgbClr val="BA96C6"/>
      </a:accent1>
      <a:accent2>
        <a:srgbClr val="927FBA"/>
      </a:accent2>
      <a:accent3>
        <a:srgbClr val="969AC6"/>
      </a:accent3>
      <a:accent4>
        <a:srgbClr val="7F9CBA"/>
      </a:accent4>
      <a:accent5>
        <a:srgbClr val="84ABAE"/>
      </a:accent5>
      <a:accent6>
        <a:srgbClr val="76AD9B"/>
      </a:accent6>
      <a:hlink>
        <a:srgbClr val="648F56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Cover and End Slide Master">
  <a:themeElements>
    <a:clrScheme name="Genome Edit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A5AE"/>
      </a:accent1>
      <a:accent2>
        <a:srgbClr val="2395A6"/>
      </a:accent2>
      <a:accent3>
        <a:srgbClr val="80DBE4"/>
      </a:accent3>
      <a:accent4>
        <a:srgbClr val="CDFEFD"/>
      </a:accent4>
      <a:accent5>
        <a:srgbClr val="FE8B44"/>
      </a:accent5>
      <a:accent6>
        <a:srgbClr val="FDC56F"/>
      </a:accent6>
      <a:hlink>
        <a:srgbClr val="CDFEFD"/>
      </a:hlink>
      <a:folHlink>
        <a:srgbClr val="CDFEFD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3123</TotalTime>
  <Words>2991</Words>
  <Application>Microsoft Office PowerPoint</Application>
  <PresentationFormat>Широкоэкранный</PresentationFormat>
  <Paragraphs>384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48</vt:i4>
      </vt:variant>
    </vt:vector>
  </HeadingPairs>
  <TitlesOfParts>
    <vt:vector size="54" baseType="lpstr">
      <vt:lpstr>Arial</vt:lpstr>
      <vt:lpstr>Arial Unicode MS</vt:lpstr>
      <vt:lpstr>Avenir Next LT Pro</vt:lpstr>
      <vt:lpstr>Wingdings</vt:lpstr>
      <vt:lpstr>GradientRiseVTI</vt:lpstr>
      <vt:lpstr>Cover and End Slide Master</vt:lpstr>
      <vt:lpstr>Презентация PowerPoint</vt:lpstr>
      <vt:lpstr>Презентация PowerPoint</vt:lpstr>
      <vt:lpstr>Література</vt:lpstr>
      <vt:lpstr>Стандартизація та сертифікація у фармацевтичній діяльності як гарантія якості лікарських засобів</vt:lpstr>
      <vt:lpstr>СТАНДАРТИЗАЦІЯ ЛІКАРСЬКИХ ЗАСОБІВ</vt:lpstr>
      <vt:lpstr>ФАРМАКОПЕЯ - ПЕРШИЙ І НАЙДАВНІШИЙ СТАНДАРТ</vt:lpstr>
      <vt:lpstr>ФАРМАКОПЕЯ - ПЕРШИЙ І НАЙДАВНІШИЙ СТАНДАРТ</vt:lpstr>
      <vt:lpstr>Національні стандарти і настанови у сфері забезпечення якості ЛЗ</vt:lpstr>
      <vt:lpstr>ПОНЯТТЯ СЕРТИФІКАЦІЇ</vt:lpstr>
      <vt:lpstr>СИСТЕМА СПІВРОБІТНИЦТВА ФАРМАЦЕВТИЧНИХ ІНСПЕКЦІЙ</vt:lpstr>
      <vt:lpstr>ПОРЯДОК ПРОВЕДЕННЯ СЕРТИФІКАЦІЇ ВИРОБНИЦТВА ЛІКАРСЬКИХ ЗАСОБІВ</vt:lpstr>
      <vt:lpstr>СЕРТИФІКАЦІЯ ЛІКАРСЬКИХ ЗАСОБІВ </vt:lpstr>
      <vt:lpstr>ПРИНЦИПИ НАЛЕЖНОЇ ПРАКТИКИ ДИСТРИБУЦІЇ</vt:lpstr>
      <vt:lpstr>ПОРЯДОК ПРОВЕДЕННЯ СЕРТИФІКАЦІЇ ПІДПРИЄМСТВ, ЯКІ ЗДІЙСНЮЮТЬ ОПТОВУ РЕАЛІЗАЦІЮ (ДИСТРИБУЦІЮ) ЛЗ</vt:lpstr>
      <vt:lpstr>Державна реєстрація лікарських засобів та їх допуск до медичного використання</vt:lpstr>
      <vt:lpstr>Презентация PowerPoint</vt:lpstr>
      <vt:lpstr>СУБ’ЄКТИ ВЗАЄМОДІЇ У ПРОЦЕСІ ДЕРЖАВНОЇ РЕЄСТРАЦІЇ ЛЗ</vt:lpstr>
      <vt:lpstr>НОРМАТИВНЕ-ПРАВОВЕ РЕГУЛЮВАННЯ РЕЄСТРАЦІЇ ЛЗ</vt:lpstr>
      <vt:lpstr>Презентация PowerPoint</vt:lpstr>
      <vt:lpstr>РЕЄСТРАЦІЙНІ МАТЕРІАЛИ (РЕЄСТРАЦІЙНЕ ДОСЬЄ)</vt:lpstr>
      <vt:lpstr>Документальне підтвердження державної реєстрації ЛЗ</vt:lpstr>
      <vt:lpstr>ЗРАЗОК РЕЄСТРАЦІЙНОГО ПОСВІДЧЕННЯ</vt:lpstr>
      <vt:lpstr>Державний реєстр лікарських засобів</vt:lpstr>
      <vt:lpstr>Державний реєстр лікарських засобів</vt:lpstr>
      <vt:lpstr>Порядок проведення експертизи лікарського засобу, що подається на державну реєстрацію (перереєстрацію)</vt:lpstr>
      <vt:lpstr>Експерт з питань реєстрації</vt:lpstr>
      <vt:lpstr>Етапи проведення експертизи ЛЗ, що подається на державну реєстрацію</vt:lpstr>
      <vt:lpstr>Етапи проведення експертизи ЛЗ, що подається на державну реєстрацію</vt:lpstr>
      <vt:lpstr>Етапи проведення експертизи ЛЗ, що подається на державну реєстрацію</vt:lpstr>
      <vt:lpstr>Зміни у законодавстві відповідно до постанови КМ України від 18.03.2015 р. №125</vt:lpstr>
      <vt:lpstr>Система державного контролю якості ЛЗ в Україні</vt:lpstr>
      <vt:lpstr>Правове регулювання контрою якості лз в україні</vt:lpstr>
      <vt:lpstr>ВИЗНАЧЕННЯ ТА ПОНЯТТЯ</vt:lpstr>
      <vt:lpstr>Основні поняття у сфері лікарських засобів</vt:lpstr>
      <vt:lpstr>Розповсюдження фальсифікованих лз</vt:lpstr>
      <vt:lpstr>СТРУКТУРА КОНТРОЛЮ ЯКОСТІ ЛЗ В УКРАЇНІ</vt:lpstr>
      <vt:lpstr>ПІДТВЕРДЖЕННЯ ЯКОСТІ ЛІКАРСЬКОГО ЗАСОБУ</vt:lpstr>
      <vt:lpstr>Порядок здійснення контролю якості ЛЗ уповноваженими особами суб’єктів господарювання</vt:lpstr>
      <vt:lpstr>Етапи контролю якості ЛЗ</vt:lpstr>
      <vt:lpstr>УПОВНОВАЖЕНА ОСОБА ТА ЇЇ ОБОВ’ЯЗКИ</vt:lpstr>
      <vt:lpstr>Порівняльний аналіз обов’язків уповноважених осіб</vt:lpstr>
      <vt:lpstr>Підстави для заборони обігу ЛЗ</vt:lpstr>
      <vt:lpstr>Підстави для заборони обігу ЛЗ</vt:lpstr>
      <vt:lpstr>Підстави для заборони обігу ЛЗ</vt:lpstr>
      <vt:lpstr>Параметри оцінки фізичних характеристик лз</vt:lpstr>
      <vt:lpstr>Який з препаратів є фальсифікованим?</vt:lpstr>
      <vt:lpstr>Який з препаратів є фальсифікованим?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RePack by Diakov</cp:lastModifiedBy>
  <cp:revision>975</cp:revision>
  <dcterms:created xsi:type="dcterms:W3CDTF">2022-01-07T18:41:23Z</dcterms:created>
  <dcterms:modified xsi:type="dcterms:W3CDTF">2026-04-16T20:56:18Z</dcterms:modified>
</cp:coreProperties>
</file>