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83" r:id="rId33"/>
    <p:sldId id="290" r:id="rId34"/>
    <p:sldId id="291" r:id="rId35"/>
    <p:sldId id="292" r:id="rId36"/>
    <p:sldId id="293" r:id="rId37"/>
    <p:sldId id="294" r:id="rId38"/>
    <p:sldId id="295" r:id="rId39"/>
    <p:sldId id="296" r:id="rId40"/>
    <p:sldId id="297" r:id="rId41"/>
    <p:sldId id="298" r:id="rId42"/>
    <p:sldId id="300" r:id="rId43"/>
    <p:sldId id="299" r:id="rId44"/>
    <p:sldId id="301" r:id="rId45"/>
    <p:sldId id="302" r:id="rId46"/>
    <p:sldId id="303" r:id="rId47"/>
    <p:sldId id="305" r:id="rId48"/>
    <p:sldId id="306" r:id="rId49"/>
    <p:sldId id="307" r:id="rId50"/>
    <p:sldId id="304"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1" r:id="rId93"/>
    <p:sldId id="350" r:id="rId94"/>
    <p:sldId id="352" r:id="rId95"/>
    <p:sldId id="353" r:id="rId96"/>
    <p:sldId id="354" r:id="rId97"/>
    <p:sldId id="355" r:id="rId98"/>
    <p:sldId id="356" r:id="rId99"/>
    <p:sldId id="357" r:id="rId100"/>
    <p:sldId id="359" r:id="rId101"/>
    <p:sldId id="360" r:id="rId102"/>
    <p:sldId id="361" r:id="rId103"/>
    <p:sldId id="362" r:id="rId104"/>
    <p:sldId id="358" r:id="rId105"/>
    <p:sldId id="363" r:id="rId106"/>
    <p:sldId id="365" r:id="rId107"/>
    <p:sldId id="364" r:id="rId108"/>
    <p:sldId id="366" r:id="rId109"/>
    <p:sldId id="367" r:id="rId110"/>
    <p:sldId id="368" r:id="rId111"/>
    <p:sldId id="369" r:id="rId112"/>
    <p:sldId id="370" r:id="rId113"/>
    <p:sldId id="371" r:id="rId114"/>
    <p:sldId id="372" r:id="rId115"/>
    <p:sldId id="373" r:id="rId116"/>
    <p:sldId id="375" r:id="rId117"/>
    <p:sldId id="376" r:id="rId118"/>
    <p:sldId id="377" r:id="rId119"/>
    <p:sldId id="374" r:id="rId120"/>
    <p:sldId id="378" r:id="rId121"/>
    <p:sldId id="379" r:id="rId122"/>
    <p:sldId id="380" r:id="rId123"/>
    <p:sldId id="381" r:id="rId124"/>
    <p:sldId id="382" r:id="rId125"/>
    <p:sldId id="383" r:id="rId126"/>
    <p:sldId id="384" r:id="rId1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5F5F"/>
    <a:srgbClr val="D4A6F7"/>
    <a:srgbClr val="A6BEF7"/>
    <a:srgbClr val="B0F071"/>
    <a:srgbClr val="D5FFB3"/>
    <a:srgbClr val="F5E8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F200A3-2629-405F-A91C-9B2DB32A6649}" v="7309" dt="2022-01-21T16:00:42.327"/>
    <p1510:client id="{55C30651-9C1B-E8FF-62BF-7E7A0E50CB0A}" v="397" dt="2022-01-21T16:51:14.212"/>
    <p1510:client id="{862E2D5C-2821-32F3-DDE0-561B2262D764}" v="499" dt="2022-01-21T16:32:33.182"/>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371" autoAdjust="0"/>
    <p:restoredTop sz="94660"/>
  </p:normalViewPr>
  <p:slideViewPr>
    <p:cSldViewPr snapToGrid="0">
      <p:cViewPr varScale="1">
        <p:scale>
          <a:sx n="66" d="100"/>
          <a:sy n="66" d="100"/>
        </p:scale>
        <p:origin x="28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microsoft.com/office/2015/10/relationships/revisionInfo" Target="revisionInfo.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530352" y="1122363"/>
            <a:ext cx="10072922" cy="1978346"/>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530352" y="3509963"/>
            <a:ext cx="10072922" cy="1747837"/>
          </a:xfrm>
        </p:spPr>
        <p:txBody>
          <a:bodyPr>
            <a:normAutofit/>
          </a:bodyPr>
          <a:lstStyle>
            <a:lvl1pPr marL="0" indent="0" algn="l">
              <a:buNone/>
              <a:defRPr sz="20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530352" y="136525"/>
            <a:ext cx="2743200" cy="365125"/>
          </a:xfrm>
        </p:spPr>
        <p:txBody>
          <a:bodyPr/>
          <a:lstStyle>
            <a:lvl1pPr algn="l">
              <a:defRPr/>
            </a:lvl1pPr>
          </a:lstStyle>
          <a:p>
            <a:fld id="{524C6359-9BB8-4148-8114-537E698DA205}" type="datetime1">
              <a:rPr lang="en-US" smtClean="0"/>
              <a:t>4/16/2026</a:t>
            </a:fld>
            <a:endParaRPr lang="en-US" dirty="0"/>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530352" y="6356350"/>
            <a:ext cx="4114800" cy="365125"/>
          </a:xfrm>
        </p:spPr>
        <p:txBody>
          <a:bodyPr/>
          <a:lstStyle>
            <a:lvl1pPr algn="l">
              <a:defRPr/>
            </a:lvl1pPr>
          </a:lstStyle>
          <a:p>
            <a:endParaRPr lang="en-US"/>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1B01909-73B8-4486-A749-C643B1D7E361}"/>
              </a:ext>
              <a:ext uri="{C183D7F6-B498-43B3-948B-1728B52AA6E4}">
                <adec:decorative xmlns=""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5E279D86-4533-45F1-B0AA-D237399A5ED5}"/>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764FD722-CB31-4326-ADD8-CBA52FD1FF59}"/>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24E4BCEC-8B0A-444E-8509-1B3BB0449E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9DB36622-1DC7-4B17-8984-588BA8999FF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51B97AF0-1974-42B9-B5FC-A332C52E827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5A298AD-BE5D-4BE1-8CDF-DBFB42D63FE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338506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a:xfrm>
            <a:off x="530352" y="136525"/>
            <a:ext cx="2743200" cy="365125"/>
          </a:xfrm>
        </p:spPr>
        <p:txBody>
          <a:bodyPr/>
          <a:lstStyle/>
          <a:p>
            <a:fld id="{9376191F-481E-48E9-BB9A-369A67A7362D}" type="datetime1">
              <a:rPr lang="en-US" smtClean="0"/>
              <a:t>4/16/2026</a:t>
            </a:fld>
            <a:endParaRPr lang="en-US" dirty="0"/>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AC552FEA-472E-4E74-B31D-531852C1908D}"/>
              </a:ext>
              <a:ext uri="{C183D7F6-B498-43B3-948B-1728B52AA6E4}">
                <adec:decorative xmlns="" xmlns:adec="http://schemas.microsoft.com/office/drawing/2017/decorative" val="1"/>
              </a:ext>
            </a:extLst>
          </p:cNvPr>
          <p:cNvGrpSpPr/>
          <p:nvPr/>
        </p:nvGrpSpPr>
        <p:grpSpPr>
          <a:xfrm>
            <a:off x="530225" y="2310597"/>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41DF3078-C636-4776-A616-D5BF3BC280C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0D1A27FA-1310-4BC3-A071-1566746B2FB1}"/>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99ACB9EB-84FE-4B33-9EF9-4EC7DAC25DD5}"/>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826E5EFB-0EF9-4DB8-99CB-5DD72009DB2C}"/>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86238E12-0689-4123-8B2E-E1CCFCC4C88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8538CF67-A00E-4955-A447-001BE02E771A}"/>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699586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530352" y="787068"/>
            <a:ext cx="10072922" cy="2313641"/>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530352" y="3509963"/>
            <a:ext cx="10072922" cy="25796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6C5677DE-DD04-48CC-9C18-7BE9FF2DEB6B}" type="datetime1">
              <a:rPr lang="en-US" smtClean="0"/>
              <a:t>4/16/2026</a:t>
            </a:fld>
            <a:endParaRPr lang="en-US"/>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37B4CDD2-E09A-418A-9131-FBDEE440A1F1}"/>
              </a:ext>
              <a:ext uri="{C183D7F6-B498-43B3-948B-1728B52AA6E4}">
                <adec:decorative xmlns=""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8852E5FB-B268-4CCA-8E55-803038F7A00D}"/>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A1C9CBB3-97C0-4A35-9088-C69233F5CEE7}"/>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1610871-AEE9-46EB-9D27-BA1D9D688124}"/>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27478059-2A11-484D-A2D7-199F74778E50}"/>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0EC0886-DDB9-47F1-9414-C121C1D3F954}"/>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66A10427-DF20-4284-B215-EABA4D366E20}"/>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88579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525717" y="2521885"/>
            <a:ext cx="4645152"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5992136" y="2521885"/>
            <a:ext cx="4611138"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463255ED-7101-4D18-A8AE-3B5E4CB87EA5}" type="datetime1">
              <a:rPr lang="en-US" smtClean="0"/>
              <a:t>4/16/2026</a:t>
            </a:fld>
            <a:endParaRPr lang="en-US"/>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0CB61A83-9419-49FC-8074-2AB3D34FA88B}"/>
              </a:ext>
              <a:ext uri="{C183D7F6-B498-43B3-948B-1728B52AA6E4}">
                <adec:decorative xmlns="" xmlns:adec="http://schemas.microsoft.com/office/drawing/2017/decorative" val="1"/>
              </a:ext>
            </a:extLst>
          </p:cNvPr>
          <p:cNvGrpSpPr/>
          <p:nvPr/>
        </p:nvGrpSpPr>
        <p:grpSpPr>
          <a:xfrm>
            <a:off x="530225" y="2319637"/>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BCD12E57-97FB-48D8-81CC-7C37E8947CB4}"/>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E487641C-E83B-4134-88C9-1D23D5FA1836}"/>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B99AB7A6-A88C-44E1-A9DE-4126B957F88A}"/>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FF0D518-1D17-44C7-BF73-7C980481DB5B}"/>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A7A3E12-61E8-41A0-A459-15BF375FA945}"/>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9E5E4A56-9100-4D60-8A34-0FE116F41FF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189827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530352" y="787067"/>
            <a:ext cx="1007292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530352" y="2521884"/>
            <a:ext cx="4845387"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530352" y="3366390"/>
            <a:ext cx="4845387"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5734025" y="2521884"/>
            <a:ext cx="4869249"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5734025" y="3366390"/>
            <a:ext cx="4869249"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CD52F23D-51F6-4C94-8CD5-B9ABBF67EE23}" type="datetime1">
              <a:rPr lang="en-US" smtClean="0"/>
              <a:t>4/16/2026</a:t>
            </a:fld>
            <a:endParaRPr lang="en-US"/>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3526293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525718" y="787068"/>
            <a:ext cx="10077556"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D51A702F-6367-4FD1-89A8-3744BE6BA9A2}" type="datetime1">
              <a:rPr lang="en-US" smtClean="0"/>
              <a:t>4/16/2026</a:t>
            </a:fld>
            <a:endParaRPr lang="en-US"/>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6" name="Graphic 78">
            <a:extLst>
              <a:ext uri="{FF2B5EF4-FFF2-40B4-BE49-F238E27FC236}">
                <a16:creationId xmlns:a16="http://schemas.microsoft.com/office/drawing/2014/main" id="{AC45ECC6-E29C-40EF-A7C9-5A17DAFD4299}"/>
              </a:ext>
              <a:ext uri="{C183D7F6-B498-43B3-948B-1728B52AA6E4}">
                <adec:decorative xmlns="" xmlns:adec="http://schemas.microsoft.com/office/drawing/2017/decorative" val="1"/>
              </a:ext>
            </a:extLst>
          </p:cNvPr>
          <p:cNvGrpSpPr/>
          <p:nvPr/>
        </p:nvGrpSpPr>
        <p:grpSpPr>
          <a:xfrm>
            <a:off x="530225" y="2352330"/>
            <a:ext cx="972241" cy="45719"/>
            <a:chOff x="4886325" y="3371754"/>
            <a:chExt cx="2418492" cy="113728"/>
          </a:xfrm>
          <a:solidFill>
            <a:schemeClr val="accent1"/>
          </a:solidFill>
        </p:grpSpPr>
        <p:sp>
          <p:nvSpPr>
            <p:cNvPr id="7" name="Graphic 78">
              <a:extLst>
                <a:ext uri="{FF2B5EF4-FFF2-40B4-BE49-F238E27FC236}">
                  <a16:creationId xmlns:a16="http://schemas.microsoft.com/office/drawing/2014/main" id="{8DA0D497-8E8F-426A-8172-894BE03F70F6}"/>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8" name="Graphic 78">
              <a:extLst>
                <a:ext uri="{FF2B5EF4-FFF2-40B4-BE49-F238E27FC236}">
                  <a16:creationId xmlns:a16="http://schemas.microsoft.com/office/drawing/2014/main" id="{8C0459EF-3B70-4083-8845-3A9AF847E805}"/>
                </a:ext>
              </a:extLst>
            </p:cNvPr>
            <p:cNvGrpSpPr/>
            <p:nvPr/>
          </p:nvGrpSpPr>
          <p:grpSpPr>
            <a:xfrm>
              <a:off x="4886709" y="3371754"/>
              <a:ext cx="2418108" cy="113728"/>
              <a:chOff x="4886709" y="3371754"/>
              <a:chExt cx="2418108" cy="113728"/>
            </a:xfrm>
            <a:grpFill/>
          </p:grpSpPr>
          <p:sp>
            <p:nvSpPr>
              <p:cNvPr id="9" name="Graphic 78">
                <a:extLst>
                  <a:ext uri="{FF2B5EF4-FFF2-40B4-BE49-F238E27FC236}">
                    <a16:creationId xmlns:a16="http://schemas.microsoft.com/office/drawing/2014/main" id="{53BF2B58-70F8-4288-85AB-CBDA723CDFCC}"/>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0" name="Graphic 78">
                <a:extLst>
                  <a:ext uri="{FF2B5EF4-FFF2-40B4-BE49-F238E27FC236}">
                    <a16:creationId xmlns:a16="http://schemas.microsoft.com/office/drawing/2014/main" id="{A569E551-A5A0-4A8F-B999-3A6D104814A2}"/>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0FB69EB5-D9AC-46E7-934E-32999C39B2E6}"/>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6EABC49A-B4ED-44E4-ADB7-E432734A7C9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377361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4A6E99BD-4B4F-4460-B452-0E8146ACCF8F}" type="datetime1">
              <a:rPr lang="en-US" smtClean="0"/>
              <a:t>4/16/2026</a:t>
            </a:fld>
            <a:endParaRPr lang="en-US"/>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1858745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530352" y="787068"/>
            <a:ext cx="4315386" cy="2223152"/>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987425"/>
            <a:ext cx="5420086"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530352" y="3429000"/>
            <a:ext cx="4315386"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EB6FD34C-1867-42A9-AC54-D15ADD8A65E7}" type="datetime1">
              <a:rPr lang="en-US" smtClean="0"/>
              <a:t>4/16/2026</a:t>
            </a:fld>
            <a:endParaRPr lang="en-US"/>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839DB371-B90D-44CB-A4AF-C7BDBFD0A877}"/>
              </a:ext>
              <a:ext uri="{C183D7F6-B498-43B3-948B-1728B52AA6E4}">
                <adec:decorative xmlns=""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0C845011-2FC2-40F7-B0C6-49CBBA72B9C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2BC78B8-5139-436F-AD47-3CC03903FDDC}"/>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F9DC17BA-1278-45C9-B1BF-B9F1518E1F29}"/>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9637B9F-CC26-4669-81F0-A942B4F72D61}"/>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2BB8F115-0030-47B4-BAF4-C15D1EA27B11}"/>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662F9949-4F1A-4708-824B-E876E9BEDA1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101296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530352" y="787068"/>
            <a:ext cx="3932237" cy="2223152"/>
          </a:xfrm>
        </p:spPr>
        <p:txBody>
          <a:bodyPr anchor="b">
            <a:no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987425"/>
            <a:ext cx="54200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530352"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336133E9-A654-4C17-8C3C-DDCAC83D6EBF}" type="datetime1">
              <a:rPr lang="en-US" smtClean="0"/>
              <a:t>4/16/2026</a:t>
            </a:fld>
            <a:endParaRPr lang="en-US"/>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7627CBC2-9DC2-4EE8-A2D5-849E30F22017}"/>
              </a:ext>
              <a:ext uri="{C183D7F6-B498-43B3-948B-1728B52AA6E4}">
                <adec:decorative xmlns=""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9FB4AEFC-63AB-4831-8EC1-E8145604D8D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11E1337-D5DA-408D-91F3-A6A35FCDD0B9}"/>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1E473FA4-FD80-4D04-AAC5-63B9A4D80778}"/>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FCB457B9-48DE-4921-8C3F-996598075B1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53C9DB95-9A61-4553-8D82-D2BE26FCBC6E}"/>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0EAE371F-24C9-4738-834F-FAF5A5C9ACE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00883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A4649BD0-10DB-43E7-8F22-40B3D51B8FC3}" type="datetime1">
              <a:rPr lang="en-US" smtClean="0"/>
              <a:t>4/16/2026</a:t>
            </a:fld>
            <a:endParaRPr lang="en-US"/>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12EF7969-DB38-4989-A65C-9D190A245515}"/>
              </a:ext>
              <a:ext uri="{C183D7F6-B498-43B3-948B-1728B52AA6E4}">
                <adec:decorative xmlns="" xmlns:adec="http://schemas.microsoft.com/office/drawing/2017/decorative" val="1"/>
              </a:ext>
            </a:extLst>
          </p:cNvPr>
          <p:cNvGrpSpPr/>
          <p:nvPr/>
        </p:nvGrpSpPr>
        <p:grpSpPr>
          <a:xfrm>
            <a:off x="530225" y="2333456"/>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2145BE25-C437-45FE-A3D3-BBAAF108CC9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4A9D0FA0-682C-4076-B779-D865AEEFC66C}"/>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AB60163C-1A2D-4F00-BC61-8A3C11E2D2BE}"/>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3FF8D873-9CF9-4A0A-A7B8-875C0B8233D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2B645470-F624-4417-A8A4-FC242E43C9DB}"/>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ECC7EFEF-6B2A-4210-9275-0077ACF2827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477873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7974374" y="787067"/>
            <a:ext cx="2628900" cy="538989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525719" y="787067"/>
            <a:ext cx="7039402" cy="538989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0A16C79C-F566-427A-93F6-434A4E613134}" type="datetime1">
              <a:rPr lang="en-US" smtClean="0"/>
              <a:t>4/16/2026</a:t>
            </a:fld>
            <a:endParaRPr lang="en-US"/>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88F505F-2957-41FC-9AAA-962853A6719E}"/>
              </a:ext>
              <a:ext uri="{C183D7F6-B498-43B3-948B-1728B52AA6E4}">
                <adec:decorative xmlns="" xmlns:adec="http://schemas.microsoft.com/office/drawing/2017/decorative" val="1"/>
              </a:ext>
            </a:extLst>
          </p:cNvPr>
          <p:cNvGrpSpPr/>
          <p:nvPr/>
        </p:nvGrpSpPr>
        <p:grpSpPr>
          <a:xfrm rot="5400000">
            <a:off x="7283627" y="1250328"/>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091A36EB-8545-4EFE-B619-165D36D644D1}"/>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8D075D29-6706-486B-A55A-13866882BA88}"/>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FAE751A-10F0-48F2-BBC3-D2FE499B34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52289CAF-683C-4BCC-8AA5-95A3BF799B0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BC8403A-C46F-4DA1-A015-00A80215F289}"/>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A797D957-3A2C-42DF-B73E-CBB47BE036B7}"/>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959733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35959F4-53DA-47FF-BC24-1E5B75C69876}"/>
              </a:ext>
            </a:extLst>
          </p:cNvPr>
          <p:cNvSpPr/>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0" name="Group 19">
            <a:extLst>
              <a:ext uri="{FF2B5EF4-FFF2-40B4-BE49-F238E27FC236}">
                <a16:creationId xmlns:a16="http://schemas.microsoft.com/office/drawing/2014/main" id="{A7CF83E8-F6F0-41E3-B580-7412A04DDFB5}"/>
              </a:ext>
            </a:extLst>
          </p:cNvPr>
          <p:cNvGrpSpPr/>
          <p:nvPr/>
        </p:nvGrpSpPr>
        <p:grpSpPr>
          <a:xfrm>
            <a:off x="10776050" y="5204030"/>
            <a:ext cx="886141" cy="802497"/>
            <a:chOff x="10948005" y="3272152"/>
            <a:chExt cx="868640" cy="786648"/>
          </a:xfrm>
          <a:solidFill>
            <a:schemeClr val="accent1"/>
          </a:solidFill>
        </p:grpSpPr>
        <p:sp>
          <p:nvSpPr>
            <p:cNvPr id="21" name="Freeform: Shape 20">
              <a:extLst>
                <a:ext uri="{FF2B5EF4-FFF2-40B4-BE49-F238E27FC236}">
                  <a16:creationId xmlns:a16="http://schemas.microsoft.com/office/drawing/2014/main" id="{1A0B6DBB-705D-48D0-842C-F9DFA7684D19}"/>
                </a:ext>
              </a:extLst>
            </p:cNvPr>
            <p:cNvSpPr/>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2" name="Freeform: Shape 21">
              <a:extLst>
                <a:ext uri="{FF2B5EF4-FFF2-40B4-BE49-F238E27FC236}">
                  <a16:creationId xmlns:a16="http://schemas.microsoft.com/office/drawing/2014/main" id="{C194A764-16E1-4D0D-9357-76F80E6086C0}"/>
                </a:ext>
              </a:extLst>
            </p:cNvPr>
            <p:cNvSpPr/>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115B7F3F-A40D-4F24-8536-E2420B433211}"/>
                </a:ext>
              </a:extLst>
            </p:cNvPr>
            <p:cNvSpPr/>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4" name="Graphic 12">
              <a:extLst>
                <a:ext uri="{FF2B5EF4-FFF2-40B4-BE49-F238E27FC236}">
                  <a16:creationId xmlns:a16="http://schemas.microsoft.com/office/drawing/2014/main" id="{CEF42844-A829-4ED2-A360-63BB2A7C45EE}"/>
                </a:ext>
              </a:extLst>
            </p:cNvPr>
            <p:cNvSpPr/>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5" name="Graphic 15">
              <a:extLst>
                <a:ext uri="{FF2B5EF4-FFF2-40B4-BE49-F238E27FC236}">
                  <a16:creationId xmlns:a16="http://schemas.microsoft.com/office/drawing/2014/main" id="{57B23B52-A1C3-44EF-BC11-9094A0DA11AB}"/>
                </a:ext>
              </a:extLst>
            </p:cNvPr>
            <p:cNvSpPr/>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6" name="Graphic 15">
              <a:extLst>
                <a:ext uri="{FF2B5EF4-FFF2-40B4-BE49-F238E27FC236}">
                  <a16:creationId xmlns:a16="http://schemas.microsoft.com/office/drawing/2014/main" id="{064E08E5-DA92-4CF2-A0BF-E341800227B2}"/>
                </a:ext>
              </a:extLst>
            </p:cNvPr>
            <p:cNvSpPr/>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A222560-E657-4CAE-B667-7BE9E224B244}"/>
                </a:ext>
              </a:extLst>
            </p:cNvPr>
            <p:cNvSpPr/>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Freeform: Shape 7">
            <a:extLst>
              <a:ext uri="{FF2B5EF4-FFF2-40B4-BE49-F238E27FC236}">
                <a16:creationId xmlns:a16="http://schemas.microsoft.com/office/drawing/2014/main" id="{59226104-0061-4319-8237-9C001BF85D49}"/>
              </a:ext>
            </a:extLst>
          </p:cNvPr>
          <p:cNvSpPr/>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525717" y="787068"/>
            <a:ext cx="1007755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525717" y="2521885"/>
            <a:ext cx="10077557" cy="35490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525718" y="136525"/>
            <a:ext cx="2743200"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fld id="{8769D389-4C4C-4FD7-9E6B-9F44477F0EB8}" type="datetime1">
              <a:rPr lang="en-US" smtClean="0"/>
              <a:t>4/16/2026</a:t>
            </a:fld>
            <a:endParaRPr lang="en-US" dirty="0"/>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525718" y="6356350"/>
            <a:ext cx="3450659"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endParaRPr lang="en-US"/>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655367" y="6356350"/>
            <a:ext cx="529809" cy="365125"/>
          </a:xfrm>
          <a:prstGeom prst="rect">
            <a:avLst/>
          </a:prstGeom>
        </p:spPr>
        <p:txBody>
          <a:bodyPr vert="horz" lIns="91440" tIns="45720" rIns="91440" bIns="45720" rtlCol="0" anchor="ctr"/>
          <a:lstStyle>
            <a:lvl1pPr algn="ctr">
              <a:defRPr sz="900" cap="none" spc="110" baseline="0">
                <a:solidFill>
                  <a:schemeClr val="tx1">
                    <a:lumMod val="65000"/>
                    <a:lumOff val="35000"/>
                  </a:schemeClr>
                </a:solidFill>
              </a:defRPr>
            </a:lvl1pPr>
          </a:lstStyle>
          <a:p>
            <a:fld id="{E1076ED0-0DB3-4879-AAE5-5C20D22C1DF4}" type="slidenum">
              <a:rPr lang="en-US" smtClean="0"/>
              <a:t>‹#›</a:t>
            </a:fld>
            <a:endParaRPr lang="en-US"/>
          </a:p>
        </p:txBody>
      </p:sp>
    </p:spTree>
    <p:extLst>
      <p:ext uri="{BB962C8B-B14F-4D97-AF65-F5344CB8AC3E}">
        <p14:creationId xmlns:p14="http://schemas.microsoft.com/office/powerpoint/2010/main" val="12969863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hf sldNum="0" hdr="0" ftr="0" dt="0"/>
  <p:txStyles>
    <p:title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 name="Rectangle 8">
            <a:extLst>
              <a:ext uri="{FF2B5EF4-FFF2-40B4-BE49-F238E27FC236}">
                <a16:creationId xmlns:a16="http://schemas.microsoft.com/office/drawing/2014/main" id="{A5D0B0D3-D735-4619-AA45-B57B791E17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p:cNvSpPr>
            <a:spLocks noGrp="1"/>
          </p:cNvSpPr>
          <p:nvPr>
            <p:ph type="ctrTitle"/>
          </p:nvPr>
        </p:nvSpPr>
        <p:spPr>
          <a:xfrm>
            <a:off x="5535062" y="2632364"/>
            <a:ext cx="6077543" cy="3407521"/>
          </a:xfrm>
        </p:spPr>
        <p:txBody>
          <a:bodyPr>
            <a:normAutofit fontScale="90000"/>
          </a:bodyPr>
          <a:lstStyle/>
          <a:p>
            <a:r>
              <a:rPr lang="uk-UA" i="0" dirty="0" smtClean="0">
                <a:solidFill>
                  <a:srgbClr val="F55F5F"/>
                </a:solidFill>
                <a:ea typeface="+mj-lt"/>
                <a:cs typeface="+mj-lt"/>
              </a:rPr>
              <a:t>Державне регулювання та контроль обігу наркотичних засобів, психотропних речовин, прекурсорів у закладах охорони здоров’я та аптечних закладах</a:t>
            </a:r>
            <a:endParaRPr lang="uk-UA" dirty="0">
              <a:solidFill>
                <a:srgbClr val="F55F5F"/>
              </a:solidFill>
            </a:endParaRPr>
          </a:p>
        </p:txBody>
      </p:sp>
      <p:sp>
        <p:nvSpPr>
          <p:cNvPr id="7" name="Freeform: Shape 10">
            <a:extLst>
              <a:ext uri="{FF2B5EF4-FFF2-40B4-BE49-F238E27FC236}">
                <a16:creationId xmlns:a16="http://schemas.microsoft.com/office/drawing/2014/main" id="{3D505D40-32E9-4C48-81F8-AD80433BE6B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2838"/>
            <a:ext cx="3342291" cy="960875"/>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3" name="Group 12">
            <a:extLst>
              <a:ext uri="{FF2B5EF4-FFF2-40B4-BE49-F238E27FC236}">
                <a16:creationId xmlns:a16="http://schemas.microsoft.com/office/drawing/2014/main" id="{C507BF36-B92B-4CAC-BCA7-8364B51E1F0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701611" y="285553"/>
            <a:ext cx="886141" cy="802496"/>
            <a:chOff x="10948005" y="3272152"/>
            <a:chExt cx="868640" cy="786648"/>
          </a:xfrm>
          <a:solidFill>
            <a:schemeClr val="accent1"/>
          </a:solidFill>
        </p:grpSpPr>
        <p:sp>
          <p:nvSpPr>
            <p:cNvPr id="14" name="Freeform: Shape 13">
              <a:extLst>
                <a:ext uri="{FF2B5EF4-FFF2-40B4-BE49-F238E27FC236}">
                  <a16:creationId xmlns:a16="http://schemas.microsoft.com/office/drawing/2014/main" id="{2276237E-3A6D-452F-879C-FB8C77A18DF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38BC9243-F4BF-48A7-89AE-DFA5B37DE64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Freeform: Shape 15">
              <a:extLst>
                <a:ext uri="{FF2B5EF4-FFF2-40B4-BE49-F238E27FC236}">
                  <a16:creationId xmlns:a16="http://schemas.microsoft.com/office/drawing/2014/main" id="{5DE414EC-F3DF-412E-9B22-5328DAA99C1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7" name="Graphic 12">
              <a:extLst>
                <a:ext uri="{FF2B5EF4-FFF2-40B4-BE49-F238E27FC236}">
                  <a16:creationId xmlns:a16="http://schemas.microsoft.com/office/drawing/2014/main" id="{039C06B1-FDEA-47B1-8222-7D622CD72F9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B834C8C1-9BD1-4635-8E5B-65815F90178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Graphic 15">
              <a:extLst>
                <a:ext uri="{FF2B5EF4-FFF2-40B4-BE49-F238E27FC236}">
                  <a16:creationId xmlns:a16="http://schemas.microsoft.com/office/drawing/2014/main" id="{2963D456-B3F4-4EDC-827E-645741F64D3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3A58845-EFFB-4806-BC6D-47418C15554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aphic 78">
            <a:extLst>
              <a:ext uri="{FF2B5EF4-FFF2-40B4-BE49-F238E27FC236}">
                <a16:creationId xmlns:a16="http://schemas.microsoft.com/office/drawing/2014/main" id="{DBBA0A0D-8F6A-400A-9E49-8C008E2C7DB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09740" y="3267663"/>
            <a:ext cx="972241" cy="45718"/>
            <a:chOff x="4886325" y="3371754"/>
            <a:chExt cx="2418492" cy="113728"/>
          </a:xfrm>
          <a:solidFill>
            <a:schemeClr val="accent1"/>
          </a:solidFill>
        </p:grpSpPr>
        <p:sp>
          <p:nvSpPr>
            <p:cNvPr id="23" name="Graphic 78">
              <a:extLst>
                <a:ext uri="{FF2B5EF4-FFF2-40B4-BE49-F238E27FC236}">
                  <a16:creationId xmlns:a16="http://schemas.microsoft.com/office/drawing/2014/main" id="{A5DD701E-4BC9-48E3-AF4F-013B52D63D4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4" name="Graphic 78">
              <a:extLst>
                <a:ext uri="{FF2B5EF4-FFF2-40B4-BE49-F238E27FC236}">
                  <a16:creationId xmlns:a16="http://schemas.microsoft.com/office/drawing/2014/main" id="{FB658B62-664D-4B3B-BBDA-235666290B4A}"/>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5" name="Graphic 78">
                <a:extLst>
                  <a:ext uri="{FF2B5EF4-FFF2-40B4-BE49-F238E27FC236}">
                    <a16:creationId xmlns:a16="http://schemas.microsoft.com/office/drawing/2014/main" id="{B11F9D25-67B1-4BDB-A290-97B93A19DFA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B9D5C40A-1B1B-4C25-9707-E8F1CF6EEC9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2DD0C1D6-FF64-45AB-8775-83AB3C470B8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8" name="Graphic 78">
                <a:extLst>
                  <a:ext uri="{FF2B5EF4-FFF2-40B4-BE49-F238E27FC236}">
                    <a16:creationId xmlns:a16="http://schemas.microsoft.com/office/drawing/2014/main" id="{15AFBB84-8485-4329-89FC-04663D985BA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1026" name="Picture 2" descr="Контроль обращения наркотических средств, психотропных веществ и  прекурсоров – меры оправданного ужесточения | Щотижневик АПТЕ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4" y="926025"/>
            <a:ext cx="4724400" cy="5931975"/>
          </a:xfrm>
          <a:prstGeom prst="rect">
            <a:avLst/>
          </a:prstGeom>
          <a:noFill/>
          <a:extLst>
            <a:ext uri="{909E8E84-426E-40DD-AFC4-6F175D3DCCD1}">
              <a14:hiddenFill xmlns:a14="http://schemas.microsoft.com/office/drawing/2010/main">
                <a:solidFill>
                  <a:srgbClr val="FFFFFF"/>
                </a:solidFill>
              </a14:hiddenFill>
            </a:ext>
          </a:extLst>
        </p:spPr>
      </p:pic>
      <p:sp>
        <p:nvSpPr>
          <p:cNvPr id="29" name="Прямоугольник 5"/>
          <p:cNvSpPr>
            <a:spLocks noChangeArrowheads="1"/>
          </p:cNvSpPr>
          <p:nvPr/>
        </p:nvSpPr>
        <p:spPr bwMode="auto">
          <a:xfrm>
            <a:off x="5913116" y="294008"/>
            <a:ext cx="45720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pPr algn="ctr" fontAlgn="base">
              <a:spcBef>
                <a:spcPct val="0"/>
              </a:spcBef>
              <a:spcAft>
                <a:spcPct val="0"/>
              </a:spcAft>
            </a:pPr>
            <a:r>
              <a:rPr lang="uk-UA" altLang="uk-UA" dirty="0" smtClean="0">
                <a:solidFill>
                  <a:schemeClr val="accent1">
                    <a:lumMod val="75000"/>
                  </a:schemeClr>
                </a:solidFill>
                <a:latin typeface="Arial" panose="020B0604020202020204" pitchFamily="34" charset="0"/>
                <a:cs typeface="Arial" panose="020B0604020202020204" pitchFamily="34" charset="0"/>
              </a:rPr>
              <a:t>Міністерство охорони здоров’я України Одеський національний медичний університет</a:t>
            </a:r>
          </a:p>
          <a:p>
            <a:pPr algn="ctr" fontAlgn="base">
              <a:spcBef>
                <a:spcPct val="0"/>
              </a:spcBef>
              <a:spcAft>
                <a:spcPct val="0"/>
              </a:spcAft>
            </a:pPr>
            <a:r>
              <a:rPr lang="uk-UA" altLang="uk-UA" dirty="0" smtClean="0">
                <a:solidFill>
                  <a:schemeClr val="accent1">
                    <a:lumMod val="75000"/>
                  </a:schemeClr>
                </a:solidFill>
                <a:latin typeface="Arial" panose="020B0604020202020204" pitchFamily="34" charset="0"/>
                <a:cs typeface="Arial" panose="020B0604020202020204" pitchFamily="34" charset="0"/>
              </a:rPr>
              <a:t>Медико-фармацевтичний </a:t>
            </a:r>
            <a:r>
              <a:rPr lang="uk-UA" altLang="uk-UA" dirty="0" smtClean="0">
                <a:solidFill>
                  <a:schemeClr val="accent1">
                    <a:lumMod val="75000"/>
                  </a:schemeClr>
                </a:solidFill>
                <a:latin typeface="Arial" panose="020B0604020202020204" pitchFamily="34" charset="0"/>
                <a:cs typeface="Arial" panose="020B0604020202020204" pitchFamily="34" charset="0"/>
              </a:rPr>
              <a:t>факультет</a:t>
            </a:r>
          </a:p>
          <a:p>
            <a:pPr algn="ctr" fontAlgn="base">
              <a:spcBef>
                <a:spcPct val="0"/>
              </a:spcBef>
              <a:spcAft>
                <a:spcPct val="0"/>
              </a:spcAft>
            </a:pPr>
            <a:r>
              <a:rPr lang="uk-UA" altLang="uk-UA" dirty="0" smtClean="0">
                <a:solidFill>
                  <a:schemeClr val="accent1">
                    <a:lumMod val="75000"/>
                  </a:schemeClr>
                </a:solidFill>
                <a:latin typeface="Arial" panose="020B0604020202020204" pitchFamily="34" charset="0"/>
                <a:cs typeface="Arial" panose="020B0604020202020204" pitchFamily="34" charset="0"/>
              </a:rPr>
              <a:t>Кафедра організації та економіки фармації з післядипломною підготовкою</a:t>
            </a:r>
          </a:p>
        </p:txBody>
      </p:sp>
    </p:spTree>
    <p:extLst>
      <p:ext uri="{BB962C8B-B14F-4D97-AF65-F5344CB8AC3E}">
        <p14:creationId xmlns:p14="http://schemas.microsoft.com/office/powerpoint/2010/main" val="1351651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Сеть соединенных точек">
            <a:extLst>
              <a:ext uri="{FF2B5EF4-FFF2-40B4-BE49-F238E27FC236}">
                <a16:creationId xmlns:a16="http://schemas.microsoft.com/office/drawing/2014/main" id="{4A1E6488-B861-4869-A9D6-99D6E0B77F7B}"/>
              </a:ext>
            </a:extLst>
          </p:cNvPr>
          <p:cNvPicPr>
            <a:picLocks noChangeAspect="1"/>
          </p:cNvPicPr>
          <p:nvPr/>
        </p:nvPicPr>
        <p:blipFill rotWithShape="1">
          <a:blip r:embed="rId2"/>
          <a:srcRect l="43713" r="19189" b="-6"/>
          <a:stretch/>
        </p:blipFill>
        <p:spPr>
          <a:xfrm>
            <a:off x="0" y="0"/>
            <a:ext cx="1680368" cy="775855"/>
          </a:xfrm>
          <a:prstGeom prst="ellipse">
            <a:avLst/>
          </a:prstGeom>
          <a:ln>
            <a:noFill/>
          </a:ln>
          <a:effectLst>
            <a:softEdge rad="112500"/>
          </a:effectLst>
        </p:spPr>
      </p:pic>
      <p:sp>
        <p:nvSpPr>
          <p:cNvPr id="2" name="Заголовок 1">
            <a:extLst>
              <a:ext uri="{FF2B5EF4-FFF2-40B4-BE49-F238E27FC236}">
                <a16:creationId xmlns:a16="http://schemas.microsoft.com/office/drawing/2014/main" id="{BABB1F0A-7AA9-4E41-85C5-DA1848F52428}"/>
              </a:ext>
            </a:extLst>
          </p:cNvPr>
          <p:cNvSpPr>
            <a:spLocks noGrp="1"/>
          </p:cNvSpPr>
          <p:nvPr>
            <p:ph type="title"/>
          </p:nvPr>
        </p:nvSpPr>
        <p:spPr>
          <a:xfrm>
            <a:off x="1172262" y="518485"/>
            <a:ext cx="10077557" cy="514740"/>
          </a:xfrm>
        </p:spPr>
        <p:txBody>
          <a:bodyPr>
            <a:normAutofit fontScale="90000"/>
          </a:bodyPr>
          <a:lstStyle/>
          <a:p>
            <a:pPr algn="ctr"/>
            <a:r>
              <a:rPr lang="uk-UA" i="0" dirty="0" smtClean="0">
                <a:ea typeface="+mj-lt"/>
                <a:cs typeface="+mj-lt"/>
              </a:rPr>
              <a:t>Теоретичні питання</a:t>
            </a:r>
            <a:endParaRPr lang="uk-UA" dirty="0"/>
          </a:p>
        </p:txBody>
      </p:sp>
      <p:sp>
        <p:nvSpPr>
          <p:cNvPr id="3" name="Объект 2">
            <a:extLst>
              <a:ext uri="{FF2B5EF4-FFF2-40B4-BE49-F238E27FC236}">
                <a16:creationId xmlns:a16="http://schemas.microsoft.com/office/drawing/2014/main" id="{623049BF-5ED4-4DCE-BFBD-9B44C7660AF2}"/>
              </a:ext>
            </a:extLst>
          </p:cNvPr>
          <p:cNvSpPr>
            <a:spLocks noGrp="1"/>
          </p:cNvSpPr>
          <p:nvPr>
            <p:ph idx="1"/>
          </p:nvPr>
        </p:nvSpPr>
        <p:spPr>
          <a:xfrm>
            <a:off x="1680368" y="1219557"/>
            <a:ext cx="10077557" cy="4109761"/>
          </a:xfrm>
        </p:spPr>
        <p:txBody>
          <a:bodyPr vert="horz" lIns="91440" tIns="45720" rIns="91440" bIns="45720" rtlCol="0" anchor="t">
            <a:normAutofit/>
          </a:bodyPr>
          <a:lstStyle/>
          <a:p>
            <a:r>
              <a:rPr lang="ru-RU" dirty="0">
                <a:ea typeface="+mn-lt"/>
                <a:cs typeface="+mn-lt"/>
              </a:rPr>
              <a:t>1. </a:t>
            </a:r>
            <a:r>
              <a:rPr lang="uk-UA" dirty="0" smtClean="0">
                <a:ea typeface="+mn-lt"/>
                <a:cs typeface="+mn-lt"/>
              </a:rPr>
              <a:t>Режим контролю обігу ЛЗ. Поняття, мета, світові підходи до застосування. </a:t>
            </a:r>
          </a:p>
          <a:p>
            <a:r>
              <a:rPr lang="uk-UA" dirty="0" smtClean="0">
                <a:ea typeface="+mn-lt"/>
                <a:cs typeface="+mn-lt"/>
              </a:rPr>
              <a:t>2. Номенклатурно-правові групи ЛЗ в Україні та за кордоном. </a:t>
            </a:r>
          </a:p>
          <a:p>
            <a:r>
              <a:rPr lang="uk-UA" dirty="0" smtClean="0">
                <a:ea typeface="+mn-lt"/>
                <a:cs typeface="+mn-lt"/>
              </a:rPr>
              <a:t>3. Регулювання обігу НПГ в Україні. </a:t>
            </a:r>
          </a:p>
          <a:p>
            <a:r>
              <a:rPr lang="uk-UA" dirty="0" smtClean="0">
                <a:ea typeface="+mn-lt"/>
                <a:cs typeface="+mn-lt"/>
              </a:rPr>
              <a:t>4. Поняття КПГ ЛЗ, їх характеристика. </a:t>
            </a:r>
          </a:p>
          <a:p>
            <a:r>
              <a:rPr lang="uk-UA" dirty="0" smtClean="0">
                <a:ea typeface="+mn-lt"/>
                <a:cs typeface="+mn-lt"/>
              </a:rPr>
              <a:t>5. Нормативно-правове регулювання обігу КПГ ЛЗ на міжнародному та державному рівнях. Проблеми та шляхи їх вирішення. </a:t>
            </a:r>
          </a:p>
          <a:p>
            <a:r>
              <a:rPr lang="uk-UA" dirty="0" smtClean="0">
                <a:ea typeface="+mn-lt"/>
                <a:cs typeface="+mn-lt"/>
              </a:rPr>
              <a:t>6. Особливості ліцензування діяльності, що пов‘язана з обігом КПГ ЛЗ. </a:t>
            </a:r>
          </a:p>
          <a:p>
            <a:r>
              <a:rPr lang="uk-UA" dirty="0" smtClean="0">
                <a:ea typeface="+mn-lt"/>
                <a:cs typeface="+mn-lt"/>
              </a:rPr>
              <a:t>7. Нормативно-правове регулювання окремих етапів обігу наркотичних засобів, психотропних речовин та прекурсорів.</a:t>
            </a:r>
            <a:endParaRPr lang="uk-UA" dirty="0"/>
          </a:p>
        </p:txBody>
      </p:sp>
    </p:spTree>
    <p:extLst>
      <p:ext uri="{BB962C8B-B14F-4D97-AF65-F5344CB8AC3E}">
        <p14:creationId xmlns:p14="http://schemas.microsoft.com/office/powerpoint/2010/main" val="2298819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A823A2-25AD-42C2-B786-7B9E5911243E}"/>
              </a:ext>
            </a:extLst>
          </p:cNvPr>
          <p:cNvSpPr>
            <a:spLocks noGrp="1"/>
          </p:cNvSpPr>
          <p:nvPr>
            <p:ph type="title"/>
          </p:nvPr>
        </p:nvSpPr>
        <p:spPr/>
        <p:txBody>
          <a:bodyPr/>
          <a:lstStyle/>
          <a:p>
            <a:r>
              <a:rPr lang="ru-RU" i="0" dirty="0" err="1">
                <a:ea typeface="+mj-lt"/>
                <a:cs typeface="+mj-lt"/>
              </a:rPr>
              <a:t>Питання</a:t>
            </a:r>
            <a:r>
              <a:rPr lang="ru-RU" i="0" dirty="0">
                <a:ea typeface="+mj-lt"/>
                <a:cs typeface="+mj-lt"/>
              </a:rPr>
              <a:t> для </a:t>
            </a:r>
            <a:r>
              <a:rPr lang="ru-RU" i="0" dirty="0" err="1">
                <a:ea typeface="+mj-lt"/>
                <a:cs typeface="+mj-lt"/>
              </a:rPr>
              <a:t>самостійної</a:t>
            </a:r>
            <a:r>
              <a:rPr lang="ru-RU" i="0" dirty="0">
                <a:ea typeface="+mj-lt"/>
                <a:cs typeface="+mj-lt"/>
              </a:rPr>
              <a:t> </a:t>
            </a:r>
            <a:r>
              <a:rPr lang="ru-RU" i="0" dirty="0" err="1">
                <a:ea typeface="+mj-lt"/>
                <a:cs typeface="+mj-lt"/>
              </a:rPr>
              <a:t>роботи</a:t>
            </a:r>
            <a:endParaRPr lang="ru-RU" dirty="0" err="1"/>
          </a:p>
        </p:txBody>
      </p:sp>
      <p:sp>
        <p:nvSpPr>
          <p:cNvPr id="3" name="Объект 2">
            <a:extLst>
              <a:ext uri="{FF2B5EF4-FFF2-40B4-BE49-F238E27FC236}">
                <a16:creationId xmlns:a16="http://schemas.microsoft.com/office/drawing/2014/main" id="{6F5E7F01-63C3-4589-B265-D9164F4CBF58}"/>
              </a:ext>
            </a:extLst>
          </p:cNvPr>
          <p:cNvSpPr>
            <a:spLocks noGrp="1"/>
          </p:cNvSpPr>
          <p:nvPr>
            <p:ph idx="1"/>
          </p:nvPr>
        </p:nvSpPr>
        <p:spPr/>
        <p:txBody>
          <a:bodyPr vert="horz" lIns="91440" tIns="45720" rIns="91440" bIns="45720" rtlCol="0" anchor="t">
            <a:normAutofit/>
          </a:bodyPr>
          <a:lstStyle/>
          <a:p>
            <a:r>
              <a:rPr lang="ru-RU" sz="2400" dirty="0">
                <a:ea typeface="+mn-lt"/>
                <a:cs typeface="+mn-lt"/>
              </a:rPr>
              <a:t>1. </a:t>
            </a:r>
            <a:r>
              <a:rPr lang="uk-UA" sz="2400" dirty="0" smtClean="0">
                <a:ea typeface="+mn-lt"/>
                <a:cs typeface="+mn-lt"/>
              </a:rPr>
              <a:t>Особливості зберігання, відпуску та обліку КПГ у ЛПЗ. </a:t>
            </a:r>
          </a:p>
          <a:p>
            <a:r>
              <a:rPr lang="uk-UA" sz="2400" dirty="0" smtClean="0">
                <a:ea typeface="+mn-lt"/>
                <a:cs typeface="+mn-lt"/>
              </a:rPr>
              <a:t>2. Нормативно-правове регулювання обороту КПГ ЛЗ в іноземних країнах. </a:t>
            </a:r>
          </a:p>
          <a:p>
            <a:r>
              <a:rPr lang="uk-UA" sz="2400" dirty="0" smtClean="0">
                <a:ea typeface="+mn-lt"/>
                <a:cs typeface="+mn-lt"/>
              </a:rPr>
              <a:t>3. Порядок </a:t>
            </a:r>
            <a:r>
              <a:rPr lang="uk-UA" sz="2400" dirty="0" err="1" smtClean="0">
                <a:ea typeface="+mn-lt"/>
                <a:cs typeface="+mn-lt"/>
              </a:rPr>
              <a:t>лицензування</a:t>
            </a:r>
            <a:r>
              <a:rPr lang="uk-UA" sz="2400" dirty="0" smtClean="0">
                <a:ea typeface="+mn-lt"/>
                <a:cs typeface="+mn-lt"/>
              </a:rPr>
              <a:t> діяльності, </a:t>
            </a:r>
            <a:r>
              <a:rPr lang="uk-UA" sz="2400" dirty="0" err="1" smtClean="0">
                <a:ea typeface="+mn-lt"/>
                <a:cs typeface="+mn-lt"/>
              </a:rPr>
              <a:t>пов</a:t>
            </a:r>
            <a:r>
              <a:rPr lang="uk-UA" sz="2400" dirty="0" smtClean="0">
                <a:ea typeface="+mn-lt"/>
                <a:cs typeface="+mn-lt"/>
              </a:rPr>
              <a:t> `</a:t>
            </a:r>
            <a:r>
              <a:rPr lang="uk-UA" sz="2400" dirty="0" err="1" smtClean="0">
                <a:ea typeface="+mn-lt"/>
                <a:cs typeface="+mn-lt"/>
              </a:rPr>
              <a:t>язаної</a:t>
            </a:r>
            <a:r>
              <a:rPr lang="uk-UA" sz="2400" dirty="0" smtClean="0">
                <a:ea typeface="+mn-lt"/>
                <a:cs typeface="+mn-lt"/>
              </a:rPr>
              <a:t> з оборотом КПГ ЛЗ в </a:t>
            </a:r>
            <a:r>
              <a:rPr lang="uk-UA" sz="2400" dirty="0" err="1" smtClean="0">
                <a:ea typeface="+mn-lt"/>
                <a:cs typeface="+mn-lt"/>
              </a:rPr>
              <a:t>рїзних</a:t>
            </a:r>
            <a:r>
              <a:rPr lang="uk-UA" sz="2400" dirty="0" smtClean="0">
                <a:ea typeface="+mn-lt"/>
                <a:cs typeface="+mn-lt"/>
              </a:rPr>
              <a:t> країнах.</a:t>
            </a:r>
            <a:endParaRPr lang="uk-UA" sz="2400" dirty="0"/>
          </a:p>
        </p:txBody>
      </p:sp>
    </p:spTree>
    <p:extLst>
      <p:ext uri="{BB962C8B-B14F-4D97-AF65-F5344CB8AC3E}">
        <p14:creationId xmlns:p14="http://schemas.microsoft.com/office/powerpoint/2010/main" val="345459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226C5AB4-8349-4D62-878C-7EFA12D9BFA0}"/>
              </a:ext>
            </a:extLst>
          </p:cNvPr>
          <p:cNvSpPr>
            <a:spLocks noGrp="1"/>
          </p:cNvSpPr>
          <p:nvPr>
            <p:ph type="ctrTitle"/>
          </p:nvPr>
        </p:nvSpPr>
        <p:spPr>
          <a:xfrm>
            <a:off x="2019235" y="428670"/>
            <a:ext cx="6967132" cy="1930401"/>
          </a:xfrm>
        </p:spPr>
        <p:txBody>
          <a:bodyPr>
            <a:normAutofit fontScale="90000"/>
          </a:bodyPr>
          <a:lstStyle/>
          <a:p>
            <a:pPr algn="ctr"/>
            <a:r>
              <a:rPr lang="uk-UA" sz="4800" i="0" dirty="0" smtClean="0">
                <a:solidFill>
                  <a:srgbClr val="F55F5F"/>
                </a:solidFill>
                <a:ea typeface="+mj-lt"/>
                <a:cs typeface="+mj-lt"/>
              </a:rPr>
              <a:t>Режим контролю обігу ЛЗ. Поняття, мета, світові підходи до застосування.</a:t>
            </a:r>
            <a:endParaRPr lang="uk-UA" sz="4800" dirty="0">
              <a:solidFill>
                <a:srgbClr val="F55F5F"/>
              </a:solidFill>
            </a:endParaRPr>
          </a:p>
        </p:txBody>
      </p:sp>
      <p:sp>
        <p:nvSpPr>
          <p:cNvPr id="10" name="Freeform: Shape 9">
            <a:extLst>
              <a:ext uri="{FF2B5EF4-FFF2-40B4-BE49-F238E27FC236}">
                <a16:creationId xmlns:a16="http://schemas.microsoft.com/office/drawing/2014/main" id="{A88EE6DC-B9C9-4217-8261-26F7DF29F4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3" y="3268781"/>
            <a:ext cx="972165" cy="41353"/>
            <a:chOff x="4886325" y="3374517"/>
            <a:chExt cx="2418302" cy="102869"/>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95088" y="3374517"/>
              <a:ext cx="2400490" cy="102869"/>
              <a:chOff x="4895088" y="3374517"/>
              <a:chExt cx="2400490" cy="102869"/>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grpSp>
      </p:grpSp>
      <p:pic>
        <p:nvPicPr>
          <p:cNvPr id="2050" name="Picture 2" descr="Ответственность за незаконный оборот наркотических средств и психотропных  веществ"/>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9458" y="2469330"/>
            <a:ext cx="6741884" cy="3986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24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D8F44E7-5E3A-44AB-9258-B1CE982AF21D}"/>
              </a:ext>
            </a:extLst>
          </p:cNvPr>
          <p:cNvSpPr>
            <a:spLocks noGrp="1"/>
          </p:cNvSpPr>
          <p:nvPr>
            <p:ph idx="1"/>
          </p:nvPr>
        </p:nvSpPr>
        <p:spPr>
          <a:xfrm>
            <a:off x="1373982" y="264640"/>
            <a:ext cx="9948161" cy="1809385"/>
          </a:xfr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rmAutofit/>
          </a:bodyPr>
          <a:lstStyle/>
          <a:p>
            <a:pPr algn="ctr"/>
            <a:r>
              <a:rPr lang="ru-RU" sz="2800" b="1" dirty="0">
                <a:ea typeface="+mn-lt"/>
                <a:cs typeface="+mn-lt"/>
              </a:rPr>
              <a:t>Режим контролю (РК) </a:t>
            </a:r>
            <a:r>
              <a:rPr lang="ru-RU" dirty="0">
                <a:ea typeface="+mn-lt"/>
                <a:cs typeface="+mn-lt"/>
              </a:rPr>
              <a:t>– </a:t>
            </a:r>
            <a:r>
              <a:rPr lang="ru-RU" dirty="0" err="1">
                <a:ea typeface="+mn-lt"/>
                <a:cs typeface="+mn-lt"/>
              </a:rPr>
              <a:t>вимоги</a:t>
            </a:r>
            <a:r>
              <a:rPr lang="ru-RU" dirty="0">
                <a:ea typeface="+mn-lt"/>
                <a:cs typeface="+mn-lt"/>
              </a:rPr>
              <a:t> </a:t>
            </a:r>
            <a:r>
              <a:rPr lang="ru-RU" dirty="0" err="1">
                <a:ea typeface="+mn-lt"/>
                <a:cs typeface="+mn-lt"/>
              </a:rPr>
              <a:t>законодавчих</a:t>
            </a:r>
            <a:r>
              <a:rPr lang="ru-RU" dirty="0">
                <a:ea typeface="+mn-lt"/>
                <a:cs typeface="+mn-lt"/>
              </a:rPr>
              <a:t>, нормативно-</a:t>
            </a:r>
            <a:r>
              <a:rPr lang="ru-RU" dirty="0" err="1">
                <a:ea typeface="+mn-lt"/>
                <a:cs typeface="+mn-lt"/>
              </a:rPr>
              <a:t>правових</a:t>
            </a:r>
            <a:r>
              <a:rPr lang="ru-RU" dirty="0">
                <a:ea typeface="+mn-lt"/>
                <a:cs typeface="+mn-lt"/>
              </a:rPr>
              <a:t> та </a:t>
            </a:r>
            <a:r>
              <a:rPr lang="ru-RU" dirty="0" err="1">
                <a:ea typeface="+mn-lt"/>
                <a:cs typeface="+mn-lt"/>
              </a:rPr>
              <a:t>інструктивно-методичних</a:t>
            </a:r>
            <a:r>
              <a:rPr lang="ru-RU" dirty="0">
                <a:ea typeface="+mn-lt"/>
                <a:cs typeface="+mn-lt"/>
              </a:rPr>
              <a:t> </a:t>
            </a:r>
            <a:r>
              <a:rPr lang="ru-RU" dirty="0" err="1">
                <a:ea typeface="+mn-lt"/>
                <a:cs typeface="+mn-lt"/>
              </a:rPr>
              <a:t>документів</a:t>
            </a:r>
            <a:r>
              <a:rPr lang="ru-RU" dirty="0">
                <a:ea typeface="+mn-lt"/>
                <a:cs typeface="+mn-lt"/>
              </a:rPr>
              <a:t> до </a:t>
            </a:r>
            <a:r>
              <a:rPr lang="ru-RU" dirty="0" err="1">
                <a:ea typeface="+mn-lt"/>
                <a:cs typeface="+mn-lt"/>
              </a:rPr>
              <a:t>номенклатурно-правової</a:t>
            </a:r>
            <a:r>
              <a:rPr lang="ru-RU" dirty="0">
                <a:ea typeface="+mn-lt"/>
                <a:cs typeface="+mn-lt"/>
              </a:rPr>
              <a:t> та </a:t>
            </a:r>
            <a:r>
              <a:rPr lang="ru-RU" dirty="0" err="1">
                <a:ea typeface="+mn-lt"/>
                <a:cs typeface="+mn-lt"/>
              </a:rPr>
              <a:t>класифікаційно-правової</a:t>
            </a:r>
            <a:r>
              <a:rPr lang="ru-RU" dirty="0">
                <a:ea typeface="+mn-lt"/>
                <a:cs typeface="+mn-lt"/>
              </a:rPr>
              <a:t> характеристики ЛЗ </a:t>
            </a:r>
            <a:endParaRPr lang="ru-RU" dirty="0"/>
          </a:p>
          <a:p>
            <a:pPr algn="ctr"/>
            <a:r>
              <a:rPr lang="ru-RU" b="1" dirty="0">
                <a:solidFill>
                  <a:srgbClr val="C00000"/>
                </a:solidFill>
                <a:ea typeface="+mn-lt"/>
                <a:cs typeface="+mn-lt"/>
              </a:rPr>
              <a:t>РК=НПГ+КПГ</a:t>
            </a:r>
            <a:endParaRPr lang="ru-RU" b="1" dirty="0">
              <a:solidFill>
                <a:srgbClr val="C00000"/>
              </a:solidFill>
            </a:endParaRPr>
          </a:p>
        </p:txBody>
      </p:sp>
      <p:sp>
        <p:nvSpPr>
          <p:cNvPr id="4" name="TextBox 3">
            <a:extLst>
              <a:ext uri="{FF2B5EF4-FFF2-40B4-BE49-F238E27FC236}">
                <a16:creationId xmlns:a16="http://schemas.microsoft.com/office/drawing/2014/main" id="{497A3356-8A77-483B-85FE-D116F0BD4BEB}"/>
              </a:ext>
            </a:extLst>
          </p:cNvPr>
          <p:cNvSpPr txBox="1"/>
          <p:nvPr/>
        </p:nvSpPr>
        <p:spPr>
          <a:xfrm>
            <a:off x="1373982" y="2524664"/>
            <a:ext cx="3936521"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err="1">
                <a:solidFill>
                  <a:srgbClr val="C00000"/>
                </a:solidFill>
              </a:rPr>
              <a:t>Номенклатурно-правова</a:t>
            </a:r>
            <a:r>
              <a:rPr lang="en-US" sz="2400" b="1" dirty="0">
                <a:solidFill>
                  <a:srgbClr val="C00000"/>
                </a:solidFill>
              </a:rPr>
              <a:t> </a:t>
            </a:r>
            <a:r>
              <a:rPr lang="en-US" sz="2400" b="1" dirty="0" err="1">
                <a:solidFill>
                  <a:srgbClr val="C00000"/>
                </a:solidFill>
              </a:rPr>
              <a:t>група</a:t>
            </a:r>
            <a:r>
              <a:rPr lang="en-US" sz="2400" dirty="0"/>
              <a:t> (НПГ) ЛЗ – </a:t>
            </a:r>
            <a:r>
              <a:rPr lang="en-US" sz="2400" dirty="0" err="1"/>
              <a:t>група</a:t>
            </a:r>
            <a:r>
              <a:rPr lang="en-US" sz="2400" dirty="0"/>
              <a:t>, </a:t>
            </a:r>
            <a:r>
              <a:rPr lang="en-US" sz="2400" dirty="0" err="1"/>
              <a:t>яка</a:t>
            </a:r>
            <a:r>
              <a:rPr lang="en-US" sz="2400" dirty="0"/>
              <a:t> </a:t>
            </a:r>
            <a:r>
              <a:rPr lang="en-US" sz="2400" dirty="0" err="1"/>
              <a:t>вказує</a:t>
            </a:r>
            <a:r>
              <a:rPr lang="en-US" sz="2400" dirty="0"/>
              <a:t> </a:t>
            </a:r>
            <a:r>
              <a:rPr lang="en-US" sz="2400" dirty="0" err="1">
                <a:solidFill>
                  <a:srgbClr val="7030A0"/>
                </a:solidFill>
              </a:rPr>
              <a:t>на</a:t>
            </a:r>
            <a:r>
              <a:rPr lang="en-US" sz="2400" dirty="0">
                <a:solidFill>
                  <a:srgbClr val="7030A0"/>
                </a:solidFill>
              </a:rPr>
              <a:t> </a:t>
            </a:r>
            <a:r>
              <a:rPr lang="en-US" sz="2400" dirty="0" err="1">
                <a:solidFill>
                  <a:srgbClr val="7030A0"/>
                </a:solidFill>
              </a:rPr>
              <a:t>форму</a:t>
            </a:r>
            <a:r>
              <a:rPr lang="en-US" sz="2400" dirty="0">
                <a:solidFill>
                  <a:srgbClr val="7030A0"/>
                </a:solidFill>
              </a:rPr>
              <a:t> </a:t>
            </a:r>
            <a:r>
              <a:rPr lang="en-US" sz="2400" dirty="0" err="1">
                <a:solidFill>
                  <a:srgbClr val="7030A0"/>
                </a:solidFill>
              </a:rPr>
              <a:t>відпуску</a:t>
            </a:r>
            <a:r>
              <a:rPr lang="en-US" sz="2400" dirty="0"/>
              <a:t> </a:t>
            </a:r>
            <a:r>
              <a:rPr lang="en-US" sz="2400" dirty="0" err="1"/>
              <a:t>лікарського</a:t>
            </a:r>
            <a:r>
              <a:rPr lang="en-US" sz="2400" dirty="0"/>
              <a:t> </a:t>
            </a:r>
            <a:r>
              <a:rPr lang="en-US" sz="2400" dirty="0" err="1"/>
              <a:t>засобу</a:t>
            </a:r>
            <a:r>
              <a:rPr lang="en-US" sz="2400" dirty="0"/>
              <a:t>. </a:t>
            </a:r>
            <a:r>
              <a:rPr lang="en-US" sz="2400" dirty="0" err="1"/>
              <a:t>За</a:t>
            </a:r>
            <a:r>
              <a:rPr lang="en-US" sz="2400" dirty="0"/>
              <a:t> </a:t>
            </a:r>
            <a:r>
              <a:rPr lang="en-US" sz="2400" dirty="0" err="1"/>
              <a:t>формою</a:t>
            </a:r>
            <a:r>
              <a:rPr lang="en-US" sz="2400" dirty="0"/>
              <a:t> </a:t>
            </a:r>
            <a:r>
              <a:rPr lang="en-US" sz="2400" dirty="0" err="1"/>
              <a:t>відпуску</a:t>
            </a:r>
            <a:r>
              <a:rPr lang="en-US" sz="2400" dirty="0"/>
              <a:t> ЛЗ </a:t>
            </a:r>
            <a:r>
              <a:rPr lang="en-US" sz="2400" dirty="0" err="1"/>
              <a:t>поділяють</a:t>
            </a:r>
            <a:r>
              <a:rPr lang="en-US" sz="2400" dirty="0"/>
              <a:t> </a:t>
            </a:r>
            <a:r>
              <a:rPr lang="en-US" sz="2400" dirty="0" err="1"/>
              <a:t>на</a:t>
            </a:r>
            <a:r>
              <a:rPr lang="en-US" sz="2400" dirty="0"/>
              <a:t> </a:t>
            </a:r>
            <a:r>
              <a:rPr lang="en-US" sz="2400" dirty="0" err="1"/>
              <a:t>рецептурні</a:t>
            </a:r>
            <a:r>
              <a:rPr lang="en-US" sz="2400" dirty="0"/>
              <a:t> </a:t>
            </a:r>
            <a:r>
              <a:rPr lang="en-US" sz="2400" dirty="0" err="1"/>
              <a:t>та</a:t>
            </a:r>
            <a:r>
              <a:rPr lang="en-US" sz="2400" dirty="0"/>
              <a:t> </a:t>
            </a:r>
            <a:r>
              <a:rPr lang="en-US" sz="2400" dirty="0" err="1"/>
              <a:t>безрецептурні</a:t>
            </a:r>
            <a:r>
              <a:rPr lang="en-US" sz="2400" dirty="0"/>
              <a:t>.</a:t>
            </a:r>
          </a:p>
        </p:txBody>
      </p:sp>
      <p:sp>
        <p:nvSpPr>
          <p:cNvPr id="5" name="TextBox 4">
            <a:extLst>
              <a:ext uri="{FF2B5EF4-FFF2-40B4-BE49-F238E27FC236}">
                <a16:creationId xmlns:a16="http://schemas.microsoft.com/office/drawing/2014/main" id="{018746E5-BEAC-4897-A6E6-318698088FAE}"/>
              </a:ext>
            </a:extLst>
          </p:cNvPr>
          <p:cNvSpPr txBox="1"/>
          <p:nvPr/>
        </p:nvSpPr>
        <p:spPr>
          <a:xfrm>
            <a:off x="6389649" y="2524664"/>
            <a:ext cx="481732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err="1">
                <a:solidFill>
                  <a:srgbClr val="C00000"/>
                </a:solidFill>
              </a:rPr>
              <a:t>Класифікаційно-правова</a:t>
            </a:r>
            <a:r>
              <a:rPr lang="en-US" sz="2400" dirty="0"/>
              <a:t> </a:t>
            </a:r>
            <a:r>
              <a:rPr lang="en-US" sz="2400" dirty="0" err="1"/>
              <a:t>група</a:t>
            </a:r>
            <a:r>
              <a:rPr lang="en-US" sz="2400" dirty="0"/>
              <a:t> (КПГ) ЛЗ – </a:t>
            </a:r>
            <a:r>
              <a:rPr lang="en-US" sz="2400" dirty="0" err="1"/>
              <a:t>група</a:t>
            </a:r>
            <a:r>
              <a:rPr lang="en-US" sz="2400" dirty="0"/>
              <a:t>, </a:t>
            </a:r>
            <a:r>
              <a:rPr lang="en-US" sz="2400" dirty="0" err="1"/>
              <a:t>яка</a:t>
            </a:r>
            <a:r>
              <a:rPr lang="en-US" sz="2400" dirty="0"/>
              <a:t> </a:t>
            </a:r>
            <a:r>
              <a:rPr lang="en-US" sz="2400" dirty="0" err="1"/>
              <a:t>вказує</a:t>
            </a:r>
            <a:r>
              <a:rPr lang="en-US" sz="2400" dirty="0"/>
              <a:t> </a:t>
            </a:r>
            <a:r>
              <a:rPr lang="en-US" sz="2400" dirty="0" err="1">
                <a:solidFill>
                  <a:srgbClr val="7030A0"/>
                </a:solidFill>
              </a:rPr>
              <a:t>на</a:t>
            </a:r>
            <a:r>
              <a:rPr lang="en-US" sz="2400" dirty="0">
                <a:solidFill>
                  <a:srgbClr val="7030A0"/>
                </a:solidFill>
              </a:rPr>
              <a:t> </a:t>
            </a:r>
            <a:r>
              <a:rPr lang="en-US" sz="2400" dirty="0" err="1">
                <a:solidFill>
                  <a:srgbClr val="7030A0"/>
                </a:solidFill>
              </a:rPr>
              <a:t>профіль</a:t>
            </a:r>
            <a:r>
              <a:rPr lang="en-US" sz="2400" dirty="0">
                <a:solidFill>
                  <a:srgbClr val="7030A0"/>
                </a:solidFill>
              </a:rPr>
              <a:t> </a:t>
            </a:r>
            <a:r>
              <a:rPr lang="en-US" sz="2400" dirty="0" err="1">
                <a:solidFill>
                  <a:srgbClr val="7030A0"/>
                </a:solidFill>
              </a:rPr>
              <a:t>безпеки</a:t>
            </a:r>
            <a:r>
              <a:rPr lang="en-US" sz="2400" dirty="0"/>
              <a:t> </a:t>
            </a:r>
            <a:r>
              <a:rPr lang="en-US" sz="2400" dirty="0" err="1"/>
              <a:t>дії</a:t>
            </a:r>
            <a:r>
              <a:rPr lang="en-US" sz="2400" dirty="0"/>
              <a:t> </a:t>
            </a:r>
            <a:r>
              <a:rPr lang="en-US" sz="2400" dirty="0" err="1"/>
              <a:t>лікарського</a:t>
            </a:r>
            <a:r>
              <a:rPr lang="en-US" sz="2400" dirty="0"/>
              <a:t> </a:t>
            </a:r>
            <a:r>
              <a:rPr lang="en-US" sz="2400" dirty="0" err="1"/>
              <a:t>засобу</a:t>
            </a:r>
            <a:r>
              <a:rPr lang="en-US" sz="2400" dirty="0"/>
              <a:t> </a:t>
            </a:r>
            <a:r>
              <a:rPr lang="en-US" sz="2400" dirty="0" err="1"/>
              <a:t>на</a:t>
            </a:r>
            <a:r>
              <a:rPr lang="en-US" sz="2400" dirty="0"/>
              <a:t> </a:t>
            </a:r>
            <a:r>
              <a:rPr lang="en-US" sz="2400" dirty="0" err="1"/>
              <a:t>організм</a:t>
            </a:r>
            <a:r>
              <a:rPr lang="en-US" sz="2400" dirty="0"/>
              <a:t> </a:t>
            </a:r>
            <a:r>
              <a:rPr lang="en-US" sz="2400" dirty="0" err="1"/>
              <a:t>пацієнта</a:t>
            </a:r>
            <a:r>
              <a:rPr lang="en-US" sz="2400" dirty="0"/>
              <a:t>. </a:t>
            </a:r>
          </a:p>
        </p:txBody>
      </p:sp>
    </p:spTree>
    <p:extLst>
      <p:ext uri="{BB962C8B-B14F-4D97-AF65-F5344CB8AC3E}">
        <p14:creationId xmlns:p14="http://schemas.microsoft.com/office/powerpoint/2010/main" val="517230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F25713-CCD0-4E42-AB91-880CA20993FA}"/>
              </a:ext>
            </a:extLst>
          </p:cNvPr>
          <p:cNvSpPr>
            <a:spLocks noGrp="1"/>
          </p:cNvSpPr>
          <p:nvPr>
            <p:ph type="title"/>
          </p:nvPr>
        </p:nvSpPr>
        <p:spPr/>
        <p:txBody>
          <a:bodyPr/>
          <a:lstStyle/>
          <a:p>
            <a:r>
              <a:rPr lang="uk-UA" i="0" dirty="0" smtClean="0">
                <a:ea typeface="+mj-lt"/>
                <a:cs typeface="+mj-lt"/>
              </a:rPr>
              <a:t>Основна мета застосування режиму контролю:</a:t>
            </a:r>
            <a:endParaRPr lang="uk-UA" dirty="0"/>
          </a:p>
        </p:txBody>
      </p:sp>
      <p:sp>
        <p:nvSpPr>
          <p:cNvPr id="3" name="Объект 2">
            <a:extLst>
              <a:ext uri="{FF2B5EF4-FFF2-40B4-BE49-F238E27FC236}">
                <a16:creationId xmlns:a16="http://schemas.microsoft.com/office/drawing/2014/main" id="{513E6298-97F9-4155-AD1E-5866BA1C224C}"/>
              </a:ext>
            </a:extLst>
          </p:cNvPr>
          <p:cNvSpPr>
            <a:spLocks noGrp="1"/>
          </p:cNvSpPr>
          <p:nvPr>
            <p:ph idx="1"/>
          </p:nvPr>
        </p:nvSpPr>
        <p:spPr/>
        <p:txBody>
          <a:bodyPr vert="horz" lIns="91440" tIns="45720" rIns="91440" bIns="45720" rtlCol="0" anchor="t">
            <a:normAutofit/>
          </a:bodyPr>
          <a:lstStyle/>
          <a:p>
            <a:pPr marL="342900" indent="-342900">
              <a:buFont typeface="Wingdings" panose="020B0604020202020204" pitchFamily="34" charset="0"/>
              <a:buChar char="§"/>
            </a:pPr>
            <a:r>
              <a:rPr lang="uk-UA" sz="4000" dirty="0" smtClean="0">
                <a:ea typeface="+mn-lt"/>
                <a:cs typeface="+mn-lt"/>
              </a:rPr>
              <a:t>Надання якісної (ефективної та безпечної) фармацевтичної допомоги;</a:t>
            </a:r>
          </a:p>
          <a:p>
            <a:pPr marL="342900" indent="-342900">
              <a:buFont typeface="Wingdings" panose="020B0604020202020204" pitchFamily="34" charset="0"/>
              <a:buChar char="§"/>
            </a:pPr>
            <a:r>
              <a:rPr lang="uk-UA" sz="4000" dirty="0" smtClean="0">
                <a:ea typeface="+mn-lt"/>
                <a:cs typeface="+mn-lt"/>
              </a:rPr>
              <a:t>Раціональне використання ЛЗ. </a:t>
            </a:r>
            <a:endParaRPr lang="uk-UA" sz="4000" dirty="0"/>
          </a:p>
        </p:txBody>
      </p:sp>
    </p:spTree>
    <p:extLst>
      <p:ext uri="{BB962C8B-B14F-4D97-AF65-F5344CB8AC3E}">
        <p14:creationId xmlns:p14="http://schemas.microsoft.com/office/powerpoint/2010/main" val="2089022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5D0B0D3-D735-4619-AA45-B57B791E17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F2CBBE77-5395-4653-9669-10B0EEE31DE6}"/>
              </a:ext>
            </a:extLst>
          </p:cNvPr>
          <p:cNvSpPr>
            <a:spLocks noGrp="1"/>
          </p:cNvSpPr>
          <p:nvPr>
            <p:ph type="ctrTitle"/>
          </p:nvPr>
        </p:nvSpPr>
        <p:spPr>
          <a:xfrm>
            <a:off x="1752427" y="2315684"/>
            <a:ext cx="9262141" cy="1978346"/>
          </a:xfrm>
        </p:spPr>
        <p:txBody>
          <a:bodyPr vert="horz" lIns="91440" tIns="45720" rIns="91440" bIns="45720" rtlCol="0" anchor="b">
            <a:noAutofit/>
          </a:bodyPr>
          <a:lstStyle/>
          <a:p>
            <a:pPr algn="ctr"/>
            <a:r>
              <a:rPr lang="ru-RU" sz="4800" i="0" dirty="0" err="1">
                <a:ea typeface="+mj-lt"/>
                <a:cs typeface="+mj-lt"/>
              </a:rPr>
              <a:t>Номенклатурно-правові</a:t>
            </a:r>
            <a:r>
              <a:rPr lang="ru-RU" sz="4800" i="0" dirty="0">
                <a:ea typeface="+mj-lt"/>
                <a:cs typeface="+mj-lt"/>
              </a:rPr>
              <a:t> </a:t>
            </a:r>
            <a:r>
              <a:rPr lang="ru-RU" sz="4800" i="0" dirty="0" err="1">
                <a:ea typeface="+mj-lt"/>
                <a:cs typeface="+mj-lt"/>
              </a:rPr>
              <a:t>групи</a:t>
            </a:r>
            <a:r>
              <a:rPr lang="ru-RU" sz="4800" i="0" dirty="0">
                <a:ea typeface="+mj-lt"/>
                <a:cs typeface="+mj-lt"/>
              </a:rPr>
              <a:t> ЛЗ в </a:t>
            </a:r>
            <a:r>
              <a:rPr lang="ru-RU" sz="4800" i="0" dirty="0" err="1">
                <a:ea typeface="+mj-lt"/>
                <a:cs typeface="+mj-lt"/>
              </a:rPr>
              <a:t>Україні</a:t>
            </a:r>
            <a:r>
              <a:rPr lang="ru-RU" sz="4800" i="0" dirty="0">
                <a:ea typeface="+mj-lt"/>
                <a:cs typeface="+mj-lt"/>
              </a:rPr>
              <a:t> та за кордоном.</a:t>
            </a:r>
            <a:endParaRPr lang="ru-RU" sz="4800" dirty="0"/>
          </a:p>
        </p:txBody>
      </p:sp>
      <p:sp>
        <p:nvSpPr>
          <p:cNvPr id="9" name="Freeform: Shape 8">
            <a:extLst>
              <a:ext uri="{FF2B5EF4-FFF2-40B4-BE49-F238E27FC236}">
                <a16:creationId xmlns:a16="http://schemas.microsoft.com/office/drawing/2014/main" id="{A88EE6DC-B9C9-4217-8261-26F7DF29F4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7F3CC54C-8A5F-42B2-80EF-40005E1BB42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2" name="Freeform: Shape 11">
              <a:extLst>
                <a:ext uri="{FF2B5EF4-FFF2-40B4-BE49-F238E27FC236}">
                  <a16:creationId xmlns:a16="http://schemas.microsoft.com/office/drawing/2014/main" id="{E38F654D-6D96-448F-AE05-4E663E789C3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3" name="Freeform: Shape 12">
              <a:extLst>
                <a:ext uri="{FF2B5EF4-FFF2-40B4-BE49-F238E27FC236}">
                  <a16:creationId xmlns:a16="http://schemas.microsoft.com/office/drawing/2014/main" id="{C3EA0687-82A9-47B3-B116-5C1B18D7D7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ED5F2F7D-9DEC-4069-8E1A-4E3957BE577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Graphic 12">
              <a:extLst>
                <a:ext uri="{FF2B5EF4-FFF2-40B4-BE49-F238E27FC236}">
                  <a16:creationId xmlns:a16="http://schemas.microsoft.com/office/drawing/2014/main" id="{6E6DDDD8-737D-4E46-B445-AA04E56BDAC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6" name="Graphic 15">
              <a:extLst>
                <a:ext uri="{FF2B5EF4-FFF2-40B4-BE49-F238E27FC236}">
                  <a16:creationId xmlns:a16="http://schemas.microsoft.com/office/drawing/2014/main" id="{C9F66857-2EF8-4463-BE6B-0E883562735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11DA632B-97A1-4486-8F6A-1334D681421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C8F9C102-1BB5-442E-8596-CD0923CF7D9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aphic 78">
            <a:extLst>
              <a:ext uri="{FF2B5EF4-FFF2-40B4-BE49-F238E27FC236}">
                <a16:creationId xmlns:a16="http://schemas.microsoft.com/office/drawing/2014/main" id="{06B4C967-D337-479B-87CA-7587B7FCFF5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1" name="Graphic 78">
              <a:extLst>
                <a:ext uri="{FF2B5EF4-FFF2-40B4-BE49-F238E27FC236}">
                  <a16:creationId xmlns:a16="http://schemas.microsoft.com/office/drawing/2014/main" id="{6EF1A9DB-7052-4254-8534-9AAED6F6B65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2" name="Graphic 78">
              <a:extLst>
                <a:ext uri="{FF2B5EF4-FFF2-40B4-BE49-F238E27FC236}">
                  <a16:creationId xmlns:a16="http://schemas.microsoft.com/office/drawing/2014/main" id="{55D44775-F9E3-4142-8CDB-277AEF2F3880}"/>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3" name="Graphic 78">
                <a:extLst>
                  <a:ext uri="{FF2B5EF4-FFF2-40B4-BE49-F238E27FC236}">
                    <a16:creationId xmlns:a16="http://schemas.microsoft.com/office/drawing/2014/main" id="{93BB9C83-6DC3-450C-BFAD-0CB5EAD294F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4" name="Graphic 78">
                <a:extLst>
                  <a:ext uri="{FF2B5EF4-FFF2-40B4-BE49-F238E27FC236}">
                    <a16:creationId xmlns:a16="http://schemas.microsoft.com/office/drawing/2014/main" id="{4E01AF91-A65B-4AE1-96C9-4168BD8F900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0AD45C08-DFB9-441F-A901-BCB9B03058D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E05BEC0E-4EE4-42C4-BF0B-15F9AC51815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88033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AD5EFA-343F-4D45-BF43-12482E9BF649}"/>
              </a:ext>
            </a:extLst>
          </p:cNvPr>
          <p:cNvSpPr>
            <a:spLocks noGrp="1"/>
          </p:cNvSpPr>
          <p:nvPr>
            <p:ph type="title"/>
          </p:nvPr>
        </p:nvSpPr>
        <p:spPr>
          <a:xfrm>
            <a:off x="525717" y="211974"/>
            <a:ext cx="10623896" cy="1900657"/>
          </a:xfrm>
        </p:spPr>
        <p:txBody>
          <a:bodyPr>
            <a:normAutofit/>
          </a:bodyPr>
          <a:lstStyle/>
          <a:p>
            <a:pPr algn="ctr"/>
            <a:r>
              <a:rPr lang="ru-RU" i="0" dirty="0" err="1">
                <a:ea typeface="+mj-lt"/>
                <a:cs typeface="+mj-lt"/>
              </a:rPr>
              <a:t>Основні</a:t>
            </a:r>
            <a:r>
              <a:rPr lang="ru-RU" i="0" dirty="0">
                <a:ea typeface="+mj-lt"/>
                <a:cs typeface="+mj-lt"/>
              </a:rPr>
              <a:t> </a:t>
            </a:r>
            <a:r>
              <a:rPr lang="ru-RU" i="0" dirty="0" err="1">
                <a:ea typeface="+mj-lt"/>
                <a:cs typeface="+mj-lt"/>
              </a:rPr>
              <a:t>норми</a:t>
            </a:r>
            <a:r>
              <a:rPr lang="ru-RU" i="0" dirty="0">
                <a:ea typeface="+mj-lt"/>
                <a:cs typeface="+mj-lt"/>
              </a:rPr>
              <a:t> </a:t>
            </a:r>
            <a:r>
              <a:rPr lang="ru-RU" i="0" dirty="0" err="1">
                <a:ea typeface="+mj-lt"/>
                <a:cs typeface="+mj-lt"/>
              </a:rPr>
              <a:t>Директиви</a:t>
            </a:r>
            <a:r>
              <a:rPr lang="ru-RU" i="0" dirty="0">
                <a:ea typeface="+mj-lt"/>
                <a:cs typeface="+mj-lt"/>
              </a:rPr>
              <a:t> ЄС 2001/83/ЄС </a:t>
            </a:r>
            <a:r>
              <a:rPr lang="ru-RU" dirty="0">
                <a:solidFill>
                  <a:srgbClr val="C00000"/>
                </a:solidFill>
                <a:ea typeface="+mj-lt"/>
                <a:cs typeface="+mj-lt"/>
              </a:rPr>
              <a:t>«Про </a:t>
            </a:r>
            <a:r>
              <a:rPr lang="ru-RU" dirty="0" err="1">
                <a:solidFill>
                  <a:srgbClr val="C00000"/>
                </a:solidFill>
                <a:ea typeface="+mj-lt"/>
                <a:cs typeface="+mj-lt"/>
              </a:rPr>
              <a:t>збірку</a:t>
            </a:r>
            <a:r>
              <a:rPr lang="ru-RU" dirty="0">
                <a:solidFill>
                  <a:srgbClr val="C00000"/>
                </a:solidFill>
                <a:ea typeface="+mj-lt"/>
                <a:cs typeface="+mj-lt"/>
              </a:rPr>
              <a:t> </a:t>
            </a:r>
            <a:r>
              <a:rPr lang="ru-RU" dirty="0" err="1">
                <a:solidFill>
                  <a:srgbClr val="C00000"/>
                </a:solidFill>
                <a:ea typeface="+mj-lt"/>
                <a:cs typeface="+mj-lt"/>
              </a:rPr>
              <a:t>законів</a:t>
            </a:r>
            <a:r>
              <a:rPr lang="ru-RU" dirty="0">
                <a:solidFill>
                  <a:srgbClr val="C00000"/>
                </a:solidFill>
                <a:ea typeface="+mj-lt"/>
                <a:cs typeface="+mj-lt"/>
              </a:rPr>
              <a:t> </a:t>
            </a:r>
            <a:r>
              <a:rPr lang="ru-RU" dirty="0" err="1">
                <a:solidFill>
                  <a:srgbClr val="C00000"/>
                </a:solidFill>
                <a:ea typeface="+mj-lt"/>
                <a:cs typeface="+mj-lt"/>
              </a:rPr>
              <a:t>Співтовариства</a:t>
            </a:r>
            <a:r>
              <a:rPr lang="ru-RU" dirty="0">
                <a:solidFill>
                  <a:srgbClr val="C00000"/>
                </a:solidFill>
                <a:ea typeface="+mj-lt"/>
                <a:cs typeface="+mj-lt"/>
              </a:rPr>
              <a:t> </a:t>
            </a:r>
            <a:r>
              <a:rPr lang="ru-RU" dirty="0" err="1">
                <a:solidFill>
                  <a:srgbClr val="C00000"/>
                </a:solidFill>
                <a:ea typeface="+mj-lt"/>
                <a:cs typeface="+mj-lt"/>
              </a:rPr>
              <a:t>щодо</a:t>
            </a:r>
            <a:r>
              <a:rPr lang="ru-RU" dirty="0">
                <a:solidFill>
                  <a:srgbClr val="C00000"/>
                </a:solidFill>
                <a:ea typeface="+mj-lt"/>
                <a:cs typeface="+mj-lt"/>
              </a:rPr>
              <a:t> ЛЗ для </a:t>
            </a:r>
            <a:r>
              <a:rPr lang="ru-RU" dirty="0" err="1">
                <a:solidFill>
                  <a:srgbClr val="C00000"/>
                </a:solidFill>
                <a:ea typeface="+mj-lt"/>
                <a:cs typeface="+mj-lt"/>
              </a:rPr>
              <a:t>людини</a:t>
            </a:r>
            <a:r>
              <a:rPr lang="ru-RU" dirty="0">
                <a:solidFill>
                  <a:srgbClr val="C00000"/>
                </a:solidFill>
                <a:ea typeface="+mj-lt"/>
                <a:cs typeface="+mj-lt"/>
              </a:rPr>
              <a:t>»</a:t>
            </a:r>
            <a:endParaRPr lang="ru-RU">
              <a:solidFill>
                <a:srgbClr val="C00000"/>
              </a:solidFill>
            </a:endParaRPr>
          </a:p>
        </p:txBody>
      </p:sp>
      <p:sp>
        <p:nvSpPr>
          <p:cNvPr id="3" name="Объект 2">
            <a:extLst>
              <a:ext uri="{FF2B5EF4-FFF2-40B4-BE49-F238E27FC236}">
                <a16:creationId xmlns:a16="http://schemas.microsoft.com/office/drawing/2014/main" id="{D0A48BA7-2B3E-443E-A8BB-BD434B2EC707}"/>
              </a:ext>
            </a:extLst>
          </p:cNvPr>
          <p:cNvSpPr>
            <a:spLocks noGrp="1"/>
          </p:cNvSpPr>
          <p:nvPr>
            <p:ph idx="1"/>
          </p:nvPr>
        </p:nvSpPr>
        <p:spPr/>
        <p:txBody>
          <a:bodyPr vert="horz" lIns="91440" tIns="45720" rIns="91440" bIns="45720" rtlCol="0" anchor="t">
            <a:normAutofit fontScale="92500"/>
          </a:bodyPr>
          <a:lstStyle/>
          <a:p>
            <a:r>
              <a:rPr lang="ru-RU" sz="2800" dirty="0">
                <a:ea typeface="+mn-lt"/>
                <a:cs typeface="+mn-lt"/>
              </a:rPr>
              <a:t>• Ст. 70 – </a:t>
            </a:r>
            <a:r>
              <a:rPr lang="ru-RU" sz="2800" dirty="0" err="1">
                <a:ea typeface="+mn-lt"/>
                <a:cs typeface="+mn-lt"/>
              </a:rPr>
              <a:t>після</a:t>
            </a:r>
            <a:r>
              <a:rPr lang="ru-RU" sz="2800" dirty="0">
                <a:ea typeface="+mn-lt"/>
                <a:cs typeface="+mn-lt"/>
              </a:rPr>
              <a:t> </a:t>
            </a:r>
            <a:r>
              <a:rPr lang="ru-RU" sz="2800" dirty="0" err="1">
                <a:ea typeface="+mn-lt"/>
                <a:cs typeface="+mn-lt"/>
              </a:rPr>
              <a:t>процедури</a:t>
            </a:r>
            <a:r>
              <a:rPr lang="ru-RU" sz="2800" dirty="0">
                <a:ea typeface="+mn-lt"/>
                <a:cs typeface="+mn-lt"/>
              </a:rPr>
              <a:t> </a:t>
            </a:r>
            <a:r>
              <a:rPr lang="ru-RU" sz="2800" dirty="0" err="1">
                <a:ea typeface="+mn-lt"/>
                <a:cs typeface="+mn-lt"/>
              </a:rPr>
              <a:t>реєстрації</a:t>
            </a:r>
            <a:r>
              <a:rPr lang="ru-RU" sz="2800" dirty="0">
                <a:ea typeface="+mn-lt"/>
                <a:cs typeface="+mn-lt"/>
              </a:rPr>
              <a:t> ЛЗ на </a:t>
            </a:r>
            <a:r>
              <a:rPr lang="ru-RU" sz="2800" dirty="0" err="1">
                <a:ea typeface="+mn-lt"/>
                <a:cs typeface="+mn-lt"/>
              </a:rPr>
              <a:t>вітчизняному</a:t>
            </a:r>
            <a:r>
              <a:rPr lang="ru-RU" sz="2800" dirty="0">
                <a:ea typeface="+mn-lt"/>
                <a:cs typeface="+mn-lt"/>
              </a:rPr>
              <a:t> ринку повинна бути </a:t>
            </a:r>
            <a:r>
              <a:rPr lang="ru-RU" sz="2800" dirty="0" err="1">
                <a:ea typeface="+mn-lt"/>
                <a:cs typeface="+mn-lt"/>
              </a:rPr>
              <a:t>вказана</a:t>
            </a:r>
            <a:r>
              <a:rPr lang="ru-RU" sz="2800" dirty="0">
                <a:ea typeface="+mn-lt"/>
                <a:cs typeface="+mn-lt"/>
              </a:rPr>
              <a:t> </a:t>
            </a:r>
            <a:r>
              <a:rPr lang="ru-RU" sz="2800" dirty="0" err="1">
                <a:ea typeface="+mn-lt"/>
                <a:cs typeface="+mn-lt"/>
              </a:rPr>
              <a:t>групова</a:t>
            </a:r>
            <a:r>
              <a:rPr lang="ru-RU" sz="2800" dirty="0">
                <a:ea typeface="+mn-lt"/>
                <a:cs typeface="+mn-lt"/>
              </a:rPr>
              <a:t> </a:t>
            </a:r>
            <a:r>
              <a:rPr lang="ru-RU" sz="2800" dirty="0" err="1">
                <a:ea typeface="+mn-lt"/>
                <a:cs typeface="+mn-lt"/>
              </a:rPr>
              <a:t>належність</a:t>
            </a:r>
            <a:r>
              <a:rPr lang="ru-RU" sz="2800" dirty="0">
                <a:ea typeface="+mn-lt"/>
                <a:cs typeface="+mn-lt"/>
              </a:rPr>
              <a:t> препарату в </a:t>
            </a:r>
            <a:r>
              <a:rPr lang="ru-RU" sz="2800" dirty="0" err="1">
                <a:ea typeface="+mn-lt"/>
                <a:cs typeface="+mn-lt"/>
              </a:rPr>
              <a:t>залежності</a:t>
            </a:r>
            <a:r>
              <a:rPr lang="ru-RU" sz="2800" dirty="0">
                <a:ea typeface="+mn-lt"/>
                <a:cs typeface="+mn-lt"/>
              </a:rPr>
              <a:t> </a:t>
            </a:r>
            <a:r>
              <a:rPr lang="ru-RU" sz="2800" dirty="0" err="1">
                <a:ea typeface="+mn-lt"/>
                <a:cs typeface="+mn-lt"/>
              </a:rPr>
              <a:t>від</a:t>
            </a:r>
            <a:r>
              <a:rPr lang="ru-RU" sz="2800" dirty="0">
                <a:ea typeface="+mn-lt"/>
                <a:cs typeface="+mn-lt"/>
              </a:rPr>
              <a:t> </a:t>
            </a:r>
            <a:r>
              <a:rPr lang="ru-RU" sz="2800" dirty="0" err="1">
                <a:ea typeface="+mn-lt"/>
                <a:cs typeface="+mn-lt"/>
              </a:rPr>
              <a:t>форми</a:t>
            </a:r>
            <a:r>
              <a:rPr lang="ru-RU" sz="2800" dirty="0">
                <a:ea typeface="+mn-lt"/>
                <a:cs typeface="+mn-lt"/>
              </a:rPr>
              <a:t> </a:t>
            </a:r>
            <a:r>
              <a:rPr lang="ru-RU" sz="2800" dirty="0" err="1">
                <a:ea typeface="+mn-lt"/>
                <a:cs typeface="+mn-lt"/>
              </a:rPr>
              <a:t>відпуску</a:t>
            </a:r>
            <a:r>
              <a:rPr lang="ru-RU" sz="2800" dirty="0">
                <a:ea typeface="+mn-lt"/>
                <a:cs typeface="+mn-lt"/>
              </a:rPr>
              <a:t>. </a:t>
            </a:r>
          </a:p>
          <a:p>
            <a:r>
              <a:rPr lang="ru-RU" sz="2800" dirty="0">
                <a:ea typeface="+mn-lt"/>
                <a:cs typeface="+mn-lt"/>
              </a:rPr>
              <a:t>• Ст. 71 – </a:t>
            </a:r>
            <a:r>
              <a:rPr lang="ru-RU" sz="2800" dirty="0" err="1">
                <a:ea typeface="+mn-lt"/>
                <a:cs typeface="+mn-lt"/>
              </a:rPr>
              <a:t>затверджує</a:t>
            </a:r>
            <a:r>
              <a:rPr lang="ru-RU" sz="2800" dirty="0">
                <a:ea typeface="+mn-lt"/>
                <a:cs typeface="+mn-lt"/>
              </a:rPr>
              <a:t> </a:t>
            </a:r>
            <a:r>
              <a:rPr lang="ru-RU" sz="2800" dirty="0" err="1">
                <a:ea typeface="+mn-lt"/>
                <a:cs typeface="+mn-lt"/>
              </a:rPr>
              <a:t>критерії</a:t>
            </a:r>
            <a:r>
              <a:rPr lang="ru-RU" sz="2800" dirty="0">
                <a:ea typeface="+mn-lt"/>
                <a:cs typeface="+mn-lt"/>
              </a:rPr>
              <a:t> </a:t>
            </a:r>
            <a:r>
              <a:rPr lang="ru-RU" sz="2800" dirty="0" err="1">
                <a:ea typeface="+mn-lt"/>
                <a:cs typeface="+mn-lt"/>
              </a:rPr>
              <a:t>віднесення</a:t>
            </a:r>
            <a:r>
              <a:rPr lang="ru-RU" sz="2800" dirty="0">
                <a:ea typeface="+mn-lt"/>
                <a:cs typeface="+mn-lt"/>
              </a:rPr>
              <a:t> ЛЗ до </a:t>
            </a:r>
            <a:r>
              <a:rPr lang="ru-RU" sz="2800" dirty="0" err="1">
                <a:ea typeface="+mn-lt"/>
                <a:cs typeface="+mn-lt"/>
              </a:rPr>
              <a:t>рецептурних</a:t>
            </a:r>
            <a:r>
              <a:rPr lang="ru-RU" sz="2800" dirty="0">
                <a:ea typeface="+mn-lt"/>
                <a:cs typeface="+mn-lt"/>
              </a:rPr>
              <a:t>. </a:t>
            </a:r>
          </a:p>
          <a:p>
            <a:r>
              <a:rPr lang="ru-RU" sz="2800" dirty="0">
                <a:ea typeface="+mn-lt"/>
                <a:cs typeface="+mn-lt"/>
              </a:rPr>
              <a:t>• Ст. 72 – </a:t>
            </a:r>
            <a:r>
              <a:rPr lang="ru-RU" sz="2800" dirty="0" err="1">
                <a:ea typeface="+mn-lt"/>
                <a:cs typeface="+mn-lt"/>
              </a:rPr>
              <a:t>позначає</a:t>
            </a:r>
            <a:r>
              <a:rPr lang="ru-RU" sz="2800" dirty="0">
                <a:ea typeface="+mn-lt"/>
                <a:cs typeface="+mn-lt"/>
              </a:rPr>
              <a:t>, </a:t>
            </a:r>
            <a:r>
              <a:rPr lang="ru-RU" sz="2800" dirty="0" err="1">
                <a:ea typeface="+mn-lt"/>
                <a:cs typeface="+mn-lt"/>
              </a:rPr>
              <a:t>що</a:t>
            </a:r>
            <a:r>
              <a:rPr lang="ru-RU" sz="2800" dirty="0">
                <a:ea typeface="+mn-lt"/>
                <a:cs typeface="+mn-lt"/>
              </a:rPr>
              <a:t> ЛЗ, </a:t>
            </a:r>
            <a:r>
              <a:rPr lang="ru-RU" sz="2800" dirty="0" err="1">
                <a:ea typeface="+mn-lt"/>
                <a:cs typeface="+mn-lt"/>
              </a:rPr>
              <a:t>які</a:t>
            </a:r>
            <a:r>
              <a:rPr lang="ru-RU" sz="2800" dirty="0">
                <a:ea typeface="+mn-lt"/>
                <a:cs typeface="+mn-lt"/>
              </a:rPr>
              <a:t> не </a:t>
            </a:r>
            <a:r>
              <a:rPr lang="ru-RU" sz="2800" dirty="0" err="1">
                <a:ea typeface="+mn-lt"/>
                <a:cs typeface="+mn-lt"/>
              </a:rPr>
              <a:t>задовольняють</a:t>
            </a:r>
            <a:r>
              <a:rPr lang="ru-RU" sz="2800" dirty="0">
                <a:ea typeface="+mn-lt"/>
                <a:cs typeface="+mn-lt"/>
              </a:rPr>
              <a:t> </a:t>
            </a:r>
            <a:r>
              <a:rPr lang="ru-RU" sz="2800" dirty="0" err="1">
                <a:ea typeface="+mn-lt"/>
                <a:cs typeface="+mn-lt"/>
              </a:rPr>
              <a:t>критеріям</a:t>
            </a:r>
            <a:r>
              <a:rPr lang="ru-RU" sz="2800" dirty="0">
                <a:ea typeface="+mn-lt"/>
                <a:cs typeface="+mn-lt"/>
              </a:rPr>
              <a:t> </a:t>
            </a:r>
            <a:r>
              <a:rPr lang="ru-RU" sz="2800" dirty="0" err="1">
                <a:ea typeface="+mn-lt"/>
                <a:cs typeface="+mn-lt"/>
              </a:rPr>
              <a:t>рецептурних</a:t>
            </a:r>
            <a:r>
              <a:rPr lang="ru-RU" sz="2800" dirty="0">
                <a:ea typeface="+mn-lt"/>
                <a:cs typeface="+mn-lt"/>
              </a:rPr>
              <a:t> </a:t>
            </a:r>
            <a:r>
              <a:rPr lang="ru-RU" sz="2800" dirty="0" err="1">
                <a:ea typeface="+mn-lt"/>
                <a:cs typeface="+mn-lt"/>
              </a:rPr>
              <a:t>препаратів</a:t>
            </a:r>
            <a:r>
              <a:rPr lang="ru-RU" sz="2800" dirty="0">
                <a:ea typeface="+mn-lt"/>
                <a:cs typeface="+mn-lt"/>
              </a:rPr>
              <a:t>, </a:t>
            </a:r>
            <a:r>
              <a:rPr lang="ru-RU" sz="2800" dirty="0" err="1">
                <a:ea typeface="+mn-lt"/>
                <a:cs typeface="+mn-lt"/>
              </a:rPr>
              <a:t>повинні</a:t>
            </a:r>
            <a:r>
              <a:rPr lang="ru-RU" sz="2800" dirty="0">
                <a:ea typeface="+mn-lt"/>
                <a:cs typeface="+mn-lt"/>
              </a:rPr>
              <a:t> бути </a:t>
            </a:r>
            <a:r>
              <a:rPr lang="ru-RU" sz="2800" dirty="0" err="1">
                <a:ea typeface="+mn-lt"/>
                <a:cs typeface="+mn-lt"/>
              </a:rPr>
              <a:t>віднесені</a:t>
            </a:r>
            <a:r>
              <a:rPr lang="ru-RU" sz="2800" dirty="0">
                <a:ea typeface="+mn-lt"/>
                <a:cs typeface="+mn-lt"/>
              </a:rPr>
              <a:t> до </a:t>
            </a:r>
            <a:r>
              <a:rPr lang="ru-RU" sz="2800" dirty="0" err="1">
                <a:ea typeface="+mn-lt"/>
                <a:cs typeface="+mn-lt"/>
              </a:rPr>
              <a:t>безрецептурних</a:t>
            </a:r>
            <a:r>
              <a:rPr lang="ru-RU" sz="2800" dirty="0">
                <a:ea typeface="+mn-lt"/>
                <a:cs typeface="+mn-lt"/>
              </a:rPr>
              <a:t>. </a:t>
            </a:r>
            <a:endParaRPr lang="ru-RU" sz="2800" dirty="0"/>
          </a:p>
        </p:txBody>
      </p:sp>
    </p:spTree>
    <p:extLst>
      <p:ext uri="{BB962C8B-B14F-4D97-AF65-F5344CB8AC3E}">
        <p14:creationId xmlns:p14="http://schemas.microsoft.com/office/powerpoint/2010/main" val="3751788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D8F44E7-5E3A-44AB-9258-B1CE982AF21D}"/>
              </a:ext>
            </a:extLst>
          </p:cNvPr>
          <p:cNvSpPr>
            <a:spLocks noGrp="1"/>
          </p:cNvSpPr>
          <p:nvPr>
            <p:ph idx="1"/>
          </p:nvPr>
        </p:nvSpPr>
        <p:spPr>
          <a:xfrm>
            <a:off x="1373982" y="264640"/>
            <a:ext cx="9948161" cy="1234291"/>
          </a:xfr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lgn="ctr"/>
            <a:r>
              <a:rPr lang="ru-RU" sz="3200" b="1" i="1" dirty="0" err="1">
                <a:ea typeface="+mn-lt"/>
                <a:cs typeface="+mn-lt"/>
              </a:rPr>
              <a:t>Сучасні</a:t>
            </a:r>
            <a:r>
              <a:rPr lang="ru-RU" sz="3200" b="1" i="1" dirty="0">
                <a:ea typeface="+mn-lt"/>
                <a:cs typeface="+mn-lt"/>
              </a:rPr>
              <a:t> </a:t>
            </a:r>
            <a:r>
              <a:rPr lang="ru-RU" sz="3200" b="1" i="1" dirty="0" err="1">
                <a:ea typeface="+mn-lt"/>
                <a:cs typeface="+mn-lt"/>
              </a:rPr>
              <a:t>підходи</a:t>
            </a:r>
            <a:r>
              <a:rPr lang="ru-RU" sz="3200" b="1" i="1" dirty="0">
                <a:ea typeface="+mn-lt"/>
                <a:cs typeface="+mn-lt"/>
              </a:rPr>
              <a:t> до </a:t>
            </a:r>
            <a:r>
              <a:rPr lang="ru-RU" sz="3200" b="1" i="1" dirty="0" err="1">
                <a:ea typeface="+mn-lt"/>
                <a:cs typeface="+mn-lt"/>
              </a:rPr>
              <a:t>визначення</a:t>
            </a:r>
            <a:r>
              <a:rPr lang="ru-RU" sz="3200" b="1" i="1" dirty="0">
                <a:ea typeface="+mn-lt"/>
                <a:cs typeface="+mn-lt"/>
              </a:rPr>
              <a:t> НПГ ЛЗ</a:t>
            </a:r>
          </a:p>
        </p:txBody>
      </p:sp>
      <p:sp>
        <p:nvSpPr>
          <p:cNvPr id="4" name="TextBox 3">
            <a:extLst>
              <a:ext uri="{FF2B5EF4-FFF2-40B4-BE49-F238E27FC236}">
                <a16:creationId xmlns:a16="http://schemas.microsoft.com/office/drawing/2014/main" id="{497A3356-8A77-483B-85FE-D116F0BD4BEB}"/>
              </a:ext>
            </a:extLst>
          </p:cNvPr>
          <p:cNvSpPr txBox="1"/>
          <p:nvPr/>
        </p:nvSpPr>
        <p:spPr>
          <a:xfrm>
            <a:off x="454325" y="1863306"/>
            <a:ext cx="5403010" cy="4524315"/>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u="sng" dirty="0" err="1">
                <a:solidFill>
                  <a:srgbClr val="C00000"/>
                </a:solidFill>
                <a:ea typeface="+mn-lt"/>
                <a:cs typeface="+mn-lt"/>
              </a:rPr>
              <a:t>Критерії</a:t>
            </a:r>
            <a:r>
              <a:rPr lang="en-US" sz="2400" b="1" u="sng" dirty="0">
                <a:solidFill>
                  <a:srgbClr val="C00000"/>
                </a:solidFill>
                <a:ea typeface="+mn-lt"/>
                <a:cs typeface="+mn-lt"/>
              </a:rPr>
              <a:t> </a:t>
            </a:r>
            <a:r>
              <a:rPr lang="en-US" sz="2400" b="1" u="sng" dirty="0" err="1">
                <a:solidFill>
                  <a:srgbClr val="C00000"/>
                </a:solidFill>
                <a:ea typeface="+mn-lt"/>
                <a:cs typeface="+mn-lt"/>
              </a:rPr>
              <a:t>віднесення</a:t>
            </a:r>
            <a:r>
              <a:rPr lang="en-US" sz="2400" b="1" u="sng" dirty="0">
                <a:solidFill>
                  <a:srgbClr val="C00000"/>
                </a:solidFill>
                <a:ea typeface="+mn-lt"/>
                <a:cs typeface="+mn-lt"/>
              </a:rPr>
              <a:t> </a:t>
            </a:r>
            <a:r>
              <a:rPr lang="en-US" sz="2400" b="1" u="sng" dirty="0" err="1">
                <a:solidFill>
                  <a:srgbClr val="C00000"/>
                </a:solidFill>
                <a:ea typeface="+mn-lt"/>
                <a:cs typeface="+mn-lt"/>
              </a:rPr>
              <a:t>до</a:t>
            </a:r>
            <a:r>
              <a:rPr lang="en-US" sz="2400" b="1" u="sng" dirty="0">
                <a:solidFill>
                  <a:srgbClr val="C00000"/>
                </a:solidFill>
                <a:ea typeface="+mn-lt"/>
                <a:cs typeface="+mn-lt"/>
              </a:rPr>
              <a:t> </a:t>
            </a:r>
            <a:r>
              <a:rPr lang="en-US" sz="2400" b="1" u="sng" dirty="0" err="1">
                <a:solidFill>
                  <a:srgbClr val="C00000"/>
                </a:solidFill>
                <a:ea typeface="+mn-lt"/>
                <a:cs typeface="+mn-lt"/>
              </a:rPr>
              <a:t>рецептурних</a:t>
            </a:r>
            <a:r>
              <a:rPr lang="en-US" sz="2400" b="1" u="sng" dirty="0">
                <a:solidFill>
                  <a:srgbClr val="C00000"/>
                </a:solidFill>
                <a:ea typeface="+mn-lt"/>
                <a:cs typeface="+mn-lt"/>
              </a:rPr>
              <a:t> ЛЗ</a:t>
            </a:r>
            <a:r>
              <a:rPr lang="en-US" sz="2400" dirty="0">
                <a:ea typeface="+mn-lt"/>
                <a:cs typeface="+mn-lt"/>
              </a:rPr>
              <a:t> </a:t>
            </a:r>
            <a:endParaRPr lang="ru-RU" dirty="0">
              <a:ea typeface="+mn-lt"/>
              <a:cs typeface="+mn-lt"/>
            </a:endParaRPr>
          </a:p>
          <a:p>
            <a:r>
              <a:rPr lang="en-US" sz="2400" dirty="0">
                <a:ea typeface="+mn-lt"/>
                <a:cs typeface="+mn-lt"/>
              </a:rPr>
              <a:t>➢ </a:t>
            </a:r>
            <a:r>
              <a:rPr lang="en-US" sz="2400" dirty="0" err="1">
                <a:ea typeface="+mn-lt"/>
                <a:cs typeface="+mn-lt"/>
              </a:rPr>
              <a:t>Навіть</a:t>
            </a:r>
            <a:r>
              <a:rPr lang="en-US" sz="2400" dirty="0">
                <a:ea typeface="+mn-lt"/>
                <a:cs typeface="+mn-lt"/>
              </a:rPr>
              <a:t> </a:t>
            </a:r>
            <a:r>
              <a:rPr lang="en-US" sz="2400" dirty="0" err="1">
                <a:ea typeface="+mn-lt"/>
                <a:cs typeface="+mn-lt"/>
              </a:rPr>
              <a:t>при</a:t>
            </a:r>
            <a:r>
              <a:rPr lang="en-US" sz="2400" dirty="0">
                <a:ea typeface="+mn-lt"/>
                <a:cs typeface="+mn-lt"/>
              </a:rPr>
              <a:t> </a:t>
            </a:r>
            <a:r>
              <a:rPr lang="en-US" sz="2400" dirty="0" err="1">
                <a:ea typeface="+mn-lt"/>
                <a:cs typeface="+mn-lt"/>
              </a:rPr>
              <a:t>правильному</a:t>
            </a:r>
            <a:r>
              <a:rPr lang="en-US" sz="2400" dirty="0">
                <a:ea typeface="+mn-lt"/>
                <a:cs typeface="+mn-lt"/>
              </a:rPr>
              <a:t> </a:t>
            </a:r>
            <a:r>
              <a:rPr lang="en-US" sz="2400" dirty="0" err="1">
                <a:ea typeface="+mn-lt"/>
                <a:cs typeface="+mn-lt"/>
              </a:rPr>
              <a:t>застосуванні</a:t>
            </a:r>
            <a:r>
              <a:rPr lang="en-US" sz="2400" dirty="0">
                <a:ea typeface="+mn-lt"/>
                <a:cs typeface="+mn-lt"/>
              </a:rPr>
              <a:t> </a:t>
            </a:r>
            <a:r>
              <a:rPr lang="en-US" sz="2400" dirty="0" err="1">
                <a:ea typeface="+mn-lt"/>
                <a:cs typeface="+mn-lt"/>
              </a:rPr>
              <a:t>являють</a:t>
            </a:r>
            <a:r>
              <a:rPr lang="en-US" sz="2400" dirty="0">
                <a:ea typeface="+mn-lt"/>
                <a:cs typeface="+mn-lt"/>
              </a:rPr>
              <a:t> </a:t>
            </a:r>
            <a:r>
              <a:rPr lang="en-US" sz="2400" dirty="0" err="1">
                <a:ea typeface="+mn-lt"/>
                <a:cs typeface="+mn-lt"/>
              </a:rPr>
              <a:t>собою</a:t>
            </a:r>
            <a:r>
              <a:rPr lang="en-US" sz="2400" dirty="0">
                <a:ea typeface="+mn-lt"/>
                <a:cs typeface="+mn-lt"/>
              </a:rPr>
              <a:t> </a:t>
            </a:r>
            <a:r>
              <a:rPr lang="en-US" sz="2400" dirty="0" err="1">
                <a:ea typeface="+mn-lt"/>
                <a:cs typeface="+mn-lt"/>
              </a:rPr>
              <a:t>пряму</a:t>
            </a:r>
            <a:r>
              <a:rPr lang="en-US" sz="2400" dirty="0">
                <a:ea typeface="+mn-lt"/>
                <a:cs typeface="+mn-lt"/>
              </a:rPr>
              <a:t> </a:t>
            </a:r>
            <a:r>
              <a:rPr lang="en-US" sz="2400" dirty="0" err="1">
                <a:ea typeface="+mn-lt"/>
                <a:cs typeface="+mn-lt"/>
              </a:rPr>
              <a:t>або</a:t>
            </a:r>
            <a:r>
              <a:rPr lang="en-US" sz="2400" dirty="0">
                <a:ea typeface="+mn-lt"/>
                <a:cs typeface="+mn-lt"/>
              </a:rPr>
              <a:t> </a:t>
            </a:r>
            <a:r>
              <a:rPr lang="en-US" sz="2400" dirty="0" err="1">
                <a:ea typeface="+mn-lt"/>
                <a:cs typeface="+mn-lt"/>
              </a:rPr>
              <a:t>непряму</a:t>
            </a:r>
            <a:r>
              <a:rPr lang="en-US" sz="2400" dirty="0">
                <a:ea typeface="+mn-lt"/>
                <a:cs typeface="+mn-lt"/>
              </a:rPr>
              <a:t> </a:t>
            </a:r>
            <a:r>
              <a:rPr lang="en-US" sz="2400" dirty="0" err="1">
                <a:ea typeface="+mn-lt"/>
                <a:cs typeface="+mn-lt"/>
              </a:rPr>
              <a:t>загрозу</a:t>
            </a:r>
            <a:r>
              <a:rPr lang="en-US" sz="2400" dirty="0">
                <a:ea typeface="+mn-lt"/>
                <a:cs typeface="+mn-lt"/>
              </a:rPr>
              <a:t> </a:t>
            </a:r>
            <a:r>
              <a:rPr lang="en-US" sz="2400" dirty="0" err="1">
                <a:ea typeface="+mn-lt"/>
                <a:cs typeface="+mn-lt"/>
              </a:rPr>
              <a:t>для</a:t>
            </a:r>
            <a:r>
              <a:rPr lang="en-US" sz="2400" dirty="0">
                <a:ea typeface="+mn-lt"/>
                <a:cs typeface="+mn-lt"/>
              </a:rPr>
              <a:t> </a:t>
            </a:r>
            <a:r>
              <a:rPr lang="en-US" sz="2400" dirty="0" err="1">
                <a:ea typeface="+mn-lt"/>
                <a:cs typeface="+mn-lt"/>
              </a:rPr>
              <a:t>здоров'я</a:t>
            </a:r>
            <a:r>
              <a:rPr lang="en-US" sz="2400" dirty="0">
                <a:ea typeface="+mn-lt"/>
                <a:cs typeface="+mn-lt"/>
              </a:rPr>
              <a:t> </a:t>
            </a:r>
            <a:endParaRPr lang="ru-RU" dirty="0" err="1">
              <a:ea typeface="+mn-lt"/>
              <a:cs typeface="+mn-lt"/>
            </a:endParaRPr>
          </a:p>
          <a:p>
            <a:r>
              <a:rPr lang="en-US" sz="2400" dirty="0">
                <a:ea typeface="+mn-lt"/>
                <a:cs typeface="+mn-lt"/>
              </a:rPr>
              <a:t>➢ </a:t>
            </a:r>
            <a:r>
              <a:rPr lang="en-US" sz="2400" dirty="0" err="1">
                <a:ea typeface="+mn-lt"/>
                <a:cs typeface="+mn-lt"/>
              </a:rPr>
              <a:t>Використовуються</a:t>
            </a:r>
            <a:r>
              <a:rPr lang="en-US" sz="2400" dirty="0">
                <a:ea typeface="+mn-lt"/>
                <a:cs typeface="+mn-lt"/>
              </a:rPr>
              <a:t> у </a:t>
            </a:r>
            <a:r>
              <a:rPr lang="en-US" sz="2400" dirty="0" err="1">
                <a:ea typeface="+mn-lt"/>
                <a:cs typeface="+mn-lt"/>
              </a:rPr>
              <a:t>багатьох</a:t>
            </a:r>
            <a:r>
              <a:rPr lang="en-US" sz="2400" dirty="0">
                <a:ea typeface="+mn-lt"/>
                <a:cs typeface="+mn-lt"/>
              </a:rPr>
              <a:t> </a:t>
            </a:r>
            <a:r>
              <a:rPr lang="en-US" sz="2400" dirty="0" err="1">
                <a:ea typeface="+mn-lt"/>
                <a:cs typeface="+mn-lt"/>
              </a:rPr>
              <a:t>випадках</a:t>
            </a:r>
            <a:r>
              <a:rPr lang="en-US" sz="2400" dirty="0">
                <a:ea typeface="+mn-lt"/>
                <a:cs typeface="+mn-lt"/>
              </a:rPr>
              <a:t> </a:t>
            </a:r>
            <a:r>
              <a:rPr lang="en-US" sz="2400" dirty="0" err="1">
                <a:ea typeface="+mn-lt"/>
                <a:cs typeface="+mn-lt"/>
              </a:rPr>
              <a:t>споживачами</a:t>
            </a:r>
            <a:r>
              <a:rPr lang="en-US" sz="2400" dirty="0">
                <a:ea typeface="+mn-lt"/>
                <a:cs typeface="+mn-lt"/>
              </a:rPr>
              <a:t> </a:t>
            </a:r>
            <a:r>
              <a:rPr lang="en-US" sz="2400" dirty="0" err="1">
                <a:ea typeface="+mn-lt"/>
                <a:cs typeface="+mn-lt"/>
              </a:rPr>
              <a:t>неправильно</a:t>
            </a:r>
            <a:r>
              <a:rPr lang="en-US" sz="2400" dirty="0">
                <a:ea typeface="+mn-lt"/>
                <a:cs typeface="+mn-lt"/>
              </a:rPr>
              <a:t> </a:t>
            </a:r>
            <a:endParaRPr lang="ru-RU">
              <a:ea typeface="+mn-lt"/>
              <a:cs typeface="+mn-lt"/>
            </a:endParaRPr>
          </a:p>
          <a:p>
            <a:r>
              <a:rPr lang="en-US" sz="2400" dirty="0">
                <a:ea typeface="+mn-lt"/>
                <a:cs typeface="+mn-lt"/>
              </a:rPr>
              <a:t>➢ </a:t>
            </a:r>
            <a:r>
              <a:rPr lang="en-US" sz="2400" dirty="0" err="1">
                <a:ea typeface="+mn-lt"/>
                <a:cs typeface="+mn-lt"/>
              </a:rPr>
              <a:t>Містять</a:t>
            </a:r>
            <a:r>
              <a:rPr lang="en-US" sz="2400" dirty="0">
                <a:ea typeface="+mn-lt"/>
                <a:cs typeface="+mn-lt"/>
              </a:rPr>
              <a:t> </a:t>
            </a:r>
            <a:r>
              <a:rPr lang="en-US" sz="2400" dirty="0" err="1">
                <a:ea typeface="+mn-lt"/>
                <a:cs typeface="+mn-lt"/>
              </a:rPr>
              <a:t>речовини</a:t>
            </a:r>
            <a:r>
              <a:rPr lang="en-US" sz="2400" dirty="0">
                <a:ea typeface="+mn-lt"/>
                <a:cs typeface="+mn-lt"/>
              </a:rPr>
              <a:t> </a:t>
            </a:r>
            <a:r>
              <a:rPr lang="en-US" sz="2400" dirty="0" err="1">
                <a:ea typeface="+mn-lt"/>
                <a:cs typeface="+mn-lt"/>
              </a:rPr>
              <a:t>або</a:t>
            </a:r>
            <a:r>
              <a:rPr lang="en-US" sz="2400" dirty="0">
                <a:ea typeface="+mn-lt"/>
                <a:cs typeface="+mn-lt"/>
              </a:rPr>
              <a:t> </a:t>
            </a:r>
            <a:r>
              <a:rPr lang="en-US" sz="2400" dirty="0" err="1">
                <a:ea typeface="+mn-lt"/>
                <a:cs typeface="+mn-lt"/>
              </a:rPr>
              <a:t>компоненти</a:t>
            </a:r>
            <a:r>
              <a:rPr lang="en-US" sz="2400" dirty="0">
                <a:ea typeface="+mn-lt"/>
                <a:cs typeface="+mn-lt"/>
              </a:rPr>
              <a:t>, </a:t>
            </a:r>
            <a:r>
              <a:rPr lang="en-US" sz="2400" dirty="0" err="1">
                <a:ea typeface="+mn-lt"/>
                <a:cs typeface="+mn-lt"/>
              </a:rPr>
              <a:t>активність</a:t>
            </a:r>
            <a:r>
              <a:rPr lang="en-US" sz="2400" dirty="0">
                <a:ea typeface="+mn-lt"/>
                <a:cs typeface="+mn-lt"/>
              </a:rPr>
              <a:t> (</a:t>
            </a:r>
            <a:r>
              <a:rPr lang="en-US" sz="2400" dirty="0" err="1">
                <a:ea typeface="+mn-lt"/>
                <a:cs typeface="+mn-lt"/>
              </a:rPr>
              <a:t>побічна</a:t>
            </a:r>
            <a:r>
              <a:rPr lang="en-US" sz="2400" dirty="0">
                <a:ea typeface="+mn-lt"/>
                <a:cs typeface="+mn-lt"/>
              </a:rPr>
              <a:t> </a:t>
            </a:r>
            <a:r>
              <a:rPr lang="en-US" sz="2400" dirty="0" err="1">
                <a:ea typeface="+mn-lt"/>
                <a:cs typeface="+mn-lt"/>
              </a:rPr>
              <a:t>дія</a:t>
            </a:r>
            <a:r>
              <a:rPr lang="en-US" sz="2400" dirty="0">
                <a:ea typeface="+mn-lt"/>
                <a:cs typeface="+mn-lt"/>
              </a:rPr>
              <a:t>) </a:t>
            </a:r>
            <a:r>
              <a:rPr lang="en-US" sz="2400" dirty="0" err="1">
                <a:ea typeface="+mn-lt"/>
                <a:cs typeface="+mn-lt"/>
              </a:rPr>
              <a:t>яких</a:t>
            </a:r>
            <a:r>
              <a:rPr lang="en-US" sz="2400" dirty="0">
                <a:ea typeface="+mn-lt"/>
                <a:cs typeface="+mn-lt"/>
              </a:rPr>
              <a:t> </a:t>
            </a:r>
            <a:r>
              <a:rPr lang="en-US" sz="2400" dirty="0" err="1">
                <a:ea typeface="+mn-lt"/>
                <a:cs typeface="+mn-lt"/>
              </a:rPr>
              <a:t>вимагає</a:t>
            </a:r>
            <a:r>
              <a:rPr lang="en-US" sz="2400" dirty="0">
                <a:ea typeface="+mn-lt"/>
                <a:cs typeface="+mn-lt"/>
              </a:rPr>
              <a:t> </a:t>
            </a:r>
            <a:r>
              <a:rPr lang="en-US" sz="2400" dirty="0" err="1">
                <a:ea typeface="+mn-lt"/>
                <a:cs typeface="+mn-lt"/>
              </a:rPr>
              <a:t>додаткових</a:t>
            </a:r>
            <a:r>
              <a:rPr lang="en-US" sz="2400" dirty="0">
                <a:ea typeface="+mn-lt"/>
                <a:cs typeface="+mn-lt"/>
              </a:rPr>
              <a:t> </a:t>
            </a:r>
            <a:r>
              <a:rPr lang="en-US" sz="2400" dirty="0" err="1">
                <a:ea typeface="+mn-lt"/>
                <a:cs typeface="+mn-lt"/>
              </a:rPr>
              <a:t>досліджень</a:t>
            </a:r>
            <a:r>
              <a:rPr lang="en-US" sz="2400" dirty="0">
                <a:ea typeface="+mn-lt"/>
                <a:cs typeface="+mn-lt"/>
              </a:rPr>
              <a:t> </a:t>
            </a:r>
            <a:endParaRPr lang="ru-RU">
              <a:ea typeface="+mn-lt"/>
              <a:cs typeface="+mn-lt"/>
            </a:endParaRPr>
          </a:p>
          <a:p>
            <a:r>
              <a:rPr lang="en-US" sz="2400" dirty="0">
                <a:ea typeface="+mn-lt"/>
                <a:cs typeface="+mn-lt"/>
              </a:rPr>
              <a:t>➢ </a:t>
            </a:r>
            <a:r>
              <a:rPr lang="en-US" sz="2400" dirty="0" err="1">
                <a:ea typeface="+mn-lt"/>
                <a:cs typeface="+mn-lt"/>
              </a:rPr>
              <a:t>Зазвичай</a:t>
            </a:r>
            <a:r>
              <a:rPr lang="en-US" sz="2400" dirty="0">
                <a:ea typeface="+mn-lt"/>
                <a:cs typeface="+mn-lt"/>
              </a:rPr>
              <a:t> </a:t>
            </a:r>
            <a:r>
              <a:rPr lang="en-US" sz="2400" dirty="0" err="1">
                <a:ea typeface="+mn-lt"/>
                <a:cs typeface="+mn-lt"/>
              </a:rPr>
              <a:t>прописуються</a:t>
            </a:r>
            <a:r>
              <a:rPr lang="en-US" sz="2400" dirty="0">
                <a:ea typeface="+mn-lt"/>
                <a:cs typeface="+mn-lt"/>
              </a:rPr>
              <a:t> </a:t>
            </a:r>
            <a:r>
              <a:rPr lang="en-US" sz="2400" dirty="0" err="1">
                <a:ea typeface="+mn-lt"/>
                <a:cs typeface="+mn-lt"/>
              </a:rPr>
              <a:t>для</a:t>
            </a:r>
            <a:r>
              <a:rPr lang="en-US" sz="2400" dirty="0">
                <a:ea typeface="+mn-lt"/>
                <a:cs typeface="+mn-lt"/>
              </a:rPr>
              <a:t> </a:t>
            </a:r>
            <a:r>
              <a:rPr lang="en-US" sz="2400" dirty="0" err="1">
                <a:ea typeface="+mn-lt"/>
                <a:cs typeface="+mn-lt"/>
              </a:rPr>
              <a:t>парентерального</a:t>
            </a:r>
            <a:r>
              <a:rPr lang="en-US" sz="2400" dirty="0">
                <a:ea typeface="+mn-lt"/>
                <a:cs typeface="+mn-lt"/>
              </a:rPr>
              <a:t> </a:t>
            </a:r>
            <a:r>
              <a:rPr lang="en-US" sz="2400" dirty="0" err="1">
                <a:ea typeface="+mn-lt"/>
                <a:cs typeface="+mn-lt"/>
              </a:rPr>
              <a:t>введення</a:t>
            </a:r>
            <a:endParaRPr lang="ru-RU"/>
          </a:p>
        </p:txBody>
      </p:sp>
      <p:sp>
        <p:nvSpPr>
          <p:cNvPr id="5" name="TextBox 4">
            <a:extLst>
              <a:ext uri="{FF2B5EF4-FFF2-40B4-BE49-F238E27FC236}">
                <a16:creationId xmlns:a16="http://schemas.microsoft.com/office/drawing/2014/main" id="{018746E5-BEAC-4897-A6E6-318698088FAE}"/>
              </a:ext>
            </a:extLst>
          </p:cNvPr>
          <p:cNvSpPr txBox="1"/>
          <p:nvPr/>
        </p:nvSpPr>
        <p:spPr>
          <a:xfrm>
            <a:off x="6765985" y="1863306"/>
            <a:ext cx="5072331" cy="3785652"/>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u="sng" dirty="0" err="1">
                <a:solidFill>
                  <a:srgbClr val="C00000"/>
                </a:solidFill>
                <a:ea typeface="+mn-lt"/>
                <a:cs typeface="+mn-lt"/>
              </a:rPr>
              <a:t>Критерії</a:t>
            </a:r>
            <a:r>
              <a:rPr lang="en-US" sz="2400" b="1" u="sng" dirty="0">
                <a:solidFill>
                  <a:srgbClr val="C00000"/>
                </a:solidFill>
                <a:ea typeface="+mn-lt"/>
                <a:cs typeface="+mn-lt"/>
              </a:rPr>
              <a:t> </a:t>
            </a:r>
            <a:r>
              <a:rPr lang="en-US" sz="2400" b="1" u="sng" dirty="0" err="1">
                <a:solidFill>
                  <a:srgbClr val="C00000"/>
                </a:solidFill>
                <a:ea typeface="+mn-lt"/>
                <a:cs typeface="+mn-lt"/>
              </a:rPr>
              <a:t>віднесення</a:t>
            </a:r>
            <a:r>
              <a:rPr lang="en-US" sz="2400" b="1" u="sng" dirty="0">
                <a:solidFill>
                  <a:srgbClr val="C00000"/>
                </a:solidFill>
                <a:ea typeface="+mn-lt"/>
                <a:cs typeface="+mn-lt"/>
              </a:rPr>
              <a:t> </a:t>
            </a:r>
            <a:r>
              <a:rPr lang="en-US" sz="2400" b="1" u="sng" dirty="0" err="1">
                <a:solidFill>
                  <a:srgbClr val="C00000"/>
                </a:solidFill>
                <a:ea typeface="+mn-lt"/>
                <a:cs typeface="+mn-lt"/>
              </a:rPr>
              <a:t>до</a:t>
            </a:r>
            <a:r>
              <a:rPr lang="en-US" sz="2400" b="1" u="sng" dirty="0">
                <a:solidFill>
                  <a:srgbClr val="C00000"/>
                </a:solidFill>
                <a:ea typeface="+mn-lt"/>
                <a:cs typeface="+mn-lt"/>
              </a:rPr>
              <a:t> </a:t>
            </a:r>
            <a:r>
              <a:rPr lang="en-US" sz="2400" b="1" u="sng" dirty="0" err="1">
                <a:solidFill>
                  <a:srgbClr val="C00000"/>
                </a:solidFill>
                <a:ea typeface="+mn-lt"/>
                <a:cs typeface="+mn-lt"/>
              </a:rPr>
              <a:t>безрецептурних</a:t>
            </a:r>
            <a:r>
              <a:rPr lang="en-US" sz="2400" b="1" u="sng" dirty="0">
                <a:solidFill>
                  <a:srgbClr val="C00000"/>
                </a:solidFill>
                <a:ea typeface="+mn-lt"/>
                <a:cs typeface="+mn-lt"/>
              </a:rPr>
              <a:t> ЛЗ</a:t>
            </a:r>
          </a:p>
          <a:p>
            <a:r>
              <a:rPr lang="en-US" sz="2400" dirty="0">
                <a:ea typeface="+mn-lt"/>
                <a:cs typeface="+mn-lt"/>
              </a:rPr>
              <a:t>➢ </a:t>
            </a:r>
            <a:r>
              <a:rPr lang="en-US" sz="2400" dirty="0" err="1">
                <a:ea typeface="+mn-lt"/>
                <a:cs typeface="+mn-lt"/>
              </a:rPr>
              <a:t>Препарат</a:t>
            </a:r>
            <a:r>
              <a:rPr lang="en-US" sz="2400" dirty="0">
                <a:ea typeface="+mn-lt"/>
                <a:cs typeface="+mn-lt"/>
              </a:rPr>
              <a:t>, </a:t>
            </a:r>
            <a:r>
              <a:rPr lang="en-US" sz="2400" dirty="0" err="1">
                <a:ea typeface="+mn-lt"/>
                <a:cs typeface="+mn-lt"/>
              </a:rPr>
              <a:t>або</a:t>
            </a:r>
            <a:r>
              <a:rPr lang="en-US" sz="2400" dirty="0">
                <a:ea typeface="+mn-lt"/>
                <a:cs typeface="+mn-lt"/>
              </a:rPr>
              <a:t> </a:t>
            </a:r>
            <a:r>
              <a:rPr lang="en-US" sz="2400" dirty="0" err="1">
                <a:ea typeface="+mn-lt"/>
                <a:cs typeface="+mn-lt"/>
              </a:rPr>
              <a:t>його</a:t>
            </a:r>
            <a:r>
              <a:rPr lang="en-US" sz="2400" dirty="0">
                <a:ea typeface="+mn-lt"/>
                <a:cs typeface="+mn-lt"/>
              </a:rPr>
              <a:t> </a:t>
            </a:r>
            <a:r>
              <a:rPr lang="en-US" sz="2400" dirty="0" err="1">
                <a:ea typeface="+mn-lt"/>
                <a:cs typeface="+mn-lt"/>
              </a:rPr>
              <a:t>інгредієнти</a:t>
            </a:r>
            <a:r>
              <a:rPr lang="en-US" sz="2400" dirty="0">
                <a:ea typeface="+mn-lt"/>
                <a:cs typeface="+mn-lt"/>
              </a:rPr>
              <a:t> </a:t>
            </a:r>
            <a:r>
              <a:rPr lang="en-US" sz="2400" dirty="0" err="1">
                <a:ea typeface="+mn-lt"/>
                <a:cs typeface="+mn-lt"/>
              </a:rPr>
              <a:t>не</a:t>
            </a:r>
            <a:r>
              <a:rPr lang="en-US" sz="2400" dirty="0">
                <a:ea typeface="+mn-lt"/>
                <a:cs typeface="+mn-lt"/>
              </a:rPr>
              <a:t> </a:t>
            </a:r>
            <a:r>
              <a:rPr lang="en-US" sz="2400" dirty="0" err="1">
                <a:ea typeface="+mn-lt"/>
                <a:cs typeface="+mn-lt"/>
              </a:rPr>
              <a:t>повинні</a:t>
            </a:r>
            <a:r>
              <a:rPr lang="en-US" sz="2400" dirty="0">
                <a:ea typeface="+mn-lt"/>
                <a:cs typeface="+mn-lt"/>
              </a:rPr>
              <a:t> </a:t>
            </a:r>
            <a:r>
              <a:rPr lang="en-US" sz="2400" dirty="0" err="1">
                <a:ea typeface="+mn-lt"/>
                <a:cs typeface="+mn-lt"/>
              </a:rPr>
              <a:t>завдавати</a:t>
            </a:r>
            <a:r>
              <a:rPr lang="en-US" sz="2400" dirty="0">
                <a:ea typeface="+mn-lt"/>
                <a:cs typeface="+mn-lt"/>
              </a:rPr>
              <a:t> </a:t>
            </a:r>
            <a:r>
              <a:rPr lang="en-US" sz="2400" dirty="0" err="1">
                <a:ea typeface="+mn-lt"/>
                <a:cs typeface="+mn-lt"/>
              </a:rPr>
              <a:t>прямої</a:t>
            </a:r>
            <a:r>
              <a:rPr lang="en-US" sz="2400" dirty="0">
                <a:ea typeface="+mn-lt"/>
                <a:cs typeface="+mn-lt"/>
              </a:rPr>
              <a:t> </a:t>
            </a:r>
            <a:r>
              <a:rPr lang="en-US" sz="2400" dirty="0" err="1">
                <a:ea typeface="+mn-lt"/>
                <a:cs typeface="+mn-lt"/>
              </a:rPr>
              <a:t>або</a:t>
            </a:r>
            <a:r>
              <a:rPr lang="en-US" sz="2400" dirty="0">
                <a:ea typeface="+mn-lt"/>
                <a:cs typeface="+mn-lt"/>
              </a:rPr>
              <a:t> </a:t>
            </a:r>
            <a:r>
              <a:rPr lang="en-US" sz="2400" dirty="0" err="1">
                <a:ea typeface="+mn-lt"/>
                <a:cs typeface="+mn-lt"/>
              </a:rPr>
              <a:t>непрямої</a:t>
            </a:r>
            <a:r>
              <a:rPr lang="en-US" sz="2400" dirty="0">
                <a:ea typeface="+mn-lt"/>
                <a:cs typeface="+mn-lt"/>
              </a:rPr>
              <a:t> </a:t>
            </a:r>
            <a:r>
              <a:rPr lang="en-US" sz="2400" dirty="0" err="1">
                <a:ea typeface="+mn-lt"/>
                <a:cs typeface="+mn-lt"/>
              </a:rPr>
              <a:t>загрози</a:t>
            </a:r>
            <a:r>
              <a:rPr lang="en-US" sz="2400" dirty="0">
                <a:ea typeface="+mn-lt"/>
                <a:cs typeface="+mn-lt"/>
              </a:rPr>
              <a:t> </a:t>
            </a:r>
            <a:r>
              <a:rPr lang="en-US" sz="2400" dirty="0" err="1">
                <a:ea typeface="+mn-lt"/>
                <a:cs typeface="+mn-lt"/>
              </a:rPr>
              <a:t>здоров'ю</a:t>
            </a:r>
            <a:r>
              <a:rPr lang="en-US" sz="2400" dirty="0">
                <a:ea typeface="+mn-lt"/>
                <a:cs typeface="+mn-lt"/>
              </a:rPr>
              <a:t> </a:t>
            </a:r>
            <a:endParaRPr lang="en-US" dirty="0">
              <a:ea typeface="+mn-lt"/>
              <a:cs typeface="+mn-lt"/>
            </a:endParaRPr>
          </a:p>
          <a:p>
            <a:r>
              <a:rPr lang="en-US" sz="2400" dirty="0">
                <a:ea typeface="+mn-lt"/>
                <a:cs typeface="+mn-lt"/>
              </a:rPr>
              <a:t>➢ </a:t>
            </a:r>
            <a:r>
              <a:rPr lang="en-US" sz="2400" dirty="0" err="1">
                <a:ea typeface="+mn-lt"/>
                <a:cs typeface="+mn-lt"/>
              </a:rPr>
              <a:t>Застосовується</a:t>
            </a:r>
            <a:r>
              <a:rPr lang="en-US" sz="2400" dirty="0">
                <a:ea typeface="+mn-lt"/>
                <a:cs typeface="+mn-lt"/>
              </a:rPr>
              <a:t> </a:t>
            </a:r>
            <a:r>
              <a:rPr lang="en-US" sz="2400" dirty="0" err="1">
                <a:ea typeface="+mn-lt"/>
                <a:cs typeface="+mn-lt"/>
              </a:rPr>
              <a:t>переважно</a:t>
            </a:r>
            <a:r>
              <a:rPr lang="en-US" sz="2400" dirty="0">
                <a:ea typeface="+mn-lt"/>
                <a:cs typeface="+mn-lt"/>
              </a:rPr>
              <a:t> </a:t>
            </a:r>
            <a:r>
              <a:rPr lang="en-US" sz="2400" dirty="0" err="1">
                <a:ea typeface="+mn-lt"/>
                <a:cs typeface="+mn-lt"/>
              </a:rPr>
              <a:t>амбулаторно</a:t>
            </a:r>
            <a:r>
              <a:rPr lang="en-US" sz="2400" dirty="0">
                <a:ea typeface="+mn-lt"/>
                <a:cs typeface="+mn-lt"/>
              </a:rPr>
              <a:t> </a:t>
            </a:r>
            <a:endParaRPr lang="en-US" dirty="0" err="1">
              <a:ea typeface="+mn-lt"/>
              <a:cs typeface="+mn-lt"/>
            </a:endParaRPr>
          </a:p>
          <a:p>
            <a:r>
              <a:rPr lang="en-US" sz="2400" dirty="0">
                <a:ea typeface="+mn-lt"/>
                <a:cs typeface="+mn-lt"/>
              </a:rPr>
              <a:t>➢ </a:t>
            </a:r>
            <a:r>
              <a:rPr lang="en-US" sz="2400" dirty="0" err="1">
                <a:ea typeface="+mn-lt"/>
                <a:cs typeface="+mn-lt"/>
              </a:rPr>
              <a:t>Не</a:t>
            </a:r>
            <a:r>
              <a:rPr lang="en-US" sz="2400" dirty="0">
                <a:ea typeface="+mn-lt"/>
                <a:cs typeface="+mn-lt"/>
              </a:rPr>
              <a:t> </a:t>
            </a:r>
            <a:r>
              <a:rPr lang="en-US" sz="2400" dirty="0" err="1">
                <a:ea typeface="+mn-lt"/>
                <a:cs typeface="+mn-lt"/>
              </a:rPr>
              <a:t>містять</a:t>
            </a:r>
            <a:r>
              <a:rPr lang="en-US" sz="2400" dirty="0">
                <a:ea typeface="+mn-lt"/>
                <a:cs typeface="+mn-lt"/>
              </a:rPr>
              <a:t> </a:t>
            </a:r>
            <a:r>
              <a:rPr lang="en-US" sz="2400" dirty="0" err="1">
                <a:ea typeface="+mn-lt"/>
                <a:cs typeface="+mn-lt"/>
              </a:rPr>
              <a:t>інгредієнтів</a:t>
            </a:r>
            <a:r>
              <a:rPr lang="en-US" sz="2400" dirty="0">
                <a:ea typeface="+mn-lt"/>
                <a:cs typeface="+mn-lt"/>
              </a:rPr>
              <a:t>, </a:t>
            </a:r>
            <a:r>
              <a:rPr lang="en-US" sz="2400" dirty="0" err="1">
                <a:ea typeface="+mn-lt"/>
                <a:cs typeface="+mn-lt"/>
              </a:rPr>
              <a:t>активність</a:t>
            </a:r>
            <a:r>
              <a:rPr lang="en-US" sz="2400" dirty="0">
                <a:ea typeface="+mn-lt"/>
                <a:cs typeface="+mn-lt"/>
              </a:rPr>
              <a:t> (</a:t>
            </a:r>
            <a:r>
              <a:rPr lang="en-US" sz="2400" dirty="0" err="1">
                <a:ea typeface="+mn-lt"/>
                <a:cs typeface="+mn-lt"/>
              </a:rPr>
              <a:t>побічна</a:t>
            </a:r>
            <a:r>
              <a:rPr lang="en-US" sz="2400" dirty="0">
                <a:ea typeface="+mn-lt"/>
                <a:cs typeface="+mn-lt"/>
              </a:rPr>
              <a:t> </a:t>
            </a:r>
            <a:r>
              <a:rPr lang="en-US" sz="2400" dirty="0" err="1">
                <a:ea typeface="+mn-lt"/>
                <a:cs typeface="+mn-lt"/>
              </a:rPr>
              <a:t>дія</a:t>
            </a:r>
            <a:r>
              <a:rPr lang="en-US" sz="2400" dirty="0">
                <a:ea typeface="+mn-lt"/>
                <a:cs typeface="+mn-lt"/>
              </a:rPr>
              <a:t>) </a:t>
            </a:r>
            <a:r>
              <a:rPr lang="en-US" sz="2400" dirty="0" err="1">
                <a:ea typeface="+mn-lt"/>
                <a:cs typeface="+mn-lt"/>
              </a:rPr>
              <a:t>яких</a:t>
            </a:r>
            <a:r>
              <a:rPr lang="en-US" sz="2400" dirty="0">
                <a:ea typeface="+mn-lt"/>
                <a:cs typeface="+mn-lt"/>
              </a:rPr>
              <a:t> </a:t>
            </a:r>
            <a:r>
              <a:rPr lang="en-US" sz="2400" dirty="0" err="1">
                <a:ea typeface="+mn-lt"/>
                <a:cs typeface="+mn-lt"/>
              </a:rPr>
              <a:t>вимагає</a:t>
            </a:r>
            <a:r>
              <a:rPr lang="en-US" sz="2400" dirty="0">
                <a:ea typeface="+mn-lt"/>
                <a:cs typeface="+mn-lt"/>
              </a:rPr>
              <a:t> </a:t>
            </a:r>
            <a:r>
              <a:rPr lang="en-US" sz="2400" dirty="0" err="1">
                <a:ea typeface="+mn-lt"/>
                <a:cs typeface="+mn-lt"/>
              </a:rPr>
              <a:t>додаткового</a:t>
            </a:r>
            <a:r>
              <a:rPr lang="en-US" sz="2400" dirty="0">
                <a:ea typeface="+mn-lt"/>
                <a:cs typeface="+mn-lt"/>
              </a:rPr>
              <a:t> </a:t>
            </a:r>
            <a:r>
              <a:rPr lang="en-US" sz="2400" dirty="0" err="1">
                <a:ea typeface="+mn-lt"/>
                <a:cs typeface="+mn-lt"/>
              </a:rPr>
              <a:t>вивчення</a:t>
            </a:r>
            <a:endParaRPr lang="en-US"/>
          </a:p>
        </p:txBody>
      </p:sp>
    </p:spTree>
    <p:extLst>
      <p:ext uri="{BB962C8B-B14F-4D97-AF65-F5344CB8AC3E}">
        <p14:creationId xmlns:p14="http://schemas.microsoft.com/office/powerpoint/2010/main" val="2354876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9F2D19-7BC8-48C4-9ED9-6FE733E457FA}"/>
              </a:ext>
            </a:extLst>
          </p:cNvPr>
          <p:cNvSpPr>
            <a:spLocks noGrp="1"/>
          </p:cNvSpPr>
          <p:nvPr>
            <p:ph type="title"/>
          </p:nvPr>
        </p:nvSpPr>
        <p:spPr/>
        <p:txBody>
          <a:bodyPr/>
          <a:lstStyle/>
          <a:p>
            <a:r>
              <a:rPr lang="ru-RU" i="0" dirty="0" err="1">
                <a:ea typeface="+mj-lt"/>
                <a:cs typeface="+mj-lt"/>
              </a:rPr>
              <a:t>Переліки</a:t>
            </a:r>
            <a:r>
              <a:rPr lang="ru-RU" i="0" dirty="0">
                <a:ea typeface="+mj-lt"/>
                <a:cs typeface="+mj-lt"/>
              </a:rPr>
              <a:t> ЛЗ, </a:t>
            </a:r>
            <a:r>
              <a:rPr lang="ru-RU" i="0" dirty="0" err="1">
                <a:ea typeface="+mj-lt"/>
                <a:cs typeface="+mj-lt"/>
              </a:rPr>
              <a:t>що</a:t>
            </a:r>
            <a:r>
              <a:rPr lang="ru-RU" i="0" dirty="0">
                <a:ea typeface="+mj-lt"/>
                <a:cs typeface="+mj-lt"/>
              </a:rPr>
              <a:t> </a:t>
            </a:r>
            <a:r>
              <a:rPr lang="ru-RU" i="0" dirty="0" err="1">
                <a:ea typeface="+mj-lt"/>
                <a:cs typeface="+mj-lt"/>
              </a:rPr>
              <a:t>регулюють</a:t>
            </a:r>
            <a:r>
              <a:rPr lang="ru-RU" i="0" dirty="0">
                <a:ea typeface="+mj-lt"/>
                <a:cs typeface="+mj-lt"/>
              </a:rPr>
              <a:t> НПГ</a:t>
            </a:r>
            <a:endParaRPr lang="ru-RU" dirty="0"/>
          </a:p>
        </p:txBody>
      </p:sp>
      <p:sp>
        <p:nvSpPr>
          <p:cNvPr id="3" name="Объект 2">
            <a:extLst>
              <a:ext uri="{FF2B5EF4-FFF2-40B4-BE49-F238E27FC236}">
                <a16:creationId xmlns:a16="http://schemas.microsoft.com/office/drawing/2014/main" id="{B68BF19E-E281-422B-93B5-218F6318EB20}"/>
              </a:ext>
            </a:extLst>
          </p:cNvPr>
          <p:cNvSpPr>
            <a:spLocks noGrp="1"/>
          </p:cNvSpPr>
          <p:nvPr>
            <p:ph idx="1"/>
          </p:nvPr>
        </p:nvSpPr>
        <p:spPr/>
        <p:txBody>
          <a:bodyPr vert="horz" lIns="91440" tIns="45720" rIns="91440" bIns="45720" rtlCol="0" anchor="t">
            <a:normAutofit/>
          </a:bodyPr>
          <a:lstStyle/>
          <a:p>
            <a:r>
              <a:rPr lang="ru-RU" sz="3200" dirty="0">
                <a:ea typeface="+mn-lt"/>
                <a:cs typeface="+mn-lt"/>
              </a:rPr>
              <a:t>✓ </a:t>
            </a:r>
            <a:r>
              <a:rPr lang="ru-RU" sz="3200" dirty="0" err="1">
                <a:ea typeface="+mn-lt"/>
                <a:cs typeface="+mn-lt"/>
              </a:rPr>
              <a:t>Перелік</a:t>
            </a:r>
            <a:r>
              <a:rPr lang="ru-RU" sz="3200" dirty="0">
                <a:ea typeface="+mn-lt"/>
                <a:cs typeface="+mn-lt"/>
              </a:rPr>
              <a:t> </a:t>
            </a:r>
            <a:r>
              <a:rPr lang="ru-RU" sz="3200" dirty="0" err="1">
                <a:ea typeface="+mn-lt"/>
                <a:cs typeface="+mn-lt"/>
              </a:rPr>
              <a:t>рецептурних</a:t>
            </a:r>
            <a:r>
              <a:rPr lang="ru-RU" sz="3200" dirty="0">
                <a:ea typeface="+mn-lt"/>
                <a:cs typeface="+mn-lt"/>
              </a:rPr>
              <a:t> ЛЗ (</a:t>
            </a:r>
            <a:r>
              <a:rPr lang="ru-RU" sz="3200" dirty="0" err="1">
                <a:ea typeface="+mn-lt"/>
                <a:cs typeface="+mn-lt"/>
              </a:rPr>
              <a:t>більшість</a:t>
            </a:r>
            <a:r>
              <a:rPr lang="ru-RU" sz="3200" dirty="0">
                <a:ea typeface="+mn-lt"/>
                <a:cs typeface="+mn-lt"/>
              </a:rPr>
              <a:t> </a:t>
            </a:r>
            <a:r>
              <a:rPr lang="ru-RU" sz="3200" dirty="0" err="1">
                <a:ea typeface="+mn-lt"/>
                <a:cs typeface="+mn-lt"/>
              </a:rPr>
              <a:t>країн</a:t>
            </a:r>
            <a:r>
              <a:rPr lang="ru-RU" sz="3200" dirty="0">
                <a:ea typeface="+mn-lt"/>
                <a:cs typeface="+mn-lt"/>
              </a:rPr>
              <a:t> ЄС); </a:t>
            </a:r>
          </a:p>
          <a:p>
            <a:r>
              <a:rPr lang="ru-RU" sz="3200" dirty="0">
                <a:ea typeface="+mn-lt"/>
                <a:cs typeface="+mn-lt"/>
              </a:rPr>
              <a:t>✓ </a:t>
            </a:r>
            <a:r>
              <a:rPr lang="ru-RU" sz="3200" dirty="0" err="1">
                <a:ea typeface="+mn-lt"/>
                <a:cs typeface="+mn-lt"/>
              </a:rPr>
              <a:t>Перелік</a:t>
            </a:r>
            <a:r>
              <a:rPr lang="ru-RU" sz="3200" dirty="0">
                <a:ea typeface="+mn-lt"/>
                <a:cs typeface="+mn-lt"/>
              </a:rPr>
              <a:t> </a:t>
            </a:r>
            <a:r>
              <a:rPr lang="ru-RU" sz="3200" dirty="0" err="1">
                <a:ea typeface="+mn-lt"/>
                <a:cs typeface="+mn-lt"/>
              </a:rPr>
              <a:t>безрецептурних</a:t>
            </a:r>
            <a:r>
              <a:rPr lang="ru-RU" sz="3200" dirty="0">
                <a:ea typeface="+mn-lt"/>
                <a:cs typeface="+mn-lt"/>
              </a:rPr>
              <a:t> ЛЗ (</a:t>
            </a:r>
            <a:r>
              <a:rPr lang="ru-RU" sz="3200" dirty="0" err="1">
                <a:ea typeface="+mn-lt"/>
                <a:cs typeface="+mn-lt"/>
              </a:rPr>
              <a:t>Україна</a:t>
            </a:r>
            <a:r>
              <a:rPr lang="ru-RU" sz="3200" dirty="0">
                <a:ea typeface="+mn-lt"/>
                <a:cs typeface="+mn-lt"/>
              </a:rPr>
              <a:t>, </a:t>
            </a:r>
            <a:r>
              <a:rPr lang="ru-RU" sz="3200" dirty="0" err="1">
                <a:ea typeface="+mn-lt"/>
                <a:cs typeface="+mn-lt"/>
              </a:rPr>
              <a:t>деякі</a:t>
            </a:r>
            <a:r>
              <a:rPr lang="ru-RU" sz="3200" dirty="0">
                <a:ea typeface="+mn-lt"/>
                <a:cs typeface="+mn-lt"/>
              </a:rPr>
              <a:t> </a:t>
            </a:r>
            <a:r>
              <a:rPr lang="ru-RU" sz="3200" dirty="0" err="1">
                <a:ea typeface="+mn-lt"/>
                <a:cs typeface="+mn-lt"/>
              </a:rPr>
              <a:t>країни</a:t>
            </a:r>
            <a:r>
              <a:rPr lang="ru-RU" sz="3200" dirty="0">
                <a:ea typeface="+mn-lt"/>
                <a:cs typeface="+mn-lt"/>
              </a:rPr>
              <a:t> СНД); </a:t>
            </a:r>
          </a:p>
          <a:p>
            <a:r>
              <a:rPr lang="ru-RU" sz="3200" dirty="0">
                <a:ea typeface="+mn-lt"/>
                <a:cs typeface="+mn-lt"/>
              </a:rPr>
              <a:t>✓ </a:t>
            </a:r>
            <a:r>
              <a:rPr lang="ru-RU" sz="3200" dirty="0" err="1">
                <a:ea typeface="+mn-lt"/>
                <a:cs typeface="+mn-lt"/>
              </a:rPr>
              <a:t>Перелік</a:t>
            </a:r>
            <a:r>
              <a:rPr lang="ru-RU" sz="3200" dirty="0">
                <a:ea typeface="+mn-lt"/>
                <a:cs typeface="+mn-lt"/>
              </a:rPr>
              <a:t> </a:t>
            </a:r>
            <a:r>
              <a:rPr lang="ru-RU" sz="3200" dirty="0" err="1">
                <a:ea typeface="+mn-lt"/>
                <a:cs typeface="+mn-lt"/>
              </a:rPr>
              <a:t>рецептурних</a:t>
            </a:r>
            <a:r>
              <a:rPr lang="ru-RU" sz="3200" dirty="0">
                <a:ea typeface="+mn-lt"/>
                <a:cs typeface="+mn-lt"/>
              </a:rPr>
              <a:t> і </a:t>
            </a:r>
            <a:r>
              <a:rPr lang="ru-RU" sz="3200" dirty="0" err="1">
                <a:ea typeface="+mn-lt"/>
                <a:cs typeface="+mn-lt"/>
              </a:rPr>
              <a:t>безрецептурних</a:t>
            </a:r>
            <a:r>
              <a:rPr lang="ru-RU" sz="3200" dirty="0">
                <a:ea typeface="+mn-lt"/>
                <a:cs typeface="+mn-lt"/>
              </a:rPr>
              <a:t> ЛЗ</a:t>
            </a:r>
            <a:endParaRPr lang="ru-RU" sz="3200" dirty="0"/>
          </a:p>
        </p:txBody>
      </p:sp>
    </p:spTree>
    <p:extLst>
      <p:ext uri="{BB962C8B-B14F-4D97-AF65-F5344CB8AC3E}">
        <p14:creationId xmlns:p14="http://schemas.microsoft.com/office/powerpoint/2010/main" val="4101992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B9D53B45-6DBE-4B14-B994-49499F2DFF23}"/>
              </a:ext>
            </a:extLst>
          </p:cNvPr>
          <p:cNvSpPr>
            <a:spLocks noGrp="1"/>
          </p:cNvSpPr>
          <p:nvPr>
            <p:ph type="ctrTitle"/>
          </p:nvPr>
        </p:nvSpPr>
        <p:spPr>
          <a:xfrm>
            <a:off x="832277" y="2445080"/>
            <a:ext cx="10527348" cy="1489515"/>
          </a:xfrm>
        </p:spPr>
        <p:txBody>
          <a:bodyPr vert="horz" lIns="91440" tIns="45720" rIns="91440" bIns="45720" rtlCol="0" anchor="b">
            <a:noAutofit/>
          </a:bodyPr>
          <a:lstStyle/>
          <a:p>
            <a:pPr algn="ctr"/>
            <a:r>
              <a:rPr lang="ru-RU" sz="4800" i="0" dirty="0" err="1">
                <a:ea typeface="+mj-lt"/>
                <a:cs typeface="+mj-lt"/>
              </a:rPr>
              <a:t>Регулювання</a:t>
            </a:r>
            <a:r>
              <a:rPr lang="ru-RU" sz="4800" i="0" dirty="0">
                <a:ea typeface="+mj-lt"/>
                <a:cs typeface="+mj-lt"/>
              </a:rPr>
              <a:t> </a:t>
            </a:r>
            <a:r>
              <a:rPr lang="ru-RU" sz="4800" i="0" dirty="0" err="1">
                <a:ea typeface="+mj-lt"/>
                <a:cs typeface="+mj-lt"/>
              </a:rPr>
              <a:t>обігу</a:t>
            </a:r>
            <a:r>
              <a:rPr lang="ru-RU" sz="4800" i="0" dirty="0">
                <a:ea typeface="+mj-lt"/>
                <a:cs typeface="+mj-lt"/>
              </a:rPr>
              <a:t> </a:t>
            </a:r>
            <a:r>
              <a:rPr lang="ru-RU" sz="4800" i="0" dirty="0" err="1">
                <a:ea typeface="+mj-lt"/>
                <a:cs typeface="+mj-lt"/>
              </a:rPr>
              <a:t>номенклатурно-правових</a:t>
            </a:r>
            <a:r>
              <a:rPr lang="ru-RU" sz="4800" i="0" dirty="0">
                <a:ea typeface="+mj-lt"/>
                <a:cs typeface="+mj-lt"/>
              </a:rPr>
              <a:t> </a:t>
            </a:r>
            <a:r>
              <a:rPr lang="ru-RU" sz="4800" i="0" dirty="0" err="1">
                <a:ea typeface="+mj-lt"/>
                <a:cs typeface="+mj-lt"/>
              </a:rPr>
              <a:t>груп</a:t>
            </a:r>
            <a:r>
              <a:rPr lang="ru-RU" sz="4800" i="0" dirty="0">
                <a:ea typeface="+mj-lt"/>
                <a:cs typeface="+mj-lt"/>
              </a:rPr>
              <a:t> (НПГ) в </a:t>
            </a:r>
            <a:r>
              <a:rPr lang="ru-RU" sz="4800" i="0" dirty="0" err="1">
                <a:ea typeface="+mj-lt"/>
                <a:cs typeface="+mj-lt"/>
              </a:rPr>
              <a:t>Україні</a:t>
            </a:r>
            <a:endParaRPr lang="ru-RU" sz="4800" dirty="0"/>
          </a:p>
        </p:txBody>
      </p:sp>
      <p:sp>
        <p:nvSpPr>
          <p:cNvPr id="10" name="Freeform: Shape 9">
            <a:extLst>
              <a:ext uri="{FF2B5EF4-FFF2-40B4-BE49-F238E27FC236}">
                <a16:creationId xmlns:a16="http://schemas.microsoft.com/office/drawing/2014/main" id="{A88EE6DC-B9C9-4217-8261-26F7DF29F4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E05BEC0E-4EE4-42C4-BF0B-15F9AC51815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535343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безрецептурних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577970"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712234"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530196"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707592"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3200" b="1" dirty="0">
                <a:ea typeface="+mn-lt"/>
                <a:cs typeface="+mn-lt"/>
              </a:rPr>
              <a:t>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109032" y="5098749"/>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a:t>
            </a:r>
            <a:endParaRPr lang="ru-RU" sz="3200" b="1" dirty="0"/>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679553" y="2509927"/>
            <a:ext cx="3331259" cy="132271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ea typeface="+mn-lt"/>
                <a:cs typeface="+mn-lt"/>
              </a:rPr>
              <a:t>Закон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04.04.96 р. №123/96 – ВР </a:t>
            </a:r>
          </a:p>
          <a:p>
            <a:pPr algn="ctr"/>
            <a:r>
              <a:rPr lang="ru-RU" dirty="0">
                <a:ea typeface="+mn-lt"/>
                <a:cs typeface="+mn-lt"/>
              </a:rPr>
              <a:t>(</a:t>
            </a:r>
            <a:r>
              <a:rPr lang="ru-RU" dirty="0" err="1">
                <a:ea typeface="+mn-lt"/>
                <a:cs typeface="+mn-lt"/>
              </a:rPr>
              <a:t>редакція</a:t>
            </a:r>
            <a:r>
              <a:rPr lang="ru-RU" dirty="0">
                <a:ea typeface="+mn-lt"/>
                <a:cs typeface="+mn-lt"/>
              </a:rPr>
              <a:t> </a:t>
            </a:r>
            <a:r>
              <a:rPr lang="ru-RU" dirty="0" err="1">
                <a:ea typeface="+mn-lt"/>
                <a:cs typeface="+mn-lt"/>
              </a:rPr>
              <a:t>від</a:t>
            </a:r>
            <a:r>
              <a:rPr lang="ru-RU" dirty="0">
                <a:ea typeface="+mn-lt"/>
                <a:cs typeface="+mn-lt"/>
              </a:rPr>
              <a:t> 23.08.23 р.) </a:t>
            </a:r>
          </a:p>
          <a:p>
            <a:pPr algn="ctr"/>
            <a:r>
              <a:rPr lang="ru-RU" dirty="0">
                <a:ea typeface="+mn-lt"/>
                <a:cs typeface="+mn-lt"/>
              </a:rPr>
              <a:t>«Про </a:t>
            </a:r>
            <a:r>
              <a:rPr lang="ru-RU" dirty="0" err="1">
                <a:ea typeface="+mn-lt"/>
                <a:cs typeface="+mn-lt"/>
              </a:rPr>
              <a:t>лікарські</a:t>
            </a:r>
            <a:r>
              <a:rPr lang="ru-RU" dirty="0">
                <a:ea typeface="+mn-lt"/>
                <a:cs typeface="+mn-lt"/>
              </a:rPr>
              <a:t> </a:t>
            </a:r>
            <a:r>
              <a:rPr lang="ru-RU" dirty="0" err="1">
                <a:ea typeface="+mn-lt"/>
                <a:cs typeface="+mn-lt"/>
              </a:rPr>
              <a:t>засоби</a:t>
            </a:r>
            <a:r>
              <a:rPr lang="ru-RU" dirty="0">
                <a:ea typeface="+mn-lt"/>
                <a:cs typeface="+mn-lt"/>
              </a:rPr>
              <a:t>»</a:t>
            </a:r>
            <a:endParaRPr lang="ru-RU" dirty="0"/>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905304" y="4565889"/>
            <a:ext cx="3105507" cy="189780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Наказ МОЗ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17.05.2001 р. N 185 «Про </a:t>
            </a:r>
            <a:r>
              <a:rPr lang="ru-RU" dirty="0" err="1">
                <a:ea typeface="+mn-lt"/>
                <a:cs typeface="+mn-lt"/>
              </a:rPr>
              <a:t>затвердження</a:t>
            </a:r>
            <a:r>
              <a:rPr lang="ru-RU" dirty="0">
                <a:ea typeface="+mn-lt"/>
                <a:cs typeface="+mn-lt"/>
              </a:rPr>
              <a:t> </a:t>
            </a:r>
            <a:r>
              <a:rPr lang="ru-RU" dirty="0" err="1">
                <a:ea typeface="+mn-lt"/>
                <a:cs typeface="+mn-lt"/>
              </a:rPr>
              <a:t>критеріїв</a:t>
            </a:r>
            <a:r>
              <a:rPr lang="ru-RU" dirty="0">
                <a:ea typeface="+mn-lt"/>
                <a:cs typeface="+mn-lt"/>
              </a:rPr>
              <a:t> </a:t>
            </a:r>
            <a:r>
              <a:rPr lang="ru-RU" dirty="0" err="1">
                <a:ea typeface="+mn-lt"/>
                <a:cs typeface="+mn-lt"/>
              </a:rPr>
              <a:t>визначення</a:t>
            </a:r>
            <a:r>
              <a:rPr lang="ru-RU" dirty="0">
                <a:ea typeface="+mn-lt"/>
                <a:cs typeface="+mn-lt"/>
              </a:rPr>
              <a:t> </a:t>
            </a:r>
            <a:r>
              <a:rPr lang="ru-RU" dirty="0" err="1">
                <a:ea typeface="+mn-lt"/>
                <a:cs typeface="+mn-lt"/>
              </a:rPr>
              <a:t>категорій</a:t>
            </a:r>
            <a:r>
              <a:rPr lang="ru-RU" dirty="0">
                <a:ea typeface="+mn-lt"/>
                <a:cs typeface="+mn-lt"/>
              </a:rPr>
              <a:t> </a:t>
            </a:r>
            <a:r>
              <a:rPr lang="ru-RU" dirty="0" err="1">
                <a:ea typeface="+mn-lt"/>
                <a:cs typeface="+mn-lt"/>
              </a:rPr>
              <a:t>відпуску</a:t>
            </a:r>
            <a:r>
              <a:rPr lang="ru-RU" dirty="0">
                <a:ea typeface="+mn-lt"/>
                <a:cs typeface="+mn-lt"/>
              </a:rPr>
              <a:t> </a:t>
            </a:r>
            <a:r>
              <a:rPr lang="ru-RU" dirty="0" err="1">
                <a:ea typeface="+mn-lt"/>
                <a:cs typeface="+mn-lt"/>
              </a:rPr>
              <a:t>лікарських</a:t>
            </a:r>
            <a:r>
              <a:rPr lang="ru-RU" dirty="0">
                <a:ea typeface="+mn-lt"/>
                <a:cs typeface="+mn-lt"/>
              </a:rPr>
              <a:t> </a:t>
            </a:r>
            <a:r>
              <a:rPr lang="ru-RU" dirty="0" err="1">
                <a:ea typeface="+mn-lt"/>
                <a:cs typeface="+mn-lt"/>
              </a:rPr>
              <a:t>засобів</a:t>
            </a:r>
            <a:r>
              <a:rPr lang="ru-RU" dirty="0">
                <a:ea typeface="+mn-lt"/>
                <a:cs typeface="+mn-lt"/>
              </a:rPr>
              <a:t>» </a:t>
            </a:r>
            <a:endParaRPr lang="ru-RU" dirty="0"/>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442135" y="2481172"/>
            <a:ext cx="2343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Порядок </a:t>
            </a:r>
            <a:r>
              <a:rPr lang="ru-RU" dirty="0" err="1">
                <a:ea typeface="+mn-lt"/>
                <a:cs typeface="+mn-lt"/>
              </a:rPr>
              <a:t>торгівлі</a:t>
            </a:r>
            <a:r>
              <a:rPr lang="ru-RU" dirty="0">
                <a:ea typeface="+mn-lt"/>
                <a:cs typeface="+mn-lt"/>
              </a:rPr>
              <a:t> ЛЗ (</a:t>
            </a:r>
            <a:r>
              <a:rPr lang="ru-RU" dirty="0" err="1">
                <a:ea typeface="+mn-lt"/>
                <a:cs typeface="+mn-lt"/>
              </a:rPr>
              <a:t>оптової</a:t>
            </a:r>
            <a:r>
              <a:rPr lang="ru-RU" dirty="0">
                <a:ea typeface="+mn-lt"/>
                <a:cs typeface="+mn-lt"/>
              </a:rPr>
              <a:t> та </a:t>
            </a:r>
            <a:r>
              <a:rPr lang="ru-RU" dirty="0" err="1">
                <a:ea typeface="+mn-lt"/>
                <a:cs typeface="+mn-lt"/>
              </a:rPr>
              <a:t>роздрібної</a:t>
            </a:r>
            <a:r>
              <a:rPr lang="ru-RU" dirty="0">
                <a:ea typeface="+mn-lt"/>
                <a:cs typeface="+mn-lt"/>
              </a:rPr>
              <a:t>)</a:t>
            </a:r>
          </a:p>
        </p:txBody>
      </p:sp>
      <p:sp>
        <p:nvSpPr>
          <p:cNvPr id="14" name="Прямоугольник: скругленные углы 13">
            <a:extLst>
              <a:ext uri="{FF2B5EF4-FFF2-40B4-BE49-F238E27FC236}">
                <a16:creationId xmlns:a16="http://schemas.microsoft.com/office/drawing/2014/main" id="{555C7B3C-5FF9-4BB7-AF54-16D355B14ABD}"/>
              </a:ext>
            </a:extLst>
          </p:cNvPr>
          <p:cNvSpPr/>
          <p:nvPr/>
        </p:nvSpPr>
        <p:spPr>
          <a:xfrm>
            <a:off x="6442134" y="4853435"/>
            <a:ext cx="2343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err="1">
                <a:ea typeface="+mn-lt"/>
                <a:cs typeface="+mn-lt"/>
              </a:rPr>
              <a:t>критерії</a:t>
            </a:r>
            <a:r>
              <a:rPr lang="ru-RU" dirty="0">
                <a:ea typeface="+mn-lt"/>
                <a:cs typeface="+mn-lt"/>
              </a:rPr>
              <a:t> </a:t>
            </a:r>
            <a:r>
              <a:rPr lang="ru-RU" dirty="0" err="1">
                <a:ea typeface="+mn-lt"/>
                <a:cs typeface="+mn-lt"/>
              </a:rPr>
              <a:t>віднесення</a:t>
            </a:r>
            <a:r>
              <a:rPr lang="ru-RU" dirty="0">
                <a:ea typeface="+mn-lt"/>
                <a:cs typeface="+mn-lt"/>
              </a:rPr>
              <a:t> до НПГ </a:t>
            </a:r>
            <a:r>
              <a:rPr lang="ru-RU" dirty="0" err="1">
                <a:ea typeface="+mn-lt"/>
                <a:cs typeface="+mn-lt"/>
              </a:rPr>
              <a:t>безрецептурних</a:t>
            </a:r>
            <a:r>
              <a:rPr lang="ru-RU" dirty="0">
                <a:ea typeface="+mn-lt"/>
                <a:cs typeface="+mn-lt"/>
              </a:rPr>
              <a:t> ЛЗ </a:t>
            </a:r>
            <a:endParaRPr lang="ru-RU">
              <a:ea typeface="+mn-lt"/>
              <a:cs typeface="+mn-lt"/>
            </a:endParaRPr>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9202588" y="2481172"/>
            <a:ext cx="2918601" cy="1797167"/>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a:ea typeface="+mn-lt"/>
                <a:cs typeface="+mn-lt"/>
              </a:rPr>
              <a:t>➢ </a:t>
            </a:r>
            <a:r>
              <a:rPr lang="ru-RU" dirty="0" err="1">
                <a:ea typeface="+mn-lt"/>
                <a:cs typeface="+mn-lt"/>
              </a:rPr>
              <a:t>Категорії</a:t>
            </a:r>
            <a:r>
              <a:rPr lang="ru-RU" dirty="0">
                <a:ea typeface="+mn-lt"/>
                <a:cs typeface="+mn-lt"/>
              </a:rPr>
              <a:t> ЛЗ </a:t>
            </a:r>
            <a:endParaRPr lang="ru-RU"/>
          </a:p>
          <a:p>
            <a:endParaRPr lang="ru-RU" dirty="0">
              <a:ea typeface="+mn-lt"/>
              <a:cs typeface="+mn-lt"/>
            </a:endParaRPr>
          </a:p>
          <a:p>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переліку</a:t>
            </a:r>
            <a:r>
              <a:rPr lang="ru-RU" dirty="0">
                <a:ea typeface="+mn-lt"/>
                <a:cs typeface="+mn-lt"/>
              </a:rPr>
              <a:t> </a:t>
            </a:r>
            <a:r>
              <a:rPr lang="ru-RU" dirty="0" err="1">
                <a:ea typeface="+mn-lt"/>
                <a:cs typeface="+mn-lt"/>
              </a:rPr>
              <a:t>безрецептурних</a:t>
            </a:r>
            <a:r>
              <a:rPr lang="ru-RU" dirty="0">
                <a:ea typeface="+mn-lt"/>
                <a:cs typeface="+mn-lt"/>
              </a:rPr>
              <a:t> ЛЗ )</a:t>
            </a:r>
            <a:endParaRPr lang="ru-RU"/>
          </a:p>
        </p:txBody>
      </p:sp>
      <p:sp>
        <p:nvSpPr>
          <p:cNvPr id="16" name="Прямоугольник: скругленные углы 15">
            <a:extLst>
              <a:ext uri="{FF2B5EF4-FFF2-40B4-BE49-F238E27FC236}">
                <a16:creationId xmlns:a16="http://schemas.microsoft.com/office/drawing/2014/main" id="{47F0FE7A-4C8A-4035-8C65-D7EF9535C76A}"/>
              </a:ext>
            </a:extLst>
          </p:cNvPr>
          <p:cNvSpPr/>
          <p:nvPr/>
        </p:nvSpPr>
        <p:spPr>
          <a:xfrm>
            <a:off x="9533266" y="4853435"/>
            <a:ext cx="2343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статус ЛЗ при </a:t>
            </a:r>
            <a:r>
              <a:rPr lang="ru-RU" dirty="0" err="1">
                <a:ea typeface="+mn-lt"/>
                <a:cs typeface="+mn-lt"/>
              </a:rPr>
              <a:t>реєстрації</a:t>
            </a:r>
            <a:r>
              <a:rPr lang="ru-RU" dirty="0">
                <a:ea typeface="+mn-lt"/>
                <a:cs typeface="+mn-lt"/>
              </a:rPr>
              <a:t> на </a:t>
            </a:r>
            <a:r>
              <a:rPr lang="ru-RU" dirty="0" err="1">
                <a:ea typeface="+mn-lt"/>
                <a:cs typeface="+mn-lt"/>
              </a:rPr>
              <a:t>території</a:t>
            </a:r>
            <a:r>
              <a:rPr lang="ru-RU" dirty="0">
                <a:ea typeface="+mn-lt"/>
                <a:cs typeface="+mn-lt"/>
              </a:rPr>
              <a:t> </a:t>
            </a:r>
            <a:r>
              <a:rPr lang="ru-RU" dirty="0" err="1">
                <a:ea typeface="+mn-lt"/>
                <a:cs typeface="+mn-lt"/>
              </a:rPr>
              <a:t>Україні</a:t>
            </a:r>
            <a:endParaRPr lang="ru-RU" dirty="0" err="1"/>
          </a:p>
        </p:txBody>
      </p:sp>
      <p:sp>
        <p:nvSpPr>
          <p:cNvPr id="17" name="TextBox 16">
            <a:extLst>
              <a:ext uri="{FF2B5EF4-FFF2-40B4-BE49-F238E27FC236}">
                <a16:creationId xmlns:a16="http://schemas.microsoft.com/office/drawing/2014/main" id="{DD5DD8E8-C40E-47D0-81BD-FD57144286FA}"/>
              </a:ext>
            </a:extLst>
          </p:cNvPr>
          <p:cNvSpPr txBox="1"/>
          <p:nvPr/>
        </p:nvSpPr>
        <p:spPr>
          <a:xfrm>
            <a:off x="10949796" y="255341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рецептурні</a:t>
            </a:r>
            <a:endParaRPr lang="en-US" sz="1200" i="1">
              <a:solidFill>
                <a:srgbClr val="C00000"/>
              </a:solidFill>
            </a:endParaRPr>
          </a:p>
        </p:txBody>
      </p:sp>
      <p:sp>
        <p:nvSpPr>
          <p:cNvPr id="18" name="TextBox 17">
            <a:extLst>
              <a:ext uri="{FF2B5EF4-FFF2-40B4-BE49-F238E27FC236}">
                <a16:creationId xmlns:a16="http://schemas.microsoft.com/office/drawing/2014/main" id="{66F912C6-838B-41BE-A4CD-3EE1C47514ED}"/>
              </a:ext>
            </a:extLst>
          </p:cNvPr>
          <p:cNvSpPr txBox="1"/>
          <p:nvPr/>
        </p:nvSpPr>
        <p:spPr>
          <a:xfrm>
            <a:off x="10935419" y="30278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безрецептурні</a:t>
            </a:r>
            <a:r>
              <a:rPr lang="ru-RU" sz="1200" dirty="0">
                <a:solidFill>
                  <a:srgbClr val="C00000"/>
                </a:solidFill>
              </a:rPr>
              <a:t>​</a:t>
            </a:r>
          </a:p>
        </p:txBody>
      </p:sp>
      <p:cxnSp>
        <p:nvCxnSpPr>
          <p:cNvPr id="19" name="Прямая со стрелкой 18">
            <a:extLst>
              <a:ext uri="{FF2B5EF4-FFF2-40B4-BE49-F238E27FC236}">
                <a16:creationId xmlns:a16="http://schemas.microsoft.com/office/drawing/2014/main" id="{898459C0-A2B9-4A4F-B50A-64EF015BD466}"/>
              </a:ext>
            </a:extLst>
          </p:cNvPr>
          <p:cNvCxnSpPr/>
          <p:nvPr/>
        </p:nvCxnSpPr>
        <p:spPr>
          <a:xfrm flipV="1">
            <a:off x="10970105" y="2833957"/>
            <a:ext cx="253042" cy="920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Прямая со стрелкой 19">
            <a:extLst>
              <a:ext uri="{FF2B5EF4-FFF2-40B4-BE49-F238E27FC236}">
                <a16:creationId xmlns:a16="http://schemas.microsoft.com/office/drawing/2014/main" id="{798E182E-8CE1-41DF-AA24-C78FC58784CF}"/>
              </a:ext>
            </a:extLst>
          </p:cNvPr>
          <p:cNvCxnSpPr>
            <a:cxnSpLocks/>
          </p:cNvCxnSpPr>
          <p:nvPr/>
        </p:nvCxnSpPr>
        <p:spPr>
          <a:xfrm>
            <a:off x="10970106" y="2954726"/>
            <a:ext cx="253041" cy="805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1" name="Стрелка: вправо 20">
            <a:extLst>
              <a:ext uri="{FF2B5EF4-FFF2-40B4-BE49-F238E27FC236}">
                <a16:creationId xmlns:a16="http://schemas.microsoft.com/office/drawing/2014/main" id="{5B330453-8A0D-4E4B-9353-919B00FECFD4}"/>
              </a:ext>
            </a:extLst>
          </p:cNvPr>
          <p:cNvSpPr/>
          <p:nvPr/>
        </p:nvSpPr>
        <p:spPr>
          <a:xfrm>
            <a:off x="6092032" y="2823656"/>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8852484" y="2809278"/>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3" name="Стрелка: вправо 22">
            <a:extLst>
              <a:ext uri="{FF2B5EF4-FFF2-40B4-BE49-F238E27FC236}">
                <a16:creationId xmlns:a16="http://schemas.microsoft.com/office/drawing/2014/main" id="{10444F4C-A5C1-4E16-BE38-8296B7EAA2F7}"/>
              </a:ext>
            </a:extLst>
          </p:cNvPr>
          <p:cNvSpPr/>
          <p:nvPr/>
        </p:nvSpPr>
        <p:spPr>
          <a:xfrm>
            <a:off x="6092032" y="522467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4" name="Стрелка: вправо 23">
            <a:extLst>
              <a:ext uri="{FF2B5EF4-FFF2-40B4-BE49-F238E27FC236}">
                <a16:creationId xmlns:a16="http://schemas.microsoft.com/office/drawing/2014/main" id="{064C37A0-83D0-49CE-9C6B-DB165ECCF41B}"/>
              </a:ext>
            </a:extLst>
          </p:cNvPr>
          <p:cNvSpPr/>
          <p:nvPr/>
        </p:nvSpPr>
        <p:spPr>
          <a:xfrm>
            <a:off x="9025012" y="5181542"/>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325163"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153270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безрецептурних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89140" y="1246517"/>
            <a:ext cx="1984074" cy="1020790"/>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108385" y="1203384"/>
            <a:ext cx="1984074" cy="761999"/>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515819" y="1203385"/>
            <a:ext cx="1984074" cy="819508"/>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549441" y="1203384"/>
            <a:ext cx="1984074" cy="833886"/>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533939" y="2323920"/>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b="1" dirty="0"/>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013910" y="1963588"/>
            <a:ext cx="4011279" cy="2587921"/>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п.1 Наказу МОЗ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14.05.2003 N 210 «Про </a:t>
            </a:r>
            <a:r>
              <a:rPr lang="ru-RU" dirty="0" err="1">
                <a:ea typeface="+mn-lt"/>
                <a:cs typeface="+mn-lt"/>
              </a:rPr>
              <a:t>затвердження</a:t>
            </a:r>
            <a:r>
              <a:rPr lang="ru-RU" dirty="0">
                <a:ea typeface="+mn-lt"/>
                <a:cs typeface="+mn-lt"/>
              </a:rPr>
              <a:t> </a:t>
            </a:r>
            <a:r>
              <a:rPr lang="ru-RU" dirty="0" err="1">
                <a:ea typeface="+mn-lt"/>
                <a:cs typeface="+mn-lt"/>
              </a:rPr>
              <a:t>критеріїв</a:t>
            </a:r>
            <a:r>
              <a:rPr lang="ru-RU" dirty="0">
                <a:ea typeface="+mn-lt"/>
                <a:cs typeface="+mn-lt"/>
              </a:rPr>
              <a:t> </a:t>
            </a:r>
            <a:r>
              <a:rPr lang="ru-RU" dirty="0" err="1">
                <a:ea typeface="+mn-lt"/>
                <a:cs typeface="+mn-lt"/>
              </a:rPr>
              <a:t>віднесення</a:t>
            </a:r>
            <a:r>
              <a:rPr lang="ru-RU" dirty="0">
                <a:ea typeface="+mn-lt"/>
                <a:cs typeface="+mn-lt"/>
              </a:rPr>
              <a:t> </a:t>
            </a:r>
            <a:r>
              <a:rPr lang="ru-RU" dirty="0" err="1">
                <a:ea typeface="+mn-lt"/>
                <a:cs typeface="+mn-lt"/>
              </a:rPr>
              <a:t>наркотичних</a:t>
            </a:r>
            <a:r>
              <a:rPr lang="ru-RU" dirty="0">
                <a:ea typeface="+mn-lt"/>
                <a:cs typeface="+mn-lt"/>
              </a:rPr>
              <a:t> (</a:t>
            </a:r>
            <a:r>
              <a:rPr lang="ru-RU" dirty="0" err="1">
                <a:ea typeface="+mn-lt"/>
                <a:cs typeface="+mn-lt"/>
              </a:rPr>
              <a:t>психотропних</a:t>
            </a:r>
            <a:r>
              <a:rPr lang="ru-RU" dirty="0">
                <a:ea typeface="+mn-lt"/>
                <a:cs typeface="+mn-lt"/>
              </a:rPr>
              <a:t>) ЛЗ, </a:t>
            </a:r>
            <a:r>
              <a:rPr lang="ru-RU" dirty="0" err="1">
                <a:ea typeface="+mn-lt"/>
                <a:cs typeface="+mn-lt"/>
              </a:rPr>
              <a:t>що</a:t>
            </a:r>
            <a:r>
              <a:rPr lang="ru-RU" dirty="0">
                <a:ea typeface="+mn-lt"/>
                <a:cs typeface="+mn-lt"/>
              </a:rPr>
              <a:t> </a:t>
            </a:r>
            <a:r>
              <a:rPr lang="ru-RU" dirty="0" err="1">
                <a:ea typeface="+mn-lt"/>
                <a:cs typeface="+mn-lt"/>
              </a:rPr>
              <a:t>містять</a:t>
            </a:r>
            <a:r>
              <a:rPr lang="ru-RU" dirty="0">
                <a:ea typeface="+mn-lt"/>
                <a:cs typeface="+mn-lt"/>
              </a:rPr>
              <a:t> малу </a:t>
            </a:r>
            <a:r>
              <a:rPr lang="ru-RU" dirty="0" err="1">
                <a:ea typeface="+mn-lt"/>
                <a:cs typeface="+mn-lt"/>
              </a:rPr>
              <a:t>кількість</a:t>
            </a:r>
            <a:r>
              <a:rPr lang="ru-RU" dirty="0">
                <a:ea typeface="+mn-lt"/>
                <a:cs typeface="+mn-lt"/>
              </a:rPr>
              <a:t> </a:t>
            </a:r>
            <a:r>
              <a:rPr lang="ru-RU" dirty="0" err="1">
                <a:ea typeface="+mn-lt"/>
                <a:cs typeface="+mn-lt"/>
              </a:rPr>
              <a:t>наркотичних</a:t>
            </a:r>
            <a:r>
              <a:rPr lang="ru-RU" dirty="0">
                <a:ea typeface="+mn-lt"/>
                <a:cs typeface="+mn-lt"/>
              </a:rPr>
              <a:t> </a:t>
            </a:r>
            <a:r>
              <a:rPr lang="ru-RU" dirty="0" err="1">
                <a:ea typeface="+mn-lt"/>
                <a:cs typeface="+mn-lt"/>
              </a:rPr>
              <a:t>засобів</a:t>
            </a:r>
            <a:r>
              <a:rPr lang="ru-RU" dirty="0">
                <a:ea typeface="+mn-lt"/>
                <a:cs typeface="+mn-lt"/>
              </a:rPr>
              <a:t> </a:t>
            </a:r>
            <a:r>
              <a:rPr lang="ru-RU" dirty="0" err="1">
                <a:ea typeface="+mn-lt"/>
                <a:cs typeface="+mn-lt"/>
              </a:rPr>
              <a:t>або</a:t>
            </a:r>
            <a:r>
              <a:rPr lang="ru-RU" dirty="0">
                <a:ea typeface="+mn-lt"/>
                <a:cs typeface="+mn-lt"/>
              </a:rPr>
              <a:t> </a:t>
            </a:r>
            <a:r>
              <a:rPr lang="ru-RU" dirty="0" err="1">
                <a:ea typeface="+mn-lt"/>
                <a:cs typeface="+mn-lt"/>
              </a:rPr>
              <a:t>психотропних</a:t>
            </a:r>
            <a:r>
              <a:rPr lang="ru-RU" dirty="0">
                <a:ea typeface="+mn-lt"/>
                <a:cs typeface="+mn-lt"/>
              </a:rPr>
              <a:t> </a:t>
            </a:r>
            <a:r>
              <a:rPr lang="ru-RU" dirty="0" err="1">
                <a:ea typeface="+mn-lt"/>
                <a:cs typeface="+mn-lt"/>
              </a:rPr>
              <a:t>речовин</a:t>
            </a:r>
            <a:r>
              <a:rPr lang="ru-RU" dirty="0">
                <a:ea typeface="+mn-lt"/>
                <a:cs typeface="+mn-lt"/>
              </a:rPr>
              <a:t> и </a:t>
            </a:r>
            <a:r>
              <a:rPr lang="ru-RU" dirty="0" err="1">
                <a:ea typeface="+mn-lt"/>
                <a:cs typeface="+mn-lt"/>
              </a:rPr>
              <a:t>прекурсорів</a:t>
            </a:r>
            <a:r>
              <a:rPr lang="ru-RU" dirty="0">
                <a:ea typeface="+mn-lt"/>
                <a:cs typeface="+mn-lt"/>
              </a:rPr>
              <a:t>, до </a:t>
            </a:r>
            <a:r>
              <a:rPr lang="ru-RU" dirty="0" err="1">
                <a:ea typeface="+mn-lt"/>
                <a:cs typeface="+mn-lt"/>
              </a:rPr>
              <a:t>категорії</a:t>
            </a:r>
            <a:r>
              <a:rPr lang="ru-RU" dirty="0">
                <a:ea typeface="+mn-lt"/>
                <a:cs typeface="+mn-lt"/>
              </a:rPr>
              <a:t> ЛЗ, </a:t>
            </a:r>
            <a:r>
              <a:rPr lang="ru-RU" dirty="0" err="1">
                <a:ea typeface="+mn-lt"/>
                <a:cs typeface="+mn-lt"/>
              </a:rPr>
              <a:t>які</a:t>
            </a:r>
            <a:r>
              <a:rPr lang="ru-RU" dirty="0">
                <a:ea typeface="+mn-lt"/>
                <a:cs typeface="+mn-lt"/>
              </a:rPr>
              <a:t> </a:t>
            </a:r>
            <a:r>
              <a:rPr lang="ru-RU" dirty="0" err="1">
                <a:ea typeface="+mn-lt"/>
                <a:cs typeface="+mn-lt"/>
              </a:rPr>
              <a:t>відпускаються</a:t>
            </a:r>
            <a:r>
              <a:rPr lang="ru-RU" dirty="0">
                <a:ea typeface="+mn-lt"/>
                <a:cs typeface="+mn-lt"/>
              </a:rPr>
              <a:t> без </a:t>
            </a:r>
            <a:r>
              <a:rPr lang="ru-RU" dirty="0" err="1">
                <a:ea typeface="+mn-lt"/>
                <a:cs typeface="+mn-lt"/>
              </a:rPr>
              <a:t>рецептів</a:t>
            </a:r>
            <a:r>
              <a:rPr lang="ru-RU" dirty="0">
                <a:ea typeface="+mn-lt"/>
                <a:cs typeface="+mn-lt"/>
              </a:rPr>
              <a:t>»</a:t>
            </a:r>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370248" y="2021097"/>
            <a:ext cx="2832337" cy="2587921"/>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err="1">
                <a:ea typeface="+mn-lt"/>
                <a:cs typeface="+mn-lt"/>
              </a:rPr>
              <a:t>Кількісний</a:t>
            </a:r>
            <a:r>
              <a:rPr lang="ru-RU" dirty="0">
                <a:ea typeface="+mn-lt"/>
                <a:cs typeface="+mn-lt"/>
              </a:rPr>
              <a:t> </a:t>
            </a:r>
            <a:r>
              <a:rPr lang="ru-RU" dirty="0" err="1">
                <a:ea typeface="+mn-lt"/>
                <a:cs typeface="+mn-lt"/>
              </a:rPr>
              <a:t>вміст</a:t>
            </a:r>
            <a:r>
              <a:rPr lang="ru-RU" dirty="0">
                <a:ea typeface="+mn-lt"/>
                <a:cs typeface="+mn-lt"/>
              </a:rPr>
              <a:t> </a:t>
            </a:r>
            <a:r>
              <a:rPr lang="ru-RU" dirty="0" err="1">
                <a:ea typeface="+mn-lt"/>
                <a:cs typeface="+mn-lt"/>
              </a:rPr>
              <a:t>наркотичних</a:t>
            </a:r>
            <a:r>
              <a:rPr lang="ru-RU" dirty="0">
                <a:ea typeface="+mn-lt"/>
                <a:cs typeface="+mn-lt"/>
              </a:rPr>
              <a:t> </a:t>
            </a:r>
            <a:r>
              <a:rPr lang="ru-RU" dirty="0" err="1">
                <a:ea typeface="+mn-lt"/>
                <a:cs typeface="+mn-lt"/>
              </a:rPr>
              <a:t>засобів</a:t>
            </a:r>
            <a:r>
              <a:rPr lang="ru-RU" dirty="0">
                <a:ea typeface="+mn-lt"/>
                <a:cs typeface="+mn-lt"/>
              </a:rPr>
              <a:t>, </a:t>
            </a:r>
            <a:r>
              <a:rPr lang="ru-RU" dirty="0" err="1">
                <a:ea typeface="+mn-lt"/>
                <a:cs typeface="+mn-lt"/>
              </a:rPr>
              <a:t>психотропних</a:t>
            </a:r>
            <a:r>
              <a:rPr lang="ru-RU" dirty="0">
                <a:ea typeface="+mn-lt"/>
                <a:cs typeface="+mn-lt"/>
              </a:rPr>
              <a:t> </a:t>
            </a:r>
            <a:r>
              <a:rPr lang="ru-RU" dirty="0" err="1">
                <a:ea typeface="+mn-lt"/>
                <a:cs typeface="+mn-lt"/>
              </a:rPr>
              <a:t>речовин</a:t>
            </a:r>
            <a:r>
              <a:rPr lang="ru-RU" dirty="0">
                <a:ea typeface="+mn-lt"/>
                <a:cs typeface="+mn-lt"/>
              </a:rPr>
              <a:t> і </a:t>
            </a:r>
            <a:r>
              <a:rPr lang="ru-RU" dirty="0" err="1">
                <a:ea typeface="+mn-lt"/>
                <a:cs typeface="+mn-lt"/>
              </a:rPr>
              <a:t>прекурсорів</a:t>
            </a:r>
            <a:r>
              <a:rPr lang="ru-RU" dirty="0">
                <a:ea typeface="+mn-lt"/>
                <a:cs typeface="+mn-lt"/>
              </a:rPr>
              <a:t>, </a:t>
            </a:r>
            <a:r>
              <a:rPr lang="ru-RU" dirty="0" err="1">
                <a:ea typeface="+mn-lt"/>
                <a:cs typeface="+mn-lt"/>
              </a:rPr>
              <a:t>рівне</a:t>
            </a:r>
            <a:r>
              <a:rPr lang="ru-RU" dirty="0">
                <a:ea typeface="+mn-lt"/>
                <a:cs typeface="+mn-lt"/>
              </a:rPr>
              <a:t> </a:t>
            </a:r>
            <a:r>
              <a:rPr lang="ru-RU" dirty="0" err="1">
                <a:ea typeface="+mn-lt"/>
                <a:cs typeface="+mn-lt"/>
              </a:rPr>
              <a:t>або</a:t>
            </a:r>
            <a:r>
              <a:rPr lang="ru-RU" dirty="0">
                <a:ea typeface="+mn-lt"/>
                <a:cs typeface="+mn-lt"/>
              </a:rPr>
              <a:t> </a:t>
            </a:r>
            <a:r>
              <a:rPr lang="ru-RU" dirty="0" err="1">
                <a:ea typeface="+mn-lt"/>
                <a:cs typeface="+mn-lt"/>
              </a:rPr>
              <a:t>менший</a:t>
            </a:r>
            <a:r>
              <a:rPr lang="ru-RU" dirty="0">
                <a:ea typeface="+mn-lt"/>
                <a:cs typeface="+mn-lt"/>
              </a:rPr>
              <a:t> </a:t>
            </a:r>
            <a:r>
              <a:rPr lang="ru-RU" dirty="0" err="1">
                <a:ea typeface="+mn-lt"/>
                <a:cs typeface="+mn-lt"/>
              </a:rPr>
              <a:t>вміст</a:t>
            </a:r>
            <a:r>
              <a:rPr lang="ru-RU" dirty="0">
                <a:ea typeface="+mn-lt"/>
                <a:cs typeface="+mn-lt"/>
              </a:rPr>
              <a:t> </a:t>
            </a:r>
            <a:r>
              <a:rPr lang="ru-RU" dirty="0" err="1">
                <a:ea typeface="+mn-lt"/>
                <a:cs typeface="+mn-lt"/>
              </a:rPr>
              <a:t>яких</a:t>
            </a:r>
            <a:r>
              <a:rPr lang="ru-RU" dirty="0">
                <a:ea typeface="+mn-lt"/>
                <a:cs typeface="+mn-lt"/>
              </a:rPr>
              <a:t> в </a:t>
            </a:r>
            <a:r>
              <a:rPr lang="ru-RU" dirty="0" err="1">
                <a:ea typeface="+mn-lt"/>
                <a:cs typeface="+mn-lt"/>
              </a:rPr>
              <a:t>комбінованих</a:t>
            </a:r>
            <a:r>
              <a:rPr lang="ru-RU" dirty="0">
                <a:ea typeface="+mn-lt"/>
                <a:cs typeface="+mn-lt"/>
              </a:rPr>
              <a:t> ЛП </a:t>
            </a:r>
            <a:r>
              <a:rPr lang="ru-RU" dirty="0" err="1">
                <a:ea typeface="+mn-lt"/>
                <a:cs typeface="+mn-lt"/>
              </a:rPr>
              <a:t>дозволяє</a:t>
            </a:r>
            <a:r>
              <a:rPr lang="ru-RU" dirty="0">
                <a:ea typeface="+mn-lt"/>
                <a:cs typeface="+mn-lt"/>
              </a:rPr>
              <a:t> </a:t>
            </a:r>
            <a:r>
              <a:rPr lang="ru-RU" dirty="0" err="1">
                <a:ea typeface="+mn-lt"/>
                <a:cs typeface="+mn-lt"/>
              </a:rPr>
              <a:t>віднести</a:t>
            </a:r>
            <a:r>
              <a:rPr lang="ru-RU" dirty="0">
                <a:ea typeface="+mn-lt"/>
                <a:cs typeface="+mn-lt"/>
              </a:rPr>
              <a:t> </a:t>
            </a:r>
            <a:r>
              <a:rPr lang="ru-RU" dirty="0" err="1">
                <a:ea typeface="+mn-lt"/>
                <a:cs typeface="+mn-lt"/>
              </a:rPr>
              <a:t>їх</a:t>
            </a:r>
            <a:r>
              <a:rPr lang="ru-RU" dirty="0">
                <a:ea typeface="+mn-lt"/>
                <a:cs typeface="+mn-lt"/>
              </a:rPr>
              <a:t> до </a:t>
            </a:r>
            <a:r>
              <a:rPr lang="ru-RU" dirty="0" err="1">
                <a:ea typeface="+mn-lt"/>
                <a:cs typeface="+mn-lt"/>
              </a:rPr>
              <a:t>безрецептурних</a:t>
            </a:r>
            <a:r>
              <a:rPr lang="ru-RU" dirty="0">
                <a:ea typeface="+mn-lt"/>
                <a:cs typeface="+mn-lt"/>
              </a:rPr>
              <a:t> ЛЗ</a:t>
            </a:r>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9547645" y="2035474"/>
            <a:ext cx="2199734" cy="1797167"/>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err="1">
                <a:ea typeface="+mn-lt"/>
                <a:cs typeface="+mn-lt"/>
              </a:rPr>
              <a:t>обіг</a:t>
            </a:r>
            <a:r>
              <a:rPr lang="ru-RU" dirty="0">
                <a:ea typeface="+mn-lt"/>
                <a:cs typeface="+mn-lt"/>
              </a:rPr>
              <a:t> і контроль </a:t>
            </a:r>
            <a:r>
              <a:rPr lang="ru-RU" dirty="0" err="1">
                <a:ea typeface="+mn-lt"/>
                <a:cs typeface="+mn-lt"/>
              </a:rPr>
              <a:t>цієї</a:t>
            </a:r>
            <a:r>
              <a:rPr lang="ru-RU" dirty="0">
                <a:ea typeface="+mn-lt"/>
                <a:cs typeface="+mn-lt"/>
              </a:rPr>
              <a:t> </a:t>
            </a:r>
            <a:r>
              <a:rPr lang="ru-RU" dirty="0" err="1">
                <a:ea typeface="+mn-lt"/>
                <a:cs typeface="+mn-lt"/>
              </a:rPr>
              <a:t>класифікаційно</a:t>
            </a:r>
            <a:r>
              <a:rPr lang="ru-RU" dirty="0">
                <a:ea typeface="+mn-lt"/>
                <a:cs typeface="+mn-lt"/>
              </a:rPr>
              <a:t> -</a:t>
            </a:r>
            <a:r>
              <a:rPr lang="ru-RU" dirty="0" err="1">
                <a:ea typeface="+mn-lt"/>
                <a:cs typeface="+mn-lt"/>
              </a:rPr>
              <a:t>правової</a:t>
            </a:r>
            <a:r>
              <a:rPr lang="ru-RU" dirty="0">
                <a:ea typeface="+mn-lt"/>
                <a:cs typeface="+mn-lt"/>
              </a:rPr>
              <a:t> </a:t>
            </a:r>
            <a:r>
              <a:rPr lang="ru-RU" dirty="0" err="1">
                <a:ea typeface="+mn-lt"/>
                <a:cs typeface="+mn-lt"/>
              </a:rPr>
              <a:t>групи</a:t>
            </a:r>
            <a:r>
              <a:rPr lang="ru-RU" dirty="0">
                <a:ea typeface="+mn-lt"/>
                <a:cs typeface="+mn-lt"/>
              </a:rPr>
              <a:t> ЛЗ</a:t>
            </a:r>
          </a:p>
        </p:txBody>
      </p:sp>
      <p:sp>
        <p:nvSpPr>
          <p:cNvPr id="21" name="Стрелка: вправо 20">
            <a:extLst>
              <a:ext uri="{FF2B5EF4-FFF2-40B4-BE49-F238E27FC236}">
                <a16:creationId xmlns:a16="http://schemas.microsoft.com/office/drawing/2014/main" id="{5B330453-8A0D-4E4B-9353-919B00FECFD4}"/>
              </a:ext>
            </a:extLst>
          </p:cNvPr>
          <p:cNvSpPr/>
          <p:nvPr/>
        </p:nvSpPr>
        <p:spPr>
          <a:xfrm>
            <a:off x="6020145"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9197541"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1563164"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3" name="TextBox 2">
            <a:extLst>
              <a:ext uri="{FF2B5EF4-FFF2-40B4-BE49-F238E27FC236}">
                <a16:creationId xmlns:a16="http://schemas.microsoft.com/office/drawing/2014/main" id="{696EBD3E-9178-4BE5-BE40-47E94945FEFE}"/>
              </a:ext>
            </a:extLst>
          </p:cNvPr>
          <p:cNvSpPr txBox="1"/>
          <p:nvPr/>
        </p:nvSpPr>
        <p:spPr>
          <a:xfrm>
            <a:off x="80514" y="4580627"/>
            <a:ext cx="3706481"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i="1" dirty="0" err="1"/>
              <a:t>Критерії</a:t>
            </a:r>
            <a:r>
              <a:rPr lang="en-US" b="1" i="1" dirty="0"/>
              <a:t> </a:t>
            </a:r>
            <a:r>
              <a:rPr lang="en-US" b="1" i="1" dirty="0" err="1"/>
              <a:t>віднесення</a:t>
            </a:r>
            <a:r>
              <a:rPr lang="en-US" b="1" i="1" dirty="0"/>
              <a:t> </a:t>
            </a:r>
            <a:r>
              <a:rPr lang="en-US" b="1" i="1" dirty="0" err="1"/>
              <a:t>наркотичних</a:t>
            </a:r>
            <a:r>
              <a:rPr lang="en-US" b="1" i="1" dirty="0"/>
              <a:t> (</a:t>
            </a:r>
            <a:r>
              <a:rPr lang="en-US" b="1" i="1" dirty="0" err="1"/>
              <a:t>психотропних</a:t>
            </a:r>
            <a:r>
              <a:rPr lang="en-US" b="1" i="1" dirty="0"/>
              <a:t>) ЛЗ, </a:t>
            </a:r>
            <a:r>
              <a:rPr lang="en-US" b="1" i="1" dirty="0" err="1"/>
              <a:t>що</a:t>
            </a:r>
            <a:r>
              <a:rPr lang="en-US" b="1" i="1" dirty="0"/>
              <a:t> </a:t>
            </a:r>
            <a:r>
              <a:rPr lang="en-US" b="1" i="1" dirty="0" err="1"/>
              <a:t>містять</a:t>
            </a:r>
            <a:r>
              <a:rPr lang="en-US" b="1" i="1" dirty="0"/>
              <a:t> </a:t>
            </a:r>
            <a:r>
              <a:rPr lang="en-US" b="1" i="1" dirty="0" err="1"/>
              <a:t>малу</a:t>
            </a:r>
            <a:r>
              <a:rPr lang="en-US" b="1" i="1" dirty="0"/>
              <a:t> </a:t>
            </a:r>
            <a:r>
              <a:rPr lang="en-US" b="1" i="1" dirty="0" err="1"/>
              <a:t>кількість</a:t>
            </a:r>
            <a:r>
              <a:rPr lang="en-US" b="1" i="1" dirty="0"/>
              <a:t> </a:t>
            </a:r>
            <a:r>
              <a:rPr lang="en-US" b="1" i="1" dirty="0" err="1"/>
              <a:t>наркотичних</a:t>
            </a:r>
            <a:r>
              <a:rPr lang="en-US" b="1" i="1" dirty="0"/>
              <a:t> </a:t>
            </a:r>
            <a:r>
              <a:rPr lang="en-US" b="1" i="1" dirty="0" err="1"/>
              <a:t>засобів</a:t>
            </a:r>
            <a:r>
              <a:rPr lang="en-US" b="1" i="1" dirty="0"/>
              <a:t> </a:t>
            </a:r>
            <a:r>
              <a:rPr lang="en-US" b="1" i="1" dirty="0" err="1"/>
              <a:t>або</a:t>
            </a:r>
            <a:r>
              <a:rPr lang="en-US" b="1" i="1" dirty="0"/>
              <a:t> </a:t>
            </a:r>
            <a:r>
              <a:rPr lang="en-US" b="1" i="1" dirty="0" err="1"/>
              <a:t>психотропних</a:t>
            </a:r>
            <a:r>
              <a:rPr lang="en-US" b="1" i="1" dirty="0"/>
              <a:t> </a:t>
            </a:r>
            <a:r>
              <a:rPr lang="en-US" b="1" i="1" dirty="0" err="1"/>
              <a:t>речовин</a:t>
            </a:r>
            <a:r>
              <a:rPr lang="en-US" b="1" i="1" dirty="0"/>
              <a:t> і </a:t>
            </a:r>
            <a:r>
              <a:rPr lang="en-US" b="1" i="1" dirty="0" err="1"/>
              <a:t>прекурсорів</a:t>
            </a:r>
            <a:r>
              <a:rPr lang="en-US" b="1" i="1" dirty="0"/>
              <a:t>, </a:t>
            </a:r>
            <a:r>
              <a:rPr lang="en-US" b="1" i="1" dirty="0" err="1"/>
              <a:t>до</a:t>
            </a:r>
            <a:r>
              <a:rPr lang="en-US" b="1" i="1" dirty="0"/>
              <a:t> </a:t>
            </a:r>
            <a:r>
              <a:rPr lang="en-US" b="1" i="1" dirty="0" err="1"/>
              <a:t>категорії</a:t>
            </a:r>
            <a:r>
              <a:rPr lang="en-US" b="1" i="1" dirty="0"/>
              <a:t> ЛЗ, </a:t>
            </a:r>
            <a:r>
              <a:rPr lang="en-US" b="1" i="1" dirty="0" err="1"/>
              <a:t>які</a:t>
            </a:r>
            <a:r>
              <a:rPr lang="en-US" b="1" i="1" dirty="0"/>
              <a:t> </a:t>
            </a:r>
            <a:r>
              <a:rPr lang="en-US" b="1" i="1" dirty="0" err="1"/>
              <a:t>відпускаються</a:t>
            </a:r>
            <a:r>
              <a:rPr lang="en-US" b="1" i="1" dirty="0"/>
              <a:t> </a:t>
            </a:r>
            <a:r>
              <a:rPr lang="en-US" b="1" i="1" dirty="0" err="1"/>
              <a:t>без</a:t>
            </a:r>
            <a:r>
              <a:rPr lang="en-US" b="1" i="1" dirty="0"/>
              <a:t> </a:t>
            </a:r>
            <a:r>
              <a:rPr lang="en-US" b="1" i="1" dirty="0" err="1"/>
              <a:t>рецептів</a:t>
            </a:r>
            <a:endParaRPr lang="ru-RU" b="1" i="1" dirty="0" err="1"/>
          </a:p>
        </p:txBody>
      </p:sp>
      <p:graphicFrame>
        <p:nvGraphicFramePr>
          <p:cNvPr id="10" name="Таблица 26">
            <a:extLst>
              <a:ext uri="{FF2B5EF4-FFF2-40B4-BE49-F238E27FC236}">
                <a16:creationId xmlns:a16="http://schemas.microsoft.com/office/drawing/2014/main" id="{86AEE453-9AF4-4530-8F68-109F46D7E9CC}"/>
              </a:ext>
            </a:extLst>
          </p:cNvPr>
          <p:cNvGraphicFramePr>
            <a:graphicFrameLocks noGrp="1"/>
          </p:cNvGraphicFramePr>
          <p:nvPr>
            <p:extLst>
              <p:ext uri="{D42A27DB-BD31-4B8C-83A1-F6EECF244321}">
                <p14:modId xmlns:p14="http://schemas.microsoft.com/office/powerpoint/2010/main" val="3521932369"/>
              </p:ext>
            </p:extLst>
          </p:nvPr>
        </p:nvGraphicFramePr>
        <p:xfrm>
          <a:off x="3923868" y="4474866"/>
          <a:ext cx="8009880" cy="2438400"/>
        </p:xfrm>
        <a:graphic>
          <a:graphicData uri="http://schemas.openxmlformats.org/drawingml/2006/table">
            <a:tbl>
              <a:tblPr firstRow="1" bandRow="1">
                <a:tableStyleId>{5C22544A-7EE6-4342-B048-85BDC9FD1C3A}</a:tableStyleId>
              </a:tblPr>
              <a:tblGrid>
                <a:gridCol w="4004940">
                  <a:extLst>
                    <a:ext uri="{9D8B030D-6E8A-4147-A177-3AD203B41FA5}">
                      <a16:colId xmlns:a16="http://schemas.microsoft.com/office/drawing/2014/main" val="79718801"/>
                    </a:ext>
                  </a:extLst>
                </a:gridCol>
                <a:gridCol w="4004940">
                  <a:extLst>
                    <a:ext uri="{9D8B030D-6E8A-4147-A177-3AD203B41FA5}">
                      <a16:colId xmlns:a16="http://schemas.microsoft.com/office/drawing/2014/main" val="4185140628"/>
                    </a:ext>
                  </a:extLst>
                </a:gridCol>
              </a:tblGrid>
              <a:tr h="305728">
                <a:tc>
                  <a:txBody>
                    <a:bodyPr/>
                    <a:lstStyle/>
                    <a:p>
                      <a:pPr lvl="0" algn="ctr">
                        <a:buNone/>
                      </a:pPr>
                      <a:r>
                        <a:rPr lang="ru-RU" sz="1800" b="1" i="0" u="none" strike="noStrike" noProof="0" dirty="0" err="1"/>
                        <a:t>Назва</a:t>
                      </a:r>
                      <a:r>
                        <a:rPr lang="ru-RU" sz="1800" b="1" i="0" u="none" strike="noStrike" noProof="0" dirty="0"/>
                        <a:t> ЛП</a:t>
                      </a:r>
                      <a:endParaRPr lang="ru-RU" b="1"/>
                    </a:p>
                  </a:txBody>
                  <a:tcPr/>
                </a:tc>
                <a:tc>
                  <a:txBody>
                    <a:bodyPr/>
                    <a:lstStyle/>
                    <a:p>
                      <a:pPr lvl="0" algn="ctr">
                        <a:buNone/>
                      </a:pPr>
                      <a:r>
                        <a:rPr lang="ru-RU" sz="1800" b="1" i="0" u="none" strike="noStrike" noProof="0" dirty="0" err="1"/>
                        <a:t>Гранична</a:t>
                      </a:r>
                      <a:r>
                        <a:rPr lang="ru-RU" sz="1800" b="1" i="0" u="none" strike="noStrike" noProof="0" dirty="0"/>
                        <a:t> </a:t>
                      </a:r>
                      <a:r>
                        <a:rPr lang="ru-RU" sz="1800" b="1" i="0" u="none" strike="noStrike" noProof="0" dirty="0" err="1"/>
                        <a:t>кількість</a:t>
                      </a:r>
                      <a:endParaRPr lang="ru-RU" b="1"/>
                    </a:p>
                  </a:txBody>
                  <a:tcPr/>
                </a:tc>
                <a:extLst>
                  <a:ext uri="{0D108BD9-81ED-4DB2-BD59-A6C34878D82A}">
                    <a16:rowId xmlns:a16="http://schemas.microsoft.com/office/drawing/2014/main" val="2096621942"/>
                  </a:ext>
                </a:extLst>
              </a:tr>
              <a:tr h="305728">
                <a:tc>
                  <a:txBody>
                    <a:bodyPr/>
                    <a:lstStyle/>
                    <a:p>
                      <a:pPr lvl="0">
                        <a:buNone/>
                      </a:pPr>
                      <a:r>
                        <a:rPr lang="ru-RU" sz="1600" b="0" i="0" u="none" strike="noStrike" noProof="0" dirty="0" err="1"/>
                        <a:t>Ефедрину</a:t>
                      </a:r>
                      <a:r>
                        <a:rPr lang="ru-RU" sz="1600" b="0" i="0" u="none" strike="noStrike" noProof="0" dirty="0"/>
                        <a:t> </a:t>
                      </a:r>
                      <a:r>
                        <a:rPr lang="ru-RU" sz="1600" b="0" i="0" u="none" strike="noStrike" noProof="0" dirty="0" err="1"/>
                        <a:t>гідрохлорид</a:t>
                      </a:r>
                      <a:endParaRPr lang="ru-RU" sz="1600" dirty="0" err="1"/>
                    </a:p>
                  </a:txBody>
                  <a:tcPr/>
                </a:tc>
                <a:tc>
                  <a:txBody>
                    <a:bodyPr/>
                    <a:lstStyle/>
                    <a:p>
                      <a:pPr lvl="0">
                        <a:buNone/>
                      </a:pPr>
                      <a:r>
                        <a:rPr lang="ru-RU" sz="1600" b="0" i="0" u="none" strike="noStrike" noProof="0" dirty="0" err="1"/>
                        <a:t>недозовані</a:t>
                      </a:r>
                      <a:r>
                        <a:rPr lang="ru-RU" sz="1600" b="0" i="0" u="none" strike="noStrike" noProof="0" dirty="0"/>
                        <a:t> ЛФ – 200 мг/</a:t>
                      </a:r>
                      <a:r>
                        <a:rPr lang="ru-RU" sz="1600" b="0" i="0" u="none" strike="noStrike" noProof="0" dirty="0" err="1"/>
                        <a:t>уп</a:t>
                      </a:r>
                      <a:endParaRPr lang="ru-RU" sz="1600" dirty="0" err="1"/>
                    </a:p>
                  </a:txBody>
                  <a:tcPr/>
                </a:tc>
                <a:extLst>
                  <a:ext uri="{0D108BD9-81ED-4DB2-BD59-A6C34878D82A}">
                    <a16:rowId xmlns:a16="http://schemas.microsoft.com/office/drawing/2014/main" val="75628092"/>
                  </a:ext>
                </a:extLst>
              </a:tr>
              <a:tr h="305728">
                <a:tc>
                  <a:txBody>
                    <a:bodyPr/>
                    <a:lstStyle/>
                    <a:p>
                      <a:pPr lvl="0">
                        <a:buNone/>
                      </a:pPr>
                      <a:r>
                        <a:rPr lang="ru-RU" sz="1600" b="0" i="0" u="none" strike="noStrike" noProof="0" dirty="0" err="1"/>
                        <a:t>Фалькодин</a:t>
                      </a:r>
                      <a:r>
                        <a:rPr lang="ru-RU" sz="1600" b="0" i="0" u="none" strike="noStrike" noProof="0" dirty="0"/>
                        <a:t> </a:t>
                      </a:r>
                      <a:endParaRPr lang="ru-RU" sz="1600" dirty="0"/>
                    </a:p>
                  </a:txBody>
                  <a:tcPr/>
                </a:tc>
                <a:tc>
                  <a:txBody>
                    <a:bodyPr/>
                    <a:lstStyle/>
                    <a:p>
                      <a:pPr lvl="0">
                        <a:buNone/>
                      </a:pPr>
                      <a:r>
                        <a:rPr lang="ru-RU" sz="1600" b="0" i="0" u="none" strike="noStrike" noProof="0" dirty="0" err="1"/>
                        <a:t>дозовані</a:t>
                      </a:r>
                      <a:r>
                        <a:rPr lang="ru-RU" sz="1600" b="0" i="0" u="none" strike="noStrike" noProof="0" dirty="0"/>
                        <a:t> ЛФ – 1000 мг/</a:t>
                      </a:r>
                      <a:r>
                        <a:rPr lang="ru-RU" sz="1600" b="0" i="0" u="none" strike="noStrike" noProof="0" dirty="0" err="1"/>
                        <a:t>уп</a:t>
                      </a:r>
                      <a:r>
                        <a:rPr lang="ru-RU" sz="1600" b="0" i="0" u="none" strike="noStrike" noProof="0" dirty="0"/>
                        <a:t>,</a:t>
                      </a:r>
                    </a:p>
                    <a:p>
                      <a:pPr lvl="0">
                        <a:buNone/>
                      </a:pPr>
                      <a:r>
                        <a:rPr lang="ru-RU" sz="1600" b="0" i="0" u="none" strike="noStrike" noProof="0" dirty="0"/>
                        <a:t> </a:t>
                      </a:r>
                      <a:r>
                        <a:rPr lang="ru-RU" sz="1600" b="0" i="0" u="none" strike="noStrike" noProof="0" dirty="0" err="1"/>
                        <a:t>недозовані</a:t>
                      </a:r>
                      <a:r>
                        <a:rPr lang="ru-RU" sz="1600" b="0" i="0" u="none" strike="noStrike" noProof="0" dirty="0"/>
                        <a:t> ЛФ – 10 мг/мл</a:t>
                      </a:r>
                      <a:endParaRPr lang="ru-RU" sz="1600" dirty="0"/>
                    </a:p>
                  </a:txBody>
                  <a:tcPr/>
                </a:tc>
                <a:extLst>
                  <a:ext uri="{0D108BD9-81ED-4DB2-BD59-A6C34878D82A}">
                    <a16:rowId xmlns:a16="http://schemas.microsoft.com/office/drawing/2014/main" val="1947807644"/>
                  </a:ext>
                </a:extLst>
              </a:tr>
              <a:tr h="319020">
                <a:tc>
                  <a:txBody>
                    <a:bodyPr/>
                    <a:lstStyle/>
                    <a:p>
                      <a:pPr lvl="0">
                        <a:buNone/>
                      </a:pPr>
                      <a:r>
                        <a:rPr lang="ru-RU" sz="1600" b="0" i="0" u="none" strike="noStrike" noProof="0" dirty="0" err="1"/>
                        <a:t>Ерготаміну</a:t>
                      </a:r>
                      <a:r>
                        <a:rPr lang="ru-RU" sz="1600" b="0" i="0" u="none" strike="noStrike" noProof="0" dirty="0"/>
                        <a:t> тартрат</a:t>
                      </a:r>
                      <a:endParaRPr lang="ru-RU" sz="1600" dirty="0"/>
                    </a:p>
                  </a:txBody>
                  <a:tcPr/>
                </a:tc>
                <a:tc>
                  <a:txBody>
                    <a:bodyPr/>
                    <a:lstStyle/>
                    <a:p>
                      <a:pPr lvl="0">
                        <a:buNone/>
                      </a:pPr>
                      <a:r>
                        <a:rPr lang="ru-RU" sz="1600" b="0" i="0" u="none" strike="noStrike" noProof="0" dirty="0" err="1"/>
                        <a:t>дозовані</a:t>
                      </a:r>
                      <a:r>
                        <a:rPr lang="ru-RU" sz="1600" b="0" i="0" u="none" strike="noStrike" noProof="0" dirty="0"/>
                        <a:t> ЛФ – 10 мг/</a:t>
                      </a:r>
                      <a:r>
                        <a:rPr lang="ru-RU" sz="1600" b="0" i="0" u="none" strike="noStrike" noProof="0" dirty="0" err="1"/>
                        <a:t>уп</a:t>
                      </a:r>
                      <a:r>
                        <a:rPr lang="ru-RU" sz="1600" b="0" i="0" u="none" strike="noStrike" noProof="0" dirty="0"/>
                        <a:t> </a:t>
                      </a:r>
                    </a:p>
                    <a:p>
                      <a:pPr lvl="0">
                        <a:buNone/>
                      </a:pPr>
                      <a:r>
                        <a:rPr lang="ru-RU" sz="1600" b="0" i="0" u="none" strike="noStrike" noProof="0" dirty="0" err="1"/>
                        <a:t>недозовані</a:t>
                      </a:r>
                      <a:r>
                        <a:rPr lang="ru-RU" sz="1600" b="0" i="0" u="none" strike="noStrike" noProof="0" dirty="0"/>
                        <a:t> ЛФ – 10 мг/</a:t>
                      </a:r>
                      <a:r>
                        <a:rPr lang="ru-RU" sz="1600" b="0" i="0" u="none" strike="noStrike" noProof="0" dirty="0" err="1"/>
                        <a:t>уп</a:t>
                      </a:r>
                      <a:endParaRPr lang="ru-RU" sz="1600" dirty="0" err="1"/>
                    </a:p>
                  </a:txBody>
                  <a:tcPr/>
                </a:tc>
                <a:extLst>
                  <a:ext uri="{0D108BD9-81ED-4DB2-BD59-A6C34878D82A}">
                    <a16:rowId xmlns:a16="http://schemas.microsoft.com/office/drawing/2014/main" val="3481935216"/>
                  </a:ext>
                </a:extLst>
              </a:tr>
              <a:tr h="305728">
                <a:tc>
                  <a:txBody>
                    <a:bodyPr/>
                    <a:lstStyle/>
                    <a:p>
                      <a:pPr lvl="0">
                        <a:buNone/>
                      </a:pPr>
                      <a:r>
                        <a:rPr lang="ru-RU" sz="1600" b="0" i="0" u="none" strike="noStrike" noProof="0" dirty="0" err="1"/>
                        <a:t>Фенобарбітал</a:t>
                      </a:r>
                      <a:endParaRPr lang="ru-RU" sz="1600" dirty="0" err="1"/>
                    </a:p>
                  </a:txBody>
                  <a:tcPr/>
                </a:tc>
                <a:tc>
                  <a:txBody>
                    <a:bodyPr/>
                    <a:lstStyle/>
                    <a:p>
                      <a:pPr lvl="0">
                        <a:buNone/>
                      </a:pPr>
                      <a:r>
                        <a:rPr lang="ru-RU" sz="1600" b="0" i="0" u="none" strike="noStrike" noProof="0" dirty="0" err="1"/>
                        <a:t>дозовані</a:t>
                      </a:r>
                      <a:r>
                        <a:rPr lang="ru-RU" sz="1600" b="0" i="0" u="none" strike="noStrike" noProof="0" dirty="0"/>
                        <a:t> ЛФ – 600 мг/</a:t>
                      </a:r>
                      <a:r>
                        <a:rPr lang="ru-RU" sz="1600" b="0" i="0" u="none" strike="noStrike" noProof="0" dirty="0" err="1"/>
                        <a:t>уп</a:t>
                      </a:r>
                      <a:r>
                        <a:rPr lang="ru-RU" sz="1600" b="0" i="0" u="none" strike="noStrike" noProof="0" dirty="0"/>
                        <a:t> </a:t>
                      </a:r>
                    </a:p>
                    <a:p>
                      <a:pPr lvl="0">
                        <a:buNone/>
                      </a:pPr>
                      <a:r>
                        <a:rPr lang="ru-RU" sz="1600" b="0" i="0" u="none" strike="noStrike" noProof="0" dirty="0" err="1"/>
                        <a:t>недозовані</a:t>
                      </a:r>
                      <a:r>
                        <a:rPr lang="ru-RU" sz="1600" b="0" i="0" u="none" strike="noStrike" noProof="0" dirty="0"/>
                        <a:t> ЛФ – 600 мг/</a:t>
                      </a:r>
                      <a:r>
                        <a:rPr lang="ru-RU" sz="1600" b="0" i="0" u="none" strike="noStrike" noProof="0" dirty="0" err="1"/>
                        <a:t>уп</a:t>
                      </a:r>
                      <a:endParaRPr lang="ru-RU" sz="1600" dirty="0" err="1"/>
                    </a:p>
                  </a:txBody>
                  <a:tcPr/>
                </a:tc>
                <a:extLst>
                  <a:ext uri="{0D108BD9-81ED-4DB2-BD59-A6C34878D82A}">
                    <a16:rowId xmlns:a16="http://schemas.microsoft.com/office/drawing/2014/main" val="1388220465"/>
                  </a:ext>
                </a:extLst>
              </a:tr>
            </a:tbl>
          </a:graphicData>
        </a:graphic>
      </p:graphicFrame>
    </p:spTree>
    <p:extLst>
      <p:ext uri="{BB962C8B-B14F-4D97-AF65-F5344CB8AC3E}">
        <p14:creationId xmlns:p14="http://schemas.microsoft.com/office/powerpoint/2010/main" val="244784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безрецептурних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89140" y="1246517"/>
            <a:ext cx="1984074" cy="1020790"/>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108385" y="1203384"/>
            <a:ext cx="1984074" cy="761999"/>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515819" y="1203385"/>
            <a:ext cx="1984074" cy="819508"/>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549441" y="1203384"/>
            <a:ext cx="1984074" cy="833886"/>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533939" y="2323920"/>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b="1" dirty="0"/>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013910" y="1963588"/>
            <a:ext cx="4011279" cy="3493694"/>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Наказ МОЗ № 848 </a:t>
            </a:r>
          </a:p>
          <a:p>
            <a:pPr algn="ctr"/>
            <a:r>
              <a:rPr lang="ru-RU" dirty="0" err="1">
                <a:ea typeface="+mn-lt"/>
                <a:cs typeface="+mn-lt"/>
              </a:rPr>
              <a:t>від</a:t>
            </a:r>
            <a:r>
              <a:rPr lang="ru-RU" dirty="0">
                <a:ea typeface="+mn-lt"/>
                <a:cs typeface="+mn-lt"/>
              </a:rPr>
              <a:t> 05.05.2023р.  </a:t>
            </a:r>
          </a:p>
          <a:p>
            <a:pPr algn="ctr"/>
            <a:r>
              <a:rPr lang="ru-RU" dirty="0">
                <a:ea typeface="+mn-lt"/>
                <a:cs typeface="+mn-lt"/>
              </a:rPr>
              <a:t>«Про </a:t>
            </a:r>
            <a:r>
              <a:rPr lang="ru-RU" dirty="0" err="1">
                <a:ea typeface="+mn-lt"/>
                <a:cs typeface="+mn-lt"/>
              </a:rPr>
              <a:t>затвердження</a:t>
            </a:r>
            <a:r>
              <a:rPr lang="ru-RU" dirty="0">
                <a:ea typeface="+mn-lt"/>
                <a:cs typeface="+mn-lt"/>
              </a:rPr>
              <a:t> </a:t>
            </a:r>
            <a:r>
              <a:rPr lang="ru-RU" dirty="0" err="1">
                <a:ea typeface="+mn-lt"/>
                <a:cs typeface="+mn-lt"/>
              </a:rPr>
              <a:t>Переліку</a:t>
            </a:r>
            <a:r>
              <a:rPr lang="ru-RU" dirty="0">
                <a:ea typeface="+mn-lt"/>
                <a:cs typeface="+mn-lt"/>
              </a:rPr>
              <a:t> </a:t>
            </a:r>
            <a:r>
              <a:rPr lang="ru-RU" dirty="0" err="1">
                <a:ea typeface="+mn-lt"/>
                <a:cs typeface="+mn-lt"/>
              </a:rPr>
              <a:t>лікарських</a:t>
            </a:r>
            <a:r>
              <a:rPr lang="ru-RU" dirty="0">
                <a:ea typeface="+mn-lt"/>
                <a:cs typeface="+mn-lt"/>
              </a:rPr>
              <a:t> </a:t>
            </a:r>
            <a:r>
              <a:rPr lang="ru-RU" dirty="0" err="1">
                <a:ea typeface="+mn-lt"/>
                <a:cs typeface="+mn-lt"/>
              </a:rPr>
              <a:t>засобів</a:t>
            </a:r>
            <a:r>
              <a:rPr lang="ru-RU" dirty="0">
                <a:ea typeface="+mn-lt"/>
                <a:cs typeface="+mn-lt"/>
              </a:rPr>
              <a:t>, </a:t>
            </a:r>
            <a:r>
              <a:rPr lang="ru-RU" dirty="0" err="1">
                <a:ea typeface="+mn-lt"/>
                <a:cs typeface="+mn-lt"/>
              </a:rPr>
              <a:t>дозволених</a:t>
            </a:r>
            <a:r>
              <a:rPr lang="ru-RU" dirty="0">
                <a:ea typeface="+mn-lt"/>
                <a:cs typeface="+mn-lt"/>
              </a:rPr>
              <a:t> до </a:t>
            </a:r>
            <a:r>
              <a:rPr lang="ru-RU" dirty="0" err="1">
                <a:ea typeface="+mn-lt"/>
                <a:cs typeface="+mn-lt"/>
              </a:rPr>
              <a:t>застосування</a:t>
            </a:r>
            <a:r>
              <a:rPr lang="ru-RU" dirty="0">
                <a:ea typeface="+mn-lt"/>
                <a:cs typeface="+mn-lt"/>
              </a:rPr>
              <a:t> в </a:t>
            </a:r>
            <a:r>
              <a:rPr lang="ru-RU" dirty="0" err="1">
                <a:ea typeface="+mn-lt"/>
                <a:cs typeface="+mn-lt"/>
              </a:rPr>
              <a:t>Україні</a:t>
            </a:r>
            <a:r>
              <a:rPr lang="ru-RU" dirty="0">
                <a:ea typeface="+mn-lt"/>
                <a:cs typeface="+mn-lt"/>
              </a:rPr>
              <a:t>, </a:t>
            </a:r>
            <a:r>
              <a:rPr lang="ru-RU" dirty="0" err="1">
                <a:ea typeface="+mn-lt"/>
                <a:cs typeface="+mn-lt"/>
              </a:rPr>
              <a:t>які</a:t>
            </a:r>
            <a:r>
              <a:rPr lang="ru-RU" dirty="0">
                <a:ea typeface="+mn-lt"/>
                <a:cs typeface="+mn-lt"/>
              </a:rPr>
              <a:t> </a:t>
            </a:r>
            <a:r>
              <a:rPr lang="ru-RU" dirty="0" err="1">
                <a:ea typeface="+mn-lt"/>
                <a:cs typeface="+mn-lt"/>
              </a:rPr>
              <a:t>відпускаються</a:t>
            </a:r>
            <a:r>
              <a:rPr lang="ru-RU" dirty="0">
                <a:ea typeface="+mn-lt"/>
                <a:cs typeface="+mn-lt"/>
              </a:rPr>
              <a:t> без </a:t>
            </a:r>
            <a:r>
              <a:rPr lang="ru-RU" dirty="0" err="1">
                <a:ea typeface="+mn-lt"/>
                <a:cs typeface="+mn-lt"/>
              </a:rPr>
              <a:t>рецептів</a:t>
            </a:r>
            <a:r>
              <a:rPr lang="ru-RU" dirty="0">
                <a:ea typeface="+mn-lt"/>
                <a:cs typeface="+mn-lt"/>
              </a:rPr>
              <a:t> з аптек та їх </a:t>
            </a:r>
            <a:r>
              <a:rPr lang="ru-RU" dirty="0" err="1">
                <a:ea typeface="+mn-lt"/>
                <a:cs typeface="+mn-lt"/>
              </a:rPr>
              <a:t>структурних</a:t>
            </a:r>
            <a:r>
              <a:rPr lang="ru-RU" dirty="0">
                <a:ea typeface="+mn-lt"/>
                <a:cs typeface="+mn-lt"/>
              </a:rPr>
              <a:t> </a:t>
            </a:r>
            <a:r>
              <a:rPr lang="ru-RU" dirty="0" err="1">
                <a:ea typeface="+mn-lt"/>
                <a:cs typeface="+mn-lt"/>
              </a:rPr>
              <a:t>підрозділів</a:t>
            </a:r>
            <a:r>
              <a:rPr lang="ru-RU" dirty="0">
                <a:ea typeface="+mn-lt"/>
                <a:cs typeface="+mn-lt"/>
              </a:rPr>
              <a:t>».</a:t>
            </a:r>
            <a:endParaRPr lang="ru-RU" dirty="0"/>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370248" y="2035474"/>
            <a:ext cx="2832337" cy="3493694"/>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err="1">
                <a:ea typeface="+mn-lt"/>
                <a:cs typeface="+mn-lt"/>
              </a:rPr>
              <a:t>Перелік</a:t>
            </a:r>
            <a:r>
              <a:rPr lang="ru-RU" dirty="0">
                <a:ea typeface="+mn-lt"/>
                <a:cs typeface="+mn-lt"/>
              </a:rPr>
              <a:t> з 3191 </a:t>
            </a:r>
            <a:r>
              <a:rPr lang="ru-RU" dirty="0" err="1">
                <a:ea typeface="+mn-lt"/>
                <a:cs typeface="+mn-lt"/>
              </a:rPr>
              <a:t>торгової</a:t>
            </a:r>
            <a:r>
              <a:rPr lang="ru-RU" dirty="0">
                <a:ea typeface="+mn-lt"/>
                <a:cs typeface="+mn-lt"/>
              </a:rPr>
              <a:t> </a:t>
            </a:r>
            <a:r>
              <a:rPr lang="ru-RU" dirty="0" err="1">
                <a:ea typeface="+mn-lt"/>
                <a:cs typeface="+mn-lt"/>
              </a:rPr>
              <a:t>назви</a:t>
            </a:r>
            <a:r>
              <a:rPr lang="ru-RU" dirty="0">
                <a:ea typeface="+mn-lt"/>
                <a:cs typeface="+mn-lt"/>
              </a:rPr>
              <a:t> </a:t>
            </a:r>
            <a:r>
              <a:rPr lang="ru-RU" dirty="0" err="1">
                <a:ea typeface="+mn-lt"/>
                <a:cs typeface="+mn-lt"/>
              </a:rPr>
              <a:t>безрецептурних</a:t>
            </a:r>
            <a:r>
              <a:rPr lang="ru-RU" dirty="0">
                <a:ea typeface="+mn-lt"/>
                <a:cs typeface="+mn-lt"/>
              </a:rPr>
              <a:t> ЛЗ, </a:t>
            </a:r>
            <a:r>
              <a:rPr lang="ru-RU" dirty="0" err="1">
                <a:ea typeface="+mn-lt"/>
                <a:cs typeface="+mn-lt"/>
              </a:rPr>
              <a:t>які</a:t>
            </a:r>
            <a:r>
              <a:rPr lang="ru-RU" dirty="0">
                <a:ea typeface="+mn-lt"/>
                <a:cs typeface="+mn-lt"/>
              </a:rPr>
              <a:t> </a:t>
            </a:r>
            <a:r>
              <a:rPr lang="ru-RU" dirty="0" err="1">
                <a:ea typeface="+mn-lt"/>
                <a:cs typeface="+mn-lt"/>
              </a:rPr>
              <a:t>внесені</a:t>
            </a:r>
            <a:r>
              <a:rPr lang="ru-RU" dirty="0">
                <a:ea typeface="+mn-lt"/>
                <a:cs typeface="+mn-lt"/>
              </a:rPr>
              <a:t> до Державного </a:t>
            </a:r>
            <a:r>
              <a:rPr lang="ru-RU" dirty="0" err="1">
                <a:ea typeface="+mn-lt"/>
                <a:cs typeface="+mn-lt"/>
              </a:rPr>
              <a:t>реєстру</a:t>
            </a:r>
            <a:r>
              <a:rPr lang="ru-RU" dirty="0">
                <a:ea typeface="+mn-lt"/>
                <a:cs typeface="+mn-lt"/>
              </a:rPr>
              <a:t> ЛЗ </a:t>
            </a:r>
            <a:r>
              <a:rPr lang="ru-RU" dirty="0" err="1">
                <a:ea typeface="+mn-lt"/>
                <a:cs typeface="+mn-lt"/>
              </a:rPr>
              <a:t>України</a:t>
            </a:r>
            <a:r>
              <a:rPr lang="ru-RU" dirty="0">
                <a:ea typeface="+mn-lt"/>
                <a:cs typeface="+mn-lt"/>
              </a:rPr>
              <a:t> станом на 10 </a:t>
            </a:r>
            <a:r>
              <a:rPr lang="ru-RU" dirty="0" err="1">
                <a:ea typeface="+mn-lt"/>
                <a:cs typeface="+mn-lt"/>
              </a:rPr>
              <a:t>квітня</a:t>
            </a:r>
            <a:r>
              <a:rPr lang="ru-RU" dirty="0">
                <a:ea typeface="+mn-lt"/>
                <a:cs typeface="+mn-lt"/>
              </a:rPr>
              <a:t> 2023 року</a:t>
            </a:r>
            <a:endParaRPr lang="ru-RU" dirty="0"/>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9547645" y="2021097"/>
            <a:ext cx="2199734" cy="3637468"/>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a:ea typeface="+mn-lt"/>
                <a:cs typeface="+mn-lt"/>
              </a:rPr>
              <a:t>порядок </a:t>
            </a:r>
            <a:r>
              <a:rPr lang="ru-RU" dirty="0" err="1">
                <a:ea typeface="+mn-lt"/>
                <a:cs typeface="+mn-lt"/>
              </a:rPr>
              <a:t>відпуску</a:t>
            </a:r>
            <a:r>
              <a:rPr lang="ru-RU" dirty="0">
                <a:ea typeface="+mn-lt"/>
                <a:cs typeface="+mn-lt"/>
              </a:rPr>
              <a:t> </a:t>
            </a:r>
            <a:r>
              <a:rPr lang="ru-RU" dirty="0" err="1">
                <a:ea typeface="+mn-lt"/>
                <a:cs typeface="+mn-lt"/>
              </a:rPr>
              <a:t>внесених</a:t>
            </a:r>
            <a:r>
              <a:rPr lang="ru-RU" dirty="0">
                <a:ea typeface="+mn-lt"/>
                <a:cs typeface="+mn-lt"/>
              </a:rPr>
              <a:t> до </a:t>
            </a:r>
            <a:r>
              <a:rPr lang="ru-RU" dirty="0" err="1">
                <a:ea typeface="+mn-lt"/>
                <a:cs typeface="+mn-lt"/>
              </a:rPr>
              <a:t>Переліку</a:t>
            </a:r>
            <a:r>
              <a:rPr lang="ru-RU" dirty="0">
                <a:ea typeface="+mn-lt"/>
                <a:cs typeface="+mn-lt"/>
              </a:rPr>
              <a:t> ЛЗ з аптек та </a:t>
            </a:r>
            <a:r>
              <a:rPr lang="ru-RU" dirty="0" err="1">
                <a:ea typeface="+mn-lt"/>
                <a:cs typeface="+mn-lt"/>
              </a:rPr>
              <a:t>їх</a:t>
            </a:r>
            <a:r>
              <a:rPr lang="ru-RU" dirty="0">
                <a:ea typeface="+mn-lt"/>
                <a:cs typeface="+mn-lt"/>
              </a:rPr>
              <a:t> </a:t>
            </a:r>
            <a:r>
              <a:rPr lang="ru-RU" dirty="0" err="1">
                <a:ea typeface="+mn-lt"/>
                <a:cs typeface="+mn-lt"/>
              </a:rPr>
              <a:t>структурних</a:t>
            </a:r>
            <a:r>
              <a:rPr lang="ru-RU" dirty="0">
                <a:ea typeface="+mn-lt"/>
                <a:cs typeface="+mn-lt"/>
              </a:rPr>
              <a:t> </a:t>
            </a:r>
            <a:r>
              <a:rPr lang="ru-RU" dirty="0" err="1">
                <a:ea typeface="+mn-lt"/>
                <a:cs typeface="+mn-lt"/>
              </a:rPr>
              <a:t>підрозділів</a:t>
            </a:r>
            <a:endParaRPr lang="ru-RU" dirty="0" err="1"/>
          </a:p>
        </p:txBody>
      </p:sp>
      <p:sp>
        <p:nvSpPr>
          <p:cNvPr id="21" name="Стрелка: вправо 20">
            <a:extLst>
              <a:ext uri="{FF2B5EF4-FFF2-40B4-BE49-F238E27FC236}">
                <a16:creationId xmlns:a16="http://schemas.microsoft.com/office/drawing/2014/main" id="{5B330453-8A0D-4E4B-9353-919B00FECFD4}"/>
              </a:ext>
            </a:extLst>
          </p:cNvPr>
          <p:cNvSpPr/>
          <p:nvPr/>
        </p:nvSpPr>
        <p:spPr>
          <a:xfrm>
            <a:off x="6020145"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9197541"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1563164" y="244984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49753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577970"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712234"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530196"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707592"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3200" b="1" dirty="0">
                <a:ea typeface="+mn-lt"/>
                <a:cs typeface="+mn-lt"/>
              </a:rPr>
              <a:t>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109032" y="5098749"/>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a:t>
            </a:r>
            <a:endParaRPr lang="ru-RU" sz="3200" b="1" dirty="0"/>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905305" y="2509927"/>
            <a:ext cx="3105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Закон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04.04.96 №123/96 – ВР (</a:t>
            </a:r>
            <a:r>
              <a:rPr lang="ru-RU" dirty="0" err="1">
                <a:ea typeface="+mn-lt"/>
                <a:cs typeface="+mn-lt"/>
              </a:rPr>
              <a:t>редакція</a:t>
            </a:r>
            <a:r>
              <a:rPr lang="ru-RU" dirty="0">
                <a:ea typeface="+mn-lt"/>
                <a:cs typeface="+mn-lt"/>
              </a:rPr>
              <a:t> </a:t>
            </a:r>
            <a:r>
              <a:rPr lang="ru-RU" dirty="0" err="1">
                <a:ea typeface="+mn-lt"/>
                <a:cs typeface="+mn-lt"/>
              </a:rPr>
              <a:t>від</a:t>
            </a:r>
            <a:r>
              <a:rPr lang="ru-RU" dirty="0">
                <a:ea typeface="+mn-lt"/>
                <a:cs typeface="+mn-lt"/>
              </a:rPr>
              <a:t> 23.08.23 р.) «Про </a:t>
            </a:r>
            <a:r>
              <a:rPr lang="ru-RU" dirty="0" err="1">
                <a:ea typeface="+mn-lt"/>
                <a:cs typeface="+mn-lt"/>
              </a:rPr>
              <a:t>лікарські</a:t>
            </a:r>
            <a:r>
              <a:rPr lang="ru-RU" dirty="0">
                <a:ea typeface="+mn-lt"/>
                <a:cs typeface="+mn-lt"/>
              </a:rPr>
              <a:t> </a:t>
            </a:r>
            <a:r>
              <a:rPr lang="ru-RU" dirty="0" err="1">
                <a:ea typeface="+mn-lt"/>
                <a:cs typeface="+mn-lt"/>
              </a:rPr>
              <a:t>засоби</a:t>
            </a:r>
            <a:r>
              <a:rPr lang="ru-RU" dirty="0">
                <a:ea typeface="+mn-lt"/>
                <a:cs typeface="+mn-lt"/>
              </a:rPr>
              <a:t>»</a:t>
            </a:r>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617758" y="4019550"/>
            <a:ext cx="3335544" cy="2674186"/>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ПКМУ </a:t>
            </a:r>
            <a:r>
              <a:rPr lang="ru-RU" dirty="0" err="1">
                <a:ea typeface="+mn-lt"/>
                <a:cs typeface="+mn-lt"/>
              </a:rPr>
              <a:t>від</a:t>
            </a:r>
            <a:r>
              <a:rPr lang="ru-RU" dirty="0">
                <a:ea typeface="+mn-lt"/>
                <a:cs typeface="+mn-lt"/>
              </a:rPr>
              <a:t> 17.08.98 №1303 “Про </a:t>
            </a:r>
            <a:r>
              <a:rPr lang="ru-RU" dirty="0" err="1">
                <a:ea typeface="+mn-lt"/>
                <a:cs typeface="+mn-lt"/>
              </a:rPr>
              <a:t>впорядкування</a:t>
            </a:r>
            <a:r>
              <a:rPr lang="ru-RU" dirty="0">
                <a:ea typeface="+mn-lt"/>
                <a:cs typeface="+mn-lt"/>
              </a:rPr>
              <a:t> </a:t>
            </a:r>
            <a:r>
              <a:rPr lang="ru-RU" dirty="0" err="1">
                <a:ea typeface="+mn-lt"/>
                <a:cs typeface="+mn-lt"/>
              </a:rPr>
              <a:t>безоплатного</a:t>
            </a:r>
            <a:r>
              <a:rPr lang="ru-RU" dirty="0">
                <a:ea typeface="+mn-lt"/>
                <a:cs typeface="+mn-lt"/>
              </a:rPr>
              <a:t> та </a:t>
            </a:r>
            <a:r>
              <a:rPr lang="ru-RU" dirty="0" err="1">
                <a:ea typeface="+mn-lt"/>
                <a:cs typeface="+mn-lt"/>
              </a:rPr>
              <a:t>пільгового</a:t>
            </a:r>
            <a:r>
              <a:rPr lang="ru-RU" dirty="0">
                <a:ea typeface="+mn-lt"/>
                <a:cs typeface="+mn-lt"/>
              </a:rPr>
              <a:t> </a:t>
            </a:r>
            <a:r>
              <a:rPr lang="ru-RU" dirty="0" err="1">
                <a:ea typeface="+mn-lt"/>
                <a:cs typeface="+mn-lt"/>
              </a:rPr>
              <a:t>відпуску</a:t>
            </a:r>
            <a:r>
              <a:rPr lang="ru-RU" dirty="0">
                <a:ea typeface="+mn-lt"/>
                <a:cs typeface="+mn-lt"/>
              </a:rPr>
              <a:t> ЛЗ за рецептами </a:t>
            </a:r>
            <a:r>
              <a:rPr lang="ru-RU" dirty="0" err="1">
                <a:ea typeface="+mn-lt"/>
                <a:cs typeface="+mn-lt"/>
              </a:rPr>
              <a:t>лікарів</a:t>
            </a:r>
            <a:r>
              <a:rPr lang="ru-RU" dirty="0">
                <a:ea typeface="+mn-lt"/>
                <a:cs typeface="+mn-lt"/>
              </a:rPr>
              <a:t> у </a:t>
            </a:r>
            <a:r>
              <a:rPr lang="ru-RU" dirty="0" err="1">
                <a:ea typeface="+mn-lt"/>
                <a:cs typeface="+mn-lt"/>
              </a:rPr>
              <a:t>разі</a:t>
            </a:r>
            <a:r>
              <a:rPr lang="ru-RU" dirty="0">
                <a:ea typeface="+mn-lt"/>
                <a:cs typeface="+mn-lt"/>
              </a:rPr>
              <a:t> амбулаторного </a:t>
            </a:r>
            <a:r>
              <a:rPr lang="ru-RU" dirty="0" err="1">
                <a:ea typeface="+mn-lt"/>
                <a:cs typeface="+mn-lt"/>
              </a:rPr>
              <a:t>лікування</a:t>
            </a:r>
            <a:r>
              <a:rPr lang="ru-RU" dirty="0">
                <a:ea typeface="+mn-lt"/>
                <a:cs typeface="+mn-lt"/>
              </a:rPr>
              <a:t> </a:t>
            </a:r>
            <a:r>
              <a:rPr lang="ru-RU" dirty="0" err="1">
                <a:ea typeface="+mn-lt"/>
                <a:cs typeface="+mn-lt"/>
              </a:rPr>
              <a:t>окремих</a:t>
            </a:r>
            <a:r>
              <a:rPr lang="ru-RU" dirty="0">
                <a:ea typeface="+mn-lt"/>
                <a:cs typeface="+mn-lt"/>
              </a:rPr>
              <a:t> </a:t>
            </a:r>
            <a:r>
              <a:rPr lang="ru-RU" dirty="0" err="1">
                <a:ea typeface="+mn-lt"/>
                <a:cs typeface="+mn-lt"/>
              </a:rPr>
              <a:t>груп</a:t>
            </a:r>
            <a:r>
              <a:rPr lang="ru-RU" dirty="0">
                <a:ea typeface="+mn-lt"/>
                <a:cs typeface="+mn-lt"/>
              </a:rPr>
              <a:t> </a:t>
            </a:r>
            <a:r>
              <a:rPr lang="ru-RU" dirty="0" err="1">
                <a:ea typeface="+mn-lt"/>
                <a:cs typeface="+mn-lt"/>
              </a:rPr>
              <a:t>населення</a:t>
            </a:r>
            <a:r>
              <a:rPr lang="ru-RU" dirty="0">
                <a:ea typeface="+mn-lt"/>
                <a:cs typeface="+mn-lt"/>
              </a:rPr>
              <a:t> та за </a:t>
            </a:r>
            <a:r>
              <a:rPr lang="ru-RU" dirty="0" err="1">
                <a:ea typeface="+mn-lt"/>
                <a:cs typeface="+mn-lt"/>
              </a:rPr>
              <a:t>певними</a:t>
            </a:r>
            <a:r>
              <a:rPr lang="ru-RU" dirty="0">
                <a:ea typeface="+mn-lt"/>
                <a:cs typeface="+mn-lt"/>
              </a:rPr>
              <a:t> </a:t>
            </a:r>
            <a:r>
              <a:rPr lang="ru-RU" dirty="0" err="1">
                <a:ea typeface="+mn-lt"/>
                <a:cs typeface="+mn-lt"/>
              </a:rPr>
              <a:t>категоріями</a:t>
            </a:r>
            <a:r>
              <a:rPr lang="ru-RU" dirty="0">
                <a:ea typeface="+mn-lt"/>
                <a:cs typeface="+mn-lt"/>
              </a:rPr>
              <a:t> </a:t>
            </a:r>
            <a:r>
              <a:rPr lang="ru-RU" dirty="0" err="1">
                <a:ea typeface="+mn-lt"/>
                <a:cs typeface="+mn-lt"/>
              </a:rPr>
              <a:t>захворювань</a:t>
            </a:r>
            <a:r>
              <a:rPr lang="ru-RU" dirty="0">
                <a:ea typeface="+mn-lt"/>
                <a:cs typeface="+mn-lt"/>
              </a:rPr>
              <a:t>” </a:t>
            </a:r>
            <a:endParaRPr lang="ru-RU" dirty="0"/>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442135" y="2481172"/>
            <a:ext cx="2343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Порядок </a:t>
            </a:r>
            <a:r>
              <a:rPr lang="ru-RU" dirty="0" err="1">
                <a:ea typeface="+mn-lt"/>
                <a:cs typeface="+mn-lt"/>
              </a:rPr>
              <a:t>торгівлі</a:t>
            </a:r>
            <a:r>
              <a:rPr lang="ru-RU" dirty="0">
                <a:ea typeface="+mn-lt"/>
                <a:cs typeface="+mn-lt"/>
              </a:rPr>
              <a:t> ЛЗ (</a:t>
            </a:r>
            <a:r>
              <a:rPr lang="ru-RU" dirty="0" err="1">
                <a:ea typeface="+mn-lt"/>
                <a:cs typeface="+mn-lt"/>
              </a:rPr>
              <a:t>оптової</a:t>
            </a:r>
            <a:r>
              <a:rPr lang="ru-RU" dirty="0">
                <a:ea typeface="+mn-lt"/>
                <a:cs typeface="+mn-lt"/>
              </a:rPr>
              <a:t> та </a:t>
            </a:r>
            <a:r>
              <a:rPr lang="ru-RU" dirty="0" err="1">
                <a:ea typeface="+mn-lt"/>
                <a:cs typeface="+mn-lt"/>
              </a:rPr>
              <a:t>роздрібної</a:t>
            </a:r>
            <a:r>
              <a:rPr lang="ru-RU" dirty="0">
                <a:ea typeface="+mn-lt"/>
                <a:cs typeface="+mn-lt"/>
              </a:rPr>
              <a:t>)</a:t>
            </a:r>
          </a:p>
        </p:txBody>
      </p:sp>
      <p:sp>
        <p:nvSpPr>
          <p:cNvPr id="14" name="Прямоугольник: скругленные углы 13">
            <a:extLst>
              <a:ext uri="{FF2B5EF4-FFF2-40B4-BE49-F238E27FC236}">
                <a16:creationId xmlns:a16="http://schemas.microsoft.com/office/drawing/2014/main" id="{555C7B3C-5FF9-4BB7-AF54-16D355B14ABD}"/>
              </a:ext>
            </a:extLst>
          </p:cNvPr>
          <p:cNvSpPr/>
          <p:nvPr/>
        </p:nvSpPr>
        <p:spPr>
          <a:xfrm>
            <a:off x="6298360" y="4652152"/>
            <a:ext cx="2343507" cy="162463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Порядок </a:t>
            </a:r>
            <a:r>
              <a:rPr lang="ru-RU" dirty="0" err="1">
                <a:ea typeface="+mn-lt"/>
                <a:cs typeface="+mn-lt"/>
              </a:rPr>
              <a:t>безоплатного</a:t>
            </a:r>
            <a:r>
              <a:rPr lang="ru-RU" dirty="0">
                <a:ea typeface="+mn-lt"/>
                <a:cs typeface="+mn-lt"/>
              </a:rPr>
              <a:t> та </a:t>
            </a:r>
            <a:r>
              <a:rPr lang="ru-RU" dirty="0" err="1">
                <a:ea typeface="+mn-lt"/>
                <a:cs typeface="+mn-lt"/>
              </a:rPr>
              <a:t>пільгового</a:t>
            </a:r>
            <a:r>
              <a:rPr lang="ru-RU" dirty="0">
                <a:ea typeface="+mn-lt"/>
                <a:cs typeface="+mn-lt"/>
              </a:rPr>
              <a:t> </a:t>
            </a:r>
            <a:r>
              <a:rPr lang="ru-RU" dirty="0" err="1">
                <a:ea typeface="+mn-lt"/>
                <a:cs typeface="+mn-lt"/>
              </a:rPr>
              <a:t>відпуску</a:t>
            </a:r>
            <a:r>
              <a:rPr lang="ru-RU" dirty="0">
                <a:ea typeface="+mn-lt"/>
                <a:cs typeface="+mn-lt"/>
              </a:rPr>
              <a:t> </a:t>
            </a:r>
            <a:r>
              <a:rPr lang="ru-RU" dirty="0" err="1">
                <a:ea typeface="+mn-lt"/>
                <a:cs typeface="+mn-lt"/>
              </a:rPr>
              <a:t>амбулаторним</a:t>
            </a:r>
            <a:r>
              <a:rPr lang="ru-RU" dirty="0">
                <a:ea typeface="+mn-lt"/>
                <a:cs typeface="+mn-lt"/>
              </a:rPr>
              <a:t> </a:t>
            </a:r>
            <a:r>
              <a:rPr lang="ru-RU" dirty="0" err="1">
                <a:ea typeface="+mn-lt"/>
                <a:cs typeface="+mn-lt"/>
              </a:rPr>
              <a:t>хворим</a:t>
            </a:r>
            <a:endParaRPr lang="ru-RU" dirty="0" err="1"/>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9202588" y="2481172"/>
            <a:ext cx="2918601" cy="1797167"/>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a:ea typeface="+mn-lt"/>
                <a:cs typeface="+mn-lt"/>
              </a:rPr>
              <a:t>➢ </a:t>
            </a:r>
            <a:r>
              <a:rPr lang="ru-RU" dirty="0" err="1">
                <a:ea typeface="+mn-lt"/>
                <a:cs typeface="+mn-lt"/>
              </a:rPr>
              <a:t>Категорії</a:t>
            </a:r>
            <a:r>
              <a:rPr lang="ru-RU" dirty="0">
                <a:ea typeface="+mn-lt"/>
                <a:cs typeface="+mn-lt"/>
              </a:rPr>
              <a:t> ЛЗ </a:t>
            </a:r>
            <a:endParaRPr lang="ru-RU"/>
          </a:p>
          <a:p>
            <a:endParaRPr lang="ru-RU" dirty="0">
              <a:ea typeface="+mn-lt"/>
              <a:cs typeface="+mn-lt"/>
            </a:endParaRPr>
          </a:p>
          <a:p>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переліку</a:t>
            </a:r>
            <a:r>
              <a:rPr lang="ru-RU" dirty="0">
                <a:ea typeface="+mn-lt"/>
                <a:cs typeface="+mn-lt"/>
              </a:rPr>
              <a:t> </a:t>
            </a:r>
            <a:r>
              <a:rPr lang="ru-RU" dirty="0" err="1">
                <a:ea typeface="+mn-lt"/>
                <a:cs typeface="+mn-lt"/>
              </a:rPr>
              <a:t>безрецептурних</a:t>
            </a:r>
            <a:r>
              <a:rPr lang="ru-RU" dirty="0">
                <a:ea typeface="+mn-lt"/>
                <a:cs typeface="+mn-lt"/>
              </a:rPr>
              <a:t> ЛЗ )</a:t>
            </a:r>
            <a:endParaRPr lang="ru-RU"/>
          </a:p>
        </p:txBody>
      </p:sp>
      <p:sp>
        <p:nvSpPr>
          <p:cNvPr id="16" name="Прямоугольник: скругленные углы 15">
            <a:extLst>
              <a:ext uri="{FF2B5EF4-FFF2-40B4-BE49-F238E27FC236}">
                <a16:creationId xmlns:a16="http://schemas.microsoft.com/office/drawing/2014/main" id="{47F0FE7A-4C8A-4035-8C65-D7EF9535C76A}"/>
              </a:ext>
            </a:extLst>
          </p:cNvPr>
          <p:cNvSpPr/>
          <p:nvPr/>
        </p:nvSpPr>
        <p:spPr>
          <a:xfrm>
            <a:off x="9015683" y="4551511"/>
            <a:ext cx="3105505" cy="2199733"/>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sz="1600" dirty="0">
                <a:ea typeface="+mn-lt"/>
                <a:cs typeface="+mn-lt"/>
              </a:rPr>
              <a:t>➢ </a:t>
            </a:r>
            <a:r>
              <a:rPr lang="ru-RU" sz="1600" dirty="0" err="1">
                <a:ea typeface="+mn-lt"/>
                <a:cs typeface="+mn-lt"/>
              </a:rPr>
              <a:t>Перелік</a:t>
            </a:r>
            <a:r>
              <a:rPr lang="ru-RU" sz="1600" dirty="0">
                <a:ea typeface="+mn-lt"/>
                <a:cs typeface="+mn-lt"/>
              </a:rPr>
              <a:t> </a:t>
            </a:r>
            <a:r>
              <a:rPr lang="ru-RU" sz="1600" dirty="0" err="1">
                <a:ea typeface="+mn-lt"/>
                <a:cs typeface="+mn-lt"/>
              </a:rPr>
              <a:t>груп</a:t>
            </a:r>
            <a:r>
              <a:rPr lang="ru-RU" sz="1600" dirty="0">
                <a:ea typeface="+mn-lt"/>
                <a:cs typeface="+mn-lt"/>
              </a:rPr>
              <a:t> </a:t>
            </a:r>
            <a:r>
              <a:rPr lang="ru-RU" sz="1600" dirty="0" err="1">
                <a:ea typeface="+mn-lt"/>
                <a:cs typeface="+mn-lt"/>
              </a:rPr>
              <a:t>населення</a:t>
            </a:r>
            <a:r>
              <a:rPr lang="ru-RU" sz="1600" dirty="0">
                <a:ea typeface="+mn-lt"/>
                <a:cs typeface="+mn-lt"/>
              </a:rPr>
              <a:t> та </a:t>
            </a:r>
            <a:r>
              <a:rPr lang="ru-RU" sz="1600" dirty="0" err="1">
                <a:ea typeface="+mn-lt"/>
                <a:cs typeface="+mn-lt"/>
              </a:rPr>
              <a:t>категорій</a:t>
            </a:r>
            <a:r>
              <a:rPr lang="ru-RU" sz="1600" dirty="0">
                <a:ea typeface="+mn-lt"/>
                <a:cs typeface="+mn-lt"/>
              </a:rPr>
              <a:t> </a:t>
            </a:r>
            <a:r>
              <a:rPr lang="ru-RU" sz="1600" dirty="0" err="1">
                <a:ea typeface="+mn-lt"/>
                <a:cs typeface="+mn-lt"/>
              </a:rPr>
              <a:t>захворювання</a:t>
            </a:r>
            <a:r>
              <a:rPr lang="ru-RU" sz="1600" dirty="0">
                <a:ea typeface="+mn-lt"/>
                <a:cs typeface="+mn-lt"/>
              </a:rPr>
              <a:t>, </a:t>
            </a:r>
            <a:r>
              <a:rPr lang="ru-RU" sz="1600" dirty="0" err="1">
                <a:ea typeface="+mn-lt"/>
                <a:cs typeface="+mn-lt"/>
              </a:rPr>
              <a:t>які</a:t>
            </a:r>
            <a:r>
              <a:rPr lang="ru-RU" sz="1600" dirty="0">
                <a:ea typeface="+mn-lt"/>
                <a:cs typeface="+mn-lt"/>
              </a:rPr>
              <a:t> </a:t>
            </a:r>
            <a:r>
              <a:rPr lang="ru-RU" sz="1600" dirty="0" err="1">
                <a:ea typeface="+mn-lt"/>
                <a:cs typeface="+mn-lt"/>
              </a:rPr>
              <a:t>мають</a:t>
            </a:r>
            <a:r>
              <a:rPr lang="ru-RU" sz="1600" dirty="0">
                <a:ea typeface="+mn-lt"/>
                <a:cs typeface="+mn-lt"/>
              </a:rPr>
              <a:t> право на </a:t>
            </a:r>
            <a:r>
              <a:rPr lang="ru-RU" sz="1600" dirty="0" err="1">
                <a:ea typeface="+mn-lt"/>
                <a:cs typeface="+mn-lt"/>
              </a:rPr>
              <a:t>безоплатну</a:t>
            </a:r>
            <a:r>
              <a:rPr lang="ru-RU" sz="1600" dirty="0">
                <a:ea typeface="+mn-lt"/>
                <a:cs typeface="+mn-lt"/>
              </a:rPr>
              <a:t> та </a:t>
            </a:r>
            <a:r>
              <a:rPr lang="ru-RU" sz="1600" dirty="0" err="1">
                <a:ea typeface="+mn-lt"/>
                <a:cs typeface="+mn-lt"/>
              </a:rPr>
              <a:t>пільгову</a:t>
            </a:r>
            <a:r>
              <a:rPr lang="ru-RU" sz="1600" dirty="0">
                <a:ea typeface="+mn-lt"/>
                <a:cs typeface="+mn-lt"/>
              </a:rPr>
              <a:t> </a:t>
            </a:r>
            <a:r>
              <a:rPr lang="ru-RU" sz="1600" dirty="0" err="1">
                <a:ea typeface="+mn-lt"/>
                <a:cs typeface="+mn-lt"/>
              </a:rPr>
              <a:t>фармацевтичну</a:t>
            </a:r>
            <a:r>
              <a:rPr lang="ru-RU" sz="1600" dirty="0">
                <a:ea typeface="+mn-lt"/>
                <a:cs typeface="+mn-lt"/>
              </a:rPr>
              <a:t> </a:t>
            </a:r>
            <a:r>
              <a:rPr lang="ru-RU" sz="1600" dirty="0" err="1">
                <a:ea typeface="+mn-lt"/>
                <a:cs typeface="+mn-lt"/>
              </a:rPr>
              <a:t>допомогу</a:t>
            </a:r>
            <a:r>
              <a:rPr lang="ru-RU" sz="1600" dirty="0">
                <a:ea typeface="+mn-lt"/>
                <a:cs typeface="+mn-lt"/>
              </a:rPr>
              <a:t>; </a:t>
            </a:r>
          </a:p>
          <a:p>
            <a:r>
              <a:rPr lang="ru-RU" sz="1600" dirty="0">
                <a:ea typeface="+mn-lt"/>
                <a:cs typeface="+mn-lt"/>
              </a:rPr>
              <a:t>➢ </a:t>
            </a:r>
            <a:r>
              <a:rPr lang="ru-RU" sz="1600" dirty="0" err="1">
                <a:ea typeface="+mn-lt"/>
                <a:cs typeface="+mn-lt"/>
              </a:rPr>
              <a:t>Перелік</a:t>
            </a:r>
            <a:r>
              <a:rPr lang="ru-RU" sz="1600" dirty="0">
                <a:ea typeface="+mn-lt"/>
                <a:cs typeface="+mn-lt"/>
              </a:rPr>
              <a:t> ЛЗ, </a:t>
            </a:r>
            <a:r>
              <a:rPr lang="ru-RU" sz="1600" dirty="0" err="1">
                <a:ea typeface="+mn-lt"/>
                <a:cs typeface="+mn-lt"/>
              </a:rPr>
              <a:t>що</a:t>
            </a:r>
            <a:r>
              <a:rPr lang="ru-RU" sz="1600" dirty="0">
                <a:ea typeface="+mn-lt"/>
                <a:cs typeface="+mn-lt"/>
              </a:rPr>
              <a:t> </a:t>
            </a:r>
            <a:r>
              <a:rPr lang="ru-RU" sz="1600" dirty="0" err="1">
                <a:ea typeface="+mn-lt"/>
                <a:cs typeface="+mn-lt"/>
              </a:rPr>
              <a:t>можуть</a:t>
            </a:r>
            <a:r>
              <a:rPr lang="ru-RU" sz="1600" dirty="0">
                <a:ea typeface="+mn-lt"/>
                <a:cs typeface="+mn-lt"/>
              </a:rPr>
              <a:t> бути </a:t>
            </a:r>
            <a:r>
              <a:rPr lang="ru-RU" sz="1600" dirty="0" err="1">
                <a:ea typeface="+mn-lt"/>
                <a:cs typeface="+mn-lt"/>
              </a:rPr>
              <a:t>виписані</a:t>
            </a:r>
            <a:r>
              <a:rPr lang="ru-RU" sz="1600" dirty="0">
                <a:ea typeface="+mn-lt"/>
                <a:cs typeface="+mn-lt"/>
              </a:rPr>
              <a:t> </a:t>
            </a:r>
            <a:r>
              <a:rPr lang="ru-RU" sz="1600" dirty="0" err="1">
                <a:ea typeface="+mn-lt"/>
                <a:cs typeface="+mn-lt"/>
              </a:rPr>
              <a:t>лікарем</a:t>
            </a:r>
            <a:r>
              <a:rPr lang="ru-RU" sz="1600" dirty="0">
                <a:ea typeface="+mn-lt"/>
                <a:cs typeface="+mn-lt"/>
              </a:rPr>
              <a:t> з аптеки </a:t>
            </a:r>
            <a:r>
              <a:rPr lang="ru-RU" sz="1600" dirty="0" err="1">
                <a:ea typeface="+mn-lt"/>
                <a:cs typeface="+mn-lt"/>
              </a:rPr>
              <a:t>безоплатно</a:t>
            </a:r>
            <a:r>
              <a:rPr lang="ru-RU" sz="1600" dirty="0">
                <a:ea typeface="+mn-lt"/>
                <a:cs typeface="+mn-lt"/>
              </a:rPr>
              <a:t> </a:t>
            </a:r>
            <a:r>
              <a:rPr lang="ru-RU" sz="1600" dirty="0" err="1">
                <a:ea typeface="+mn-lt"/>
                <a:cs typeface="+mn-lt"/>
              </a:rPr>
              <a:t>або</a:t>
            </a:r>
            <a:r>
              <a:rPr lang="ru-RU" sz="1600" dirty="0">
                <a:ea typeface="+mn-lt"/>
                <a:cs typeface="+mn-lt"/>
              </a:rPr>
              <a:t> за </a:t>
            </a:r>
            <a:r>
              <a:rPr lang="ru-RU" sz="1600" dirty="0" err="1">
                <a:ea typeface="+mn-lt"/>
                <a:cs typeface="+mn-lt"/>
              </a:rPr>
              <a:t>повну</a:t>
            </a:r>
            <a:r>
              <a:rPr lang="ru-RU" sz="1600" dirty="0">
                <a:ea typeface="+mn-lt"/>
                <a:cs typeface="+mn-lt"/>
              </a:rPr>
              <a:t> </a:t>
            </a:r>
            <a:r>
              <a:rPr lang="ru-RU" sz="1600" dirty="0" err="1">
                <a:ea typeface="+mn-lt"/>
                <a:cs typeface="+mn-lt"/>
              </a:rPr>
              <a:t>вартість</a:t>
            </a:r>
            <a:r>
              <a:rPr lang="ru-RU" sz="1600" dirty="0">
                <a:ea typeface="+mn-lt"/>
                <a:cs typeface="+mn-lt"/>
              </a:rPr>
              <a:t>.</a:t>
            </a:r>
            <a:endParaRPr lang="ru-RU" sz="1600"/>
          </a:p>
        </p:txBody>
      </p:sp>
      <p:sp>
        <p:nvSpPr>
          <p:cNvPr id="17" name="TextBox 16">
            <a:extLst>
              <a:ext uri="{FF2B5EF4-FFF2-40B4-BE49-F238E27FC236}">
                <a16:creationId xmlns:a16="http://schemas.microsoft.com/office/drawing/2014/main" id="{DD5DD8E8-C40E-47D0-81BD-FD57144286FA}"/>
              </a:ext>
            </a:extLst>
          </p:cNvPr>
          <p:cNvSpPr txBox="1"/>
          <p:nvPr/>
        </p:nvSpPr>
        <p:spPr>
          <a:xfrm>
            <a:off x="10949796" y="255341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рецептурні</a:t>
            </a:r>
            <a:endParaRPr lang="en-US" sz="1200" i="1">
              <a:solidFill>
                <a:srgbClr val="C00000"/>
              </a:solidFill>
            </a:endParaRPr>
          </a:p>
        </p:txBody>
      </p:sp>
      <p:sp>
        <p:nvSpPr>
          <p:cNvPr id="18" name="TextBox 17">
            <a:extLst>
              <a:ext uri="{FF2B5EF4-FFF2-40B4-BE49-F238E27FC236}">
                <a16:creationId xmlns:a16="http://schemas.microsoft.com/office/drawing/2014/main" id="{66F912C6-838B-41BE-A4CD-3EE1C47514ED}"/>
              </a:ext>
            </a:extLst>
          </p:cNvPr>
          <p:cNvSpPr txBox="1"/>
          <p:nvPr/>
        </p:nvSpPr>
        <p:spPr>
          <a:xfrm>
            <a:off x="10935419" y="30278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безрецептурні</a:t>
            </a:r>
            <a:r>
              <a:rPr lang="ru-RU" sz="1200" dirty="0">
                <a:solidFill>
                  <a:srgbClr val="C00000"/>
                </a:solidFill>
              </a:rPr>
              <a:t>​</a:t>
            </a:r>
          </a:p>
        </p:txBody>
      </p:sp>
      <p:cxnSp>
        <p:nvCxnSpPr>
          <p:cNvPr id="19" name="Прямая со стрелкой 18">
            <a:extLst>
              <a:ext uri="{FF2B5EF4-FFF2-40B4-BE49-F238E27FC236}">
                <a16:creationId xmlns:a16="http://schemas.microsoft.com/office/drawing/2014/main" id="{898459C0-A2B9-4A4F-B50A-64EF015BD466}"/>
              </a:ext>
            </a:extLst>
          </p:cNvPr>
          <p:cNvCxnSpPr/>
          <p:nvPr/>
        </p:nvCxnSpPr>
        <p:spPr>
          <a:xfrm flipV="1">
            <a:off x="10970105" y="2833957"/>
            <a:ext cx="253042" cy="920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Прямая со стрелкой 19">
            <a:extLst>
              <a:ext uri="{FF2B5EF4-FFF2-40B4-BE49-F238E27FC236}">
                <a16:creationId xmlns:a16="http://schemas.microsoft.com/office/drawing/2014/main" id="{798E182E-8CE1-41DF-AA24-C78FC58784CF}"/>
              </a:ext>
            </a:extLst>
          </p:cNvPr>
          <p:cNvCxnSpPr>
            <a:cxnSpLocks/>
          </p:cNvCxnSpPr>
          <p:nvPr/>
        </p:nvCxnSpPr>
        <p:spPr>
          <a:xfrm>
            <a:off x="10970106" y="2954726"/>
            <a:ext cx="253041" cy="805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1" name="Стрелка: вправо 20">
            <a:extLst>
              <a:ext uri="{FF2B5EF4-FFF2-40B4-BE49-F238E27FC236}">
                <a16:creationId xmlns:a16="http://schemas.microsoft.com/office/drawing/2014/main" id="{5B330453-8A0D-4E4B-9353-919B00FECFD4}"/>
              </a:ext>
            </a:extLst>
          </p:cNvPr>
          <p:cNvSpPr/>
          <p:nvPr/>
        </p:nvSpPr>
        <p:spPr>
          <a:xfrm>
            <a:off x="6092032" y="2823656"/>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8852484" y="2809278"/>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3" name="Стрелка: вправо 22">
            <a:extLst>
              <a:ext uri="{FF2B5EF4-FFF2-40B4-BE49-F238E27FC236}">
                <a16:creationId xmlns:a16="http://schemas.microsoft.com/office/drawing/2014/main" id="{10444F4C-A5C1-4E16-BE38-8296B7EAA2F7}"/>
              </a:ext>
            </a:extLst>
          </p:cNvPr>
          <p:cNvSpPr/>
          <p:nvPr/>
        </p:nvSpPr>
        <p:spPr>
          <a:xfrm>
            <a:off x="5948258" y="522467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4" name="Стрелка: вправо 23">
            <a:extLst>
              <a:ext uri="{FF2B5EF4-FFF2-40B4-BE49-F238E27FC236}">
                <a16:creationId xmlns:a16="http://schemas.microsoft.com/office/drawing/2014/main" id="{064C37A0-83D0-49CE-9C6B-DB165ECCF41B}"/>
              </a:ext>
            </a:extLst>
          </p:cNvPr>
          <p:cNvSpPr/>
          <p:nvPr/>
        </p:nvSpPr>
        <p:spPr>
          <a:xfrm>
            <a:off x="8608069"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210144"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21127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577970"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712234"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530196"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707592"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109032" y="5098749"/>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a:t>
            </a:r>
            <a:endParaRPr lang="ru-RU" sz="3200" b="1" dirty="0"/>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732777" y="2193626"/>
            <a:ext cx="3278035" cy="1710903"/>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Наказ МОЗ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17.05.2001 № 185 «Про </a:t>
            </a:r>
            <a:r>
              <a:rPr lang="ru-RU" dirty="0" err="1">
                <a:ea typeface="+mn-lt"/>
                <a:cs typeface="+mn-lt"/>
              </a:rPr>
              <a:t>затвердження</a:t>
            </a:r>
            <a:r>
              <a:rPr lang="ru-RU" dirty="0">
                <a:ea typeface="+mn-lt"/>
                <a:cs typeface="+mn-lt"/>
              </a:rPr>
              <a:t> </a:t>
            </a:r>
            <a:r>
              <a:rPr lang="ru-RU" dirty="0" err="1">
                <a:ea typeface="+mn-lt"/>
                <a:cs typeface="+mn-lt"/>
              </a:rPr>
              <a:t>Інструкції</a:t>
            </a:r>
            <a:r>
              <a:rPr lang="ru-RU" dirty="0">
                <a:ea typeface="+mn-lt"/>
                <a:cs typeface="+mn-lt"/>
              </a:rPr>
              <a:t> </a:t>
            </a:r>
            <a:r>
              <a:rPr lang="ru-RU" dirty="0" err="1">
                <a:ea typeface="+mn-lt"/>
                <a:cs typeface="+mn-lt"/>
              </a:rPr>
              <a:t>критеріїв</a:t>
            </a:r>
            <a:r>
              <a:rPr lang="ru-RU" dirty="0">
                <a:ea typeface="+mn-lt"/>
                <a:cs typeface="+mn-lt"/>
              </a:rPr>
              <a:t> </a:t>
            </a:r>
            <a:r>
              <a:rPr lang="ru-RU" dirty="0" err="1">
                <a:ea typeface="+mn-lt"/>
                <a:cs typeface="+mn-lt"/>
              </a:rPr>
              <a:t>визначення</a:t>
            </a:r>
            <a:r>
              <a:rPr lang="ru-RU" dirty="0">
                <a:ea typeface="+mn-lt"/>
                <a:cs typeface="+mn-lt"/>
              </a:rPr>
              <a:t> </a:t>
            </a:r>
            <a:r>
              <a:rPr lang="ru-RU" dirty="0" err="1">
                <a:ea typeface="+mn-lt"/>
                <a:cs typeface="+mn-lt"/>
              </a:rPr>
              <a:t>категорій</a:t>
            </a:r>
            <a:r>
              <a:rPr lang="ru-RU" dirty="0">
                <a:ea typeface="+mn-lt"/>
                <a:cs typeface="+mn-lt"/>
              </a:rPr>
              <a:t> </a:t>
            </a:r>
            <a:r>
              <a:rPr lang="ru-RU" dirty="0" err="1">
                <a:ea typeface="+mn-lt"/>
                <a:cs typeface="+mn-lt"/>
              </a:rPr>
              <a:t>відпуску</a:t>
            </a:r>
            <a:r>
              <a:rPr lang="ru-RU" dirty="0">
                <a:ea typeface="+mn-lt"/>
                <a:cs typeface="+mn-lt"/>
              </a:rPr>
              <a:t> </a:t>
            </a:r>
            <a:r>
              <a:rPr lang="ru-RU" dirty="0" err="1">
                <a:ea typeface="+mn-lt"/>
                <a:cs typeface="+mn-lt"/>
              </a:rPr>
              <a:t>лікарських</a:t>
            </a:r>
            <a:r>
              <a:rPr lang="ru-RU" dirty="0">
                <a:ea typeface="+mn-lt"/>
                <a:cs typeface="+mn-lt"/>
              </a:rPr>
              <a:t> </a:t>
            </a:r>
            <a:r>
              <a:rPr lang="ru-RU" dirty="0" err="1">
                <a:ea typeface="+mn-lt"/>
                <a:cs typeface="+mn-lt"/>
              </a:rPr>
              <a:t>засобів</a:t>
            </a:r>
            <a:r>
              <a:rPr lang="ru-RU" dirty="0">
                <a:ea typeface="+mn-lt"/>
                <a:cs typeface="+mn-lt"/>
              </a:rPr>
              <a:t>» </a:t>
            </a:r>
            <a:endParaRPr lang="ru-RU" dirty="0"/>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617758" y="4019550"/>
            <a:ext cx="3335544" cy="2674186"/>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Постанова КМУ № 929 </a:t>
            </a:r>
            <a:r>
              <a:rPr lang="ru-RU" dirty="0" err="1">
                <a:ea typeface="+mn-lt"/>
                <a:cs typeface="+mn-lt"/>
              </a:rPr>
              <a:t>від</a:t>
            </a:r>
            <a:r>
              <a:rPr lang="ru-RU" dirty="0">
                <a:ea typeface="+mn-lt"/>
                <a:cs typeface="+mn-lt"/>
              </a:rPr>
              <a:t> 330.11.2016 р. «Про </a:t>
            </a:r>
            <a:r>
              <a:rPr lang="ru-RU" dirty="0" err="1">
                <a:ea typeface="+mn-lt"/>
                <a:cs typeface="+mn-lt"/>
              </a:rPr>
              <a:t>затвердження</a:t>
            </a:r>
            <a:r>
              <a:rPr lang="ru-RU" dirty="0">
                <a:ea typeface="+mn-lt"/>
                <a:cs typeface="+mn-lt"/>
              </a:rPr>
              <a:t> </a:t>
            </a:r>
            <a:r>
              <a:rPr lang="ru-RU" dirty="0" err="1">
                <a:ea typeface="+mn-lt"/>
                <a:cs typeface="+mn-lt"/>
              </a:rPr>
              <a:t>Ліцензійних</a:t>
            </a:r>
            <a:r>
              <a:rPr lang="ru-RU" dirty="0">
                <a:ea typeface="+mn-lt"/>
                <a:cs typeface="+mn-lt"/>
              </a:rPr>
              <a:t> умов </a:t>
            </a:r>
            <a:r>
              <a:rPr lang="ru-RU" dirty="0" err="1">
                <a:ea typeface="+mn-lt"/>
                <a:cs typeface="+mn-lt"/>
              </a:rPr>
              <a:t>впровадження</a:t>
            </a:r>
            <a:r>
              <a:rPr lang="ru-RU" dirty="0">
                <a:ea typeface="+mn-lt"/>
                <a:cs typeface="+mn-lt"/>
              </a:rPr>
              <a:t> </a:t>
            </a:r>
            <a:r>
              <a:rPr lang="ru-RU" dirty="0" err="1">
                <a:ea typeface="+mn-lt"/>
                <a:cs typeface="+mn-lt"/>
              </a:rPr>
              <a:t>господарської</a:t>
            </a:r>
            <a:r>
              <a:rPr lang="ru-RU" dirty="0">
                <a:ea typeface="+mn-lt"/>
                <a:cs typeface="+mn-lt"/>
              </a:rPr>
              <a:t> </a:t>
            </a:r>
            <a:r>
              <a:rPr lang="ru-RU" dirty="0" err="1">
                <a:ea typeface="+mn-lt"/>
                <a:cs typeface="+mn-lt"/>
              </a:rPr>
              <a:t>діяльності</a:t>
            </a:r>
            <a:r>
              <a:rPr lang="ru-RU" dirty="0">
                <a:ea typeface="+mn-lt"/>
                <a:cs typeface="+mn-lt"/>
              </a:rPr>
              <a:t> з </a:t>
            </a:r>
            <a:r>
              <a:rPr lang="ru-RU" dirty="0" err="1">
                <a:ea typeface="+mn-lt"/>
                <a:cs typeface="+mn-lt"/>
              </a:rPr>
              <a:t>виробництва</a:t>
            </a:r>
            <a:r>
              <a:rPr lang="ru-RU" dirty="0">
                <a:ea typeface="+mn-lt"/>
                <a:cs typeface="+mn-lt"/>
              </a:rPr>
              <a:t> ЛЗ, </a:t>
            </a:r>
            <a:r>
              <a:rPr lang="ru-RU" dirty="0" err="1">
                <a:ea typeface="+mn-lt"/>
                <a:cs typeface="+mn-lt"/>
              </a:rPr>
              <a:t>оптової</a:t>
            </a:r>
            <a:r>
              <a:rPr lang="ru-RU" dirty="0">
                <a:ea typeface="+mn-lt"/>
                <a:cs typeface="+mn-lt"/>
              </a:rPr>
              <a:t>, </a:t>
            </a:r>
            <a:r>
              <a:rPr lang="ru-RU" dirty="0" err="1">
                <a:ea typeface="+mn-lt"/>
                <a:cs typeface="+mn-lt"/>
              </a:rPr>
              <a:t>роздрібної</a:t>
            </a:r>
            <a:r>
              <a:rPr lang="ru-RU" dirty="0">
                <a:ea typeface="+mn-lt"/>
                <a:cs typeface="+mn-lt"/>
              </a:rPr>
              <a:t> </a:t>
            </a:r>
            <a:r>
              <a:rPr lang="ru-RU" dirty="0" err="1">
                <a:ea typeface="+mn-lt"/>
                <a:cs typeface="+mn-lt"/>
              </a:rPr>
              <a:t>торгівлі</a:t>
            </a:r>
            <a:r>
              <a:rPr lang="ru-RU" dirty="0">
                <a:ea typeface="+mn-lt"/>
                <a:cs typeface="+mn-lt"/>
              </a:rPr>
              <a:t>»</a:t>
            </a:r>
            <a:endParaRPr lang="ru-RU" dirty="0"/>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442135" y="2481172"/>
            <a:ext cx="2343507" cy="1322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err="1">
                <a:ea typeface="+mn-lt"/>
                <a:cs typeface="+mn-lt"/>
              </a:rPr>
              <a:t>критерії</a:t>
            </a:r>
            <a:r>
              <a:rPr lang="ru-RU" dirty="0">
                <a:ea typeface="+mn-lt"/>
                <a:cs typeface="+mn-lt"/>
              </a:rPr>
              <a:t> </a:t>
            </a:r>
            <a:r>
              <a:rPr lang="ru-RU" dirty="0" err="1">
                <a:ea typeface="+mn-lt"/>
                <a:cs typeface="+mn-lt"/>
              </a:rPr>
              <a:t>віднесення</a:t>
            </a:r>
            <a:r>
              <a:rPr lang="ru-RU" dirty="0">
                <a:ea typeface="+mn-lt"/>
                <a:cs typeface="+mn-lt"/>
              </a:rPr>
              <a:t> до НПГ </a:t>
            </a:r>
            <a:r>
              <a:rPr lang="ru-RU" dirty="0" err="1">
                <a:ea typeface="+mn-lt"/>
                <a:cs typeface="+mn-lt"/>
              </a:rPr>
              <a:t>безрецептурних</a:t>
            </a:r>
            <a:r>
              <a:rPr lang="ru-RU" dirty="0">
                <a:ea typeface="+mn-lt"/>
                <a:cs typeface="+mn-lt"/>
              </a:rPr>
              <a:t> ЛЗ</a:t>
            </a:r>
          </a:p>
        </p:txBody>
      </p:sp>
      <p:sp>
        <p:nvSpPr>
          <p:cNvPr id="14" name="Прямоугольник: скругленные углы 13">
            <a:extLst>
              <a:ext uri="{FF2B5EF4-FFF2-40B4-BE49-F238E27FC236}">
                <a16:creationId xmlns:a16="http://schemas.microsoft.com/office/drawing/2014/main" id="{555C7B3C-5FF9-4BB7-AF54-16D355B14ABD}"/>
              </a:ext>
            </a:extLst>
          </p:cNvPr>
          <p:cNvSpPr/>
          <p:nvPr/>
        </p:nvSpPr>
        <p:spPr>
          <a:xfrm>
            <a:off x="6298360" y="4652152"/>
            <a:ext cx="2343507" cy="162463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err="1">
                <a:ea typeface="+mn-lt"/>
                <a:cs typeface="+mn-lt"/>
              </a:rPr>
              <a:t>визначає</a:t>
            </a:r>
            <a:r>
              <a:rPr lang="ru-RU" dirty="0">
                <a:ea typeface="+mn-lt"/>
                <a:cs typeface="+mn-lt"/>
              </a:rPr>
              <a:t> </a:t>
            </a:r>
            <a:r>
              <a:rPr lang="ru-RU" dirty="0" err="1">
                <a:ea typeface="+mn-lt"/>
                <a:cs typeface="+mn-lt"/>
              </a:rPr>
              <a:t>кваліфікаційні</a:t>
            </a:r>
            <a:r>
              <a:rPr lang="ru-RU" dirty="0">
                <a:ea typeface="+mn-lt"/>
                <a:cs typeface="+mn-lt"/>
              </a:rPr>
              <a:t>, </a:t>
            </a:r>
            <a:r>
              <a:rPr lang="ru-RU" dirty="0" err="1">
                <a:ea typeface="+mn-lt"/>
                <a:cs typeface="+mn-lt"/>
              </a:rPr>
              <a:t>організаційні</a:t>
            </a:r>
            <a:r>
              <a:rPr lang="ru-RU" dirty="0">
                <a:ea typeface="+mn-lt"/>
                <a:cs typeface="+mn-lt"/>
              </a:rPr>
              <a:t> та </a:t>
            </a:r>
            <a:r>
              <a:rPr lang="ru-RU" dirty="0" err="1">
                <a:ea typeface="+mn-lt"/>
                <a:cs typeface="+mn-lt"/>
              </a:rPr>
              <a:t>інші</a:t>
            </a:r>
            <a:r>
              <a:rPr lang="ru-RU" dirty="0">
                <a:ea typeface="+mn-lt"/>
                <a:cs typeface="+mn-lt"/>
              </a:rPr>
              <a:t> </a:t>
            </a:r>
            <a:r>
              <a:rPr lang="ru-RU" dirty="0" err="1">
                <a:ea typeface="+mn-lt"/>
                <a:cs typeface="+mn-lt"/>
              </a:rPr>
              <a:t>вимоги</a:t>
            </a:r>
            <a:r>
              <a:rPr lang="ru-RU" dirty="0">
                <a:ea typeface="+mn-lt"/>
                <a:cs typeface="+mn-lt"/>
              </a:rPr>
              <a:t> до ГД у </a:t>
            </a:r>
            <a:r>
              <a:rPr lang="ru-RU" dirty="0" err="1">
                <a:ea typeface="+mn-lt"/>
                <a:cs typeface="+mn-lt"/>
              </a:rPr>
              <a:t>фармації</a:t>
            </a:r>
            <a:r>
              <a:rPr lang="ru-RU" dirty="0">
                <a:ea typeface="+mn-lt"/>
                <a:cs typeface="+mn-lt"/>
              </a:rPr>
              <a:t> </a:t>
            </a:r>
            <a:endParaRPr lang="ru-RU"/>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9202588" y="2481172"/>
            <a:ext cx="2774828" cy="1423356"/>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a:ea typeface="+mn-lt"/>
                <a:cs typeface="+mn-lt"/>
              </a:rPr>
              <a:t>статус ЛЗ при </a:t>
            </a:r>
            <a:r>
              <a:rPr lang="ru-RU" dirty="0" err="1">
                <a:ea typeface="+mn-lt"/>
                <a:cs typeface="+mn-lt"/>
              </a:rPr>
              <a:t>реєстрації</a:t>
            </a:r>
            <a:r>
              <a:rPr lang="ru-RU" dirty="0">
                <a:ea typeface="+mn-lt"/>
                <a:cs typeface="+mn-lt"/>
              </a:rPr>
              <a:t> на </a:t>
            </a:r>
            <a:r>
              <a:rPr lang="ru-RU" dirty="0" err="1">
                <a:ea typeface="+mn-lt"/>
                <a:cs typeface="+mn-lt"/>
              </a:rPr>
              <a:t>території</a:t>
            </a:r>
            <a:r>
              <a:rPr lang="ru-RU" dirty="0">
                <a:ea typeface="+mn-lt"/>
                <a:cs typeface="+mn-lt"/>
              </a:rPr>
              <a:t> </a:t>
            </a:r>
            <a:r>
              <a:rPr lang="ru-RU" dirty="0" err="1">
                <a:ea typeface="+mn-lt"/>
                <a:cs typeface="+mn-lt"/>
              </a:rPr>
              <a:t>Україні</a:t>
            </a:r>
            <a:r>
              <a:rPr lang="ru-RU" dirty="0">
                <a:ea typeface="+mn-lt"/>
                <a:cs typeface="+mn-lt"/>
              </a:rPr>
              <a:t> </a:t>
            </a:r>
            <a:endParaRPr lang="ru-RU" dirty="0"/>
          </a:p>
        </p:txBody>
      </p:sp>
      <p:sp>
        <p:nvSpPr>
          <p:cNvPr id="16" name="Прямоугольник: скругленные углы 15">
            <a:extLst>
              <a:ext uri="{FF2B5EF4-FFF2-40B4-BE49-F238E27FC236}">
                <a16:creationId xmlns:a16="http://schemas.microsoft.com/office/drawing/2014/main" id="{47F0FE7A-4C8A-4035-8C65-D7EF9535C76A}"/>
              </a:ext>
            </a:extLst>
          </p:cNvPr>
          <p:cNvSpPr/>
          <p:nvPr/>
        </p:nvSpPr>
        <p:spPr>
          <a:xfrm>
            <a:off x="9030060" y="4551511"/>
            <a:ext cx="2889845" cy="2084715"/>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dirty="0" err="1">
                <a:ea typeface="+mn-lt"/>
                <a:cs typeface="+mn-lt"/>
              </a:rPr>
              <a:t>заборону</a:t>
            </a:r>
            <a:r>
              <a:rPr lang="ru-RU" dirty="0">
                <a:ea typeface="+mn-lt"/>
                <a:cs typeface="+mn-lt"/>
              </a:rPr>
              <a:t> </a:t>
            </a:r>
            <a:r>
              <a:rPr lang="ru-RU" dirty="0" err="1">
                <a:ea typeface="+mn-lt"/>
                <a:cs typeface="+mn-lt"/>
              </a:rPr>
              <a:t>відпуску</a:t>
            </a:r>
            <a:r>
              <a:rPr lang="ru-RU" dirty="0">
                <a:ea typeface="+mn-lt"/>
                <a:cs typeface="+mn-lt"/>
              </a:rPr>
              <a:t> з аптеки та </a:t>
            </a:r>
            <a:r>
              <a:rPr lang="ru-RU" dirty="0" err="1">
                <a:ea typeface="+mn-lt"/>
                <a:cs typeface="+mn-lt"/>
              </a:rPr>
              <a:t>її</a:t>
            </a:r>
            <a:r>
              <a:rPr lang="ru-RU" dirty="0">
                <a:ea typeface="+mn-lt"/>
                <a:cs typeface="+mn-lt"/>
              </a:rPr>
              <a:t> </a:t>
            </a:r>
            <a:r>
              <a:rPr lang="ru-RU" dirty="0" err="1">
                <a:ea typeface="+mn-lt"/>
                <a:cs typeface="+mn-lt"/>
              </a:rPr>
              <a:t>структурних</a:t>
            </a:r>
            <a:r>
              <a:rPr lang="ru-RU" dirty="0">
                <a:ea typeface="+mn-lt"/>
                <a:cs typeface="+mn-lt"/>
              </a:rPr>
              <a:t> </a:t>
            </a:r>
            <a:r>
              <a:rPr lang="ru-RU" dirty="0" err="1">
                <a:ea typeface="+mn-lt"/>
                <a:cs typeface="+mn-lt"/>
              </a:rPr>
              <a:t>підрозділів</a:t>
            </a:r>
            <a:r>
              <a:rPr lang="ru-RU" dirty="0">
                <a:ea typeface="+mn-lt"/>
                <a:cs typeface="+mn-lt"/>
              </a:rPr>
              <a:t> </a:t>
            </a:r>
            <a:r>
              <a:rPr lang="ru-RU" dirty="0" err="1">
                <a:ea typeface="+mn-lt"/>
                <a:cs typeface="+mn-lt"/>
              </a:rPr>
              <a:t>рецептурних</a:t>
            </a:r>
            <a:r>
              <a:rPr lang="ru-RU" dirty="0">
                <a:ea typeface="+mn-lt"/>
                <a:cs typeface="+mn-lt"/>
              </a:rPr>
              <a:t> ЛЗ без рецепту</a:t>
            </a:r>
            <a:endParaRPr lang="ru-RU" dirty="0"/>
          </a:p>
        </p:txBody>
      </p:sp>
      <p:sp>
        <p:nvSpPr>
          <p:cNvPr id="21" name="Стрелка: вправо 20">
            <a:extLst>
              <a:ext uri="{FF2B5EF4-FFF2-40B4-BE49-F238E27FC236}">
                <a16:creationId xmlns:a16="http://schemas.microsoft.com/office/drawing/2014/main" id="{5B330453-8A0D-4E4B-9353-919B00FECFD4}"/>
              </a:ext>
            </a:extLst>
          </p:cNvPr>
          <p:cNvSpPr/>
          <p:nvPr/>
        </p:nvSpPr>
        <p:spPr>
          <a:xfrm>
            <a:off x="6092032" y="2823656"/>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8852484" y="2809278"/>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3" name="Стрелка: вправо 22">
            <a:extLst>
              <a:ext uri="{FF2B5EF4-FFF2-40B4-BE49-F238E27FC236}">
                <a16:creationId xmlns:a16="http://schemas.microsoft.com/office/drawing/2014/main" id="{10444F4C-A5C1-4E16-BE38-8296B7EAA2F7}"/>
              </a:ext>
            </a:extLst>
          </p:cNvPr>
          <p:cNvSpPr/>
          <p:nvPr/>
        </p:nvSpPr>
        <p:spPr>
          <a:xfrm>
            <a:off x="5948258" y="5224675"/>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4" name="Стрелка: вправо 23">
            <a:extLst>
              <a:ext uri="{FF2B5EF4-FFF2-40B4-BE49-F238E27FC236}">
                <a16:creationId xmlns:a16="http://schemas.microsoft.com/office/drawing/2014/main" id="{064C37A0-83D0-49CE-9C6B-DB165ECCF41B}"/>
              </a:ext>
            </a:extLst>
          </p:cNvPr>
          <p:cNvSpPr/>
          <p:nvPr/>
        </p:nvSpPr>
        <p:spPr>
          <a:xfrm>
            <a:off x="8608069"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210144"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108793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583226" y="-118706"/>
            <a:ext cx="11040840" cy="1325563"/>
          </a:xfrm>
        </p:spPr>
        <p:txBody>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обороту </a:t>
            </a:r>
            <a:r>
              <a:rPr lang="ru-RU" i="0" u="sng" dirty="0" err="1">
                <a:ea typeface="+mj-lt"/>
                <a:cs typeface="+mj-lt"/>
              </a:rPr>
              <a:t>рецептурних</a:t>
            </a:r>
            <a:r>
              <a:rPr lang="ru-RU" i="0" u="sng" dirty="0">
                <a:ea typeface="+mj-lt"/>
                <a:cs typeface="+mj-lt"/>
              </a:rPr>
              <a:t> ЛЗ</a:t>
            </a:r>
            <a:r>
              <a:rPr lang="ru-RU" i="0" dirty="0">
                <a:ea typeface="+mj-lt"/>
                <a:cs typeface="+mj-lt"/>
              </a:rPr>
              <a:t> </a:t>
            </a:r>
            <a:endParaRPr lang="ru-RU"/>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577970"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3712234" y="1246516"/>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6" name="Выноска: стрелка вниз 5">
            <a:extLst>
              <a:ext uri="{FF2B5EF4-FFF2-40B4-BE49-F238E27FC236}">
                <a16:creationId xmlns:a16="http://schemas.microsoft.com/office/drawing/2014/main" id="{04FF556E-7013-451B-A748-A489EA0C714B}"/>
              </a:ext>
            </a:extLst>
          </p:cNvPr>
          <p:cNvSpPr/>
          <p:nvPr/>
        </p:nvSpPr>
        <p:spPr>
          <a:xfrm>
            <a:off x="6185139" y="1246517"/>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Зміст</a:t>
            </a:r>
            <a:r>
              <a:rPr lang="ru-RU" sz="2000" b="1" dirty="0">
                <a:ea typeface="+mn-lt"/>
                <a:cs typeface="+mn-lt"/>
              </a:rPr>
              <a:t> НПА</a:t>
            </a:r>
            <a:endParaRPr lang="ru-RU" sz="2000" b="1"/>
          </a:p>
        </p:txBody>
      </p:sp>
      <p:sp>
        <p:nvSpPr>
          <p:cNvPr id="7" name="Выноска: стрелка вниз 6">
            <a:extLst>
              <a:ext uri="{FF2B5EF4-FFF2-40B4-BE49-F238E27FC236}">
                <a16:creationId xmlns:a16="http://schemas.microsoft.com/office/drawing/2014/main" id="{FE0BEF0F-DA67-4262-B819-AD76303BF104}"/>
              </a:ext>
            </a:extLst>
          </p:cNvPr>
          <p:cNvSpPr/>
          <p:nvPr/>
        </p:nvSpPr>
        <p:spPr>
          <a:xfrm>
            <a:off x="9233139" y="772063"/>
            <a:ext cx="1984074" cy="820286"/>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Визначає</a:t>
            </a:r>
            <a:endParaRPr lang="ru-RU" sz="2000" b="1" dirty="0"/>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519561" y="2424562"/>
            <a:ext cx="920150"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sz="3200" b="1" dirty="0"/>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057041" y="2193625"/>
            <a:ext cx="3939393" cy="3623092"/>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Наказ МОЗ </a:t>
            </a:r>
            <a:r>
              <a:rPr lang="ru-RU" dirty="0" err="1">
                <a:ea typeface="+mn-lt"/>
                <a:cs typeface="+mn-lt"/>
              </a:rPr>
              <a:t>України</a:t>
            </a:r>
            <a:r>
              <a:rPr lang="ru-RU" dirty="0">
                <a:ea typeface="+mn-lt"/>
                <a:cs typeface="+mn-lt"/>
              </a:rPr>
              <a:t> </a:t>
            </a:r>
            <a:r>
              <a:rPr lang="ru-RU" dirty="0" err="1">
                <a:ea typeface="+mn-lt"/>
                <a:cs typeface="+mn-lt"/>
              </a:rPr>
              <a:t>від</a:t>
            </a:r>
            <a:r>
              <a:rPr lang="ru-RU" dirty="0">
                <a:ea typeface="+mn-lt"/>
                <a:cs typeface="+mn-lt"/>
              </a:rPr>
              <a:t> 19.07.2005 р N 360 </a:t>
            </a:r>
          </a:p>
          <a:p>
            <a:pPr algn="ctr"/>
            <a:r>
              <a:rPr lang="ru-RU" dirty="0">
                <a:ea typeface="+mn-lt"/>
                <a:cs typeface="+mn-lt"/>
              </a:rPr>
              <a:t>(</a:t>
            </a:r>
            <a:r>
              <a:rPr lang="ru-RU" dirty="0" err="1">
                <a:ea typeface="+mn-lt"/>
                <a:cs typeface="+mn-lt"/>
              </a:rPr>
              <a:t>редакція</a:t>
            </a:r>
            <a:r>
              <a:rPr lang="ru-RU" dirty="0">
                <a:ea typeface="+mn-lt"/>
                <a:cs typeface="+mn-lt"/>
              </a:rPr>
              <a:t> </a:t>
            </a:r>
            <a:r>
              <a:rPr lang="ru-RU" dirty="0" err="1">
                <a:ea typeface="+mn-lt"/>
                <a:cs typeface="+mn-lt"/>
              </a:rPr>
              <a:t>від</a:t>
            </a:r>
            <a:r>
              <a:rPr lang="ru-RU" dirty="0">
                <a:ea typeface="+mn-lt"/>
                <a:cs typeface="+mn-lt"/>
              </a:rPr>
              <a:t> 16.08.2024 р.) </a:t>
            </a:r>
          </a:p>
          <a:p>
            <a:pPr algn="ctr"/>
            <a:r>
              <a:rPr lang="ru-RU" dirty="0">
                <a:ea typeface="+mn-lt"/>
                <a:cs typeface="+mn-lt"/>
              </a:rPr>
              <a:t>“Про </a:t>
            </a:r>
            <a:r>
              <a:rPr lang="ru-RU" dirty="0" err="1">
                <a:ea typeface="+mn-lt"/>
                <a:cs typeface="+mn-lt"/>
              </a:rPr>
              <a:t>затвердження</a:t>
            </a:r>
            <a:r>
              <a:rPr lang="ru-RU" dirty="0">
                <a:ea typeface="+mn-lt"/>
                <a:cs typeface="+mn-lt"/>
              </a:rPr>
              <a:t> Правил </a:t>
            </a:r>
            <a:r>
              <a:rPr lang="ru-RU" dirty="0" err="1">
                <a:ea typeface="+mn-lt"/>
                <a:cs typeface="+mn-lt"/>
              </a:rPr>
              <a:t>виписування</a:t>
            </a:r>
            <a:r>
              <a:rPr lang="ru-RU" dirty="0">
                <a:ea typeface="+mn-lt"/>
                <a:cs typeface="+mn-lt"/>
              </a:rPr>
              <a:t> </a:t>
            </a:r>
            <a:r>
              <a:rPr lang="ru-RU" dirty="0" err="1">
                <a:ea typeface="+mn-lt"/>
                <a:cs typeface="+mn-lt"/>
              </a:rPr>
              <a:t>рецептів</a:t>
            </a:r>
            <a:r>
              <a:rPr lang="ru-RU" dirty="0">
                <a:ea typeface="+mn-lt"/>
                <a:cs typeface="+mn-lt"/>
              </a:rPr>
              <a:t> та </a:t>
            </a:r>
            <a:r>
              <a:rPr lang="ru-RU" dirty="0" err="1">
                <a:ea typeface="+mn-lt"/>
                <a:cs typeface="+mn-lt"/>
              </a:rPr>
              <a:t>вимог</a:t>
            </a:r>
            <a:r>
              <a:rPr lang="ru-RU" dirty="0">
                <a:ea typeface="+mn-lt"/>
                <a:cs typeface="+mn-lt"/>
              </a:rPr>
              <a:t> – </a:t>
            </a:r>
            <a:r>
              <a:rPr lang="ru-RU" dirty="0" err="1">
                <a:ea typeface="+mn-lt"/>
                <a:cs typeface="+mn-lt"/>
              </a:rPr>
              <a:t>замовлень</a:t>
            </a:r>
            <a:r>
              <a:rPr lang="ru-RU" dirty="0">
                <a:ea typeface="+mn-lt"/>
                <a:cs typeface="+mn-lt"/>
              </a:rPr>
              <a:t> на </a:t>
            </a:r>
            <a:r>
              <a:rPr lang="ru-RU" dirty="0" err="1">
                <a:ea typeface="+mn-lt"/>
                <a:cs typeface="+mn-lt"/>
              </a:rPr>
              <a:t>лікарські</a:t>
            </a:r>
            <a:r>
              <a:rPr lang="ru-RU" dirty="0">
                <a:ea typeface="+mn-lt"/>
                <a:cs typeface="+mn-lt"/>
              </a:rPr>
              <a:t> </a:t>
            </a:r>
            <a:r>
              <a:rPr lang="ru-RU" dirty="0" err="1">
                <a:ea typeface="+mn-lt"/>
                <a:cs typeface="+mn-lt"/>
              </a:rPr>
              <a:t>засоби</a:t>
            </a:r>
            <a:r>
              <a:rPr lang="ru-RU" dirty="0">
                <a:ea typeface="+mn-lt"/>
                <a:cs typeface="+mn-lt"/>
              </a:rPr>
              <a:t> і </a:t>
            </a:r>
            <a:r>
              <a:rPr lang="ru-RU" dirty="0" err="1">
                <a:ea typeface="+mn-lt"/>
                <a:cs typeface="+mn-lt"/>
              </a:rPr>
              <a:t>вироби</a:t>
            </a:r>
            <a:r>
              <a:rPr lang="ru-RU" dirty="0">
                <a:ea typeface="+mn-lt"/>
                <a:cs typeface="+mn-lt"/>
              </a:rPr>
              <a:t> </a:t>
            </a:r>
            <a:r>
              <a:rPr lang="ru-RU" dirty="0" err="1">
                <a:ea typeface="+mn-lt"/>
                <a:cs typeface="+mn-lt"/>
              </a:rPr>
              <a:t>медичного</a:t>
            </a:r>
            <a:r>
              <a:rPr lang="ru-RU" dirty="0">
                <a:ea typeface="+mn-lt"/>
                <a:cs typeface="+mn-lt"/>
              </a:rPr>
              <a:t> </a:t>
            </a:r>
            <a:r>
              <a:rPr lang="ru-RU" dirty="0" err="1">
                <a:ea typeface="+mn-lt"/>
                <a:cs typeface="+mn-lt"/>
              </a:rPr>
              <a:t>призначення</a:t>
            </a:r>
            <a:r>
              <a:rPr lang="ru-RU" dirty="0">
                <a:ea typeface="+mn-lt"/>
                <a:cs typeface="+mn-lt"/>
              </a:rPr>
              <a:t>, Порядку </a:t>
            </a:r>
            <a:r>
              <a:rPr lang="ru-RU" dirty="0" err="1">
                <a:ea typeface="+mn-lt"/>
                <a:cs typeface="+mn-lt"/>
              </a:rPr>
              <a:t>відпуску</a:t>
            </a:r>
            <a:r>
              <a:rPr lang="ru-RU" dirty="0">
                <a:ea typeface="+mn-lt"/>
                <a:cs typeface="+mn-lt"/>
              </a:rPr>
              <a:t> ЛЗ і ВМП з аптек та їх </a:t>
            </a:r>
            <a:r>
              <a:rPr lang="ru-RU" dirty="0" err="1">
                <a:ea typeface="+mn-lt"/>
                <a:cs typeface="+mn-lt"/>
              </a:rPr>
              <a:t>структурних</a:t>
            </a:r>
            <a:r>
              <a:rPr lang="ru-RU" dirty="0">
                <a:ea typeface="+mn-lt"/>
                <a:cs typeface="+mn-lt"/>
              </a:rPr>
              <a:t> </a:t>
            </a:r>
            <a:r>
              <a:rPr lang="ru-RU" dirty="0" err="1">
                <a:ea typeface="+mn-lt"/>
                <a:cs typeface="+mn-lt"/>
              </a:rPr>
              <a:t>підрозділів</a:t>
            </a:r>
            <a:r>
              <a:rPr lang="ru-RU" dirty="0">
                <a:ea typeface="+mn-lt"/>
                <a:cs typeface="+mn-lt"/>
              </a:rPr>
              <a:t>, </a:t>
            </a:r>
            <a:r>
              <a:rPr lang="ru-RU" dirty="0" err="1">
                <a:ea typeface="+mn-lt"/>
                <a:cs typeface="+mn-lt"/>
              </a:rPr>
              <a:t>Інструкції</a:t>
            </a:r>
            <a:r>
              <a:rPr lang="ru-RU" dirty="0">
                <a:ea typeface="+mn-lt"/>
                <a:cs typeface="+mn-lt"/>
              </a:rPr>
              <a:t> про порядок </a:t>
            </a:r>
            <a:r>
              <a:rPr lang="ru-RU" dirty="0" err="1">
                <a:ea typeface="+mn-lt"/>
                <a:cs typeface="+mn-lt"/>
              </a:rPr>
              <a:t>зберігання</a:t>
            </a:r>
            <a:r>
              <a:rPr lang="ru-RU" dirty="0">
                <a:ea typeface="+mn-lt"/>
                <a:cs typeface="+mn-lt"/>
              </a:rPr>
              <a:t>, </a:t>
            </a:r>
            <a:r>
              <a:rPr lang="ru-RU" dirty="0" err="1">
                <a:ea typeface="+mn-lt"/>
                <a:cs typeface="+mn-lt"/>
              </a:rPr>
              <a:t>обліку</a:t>
            </a:r>
            <a:r>
              <a:rPr lang="ru-RU" dirty="0">
                <a:ea typeface="+mn-lt"/>
                <a:cs typeface="+mn-lt"/>
              </a:rPr>
              <a:t> та </a:t>
            </a:r>
            <a:r>
              <a:rPr lang="ru-RU" dirty="0" err="1">
                <a:ea typeface="+mn-lt"/>
                <a:cs typeface="+mn-lt"/>
              </a:rPr>
              <a:t>знищення</a:t>
            </a:r>
            <a:r>
              <a:rPr lang="ru-RU" dirty="0">
                <a:ea typeface="+mn-lt"/>
                <a:cs typeface="+mn-lt"/>
              </a:rPr>
              <a:t> </a:t>
            </a:r>
            <a:r>
              <a:rPr lang="ru-RU" dirty="0" err="1">
                <a:ea typeface="+mn-lt"/>
                <a:cs typeface="+mn-lt"/>
              </a:rPr>
              <a:t>рецептурних</a:t>
            </a:r>
            <a:r>
              <a:rPr lang="ru-RU" dirty="0">
                <a:ea typeface="+mn-lt"/>
                <a:cs typeface="+mn-lt"/>
              </a:rPr>
              <a:t> </a:t>
            </a:r>
            <a:r>
              <a:rPr lang="ru-RU" dirty="0" err="1">
                <a:ea typeface="+mn-lt"/>
                <a:cs typeface="+mn-lt"/>
              </a:rPr>
              <a:t>бланків</a:t>
            </a:r>
            <a:r>
              <a:rPr lang="ru-RU" dirty="0">
                <a:ea typeface="+mn-lt"/>
                <a:cs typeface="+mn-lt"/>
              </a:rPr>
              <a:t> та </a:t>
            </a:r>
            <a:r>
              <a:rPr lang="ru-RU" dirty="0" err="1">
                <a:ea typeface="+mn-lt"/>
                <a:cs typeface="+mn-lt"/>
              </a:rPr>
              <a:t>вимог</a:t>
            </a:r>
            <a:r>
              <a:rPr lang="ru-RU" dirty="0">
                <a:ea typeface="+mn-lt"/>
                <a:cs typeface="+mn-lt"/>
              </a:rPr>
              <a:t> – </a:t>
            </a:r>
            <a:r>
              <a:rPr lang="ru-RU" dirty="0" err="1">
                <a:ea typeface="+mn-lt"/>
                <a:cs typeface="+mn-lt"/>
              </a:rPr>
              <a:t>замовлень</a:t>
            </a:r>
            <a:r>
              <a:rPr lang="ru-RU" dirty="0">
                <a:ea typeface="+mn-lt"/>
                <a:cs typeface="+mn-lt"/>
              </a:rPr>
              <a:t>”. </a:t>
            </a:r>
            <a:endParaRPr lang="ru-RU" dirty="0"/>
          </a:p>
        </p:txBody>
      </p:sp>
      <p:sp>
        <p:nvSpPr>
          <p:cNvPr id="13" name="Прямоугольник: скругленные углы 12">
            <a:extLst>
              <a:ext uri="{FF2B5EF4-FFF2-40B4-BE49-F238E27FC236}">
                <a16:creationId xmlns:a16="http://schemas.microsoft.com/office/drawing/2014/main" id="{BEFFB7CA-67B2-4E94-8769-06BAB84821F3}"/>
              </a:ext>
            </a:extLst>
          </p:cNvPr>
          <p:cNvSpPr/>
          <p:nvPr/>
        </p:nvSpPr>
        <p:spPr>
          <a:xfrm>
            <a:off x="6269607" y="2193626"/>
            <a:ext cx="1897809" cy="336429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dirty="0">
                <a:ea typeface="+mn-lt"/>
                <a:cs typeface="+mn-lt"/>
              </a:rPr>
              <a:t>Правила </a:t>
            </a:r>
            <a:r>
              <a:rPr lang="ru-RU" dirty="0" err="1">
                <a:ea typeface="+mn-lt"/>
                <a:cs typeface="+mn-lt"/>
              </a:rPr>
              <a:t>випусування</a:t>
            </a:r>
            <a:r>
              <a:rPr lang="ru-RU" dirty="0">
                <a:ea typeface="+mn-lt"/>
                <a:cs typeface="+mn-lt"/>
              </a:rPr>
              <a:t> </a:t>
            </a:r>
            <a:r>
              <a:rPr lang="ru-RU" dirty="0" err="1">
                <a:ea typeface="+mn-lt"/>
                <a:cs typeface="+mn-lt"/>
              </a:rPr>
              <a:t>рецептів</a:t>
            </a:r>
            <a:r>
              <a:rPr lang="ru-RU" dirty="0">
                <a:ea typeface="+mn-lt"/>
                <a:cs typeface="+mn-lt"/>
              </a:rPr>
              <a:t> та </a:t>
            </a:r>
            <a:r>
              <a:rPr lang="ru-RU" dirty="0" err="1">
                <a:ea typeface="+mn-lt"/>
                <a:cs typeface="+mn-lt"/>
              </a:rPr>
              <a:t>вимог</a:t>
            </a:r>
            <a:r>
              <a:rPr lang="ru-RU" dirty="0">
                <a:ea typeface="+mn-lt"/>
                <a:cs typeface="+mn-lt"/>
              </a:rPr>
              <a:t> – </a:t>
            </a:r>
            <a:r>
              <a:rPr lang="ru-RU" dirty="0" err="1">
                <a:ea typeface="+mn-lt"/>
                <a:cs typeface="+mn-lt"/>
              </a:rPr>
              <a:t>замовлень</a:t>
            </a:r>
            <a:r>
              <a:rPr lang="ru-RU" dirty="0">
                <a:ea typeface="+mn-lt"/>
                <a:cs typeface="+mn-lt"/>
              </a:rPr>
              <a:t> на </a:t>
            </a:r>
            <a:r>
              <a:rPr lang="ru-RU" dirty="0" err="1">
                <a:ea typeface="+mn-lt"/>
                <a:cs typeface="+mn-lt"/>
              </a:rPr>
              <a:t>лікарські</a:t>
            </a:r>
            <a:r>
              <a:rPr lang="ru-RU" dirty="0">
                <a:ea typeface="+mn-lt"/>
                <a:cs typeface="+mn-lt"/>
              </a:rPr>
              <a:t> </a:t>
            </a:r>
            <a:r>
              <a:rPr lang="ru-RU" dirty="0" err="1">
                <a:ea typeface="+mn-lt"/>
                <a:cs typeface="+mn-lt"/>
              </a:rPr>
              <a:t>засоби</a:t>
            </a:r>
            <a:r>
              <a:rPr lang="ru-RU" dirty="0">
                <a:ea typeface="+mn-lt"/>
                <a:cs typeface="+mn-lt"/>
              </a:rPr>
              <a:t> і </a:t>
            </a:r>
            <a:r>
              <a:rPr lang="ru-RU" dirty="0" err="1">
                <a:ea typeface="+mn-lt"/>
                <a:cs typeface="+mn-lt"/>
              </a:rPr>
              <a:t>вироби</a:t>
            </a:r>
            <a:r>
              <a:rPr lang="ru-RU" dirty="0">
                <a:ea typeface="+mn-lt"/>
                <a:cs typeface="+mn-lt"/>
              </a:rPr>
              <a:t> </a:t>
            </a:r>
            <a:r>
              <a:rPr lang="ru-RU" dirty="0" err="1">
                <a:ea typeface="+mn-lt"/>
                <a:cs typeface="+mn-lt"/>
              </a:rPr>
              <a:t>медичного</a:t>
            </a:r>
            <a:r>
              <a:rPr lang="ru-RU" dirty="0">
                <a:ea typeface="+mn-lt"/>
                <a:cs typeface="+mn-lt"/>
              </a:rPr>
              <a:t> </a:t>
            </a:r>
            <a:r>
              <a:rPr lang="ru-RU" dirty="0" err="1">
                <a:ea typeface="+mn-lt"/>
                <a:cs typeface="+mn-lt"/>
              </a:rPr>
              <a:t>призначення</a:t>
            </a:r>
            <a:endParaRPr lang="ru-RU" dirty="0"/>
          </a:p>
        </p:txBody>
      </p:sp>
      <p:sp>
        <p:nvSpPr>
          <p:cNvPr id="15" name="Прямоугольник: скругленные углы 14">
            <a:extLst>
              <a:ext uri="{FF2B5EF4-FFF2-40B4-BE49-F238E27FC236}">
                <a16:creationId xmlns:a16="http://schemas.microsoft.com/office/drawing/2014/main" id="{011BD519-AFC9-45A8-AFAA-6A437D76E13C}"/>
              </a:ext>
            </a:extLst>
          </p:cNvPr>
          <p:cNvSpPr/>
          <p:nvPr/>
        </p:nvSpPr>
        <p:spPr>
          <a:xfrm>
            <a:off x="8282438" y="1480030"/>
            <a:ext cx="3809997" cy="4276898"/>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r>
              <a:rPr lang="ru-RU" sz="1400" dirty="0">
                <a:ea typeface="+mn-lt"/>
                <a:cs typeface="+mn-lt"/>
              </a:rPr>
              <a:t>➢ </a:t>
            </a:r>
            <a:r>
              <a:rPr lang="ru-RU" sz="1400" dirty="0" err="1">
                <a:ea typeface="+mn-lt"/>
                <a:cs typeface="+mn-lt"/>
              </a:rPr>
              <a:t>Форми</a:t>
            </a:r>
            <a:r>
              <a:rPr lang="ru-RU" sz="1400" dirty="0">
                <a:ea typeface="+mn-lt"/>
                <a:cs typeface="+mn-lt"/>
              </a:rPr>
              <a:t> </a:t>
            </a:r>
            <a:r>
              <a:rPr lang="ru-RU" sz="1400" dirty="0" err="1">
                <a:ea typeface="+mn-lt"/>
                <a:cs typeface="+mn-lt"/>
              </a:rPr>
              <a:t>рецептурних</a:t>
            </a:r>
            <a:r>
              <a:rPr lang="ru-RU" sz="1400" dirty="0">
                <a:ea typeface="+mn-lt"/>
                <a:cs typeface="+mn-lt"/>
              </a:rPr>
              <a:t> </a:t>
            </a:r>
            <a:r>
              <a:rPr lang="ru-RU" sz="1400" dirty="0" err="1">
                <a:ea typeface="+mn-lt"/>
                <a:cs typeface="+mn-lt"/>
              </a:rPr>
              <a:t>бланків</a:t>
            </a:r>
            <a:r>
              <a:rPr lang="ru-RU" sz="1400" dirty="0">
                <a:ea typeface="+mn-lt"/>
                <a:cs typeface="+mn-lt"/>
              </a:rPr>
              <a:t> </a:t>
            </a:r>
          </a:p>
          <a:p>
            <a:r>
              <a:rPr lang="ru-RU" sz="1400" dirty="0">
                <a:ea typeface="+mn-lt"/>
                <a:cs typeface="+mn-lt"/>
              </a:rPr>
              <a:t>➢ </a:t>
            </a:r>
            <a:r>
              <a:rPr lang="ru-RU" sz="1400" dirty="0" err="1">
                <a:ea typeface="+mn-lt"/>
                <a:cs typeface="+mn-lt"/>
              </a:rPr>
              <a:t>Загальні</a:t>
            </a:r>
            <a:r>
              <a:rPr lang="ru-RU" sz="1400" dirty="0">
                <a:ea typeface="+mn-lt"/>
                <a:cs typeface="+mn-lt"/>
              </a:rPr>
              <a:t> правила </a:t>
            </a:r>
            <a:r>
              <a:rPr lang="ru-RU" sz="1400" dirty="0" err="1">
                <a:ea typeface="+mn-lt"/>
                <a:cs typeface="+mn-lt"/>
              </a:rPr>
              <a:t>виписування</a:t>
            </a:r>
            <a:r>
              <a:rPr lang="ru-RU" sz="1400" dirty="0">
                <a:ea typeface="+mn-lt"/>
                <a:cs typeface="+mn-lt"/>
              </a:rPr>
              <a:t> </a:t>
            </a:r>
            <a:r>
              <a:rPr lang="ru-RU" sz="1400" dirty="0" err="1">
                <a:ea typeface="+mn-lt"/>
                <a:cs typeface="+mn-lt"/>
              </a:rPr>
              <a:t>рецептів</a:t>
            </a:r>
            <a:r>
              <a:rPr lang="ru-RU" sz="1400" dirty="0">
                <a:ea typeface="+mn-lt"/>
                <a:cs typeface="+mn-lt"/>
              </a:rPr>
              <a:t>; </a:t>
            </a:r>
          </a:p>
          <a:p>
            <a:r>
              <a:rPr lang="ru-RU" sz="1400" dirty="0">
                <a:ea typeface="+mn-lt"/>
                <a:cs typeface="+mn-lt"/>
              </a:rPr>
              <a:t>➢ Правила </a:t>
            </a:r>
            <a:r>
              <a:rPr lang="ru-RU" sz="1400" dirty="0" err="1">
                <a:ea typeface="+mn-lt"/>
                <a:cs typeface="+mn-lt"/>
              </a:rPr>
              <a:t>виписування</a:t>
            </a:r>
            <a:r>
              <a:rPr lang="ru-RU" sz="1400" dirty="0">
                <a:ea typeface="+mn-lt"/>
                <a:cs typeface="+mn-lt"/>
              </a:rPr>
              <a:t> Ф-1, Ф-3, </a:t>
            </a:r>
            <a:r>
              <a:rPr lang="ru-RU" sz="1400" dirty="0" err="1">
                <a:ea typeface="+mn-lt"/>
                <a:cs typeface="+mn-lt"/>
              </a:rPr>
              <a:t>електронних</a:t>
            </a:r>
            <a:r>
              <a:rPr lang="ru-RU" sz="1400" dirty="0">
                <a:ea typeface="+mn-lt"/>
                <a:cs typeface="+mn-lt"/>
              </a:rPr>
              <a:t> </a:t>
            </a:r>
            <a:r>
              <a:rPr lang="ru-RU" sz="1400" dirty="0" err="1">
                <a:ea typeface="+mn-lt"/>
                <a:cs typeface="+mn-lt"/>
              </a:rPr>
              <a:t>рецептів</a:t>
            </a:r>
            <a:r>
              <a:rPr lang="ru-RU" sz="1400" dirty="0">
                <a:ea typeface="+mn-lt"/>
                <a:cs typeface="+mn-lt"/>
              </a:rPr>
              <a:t>; </a:t>
            </a:r>
          </a:p>
          <a:p>
            <a:r>
              <a:rPr lang="ru-RU" sz="1400" dirty="0">
                <a:ea typeface="+mn-lt"/>
                <a:cs typeface="+mn-lt"/>
              </a:rPr>
              <a:t>➢ Порядок </a:t>
            </a:r>
            <a:r>
              <a:rPr lang="ru-RU" sz="1400" dirty="0" err="1">
                <a:ea typeface="+mn-lt"/>
                <a:cs typeface="+mn-lt"/>
              </a:rPr>
              <a:t>відпуску</a:t>
            </a:r>
            <a:r>
              <a:rPr lang="ru-RU" sz="1400" dirty="0">
                <a:ea typeface="+mn-lt"/>
                <a:cs typeface="+mn-lt"/>
              </a:rPr>
              <a:t> ЛЗ та ВМП з аптек та </a:t>
            </a:r>
            <a:r>
              <a:rPr lang="ru-RU" sz="1400" dirty="0" err="1">
                <a:ea typeface="+mn-lt"/>
                <a:cs typeface="+mn-lt"/>
              </a:rPr>
              <a:t>їх</a:t>
            </a:r>
            <a:r>
              <a:rPr lang="ru-RU" sz="1400" dirty="0">
                <a:ea typeface="+mn-lt"/>
                <a:cs typeface="+mn-lt"/>
              </a:rPr>
              <a:t> </a:t>
            </a:r>
            <a:r>
              <a:rPr lang="ru-RU" sz="1400" dirty="0" err="1">
                <a:ea typeface="+mn-lt"/>
                <a:cs typeface="+mn-lt"/>
              </a:rPr>
              <a:t>структурних</a:t>
            </a:r>
            <a:r>
              <a:rPr lang="ru-RU" sz="1400" dirty="0">
                <a:ea typeface="+mn-lt"/>
                <a:cs typeface="+mn-lt"/>
              </a:rPr>
              <a:t> </a:t>
            </a:r>
            <a:r>
              <a:rPr lang="ru-RU" sz="1400" dirty="0" err="1">
                <a:ea typeface="+mn-lt"/>
                <a:cs typeface="+mn-lt"/>
              </a:rPr>
              <a:t>підрозділів</a:t>
            </a:r>
            <a:r>
              <a:rPr lang="ru-RU" sz="1400" dirty="0">
                <a:ea typeface="+mn-lt"/>
                <a:cs typeface="+mn-lt"/>
              </a:rPr>
              <a:t>; </a:t>
            </a:r>
          </a:p>
          <a:p>
            <a:r>
              <a:rPr lang="ru-RU" sz="1400" dirty="0">
                <a:ea typeface="+mn-lt"/>
                <a:cs typeface="+mn-lt"/>
              </a:rPr>
              <a:t>➢ Форму журналу </a:t>
            </a:r>
            <a:r>
              <a:rPr lang="ru-RU" sz="1400" dirty="0" err="1">
                <a:ea typeface="+mn-lt"/>
                <a:cs typeface="+mn-lt"/>
              </a:rPr>
              <a:t>обліку</a:t>
            </a:r>
            <a:r>
              <a:rPr lang="ru-RU" sz="1400" dirty="0">
                <a:ea typeface="+mn-lt"/>
                <a:cs typeface="+mn-lt"/>
              </a:rPr>
              <a:t> ЛЗ, </a:t>
            </a:r>
            <a:r>
              <a:rPr lang="ru-RU" sz="1400" dirty="0" err="1">
                <a:ea typeface="+mn-lt"/>
                <a:cs typeface="+mn-lt"/>
              </a:rPr>
              <a:t>що</a:t>
            </a:r>
            <a:r>
              <a:rPr lang="ru-RU" sz="1400" dirty="0">
                <a:ea typeface="+mn-lt"/>
                <a:cs typeface="+mn-lt"/>
              </a:rPr>
              <a:t> </a:t>
            </a:r>
            <a:r>
              <a:rPr lang="ru-RU" sz="1400" dirty="0" err="1">
                <a:ea typeface="+mn-lt"/>
                <a:cs typeface="+mn-lt"/>
              </a:rPr>
              <a:t>підлягають</a:t>
            </a:r>
            <a:r>
              <a:rPr lang="ru-RU" sz="1400" dirty="0">
                <a:ea typeface="+mn-lt"/>
                <a:cs typeface="+mn-lt"/>
              </a:rPr>
              <a:t> ПКО; </a:t>
            </a:r>
          </a:p>
          <a:p>
            <a:r>
              <a:rPr lang="ru-RU" sz="1400" dirty="0">
                <a:ea typeface="+mn-lt"/>
                <a:cs typeface="+mn-lt"/>
              </a:rPr>
              <a:t>➢ </a:t>
            </a:r>
            <a:r>
              <a:rPr lang="ru-RU" sz="1400" dirty="0" err="1">
                <a:ea typeface="+mn-lt"/>
                <a:cs typeface="+mn-lt"/>
              </a:rPr>
              <a:t>Інструкцію</a:t>
            </a:r>
            <a:r>
              <a:rPr lang="ru-RU" sz="1400" dirty="0">
                <a:ea typeface="+mn-lt"/>
                <a:cs typeface="+mn-lt"/>
              </a:rPr>
              <a:t> про порядок </a:t>
            </a:r>
            <a:r>
              <a:rPr lang="ru-RU" sz="1400" dirty="0" err="1">
                <a:ea typeface="+mn-lt"/>
                <a:cs typeface="+mn-lt"/>
              </a:rPr>
              <a:t>зберігання</a:t>
            </a:r>
            <a:r>
              <a:rPr lang="ru-RU" sz="1400" dirty="0">
                <a:ea typeface="+mn-lt"/>
                <a:cs typeface="+mn-lt"/>
              </a:rPr>
              <a:t>, </a:t>
            </a:r>
            <a:r>
              <a:rPr lang="ru-RU" sz="1400" dirty="0" err="1">
                <a:ea typeface="+mn-lt"/>
                <a:cs typeface="+mn-lt"/>
              </a:rPr>
              <a:t>обліку</a:t>
            </a:r>
            <a:r>
              <a:rPr lang="ru-RU" sz="1400" dirty="0">
                <a:ea typeface="+mn-lt"/>
                <a:cs typeface="+mn-lt"/>
              </a:rPr>
              <a:t>, </a:t>
            </a:r>
            <a:r>
              <a:rPr lang="ru-RU" sz="1400" dirty="0" err="1">
                <a:ea typeface="+mn-lt"/>
                <a:cs typeface="+mn-lt"/>
              </a:rPr>
              <a:t>знищення</a:t>
            </a:r>
            <a:r>
              <a:rPr lang="ru-RU" sz="1400" dirty="0">
                <a:ea typeface="+mn-lt"/>
                <a:cs typeface="+mn-lt"/>
              </a:rPr>
              <a:t> </a:t>
            </a:r>
            <a:r>
              <a:rPr lang="ru-RU" sz="1400" dirty="0" err="1">
                <a:ea typeface="+mn-lt"/>
                <a:cs typeface="+mn-lt"/>
              </a:rPr>
              <a:t>рецептів</a:t>
            </a:r>
            <a:r>
              <a:rPr lang="ru-RU" sz="1400" dirty="0">
                <a:ea typeface="+mn-lt"/>
                <a:cs typeface="+mn-lt"/>
              </a:rPr>
              <a:t> та </a:t>
            </a:r>
            <a:r>
              <a:rPr lang="ru-RU" sz="1400" dirty="0" err="1">
                <a:ea typeface="+mn-lt"/>
                <a:cs typeface="+mn-lt"/>
              </a:rPr>
              <a:t>вимог-замовлень</a:t>
            </a:r>
            <a:r>
              <a:rPr lang="ru-RU" sz="1400" dirty="0">
                <a:ea typeface="+mn-lt"/>
                <a:cs typeface="+mn-lt"/>
              </a:rPr>
              <a:t>.</a:t>
            </a:r>
          </a:p>
          <a:p>
            <a:endParaRPr lang="ru-RU" sz="1400" dirty="0">
              <a:ea typeface="+mn-lt"/>
              <a:cs typeface="+mn-lt"/>
            </a:endParaRPr>
          </a:p>
          <a:p>
            <a:r>
              <a:rPr lang="ru-RU" sz="1400" b="1" dirty="0">
                <a:solidFill>
                  <a:srgbClr val="C00000"/>
                </a:solidFill>
                <a:ea typeface="+mn-lt"/>
                <a:cs typeface="+mn-lt"/>
              </a:rPr>
              <a:t>NB!</a:t>
            </a:r>
            <a:r>
              <a:rPr lang="ru-RU" sz="1400" b="1" dirty="0">
                <a:ea typeface="+mn-lt"/>
                <a:cs typeface="+mn-lt"/>
              </a:rPr>
              <a:t> Рецепт Ф-3 </a:t>
            </a:r>
            <a:r>
              <a:rPr lang="ru-RU" sz="1400" b="1" dirty="0" err="1">
                <a:ea typeface="+mn-lt"/>
                <a:cs typeface="+mn-lt"/>
              </a:rPr>
              <a:t>має</a:t>
            </a:r>
            <a:r>
              <a:rPr lang="ru-RU" sz="1400" b="1" dirty="0">
                <a:ea typeface="+mn-lt"/>
                <a:cs typeface="+mn-lt"/>
              </a:rPr>
              <a:t> </a:t>
            </a:r>
            <a:r>
              <a:rPr lang="ru-RU" sz="1400" b="1" dirty="0" err="1">
                <a:ea typeface="+mn-lt"/>
                <a:cs typeface="+mn-lt"/>
              </a:rPr>
              <a:t>термін</a:t>
            </a:r>
            <a:r>
              <a:rPr lang="ru-RU" sz="1400" b="1" dirty="0">
                <a:ea typeface="+mn-lt"/>
                <a:cs typeface="+mn-lt"/>
              </a:rPr>
              <a:t> </a:t>
            </a:r>
            <a:r>
              <a:rPr lang="ru-RU" sz="1400" b="1" dirty="0" err="1">
                <a:ea typeface="+mn-lt"/>
                <a:cs typeface="+mn-lt"/>
              </a:rPr>
              <a:t>дії</a:t>
            </a:r>
            <a:r>
              <a:rPr lang="ru-RU" sz="1400" b="1" dirty="0">
                <a:ea typeface="+mn-lt"/>
                <a:cs typeface="+mn-lt"/>
              </a:rPr>
              <a:t> 10 </a:t>
            </a:r>
            <a:r>
              <a:rPr lang="ru-RU" sz="1400" b="1" dirty="0" err="1">
                <a:ea typeface="+mn-lt"/>
                <a:cs typeface="+mn-lt"/>
              </a:rPr>
              <a:t>календарних</a:t>
            </a:r>
            <a:r>
              <a:rPr lang="ru-RU" sz="1400" b="1" dirty="0">
                <a:ea typeface="+mn-lt"/>
                <a:cs typeface="+mn-lt"/>
              </a:rPr>
              <a:t> </a:t>
            </a:r>
            <a:r>
              <a:rPr lang="ru-RU" sz="1400" b="1" dirty="0" err="1">
                <a:ea typeface="+mn-lt"/>
                <a:cs typeface="+mn-lt"/>
              </a:rPr>
              <a:t>днів</a:t>
            </a:r>
            <a:r>
              <a:rPr lang="ru-RU" sz="1400" b="1" dirty="0">
                <a:ea typeface="+mn-lt"/>
                <a:cs typeface="+mn-lt"/>
              </a:rPr>
              <a:t>; </a:t>
            </a:r>
          </a:p>
          <a:p>
            <a:r>
              <a:rPr lang="ru-RU" sz="1400" b="1" dirty="0" err="1">
                <a:ea typeface="+mn-lt"/>
                <a:cs typeface="+mn-lt"/>
              </a:rPr>
              <a:t>рецепти</a:t>
            </a:r>
            <a:r>
              <a:rPr lang="ru-RU" sz="1400" b="1" dirty="0">
                <a:ea typeface="+mn-lt"/>
                <a:cs typeface="+mn-lt"/>
              </a:rPr>
              <a:t> Ф-1 та </a:t>
            </a:r>
            <a:r>
              <a:rPr lang="ru-RU" sz="1400" b="1" dirty="0" err="1">
                <a:ea typeface="+mn-lt"/>
                <a:cs typeface="+mn-lt"/>
              </a:rPr>
              <a:t>електронний</a:t>
            </a:r>
            <a:r>
              <a:rPr lang="ru-RU" sz="1400" b="1" dirty="0">
                <a:ea typeface="+mn-lt"/>
                <a:cs typeface="+mn-lt"/>
              </a:rPr>
              <a:t> </a:t>
            </a:r>
            <a:r>
              <a:rPr lang="ru-RU" sz="1400" b="1" dirty="0" err="1">
                <a:ea typeface="+mn-lt"/>
                <a:cs typeface="+mn-lt"/>
              </a:rPr>
              <a:t>мають</a:t>
            </a:r>
            <a:r>
              <a:rPr lang="ru-RU" sz="1400" b="1" dirty="0">
                <a:ea typeface="+mn-lt"/>
                <a:cs typeface="+mn-lt"/>
              </a:rPr>
              <a:t> </a:t>
            </a:r>
            <a:r>
              <a:rPr lang="ru-RU" sz="1400" b="1" dirty="0" err="1">
                <a:ea typeface="+mn-lt"/>
                <a:cs typeface="+mn-lt"/>
              </a:rPr>
              <a:t>термін</a:t>
            </a:r>
            <a:r>
              <a:rPr lang="ru-RU" sz="1400" b="1" dirty="0">
                <a:ea typeface="+mn-lt"/>
                <a:cs typeface="+mn-lt"/>
              </a:rPr>
              <a:t> </a:t>
            </a:r>
            <a:r>
              <a:rPr lang="ru-RU" sz="1400" b="1" dirty="0" err="1">
                <a:ea typeface="+mn-lt"/>
                <a:cs typeface="+mn-lt"/>
              </a:rPr>
              <a:t>дії</a:t>
            </a:r>
            <a:r>
              <a:rPr lang="ru-RU" sz="1400" b="1" dirty="0">
                <a:ea typeface="+mn-lt"/>
                <a:cs typeface="+mn-lt"/>
              </a:rPr>
              <a:t> 30 </a:t>
            </a:r>
            <a:r>
              <a:rPr lang="ru-RU" sz="1400" b="1" dirty="0" err="1">
                <a:ea typeface="+mn-lt"/>
                <a:cs typeface="+mn-lt"/>
              </a:rPr>
              <a:t>календарних</a:t>
            </a:r>
            <a:r>
              <a:rPr lang="ru-RU" sz="1400" b="1" dirty="0">
                <a:ea typeface="+mn-lt"/>
                <a:cs typeface="+mn-lt"/>
              </a:rPr>
              <a:t> </a:t>
            </a:r>
            <a:r>
              <a:rPr lang="ru-RU" sz="1400" b="1" dirty="0" err="1">
                <a:ea typeface="+mn-lt"/>
                <a:cs typeface="+mn-lt"/>
              </a:rPr>
              <a:t>днів</a:t>
            </a:r>
            <a:r>
              <a:rPr lang="ru-RU" sz="1400" b="1" dirty="0">
                <a:ea typeface="+mn-lt"/>
                <a:cs typeface="+mn-lt"/>
              </a:rPr>
              <a:t>.</a:t>
            </a:r>
            <a:endParaRPr lang="ru-RU" sz="1400" dirty="0"/>
          </a:p>
        </p:txBody>
      </p:sp>
      <p:sp>
        <p:nvSpPr>
          <p:cNvPr id="17" name="TextBox 16">
            <a:extLst>
              <a:ext uri="{FF2B5EF4-FFF2-40B4-BE49-F238E27FC236}">
                <a16:creationId xmlns:a16="http://schemas.microsoft.com/office/drawing/2014/main" id="{DD5DD8E8-C40E-47D0-81BD-FD57144286FA}"/>
              </a:ext>
            </a:extLst>
          </p:cNvPr>
          <p:cNvSpPr txBox="1"/>
          <p:nvPr/>
        </p:nvSpPr>
        <p:spPr>
          <a:xfrm>
            <a:off x="10892828" y="149016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рецептурні</a:t>
            </a:r>
            <a:endParaRPr lang="en-US" sz="1200" i="1" dirty="0">
              <a:solidFill>
                <a:srgbClr val="C00000"/>
              </a:solidFill>
            </a:endParaRPr>
          </a:p>
        </p:txBody>
      </p:sp>
      <p:sp>
        <p:nvSpPr>
          <p:cNvPr id="18" name="TextBox 17">
            <a:extLst>
              <a:ext uri="{FF2B5EF4-FFF2-40B4-BE49-F238E27FC236}">
                <a16:creationId xmlns:a16="http://schemas.microsoft.com/office/drawing/2014/main" id="{66F912C6-838B-41BE-A4CD-3EE1C47514ED}"/>
              </a:ext>
            </a:extLst>
          </p:cNvPr>
          <p:cNvSpPr txBox="1"/>
          <p:nvPr/>
        </p:nvSpPr>
        <p:spPr>
          <a:xfrm>
            <a:off x="9083617" y="147674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err="1">
                <a:solidFill>
                  <a:srgbClr val="C00000"/>
                </a:solidFill>
              </a:rPr>
              <a:t>безрецептурні</a:t>
            </a:r>
            <a:r>
              <a:rPr lang="ru-RU" sz="1200" dirty="0">
                <a:solidFill>
                  <a:srgbClr val="C00000"/>
                </a:solidFill>
              </a:rPr>
              <a:t>​</a:t>
            </a:r>
          </a:p>
        </p:txBody>
      </p:sp>
      <p:cxnSp>
        <p:nvCxnSpPr>
          <p:cNvPr id="19" name="Прямая со стрелкой 18">
            <a:extLst>
              <a:ext uri="{FF2B5EF4-FFF2-40B4-BE49-F238E27FC236}">
                <a16:creationId xmlns:a16="http://schemas.microsoft.com/office/drawing/2014/main" id="{898459C0-A2B9-4A4F-B50A-64EF015BD466}"/>
              </a:ext>
            </a:extLst>
          </p:cNvPr>
          <p:cNvCxnSpPr/>
          <p:nvPr/>
        </p:nvCxnSpPr>
        <p:spPr>
          <a:xfrm flipH="1" flipV="1">
            <a:off x="9841572" y="1726181"/>
            <a:ext cx="221411" cy="13514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Прямая со стрелкой 19">
            <a:extLst>
              <a:ext uri="{FF2B5EF4-FFF2-40B4-BE49-F238E27FC236}">
                <a16:creationId xmlns:a16="http://schemas.microsoft.com/office/drawing/2014/main" id="{798E182E-8CE1-41DF-AA24-C78FC58784CF}"/>
              </a:ext>
            </a:extLst>
          </p:cNvPr>
          <p:cNvCxnSpPr>
            <a:cxnSpLocks/>
          </p:cNvCxnSpPr>
          <p:nvPr/>
        </p:nvCxnSpPr>
        <p:spPr>
          <a:xfrm flipV="1">
            <a:off x="10958377" y="1777289"/>
            <a:ext cx="238664" cy="10639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1" name="Стрелка: вправо 20">
            <a:extLst>
              <a:ext uri="{FF2B5EF4-FFF2-40B4-BE49-F238E27FC236}">
                <a16:creationId xmlns:a16="http://schemas.microsoft.com/office/drawing/2014/main" id="{5B330453-8A0D-4E4B-9353-919B00FECFD4}"/>
              </a:ext>
            </a:extLst>
          </p:cNvPr>
          <p:cNvSpPr/>
          <p:nvPr/>
        </p:nvSpPr>
        <p:spPr>
          <a:xfrm>
            <a:off x="5919504" y="3671920"/>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2" name="Стрелка: вправо 21">
            <a:extLst>
              <a:ext uri="{FF2B5EF4-FFF2-40B4-BE49-F238E27FC236}">
                <a16:creationId xmlns:a16="http://schemas.microsoft.com/office/drawing/2014/main" id="{3ACFD9DC-BD24-4EBC-9F49-78DEE8A1B0D6}"/>
              </a:ext>
            </a:extLst>
          </p:cNvPr>
          <p:cNvSpPr/>
          <p:nvPr/>
        </p:nvSpPr>
        <p:spPr>
          <a:xfrm>
            <a:off x="8104861" y="3671920"/>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1563163" y="2492976"/>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760357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1D5EBC66-E951-4FEE-BA8C-E906E2C671B8}"/>
              </a:ext>
            </a:extLst>
          </p:cNvPr>
          <p:cNvSpPr>
            <a:spLocks noGrp="1"/>
          </p:cNvSpPr>
          <p:nvPr>
            <p:ph type="ctrTitle"/>
          </p:nvPr>
        </p:nvSpPr>
        <p:spPr>
          <a:xfrm>
            <a:off x="1349861" y="403495"/>
            <a:ext cx="9262141" cy="4048685"/>
          </a:xfrm>
        </p:spPr>
        <p:txBody>
          <a:bodyPr>
            <a:normAutofit/>
          </a:bodyPr>
          <a:lstStyle/>
          <a:p>
            <a:pPr algn="ctr"/>
            <a:r>
              <a:rPr lang="ru-RU" sz="4800" i="0" dirty="0" err="1">
                <a:ea typeface="+mj-lt"/>
                <a:cs typeface="+mj-lt"/>
              </a:rPr>
              <a:t>Поняття</a:t>
            </a:r>
            <a:r>
              <a:rPr lang="ru-RU" sz="4800" i="0" dirty="0">
                <a:ea typeface="+mj-lt"/>
                <a:cs typeface="+mj-lt"/>
              </a:rPr>
              <a:t> </a:t>
            </a:r>
            <a:r>
              <a:rPr lang="ru-RU" sz="4800" i="0" dirty="0" err="1">
                <a:ea typeface="+mj-lt"/>
                <a:cs typeface="+mj-lt"/>
              </a:rPr>
              <a:t>класифікаційно</a:t>
            </a:r>
            <a:r>
              <a:rPr lang="ru-RU" sz="4800" i="0" dirty="0">
                <a:ea typeface="+mj-lt"/>
                <a:cs typeface="+mj-lt"/>
              </a:rPr>
              <a:t> – </a:t>
            </a:r>
            <a:r>
              <a:rPr lang="ru-RU" sz="4800" i="0" dirty="0" err="1">
                <a:ea typeface="+mj-lt"/>
                <a:cs typeface="+mj-lt"/>
              </a:rPr>
              <a:t>правової</a:t>
            </a:r>
            <a:r>
              <a:rPr lang="ru-RU" sz="4800" i="0" dirty="0">
                <a:ea typeface="+mj-lt"/>
                <a:cs typeface="+mj-lt"/>
              </a:rPr>
              <a:t> </a:t>
            </a:r>
            <a:r>
              <a:rPr lang="ru-RU" sz="4800" i="0" dirty="0" err="1">
                <a:ea typeface="+mj-lt"/>
                <a:cs typeface="+mj-lt"/>
              </a:rPr>
              <a:t>групи</a:t>
            </a:r>
            <a:r>
              <a:rPr lang="ru-RU" sz="4800" i="0" dirty="0">
                <a:ea typeface="+mj-lt"/>
                <a:cs typeface="+mj-lt"/>
              </a:rPr>
              <a:t> ЛЗ, </a:t>
            </a:r>
            <a:br>
              <a:rPr lang="ru-RU" sz="4800" i="0" dirty="0">
                <a:ea typeface="+mj-lt"/>
                <a:cs typeface="+mj-lt"/>
              </a:rPr>
            </a:br>
            <a:r>
              <a:rPr lang="ru-RU" sz="4800" i="0" dirty="0">
                <a:ea typeface="+mj-lt"/>
                <a:cs typeface="+mj-lt"/>
              </a:rPr>
              <a:t>їх характеристика</a:t>
            </a:r>
            <a:endParaRPr lang="ru-RU" sz="4800" dirty="0">
              <a:ea typeface="+mj-lt"/>
              <a:cs typeface="+mj-lt"/>
            </a:endParaRPr>
          </a:p>
        </p:txBody>
      </p:sp>
      <p:sp>
        <p:nvSpPr>
          <p:cNvPr id="10" name="Freeform: Shape 9">
            <a:extLst>
              <a:ext uri="{FF2B5EF4-FFF2-40B4-BE49-F238E27FC236}">
                <a16:creationId xmlns:a16="http://schemas.microsoft.com/office/drawing/2014/main" id="{A88EE6DC-B9C9-4217-8261-26F7DF29F4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E05BEC0E-4EE4-42C4-BF0B-15F9AC51815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664659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6448A8-2EEC-4C9B-BB0A-D485A06E3AD3}"/>
              </a:ext>
            </a:extLst>
          </p:cNvPr>
          <p:cNvSpPr>
            <a:spLocks noGrp="1"/>
          </p:cNvSpPr>
          <p:nvPr>
            <p:ph type="title"/>
          </p:nvPr>
        </p:nvSpPr>
        <p:spPr>
          <a:xfrm>
            <a:off x="525717" y="787068"/>
            <a:ext cx="11399583" cy="1325563"/>
          </a:xfrm>
        </p:spPr>
        <p:txBody>
          <a:bodyPr/>
          <a:lstStyle/>
          <a:p>
            <a:r>
              <a:rPr lang="ru-RU" i="0" dirty="0" err="1">
                <a:ea typeface="+mj-lt"/>
                <a:cs typeface="+mj-lt"/>
              </a:rPr>
              <a:t>Поняття</a:t>
            </a:r>
            <a:r>
              <a:rPr lang="ru-RU" i="0" dirty="0">
                <a:ea typeface="+mj-lt"/>
                <a:cs typeface="+mj-lt"/>
              </a:rPr>
              <a:t> </a:t>
            </a:r>
            <a:r>
              <a:rPr lang="ru-RU" i="0" dirty="0" err="1">
                <a:ea typeface="+mj-lt"/>
                <a:cs typeface="+mj-lt"/>
              </a:rPr>
              <a:t>класифікаційно</a:t>
            </a:r>
            <a:r>
              <a:rPr lang="ru-RU" i="0" dirty="0">
                <a:ea typeface="+mj-lt"/>
                <a:cs typeface="+mj-lt"/>
              </a:rPr>
              <a:t> – </a:t>
            </a:r>
            <a:r>
              <a:rPr lang="ru-RU" i="0" dirty="0" err="1">
                <a:ea typeface="+mj-lt"/>
                <a:cs typeface="+mj-lt"/>
              </a:rPr>
              <a:t>правової</a:t>
            </a:r>
            <a:r>
              <a:rPr lang="ru-RU" i="0" dirty="0">
                <a:ea typeface="+mj-lt"/>
                <a:cs typeface="+mj-lt"/>
              </a:rPr>
              <a:t> </a:t>
            </a:r>
            <a:r>
              <a:rPr lang="ru-RU" i="0" dirty="0" err="1">
                <a:ea typeface="+mj-lt"/>
                <a:cs typeface="+mj-lt"/>
              </a:rPr>
              <a:t>групи</a:t>
            </a:r>
            <a:r>
              <a:rPr lang="ru-RU" i="0" dirty="0">
                <a:ea typeface="+mj-lt"/>
                <a:cs typeface="+mj-lt"/>
              </a:rPr>
              <a:t>  (КПГ) ЛЗ</a:t>
            </a:r>
            <a:endParaRPr lang="ru-RU" dirty="0"/>
          </a:p>
        </p:txBody>
      </p:sp>
      <p:sp>
        <p:nvSpPr>
          <p:cNvPr id="3" name="Объект 2">
            <a:extLst>
              <a:ext uri="{FF2B5EF4-FFF2-40B4-BE49-F238E27FC236}">
                <a16:creationId xmlns:a16="http://schemas.microsoft.com/office/drawing/2014/main" id="{A23D11C0-4F1C-422F-A1B7-2CED093445A1}"/>
              </a:ext>
            </a:extLst>
          </p:cNvPr>
          <p:cNvSpPr>
            <a:spLocks noGrp="1"/>
          </p:cNvSpPr>
          <p:nvPr>
            <p:ph idx="1"/>
          </p:nvPr>
        </p:nvSpPr>
        <p:spPr/>
        <p:txBody>
          <a:bodyPr vert="horz" lIns="91440" tIns="45720" rIns="91440" bIns="45720" rtlCol="0" anchor="t">
            <a:normAutofit/>
          </a:bodyPr>
          <a:lstStyle/>
          <a:p>
            <a:r>
              <a:rPr lang="ru-RU" sz="3200" b="1" dirty="0" err="1">
                <a:solidFill>
                  <a:srgbClr val="C00000"/>
                </a:solidFill>
                <a:ea typeface="+mn-lt"/>
                <a:cs typeface="+mn-lt"/>
              </a:rPr>
              <a:t>Класифікаційно-правова</a:t>
            </a:r>
            <a:r>
              <a:rPr lang="ru-RU" sz="3200" b="1" dirty="0">
                <a:solidFill>
                  <a:srgbClr val="C00000"/>
                </a:solidFill>
                <a:ea typeface="+mn-lt"/>
                <a:cs typeface="+mn-lt"/>
              </a:rPr>
              <a:t> </a:t>
            </a:r>
            <a:r>
              <a:rPr lang="ru-RU" sz="3200" b="1" dirty="0" err="1">
                <a:solidFill>
                  <a:srgbClr val="C00000"/>
                </a:solidFill>
                <a:ea typeface="+mn-lt"/>
                <a:cs typeface="+mn-lt"/>
              </a:rPr>
              <a:t>група</a:t>
            </a:r>
            <a:r>
              <a:rPr lang="ru-RU" sz="3200" b="1" dirty="0">
                <a:solidFill>
                  <a:srgbClr val="C00000"/>
                </a:solidFill>
                <a:ea typeface="+mn-lt"/>
                <a:cs typeface="+mn-lt"/>
              </a:rPr>
              <a:t> (КПГ) ЛЗ </a:t>
            </a:r>
            <a:r>
              <a:rPr lang="ru-RU" sz="3200" dirty="0">
                <a:ea typeface="+mn-lt"/>
                <a:cs typeface="+mn-lt"/>
              </a:rPr>
              <a:t>- </a:t>
            </a:r>
            <a:r>
              <a:rPr lang="ru-RU" sz="3200" dirty="0" err="1">
                <a:ea typeface="+mn-lt"/>
                <a:cs typeface="+mn-lt"/>
              </a:rPr>
              <a:t>група</a:t>
            </a:r>
            <a:r>
              <a:rPr lang="ru-RU" sz="3200" dirty="0">
                <a:ea typeface="+mn-lt"/>
                <a:cs typeface="+mn-lt"/>
              </a:rPr>
              <a:t>, яка </a:t>
            </a:r>
            <a:r>
              <a:rPr lang="ru-RU" sz="3200" dirty="0" err="1">
                <a:ea typeface="+mn-lt"/>
                <a:cs typeface="+mn-lt"/>
              </a:rPr>
              <a:t>вказує</a:t>
            </a:r>
            <a:r>
              <a:rPr lang="ru-RU" sz="3200" dirty="0">
                <a:ea typeface="+mn-lt"/>
                <a:cs typeface="+mn-lt"/>
              </a:rPr>
              <a:t> на </a:t>
            </a:r>
            <a:r>
              <a:rPr lang="ru-RU" sz="3200" dirty="0" err="1">
                <a:ea typeface="+mn-lt"/>
                <a:cs typeface="+mn-lt"/>
              </a:rPr>
              <a:t>профіль</a:t>
            </a:r>
            <a:r>
              <a:rPr lang="ru-RU" sz="3200" dirty="0">
                <a:ea typeface="+mn-lt"/>
                <a:cs typeface="+mn-lt"/>
              </a:rPr>
              <a:t> </a:t>
            </a:r>
            <a:r>
              <a:rPr lang="ru-RU" sz="3200" dirty="0" err="1">
                <a:ea typeface="+mn-lt"/>
                <a:cs typeface="+mn-lt"/>
              </a:rPr>
              <a:t>безпеки</a:t>
            </a:r>
            <a:r>
              <a:rPr lang="ru-RU" sz="3200" dirty="0">
                <a:ea typeface="+mn-lt"/>
                <a:cs typeface="+mn-lt"/>
              </a:rPr>
              <a:t> </a:t>
            </a:r>
            <a:r>
              <a:rPr lang="ru-RU" sz="3200" dirty="0" err="1">
                <a:ea typeface="+mn-lt"/>
                <a:cs typeface="+mn-lt"/>
              </a:rPr>
              <a:t>дії</a:t>
            </a:r>
            <a:r>
              <a:rPr lang="ru-RU" sz="3200" dirty="0">
                <a:ea typeface="+mn-lt"/>
                <a:cs typeface="+mn-lt"/>
              </a:rPr>
              <a:t> </a:t>
            </a:r>
            <a:r>
              <a:rPr lang="ru-RU" sz="3200" dirty="0" err="1">
                <a:ea typeface="+mn-lt"/>
                <a:cs typeface="+mn-lt"/>
              </a:rPr>
              <a:t>лікарського</a:t>
            </a:r>
            <a:r>
              <a:rPr lang="ru-RU" sz="3200" dirty="0">
                <a:ea typeface="+mn-lt"/>
                <a:cs typeface="+mn-lt"/>
              </a:rPr>
              <a:t> </a:t>
            </a:r>
            <a:r>
              <a:rPr lang="ru-RU" sz="3200" dirty="0" err="1">
                <a:ea typeface="+mn-lt"/>
                <a:cs typeface="+mn-lt"/>
              </a:rPr>
              <a:t>засобу</a:t>
            </a:r>
            <a:r>
              <a:rPr lang="ru-RU" sz="3200" dirty="0">
                <a:ea typeface="+mn-lt"/>
                <a:cs typeface="+mn-lt"/>
              </a:rPr>
              <a:t> на </a:t>
            </a:r>
            <a:r>
              <a:rPr lang="ru-RU" sz="3200" dirty="0" err="1">
                <a:ea typeface="+mn-lt"/>
                <a:cs typeface="+mn-lt"/>
              </a:rPr>
              <a:t>організм</a:t>
            </a:r>
            <a:r>
              <a:rPr lang="ru-RU" sz="3200" dirty="0">
                <a:ea typeface="+mn-lt"/>
                <a:cs typeface="+mn-lt"/>
              </a:rPr>
              <a:t> </a:t>
            </a:r>
            <a:r>
              <a:rPr lang="ru-RU" sz="3200" dirty="0" err="1">
                <a:ea typeface="+mn-lt"/>
                <a:cs typeface="+mn-lt"/>
              </a:rPr>
              <a:t>пацієнта</a:t>
            </a:r>
            <a:endParaRPr lang="ru-RU" sz="3200" dirty="0" err="1"/>
          </a:p>
        </p:txBody>
      </p:sp>
      <p:sp>
        <p:nvSpPr>
          <p:cNvPr id="4" name="Прямоугольник: скругленные углы 3">
            <a:extLst>
              <a:ext uri="{FF2B5EF4-FFF2-40B4-BE49-F238E27FC236}">
                <a16:creationId xmlns:a16="http://schemas.microsoft.com/office/drawing/2014/main" id="{308148F1-D9F3-47C4-87F0-0A553AB45FD8}"/>
              </a:ext>
            </a:extLst>
          </p:cNvPr>
          <p:cNvSpPr/>
          <p:nvPr/>
        </p:nvSpPr>
        <p:spPr>
          <a:xfrm>
            <a:off x="1641894" y="4294517"/>
            <a:ext cx="3076753" cy="103516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400" b="1" dirty="0" err="1">
                <a:ea typeface="+mn-lt"/>
                <a:cs typeface="+mn-lt"/>
              </a:rPr>
              <a:t>наркотичні</a:t>
            </a:r>
            <a:r>
              <a:rPr lang="ru-RU" sz="2400" b="1" dirty="0">
                <a:ea typeface="+mn-lt"/>
                <a:cs typeface="+mn-lt"/>
              </a:rPr>
              <a:t> </a:t>
            </a:r>
            <a:r>
              <a:rPr lang="ru-RU" sz="2400" b="1" dirty="0" err="1">
                <a:ea typeface="+mn-lt"/>
                <a:cs typeface="+mn-lt"/>
              </a:rPr>
              <a:t>речовини</a:t>
            </a:r>
            <a:endParaRPr lang="ru-RU" sz="2400" b="1"/>
          </a:p>
        </p:txBody>
      </p:sp>
      <p:sp>
        <p:nvSpPr>
          <p:cNvPr id="5" name="Прямоугольник: скругленные углы 4">
            <a:extLst>
              <a:ext uri="{FF2B5EF4-FFF2-40B4-BE49-F238E27FC236}">
                <a16:creationId xmlns:a16="http://schemas.microsoft.com/office/drawing/2014/main" id="{A0FEB10B-F6DC-460D-8D96-A4DBF17FB981}"/>
              </a:ext>
            </a:extLst>
          </p:cNvPr>
          <p:cNvSpPr/>
          <p:nvPr/>
        </p:nvSpPr>
        <p:spPr>
          <a:xfrm>
            <a:off x="1958195" y="5602856"/>
            <a:ext cx="4471356" cy="1178941"/>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ru-RU" sz="2400" b="1" dirty="0" err="1">
                <a:ea typeface="+mn-lt"/>
                <a:cs typeface="+mn-lt"/>
              </a:rPr>
              <a:t>прекурсори</a:t>
            </a:r>
            <a:r>
              <a:rPr lang="ru-RU" sz="2400" b="1" dirty="0">
                <a:ea typeface="+mn-lt"/>
                <a:cs typeface="+mn-lt"/>
              </a:rPr>
              <a:t> </a:t>
            </a:r>
            <a:r>
              <a:rPr lang="ru-RU" sz="2400" b="1" dirty="0" err="1">
                <a:ea typeface="+mn-lt"/>
                <a:cs typeface="+mn-lt"/>
              </a:rPr>
              <a:t>наркотичних</a:t>
            </a:r>
            <a:r>
              <a:rPr lang="ru-RU" sz="2400" b="1" dirty="0">
                <a:ea typeface="+mn-lt"/>
                <a:cs typeface="+mn-lt"/>
              </a:rPr>
              <a:t> </a:t>
            </a:r>
            <a:r>
              <a:rPr lang="ru-RU" sz="2400" b="1" dirty="0" err="1">
                <a:ea typeface="+mn-lt"/>
                <a:cs typeface="+mn-lt"/>
              </a:rPr>
              <a:t>засобів</a:t>
            </a:r>
            <a:r>
              <a:rPr lang="ru-RU" sz="2400" b="1" dirty="0">
                <a:ea typeface="+mn-lt"/>
                <a:cs typeface="+mn-lt"/>
              </a:rPr>
              <a:t> </a:t>
            </a:r>
            <a:r>
              <a:rPr lang="ru-RU" sz="2400" b="1" dirty="0" err="1">
                <a:ea typeface="+mn-lt"/>
                <a:cs typeface="+mn-lt"/>
              </a:rPr>
              <a:t>психотропні</a:t>
            </a:r>
            <a:r>
              <a:rPr lang="ru-RU" sz="2400" b="1" dirty="0">
                <a:ea typeface="+mn-lt"/>
                <a:cs typeface="+mn-lt"/>
              </a:rPr>
              <a:t> </a:t>
            </a:r>
            <a:r>
              <a:rPr lang="ru-RU" sz="2400" b="1" dirty="0" err="1">
                <a:ea typeface="+mn-lt"/>
                <a:cs typeface="+mn-lt"/>
              </a:rPr>
              <a:t>речовини</a:t>
            </a:r>
            <a:endParaRPr lang="ru-RU" sz="2400" b="1"/>
          </a:p>
        </p:txBody>
      </p:sp>
      <p:sp>
        <p:nvSpPr>
          <p:cNvPr id="6" name="Прямоугольник: скругленные углы 5">
            <a:extLst>
              <a:ext uri="{FF2B5EF4-FFF2-40B4-BE49-F238E27FC236}">
                <a16:creationId xmlns:a16="http://schemas.microsoft.com/office/drawing/2014/main" id="{A74BAEA4-0E1B-4A61-8CFA-9014AC5103D0}"/>
              </a:ext>
            </a:extLst>
          </p:cNvPr>
          <p:cNvSpPr/>
          <p:nvPr/>
        </p:nvSpPr>
        <p:spPr>
          <a:xfrm>
            <a:off x="8686799" y="3776932"/>
            <a:ext cx="3076753" cy="1035168"/>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ru-RU" sz="2400" b="1" err="1"/>
              <a:t>психотропні</a:t>
            </a:r>
            <a:r>
              <a:rPr lang="ru-RU" sz="2400" b="1" dirty="0"/>
              <a:t> </a:t>
            </a:r>
            <a:r>
              <a:rPr lang="ru-RU" sz="2400" b="1" err="1"/>
              <a:t>речовини</a:t>
            </a:r>
            <a:endParaRPr lang="ru-RU" sz="2400" b="1"/>
          </a:p>
        </p:txBody>
      </p:sp>
      <p:sp>
        <p:nvSpPr>
          <p:cNvPr id="7" name="Прямоугольник: скругленные углы 6">
            <a:extLst>
              <a:ext uri="{FF2B5EF4-FFF2-40B4-BE49-F238E27FC236}">
                <a16:creationId xmlns:a16="http://schemas.microsoft.com/office/drawing/2014/main" id="{AE3B6886-CE52-452F-A018-C241F722E821}"/>
              </a:ext>
            </a:extLst>
          </p:cNvPr>
          <p:cNvSpPr/>
          <p:nvPr/>
        </p:nvSpPr>
        <p:spPr>
          <a:xfrm>
            <a:off x="6688346" y="5042139"/>
            <a:ext cx="4428224" cy="1437734"/>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ru-RU" sz="2400" b="1" dirty="0">
                <a:ea typeface="+mn-lt"/>
                <a:cs typeface="+mn-lt"/>
              </a:rPr>
              <a:t>аналоги </a:t>
            </a:r>
            <a:r>
              <a:rPr lang="ru-RU" sz="2400" b="1" dirty="0" err="1">
                <a:ea typeface="+mn-lt"/>
                <a:cs typeface="+mn-lt"/>
              </a:rPr>
              <a:t>наркотичних</a:t>
            </a:r>
            <a:r>
              <a:rPr lang="ru-RU" sz="2400" b="1" dirty="0">
                <a:ea typeface="+mn-lt"/>
                <a:cs typeface="+mn-lt"/>
              </a:rPr>
              <a:t> </a:t>
            </a:r>
            <a:r>
              <a:rPr lang="ru-RU" sz="2400" b="1" dirty="0" err="1">
                <a:ea typeface="+mn-lt"/>
                <a:cs typeface="+mn-lt"/>
              </a:rPr>
              <a:t>засобів</a:t>
            </a:r>
            <a:r>
              <a:rPr lang="ru-RU" sz="2400" b="1" dirty="0">
                <a:ea typeface="+mn-lt"/>
                <a:cs typeface="+mn-lt"/>
              </a:rPr>
              <a:t> і </a:t>
            </a:r>
            <a:r>
              <a:rPr lang="ru-RU" sz="2400" b="1" dirty="0" err="1">
                <a:ea typeface="+mn-lt"/>
                <a:cs typeface="+mn-lt"/>
              </a:rPr>
              <a:t>психотропних</a:t>
            </a:r>
            <a:r>
              <a:rPr lang="ru-RU" sz="2400" b="1" dirty="0">
                <a:ea typeface="+mn-lt"/>
                <a:cs typeface="+mn-lt"/>
              </a:rPr>
              <a:t> </a:t>
            </a:r>
            <a:r>
              <a:rPr lang="ru-RU" sz="2400" b="1" dirty="0" err="1">
                <a:ea typeface="+mn-lt"/>
                <a:cs typeface="+mn-lt"/>
              </a:rPr>
              <a:t>речовин</a:t>
            </a:r>
            <a:endParaRPr lang="ru-RU" sz="2400" b="1"/>
          </a:p>
        </p:txBody>
      </p:sp>
      <p:cxnSp>
        <p:nvCxnSpPr>
          <p:cNvPr id="8" name="Прямая со стрелкой 7">
            <a:extLst>
              <a:ext uri="{FF2B5EF4-FFF2-40B4-BE49-F238E27FC236}">
                <a16:creationId xmlns:a16="http://schemas.microsoft.com/office/drawing/2014/main" id="{0823CD7D-9357-433D-8DAA-971C82C35A28}"/>
              </a:ext>
            </a:extLst>
          </p:cNvPr>
          <p:cNvCxnSpPr/>
          <p:nvPr/>
        </p:nvCxnSpPr>
        <p:spPr>
          <a:xfrm>
            <a:off x="6845600" y="4077958"/>
            <a:ext cx="914400" cy="9144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9" name="Прямая со стрелкой 8">
            <a:extLst>
              <a:ext uri="{FF2B5EF4-FFF2-40B4-BE49-F238E27FC236}">
                <a16:creationId xmlns:a16="http://schemas.microsoft.com/office/drawing/2014/main" id="{DE0AFDCE-F94C-4B52-BE0A-9233DD7508C0}"/>
              </a:ext>
            </a:extLst>
          </p:cNvPr>
          <p:cNvCxnSpPr>
            <a:cxnSpLocks/>
          </p:cNvCxnSpPr>
          <p:nvPr/>
        </p:nvCxnSpPr>
        <p:spPr>
          <a:xfrm>
            <a:off x="7334430" y="3934184"/>
            <a:ext cx="1144437" cy="48308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0" name="Прямая со стрелкой 9">
            <a:extLst>
              <a:ext uri="{FF2B5EF4-FFF2-40B4-BE49-F238E27FC236}">
                <a16:creationId xmlns:a16="http://schemas.microsoft.com/office/drawing/2014/main" id="{10AB59D6-1CC2-499A-A079-BBCA769B292A}"/>
              </a:ext>
            </a:extLst>
          </p:cNvPr>
          <p:cNvCxnSpPr>
            <a:cxnSpLocks/>
          </p:cNvCxnSpPr>
          <p:nvPr/>
        </p:nvCxnSpPr>
        <p:spPr>
          <a:xfrm flipH="1">
            <a:off x="6034717" y="4322374"/>
            <a:ext cx="336430" cy="10725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1" name="Прямая со стрелкой 10">
            <a:extLst>
              <a:ext uri="{FF2B5EF4-FFF2-40B4-BE49-F238E27FC236}">
                <a16:creationId xmlns:a16="http://schemas.microsoft.com/office/drawing/2014/main" id="{0A0C32F2-1B26-4F0A-8F16-7C4382EF472A}"/>
              </a:ext>
            </a:extLst>
          </p:cNvPr>
          <p:cNvCxnSpPr>
            <a:cxnSpLocks/>
          </p:cNvCxnSpPr>
          <p:nvPr/>
        </p:nvCxnSpPr>
        <p:spPr>
          <a:xfrm flipH="1">
            <a:off x="4956415" y="4020448"/>
            <a:ext cx="782128" cy="85689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64209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540103-1260-410E-BF0B-0F683C9D13C0}"/>
              </a:ext>
            </a:extLst>
          </p:cNvPr>
          <p:cNvSpPr>
            <a:spLocks noGrp="1"/>
          </p:cNvSpPr>
          <p:nvPr>
            <p:ph type="title"/>
          </p:nvPr>
        </p:nvSpPr>
        <p:spPr/>
        <p:txBody>
          <a:bodyPr/>
          <a:lstStyle/>
          <a:p>
            <a:r>
              <a:rPr lang="ru-RU" i="0" dirty="0">
                <a:solidFill>
                  <a:srgbClr val="C00000"/>
                </a:solidFill>
                <a:ea typeface="+mj-lt"/>
                <a:cs typeface="+mj-lt"/>
              </a:rPr>
              <a:t>ЛЗ за </a:t>
            </a:r>
            <a:r>
              <a:rPr lang="ru-RU" i="0" dirty="0" err="1">
                <a:solidFill>
                  <a:srgbClr val="C00000"/>
                </a:solidFill>
                <a:ea typeface="+mj-lt"/>
                <a:cs typeface="+mj-lt"/>
              </a:rPr>
              <a:t>профілем</a:t>
            </a:r>
            <a:r>
              <a:rPr lang="ru-RU" i="0" dirty="0">
                <a:solidFill>
                  <a:srgbClr val="C00000"/>
                </a:solidFill>
                <a:ea typeface="+mj-lt"/>
                <a:cs typeface="+mj-lt"/>
              </a:rPr>
              <a:t> </a:t>
            </a:r>
            <a:r>
              <a:rPr lang="ru-RU" i="0" dirty="0" err="1">
                <a:solidFill>
                  <a:srgbClr val="C00000"/>
                </a:solidFill>
                <a:ea typeface="+mj-lt"/>
                <a:cs typeface="+mj-lt"/>
              </a:rPr>
              <a:t>безпеки</a:t>
            </a:r>
            <a:endParaRPr lang="ru-RU" dirty="0" err="1">
              <a:solidFill>
                <a:srgbClr val="C00000"/>
              </a:solidFill>
            </a:endParaRPr>
          </a:p>
        </p:txBody>
      </p:sp>
      <p:sp>
        <p:nvSpPr>
          <p:cNvPr id="3" name="Объект 2">
            <a:extLst>
              <a:ext uri="{FF2B5EF4-FFF2-40B4-BE49-F238E27FC236}">
                <a16:creationId xmlns:a16="http://schemas.microsoft.com/office/drawing/2014/main" id="{4A1A92F9-A135-4CB3-8EFD-AE26485B9DEE}"/>
              </a:ext>
            </a:extLst>
          </p:cNvPr>
          <p:cNvSpPr>
            <a:spLocks noGrp="1"/>
          </p:cNvSpPr>
          <p:nvPr>
            <p:ph idx="1"/>
          </p:nvPr>
        </p:nvSpPr>
        <p:spPr/>
        <p:txBody>
          <a:bodyPr vert="horz" lIns="91440" tIns="45720" rIns="91440" bIns="45720" rtlCol="0" anchor="t">
            <a:noAutofit/>
          </a:bodyPr>
          <a:lstStyle/>
          <a:p>
            <a:r>
              <a:rPr lang="ru-RU" sz="2800" b="1" dirty="0">
                <a:ea typeface="+mn-lt"/>
                <a:cs typeface="+mn-lt"/>
              </a:rPr>
              <a:t>- </a:t>
            </a:r>
            <a:r>
              <a:rPr lang="ru-RU" sz="2800" b="1" dirty="0" err="1">
                <a:ea typeface="+mn-lt"/>
                <a:cs typeface="+mn-lt"/>
              </a:rPr>
              <a:t>отруйні</a:t>
            </a:r>
            <a:r>
              <a:rPr lang="ru-RU" sz="2800" b="1" dirty="0">
                <a:ea typeface="+mn-lt"/>
                <a:cs typeface="+mn-lt"/>
              </a:rPr>
              <a:t>; </a:t>
            </a:r>
          </a:p>
          <a:p>
            <a:r>
              <a:rPr lang="ru-RU" sz="2800" b="1" dirty="0">
                <a:ea typeface="+mn-lt"/>
                <a:cs typeface="+mn-lt"/>
              </a:rPr>
              <a:t>- </a:t>
            </a:r>
            <a:r>
              <a:rPr lang="ru-RU" sz="2800" b="1" dirty="0" err="1">
                <a:ea typeface="+mn-lt"/>
                <a:cs typeface="+mn-lt"/>
              </a:rPr>
              <a:t>сильнодіючі</a:t>
            </a:r>
            <a:r>
              <a:rPr lang="ru-RU" sz="2800" b="1" dirty="0">
                <a:ea typeface="+mn-lt"/>
                <a:cs typeface="+mn-lt"/>
              </a:rPr>
              <a:t>; </a:t>
            </a:r>
          </a:p>
          <a:p>
            <a:r>
              <a:rPr lang="ru-RU" sz="2800" b="1" dirty="0">
                <a:ea typeface="+mn-lt"/>
                <a:cs typeface="+mn-lt"/>
              </a:rPr>
              <a:t>- </a:t>
            </a:r>
            <a:r>
              <a:rPr lang="ru-RU" sz="2800" b="1" dirty="0" err="1">
                <a:ea typeface="+mn-lt"/>
                <a:cs typeface="+mn-lt"/>
              </a:rPr>
              <a:t>наркотичні</a:t>
            </a:r>
            <a:r>
              <a:rPr lang="ru-RU" sz="2800" b="1" dirty="0">
                <a:ea typeface="+mn-lt"/>
                <a:cs typeface="+mn-lt"/>
              </a:rPr>
              <a:t>; </a:t>
            </a:r>
          </a:p>
          <a:p>
            <a:r>
              <a:rPr lang="ru-RU" sz="2800" b="1" dirty="0">
                <a:ea typeface="+mn-lt"/>
                <a:cs typeface="+mn-lt"/>
              </a:rPr>
              <a:t>- </a:t>
            </a:r>
            <a:r>
              <a:rPr lang="ru-RU" sz="2800" b="1" dirty="0" err="1">
                <a:ea typeface="+mn-lt"/>
                <a:cs typeface="+mn-lt"/>
              </a:rPr>
              <a:t>психотропні</a:t>
            </a:r>
            <a:r>
              <a:rPr lang="ru-RU" sz="2800" b="1" dirty="0">
                <a:ea typeface="+mn-lt"/>
                <a:cs typeface="+mn-lt"/>
              </a:rPr>
              <a:t>; </a:t>
            </a:r>
          </a:p>
          <a:p>
            <a:r>
              <a:rPr lang="ru-RU" sz="2800" b="1" dirty="0">
                <a:ea typeface="+mn-lt"/>
                <a:cs typeface="+mn-lt"/>
              </a:rPr>
              <a:t>- </a:t>
            </a:r>
            <a:r>
              <a:rPr lang="ru-RU" sz="2800" b="1" err="1">
                <a:ea typeface="+mn-lt"/>
                <a:cs typeface="+mn-lt"/>
              </a:rPr>
              <a:t>прекурсори</a:t>
            </a:r>
            <a:r>
              <a:rPr lang="ru-RU" sz="2800" b="1" dirty="0">
                <a:ea typeface="+mn-lt"/>
                <a:cs typeface="+mn-lt"/>
              </a:rPr>
              <a:t>; </a:t>
            </a:r>
          </a:p>
          <a:p>
            <a:r>
              <a:rPr lang="ru-RU" sz="2800" b="1" dirty="0">
                <a:ea typeface="+mn-lt"/>
                <a:cs typeface="+mn-lt"/>
              </a:rPr>
              <a:t>- аналоги </a:t>
            </a:r>
            <a:r>
              <a:rPr lang="ru-RU" sz="2800" b="1" err="1">
                <a:ea typeface="+mn-lt"/>
                <a:cs typeface="+mn-lt"/>
              </a:rPr>
              <a:t>наркотичних</a:t>
            </a:r>
            <a:r>
              <a:rPr lang="ru-RU" sz="2800" b="1" dirty="0">
                <a:ea typeface="+mn-lt"/>
                <a:cs typeface="+mn-lt"/>
              </a:rPr>
              <a:t> </a:t>
            </a:r>
            <a:r>
              <a:rPr lang="ru-RU" sz="2800" b="1" err="1">
                <a:ea typeface="+mn-lt"/>
                <a:cs typeface="+mn-lt"/>
              </a:rPr>
              <a:t>засобів</a:t>
            </a:r>
            <a:r>
              <a:rPr lang="ru-RU" sz="2800" b="1" dirty="0">
                <a:ea typeface="+mn-lt"/>
                <a:cs typeface="+mn-lt"/>
              </a:rPr>
              <a:t> і </a:t>
            </a:r>
            <a:r>
              <a:rPr lang="ru-RU" sz="2800" b="1" err="1">
                <a:ea typeface="+mn-lt"/>
                <a:cs typeface="+mn-lt"/>
              </a:rPr>
              <a:t>психотропних</a:t>
            </a:r>
            <a:r>
              <a:rPr lang="ru-RU" sz="2800" b="1" dirty="0">
                <a:ea typeface="+mn-lt"/>
                <a:cs typeface="+mn-lt"/>
              </a:rPr>
              <a:t> </a:t>
            </a:r>
            <a:r>
              <a:rPr lang="ru-RU" sz="2800" b="1" err="1">
                <a:ea typeface="+mn-lt"/>
                <a:cs typeface="+mn-lt"/>
              </a:rPr>
              <a:t>речовин</a:t>
            </a:r>
            <a:r>
              <a:rPr lang="ru-RU" sz="2800" b="1" dirty="0">
                <a:ea typeface="+mn-lt"/>
                <a:cs typeface="+mn-lt"/>
              </a:rPr>
              <a:t>; </a:t>
            </a:r>
          </a:p>
          <a:p>
            <a:r>
              <a:rPr lang="ru-RU" sz="2800" b="1" dirty="0">
                <a:ea typeface="+mn-lt"/>
                <a:cs typeface="+mn-lt"/>
              </a:rPr>
              <a:t>- ЛЗ </a:t>
            </a:r>
            <a:r>
              <a:rPr lang="ru-RU" sz="2800" b="1" err="1">
                <a:ea typeface="+mn-lt"/>
                <a:cs typeface="+mn-lt"/>
              </a:rPr>
              <a:t>загального</a:t>
            </a:r>
            <a:r>
              <a:rPr lang="ru-RU" sz="2800" b="1" dirty="0">
                <a:ea typeface="+mn-lt"/>
                <a:cs typeface="+mn-lt"/>
              </a:rPr>
              <a:t> списку </a:t>
            </a:r>
            <a:endParaRPr lang="ru-RU" sz="2800" b="1"/>
          </a:p>
        </p:txBody>
      </p:sp>
    </p:spTree>
    <p:extLst>
      <p:ext uri="{BB962C8B-B14F-4D97-AF65-F5344CB8AC3E}">
        <p14:creationId xmlns:p14="http://schemas.microsoft.com/office/powerpoint/2010/main" val="636793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B43240-C785-465D-8EF5-6979C7BDCE56}"/>
              </a:ext>
            </a:extLst>
          </p:cNvPr>
          <p:cNvSpPr>
            <a:spLocks noGrp="1"/>
          </p:cNvSpPr>
          <p:nvPr>
            <p:ph type="title"/>
          </p:nvPr>
        </p:nvSpPr>
        <p:spPr>
          <a:xfrm>
            <a:off x="525717" y="787068"/>
            <a:ext cx="11285283" cy="1325563"/>
          </a:xfrm>
        </p:spPr>
        <p:txBody>
          <a:bodyPr>
            <a:normAutofit fontScale="90000"/>
          </a:bodyPr>
          <a:lstStyle/>
          <a:p>
            <a:r>
              <a:rPr lang="ru-RU" i="0" dirty="0">
                <a:ea typeface="+mj-lt"/>
                <a:cs typeface="+mj-lt"/>
              </a:rPr>
              <a:t>Наказ МОЗ «Про </a:t>
            </a:r>
            <a:r>
              <a:rPr lang="ru-RU" i="0" dirty="0" err="1">
                <a:ea typeface="+mj-lt"/>
                <a:cs typeface="+mj-lt"/>
              </a:rPr>
              <a:t>затвердження</a:t>
            </a:r>
            <a:r>
              <a:rPr lang="ru-RU" i="0" dirty="0">
                <a:ea typeface="+mj-lt"/>
                <a:cs typeface="+mj-lt"/>
              </a:rPr>
              <a:t> </a:t>
            </a:r>
            <a:r>
              <a:rPr lang="ru-RU" i="0" dirty="0" err="1">
                <a:ea typeface="+mj-lt"/>
                <a:cs typeface="+mj-lt"/>
              </a:rPr>
              <a:t>переліків</a:t>
            </a:r>
            <a:r>
              <a:rPr lang="ru-RU" i="0" dirty="0">
                <a:ea typeface="+mj-lt"/>
                <a:cs typeface="+mj-lt"/>
              </a:rPr>
              <a:t> </a:t>
            </a:r>
            <a:r>
              <a:rPr lang="ru-RU" i="0" dirty="0" err="1">
                <a:ea typeface="+mj-lt"/>
                <a:cs typeface="+mj-lt"/>
              </a:rPr>
              <a:t>отруйних</a:t>
            </a:r>
            <a:r>
              <a:rPr lang="ru-RU" i="0" dirty="0">
                <a:ea typeface="+mj-lt"/>
                <a:cs typeface="+mj-lt"/>
              </a:rPr>
              <a:t> та </a:t>
            </a:r>
            <a:r>
              <a:rPr lang="ru-RU" i="0" dirty="0" err="1">
                <a:ea typeface="+mj-lt"/>
                <a:cs typeface="+mj-lt"/>
              </a:rPr>
              <a:t>сильнодіючих</a:t>
            </a:r>
            <a:r>
              <a:rPr lang="ru-RU" i="0" dirty="0">
                <a:ea typeface="+mj-lt"/>
                <a:cs typeface="+mj-lt"/>
              </a:rPr>
              <a:t> </a:t>
            </a:r>
            <a:r>
              <a:rPr lang="ru-RU" i="0" dirty="0" err="1">
                <a:ea typeface="+mj-lt"/>
                <a:cs typeface="+mj-lt"/>
              </a:rPr>
              <a:t>лікарських</a:t>
            </a:r>
            <a:r>
              <a:rPr lang="ru-RU" i="0" dirty="0">
                <a:ea typeface="+mj-lt"/>
                <a:cs typeface="+mj-lt"/>
              </a:rPr>
              <a:t> </a:t>
            </a:r>
            <a:r>
              <a:rPr lang="ru-RU" i="0" dirty="0" err="1">
                <a:ea typeface="+mj-lt"/>
                <a:cs typeface="+mj-lt"/>
              </a:rPr>
              <a:t>засобів</a:t>
            </a:r>
            <a:r>
              <a:rPr lang="ru-RU" i="0" dirty="0">
                <a:ea typeface="+mj-lt"/>
                <a:cs typeface="+mj-lt"/>
              </a:rPr>
              <a:t>» № 490 </a:t>
            </a:r>
            <a:r>
              <a:rPr lang="ru-RU" i="0" dirty="0" err="1">
                <a:ea typeface="+mj-lt"/>
                <a:cs typeface="+mj-lt"/>
              </a:rPr>
              <a:t>від</a:t>
            </a:r>
            <a:r>
              <a:rPr lang="ru-RU" i="0" dirty="0">
                <a:ea typeface="+mj-lt"/>
                <a:cs typeface="+mj-lt"/>
              </a:rPr>
              <a:t> 17.08.2007 р. (</a:t>
            </a:r>
            <a:r>
              <a:rPr lang="ru-RU" i="0" dirty="0" err="1">
                <a:ea typeface="+mj-lt"/>
                <a:cs typeface="+mj-lt"/>
              </a:rPr>
              <a:t>Редакція</a:t>
            </a:r>
            <a:r>
              <a:rPr lang="ru-RU" i="0" dirty="0">
                <a:ea typeface="+mj-lt"/>
                <a:cs typeface="+mj-lt"/>
              </a:rPr>
              <a:t> </a:t>
            </a:r>
            <a:r>
              <a:rPr lang="ru-RU" i="0" dirty="0" err="1">
                <a:ea typeface="+mj-lt"/>
                <a:cs typeface="+mj-lt"/>
              </a:rPr>
              <a:t>від</a:t>
            </a:r>
            <a:r>
              <a:rPr lang="ru-RU" i="0" dirty="0">
                <a:ea typeface="+mj-lt"/>
                <a:cs typeface="+mj-lt"/>
              </a:rPr>
              <a:t> 04.10.2008 р.)</a:t>
            </a:r>
            <a:endParaRPr lang="ru-RU" dirty="0"/>
          </a:p>
        </p:txBody>
      </p:sp>
      <p:sp>
        <p:nvSpPr>
          <p:cNvPr id="3" name="Объект 2">
            <a:extLst>
              <a:ext uri="{FF2B5EF4-FFF2-40B4-BE49-F238E27FC236}">
                <a16:creationId xmlns:a16="http://schemas.microsoft.com/office/drawing/2014/main" id="{0161F332-30AC-4B77-9CCE-67794A80117E}"/>
              </a:ext>
            </a:extLst>
          </p:cNvPr>
          <p:cNvSpPr>
            <a:spLocks noGrp="1"/>
          </p:cNvSpPr>
          <p:nvPr>
            <p:ph idx="1"/>
          </p:nvPr>
        </p:nvSpPr>
        <p:spPr/>
        <p:txBody>
          <a:bodyPr vert="horz" lIns="91440" tIns="45720" rIns="91440" bIns="45720" rtlCol="0" anchor="t">
            <a:normAutofit/>
          </a:bodyPr>
          <a:lstStyle/>
          <a:p>
            <a:r>
              <a:rPr lang="ru-RU" sz="2800" dirty="0">
                <a:ea typeface="+mn-lt"/>
                <a:cs typeface="+mn-lt"/>
              </a:rPr>
              <a:t>• </a:t>
            </a:r>
            <a:r>
              <a:rPr lang="ru-RU" sz="2800" b="1" dirty="0" err="1">
                <a:solidFill>
                  <a:srgbClr val="C00000"/>
                </a:solidFill>
                <a:ea typeface="+mn-lt"/>
                <a:cs typeface="+mn-lt"/>
              </a:rPr>
              <a:t>Отруйні</a:t>
            </a:r>
            <a:r>
              <a:rPr lang="ru-RU" sz="2800" dirty="0">
                <a:ea typeface="+mn-lt"/>
                <a:cs typeface="+mn-lt"/>
              </a:rPr>
              <a:t> – ЛЗ, </a:t>
            </a:r>
            <a:r>
              <a:rPr lang="ru-RU" sz="2800" dirty="0" err="1">
                <a:ea typeface="+mn-lt"/>
                <a:cs typeface="+mn-lt"/>
              </a:rPr>
              <a:t>вживання</a:t>
            </a:r>
            <a:r>
              <a:rPr lang="ru-RU" sz="2800" dirty="0">
                <a:ea typeface="+mn-lt"/>
                <a:cs typeface="+mn-lt"/>
              </a:rPr>
              <a:t> </a:t>
            </a:r>
            <a:r>
              <a:rPr lang="ru-RU" sz="2800" dirty="0" err="1">
                <a:ea typeface="+mn-lt"/>
                <a:cs typeface="+mn-lt"/>
              </a:rPr>
              <a:t>яких</a:t>
            </a:r>
            <a:r>
              <a:rPr lang="ru-RU" sz="2800" dirty="0">
                <a:ea typeface="+mn-lt"/>
                <a:cs typeface="+mn-lt"/>
              </a:rPr>
              <a:t> </a:t>
            </a:r>
            <a:r>
              <a:rPr lang="ru-RU" sz="2800" dirty="0" err="1">
                <a:ea typeface="+mn-lt"/>
                <a:cs typeface="+mn-lt"/>
              </a:rPr>
              <a:t>навіть</a:t>
            </a:r>
            <a:r>
              <a:rPr lang="ru-RU" sz="2800" dirty="0">
                <a:ea typeface="+mn-lt"/>
                <a:cs typeface="+mn-lt"/>
              </a:rPr>
              <a:t> </a:t>
            </a:r>
            <a:r>
              <a:rPr lang="ru-RU" sz="2800" dirty="0" err="1">
                <a:ea typeface="+mn-lt"/>
                <a:cs typeface="+mn-lt"/>
              </a:rPr>
              <a:t>із</a:t>
            </a:r>
            <a:r>
              <a:rPr lang="ru-RU" sz="2800" dirty="0">
                <a:ea typeface="+mn-lt"/>
                <a:cs typeface="+mn-lt"/>
              </a:rPr>
              <a:t> </a:t>
            </a:r>
            <a:r>
              <a:rPr lang="ru-RU" sz="2800" dirty="0" err="1">
                <a:ea typeface="+mn-lt"/>
                <a:cs typeface="+mn-lt"/>
              </a:rPr>
              <a:t>незначним</a:t>
            </a:r>
            <a:r>
              <a:rPr lang="ru-RU" sz="2800" dirty="0">
                <a:ea typeface="+mn-lt"/>
                <a:cs typeface="+mn-lt"/>
              </a:rPr>
              <a:t> </a:t>
            </a:r>
            <a:r>
              <a:rPr lang="ru-RU" sz="2800" dirty="0" err="1">
                <a:ea typeface="+mn-lt"/>
                <a:cs typeface="+mn-lt"/>
              </a:rPr>
              <a:t>перевищенням</a:t>
            </a:r>
            <a:r>
              <a:rPr lang="ru-RU" sz="2800" dirty="0">
                <a:ea typeface="+mn-lt"/>
                <a:cs typeface="+mn-lt"/>
              </a:rPr>
              <a:t> </a:t>
            </a:r>
            <a:r>
              <a:rPr lang="ru-RU" sz="2800" dirty="0" err="1">
                <a:ea typeface="+mn-lt"/>
                <a:cs typeface="+mn-lt"/>
              </a:rPr>
              <a:t>дози</a:t>
            </a:r>
            <a:r>
              <a:rPr lang="ru-RU" sz="2800" dirty="0">
                <a:ea typeface="+mn-lt"/>
                <a:cs typeface="+mn-lt"/>
              </a:rPr>
              <a:t> </a:t>
            </a:r>
            <a:r>
              <a:rPr lang="ru-RU" sz="2800" dirty="0" err="1">
                <a:ea typeface="+mn-lt"/>
                <a:cs typeface="+mn-lt"/>
              </a:rPr>
              <a:t>здатне</a:t>
            </a:r>
            <a:r>
              <a:rPr lang="ru-RU" sz="2800" dirty="0">
                <a:ea typeface="+mn-lt"/>
                <a:cs typeface="+mn-lt"/>
              </a:rPr>
              <a:t> </a:t>
            </a:r>
            <a:r>
              <a:rPr lang="ru-RU" sz="2800" dirty="0" err="1">
                <a:ea typeface="+mn-lt"/>
                <a:cs typeface="+mn-lt"/>
              </a:rPr>
              <a:t>заподіяти</a:t>
            </a:r>
            <a:r>
              <a:rPr lang="ru-RU" sz="2800" dirty="0">
                <a:ea typeface="+mn-lt"/>
                <a:cs typeface="+mn-lt"/>
              </a:rPr>
              <a:t> </a:t>
            </a:r>
            <a:r>
              <a:rPr lang="ru-RU" sz="2800" dirty="0" err="1">
                <a:ea typeface="+mn-lt"/>
                <a:cs typeface="+mn-lt"/>
              </a:rPr>
              <a:t>тяжку</a:t>
            </a:r>
            <a:r>
              <a:rPr lang="ru-RU" sz="2800" dirty="0">
                <a:ea typeface="+mn-lt"/>
                <a:cs typeface="+mn-lt"/>
              </a:rPr>
              <a:t> шкоду </a:t>
            </a:r>
            <a:r>
              <a:rPr lang="ru-RU" sz="2800" dirty="0" err="1">
                <a:ea typeface="+mn-lt"/>
                <a:cs typeface="+mn-lt"/>
              </a:rPr>
              <a:t>здоров’ю</a:t>
            </a:r>
            <a:r>
              <a:rPr lang="ru-RU" sz="2800" dirty="0">
                <a:ea typeface="+mn-lt"/>
                <a:cs typeface="+mn-lt"/>
              </a:rPr>
              <a:t> </a:t>
            </a:r>
            <a:r>
              <a:rPr lang="ru-RU" sz="2800" dirty="0" err="1">
                <a:ea typeface="+mn-lt"/>
                <a:cs typeface="+mn-lt"/>
              </a:rPr>
              <a:t>людини</a:t>
            </a:r>
            <a:r>
              <a:rPr lang="ru-RU" sz="2800" dirty="0">
                <a:ea typeface="+mn-lt"/>
                <a:cs typeface="+mn-lt"/>
              </a:rPr>
              <a:t> </a:t>
            </a:r>
            <a:r>
              <a:rPr lang="ru-RU" sz="2800" dirty="0" err="1">
                <a:ea typeface="+mn-lt"/>
                <a:cs typeface="+mn-lt"/>
              </a:rPr>
              <a:t>чи</a:t>
            </a:r>
            <a:r>
              <a:rPr lang="ru-RU" sz="2800" dirty="0">
                <a:ea typeface="+mn-lt"/>
                <a:cs typeface="+mn-lt"/>
              </a:rPr>
              <a:t> </a:t>
            </a:r>
            <a:r>
              <a:rPr lang="ru-RU" sz="2800" dirty="0" err="1">
                <a:ea typeface="+mn-lt"/>
                <a:cs typeface="+mn-lt"/>
              </a:rPr>
              <a:t>навіть</a:t>
            </a:r>
            <a:r>
              <a:rPr lang="ru-RU" sz="2800" dirty="0">
                <a:ea typeface="+mn-lt"/>
                <a:cs typeface="+mn-lt"/>
              </a:rPr>
              <a:t> </a:t>
            </a:r>
            <a:r>
              <a:rPr lang="ru-RU" sz="2800" dirty="0" err="1">
                <a:ea typeface="+mn-lt"/>
                <a:cs typeface="+mn-lt"/>
              </a:rPr>
              <a:t>спричинити</a:t>
            </a:r>
            <a:r>
              <a:rPr lang="ru-RU" sz="2800" dirty="0">
                <a:ea typeface="+mn-lt"/>
                <a:cs typeface="+mn-lt"/>
              </a:rPr>
              <a:t> смерть. </a:t>
            </a:r>
          </a:p>
          <a:p>
            <a:r>
              <a:rPr lang="ru-RU" sz="2800" dirty="0">
                <a:ea typeface="+mn-lt"/>
                <a:cs typeface="+mn-lt"/>
              </a:rPr>
              <a:t>•</a:t>
            </a:r>
            <a:r>
              <a:rPr lang="ru-RU" sz="2800" b="1" dirty="0">
                <a:solidFill>
                  <a:srgbClr val="C00000"/>
                </a:solidFill>
                <a:ea typeface="+mn-lt"/>
                <a:cs typeface="+mn-lt"/>
              </a:rPr>
              <a:t> </a:t>
            </a:r>
            <a:r>
              <a:rPr lang="ru-RU" sz="2800" b="1" dirty="0" err="1">
                <a:solidFill>
                  <a:srgbClr val="C00000"/>
                </a:solidFill>
                <a:ea typeface="+mn-lt"/>
                <a:cs typeface="+mn-lt"/>
              </a:rPr>
              <a:t>Отруйні</a:t>
            </a:r>
            <a:r>
              <a:rPr lang="ru-RU" sz="2800" b="1" dirty="0">
                <a:solidFill>
                  <a:srgbClr val="C00000"/>
                </a:solidFill>
                <a:ea typeface="+mn-lt"/>
                <a:cs typeface="+mn-lt"/>
              </a:rPr>
              <a:t> ЛЗ – </a:t>
            </a:r>
            <a:r>
              <a:rPr lang="ru-RU" sz="2800" b="1" dirty="0" err="1">
                <a:solidFill>
                  <a:srgbClr val="C00000"/>
                </a:solidFill>
                <a:ea typeface="+mn-lt"/>
                <a:cs typeface="+mn-lt"/>
              </a:rPr>
              <a:t>атропін</a:t>
            </a:r>
            <a:r>
              <a:rPr lang="ru-RU" sz="2800" b="1" dirty="0">
                <a:solidFill>
                  <a:srgbClr val="C00000"/>
                </a:solidFill>
                <a:ea typeface="+mn-lt"/>
                <a:cs typeface="+mn-lt"/>
              </a:rPr>
              <a:t>, </a:t>
            </a:r>
            <a:r>
              <a:rPr lang="ru-RU" sz="2800" b="1" dirty="0" err="1">
                <a:solidFill>
                  <a:srgbClr val="C00000"/>
                </a:solidFill>
                <a:ea typeface="+mn-lt"/>
                <a:cs typeface="+mn-lt"/>
              </a:rPr>
              <a:t>кетамін</a:t>
            </a:r>
            <a:r>
              <a:rPr lang="ru-RU" sz="2800" b="1" dirty="0">
                <a:solidFill>
                  <a:srgbClr val="C00000"/>
                </a:solidFill>
                <a:ea typeface="+mn-lt"/>
                <a:cs typeface="+mn-lt"/>
              </a:rPr>
              <a:t>, </a:t>
            </a:r>
            <a:r>
              <a:rPr lang="ru-RU" sz="2800" b="1" dirty="0" err="1">
                <a:solidFill>
                  <a:srgbClr val="C00000"/>
                </a:solidFill>
                <a:ea typeface="+mn-lt"/>
                <a:cs typeface="+mn-lt"/>
              </a:rPr>
              <a:t>тетракадеїн</a:t>
            </a:r>
            <a:r>
              <a:rPr lang="ru-RU" sz="2800" b="1" dirty="0">
                <a:solidFill>
                  <a:srgbClr val="C00000"/>
                </a:solidFill>
                <a:ea typeface="+mn-lt"/>
                <a:cs typeface="+mn-lt"/>
              </a:rPr>
              <a:t>, </a:t>
            </a:r>
            <a:r>
              <a:rPr lang="ru-RU" sz="2800" b="1" dirty="0" err="1">
                <a:solidFill>
                  <a:srgbClr val="C00000"/>
                </a:solidFill>
                <a:ea typeface="+mn-lt"/>
                <a:cs typeface="+mn-lt"/>
              </a:rPr>
              <a:t>тригексифенідил</a:t>
            </a:r>
            <a:r>
              <a:rPr lang="ru-RU" sz="2800" b="1" dirty="0">
                <a:solidFill>
                  <a:srgbClr val="C00000"/>
                </a:solidFill>
                <a:ea typeface="+mn-lt"/>
                <a:cs typeface="+mn-lt"/>
              </a:rPr>
              <a:t>, </a:t>
            </a:r>
            <a:r>
              <a:rPr lang="ru-RU" sz="2800" b="1" dirty="0" err="1">
                <a:solidFill>
                  <a:srgbClr val="C00000"/>
                </a:solidFill>
                <a:ea typeface="+mn-lt"/>
                <a:cs typeface="+mn-lt"/>
              </a:rPr>
              <a:t>міорелаксанти</a:t>
            </a:r>
            <a:r>
              <a:rPr lang="ru-RU" sz="2800" b="1" dirty="0">
                <a:solidFill>
                  <a:srgbClr val="C00000"/>
                </a:solidFill>
                <a:ea typeface="+mn-lt"/>
                <a:cs typeface="+mn-lt"/>
              </a:rPr>
              <a:t>, </a:t>
            </a:r>
            <a:r>
              <a:rPr lang="ru-RU" sz="2800" b="1" dirty="0" err="1">
                <a:solidFill>
                  <a:srgbClr val="C00000"/>
                </a:solidFill>
                <a:ea typeface="+mn-lt"/>
                <a:cs typeface="+mn-lt"/>
              </a:rPr>
              <a:t>атракурій</a:t>
            </a:r>
            <a:r>
              <a:rPr lang="ru-RU" sz="2800" b="1" dirty="0">
                <a:solidFill>
                  <a:srgbClr val="C00000"/>
                </a:solidFill>
                <a:ea typeface="+mn-lt"/>
                <a:cs typeface="+mn-lt"/>
              </a:rPr>
              <a:t>, </a:t>
            </a:r>
            <a:r>
              <a:rPr lang="ru-RU" sz="2800" b="1" dirty="0" err="1">
                <a:solidFill>
                  <a:srgbClr val="C00000"/>
                </a:solidFill>
                <a:ea typeface="+mn-lt"/>
                <a:cs typeface="+mn-lt"/>
              </a:rPr>
              <a:t>векуроній</a:t>
            </a:r>
            <a:r>
              <a:rPr lang="ru-RU" sz="2800" b="1" dirty="0">
                <a:solidFill>
                  <a:srgbClr val="C00000"/>
                </a:solidFill>
                <a:ea typeface="+mn-lt"/>
                <a:cs typeface="+mn-lt"/>
              </a:rPr>
              <a:t>, </a:t>
            </a:r>
            <a:r>
              <a:rPr lang="ru-RU" sz="2800" b="1" dirty="0" err="1">
                <a:solidFill>
                  <a:srgbClr val="C00000"/>
                </a:solidFill>
                <a:ea typeface="+mn-lt"/>
                <a:cs typeface="+mn-lt"/>
              </a:rPr>
              <a:t>піпекуроній</a:t>
            </a:r>
            <a:r>
              <a:rPr lang="ru-RU" sz="2800" b="1" dirty="0">
                <a:solidFill>
                  <a:srgbClr val="C00000"/>
                </a:solidFill>
                <a:ea typeface="+mn-lt"/>
                <a:cs typeface="+mn-lt"/>
              </a:rPr>
              <a:t>, </a:t>
            </a:r>
            <a:r>
              <a:rPr lang="ru-RU" sz="2800" b="1" dirty="0" err="1">
                <a:solidFill>
                  <a:srgbClr val="C00000"/>
                </a:solidFill>
                <a:ea typeface="+mn-lt"/>
                <a:cs typeface="+mn-lt"/>
              </a:rPr>
              <a:t>рокуроній</a:t>
            </a:r>
            <a:r>
              <a:rPr lang="ru-RU" sz="2800" b="1" dirty="0">
                <a:solidFill>
                  <a:srgbClr val="C00000"/>
                </a:solidFill>
                <a:ea typeface="+mn-lt"/>
                <a:cs typeface="+mn-lt"/>
              </a:rPr>
              <a:t>, </a:t>
            </a:r>
            <a:r>
              <a:rPr lang="ru-RU" sz="2800" b="1" dirty="0" err="1">
                <a:solidFill>
                  <a:srgbClr val="C00000"/>
                </a:solidFill>
                <a:ea typeface="+mn-lt"/>
                <a:cs typeface="+mn-lt"/>
              </a:rPr>
              <a:t>суксаметоній</a:t>
            </a:r>
            <a:r>
              <a:rPr lang="ru-RU" sz="2800" b="1" dirty="0">
                <a:solidFill>
                  <a:srgbClr val="C00000"/>
                </a:solidFill>
                <a:ea typeface="+mn-lt"/>
                <a:cs typeface="+mn-lt"/>
              </a:rPr>
              <a:t>.</a:t>
            </a:r>
            <a:endParaRPr lang="ru-RU" sz="2800" b="1" dirty="0">
              <a:solidFill>
                <a:srgbClr val="C00000"/>
              </a:solidFill>
            </a:endParaRPr>
          </a:p>
        </p:txBody>
      </p:sp>
    </p:spTree>
    <p:extLst>
      <p:ext uri="{BB962C8B-B14F-4D97-AF65-F5344CB8AC3E}">
        <p14:creationId xmlns:p14="http://schemas.microsoft.com/office/powerpoint/2010/main" val="107871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50FBAE-F851-4497-88BA-C815BFFAF2B4}"/>
              </a:ext>
            </a:extLst>
          </p:cNvPr>
          <p:cNvSpPr>
            <a:spLocks noGrp="1"/>
          </p:cNvSpPr>
          <p:nvPr>
            <p:ph type="title"/>
          </p:nvPr>
        </p:nvSpPr>
        <p:spPr>
          <a:xfrm>
            <a:off x="525717" y="787068"/>
            <a:ext cx="11107483" cy="1325563"/>
          </a:xfrm>
        </p:spPr>
        <p:txBody>
          <a:bodyPr>
            <a:normAutofit fontScale="90000"/>
          </a:bodyPr>
          <a:lstStyle/>
          <a:p>
            <a:r>
              <a:rPr lang="ru-RU" i="0" dirty="0">
                <a:ea typeface="+mj-lt"/>
                <a:cs typeface="+mj-lt"/>
              </a:rPr>
              <a:t>Наказ МОЗ «Про </a:t>
            </a:r>
            <a:r>
              <a:rPr lang="ru-RU" i="0" dirty="0" err="1">
                <a:ea typeface="+mj-lt"/>
                <a:cs typeface="+mj-lt"/>
              </a:rPr>
              <a:t>затвердження</a:t>
            </a:r>
            <a:r>
              <a:rPr lang="ru-RU" i="0" dirty="0">
                <a:ea typeface="+mj-lt"/>
                <a:cs typeface="+mj-lt"/>
              </a:rPr>
              <a:t> </a:t>
            </a:r>
            <a:r>
              <a:rPr lang="ru-RU" i="0" dirty="0" err="1">
                <a:ea typeface="+mj-lt"/>
                <a:cs typeface="+mj-lt"/>
              </a:rPr>
              <a:t>переліків</a:t>
            </a:r>
            <a:r>
              <a:rPr lang="ru-RU" i="0" dirty="0">
                <a:ea typeface="+mj-lt"/>
                <a:cs typeface="+mj-lt"/>
              </a:rPr>
              <a:t> </a:t>
            </a:r>
            <a:r>
              <a:rPr lang="ru-RU" i="0" dirty="0" err="1">
                <a:ea typeface="+mj-lt"/>
                <a:cs typeface="+mj-lt"/>
              </a:rPr>
              <a:t>отруйних</a:t>
            </a:r>
            <a:r>
              <a:rPr lang="ru-RU" i="0" dirty="0">
                <a:ea typeface="+mj-lt"/>
                <a:cs typeface="+mj-lt"/>
              </a:rPr>
              <a:t> та </a:t>
            </a:r>
            <a:r>
              <a:rPr lang="ru-RU" i="0" dirty="0" err="1">
                <a:ea typeface="+mj-lt"/>
                <a:cs typeface="+mj-lt"/>
              </a:rPr>
              <a:t>сильнодіючих</a:t>
            </a:r>
            <a:r>
              <a:rPr lang="ru-RU" i="0" dirty="0">
                <a:ea typeface="+mj-lt"/>
                <a:cs typeface="+mj-lt"/>
              </a:rPr>
              <a:t> </a:t>
            </a:r>
            <a:r>
              <a:rPr lang="ru-RU" i="0" dirty="0" err="1">
                <a:ea typeface="+mj-lt"/>
                <a:cs typeface="+mj-lt"/>
              </a:rPr>
              <a:t>лікарських</a:t>
            </a:r>
            <a:r>
              <a:rPr lang="ru-RU" i="0" dirty="0">
                <a:ea typeface="+mj-lt"/>
                <a:cs typeface="+mj-lt"/>
              </a:rPr>
              <a:t> </a:t>
            </a:r>
            <a:r>
              <a:rPr lang="ru-RU" i="0" dirty="0" err="1">
                <a:ea typeface="+mj-lt"/>
                <a:cs typeface="+mj-lt"/>
              </a:rPr>
              <a:t>засобів</a:t>
            </a:r>
            <a:r>
              <a:rPr lang="ru-RU" i="0" dirty="0">
                <a:ea typeface="+mj-lt"/>
                <a:cs typeface="+mj-lt"/>
              </a:rPr>
              <a:t>» № 490 </a:t>
            </a:r>
            <a:r>
              <a:rPr lang="ru-RU" i="0" dirty="0" err="1">
                <a:ea typeface="+mj-lt"/>
                <a:cs typeface="+mj-lt"/>
              </a:rPr>
              <a:t>від</a:t>
            </a:r>
            <a:r>
              <a:rPr lang="ru-RU" i="0" dirty="0">
                <a:ea typeface="+mj-lt"/>
                <a:cs typeface="+mj-lt"/>
              </a:rPr>
              <a:t> 17.08.2007 р. (</a:t>
            </a:r>
            <a:r>
              <a:rPr lang="ru-RU" i="0" dirty="0" err="1">
                <a:ea typeface="+mj-lt"/>
                <a:cs typeface="+mj-lt"/>
              </a:rPr>
              <a:t>Редакція</a:t>
            </a:r>
            <a:r>
              <a:rPr lang="ru-RU" i="0" dirty="0">
                <a:ea typeface="+mj-lt"/>
                <a:cs typeface="+mj-lt"/>
              </a:rPr>
              <a:t> </a:t>
            </a:r>
            <a:r>
              <a:rPr lang="ru-RU" i="0" dirty="0" err="1">
                <a:ea typeface="+mj-lt"/>
                <a:cs typeface="+mj-lt"/>
              </a:rPr>
              <a:t>від</a:t>
            </a:r>
            <a:r>
              <a:rPr lang="ru-RU" i="0" dirty="0">
                <a:ea typeface="+mj-lt"/>
                <a:cs typeface="+mj-lt"/>
              </a:rPr>
              <a:t> 04.10.2008 р.)</a:t>
            </a:r>
            <a:endParaRPr lang="ru-RU" dirty="0"/>
          </a:p>
        </p:txBody>
      </p:sp>
      <p:sp>
        <p:nvSpPr>
          <p:cNvPr id="3" name="Объект 2">
            <a:extLst>
              <a:ext uri="{FF2B5EF4-FFF2-40B4-BE49-F238E27FC236}">
                <a16:creationId xmlns:a16="http://schemas.microsoft.com/office/drawing/2014/main" id="{AB41D69E-E473-489A-89B6-4D7B99D73A11}"/>
              </a:ext>
            </a:extLst>
          </p:cNvPr>
          <p:cNvSpPr>
            <a:spLocks noGrp="1"/>
          </p:cNvSpPr>
          <p:nvPr>
            <p:ph idx="1"/>
          </p:nvPr>
        </p:nvSpPr>
        <p:spPr/>
        <p:txBody>
          <a:bodyPr vert="horz" lIns="91440" tIns="45720" rIns="91440" bIns="45720" rtlCol="0" anchor="t">
            <a:normAutofit/>
          </a:bodyPr>
          <a:lstStyle/>
          <a:p>
            <a:r>
              <a:rPr lang="ru-RU" sz="2800" b="1" dirty="0">
                <a:solidFill>
                  <a:srgbClr val="7030A0"/>
                </a:solidFill>
                <a:ea typeface="+mn-lt"/>
                <a:cs typeface="+mn-lt"/>
              </a:rPr>
              <a:t>• </a:t>
            </a:r>
            <a:r>
              <a:rPr lang="ru-RU" sz="2800" b="1" dirty="0" err="1">
                <a:solidFill>
                  <a:srgbClr val="7030A0"/>
                </a:solidFill>
                <a:ea typeface="+mn-lt"/>
                <a:cs typeface="+mn-lt"/>
              </a:rPr>
              <a:t>Сильнодіюч</a:t>
            </a:r>
            <a:r>
              <a:rPr lang="uk-UA" sz="2800" b="1" dirty="0">
                <a:solidFill>
                  <a:srgbClr val="7030A0"/>
                </a:solidFill>
                <a:ea typeface="+mn-lt"/>
                <a:cs typeface="+mn-lt"/>
              </a:rPr>
              <a:t>і</a:t>
            </a:r>
            <a:r>
              <a:rPr lang="ru-RU" sz="2800" b="1" dirty="0">
                <a:solidFill>
                  <a:srgbClr val="7030A0"/>
                </a:solidFill>
                <a:ea typeface="+mn-lt"/>
                <a:cs typeface="+mn-lt"/>
              </a:rPr>
              <a:t> – ЛЗ, </a:t>
            </a:r>
            <a:r>
              <a:rPr lang="ru-RU" sz="2800" b="1" dirty="0" err="1">
                <a:solidFill>
                  <a:srgbClr val="7030A0"/>
                </a:solidFill>
                <a:ea typeface="+mn-lt"/>
                <a:cs typeface="+mn-lt"/>
              </a:rPr>
              <a:t>вживання</a:t>
            </a:r>
            <a:r>
              <a:rPr lang="ru-RU" sz="2800" b="1" dirty="0">
                <a:solidFill>
                  <a:srgbClr val="7030A0"/>
                </a:solidFill>
                <a:ea typeface="+mn-lt"/>
                <a:cs typeface="+mn-lt"/>
              </a:rPr>
              <a:t> </a:t>
            </a:r>
            <a:r>
              <a:rPr lang="ru-RU" sz="2800" b="1" dirty="0" err="1">
                <a:solidFill>
                  <a:srgbClr val="7030A0"/>
                </a:solidFill>
                <a:ea typeface="+mn-lt"/>
                <a:cs typeface="+mn-lt"/>
              </a:rPr>
              <a:t>яких</a:t>
            </a:r>
            <a:r>
              <a:rPr lang="ru-RU" sz="2800" b="1" dirty="0">
                <a:solidFill>
                  <a:srgbClr val="7030A0"/>
                </a:solidFill>
                <a:ea typeface="+mn-lt"/>
                <a:cs typeface="+mn-lt"/>
              </a:rPr>
              <a:t> поза </a:t>
            </a:r>
            <a:r>
              <a:rPr lang="ru-RU" sz="2800" b="1" dirty="0" err="1">
                <a:solidFill>
                  <a:srgbClr val="7030A0"/>
                </a:solidFill>
                <a:ea typeface="+mn-lt"/>
                <a:cs typeface="+mn-lt"/>
              </a:rPr>
              <a:t>призначенням</a:t>
            </a:r>
            <a:r>
              <a:rPr lang="ru-RU" sz="2800" b="1" dirty="0">
                <a:solidFill>
                  <a:srgbClr val="7030A0"/>
                </a:solidFill>
                <a:ea typeface="+mn-lt"/>
                <a:cs typeface="+mn-lt"/>
              </a:rPr>
              <a:t> </a:t>
            </a:r>
            <a:r>
              <a:rPr lang="ru-RU" sz="2800" b="1" dirty="0" err="1">
                <a:solidFill>
                  <a:srgbClr val="7030A0"/>
                </a:solidFill>
                <a:ea typeface="+mn-lt"/>
                <a:cs typeface="+mn-lt"/>
              </a:rPr>
              <a:t>або</a:t>
            </a:r>
            <a:r>
              <a:rPr lang="ru-RU" sz="2800" b="1" dirty="0">
                <a:solidFill>
                  <a:srgbClr val="7030A0"/>
                </a:solidFill>
                <a:ea typeface="+mn-lt"/>
                <a:cs typeface="+mn-lt"/>
              </a:rPr>
              <a:t> з </a:t>
            </a:r>
            <a:r>
              <a:rPr lang="ru-RU" sz="2800" b="1" dirty="0" err="1">
                <a:solidFill>
                  <a:srgbClr val="7030A0"/>
                </a:solidFill>
                <a:ea typeface="+mn-lt"/>
                <a:cs typeface="+mn-lt"/>
              </a:rPr>
              <a:t>порушенням</a:t>
            </a:r>
            <a:r>
              <a:rPr lang="ru-RU" sz="2800" b="1" dirty="0">
                <a:solidFill>
                  <a:srgbClr val="7030A0"/>
                </a:solidFill>
                <a:ea typeface="+mn-lt"/>
                <a:cs typeface="+mn-lt"/>
              </a:rPr>
              <a:t> норм </a:t>
            </a:r>
            <a:r>
              <a:rPr lang="ru-RU" sz="2800" b="1" dirty="0" err="1">
                <a:solidFill>
                  <a:srgbClr val="7030A0"/>
                </a:solidFill>
                <a:ea typeface="+mn-lt"/>
                <a:cs typeface="+mn-lt"/>
              </a:rPr>
              <a:t>дозування</a:t>
            </a:r>
            <a:r>
              <a:rPr lang="ru-RU" sz="2800" b="1" dirty="0">
                <a:solidFill>
                  <a:srgbClr val="7030A0"/>
                </a:solidFill>
                <a:ea typeface="+mn-lt"/>
                <a:cs typeface="+mn-lt"/>
              </a:rPr>
              <a:t> </a:t>
            </a:r>
            <a:r>
              <a:rPr lang="ru-RU" sz="2800" b="1" dirty="0" err="1">
                <a:solidFill>
                  <a:srgbClr val="7030A0"/>
                </a:solidFill>
                <a:ea typeface="+mn-lt"/>
                <a:cs typeface="+mn-lt"/>
              </a:rPr>
              <a:t>може</a:t>
            </a:r>
            <a:r>
              <a:rPr lang="ru-RU" sz="2800" b="1" dirty="0">
                <a:solidFill>
                  <a:srgbClr val="7030A0"/>
                </a:solidFill>
                <a:ea typeface="+mn-lt"/>
                <a:cs typeface="+mn-lt"/>
              </a:rPr>
              <a:t> </a:t>
            </a:r>
            <a:r>
              <a:rPr lang="ru-RU" sz="2800" b="1" dirty="0" err="1">
                <a:solidFill>
                  <a:srgbClr val="7030A0"/>
                </a:solidFill>
                <a:ea typeface="+mn-lt"/>
                <a:cs typeface="+mn-lt"/>
              </a:rPr>
              <a:t>завдати</a:t>
            </a:r>
            <a:r>
              <a:rPr lang="ru-RU" sz="2800" b="1" dirty="0">
                <a:solidFill>
                  <a:srgbClr val="7030A0"/>
                </a:solidFill>
                <a:ea typeface="+mn-lt"/>
                <a:cs typeface="+mn-lt"/>
              </a:rPr>
              <a:t> </a:t>
            </a:r>
            <a:r>
              <a:rPr lang="ru-RU" sz="2800" b="1" dirty="0" err="1">
                <a:solidFill>
                  <a:srgbClr val="7030A0"/>
                </a:solidFill>
                <a:ea typeface="+mn-lt"/>
                <a:cs typeface="+mn-lt"/>
              </a:rPr>
              <a:t>тяжкої</a:t>
            </a:r>
            <a:r>
              <a:rPr lang="ru-RU" sz="2800" b="1" dirty="0">
                <a:solidFill>
                  <a:srgbClr val="7030A0"/>
                </a:solidFill>
                <a:ea typeface="+mn-lt"/>
                <a:cs typeface="+mn-lt"/>
              </a:rPr>
              <a:t> </a:t>
            </a:r>
            <a:r>
              <a:rPr lang="ru-RU" sz="2800" b="1" dirty="0" err="1">
                <a:solidFill>
                  <a:srgbClr val="7030A0"/>
                </a:solidFill>
                <a:ea typeface="+mn-lt"/>
                <a:cs typeface="+mn-lt"/>
              </a:rPr>
              <a:t>шкоди</a:t>
            </a:r>
            <a:r>
              <a:rPr lang="ru-RU" sz="2800" b="1" dirty="0">
                <a:solidFill>
                  <a:srgbClr val="7030A0"/>
                </a:solidFill>
                <a:ea typeface="+mn-lt"/>
                <a:cs typeface="+mn-lt"/>
              </a:rPr>
              <a:t> </a:t>
            </a:r>
            <a:r>
              <a:rPr lang="ru-RU" sz="2800" b="1" dirty="0" err="1">
                <a:solidFill>
                  <a:srgbClr val="7030A0"/>
                </a:solidFill>
                <a:ea typeface="+mn-lt"/>
                <a:cs typeface="+mn-lt"/>
              </a:rPr>
              <a:t>організму</a:t>
            </a:r>
            <a:r>
              <a:rPr lang="ru-RU" sz="2800" b="1" dirty="0">
                <a:solidFill>
                  <a:srgbClr val="7030A0"/>
                </a:solidFill>
                <a:ea typeface="+mn-lt"/>
                <a:cs typeface="+mn-lt"/>
              </a:rPr>
              <a:t> </a:t>
            </a:r>
            <a:r>
              <a:rPr lang="ru-RU" sz="2800" b="1" dirty="0" err="1">
                <a:solidFill>
                  <a:srgbClr val="7030A0"/>
                </a:solidFill>
                <a:ea typeface="+mn-lt"/>
                <a:cs typeface="+mn-lt"/>
              </a:rPr>
              <a:t>людини</a:t>
            </a:r>
            <a:r>
              <a:rPr lang="ru-RU" sz="2800" b="1" dirty="0">
                <a:solidFill>
                  <a:srgbClr val="7030A0"/>
                </a:solidFill>
                <a:ea typeface="+mn-lt"/>
                <a:cs typeface="+mn-lt"/>
              </a:rPr>
              <a:t>. </a:t>
            </a:r>
          </a:p>
          <a:p>
            <a:r>
              <a:rPr lang="ru-RU" sz="2800" b="1" dirty="0">
                <a:solidFill>
                  <a:srgbClr val="C00000"/>
                </a:solidFill>
                <a:ea typeface="+mn-lt"/>
                <a:cs typeface="+mn-lt"/>
              </a:rPr>
              <a:t>• </a:t>
            </a:r>
            <a:r>
              <a:rPr lang="ru-RU" sz="2800" b="1" dirty="0" err="1">
                <a:solidFill>
                  <a:srgbClr val="C00000"/>
                </a:solidFill>
                <a:ea typeface="+mn-lt"/>
                <a:cs typeface="+mn-lt"/>
              </a:rPr>
              <a:t>Приклади</a:t>
            </a:r>
            <a:r>
              <a:rPr lang="ru-RU" sz="2800" b="1" dirty="0">
                <a:solidFill>
                  <a:srgbClr val="C00000"/>
                </a:solidFill>
                <a:ea typeface="+mn-lt"/>
                <a:cs typeface="+mn-lt"/>
              </a:rPr>
              <a:t>: </a:t>
            </a:r>
            <a:r>
              <a:rPr lang="ru-RU" sz="2800" b="1" dirty="0" err="1">
                <a:solidFill>
                  <a:srgbClr val="C00000"/>
                </a:solidFill>
                <a:ea typeface="+mn-lt"/>
                <a:cs typeface="+mn-lt"/>
              </a:rPr>
              <a:t>буторфанол</a:t>
            </a:r>
            <a:r>
              <a:rPr lang="ru-RU" sz="2800" b="1" dirty="0">
                <a:solidFill>
                  <a:srgbClr val="C00000"/>
                </a:solidFill>
                <a:ea typeface="+mn-lt"/>
                <a:cs typeface="+mn-lt"/>
              </a:rPr>
              <a:t>, </a:t>
            </a:r>
            <a:r>
              <a:rPr lang="ru-RU" sz="2800" b="1" dirty="0" err="1">
                <a:solidFill>
                  <a:srgbClr val="C00000"/>
                </a:solidFill>
                <a:ea typeface="+mn-lt"/>
                <a:cs typeface="+mn-lt"/>
              </a:rPr>
              <a:t>дифенгідрамін</a:t>
            </a:r>
            <a:r>
              <a:rPr lang="ru-RU" sz="2800" b="1" dirty="0">
                <a:solidFill>
                  <a:srgbClr val="C00000"/>
                </a:solidFill>
                <a:ea typeface="+mn-lt"/>
                <a:cs typeface="+mn-lt"/>
              </a:rPr>
              <a:t>, </a:t>
            </a:r>
            <a:r>
              <a:rPr lang="ru-RU" sz="2800" b="1" dirty="0" err="1">
                <a:solidFill>
                  <a:srgbClr val="C00000"/>
                </a:solidFill>
                <a:ea typeface="+mn-lt"/>
                <a:cs typeface="+mn-lt"/>
              </a:rPr>
              <a:t>клонідин</a:t>
            </a:r>
            <a:r>
              <a:rPr lang="ru-RU" sz="2800" b="1" dirty="0">
                <a:solidFill>
                  <a:srgbClr val="C00000"/>
                </a:solidFill>
                <a:ea typeface="+mn-lt"/>
                <a:cs typeface="+mn-lt"/>
              </a:rPr>
              <a:t> </a:t>
            </a:r>
            <a:r>
              <a:rPr lang="ru-RU" sz="2800" b="1" dirty="0" err="1">
                <a:solidFill>
                  <a:srgbClr val="C00000"/>
                </a:solidFill>
                <a:ea typeface="+mn-lt"/>
                <a:cs typeface="+mn-lt"/>
              </a:rPr>
              <a:t>тощо</a:t>
            </a:r>
            <a:r>
              <a:rPr lang="ru-RU" sz="2800" b="1" dirty="0">
                <a:solidFill>
                  <a:srgbClr val="C00000"/>
                </a:solidFill>
                <a:ea typeface="+mn-lt"/>
                <a:cs typeface="+mn-lt"/>
              </a:rPr>
              <a:t>.</a:t>
            </a:r>
            <a:endParaRPr lang="ru-RU" sz="2800" b="1" dirty="0">
              <a:solidFill>
                <a:srgbClr val="C00000"/>
              </a:solidFill>
            </a:endParaRPr>
          </a:p>
        </p:txBody>
      </p:sp>
    </p:spTree>
    <p:extLst>
      <p:ext uri="{BB962C8B-B14F-4D97-AF65-F5344CB8AC3E}">
        <p14:creationId xmlns:p14="http://schemas.microsoft.com/office/powerpoint/2010/main" val="2211322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1B6A27-20E4-428D-9D74-D43DEAF316F6}"/>
              </a:ext>
            </a:extLst>
          </p:cNvPr>
          <p:cNvSpPr>
            <a:spLocks noGrp="1"/>
          </p:cNvSpPr>
          <p:nvPr>
            <p:ph type="title"/>
          </p:nvPr>
        </p:nvSpPr>
        <p:spPr>
          <a:xfrm>
            <a:off x="598650" y="226089"/>
            <a:ext cx="11414651" cy="1325563"/>
          </a:xfrm>
        </p:spPr>
        <p:txBody>
          <a:bodyPr>
            <a:normAutofit fontScale="90000"/>
          </a:bodyPr>
          <a:lstStyle/>
          <a:p>
            <a:r>
              <a:rPr lang="ru-RU" i="0" dirty="0">
                <a:ea typeface="+mj-lt"/>
                <a:cs typeface="+mj-lt"/>
              </a:rPr>
              <a:t>Закон </a:t>
            </a:r>
            <a:r>
              <a:rPr lang="ru-RU" i="0" dirty="0" err="1">
                <a:ea typeface="+mj-lt"/>
                <a:cs typeface="+mj-lt"/>
              </a:rPr>
              <a:t>України</a:t>
            </a:r>
            <a:r>
              <a:rPr lang="ru-RU" i="0" dirty="0">
                <a:ea typeface="+mj-lt"/>
                <a:cs typeface="+mj-lt"/>
              </a:rPr>
              <a:t> «Про </a:t>
            </a:r>
            <a:r>
              <a:rPr lang="ru-RU" i="0" dirty="0" err="1">
                <a:ea typeface="+mj-lt"/>
                <a:cs typeface="+mj-lt"/>
              </a:rPr>
              <a:t>наркотичні</a:t>
            </a:r>
            <a:r>
              <a:rPr lang="ru-RU" i="0" dirty="0">
                <a:ea typeface="+mj-lt"/>
                <a:cs typeface="+mj-lt"/>
              </a:rPr>
              <a:t> </a:t>
            </a:r>
            <a:r>
              <a:rPr lang="ru-RU" i="0" dirty="0" err="1">
                <a:ea typeface="+mj-lt"/>
                <a:cs typeface="+mj-lt"/>
              </a:rPr>
              <a:t>засоби</a:t>
            </a:r>
            <a:r>
              <a:rPr lang="ru-RU" i="0" dirty="0">
                <a:ea typeface="+mj-lt"/>
                <a:cs typeface="+mj-lt"/>
              </a:rPr>
              <a:t>, </a:t>
            </a:r>
            <a:r>
              <a:rPr lang="ru-RU" i="0" dirty="0" err="1">
                <a:ea typeface="+mj-lt"/>
                <a:cs typeface="+mj-lt"/>
              </a:rPr>
              <a:t>психотропні</a:t>
            </a:r>
            <a:r>
              <a:rPr lang="ru-RU" i="0" dirty="0">
                <a:ea typeface="+mj-lt"/>
                <a:cs typeface="+mj-lt"/>
              </a:rPr>
              <a:t> </a:t>
            </a:r>
            <a:r>
              <a:rPr lang="ru-RU" i="0" dirty="0" err="1">
                <a:ea typeface="+mj-lt"/>
                <a:cs typeface="+mj-lt"/>
              </a:rPr>
              <a:t>речовини</a:t>
            </a:r>
            <a:r>
              <a:rPr lang="ru-RU" i="0" dirty="0">
                <a:ea typeface="+mj-lt"/>
                <a:cs typeface="+mj-lt"/>
              </a:rPr>
              <a:t> і </a:t>
            </a:r>
            <a:r>
              <a:rPr lang="ru-RU" i="0" dirty="0" err="1">
                <a:ea typeface="+mj-lt"/>
                <a:cs typeface="+mj-lt"/>
              </a:rPr>
              <a:t>прекурсори</a:t>
            </a:r>
            <a:r>
              <a:rPr lang="ru-RU" i="0" dirty="0">
                <a:ea typeface="+mj-lt"/>
                <a:cs typeface="+mj-lt"/>
              </a:rPr>
              <a:t>» </a:t>
            </a:r>
            <a:r>
              <a:rPr lang="ru-RU" i="0" dirty="0" err="1">
                <a:ea typeface="+mj-lt"/>
                <a:cs typeface="+mj-lt"/>
              </a:rPr>
              <a:t>від</a:t>
            </a:r>
            <a:r>
              <a:rPr lang="ru-RU" i="0" dirty="0">
                <a:ea typeface="+mj-lt"/>
                <a:cs typeface="+mj-lt"/>
              </a:rPr>
              <a:t> 15.02.1995 р. (</a:t>
            </a:r>
            <a:r>
              <a:rPr lang="ru-RU" i="0" dirty="0" err="1">
                <a:ea typeface="+mj-lt"/>
                <a:cs typeface="+mj-lt"/>
              </a:rPr>
              <a:t>Редакція</a:t>
            </a:r>
            <a:r>
              <a:rPr lang="ru-RU" i="0" dirty="0">
                <a:ea typeface="+mj-lt"/>
                <a:cs typeface="+mj-lt"/>
              </a:rPr>
              <a:t> </a:t>
            </a:r>
            <a:r>
              <a:rPr lang="ru-RU" i="0" dirty="0" err="1">
                <a:ea typeface="+mj-lt"/>
                <a:cs typeface="+mj-lt"/>
              </a:rPr>
              <a:t>від</a:t>
            </a:r>
            <a:r>
              <a:rPr lang="ru-RU" i="0" dirty="0">
                <a:ea typeface="+mj-lt"/>
                <a:cs typeface="+mj-lt"/>
              </a:rPr>
              <a:t> 16.08.2024 р.)</a:t>
            </a:r>
            <a:endParaRPr lang="ru-RU" dirty="0"/>
          </a:p>
        </p:txBody>
      </p:sp>
      <p:sp>
        <p:nvSpPr>
          <p:cNvPr id="4" name="Прямоугольник: скругленные углы 3">
            <a:extLst>
              <a:ext uri="{FF2B5EF4-FFF2-40B4-BE49-F238E27FC236}">
                <a16:creationId xmlns:a16="http://schemas.microsoft.com/office/drawing/2014/main" id="{2CB86F55-75D6-4366-B6C0-55D926C3501B}"/>
              </a:ext>
            </a:extLst>
          </p:cNvPr>
          <p:cNvSpPr/>
          <p:nvPr/>
        </p:nvSpPr>
        <p:spPr>
          <a:xfrm>
            <a:off x="4028536" y="1260894"/>
            <a:ext cx="7735016" cy="1322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t>речовини</a:t>
            </a:r>
            <a:r>
              <a:rPr lang="ru-RU" b="1" dirty="0"/>
              <a:t> </a:t>
            </a:r>
            <a:r>
              <a:rPr lang="ru-RU" b="1" dirty="0" err="1"/>
              <a:t>натуральні</a:t>
            </a:r>
            <a:r>
              <a:rPr lang="ru-RU" b="1" dirty="0"/>
              <a:t> </a:t>
            </a:r>
            <a:r>
              <a:rPr lang="ru-RU" b="1" dirty="0" err="1"/>
              <a:t>або</a:t>
            </a:r>
            <a:r>
              <a:rPr lang="ru-RU" b="1" dirty="0"/>
              <a:t> </a:t>
            </a:r>
            <a:r>
              <a:rPr lang="ru-RU" b="1" dirty="0" err="1"/>
              <a:t>синтетичні</a:t>
            </a:r>
            <a:r>
              <a:rPr lang="ru-RU" b="1" dirty="0"/>
              <a:t>, </a:t>
            </a:r>
            <a:r>
              <a:rPr lang="ru-RU" b="1" dirty="0" err="1"/>
              <a:t>препарати</a:t>
            </a:r>
            <a:r>
              <a:rPr lang="ru-RU" b="1" dirty="0"/>
              <a:t>, </a:t>
            </a:r>
            <a:r>
              <a:rPr lang="ru-RU" b="1" dirty="0" err="1"/>
              <a:t>рослини</a:t>
            </a:r>
            <a:r>
              <a:rPr lang="ru-RU" b="1" dirty="0"/>
              <a:t>, </a:t>
            </a:r>
            <a:r>
              <a:rPr lang="ru-RU" b="1" dirty="0" err="1"/>
              <a:t>включені</a:t>
            </a:r>
            <a:r>
              <a:rPr lang="ru-RU" b="1" dirty="0"/>
              <a:t> до </a:t>
            </a:r>
            <a:r>
              <a:rPr lang="ru-RU" b="1" dirty="0" err="1"/>
              <a:t>Переліку</a:t>
            </a:r>
            <a:r>
              <a:rPr lang="ru-RU" b="1" dirty="0"/>
              <a:t> </a:t>
            </a:r>
            <a:r>
              <a:rPr lang="ru-RU" b="1" dirty="0" err="1"/>
              <a:t>наркотичних</a:t>
            </a:r>
            <a:r>
              <a:rPr lang="ru-RU" b="1" dirty="0"/>
              <a:t> </a:t>
            </a:r>
            <a:r>
              <a:rPr lang="ru-RU" b="1" dirty="0" err="1"/>
              <a:t>засобів</a:t>
            </a:r>
            <a:r>
              <a:rPr lang="ru-RU" b="1" dirty="0"/>
              <a:t>, </a:t>
            </a:r>
            <a:r>
              <a:rPr lang="ru-RU" b="1" dirty="0" err="1"/>
              <a:t>психотропних</a:t>
            </a:r>
            <a:r>
              <a:rPr lang="ru-RU" b="1" dirty="0"/>
              <a:t> </a:t>
            </a:r>
            <a:r>
              <a:rPr lang="ru-RU" b="1" dirty="0" err="1"/>
              <a:t>речовин</a:t>
            </a:r>
            <a:r>
              <a:rPr lang="ru-RU" b="1" dirty="0"/>
              <a:t> і </a:t>
            </a:r>
            <a:r>
              <a:rPr lang="ru-RU" b="1" dirty="0" err="1"/>
              <a:t>прекурсорів</a:t>
            </a:r>
            <a:r>
              <a:rPr lang="ru-RU" b="1" dirty="0"/>
              <a:t>;</a:t>
            </a:r>
          </a:p>
        </p:txBody>
      </p:sp>
      <p:sp>
        <p:nvSpPr>
          <p:cNvPr id="5" name="Прямоугольник: скругленные углы 4">
            <a:extLst>
              <a:ext uri="{FF2B5EF4-FFF2-40B4-BE49-F238E27FC236}">
                <a16:creationId xmlns:a16="http://schemas.microsoft.com/office/drawing/2014/main" id="{099D78D3-ECB5-4979-9344-D542EA989E0D}"/>
              </a:ext>
            </a:extLst>
          </p:cNvPr>
          <p:cNvSpPr/>
          <p:nvPr/>
        </p:nvSpPr>
        <p:spPr>
          <a:xfrm>
            <a:off x="4028535" y="2684252"/>
            <a:ext cx="7735016" cy="1322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ea typeface="+mn-lt"/>
                <a:cs typeface="+mn-lt"/>
              </a:rPr>
              <a:t>натуральні</a:t>
            </a:r>
            <a:r>
              <a:rPr lang="ru-RU" b="1" dirty="0">
                <a:ea typeface="+mn-lt"/>
                <a:cs typeface="+mn-lt"/>
              </a:rPr>
              <a:t> </a:t>
            </a:r>
            <a:r>
              <a:rPr lang="ru-RU" b="1" dirty="0" err="1">
                <a:ea typeface="+mn-lt"/>
                <a:cs typeface="+mn-lt"/>
              </a:rPr>
              <a:t>або</a:t>
            </a:r>
            <a:r>
              <a:rPr lang="ru-RU" b="1" dirty="0">
                <a:ea typeface="+mn-lt"/>
                <a:cs typeface="+mn-lt"/>
              </a:rPr>
              <a:t> </a:t>
            </a:r>
            <a:r>
              <a:rPr lang="ru-RU" b="1" dirty="0" err="1">
                <a:ea typeface="+mn-lt"/>
                <a:cs typeface="+mn-lt"/>
              </a:rPr>
              <a:t>синтетичні</a:t>
            </a:r>
            <a:r>
              <a:rPr lang="ru-RU" b="1" dirty="0">
                <a:ea typeface="+mn-lt"/>
                <a:cs typeface="+mn-lt"/>
              </a:rPr>
              <a:t>, </a:t>
            </a:r>
            <a:r>
              <a:rPr lang="ru-RU" b="1" dirty="0" err="1">
                <a:ea typeface="+mn-lt"/>
                <a:cs typeface="+mn-lt"/>
              </a:rPr>
              <a:t>препарати</a:t>
            </a:r>
            <a:r>
              <a:rPr lang="ru-RU" b="1" dirty="0">
                <a:ea typeface="+mn-lt"/>
                <a:cs typeface="+mn-lt"/>
              </a:rPr>
              <a:t>, </a:t>
            </a:r>
            <a:r>
              <a:rPr lang="ru-RU" b="1" dirty="0" err="1">
                <a:ea typeface="+mn-lt"/>
                <a:cs typeface="+mn-lt"/>
              </a:rPr>
              <a:t>природні</a:t>
            </a:r>
            <a:r>
              <a:rPr lang="ru-RU" b="1" dirty="0">
                <a:ea typeface="+mn-lt"/>
                <a:cs typeface="+mn-lt"/>
              </a:rPr>
              <a:t> </a:t>
            </a:r>
            <a:r>
              <a:rPr lang="ru-RU" b="1" dirty="0" err="1">
                <a:ea typeface="+mn-lt"/>
                <a:cs typeface="+mn-lt"/>
              </a:rPr>
              <a:t>матеріали</a:t>
            </a:r>
            <a:r>
              <a:rPr lang="ru-RU" b="1" dirty="0">
                <a:ea typeface="+mn-lt"/>
                <a:cs typeface="+mn-lt"/>
              </a:rPr>
              <a:t>, </a:t>
            </a:r>
            <a:r>
              <a:rPr lang="ru-RU" b="1" dirty="0" err="1">
                <a:ea typeface="+mn-lt"/>
                <a:cs typeface="+mn-lt"/>
              </a:rPr>
              <a:t>речовини</a:t>
            </a:r>
            <a:r>
              <a:rPr lang="ru-RU" b="1" dirty="0">
                <a:ea typeface="+mn-lt"/>
                <a:cs typeface="+mn-lt"/>
              </a:rPr>
              <a:t> </a:t>
            </a:r>
            <a:r>
              <a:rPr lang="ru-RU" b="1" dirty="0" err="1">
                <a:ea typeface="+mn-lt"/>
                <a:cs typeface="+mn-lt"/>
              </a:rPr>
              <a:t>включені</a:t>
            </a:r>
            <a:r>
              <a:rPr lang="ru-RU" b="1" dirty="0">
                <a:ea typeface="+mn-lt"/>
                <a:cs typeface="+mn-lt"/>
              </a:rPr>
              <a:t> до </a:t>
            </a:r>
            <a:r>
              <a:rPr lang="ru-RU" b="1" dirty="0" err="1">
                <a:ea typeface="+mn-lt"/>
                <a:cs typeface="+mn-lt"/>
              </a:rPr>
              <a:t>Переліку</a:t>
            </a:r>
            <a:r>
              <a:rPr lang="ru-RU" b="1" dirty="0">
                <a:ea typeface="+mn-lt"/>
                <a:cs typeface="+mn-lt"/>
              </a:rPr>
              <a:t> </a:t>
            </a:r>
            <a:r>
              <a:rPr lang="ru-RU" b="1" dirty="0" err="1">
                <a:ea typeface="+mn-lt"/>
                <a:cs typeface="+mn-lt"/>
              </a:rPr>
              <a:t>наркотичних</a:t>
            </a:r>
            <a:r>
              <a:rPr lang="ru-RU" b="1" dirty="0">
                <a:ea typeface="+mn-lt"/>
                <a:cs typeface="+mn-lt"/>
              </a:rPr>
              <a:t> </a:t>
            </a:r>
            <a:r>
              <a:rPr lang="ru-RU" b="1" dirty="0" err="1">
                <a:ea typeface="+mn-lt"/>
                <a:cs typeface="+mn-lt"/>
              </a:rPr>
              <a:t>засобів</a:t>
            </a:r>
            <a:r>
              <a:rPr lang="ru-RU" b="1" dirty="0">
                <a:ea typeface="+mn-lt"/>
                <a:cs typeface="+mn-lt"/>
              </a:rPr>
              <a:t>, </a:t>
            </a:r>
            <a:r>
              <a:rPr lang="ru-RU" b="1" dirty="0" err="1">
                <a:ea typeface="+mn-lt"/>
                <a:cs typeface="+mn-lt"/>
              </a:rPr>
              <a:t>психотропних</a:t>
            </a:r>
            <a:r>
              <a:rPr lang="ru-RU" b="1" dirty="0">
                <a:ea typeface="+mn-lt"/>
                <a:cs typeface="+mn-lt"/>
              </a:rPr>
              <a:t> </a:t>
            </a:r>
            <a:r>
              <a:rPr lang="ru-RU" b="1" dirty="0" err="1">
                <a:ea typeface="+mn-lt"/>
                <a:cs typeface="+mn-lt"/>
              </a:rPr>
              <a:t>речовин</a:t>
            </a:r>
            <a:r>
              <a:rPr lang="ru-RU" b="1" dirty="0">
                <a:ea typeface="+mn-lt"/>
                <a:cs typeface="+mn-lt"/>
              </a:rPr>
              <a:t> і </a:t>
            </a:r>
            <a:r>
              <a:rPr lang="ru-RU" b="1" dirty="0" err="1">
                <a:ea typeface="+mn-lt"/>
                <a:cs typeface="+mn-lt"/>
              </a:rPr>
              <a:t>прекурсорів</a:t>
            </a:r>
            <a:r>
              <a:rPr lang="ru-RU" b="1" dirty="0">
                <a:ea typeface="+mn-lt"/>
                <a:cs typeface="+mn-lt"/>
              </a:rPr>
              <a:t>;</a:t>
            </a:r>
            <a:endParaRPr lang="ru-RU" b="1"/>
          </a:p>
        </p:txBody>
      </p:sp>
      <p:sp>
        <p:nvSpPr>
          <p:cNvPr id="6" name="Прямоугольник: скругленные углы 5">
            <a:extLst>
              <a:ext uri="{FF2B5EF4-FFF2-40B4-BE49-F238E27FC236}">
                <a16:creationId xmlns:a16="http://schemas.microsoft.com/office/drawing/2014/main" id="{8C43A28C-BBF7-40F1-AFCE-15FE34E6FBF1}"/>
              </a:ext>
            </a:extLst>
          </p:cNvPr>
          <p:cNvSpPr/>
          <p:nvPr/>
        </p:nvSpPr>
        <p:spPr>
          <a:xfrm>
            <a:off x="4028536" y="4107611"/>
            <a:ext cx="7735016" cy="1322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t>речовини</a:t>
            </a:r>
            <a:r>
              <a:rPr lang="ru-RU" b="1" dirty="0"/>
              <a:t>, </a:t>
            </a:r>
            <a:r>
              <a:rPr lang="ru-RU" b="1" dirty="0" err="1"/>
              <a:t>які</a:t>
            </a:r>
            <a:r>
              <a:rPr lang="ru-RU" b="1" dirty="0"/>
              <a:t> </a:t>
            </a:r>
            <a:r>
              <a:rPr lang="ru-RU" b="1" dirty="0" err="1"/>
              <a:t>використовуються</a:t>
            </a:r>
            <a:r>
              <a:rPr lang="ru-RU" b="1" dirty="0"/>
              <a:t> для </a:t>
            </a:r>
            <a:r>
              <a:rPr lang="ru-RU" b="1" dirty="0" err="1"/>
              <a:t>виробництва</a:t>
            </a:r>
            <a:r>
              <a:rPr lang="ru-RU" b="1" dirty="0"/>
              <a:t>, </a:t>
            </a:r>
            <a:r>
              <a:rPr lang="ru-RU" b="1" dirty="0" err="1"/>
              <a:t>виготовлення</a:t>
            </a:r>
            <a:r>
              <a:rPr lang="ru-RU" b="1" dirty="0"/>
              <a:t> </a:t>
            </a:r>
            <a:r>
              <a:rPr lang="ru-RU" b="1" dirty="0" err="1"/>
              <a:t>наркотичних</a:t>
            </a:r>
            <a:r>
              <a:rPr lang="ru-RU" b="1" dirty="0"/>
              <a:t> </a:t>
            </a:r>
            <a:r>
              <a:rPr lang="ru-RU" b="1" dirty="0" err="1"/>
              <a:t>засобів</a:t>
            </a:r>
            <a:r>
              <a:rPr lang="ru-RU" b="1" dirty="0"/>
              <a:t> і </a:t>
            </a:r>
            <a:r>
              <a:rPr lang="ru-RU" b="1" dirty="0" err="1"/>
              <a:t>психотропних</a:t>
            </a:r>
            <a:r>
              <a:rPr lang="ru-RU" b="1" dirty="0"/>
              <a:t> </a:t>
            </a:r>
            <a:r>
              <a:rPr lang="ru-RU" b="1" dirty="0" err="1"/>
              <a:t>речовин</a:t>
            </a:r>
            <a:r>
              <a:rPr lang="ru-RU" b="1" dirty="0"/>
              <a:t>, </a:t>
            </a:r>
            <a:r>
              <a:rPr lang="ru-RU" b="1" dirty="0" err="1"/>
              <a:t>включені</a:t>
            </a:r>
            <a:r>
              <a:rPr lang="ru-RU" b="1" dirty="0"/>
              <a:t> до </a:t>
            </a:r>
            <a:r>
              <a:rPr lang="ru-RU" b="1" dirty="0" err="1"/>
              <a:t>Переліку</a:t>
            </a:r>
            <a:r>
              <a:rPr lang="ru-RU" b="1" dirty="0"/>
              <a:t> </a:t>
            </a:r>
            <a:r>
              <a:rPr lang="ru-RU" b="1" dirty="0" err="1"/>
              <a:t>наркотичних</a:t>
            </a:r>
            <a:r>
              <a:rPr lang="ru-RU" b="1" dirty="0"/>
              <a:t> </a:t>
            </a:r>
            <a:r>
              <a:rPr lang="ru-RU" b="1" dirty="0" err="1"/>
              <a:t>засобів</a:t>
            </a:r>
            <a:r>
              <a:rPr lang="ru-RU" b="1" dirty="0"/>
              <a:t>, </a:t>
            </a:r>
            <a:r>
              <a:rPr lang="ru-RU" b="1" dirty="0" err="1"/>
              <a:t>психотропних</a:t>
            </a:r>
            <a:r>
              <a:rPr lang="ru-RU" b="1" dirty="0"/>
              <a:t> </a:t>
            </a:r>
            <a:r>
              <a:rPr lang="ru-RU" b="1" dirty="0" err="1"/>
              <a:t>речовин</a:t>
            </a:r>
            <a:r>
              <a:rPr lang="ru-RU" b="1" dirty="0"/>
              <a:t> і </a:t>
            </a:r>
            <a:r>
              <a:rPr lang="ru-RU" b="1" dirty="0" err="1"/>
              <a:t>прекурсорів</a:t>
            </a:r>
            <a:r>
              <a:rPr lang="ru-RU" b="1" dirty="0"/>
              <a:t>;</a:t>
            </a:r>
          </a:p>
        </p:txBody>
      </p:sp>
      <p:sp>
        <p:nvSpPr>
          <p:cNvPr id="7" name="Прямоугольник: скругленные углы 6">
            <a:extLst>
              <a:ext uri="{FF2B5EF4-FFF2-40B4-BE49-F238E27FC236}">
                <a16:creationId xmlns:a16="http://schemas.microsoft.com/office/drawing/2014/main" id="{01B6A55D-CCD6-43EB-9397-8EE713BB881B}"/>
              </a:ext>
            </a:extLst>
          </p:cNvPr>
          <p:cNvSpPr/>
          <p:nvPr/>
        </p:nvSpPr>
        <p:spPr>
          <a:xfrm>
            <a:off x="4028535" y="5530969"/>
            <a:ext cx="7735016" cy="1322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t>заборонені</a:t>
            </a:r>
            <a:r>
              <a:rPr lang="ru-RU" b="1" dirty="0"/>
              <a:t> до </a:t>
            </a:r>
            <a:r>
              <a:rPr lang="ru-RU" b="1" dirty="0" err="1"/>
              <a:t>обігу</a:t>
            </a:r>
            <a:r>
              <a:rPr lang="ru-RU" b="1" dirty="0"/>
              <a:t> на </a:t>
            </a:r>
            <a:r>
              <a:rPr lang="ru-RU" b="1" dirty="0" err="1"/>
              <a:t>території</a:t>
            </a:r>
            <a:r>
              <a:rPr lang="ru-RU" b="1" dirty="0"/>
              <a:t> </a:t>
            </a:r>
            <a:r>
              <a:rPr lang="ru-RU" b="1" dirty="0" err="1"/>
              <a:t>України</a:t>
            </a:r>
            <a:r>
              <a:rPr lang="ru-RU" b="1" dirty="0"/>
              <a:t> </a:t>
            </a:r>
            <a:r>
              <a:rPr lang="ru-RU" b="1" dirty="0" err="1"/>
              <a:t>речовини</a:t>
            </a:r>
            <a:r>
              <a:rPr lang="ru-RU" b="1" dirty="0"/>
              <a:t> </a:t>
            </a:r>
            <a:r>
              <a:rPr lang="ru-RU" b="1" dirty="0" err="1"/>
              <a:t>синтетичні</a:t>
            </a:r>
            <a:r>
              <a:rPr lang="ru-RU" b="1" dirty="0"/>
              <a:t> </a:t>
            </a:r>
            <a:r>
              <a:rPr lang="ru-RU" b="1" dirty="0" err="1"/>
              <a:t>чи</a:t>
            </a:r>
            <a:r>
              <a:rPr lang="ru-RU" b="1" dirty="0"/>
              <a:t> </a:t>
            </a:r>
            <a:r>
              <a:rPr lang="ru-RU" b="1" dirty="0" err="1"/>
              <a:t>натуральні</a:t>
            </a:r>
            <a:r>
              <a:rPr lang="ru-RU" b="1" dirty="0"/>
              <a:t>, </a:t>
            </a:r>
            <a:r>
              <a:rPr lang="ru-RU" b="1" dirty="0" err="1"/>
              <a:t>які</a:t>
            </a:r>
            <a:r>
              <a:rPr lang="ru-RU" b="1" dirty="0"/>
              <a:t> не </a:t>
            </a:r>
            <a:r>
              <a:rPr lang="ru-RU" b="1" dirty="0" err="1"/>
              <a:t>увійшли</a:t>
            </a:r>
            <a:r>
              <a:rPr lang="ru-RU" b="1" dirty="0"/>
              <a:t> до </a:t>
            </a:r>
            <a:r>
              <a:rPr lang="ru-RU" b="1" dirty="0" err="1"/>
              <a:t>Переліку</a:t>
            </a:r>
            <a:r>
              <a:rPr lang="ru-RU" b="1" dirty="0"/>
              <a:t> </a:t>
            </a:r>
            <a:r>
              <a:rPr lang="ru-RU" b="1" dirty="0" err="1"/>
              <a:t>наркотичних</a:t>
            </a:r>
            <a:r>
              <a:rPr lang="ru-RU" b="1" dirty="0"/>
              <a:t> </a:t>
            </a:r>
            <a:r>
              <a:rPr lang="ru-RU" b="1" dirty="0" err="1"/>
              <a:t>засобів</a:t>
            </a:r>
            <a:r>
              <a:rPr lang="ru-RU" b="1" dirty="0"/>
              <a:t>, </a:t>
            </a:r>
            <a:r>
              <a:rPr lang="ru-RU" b="1" dirty="0" err="1"/>
              <a:t>психотропних</a:t>
            </a:r>
            <a:r>
              <a:rPr lang="ru-RU" b="1" dirty="0"/>
              <a:t> </a:t>
            </a:r>
            <a:r>
              <a:rPr lang="ru-RU" b="1" dirty="0" err="1"/>
              <a:t>речовин</a:t>
            </a:r>
            <a:r>
              <a:rPr lang="ru-RU" b="1" dirty="0"/>
              <a:t> і </a:t>
            </a:r>
            <a:r>
              <a:rPr lang="ru-RU" b="1" dirty="0" err="1"/>
              <a:t>прекурсорів</a:t>
            </a:r>
            <a:r>
              <a:rPr lang="ru-RU" b="1" dirty="0"/>
              <a:t>, але за </a:t>
            </a:r>
            <a:r>
              <a:rPr lang="ru-RU" b="1" dirty="0" err="1"/>
              <a:t>хімічною</a:t>
            </a:r>
            <a:r>
              <a:rPr lang="ru-RU" b="1" dirty="0"/>
              <a:t> структурою і </a:t>
            </a:r>
            <a:r>
              <a:rPr lang="ru-RU" b="1" dirty="0" err="1"/>
              <a:t>властивостями</a:t>
            </a:r>
            <a:r>
              <a:rPr lang="ru-RU" b="1" dirty="0"/>
              <a:t> </a:t>
            </a:r>
            <a:r>
              <a:rPr lang="ru-RU" b="1" dirty="0" err="1"/>
              <a:t>подібні</a:t>
            </a:r>
            <a:r>
              <a:rPr lang="ru-RU" b="1" dirty="0"/>
              <a:t> </a:t>
            </a:r>
            <a:r>
              <a:rPr lang="ru-RU" b="1" dirty="0" err="1"/>
              <a:t>наркотичних</a:t>
            </a:r>
            <a:r>
              <a:rPr lang="ru-RU" b="1" dirty="0"/>
              <a:t> </a:t>
            </a:r>
            <a:r>
              <a:rPr lang="ru-RU" b="1" dirty="0" err="1"/>
              <a:t>засобів</a:t>
            </a:r>
            <a:r>
              <a:rPr lang="ru-RU" b="1" dirty="0"/>
              <a:t> і </a:t>
            </a:r>
            <a:r>
              <a:rPr lang="ru-RU" b="1" dirty="0" err="1"/>
              <a:t>психотропних</a:t>
            </a:r>
            <a:r>
              <a:rPr lang="ru-RU" b="1" dirty="0"/>
              <a:t> </a:t>
            </a:r>
            <a:r>
              <a:rPr lang="ru-RU" b="1" dirty="0" err="1"/>
              <a:t>речовин</a:t>
            </a:r>
            <a:r>
              <a:rPr lang="ru-RU" b="1" dirty="0"/>
              <a:t> і </a:t>
            </a:r>
            <a:r>
              <a:rPr lang="ru-RU" b="1" dirty="0" err="1"/>
              <a:t>відтворюють</a:t>
            </a:r>
            <a:r>
              <a:rPr lang="ru-RU" b="1" dirty="0"/>
              <a:t> </a:t>
            </a:r>
            <a:r>
              <a:rPr lang="ru-RU" b="1" dirty="0" err="1"/>
              <a:t>їх</a:t>
            </a:r>
            <a:r>
              <a:rPr lang="ru-RU" b="1" dirty="0"/>
              <a:t> </a:t>
            </a:r>
            <a:r>
              <a:rPr lang="ru-RU" b="1" dirty="0" err="1"/>
              <a:t>психоактивну</a:t>
            </a:r>
            <a:r>
              <a:rPr lang="ru-RU" b="1" dirty="0"/>
              <a:t> </a:t>
            </a:r>
            <a:r>
              <a:rPr lang="ru-RU" b="1" dirty="0" err="1"/>
              <a:t>дію</a:t>
            </a:r>
            <a:r>
              <a:rPr lang="ru-RU" b="1" dirty="0"/>
              <a:t>.</a:t>
            </a:r>
          </a:p>
        </p:txBody>
      </p:sp>
      <p:sp>
        <p:nvSpPr>
          <p:cNvPr id="8" name="Стрелка: вправо 7">
            <a:extLst>
              <a:ext uri="{FF2B5EF4-FFF2-40B4-BE49-F238E27FC236}">
                <a16:creationId xmlns:a16="http://schemas.microsoft.com/office/drawing/2014/main" id="{A5DD56B4-5C7C-4AA3-967F-F94C19DDC219}"/>
              </a:ext>
            </a:extLst>
          </p:cNvPr>
          <p:cNvSpPr/>
          <p:nvPr/>
        </p:nvSpPr>
        <p:spPr>
          <a:xfrm>
            <a:off x="703218" y="1345484"/>
            <a:ext cx="2961735" cy="1322716"/>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err="1">
                <a:ea typeface="+mn-lt"/>
                <a:cs typeface="+mn-lt"/>
              </a:rPr>
              <a:t>Наркотичні</a:t>
            </a:r>
            <a:r>
              <a:rPr lang="ru-RU" dirty="0">
                <a:ea typeface="+mn-lt"/>
                <a:cs typeface="+mn-lt"/>
              </a:rPr>
              <a:t> </a:t>
            </a:r>
            <a:r>
              <a:rPr lang="ru-RU" dirty="0" err="1">
                <a:ea typeface="+mn-lt"/>
                <a:cs typeface="+mn-lt"/>
              </a:rPr>
              <a:t>засоби</a:t>
            </a:r>
            <a:endParaRPr lang="ru-RU" dirty="0" err="1"/>
          </a:p>
        </p:txBody>
      </p:sp>
      <p:sp>
        <p:nvSpPr>
          <p:cNvPr id="9" name="Стрелка: вправо 8">
            <a:extLst>
              <a:ext uri="{FF2B5EF4-FFF2-40B4-BE49-F238E27FC236}">
                <a16:creationId xmlns:a16="http://schemas.microsoft.com/office/drawing/2014/main" id="{77395782-3FD4-4729-B662-01450666355D}"/>
              </a:ext>
            </a:extLst>
          </p:cNvPr>
          <p:cNvSpPr/>
          <p:nvPr/>
        </p:nvSpPr>
        <p:spPr>
          <a:xfrm>
            <a:off x="703217" y="2725710"/>
            <a:ext cx="2961735" cy="1236452"/>
          </a:xfrm>
          <a:prstGeom prst="rightArrow">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a:t>
            </a:r>
            <a:endParaRPr lang="ru-RU" dirty="0"/>
          </a:p>
        </p:txBody>
      </p:sp>
      <p:sp>
        <p:nvSpPr>
          <p:cNvPr id="10" name="Стрелка: вправо 9">
            <a:extLst>
              <a:ext uri="{FF2B5EF4-FFF2-40B4-BE49-F238E27FC236}">
                <a16:creationId xmlns:a16="http://schemas.microsoft.com/office/drawing/2014/main" id="{9328827F-DC34-46BD-9C18-EB18A88627D3}"/>
              </a:ext>
            </a:extLst>
          </p:cNvPr>
          <p:cNvSpPr/>
          <p:nvPr/>
        </p:nvSpPr>
        <p:spPr>
          <a:xfrm>
            <a:off x="703218" y="4192201"/>
            <a:ext cx="2961735" cy="1236452"/>
          </a:xfrm>
          <a:prstGeom prst="rightArrow">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err="1">
                <a:ea typeface="+mn-lt"/>
                <a:cs typeface="+mn-lt"/>
              </a:rPr>
              <a:t>Прекурсори</a:t>
            </a:r>
            <a:r>
              <a:rPr lang="ru-RU" dirty="0">
                <a:ea typeface="+mn-lt"/>
                <a:cs typeface="+mn-lt"/>
              </a:rPr>
              <a:t> </a:t>
            </a:r>
            <a:r>
              <a:rPr lang="ru-RU" dirty="0" err="1">
                <a:ea typeface="+mn-lt"/>
                <a:cs typeface="+mn-lt"/>
              </a:rPr>
              <a:t>наркотичних</a:t>
            </a:r>
            <a:r>
              <a:rPr lang="ru-RU" dirty="0">
                <a:ea typeface="+mn-lt"/>
                <a:cs typeface="+mn-lt"/>
              </a:rPr>
              <a:t> </a:t>
            </a:r>
            <a:r>
              <a:rPr lang="ru-RU" dirty="0" err="1">
                <a:ea typeface="+mn-lt"/>
                <a:cs typeface="+mn-lt"/>
              </a:rPr>
              <a:t>засобів</a:t>
            </a:r>
            <a:r>
              <a:rPr lang="ru-RU" dirty="0">
                <a:ea typeface="+mn-lt"/>
                <a:cs typeface="+mn-lt"/>
              </a:rPr>
              <a:t> і </a:t>
            </a:r>
            <a:r>
              <a:rPr lang="ru-RU" dirty="0" err="1">
                <a:ea typeface="+mn-lt"/>
                <a:cs typeface="+mn-lt"/>
              </a:rPr>
              <a:t>психотропних</a:t>
            </a:r>
            <a:r>
              <a:rPr lang="ru-RU" dirty="0">
                <a:ea typeface="+mn-lt"/>
                <a:cs typeface="+mn-lt"/>
              </a:rPr>
              <a:t> </a:t>
            </a:r>
            <a:r>
              <a:rPr lang="ru-RU" dirty="0" err="1">
                <a:ea typeface="+mn-lt"/>
                <a:cs typeface="+mn-lt"/>
              </a:rPr>
              <a:t>речовин</a:t>
            </a:r>
            <a:r>
              <a:rPr lang="ru-RU" dirty="0">
                <a:ea typeface="+mn-lt"/>
                <a:cs typeface="+mn-lt"/>
              </a:rPr>
              <a:t> (</a:t>
            </a:r>
            <a:r>
              <a:rPr lang="ru-RU" dirty="0" err="1">
                <a:ea typeface="+mn-lt"/>
                <a:cs typeface="+mn-lt"/>
              </a:rPr>
              <a:t>прекурсори</a:t>
            </a:r>
            <a:endParaRPr lang="ru-RU" dirty="0" err="1"/>
          </a:p>
        </p:txBody>
      </p:sp>
      <p:sp>
        <p:nvSpPr>
          <p:cNvPr id="11" name="Стрелка: вправо 10">
            <a:extLst>
              <a:ext uri="{FF2B5EF4-FFF2-40B4-BE49-F238E27FC236}">
                <a16:creationId xmlns:a16="http://schemas.microsoft.com/office/drawing/2014/main" id="{0155A852-EAB9-49E5-9DFE-E03B43AC82FA}"/>
              </a:ext>
            </a:extLst>
          </p:cNvPr>
          <p:cNvSpPr/>
          <p:nvPr/>
        </p:nvSpPr>
        <p:spPr>
          <a:xfrm>
            <a:off x="703217" y="5615559"/>
            <a:ext cx="2961735" cy="1236452"/>
          </a:xfrm>
          <a:prstGeom prst="rightArrow">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a:ea typeface="+mn-lt"/>
                <a:cs typeface="+mn-lt"/>
              </a:rPr>
              <a:t>Аналоги </a:t>
            </a:r>
            <a:r>
              <a:rPr lang="ru-RU" dirty="0" err="1">
                <a:ea typeface="+mn-lt"/>
                <a:cs typeface="+mn-lt"/>
              </a:rPr>
              <a:t>наркотичних</a:t>
            </a:r>
            <a:r>
              <a:rPr lang="ru-RU" dirty="0">
                <a:ea typeface="+mn-lt"/>
                <a:cs typeface="+mn-lt"/>
              </a:rPr>
              <a:t> </a:t>
            </a:r>
            <a:r>
              <a:rPr lang="ru-RU" dirty="0" err="1">
                <a:ea typeface="+mn-lt"/>
                <a:cs typeface="+mn-lt"/>
              </a:rPr>
              <a:t>засобів</a:t>
            </a:r>
            <a:r>
              <a:rPr lang="ru-RU" dirty="0">
                <a:ea typeface="+mn-lt"/>
                <a:cs typeface="+mn-lt"/>
              </a:rPr>
              <a:t> і </a:t>
            </a:r>
            <a:r>
              <a:rPr lang="ru-RU" dirty="0" err="1">
                <a:ea typeface="+mn-lt"/>
                <a:cs typeface="+mn-lt"/>
              </a:rPr>
              <a:t>психотропних</a:t>
            </a:r>
            <a:r>
              <a:rPr lang="ru-RU" dirty="0">
                <a:ea typeface="+mn-lt"/>
                <a:cs typeface="+mn-lt"/>
              </a:rPr>
              <a:t> </a:t>
            </a:r>
            <a:r>
              <a:rPr lang="ru-RU" dirty="0" err="1">
                <a:ea typeface="+mn-lt"/>
                <a:cs typeface="+mn-lt"/>
              </a:rPr>
              <a:t>речовин</a:t>
            </a:r>
            <a:endParaRPr lang="ru-RU" dirty="0" err="1"/>
          </a:p>
        </p:txBody>
      </p:sp>
    </p:spTree>
    <p:extLst>
      <p:ext uri="{BB962C8B-B14F-4D97-AF65-F5344CB8AC3E}">
        <p14:creationId xmlns:p14="http://schemas.microsoft.com/office/powerpoint/2010/main" val="360436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82585" y="182590"/>
            <a:ext cx="11385896" cy="1139286"/>
          </a:xfrm>
        </p:spPr>
        <p:txBody>
          <a:bodyPr>
            <a:normAutofit fontScale="90000"/>
          </a:bodyPr>
          <a:lstStyle/>
          <a:p>
            <a:pPr algn="ctr"/>
            <a:r>
              <a:rPr lang="ru-RU" sz="3100" i="0" dirty="0" err="1">
                <a:ea typeface="+mj-lt"/>
                <a:cs typeface="+mj-lt"/>
              </a:rPr>
              <a:t>Класифікація</a:t>
            </a:r>
            <a:r>
              <a:rPr lang="ru-RU" sz="3100" i="0" dirty="0">
                <a:ea typeface="+mj-lt"/>
                <a:cs typeface="+mj-lt"/>
              </a:rPr>
              <a:t> </a:t>
            </a:r>
            <a:r>
              <a:rPr lang="ru-RU" sz="3100" i="0" dirty="0" err="1">
                <a:ea typeface="+mj-lt"/>
                <a:cs typeface="+mj-lt"/>
              </a:rPr>
              <a:t>наркотичних</a:t>
            </a:r>
            <a:r>
              <a:rPr lang="ru-RU" sz="3100" i="0" dirty="0">
                <a:ea typeface="+mj-lt"/>
                <a:cs typeface="+mj-lt"/>
              </a:rPr>
              <a:t> </a:t>
            </a:r>
            <a:r>
              <a:rPr lang="ru-RU" sz="3100" i="0" dirty="0" err="1">
                <a:ea typeface="+mj-lt"/>
                <a:cs typeface="+mj-lt"/>
              </a:rPr>
              <a:t>засобів</a:t>
            </a:r>
            <a:r>
              <a:rPr lang="ru-RU" sz="3100" i="0" dirty="0">
                <a:ea typeface="+mj-lt"/>
                <a:cs typeface="+mj-lt"/>
              </a:rPr>
              <a:t>, </a:t>
            </a:r>
            <a:r>
              <a:rPr lang="ru-RU" sz="3100" i="0" dirty="0" err="1">
                <a:ea typeface="+mj-lt"/>
                <a:cs typeface="+mj-lt"/>
              </a:rPr>
              <a:t>психотропних</a:t>
            </a:r>
            <a:r>
              <a:rPr lang="ru-RU" sz="3100" i="0" dirty="0">
                <a:ea typeface="+mj-lt"/>
                <a:cs typeface="+mj-lt"/>
              </a:rPr>
              <a:t> </a:t>
            </a:r>
            <a:r>
              <a:rPr lang="ru-RU" sz="3100" i="0" dirty="0" err="1">
                <a:ea typeface="+mj-lt"/>
                <a:cs typeface="+mj-lt"/>
              </a:rPr>
              <a:t>речовин</a:t>
            </a:r>
            <a:r>
              <a:rPr lang="ru-RU" sz="3100" i="0" dirty="0">
                <a:ea typeface="+mj-lt"/>
                <a:cs typeface="+mj-lt"/>
              </a:rPr>
              <a:t> та </a:t>
            </a:r>
            <a:r>
              <a:rPr lang="ru-RU" sz="3100" i="0" dirty="0" err="1">
                <a:ea typeface="+mj-lt"/>
                <a:cs typeface="+mj-lt"/>
              </a:rPr>
              <a:t>прекурсорів</a:t>
            </a:r>
            <a:r>
              <a:rPr lang="ru-RU" sz="3100" i="0" dirty="0">
                <a:ea typeface="+mj-lt"/>
                <a:cs typeface="+mj-lt"/>
              </a:rPr>
              <a:t> </a:t>
            </a:r>
            <a:r>
              <a:rPr lang="ru-RU" i="0" dirty="0">
                <a:ea typeface="+mj-lt"/>
                <a:cs typeface="+mj-lt"/>
              </a:rPr>
              <a:t/>
            </a:r>
            <a:br>
              <a:rPr lang="ru-RU" i="0" dirty="0">
                <a:ea typeface="+mj-lt"/>
                <a:cs typeface="+mj-lt"/>
              </a:rPr>
            </a:br>
            <a:r>
              <a:rPr lang="ru-RU" sz="2000" i="0" dirty="0">
                <a:ea typeface="+mj-lt"/>
                <a:cs typeface="+mj-lt"/>
              </a:rPr>
              <a:t>Постанова КМУ №770 «Про </a:t>
            </a:r>
            <a:r>
              <a:rPr lang="ru-RU" sz="2000" i="0" dirty="0" err="1">
                <a:ea typeface="+mj-lt"/>
                <a:cs typeface="+mj-lt"/>
              </a:rPr>
              <a:t>затвердження</a:t>
            </a:r>
            <a:r>
              <a:rPr lang="ru-RU" sz="2000" i="0" dirty="0">
                <a:ea typeface="+mj-lt"/>
                <a:cs typeface="+mj-lt"/>
              </a:rPr>
              <a:t> </a:t>
            </a:r>
            <a:r>
              <a:rPr lang="ru-RU" sz="2000" i="0" dirty="0" err="1">
                <a:ea typeface="+mj-lt"/>
                <a:cs typeface="+mj-lt"/>
              </a:rPr>
              <a:t>переліку</a:t>
            </a:r>
            <a:r>
              <a:rPr lang="ru-RU" sz="2000" i="0" dirty="0">
                <a:ea typeface="+mj-lt"/>
                <a:cs typeface="+mj-lt"/>
              </a:rPr>
              <a:t> </a:t>
            </a:r>
            <a:r>
              <a:rPr lang="ru-RU" sz="2000" i="0" dirty="0" err="1">
                <a:ea typeface="+mj-lt"/>
                <a:cs typeface="+mj-lt"/>
              </a:rPr>
              <a:t>наркотичних</a:t>
            </a:r>
            <a:r>
              <a:rPr lang="ru-RU" sz="2000" i="0" dirty="0">
                <a:ea typeface="+mj-lt"/>
                <a:cs typeface="+mj-lt"/>
              </a:rPr>
              <a:t> </a:t>
            </a:r>
            <a:r>
              <a:rPr lang="ru-RU" sz="2000" i="0" dirty="0" err="1">
                <a:ea typeface="+mj-lt"/>
                <a:cs typeface="+mj-lt"/>
              </a:rPr>
              <a:t>засобів</a:t>
            </a:r>
            <a:r>
              <a:rPr lang="ru-RU" sz="2000" i="0" dirty="0">
                <a:ea typeface="+mj-lt"/>
                <a:cs typeface="+mj-lt"/>
              </a:rPr>
              <a:t>, </a:t>
            </a:r>
            <a:r>
              <a:rPr lang="ru-RU" sz="2000" i="0" dirty="0" err="1">
                <a:ea typeface="+mj-lt"/>
                <a:cs typeface="+mj-lt"/>
              </a:rPr>
              <a:t>психотропних</a:t>
            </a:r>
            <a:r>
              <a:rPr lang="ru-RU" sz="2000" i="0" dirty="0">
                <a:ea typeface="+mj-lt"/>
                <a:cs typeface="+mj-lt"/>
              </a:rPr>
              <a:t> </a:t>
            </a:r>
            <a:r>
              <a:rPr lang="ru-RU" sz="2000" i="0" dirty="0" err="1">
                <a:ea typeface="+mj-lt"/>
                <a:cs typeface="+mj-lt"/>
              </a:rPr>
              <a:t>речовин</a:t>
            </a:r>
            <a:r>
              <a:rPr lang="ru-RU" sz="2000" i="0" dirty="0">
                <a:ea typeface="+mj-lt"/>
                <a:cs typeface="+mj-lt"/>
              </a:rPr>
              <a:t> і </a:t>
            </a:r>
            <a:r>
              <a:rPr lang="ru-RU" sz="2000" i="0" dirty="0" err="1">
                <a:ea typeface="+mj-lt"/>
                <a:cs typeface="+mj-lt"/>
              </a:rPr>
              <a:t>прекурсорів</a:t>
            </a:r>
            <a:r>
              <a:rPr lang="ru-RU" sz="2000" i="0" dirty="0">
                <a:ea typeface="+mj-lt"/>
                <a:cs typeface="+mj-lt"/>
              </a:rPr>
              <a:t>» </a:t>
            </a:r>
            <a:r>
              <a:rPr lang="ru-RU" sz="2000" i="0" dirty="0" err="1">
                <a:ea typeface="+mj-lt"/>
                <a:cs typeface="+mj-lt"/>
              </a:rPr>
              <a:t>від</a:t>
            </a:r>
            <a:r>
              <a:rPr lang="ru-RU" sz="2000" i="0" dirty="0">
                <a:ea typeface="+mj-lt"/>
                <a:cs typeface="+mj-lt"/>
              </a:rPr>
              <a:t> 06.05.2000 р. (</a:t>
            </a:r>
            <a:r>
              <a:rPr lang="ru-RU" sz="2000" i="0" dirty="0" err="1">
                <a:ea typeface="+mj-lt"/>
                <a:cs typeface="+mj-lt"/>
              </a:rPr>
              <a:t>Редакція</a:t>
            </a:r>
            <a:r>
              <a:rPr lang="ru-RU" sz="2000" i="0" dirty="0">
                <a:ea typeface="+mj-lt"/>
                <a:cs typeface="+mj-lt"/>
              </a:rPr>
              <a:t> </a:t>
            </a:r>
            <a:r>
              <a:rPr lang="ru-RU" sz="2000" i="0" dirty="0" err="1">
                <a:ea typeface="+mj-lt"/>
                <a:cs typeface="+mj-lt"/>
              </a:rPr>
              <a:t>від</a:t>
            </a:r>
            <a:r>
              <a:rPr lang="ru-RU" sz="2000" i="0" dirty="0">
                <a:ea typeface="+mj-lt"/>
                <a:cs typeface="+mj-lt"/>
              </a:rPr>
              <a:t> 16.08.2024 р.)</a:t>
            </a:r>
            <a:endParaRPr lang="ru-RU" sz="2000" dirty="0"/>
          </a:p>
        </p:txBody>
      </p:sp>
      <p:sp>
        <p:nvSpPr>
          <p:cNvPr id="3" name="Объект 2">
            <a:extLst>
              <a:ext uri="{FF2B5EF4-FFF2-40B4-BE49-F238E27FC236}">
                <a16:creationId xmlns:a16="http://schemas.microsoft.com/office/drawing/2014/main" id="{49279E1E-01CB-4E0C-96C7-D12B9DFABFD7}"/>
              </a:ext>
            </a:extLst>
          </p:cNvPr>
          <p:cNvSpPr>
            <a:spLocks noGrp="1"/>
          </p:cNvSpPr>
          <p:nvPr>
            <p:ph idx="1"/>
          </p:nvPr>
        </p:nvSpPr>
        <p:spPr>
          <a:xfrm>
            <a:off x="7527491" y="5497998"/>
            <a:ext cx="4671670" cy="1363686"/>
          </a:xfr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rmAutofit fontScale="77500" lnSpcReduction="20000"/>
          </a:bodyPr>
          <a:lstStyle/>
          <a:p>
            <a:r>
              <a:rPr lang="ru-RU" b="1" u="sng" dirty="0">
                <a:ea typeface="+mn-lt"/>
                <a:cs typeface="+mn-lt"/>
              </a:rPr>
              <a:t>Дозволено до </a:t>
            </a:r>
            <a:r>
              <a:rPr lang="ru-RU" b="1" u="sng" dirty="0" err="1">
                <a:ea typeface="+mn-lt"/>
                <a:cs typeface="+mn-lt"/>
              </a:rPr>
              <a:t>використання</a:t>
            </a:r>
            <a:r>
              <a:rPr lang="ru-RU" b="1" u="sng" dirty="0">
                <a:ea typeface="+mn-lt"/>
                <a:cs typeface="+mn-lt"/>
              </a:rPr>
              <a:t> в: </a:t>
            </a:r>
            <a:endParaRPr lang="ru-RU" u="sng" dirty="0">
              <a:ea typeface="+mn-lt"/>
              <a:cs typeface="+mn-lt"/>
            </a:endParaRPr>
          </a:p>
          <a:p>
            <a:r>
              <a:rPr lang="ru-RU" dirty="0">
                <a:ea typeface="+mn-lt"/>
                <a:cs typeface="+mn-lt"/>
              </a:rPr>
              <a:t>o </a:t>
            </a:r>
            <a:r>
              <a:rPr lang="ru-RU" dirty="0" err="1">
                <a:ea typeface="+mn-lt"/>
                <a:cs typeface="+mn-lt"/>
              </a:rPr>
              <a:t>Експертній</a:t>
            </a:r>
            <a:r>
              <a:rPr lang="ru-RU" dirty="0">
                <a:ea typeface="+mn-lt"/>
                <a:cs typeface="+mn-lt"/>
              </a:rPr>
              <a:t> </a:t>
            </a:r>
            <a:r>
              <a:rPr lang="ru-RU" dirty="0" err="1">
                <a:ea typeface="+mn-lt"/>
                <a:cs typeface="+mn-lt"/>
              </a:rPr>
              <a:t>діяльності</a:t>
            </a:r>
            <a:r>
              <a:rPr lang="ru-RU" dirty="0">
                <a:ea typeface="+mn-lt"/>
                <a:cs typeface="+mn-lt"/>
              </a:rPr>
              <a:t> </a:t>
            </a:r>
            <a:endParaRPr lang="ru-RU" dirty="0" err="1">
              <a:ea typeface="+mn-lt"/>
              <a:cs typeface="+mn-lt"/>
            </a:endParaRPr>
          </a:p>
          <a:p>
            <a:r>
              <a:rPr lang="ru-RU" dirty="0" err="1">
                <a:ea typeface="+mn-lt"/>
                <a:cs typeface="+mn-lt"/>
              </a:rPr>
              <a:t>o</a:t>
            </a:r>
            <a:r>
              <a:rPr lang="ru-RU" dirty="0">
                <a:ea typeface="+mn-lt"/>
                <a:cs typeface="+mn-lt"/>
              </a:rPr>
              <a:t> Оперативно-</a:t>
            </a:r>
            <a:r>
              <a:rPr lang="ru-RU" dirty="0" err="1">
                <a:ea typeface="+mn-lt"/>
                <a:cs typeface="+mn-lt"/>
              </a:rPr>
              <a:t>розшуковій</a:t>
            </a:r>
            <a:r>
              <a:rPr lang="ru-RU" dirty="0">
                <a:ea typeface="+mn-lt"/>
                <a:cs typeface="+mn-lt"/>
              </a:rPr>
              <a:t> </a:t>
            </a:r>
            <a:r>
              <a:rPr lang="ru-RU" dirty="0" err="1">
                <a:ea typeface="+mn-lt"/>
                <a:cs typeface="+mn-lt"/>
              </a:rPr>
              <a:t>діяльності</a:t>
            </a:r>
            <a:r>
              <a:rPr lang="ru-RU" dirty="0">
                <a:ea typeface="+mn-lt"/>
                <a:cs typeface="+mn-lt"/>
              </a:rPr>
              <a:t> </a:t>
            </a:r>
          </a:p>
          <a:p>
            <a:r>
              <a:rPr lang="ru-RU" dirty="0">
                <a:ea typeface="+mn-lt"/>
                <a:cs typeface="+mn-lt"/>
              </a:rPr>
              <a:t>o В </a:t>
            </a:r>
            <a:r>
              <a:rPr lang="ru-RU" dirty="0" err="1">
                <a:ea typeface="+mn-lt"/>
                <a:cs typeface="+mn-lt"/>
              </a:rPr>
              <a:t>науковій</a:t>
            </a:r>
            <a:r>
              <a:rPr lang="ru-RU" dirty="0">
                <a:ea typeface="+mn-lt"/>
                <a:cs typeface="+mn-lt"/>
              </a:rPr>
              <a:t> та </a:t>
            </a:r>
            <a:r>
              <a:rPr lang="ru-RU" dirty="0" err="1">
                <a:ea typeface="+mn-lt"/>
                <a:cs typeface="+mn-lt"/>
              </a:rPr>
              <a:t>навчальній</a:t>
            </a:r>
            <a:r>
              <a:rPr lang="ru-RU" dirty="0">
                <a:ea typeface="+mn-lt"/>
                <a:cs typeface="+mn-lt"/>
              </a:rPr>
              <a:t> </a:t>
            </a:r>
            <a:r>
              <a:rPr lang="ru-RU" dirty="0" err="1">
                <a:ea typeface="+mn-lt"/>
                <a:cs typeface="+mn-lt"/>
              </a:rPr>
              <a:t>діяльності</a:t>
            </a:r>
            <a:endParaRPr lang="ru-RU" dirty="0"/>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318404"/>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18384" y="1318403"/>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49215" y="2281687"/>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FFFF00"/>
                </a:solidFill>
                <a:ea typeface="+mn-lt"/>
                <a:cs typeface="+mn-lt"/>
              </a:rPr>
              <a:t>Таблиця</a:t>
            </a:r>
            <a:r>
              <a:rPr lang="ru-RU" b="1" dirty="0">
                <a:solidFill>
                  <a:srgbClr val="FFFF00"/>
                </a:solidFill>
                <a:ea typeface="+mn-lt"/>
                <a:cs typeface="+mn-lt"/>
              </a:rPr>
              <a:t> I Особливо </a:t>
            </a:r>
            <a:r>
              <a:rPr lang="ru-RU" b="1" dirty="0" err="1">
                <a:solidFill>
                  <a:srgbClr val="FFFF00"/>
                </a:solidFill>
                <a:ea typeface="+mn-lt"/>
                <a:cs typeface="+mn-lt"/>
              </a:rPr>
              <a:t>небезпечні</a:t>
            </a:r>
            <a:r>
              <a:rPr lang="ru-RU" b="1" dirty="0">
                <a:solidFill>
                  <a:srgbClr val="FFFF00"/>
                </a:solidFill>
                <a:ea typeface="+mn-lt"/>
                <a:cs typeface="+mn-lt"/>
              </a:rPr>
              <a:t> </a:t>
            </a:r>
            <a:r>
              <a:rPr lang="ru-RU" b="1" dirty="0" err="1">
                <a:solidFill>
                  <a:srgbClr val="FFFF00"/>
                </a:solidFill>
                <a:ea typeface="+mn-lt"/>
                <a:cs typeface="+mn-lt"/>
              </a:rPr>
              <a:t>речовини</a:t>
            </a:r>
            <a:endParaRPr lang="ru-RU"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1152164" y="3057166"/>
            <a:ext cx="4758905"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a:t>
            </a:r>
          </a:p>
          <a:p>
            <a:pPr algn="ctr"/>
            <a:r>
              <a:rPr lang="ru-RU" dirty="0">
                <a:ea typeface="+mn-lt"/>
                <a:cs typeface="+mn-lt"/>
              </a:rPr>
              <a:t>(список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dirty="0"/>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1152165" y="4566788"/>
            <a:ext cx="4758904" cy="1178944"/>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Рослини</a:t>
            </a:r>
            <a:r>
              <a:rPr lang="ru-RU" dirty="0">
                <a:ea typeface="+mn-lt"/>
                <a:cs typeface="+mn-lt"/>
              </a:rPr>
              <a:t>, </a:t>
            </a:r>
            <a:r>
              <a:rPr lang="ru-RU" dirty="0" err="1">
                <a:ea typeface="+mn-lt"/>
                <a:cs typeface="+mn-lt"/>
              </a:rPr>
              <a:t>що</a:t>
            </a:r>
            <a:r>
              <a:rPr lang="ru-RU" dirty="0">
                <a:ea typeface="+mn-lt"/>
                <a:cs typeface="+mn-lt"/>
              </a:rPr>
              <a:t> </a:t>
            </a:r>
            <a:r>
              <a:rPr lang="ru-RU" dirty="0" err="1">
                <a:ea typeface="+mn-lt"/>
                <a:cs typeface="+mn-lt"/>
              </a:rPr>
              <a:t>містять</a:t>
            </a:r>
            <a:r>
              <a:rPr lang="ru-RU" dirty="0">
                <a:ea typeface="+mn-lt"/>
                <a:cs typeface="+mn-lt"/>
              </a:rPr>
              <a:t> </a:t>
            </a:r>
            <a:r>
              <a:rPr lang="ru-RU" dirty="0" err="1">
                <a:ea typeface="+mn-lt"/>
                <a:cs typeface="+mn-lt"/>
              </a:rPr>
              <a:t>наркотичні</a:t>
            </a:r>
            <a:r>
              <a:rPr lang="ru-RU" dirty="0">
                <a:ea typeface="+mn-lt"/>
                <a:cs typeface="+mn-lt"/>
              </a:rPr>
              <a:t> та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3)  </a:t>
            </a:r>
            <a:endParaRPr lang="ru-RU"/>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514022" y="2236758"/>
            <a:ext cx="5147093" cy="132271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u="sng" dirty="0">
                <a:solidFill>
                  <a:srgbClr val="C00000"/>
                </a:solidFill>
                <a:ea typeface="+mn-lt"/>
                <a:cs typeface="+mn-lt"/>
              </a:rPr>
              <a:t>ЗАБОРОНЕНІ:</a:t>
            </a:r>
            <a:r>
              <a:rPr lang="ru-RU" dirty="0">
                <a:ea typeface="+mn-lt"/>
                <a:cs typeface="+mn-lt"/>
              </a:rPr>
              <a:t> </a:t>
            </a:r>
          </a:p>
          <a:p>
            <a:pPr algn="ctr"/>
            <a:r>
              <a:rPr lang="ru-RU" dirty="0">
                <a:ea typeface="+mn-lt"/>
                <a:cs typeface="+mn-lt"/>
              </a:rPr>
              <a:t>• </a:t>
            </a:r>
            <a:r>
              <a:rPr lang="ru-RU" dirty="0" err="1">
                <a:ea typeface="+mn-lt"/>
                <a:cs typeface="+mn-lt"/>
              </a:rPr>
              <a:t>Діяльність</a:t>
            </a:r>
            <a:r>
              <a:rPr lang="ru-RU" dirty="0">
                <a:ea typeface="+mn-lt"/>
                <a:cs typeface="+mn-lt"/>
              </a:rPr>
              <a:t> з </a:t>
            </a:r>
            <a:r>
              <a:rPr lang="ru-RU" dirty="0" err="1">
                <a:ea typeface="+mn-lt"/>
                <a:cs typeface="+mn-lt"/>
              </a:rPr>
              <a:t>культивування</a:t>
            </a:r>
            <a:r>
              <a:rPr lang="ru-RU" dirty="0">
                <a:ea typeface="+mn-lt"/>
                <a:cs typeface="+mn-lt"/>
              </a:rPr>
              <a:t> </a:t>
            </a:r>
            <a:r>
              <a:rPr lang="ru-RU" dirty="0" err="1">
                <a:ea typeface="+mn-lt"/>
                <a:cs typeface="+mn-lt"/>
              </a:rPr>
              <a:t>рослин</a:t>
            </a:r>
            <a:r>
              <a:rPr lang="ru-RU" dirty="0">
                <a:ea typeface="+mn-lt"/>
                <a:cs typeface="+mn-lt"/>
              </a:rPr>
              <a:t> </a:t>
            </a:r>
            <a:endParaRPr lang="ru-RU">
              <a:ea typeface="+mn-lt"/>
              <a:cs typeface="+mn-lt"/>
            </a:endParaRPr>
          </a:p>
          <a:p>
            <a:pPr algn="ctr"/>
            <a:r>
              <a:rPr lang="ru-RU" dirty="0">
                <a:ea typeface="+mn-lt"/>
                <a:cs typeface="+mn-lt"/>
              </a:rPr>
              <a:t>• Будь-яка </a:t>
            </a:r>
            <a:r>
              <a:rPr lang="ru-RU" dirty="0" err="1">
                <a:ea typeface="+mn-lt"/>
                <a:cs typeface="+mn-lt"/>
              </a:rPr>
              <a:t>інша</a:t>
            </a:r>
            <a:r>
              <a:rPr lang="ru-RU" dirty="0">
                <a:ea typeface="+mn-lt"/>
                <a:cs typeface="+mn-lt"/>
              </a:rPr>
              <a:t> </a:t>
            </a:r>
            <a:r>
              <a:rPr lang="ru-RU" dirty="0" err="1">
                <a:ea typeface="+mn-lt"/>
                <a:cs typeface="+mn-lt"/>
              </a:rPr>
              <a:t>діяльність</a:t>
            </a:r>
            <a:r>
              <a:rPr lang="ru-RU" dirty="0">
                <a:ea typeface="+mn-lt"/>
                <a:cs typeface="+mn-lt"/>
              </a:rPr>
              <a:t>, </a:t>
            </a:r>
            <a:r>
              <a:rPr lang="ru-RU" dirty="0" err="1">
                <a:ea typeface="+mn-lt"/>
                <a:cs typeface="+mn-lt"/>
              </a:rPr>
              <a:t>що</a:t>
            </a:r>
            <a:r>
              <a:rPr lang="ru-RU" dirty="0">
                <a:ea typeface="+mn-lt"/>
                <a:cs typeface="+mn-lt"/>
              </a:rPr>
              <a:t> </a:t>
            </a:r>
            <a:r>
              <a:rPr lang="ru-RU" dirty="0" err="1">
                <a:ea typeface="+mn-lt"/>
                <a:cs typeface="+mn-lt"/>
              </a:rPr>
              <a:t>пов'язана</a:t>
            </a:r>
            <a:r>
              <a:rPr lang="ru-RU" dirty="0">
                <a:ea typeface="+mn-lt"/>
                <a:cs typeface="+mn-lt"/>
              </a:rPr>
              <a:t> з </a:t>
            </a:r>
            <a:r>
              <a:rPr lang="ru-RU" dirty="0" err="1">
                <a:ea typeface="+mn-lt"/>
                <a:cs typeface="+mn-lt"/>
              </a:rPr>
              <a:t>обігом</a:t>
            </a:r>
            <a:r>
              <a:rPr lang="ru-RU" dirty="0">
                <a:ea typeface="+mn-lt"/>
                <a:cs typeface="+mn-lt"/>
              </a:rPr>
              <a:t> </a:t>
            </a:r>
            <a:r>
              <a:rPr lang="ru-RU" dirty="0" err="1">
                <a:ea typeface="+mn-lt"/>
                <a:cs typeface="+mn-lt"/>
              </a:rPr>
              <a:t>даних</a:t>
            </a:r>
            <a:r>
              <a:rPr lang="ru-RU" dirty="0">
                <a:ea typeface="+mn-lt"/>
                <a:cs typeface="+mn-lt"/>
              </a:rPr>
              <a:t> ЛЗ </a:t>
            </a:r>
            <a:endParaRPr lang="ru-RU"/>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514021" y="3645739"/>
            <a:ext cx="5147093" cy="92014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ОБМЕЖЕНІ: </a:t>
            </a:r>
            <a:endParaRPr lang="ru-RU" u="sng"/>
          </a:p>
          <a:p>
            <a:pPr algn="ctr"/>
            <a:r>
              <a:rPr lang="ru-RU" dirty="0">
                <a:ea typeface="+mn-lt"/>
                <a:cs typeface="+mn-lt"/>
              </a:rPr>
              <a:t>• </a:t>
            </a:r>
            <a:r>
              <a:rPr lang="ru-RU" dirty="0" err="1">
                <a:ea typeface="+mn-lt"/>
                <a:cs typeface="+mn-lt"/>
              </a:rPr>
              <a:t>Використовують</a:t>
            </a:r>
            <a:r>
              <a:rPr lang="ru-RU" dirty="0">
                <a:ea typeface="+mn-lt"/>
                <a:cs typeface="+mn-lt"/>
              </a:rPr>
              <a:t> в </a:t>
            </a:r>
            <a:r>
              <a:rPr lang="ru-RU" dirty="0" err="1">
                <a:ea typeface="+mn-lt"/>
                <a:cs typeface="+mn-lt"/>
              </a:rPr>
              <a:t>промислових</a:t>
            </a:r>
            <a:r>
              <a:rPr lang="ru-RU" dirty="0">
                <a:ea typeface="+mn-lt"/>
                <a:cs typeface="+mn-lt"/>
              </a:rPr>
              <a:t> </a:t>
            </a:r>
            <a:r>
              <a:rPr lang="ru-RU" dirty="0" err="1">
                <a:ea typeface="+mn-lt"/>
                <a:cs typeface="+mn-lt"/>
              </a:rPr>
              <a:t>цілях</a:t>
            </a:r>
            <a:r>
              <a:rPr lang="ru-RU" dirty="0">
                <a:ea typeface="+mn-lt"/>
                <a:cs typeface="+mn-lt"/>
              </a:rPr>
              <a:t> </a:t>
            </a:r>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ліцензіїЛЗ</a:t>
            </a:r>
            <a:r>
              <a:rPr lang="ru-RU" dirty="0">
                <a:ea typeface="+mn-lt"/>
                <a:cs typeface="+mn-lt"/>
              </a:rPr>
              <a:t> </a:t>
            </a:r>
            <a:endParaRPr lang="ru-RU"/>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514020" y="4695286"/>
            <a:ext cx="5147093" cy="733244"/>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ОБОВ‘ЯЗКОВО: </a:t>
            </a:r>
            <a:endParaRPr lang="ru-RU" u="sng" dirty="0">
              <a:solidFill>
                <a:srgbClr val="C00000"/>
              </a:solidFill>
              <a:ea typeface="+mn-lt"/>
              <a:cs typeface="+mn-lt"/>
            </a:endParaRPr>
          </a:p>
          <a:p>
            <a:pPr algn="ctr"/>
            <a:r>
              <a:rPr lang="ru-RU" dirty="0">
                <a:ea typeface="+mn-lt"/>
                <a:cs typeface="+mn-lt"/>
              </a:rPr>
              <a:t>• </a:t>
            </a:r>
            <a:r>
              <a:rPr lang="ru-RU" dirty="0" err="1">
                <a:ea typeface="+mn-lt"/>
                <a:cs typeface="+mn-lt"/>
              </a:rPr>
              <a:t>Кількість</a:t>
            </a:r>
            <a:r>
              <a:rPr lang="ru-RU" dirty="0">
                <a:ea typeface="+mn-lt"/>
                <a:cs typeface="+mn-lt"/>
              </a:rPr>
              <a:t> </a:t>
            </a:r>
            <a:r>
              <a:rPr lang="ru-RU" dirty="0" err="1">
                <a:ea typeface="+mn-lt"/>
                <a:cs typeface="+mn-lt"/>
              </a:rPr>
              <a:t>визначається</a:t>
            </a:r>
            <a:r>
              <a:rPr lang="ru-RU" dirty="0">
                <a:ea typeface="+mn-lt"/>
                <a:cs typeface="+mn-lt"/>
              </a:rPr>
              <a:t> </a:t>
            </a:r>
            <a:r>
              <a:rPr lang="ru-RU" dirty="0" err="1">
                <a:ea typeface="+mn-lt"/>
                <a:cs typeface="+mn-lt"/>
              </a:rPr>
              <a:t>розміром</a:t>
            </a:r>
            <a:r>
              <a:rPr lang="ru-RU" dirty="0">
                <a:ea typeface="+mn-lt"/>
                <a:cs typeface="+mn-lt"/>
              </a:rPr>
              <a:t> квот КМУ </a:t>
            </a:r>
            <a:endParaRPr lang="ru-RU"/>
          </a:p>
        </p:txBody>
      </p:sp>
    </p:spTree>
    <p:extLst>
      <p:ext uri="{BB962C8B-B14F-4D97-AF65-F5344CB8AC3E}">
        <p14:creationId xmlns:p14="http://schemas.microsoft.com/office/powerpoint/2010/main" val="3488012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36D0E7-6CB5-437D-A863-5BC814E503F8}"/>
              </a:ext>
            </a:extLst>
          </p:cNvPr>
          <p:cNvSpPr>
            <a:spLocks noGrp="1"/>
          </p:cNvSpPr>
          <p:nvPr>
            <p:ph type="title"/>
          </p:nvPr>
        </p:nvSpPr>
        <p:spPr>
          <a:xfrm>
            <a:off x="438995" y="192289"/>
            <a:ext cx="11314009" cy="1325563"/>
          </a:xfrm>
        </p:spPr>
        <p:txBody>
          <a:bodyPr>
            <a:normAutofit fontScale="90000"/>
          </a:bodyPr>
          <a:lstStyle/>
          <a:p>
            <a:pPr algn="ctr"/>
            <a:r>
              <a:rPr lang="ru-RU" i="0" dirty="0" err="1">
                <a:ea typeface="+mj-lt"/>
                <a:cs typeface="+mj-lt"/>
              </a:rPr>
              <a:t>Класифікація</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br>
              <a:rPr lang="ru-RU" i="0" dirty="0">
                <a:ea typeface="+mj-lt"/>
                <a:cs typeface="+mj-lt"/>
              </a:rPr>
            </a:br>
            <a:r>
              <a:rPr lang="ru-RU" sz="1800" i="0" dirty="0">
                <a:ea typeface="+mj-lt"/>
                <a:cs typeface="+mj-lt"/>
              </a:rPr>
              <a:t>Постанова КМУ №770 «Про </a:t>
            </a:r>
            <a:r>
              <a:rPr lang="ru-RU" sz="1800" i="0" dirty="0" err="1">
                <a:ea typeface="+mj-lt"/>
                <a:cs typeface="+mj-lt"/>
              </a:rPr>
              <a:t>затвердження</a:t>
            </a:r>
            <a:r>
              <a:rPr lang="ru-RU" sz="1800" i="0" dirty="0">
                <a:ea typeface="+mj-lt"/>
                <a:cs typeface="+mj-lt"/>
              </a:rPr>
              <a:t> </a:t>
            </a:r>
            <a:r>
              <a:rPr lang="ru-RU" sz="1800" i="0" dirty="0" err="1">
                <a:ea typeface="+mj-lt"/>
                <a:cs typeface="+mj-lt"/>
              </a:rPr>
              <a:t>переліку</a:t>
            </a:r>
            <a:r>
              <a:rPr lang="ru-RU" sz="1800" i="0" dirty="0">
                <a:ea typeface="+mj-lt"/>
                <a:cs typeface="+mj-lt"/>
              </a:rPr>
              <a:t> </a:t>
            </a:r>
            <a:r>
              <a:rPr lang="ru-RU" sz="1800" i="0" dirty="0" err="1">
                <a:ea typeface="+mj-lt"/>
                <a:cs typeface="+mj-lt"/>
              </a:rPr>
              <a:t>наркотичних</a:t>
            </a:r>
            <a:r>
              <a:rPr lang="ru-RU" sz="1800" i="0" dirty="0">
                <a:ea typeface="+mj-lt"/>
                <a:cs typeface="+mj-lt"/>
              </a:rPr>
              <a:t> </a:t>
            </a:r>
            <a:r>
              <a:rPr lang="ru-RU" sz="1800" i="0" dirty="0" err="1">
                <a:ea typeface="+mj-lt"/>
                <a:cs typeface="+mj-lt"/>
              </a:rPr>
              <a:t>засобів</a:t>
            </a:r>
            <a:r>
              <a:rPr lang="ru-RU" sz="1800" i="0" dirty="0">
                <a:ea typeface="+mj-lt"/>
                <a:cs typeface="+mj-lt"/>
              </a:rPr>
              <a:t>, </a:t>
            </a:r>
            <a:r>
              <a:rPr lang="ru-RU" sz="1800" i="0" dirty="0" err="1">
                <a:ea typeface="+mj-lt"/>
                <a:cs typeface="+mj-lt"/>
              </a:rPr>
              <a:t>психотропних</a:t>
            </a:r>
            <a:r>
              <a:rPr lang="ru-RU" sz="1800" i="0" dirty="0">
                <a:ea typeface="+mj-lt"/>
                <a:cs typeface="+mj-lt"/>
              </a:rPr>
              <a:t> </a:t>
            </a:r>
            <a:r>
              <a:rPr lang="ru-RU" sz="1800" i="0" dirty="0" err="1">
                <a:ea typeface="+mj-lt"/>
                <a:cs typeface="+mj-lt"/>
              </a:rPr>
              <a:t>речовин</a:t>
            </a:r>
            <a:r>
              <a:rPr lang="ru-RU" sz="1800" i="0" dirty="0">
                <a:ea typeface="+mj-lt"/>
                <a:cs typeface="+mj-lt"/>
              </a:rPr>
              <a:t> і </a:t>
            </a:r>
            <a:r>
              <a:rPr lang="ru-RU" sz="1800" i="0" dirty="0" err="1">
                <a:ea typeface="+mj-lt"/>
                <a:cs typeface="+mj-lt"/>
              </a:rPr>
              <a:t>прекурсорів</a:t>
            </a:r>
            <a:r>
              <a:rPr lang="ru-RU" sz="1800" i="0" dirty="0">
                <a:ea typeface="+mj-lt"/>
                <a:cs typeface="+mj-lt"/>
              </a:rPr>
              <a:t>» </a:t>
            </a:r>
            <a:r>
              <a:rPr lang="ru-RU" sz="1800" i="0" dirty="0" err="1">
                <a:ea typeface="+mj-lt"/>
                <a:cs typeface="+mj-lt"/>
              </a:rPr>
              <a:t>від</a:t>
            </a:r>
            <a:r>
              <a:rPr lang="ru-RU" sz="1800" i="0" dirty="0">
                <a:ea typeface="+mj-lt"/>
                <a:cs typeface="+mj-lt"/>
              </a:rPr>
              <a:t> 06.05.2000 р. (</a:t>
            </a:r>
            <a:r>
              <a:rPr lang="ru-RU" sz="1800" i="0" dirty="0" err="1">
                <a:ea typeface="+mj-lt"/>
                <a:cs typeface="+mj-lt"/>
              </a:rPr>
              <a:t>Редакція</a:t>
            </a:r>
            <a:r>
              <a:rPr lang="ru-RU" sz="1800" i="0" dirty="0">
                <a:ea typeface="+mj-lt"/>
                <a:cs typeface="+mj-lt"/>
              </a:rPr>
              <a:t> </a:t>
            </a:r>
            <a:r>
              <a:rPr lang="ru-RU" sz="1800" i="0" dirty="0" err="1">
                <a:ea typeface="+mj-lt"/>
                <a:cs typeface="+mj-lt"/>
              </a:rPr>
              <a:t>від</a:t>
            </a:r>
            <a:r>
              <a:rPr lang="ru-RU" sz="1800" i="0" dirty="0">
                <a:ea typeface="+mj-lt"/>
                <a:cs typeface="+mj-lt"/>
              </a:rPr>
              <a:t> 16.08.2024 р.)</a:t>
            </a:r>
            <a:endParaRPr lang="ru-RU" sz="1800" dirty="0"/>
          </a:p>
        </p:txBody>
      </p:sp>
      <p:sp>
        <p:nvSpPr>
          <p:cNvPr id="4" name="Прямоугольник 3">
            <a:extLst>
              <a:ext uri="{FF2B5EF4-FFF2-40B4-BE49-F238E27FC236}">
                <a16:creationId xmlns:a16="http://schemas.microsoft.com/office/drawing/2014/main" id="{3CD110F3-B4F6-4F00-865B-8949F23678B2}"/>
              </a:ext>
            </a:extLst>
          </p:cNvPr>
          <p:cNvSpPr/>
          <p:nvPr/>
        </p:nvSpPr>
        <p:spPr>
          <a:xfrm>
            <a:off x="2863970" y="1505309"/>
            <a:ext cx="7979432" cy="905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ea typeface="+mn-lt"/>
                <a:cs typeface="+mn-lt"/>
              </a:rPr>
              <a:t>Особливо </a:t>
            </a:r>
            <a:r>
              <a:rPr lang="ru-RU" sz="2000" b="1" dirty="0" err="1">
                <a:ea typeface="+mn-lt"/>
                <a:cs typeface="+mn-lt"/>
              </a:rPr>
              <a:t>небезпечні</a:t>
            </a:r>
            <a:r>
              <a:rPr lang="ru-RU" sz="2000" b="1" dirty="0">
                <a:ea typeface="+mn-lt"/>
                <a:cs typeface="+mn-lt"/>
              </a:rPr>
              <a:t> </a:t>
            </a:r>
            <a:r>
              <a:rPr lang="ru-RU" sz="2000" b="1" dirty="0" err="1">
                <a:ea typeface="+mn-lt"/>
                <a:cs typeface="+mn-lt"/>
              </a:rPr>
              <a:t>наркотичні</a:t>
            </a:r>
            <a:r>
              <a:rPr lang="ru-RU" sz="2000" b="1" dirty="0">
                <a:ea typeface="+mn-lt"/>
                <a:cs typeface="+mn-lt"/>
              </a:rPr>
              <a:t> та </a:t>
            </a:r>
            <a:r>
              <a:rPr lang="ru-RU" sz="2000" b="1" dirty="0" err="1">
                <a:ea typeface="+mn-lt"/>
                <a:cs typeface="+mn-lt"/>
              </a:rPr>
              <a:t>психотропні</a:t>
            </a:r>
            <a:r>
              <a:rPr lang="ru-RU" sz="2000" b="1" dirty="0">
                <a:ea typeface="+mn-lt"/>
                <a:cs typeface="+mn-lt"/>
              </a:rPr>
              <a:t> </a:t>
            </a:r>
            <a:r>
              <a:rPr lang="ru-RU" sz="2000" b="1" dirty="0" err="1">
                <a:ea typeface="+mn-lt"/>
                <a:cs typeface="+mn-lt"/>
              </a:rPr>
              <a:t>засоби</a:t>
            </a:r>
            <a:r>
              <a:rPr lang="ru-RU" sz="2000" b="1" dirty="0">
                <a:ea typeface="+mn-lt"/>
                <a:cs typeface="+mn-lt"/>
              </a:rPr>
              <a:t>, </a:t>
            </a:r>
            <a:r>
              <a:rPr lang="ru-RU" sz="2000" b="1" dirty="0" err="1">
                <a:ea typeface="+mn-lt"/>
                <a:cs typeface="+mn-lt"/>
              </a:rPr>
              <a:t>обіг</a:t>
            </a:r>
            <a:r>
              <a:rPr lang="ru-RU" sz="2000" b="1" dirty="0">
                <a:ea typeface="+mn-lt"/>
                <a:cs typeface="+mn-lt"/>
              </a:rPr>
              <a:t> </a:t>
            </a:r>
            <a:r>
              <a:rPr lang="ru-RU" sz="2000" b="1" dirty="0" err="1">
                <a:ea typeface="+mn-lt"/>
                <a:cs typeface="+mn-lt"/>
              </a:rPr>
              <a:t>яких</a:t>
            </a:r>
            <a:r>
              <a:rPr lang="ru-RU" sz="2000" b="1" dirty="0">
                <a:ea typeface="+mn-lt"/>
                <a:cs typeface="+mn-lt"/>
              </a:rPr>
              <a:t> заборонено</a:t>
            </a:r>
            <a:endParaRPr lang="ru-RU" sz="2000" b="1" dirty="0"/>
          </a:p>
        </p:txBody>
      </p:sp>
      <p:sp>
        <p:nvSpPr>
          <p:cNvPr id="5" name="Стрелка: пятиугольник 4">
            <a:extLst>
              <a:ext uri="{FF2B5EF4-FFF2-40B4-BE49-F238E27FC236}">
                <a16:creationId xmlns:a16="http://schemas.microsoft.com/office/drawing/2014/main" id="{A63A117A-88D6-4460-B631-EA7CCED9143F}"/>
              </a:ext>
            </a:extLst>
          </p:cNvPr>
          <p:cNvSpPr/>
          <p:nvPr/>
        </p:nvSpPr>
        <p:spPr>
          <a:xfrm>
            <a:off x="832613" y="1503634"/>
            <a:ext cx="2142227" cy="819509"/>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b="1" dirty="0">
                <a:ea typeface="+mn-lt"/>
                <a:cs typeface="+mn-lt"/>
              </a:rPr>
              <a:t>І группа</a:t>
            </a:r>
            <a:endParaRPr lang="ru-RU" sz="2400" b="1" dirty="0"/>
          </a:p>
        </p:txBody>
      </p:sp>
      <p:sp>
        <p:nvSpPr>
          <p:cNvPr id="6" name="Куб 5">
            <a:extLst>
              <a:ext uri="{FF2B5EF4-FFF2-40B4-BE49-F238E27FC236}">
                <a16:creationId xmlns:a16="http://schemas.microsoft.com/office/drawing/2014/main" id="{029E3D4D-615A-43B9-AB6F-6F49F031BE9B}"/>
              </a:ext>
            </a:extLst>
          </p:cNvPr>
          <p:cNvSpPr/>
          <p:nvPr/>
        </p:nvSpPr>
        <p:spPr>
          <a:xfrm flipH="1">
            <a:off x="4867898" y="2847881"/>
            <a:ext cx="3206152" cy="704491"/>
          </a:xfrm>
          <a:prstGeom prst="cube">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ru-RU" b="1" dirty="0" err="1">
                <a:ea typeface="+mn-lt"/>
                <a:cs typeface="+mn-lt"/>
              </a:rPr>
              <a:t>Таблиця</a:t>
            </a:r>
            <a:r>
              <a:rPr lang="ru-RU" b="1" dirty="0">
                <a:ea typeface="+mn-lt"/>
                <a:cs typeface="+mn-lt"/>
              </a:rPr>
              <a:t> І</a:t>
            </a:r>
            <a:endParaRPr lang="ru-RU" b="1" dirty="0"/>
          </a:p>
        </p:txBody>
      </p:sp>
      <p:sp>
        <p:nvSpPr>
          <p:cNvPr id="7" name="Куб 6">
            <a:extLst>
              <a:ext uri="{FF2B5EF4-FFF2-40B4-BE49-F238E27FC236}">
                <a16:creationId xmlns:a16="http://schemas.microsoft.com/office/drawing/2014/main" id="{18FEEE87-7FEF-49A1-A786-F55C4AA2F39D}"/>
              </a:ext>
            </a:extLst>
          </p:cNvPr>
          <p:cNvSpPr/>
          <p:nvPr/>
        </p:nvSpPr>
        <p:spPr>
          <a:xfrm flipH="1">
            <a:off x="1259180" y="3552371"/>
            <a:ext cx="3206152" cy="905774"/>
          </a:xfrm>
          <a:prstGeom prst="cube">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ru-RU" b="1" dirty="0">
                <a:ea typeface="+mn-lt"/>
                <a:cs typeface="+mn-lt"/>
              </a:rPr>
              <a:t>Список 1 </a:t>
            </a:r>
          </a:p>
          <a:p>
            <a:pPr algn="ctr"/>
            <a:r>
              <a:rPr lang="ru-RU" b="1" dirty="0" err="1">
                <a:ea typeface="+mn-lt"/>
                <a:cs typeface="+mn-lt"/>
              </a:rPr>
              <a:t>Наркотичні</a:t>
            </a:r>
            <a:r>
              <a:rPr lang="ru-RU" b="1" dirty="0">
                <a:ea typeface="+mn-lt"/>
                <a:cs typeface="+mn-lt"/>
              </a:rPr>
              <a:t> </a:t>
            </a:r>
            <a:r>
              <a:rPr lang="ru-RU" b="1" dirty="0" err="1">
                <a:ea typeface="+mn-lt"/>
                <a:cs typeface="+mn-lt"/>
              </a:rPr>
              <a:t>засоби</a:t>
            </a:r>
            <a:endParaRPr lang="ru-RU" b="1"/>
          </a:p>
        </p:txBody>
      </p:sp>
      <p:sp>
        <p:nvSpPr>
          <p:cNvPr id="8" name="Куб 7">
            <a:extLst>
              <a:ext uri="{FF2B5EF4-FFF2-40B4-BE49-F238E27FC236}">
                <a16:creationId xmlns:a16="http://schemas.microsoft.com/office/drawing/2014/main" id="{CCE55CDC-9C22-4C49-8944-52682257A402}"/>
              </a:ext>
            </a:extLst>
          </p:cNvPr>
          <p:cNvSpPr/>
          <p:nvPr/>
        </p:nvSpPr>
        <p:spPr>
          <a:xfrm flipH="1">
            <a:off x="8419105" y="3552372"/>
            <a:ext cx="3206152" cy="905774"/>
          </a:xfrm>
          <a:prstGeom prst="cube">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ru-RU" b="1" dirty="0">
                <a:ea typeface="+mn-lt"/>
                <a:cs typeface="+mn-lt"/>
              </a:rPr>
              <a:t>Список 2 </a:t>
            </a:r>
          </a:p>
          <a:p>
            <a:pPr algn="ctr"/>
            <a:r>
              <a:rPr lang="ru-RU" b="1" dirty="0" err="1">
                <a:ea typeface="+mn-lt"/>
                <a:cs typeface="+mn-lt"/>
              </a:rPr>
              <a:t>Психотропні</a:t>
            </a:r>
            <a:r>
              <a:rPr lang="ru-RU" b="1" dirty="0">
                <a:ea typeface="+mn-lt"/>
                <a:cs typeface="+mn-lt"/>
              </a:rPr>
              <a:t> </a:t>
            </a:r>
            <a:r>
              <a:rPr lang="ru-RU" b="1" dirty="0" err="1">
                <a:ea typeface="+mn-lt"/>
                <a:cs typeface="+mn-lt"/>
              </a:rPr>
              <a:t>речовини</a:t>
            </a:r>
            <a:endParaRPr lang="ru-RU" b="1" dirty="0" err="1"/>
          </a:p>
        </p:txBody>
      </p:sp>
      <p:sp>
        <p:nvSpPr>
          <p:cNvPr id="9" name="TextBox 8">
            <a:extLst>
              <a:ext uri="{FF2B5EF4-FFF2-40B4-BE49-F238E27FC236}">
                <a16:creationId xmlns:a16="http://schemas.microsoft.com/office/drawing/2014/main" id="{8C27D189-0B4E-427A-BD78-01F00ABA18CC}"/>
              </a:ext>
            </a:extLst>
          </p:cNvPr>
          <p:cNvSpPr txBox="1"/>
          <p:nvPr/>
        </p:nvSpPr>
        <p:spPr>
          <a:xfrm>
            <a:off x="1475117" y="4523117"/>
            <a:ext cx="3620218"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 </a:t>
            </a:r>
            <a:r>
              <a:rPr lang="en-US" sz="2400" dirty="0" err="1"/>
              <a:t>Героїн</a:t>
            </a:r>
            <a:r>
              <a:rPr lang="en-US" sz="2400" dirty="0"/>
              <a:t> </a:t>
            </a:r>
            <a:endParaRPr lang="ru-RU" sz="2400"/>
          </a:p>
          <a:p>
            <a:r>
              <a:rPr lang="en-US" sz="2400" dirty="0"/>
              <a:t>➢ </a:t>
            </a:r>
            <a:r>
              <a:rPr lang="en-US" sz="2400" dirty="0" err="1"/>
              <a:t>Кокаїновий</a:t>
            </a:r>
            <a:r>
              <a:rPr lang="en-US" sz="2400" dirty="0"/>
              <a:t> </a:t>
            </a:r>
            <a:r>
              <a:rPr lang="en-US" sz="2400" dirty="0" err="1"/>
              <a:t>кущ</a:t>
            </a:r>
            <a:r>
              <a:rPr lang="en-US" sz="2400" dirty="0"/>
              <a:t> </a:t>
            </a:r>
          </a:p>
          <a:p>
            <a:r>
              <a:rPr lang="en-US" sz="2400" dirty="0"/>
              <a:t>➢ </a:t>
            </a:r>
            <a:r>
              <a:rPr lang="en-US" sz="2400" dirty="0" err="1"/>
              <a:t>Опій</a:t>
            </a:r>
            <a:r>
              <a:rPr lang="en-US" sz="2400" dirty="0"/>
              <a:t> </a:t>
            </a:r>
          </a:p>
          <a:p>
            <a:r>
              <a:rPr lang="en-US" sz="2400" dirty="0"/>
              <a:t>➢ </a:t>
            </a:r>
            <a:r>
              <a:rPr lang="en-US" sz="2400" dirty="0" err="1"/>
              <a:t>Тиофенталін</a:t>
            </a:r>
            <a:r>
              <a:rPr lang="en-US" sz="2400" dirty="0"/>
              <a:t> </a:t>
            </a:r>
            <a:r>
              <a:rPr lang="en-US" sz="2400" dirty="0" err="1"/>
              <a:t>та</a:t>
            </a:r>
            <a:r>
              <a:rPr lang="en-US" sz="2400" dirty="0"/>
              <a:t> </a:t>
            </a:r>
            <a:r>
              <a:rPr lang="en-US" sz="2400" dirty="0" err="1"/>
              <a:t>ін</a:t>
            </a:r>
            <a:r>
              <a:rPr lang="en-US" sz="2400" dirty="0"/>
              <a:t>. </a:t>
            </a:r>
          </a:p>
          <a:p>
            <a:endParaRPr lang="en-US"/>
          </a:p>
          <a:p>
            <a:r>
              <a:rPr lang="en-US" dirty="0"/>
              <a:t>       </a:t>
            </a:r>
            <a:r>
              <a:rPr lang="en-US" sz="3200" b="1" dirty="0">
                <a:solidFill>
                  <a:srgbClr val="C00000"/>
                </a:solidFill>
              </a:rPr>
              <a:t>    27 МНН</a:t>
            </a:r>
          </a:p>
        </p:txBody>
      </p:sp>
      <p:sp>
        <p:nvSpPr>
          <p:cNvPr id="10" name="TextBox 9">
            <a:extLst>
              <a:ext uri="{FF2B5EF4-FFF2-40B4-BE49-F238E27FC236}">
                <a16:creationId xmlns:a16="http://schemas.microsoft.com/office/drawing/2014/main" id="{7114862A-E8CC-4F67-982C-7293EFFDBE5D}"/>
              </a:ext>
            </a:extLst>
          </p:cNvPr>
          <p:cNvSpPr txBox="1"/>
          <p:nvPr/>
        </p:nvSpPr>
        <p:spPr>
          <a:xfrm>
            <a:off x="8117457" y="4767532"/>
            <a:ext cx="392214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 </a:t>
            </a:r>
            <a:r>
              <a:rPr lang="en-US" sz="2400" dirty="0" err="1"/>
              <a:t>Диоксиалофентамін</a:t>
            </a:r>
            <a:r>
              <a:rPr lang="en-US" sz="2400" dirty="0"/>
              <a:t> </a:t>
            </a:r>
            <a:endParaRPr lang="ru-RU" sz="2400"/>
          </a:p>
          <a:p>
            <a:r>
              <a:rPr lang="en-US" sz="2400" dirty="0"/>
              <a:t>➢ </a:t>
            </a:r>
            <a:r>
              <a:rPr lang="en-US" sz="2400" dirty="0" err="1"/>
              <a:t>Тетрагідроканнабінол</a:t>
            </a:r>
            <a:r>
              <a:rPr lang="en-US" sz="2400" dirty="0"/>
              <a:t> </a:t>
            </a:r>
            <a:r>
              <a:rPr lang="en-US" sz="2400" dirty="0" err="1"/>
              <a:t>та</a:t>
            </a:r>
            <a:r>
              <a:rPr lang="en-US" sz="2400" dirty="0"/>
              <a:t> </a:t>
            </a:r>
            <a:r>
              <a:rPr lang="en-US" sz="2400" dirty="0" err="1"/>
              <a:t>ін</a:t>
            </a:r>
            <a:r>
              <a:rPr lang="en-US" sz="2400" dirty="0"/>
              <a:t> </a:t>
            </a:r>
          </a:p>
        </p:txBody>
      </p:sp>
      <p:sp>
        <p:nvSpPr>
          <p:cNvPr id="11" name="Стрелка: вниз 10">
            <a:extLst>
              <a:ext uri="{FF2B5EF4-FFF2-40B4-BE49-F238E27FC236}">
                <a16:creationId xmlns:a16="http://schemas.microsoft.com/office/drawing/2014/main" id="{F486431E-6ED7-4802-A7FD-55237EAE125B}"/>
              </a:ext>
            </a:extLst>
          </p:cNvPr>
          <p:cNvSpPr/>
          <p:nvPr/>
        </p:nvSpPr>
        <p:spPr>
          <a:xfrm>
            <a:off x="5649705" y="2405138"/>
            <a:ext cx="1653396" cy="5750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изогнутая вверх 11">
            <a:extLst>
              <a:ext uri="{FF2B5EF4-FFF2-40B4-BE49-F238E27FC236}">
                <a16:creationId xmlns:a16="http://schemas.microsoft.com/office/drawing/2014/main" id="{69820F0A-6683-4F38-A1BC-78A8267EA751}"/>
              </a:ext>
            </a:extLst>
          </p:cNvPr>
          <p:cNvSpPr/>
          <p:nvPr/>
        </p:nvSpPr>
        <p:spPr>
          <a:xfrm rot="10800000">
            <a:off x="2906757" y="3059644"/>
            <a:ext cx="1912188" cy="58947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изогнутая вверх 12">
            <a:extLst>
              <a:ext uri="{FF2B5EF4-FFF2-40B4-BE49-F238E27FC236}">
                <a16:creationId xmlns:a16="http://schemas.microsoft.com/office/drawing/2014/main" id="{7D6EFA08-68EB-49D1-8341-451C66CC6F6E}"/>
              </a:ext>
            </a:extLst>
          </p:cNvPr>
          <p:cNvSpPr/>
          <p:nvPr/>
        </p:nvSpPr>
        <p:spPr>
          <a:xfrm rot="10800000" flipH="1">
            <a:off x="8212001" y="3059643"/>
            <a:ext cx="1984076" cy="58947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96157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Класифікація</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3" name="Объект 2">
            <a:extLst>
              <a:ext uri="{FF2B5EF4-FFF2-40B4-BE49-F238E27FC236}">
                <a16:creationId xmlns:a16="http://schemas.microsoft.com/office/drawing/2014/main" id="{49279E1E-01CB-4E0C-96C7-D12B9DFABFD7}"/>
              </a:ext>
            </a:extLst>
          </p:cNvPr>
          <p:cNvSpPr>
            <a:spLocks noGrp="1"/>
          </p:cNvSpPr>
          <p:nvPr>
            <p:ph idx="1"/>
          </p:nvPr>
        </p:nvSpPr>
        <p:spPr>
          <a:xfrm>
            <a:off x="7527491" y="5497998"/>
            <a:ext cx="4671670" cy="1363686"/>
          </a:xfr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rmAutofit fontScale="77500" lnSpcReduction="20000"/>
          </a:bodyPr>
          <a:lstStyle/>
          <a:p>
            <a:r>
              <a:rPr lang="ru-RU" b="1" u="sng" dirty="0">
                <a:ea typeface="+mn-lt"/>
                <a:cs typeface="+mn-lt"/>
              </a:rPr>
              <a:t>Дозволено до </a:t>
            </a:r>
            <a:r>
              <a:rPr lang="ru-RU" b="1" u="sng" dirty="0" err="1">
                <a:ea typeface="+mn-lt"/>
                <a:cs typeface="+mn-lt"/>
              </a:rPr>
              <a:t>використання</a:t>
            </a:r>
            <a:r>
              <a:rPr lang="ru-RU" b="1" u="sng" dirty="0">
                <a:ea typeface="+mn-lt"/>
                <a:cs typeface="+mn-lt"/>
              </a:rPr>
              <a:t> в: </a:t>
            </a:r>
            <a:endParaRPr lang="ru-RU" u="sng" dirty="0">
              <a:ea typeface="+mn-lt"/>
              <a:cs typeface="+mn-lt"/>
            </a:endParaRPr>
          </a:p>
          <a:p>
            <a:r>
              <a:rPr lang="ru-RU" dirty="0">
                <a:ea typeface="+mn-lt"/>
                <a:cs typeface="+mn-lt"/>
              </a:rPr>
              <a:t>o </a:t>
            </a:r>
            <a:r>
              <a:rPr lang="ru-RU" dirty="0" err="1">
                <a:ea typeface="+mn-lt"/>
                <a:cs typeface="+mn-lt"/>
              </a:rPr>
              <a:t>Експертній</a:t>
            </a:r>
            <a:r>
              <a:rPr lang="ru-RU" dirty="0">
                <a:ea typeface="+mn-lt"/>
                <a:cs typeface="+mn-lt"/>
              </a:rPr>
              <a:t> </a:t>
            </a:r>
            <a:r>
              <a:rPr lang="ru-RU" dirty="0" err="1">
                <a:ea typeface="+mn-lt"/>
                <a:cs typeface="+mn-lt"/>
              </a:rPr>
              <a:t>діяльності</a:t>
            </a:r>
            <a:r>
              <a:rPr lang="ru-RU" dirty="0">
                <a:ea typeface="+mn-lt"/>
                <a:cs typeface="+mn-lt"/>
              </a:rPr>
              <a:t> </a:t>
            </a:r>
            <a:endParaRPr lang="ru-RU" dirty="0" err="1">
              <a:ea typeface="+mn-lt"/>
              <a:cs typeface="+mn-lt"/>
            </a:endParaRPr>
          </a:p>
          <a:p>
            <a:r>
              <a:rPr lang="ru-RU" dirty="0">
                <a:ea typeface="+mn-lt"/>
                <a:cs typeface="+mn-lt"/>
              </a:rPr>
              <a:t>o Оперативно-</a:t>
            </a:r>
            <a:r>
              <a:rPr lang="ru-RU" dirty="0" err="1">
                <a:ea typeface="+mn-lt"/>
                <a:cs typeface="+mn-lt"/>
              </a:rPr>
              <a:t>розшукної</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o В </a:t>
            </a:r>
            <a:r>
              <a:rPr lang="ru-RU" dirty="0" err="1">
                <a:ea typeface="+mn-lt"/>
                <a:cs typeface="+mn-lt"/>
              </a:rPr>
              <a:t>науковій</a:t>
            </a:r>
            <a:r>
              <a:rPr lang="ru-RU" dirty="0">
                <a:ea typeface="+mn-lt"/>
                <a:cs typeface="+mn-lt"/>
              </a:rPr>
              <a:t> та </a:t>
            </a:r>
            <a:r>
              <a:rPr lang="ru-RU" dirty="0" err="1">
                <a:ea typeface="+mn-lt"/>
                <a:cs typeface="+mn-lt"/>
              </a:rPr>
              <a:t>навчальній</a:t>
            </a:r>
            <a:r>
              <a:rPr lang="ru-RU" dirty="0">
                <a:ea typeface="+mn-lt"/>
                <a:cs typeface="+mn-lt"/>
              </a:rPr>
              <a:t> </a:t>
            </a:r>
            <a:r>
              <a:rPr lang="ru-RU" dirty="0" err="1">
                <a:ea typeface="+mn-lt"/>
                <a:cs typeface="+mn-lt"/>
              </a:rPr>
              <a:t>діяльності</a:t>
            </a:r>
            <a:endParaRPr lang="ru-RU"/>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318404"/>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18384" y="1318403"/>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49215" y="2281687"/>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rgbClr val="FFFF00"/>
                </a:solidFill>
                <a:ea typeface="+mn-lt"/>
                <a:cs typeface="+mn-lt"/>
              </a:rPr>
              <a:t>І Особливо </a:t>
            </a:r>
            <a:r>
              <a:rPr lang="ru-RU" b="1" dirty="0" err="1">
                <a:solidFill>
                  <a:srgbClr val="FFFF00"/>
                </a:solidFill>
                <a:ea typeface="+mn-lt"/>
                <a:cs typeface="+mn-lt"/>
              </a:rPr>
              <a:t>небезпечні</a:t>
            </a:r>
            <a:r>
              <a:rPr lang="ru-RU" b="1" dirty="0">
                <a:solidFill>
                  <a:srgbClr val="FFFF00"/>
                </a:solidFill>
                <a:ea typeface="+mn-lt"/>
                <a:cs typeface="+mn-lt"/>
              </a:rPr>
              <a:t> </a:t>
            </a:r>
            <a:r>
              <a:rPr lang="ru-RU" b="1" dirty="0" err="1">
                <a:solidFill>
                  <a:srgbClr val="FFFF00"/>
                </a:solidFill>
                <a:ea typeface="+mn-lt"/>
                <a:cs typeface="+mn-lt"/>
              </a:rPr>
              <a:t>речовини</a:t>
            </a:r>
            <a:endParaRPr lang="ru-RU"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1152166" y="3057166"/>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a:t>
            </a:r>
          </a:p>
          <a:p>
            <a:pPr algn="ctr"/>
            <a:r>
              <a:rPr lang="ru-RU" dirty="0">
                <a:ea typeface="+mn-lt"/>
                <a:cs typeface="+mn-lt"/>
              </a:rPr>
              <a:t>(список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dirty="0"/>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1152165" y="4566788"/>
            <a:ext cx="4758904" cy="1178944"/>
          </a:xfrm>
          <a:prstGeom prst="rightArrowCallout">
            <a:avLst/>
          </a:prstGeom>
          <a:solidFill>
            <a:srgbClr val="92D050"/>
          </a:solidFill>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dirty="0">
                <a:ea typeface="+mn-lt"/>
                <a:cs typeface="+mn-lt"/>
              </a:rPr>
              <a:t>Мак </a:t>
            </a:r>
            <a:r>
              <a:rPr lang="ru-RU" b="1" dirty="0" err="1">
                <a:ea typeface="+mn-lt"/>
                <a:cs typeface="+mn-lt"/>
              </a:rPr>
              <a:t>снотворний</a:t>
            </a:r>
            <a:r>
              <a:rPr lang="ru-RU" b="1" dirty="0">
                <a:ea typeface="+mn-lt"/>
                <a:cs typeface="+mn-lt"/>
              </a:rPr>
              <a:t>;</a:t>
            </a:r>
          </a:p>
          <a:p>
            <a:pPr algn="ctr"/>
            <a:r>
              <a:rPr lang="ru-RU" b="1" dirty="0" err="1">
                <a:ea typeface="+mn-lt"/>
                <a:cs typeface="+mn-lt"/>
              </a:rPr>
              <a:t>Рослини</a:t>
            </a:r>
            <a:r>
              <a:rPr lang="ru-RU" b="1" dirty="0">
                <a:ea typeface="+mn-lt"/>
                <a:cs typeface="+mn-lt"/>
              </a:rPr>
              <a:t> роду </a:t>
            </a:r>
            <a:r>
              <a:rPr lang="ru-RU" b="1" dirty="0" err="1">
                <a:ea typeface="+mn-lt"/>
                <a:cs typeface="+mn-lt"/>
              </a:rPr>
              <a:t>Коноплі</a:t>
            </a:r>
            <a:r>
              <a:rPr lang="ru-RU" b="1" dirty="0">
                <a:ea typeface="+mn-lt"/>
                <a:cs typeface="+mn-lt"/>
              </a:rPr>
              <a:t> </a:t>
            </a:r>
            <a:r>
              <a:rPr lang="ru-RU" dirty="0">
                <a:ea typeface="+mn-lt"/>
                <a:cs typeface="+mn-lt"/>
              </a:rPr>
              <a:t> </a:t>
            </a:r>
            <a:endParaRPr lang="ru-RU" dirty="0"/>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514022" y="2236758"/>
            <a:ext cx="5147093" cy="132271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u="sng" dirty="0">
                <a:solidFill>
                  <a:srgbClr val="C00000"/>
                </a:solidFill>
                <a:ea typeface="+mn-lt"/>
                <a:cs typeface="+mn-lt"/>
              </a:rPr>
              <a:t>ЗАБОРОНЕНІ:</a:t>
            </a:r>
            <a:r>
              <a:rPr lang="ru-RU" dirty="0">
                <a:ea typeface="+mn-lt"/>
                <a:cs typeface="+mn-lt"/>
              </a:rPr>
              <a:t> </a:t>
            </a:r>
          </a:p>
          <a:p>
            <a:pPr algn="ctr"/>
            <a:r>
              <a:rPr lang="ru-RU" dirty="0">
                <a:ea typeface="+mn-lt"/>
                <a:cs typeface="+mn-lt"/>
              </a:rPr>
              <a:t>• </a:t>
            </a:r>
            <a:r>
              <a:rPr lang="ru-RU" dirty="0" err="1">
                <a:ea typeface="+mn-lt"/>
                <a:cs typeface="+mn-lt"/>
              </a:rPr>
              <a:t>Діяльність</a:t>
            </a:r>
            <a:r>
              <a:rPr lang="ru-RU" dirty="0">
                <a:ea typeface="+mn-lt"/>
                <a:cs typeface="+mn-lt"/>
              </a:rPr>
              <a:t> з </a:t>
            </a:r>
            <a:r>
              <a:rPr lang="ru-RU" dirty="0" err="1">
                <a:ea typeface="+mn-lt"/>
                <a:cs typeface="+mn-lt"/>
              </a:rPr>
              <a:t>культивування</a:t>
            </a:r>
            <a:r>
              <a:rPr lang="ru-RU" dirty="0">
                <a:ea typeface="+mn-lt"/>
                <a:cs typeface="+mn-lt"/>
              </a:rPr>
              <a:t> </a:t>
            </a:r>
            <a:r>
              <a:rPr lang="ru-RU" dirty="0" err="1">
                <a:ea typeface="+mn-lt"/>
                <a:cs typeface="+mn-lt"/>
              </a:rPr>
              <a:t>рослин</a:t>
            </a:r>
            <a:r>
              <a:rPr lang="ru-RU" dirty="0">
                <a:ea typeface="+mn-lt"/>
                <a:cs typeface="+mn-lt"/>
              </a:rPr>
              <a:t> </a:t>
            </a:r>
            <a:endParaRPr lang="ru-RU">
              <a:ea typeface="+mn-lt"/>
              <a:cs typeface="+mn-lt"/>
            </a:endParaRPr>
          </a:p>
          <a:p>
            <a:pPr algn="ctr"/>
            <a:r>
              <a:rPr lang="ru-RU" dirty="0">
                <a:ea typeface="+mn-lt"/>
                <a:cs typeface="+mn-lt"/>
              </a:rPr>
              <a:t>• Будь-яка </a:t>
            </a:r>
            <a:r>
              <a:rPr lang="ru-RU" dirty="0" err="1">
                <a:ea typeface="+mn-lt"/>
                <a:cs typeface="+mn-lt"/>
              </a:rPr>
              <a:t>інша</a:t>
            </a:r>
            <a:r>
              <a:rPr lang="ru-RU" dirty="0">
                <a:ea typeface="+mn-lt"/>
                <a:cs typeface="+mn-lt"/>
              </a:rPr>
              <a:t> </a:t>
            </a:r>
            <a:r>
              <a:rPr lang="ru-RU" dirty="0" err="1">
                <a:ea typeface="+mn-lt"/>
                <a:cs typeface="+mn-lt"/>
              </a:rPr>
              <a:t>діяльність</a:t>
            </a:r>
            <a:r>
              <a:rPr lang="ru-RU" dirty="0">
                <a:ea typeface="+mn-lt"/>
                <a:cs typeface="+mn-lt"/>
              </a:rPr>
              <a:t>, </a:t>
            </a:r>
            <a:r>
              <a:rPr lang="ru-RU" dirty="0" err="1">
                <a:ea typeface="+mn-lt"/>
                <a:cs typeface="+mn-lt"/>
              </a:rPr>
              <a:t>що</a:t>
            </a:r>
            <a:r>
              <a:rPr lang="ru-RU" dirty="0">
                <a:ea typeface="+mn-lt"/>
                <a:cs typeface="+mn-lt"/>
              </a:rPr>
              <a:t> </a:t>
            </a:r>
            <a:r>
              <a:rPr lang="ru-RU" dirty="0" err="1">
                <a:ea typeface="+mn-lt"/>
                <a:cs typeface="+mn-lt"/>
              </a:rPr>
              <a:t>пов'язана</a:t>
            </a:r>
            <a:r>
              <a:rPr lang="ru-RU" dirty="0">
                <a:ea typeface="+mn-lt"/>
                <a:cs typeface="+mn-lt"/>
              </a:rPr>
              <a:t> з </a:t>
            </a:r>
            <a:r>
              <a:rPr lang="ru-RU" dirty="0" err="1">
                <a:ea typeface="+mn-lt"/>
                <a:cs typeface="+mn-lt"/>
              </a:rPr>
              <a:t>обігом</a:t>
            </a:r>
            <a:r>
              <a:rPr lang="ru-RU" dirty="0">
                <a:ea typeface="+mn-lt"/>
                <a:cs typeface="+mn-lt"/>
              </a:rPr>
              <a:t> </a:t>
            </a:r>
            <a:r>
              <a:rPr lang="ru-RU" dirty="0" err="1">
                <a:ea typeface="+mn-lt"/>
                <a:cs typeface="+mn-lt"/>
              </a:rPr>
              <a:t>даних</a:t>
            </a:r>
            <a:r>
              <a:rPr lang="ru-RU" dirty="0">
                <a:ea typeface="+mn-lt"/>
                <a:cs typeface="+mn-lt"/>
              </a:rPr>
              <a:t> ЛЗ </a:t>
            </a:r>
            <a:endParaRPr lang="ru-RU"/>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514021" y="3645739"/>
            <a:ext cx="5147093" cy="92014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ОБМЕЖЕНІ: </a:t>
            </a:r>
            <a:endParaRPr lang="ru-RU" u="sng"/>
          </a:p>
          <a:p>
            <a:pPr algn="ctr"/>
            <a:r>
              <a:rPr lang="ru-RU" dirty="0">
                <a:ea typeface="+mn-lt"/>
                <a:cs typeface="+mn-lt"/>
              </a:rPr>
              <a:t>• </a:t>
            </a:r>
            <a:r>
              <a:rPr lang="ru-RU" dirty="0" err="1">
                <a:ea typeface="+mn-lt"/>
                <a:cs typeface="+mn-lt"/>
              </a:rPr>
              <a:t>Використовують</a:t>
            </a:r>
            <a:r>
              <a:rPr lang="ru-RU" dirty="0">
                <a:ea typeface="+mn-lt"/>
                <a:cs typeface="+mn-lt"/>
              </a:rPr>
              <a:t> в </a:t>
            </a:r>
            <a:r>
              <a:rPr lang="ru-RU" dirty="0" err="1">
                <a:ea typeface="+mn-lt"/>
                <a:cs typeface="+mn-lt"/>
              </a:rPr>
              <a:t>промислових</a:t>
            </a:r>
            <a:r>
              <a:rPr lang="ru-RU" dirty="0">
                <a:ea typeface="+mn-lt"/>
                <a:cs typeface="+mn-lt"/>
              </a:rPr>
              <a:t> </a:t>
            </a:r>
            <a:r>
              <a:rPr lang="ru-RU" dirty="0" err="1">
                <a:ea typeface="+mn-lt"/>
                <a:cs typeface="+mn-lt"/>
              </a:rPr>
              <a:t>цілях</a:t>
            </a:r>
            <a:r>
              <a:rPr lang="ru-RU" dirty="0">
                <a:ea typeface="+mn-lt"/>
                <a:cs typeface="+mn-lt"/>
              </a:rPr>
              <a:t> </a:t>
            </a:r>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ліцензіїЛЗ</a:t>
            </a:r>
            <a:r>
              <a:rPr lang="ru-RU" dirty="0">
                <a:ea typeface="+mn-lt"/>
                <a:cs typeface="+mn-lt"/>
              </a:rPr>
              <a:t> </a:t>
            </a:r>
            <a:endParaRPr lang="ru-RU"/>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514020" y="4695286"/>
            <a:ext cx="5147093" cy="733244"/>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ОБОВ‘ЯЗКОВО: </a:t>
            </a:r>
            <a:endParaRPr lang="ru-RU" u="sng" dirty="0">
              <a:solidFill>
                <a:srgbClr val="C00000"/>
              </a:solidFill>
              <a:ea typeface="+mn-lt"/>
              <a:cs typeface="+mn-lt"/>
            </a:endParaRPr>
          </a:p>
          <a:p>
            <a:pPr algn="ctr"/>
            <a:r>
              <a:rPr lang="ru-RU" dirty="0">
                <a:ea typeface="+mn-lt"/>
                <a:cs typeface="+mn-lt"/>
              </a:rPr>
              <a:t>• </a:t>
            </a:r>
            <a:r>
              <a:rPr lang="ru-RU" dirty="0" err="1">
                <a:ea typeface="+mn-lt"/>
                <a:cs typeface="+mn-lt"/>
              </a:rPr>
              <a:t>Кількість</a:t>
            </a:r>
            <a:r>
              <a:rPr lang="ru-RU" dirty="0">
                <a:ea typeface="+mn-lt"/>
                <a:cs typeface="+mn-lt"/>
              </a:rPr>
              <a:t> </a:t>
            </a:r>
            <a:r>
              <a:rPr lang="ru-RU" dirty="0" err="1">
                <a:ea typeface="+mn-lt"/>
                <a:cs typeface="+mn-lt"/>
              </a:rPr>
              <a:t>визначається</a:t>
            </a:r>
            <a:r>
              <a:rPr lang="ru-RU" dirty="0">
                <a:ea typeface="+mn-lt"/>
                <a:cs typeface="+mn-lt"/>
              </a:rPr>
              <a:t> </a:t>
            </a:r>
            <a:r>
              <a:rPr lang="ru-RU" dirty="0" err="1">
                <a:ea typeface="+mn-lt"/>
                <a:cs typeface="+mn-lt"/>
              </a:rPr>
              <a:t>розміром</a:t>
            </a:r>
            <a:r>
              <a:rPr lang="ru-RU" dirty="0">
                <a:ea typeface="+mn-lt"/>
                <a:cs typeface="+mn-lt"/>
              </a:rPr>
              <a:t> квот КМУ </a:t>
            </a:r>
            <a:endParaRPr lang="ru-RU"/>
          </a:p>
        </p:txBody>
      </p:sp>
    </p:spTree>
    <p:extLst>
      <p:ext uri="{BB962C8B-B14F-4D97-AF65-F5344CB8AC3E}">
        <p14:creationId xmlns:p14="http://schemas.microsoft.com/office/powerpoint/2010/main" val="4201643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Класифікація</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3" name="Объект 2">
            <a:extLst>
              <a:ext uri="{FF2B5EF4-FFF2-40B4-BE49-F238E27FC236}">
                <a16:creationId xmlns:a16="http://schemas.microsoft.com/office/drawing/2014/main" id="{49279E1E-01CB-4E0C-96C7-D12B9DFABFD7}"/>
              </a:ext>
            </a:extLst>
          </p:cNvPr>
          <p:cNvSpPr>
            <a:spLocks noGrp="1"/>
          </p:cNvSpPr>
          <p:nvPr>
            <p:ph idx="1"/>
          </p:nvPr>
        </p:nvSpPr>
        <p:spPr>
          <a:xfrm>
            <a:off x="7527491" y="5497998"/>
            <a:ext cx="4671670" cy="1363686"/>
          </a:xfr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rmAutofit fontScale="77500" lnSpcReduction="20000"/>
          </a:bodyPr>
          <a:lstStyle/>
          <a:p>
            <a:r>
              <a:rPr lang="ru-RU" b="1" u="sng" dirty="0">
                <a:ea typeface="+mn-lt"/>
                <a:cs typeface="+mn-lt"/>
              </a:rPr>
              <a:t>Дозволено до </a:t>
            </a:r>
            <a:r>
              <a:rPr lang="ru-RU" b="1" u="sng" dirty="0" err="1">
                <a:ea typeface="+mn-lt"/>
                <a:cs typeface="+mn-lt"/>
              </a:rPr>
              <a:t>використання</a:t>
            </a:r>
            <a:r>
              <a:rPr lang="ru-RU" b="1" u="sng" dirty="0">
                <a:ea typeface="+mn-lt"/>
                <a:cs typeface="+mn-lt"/>
              </a:rPr>
              <a:t> в: </a:t>
            </a:r>
            <a:endParaRPr lang="ru-RU" u="sng" dirty="0">
              <a:ea typeface="+mn-lt"/>
              <a:cs typeface="+mn-lt"/>
            </a:endParaRPr>
          </a:p>
          <a:p>
            <a:r>
              <a:rPr lang="ru-RU" dirty="0">
                <a:ea typeface="+mn-lt"/>
                <a:cs typeface="+mn-lt"/>
              </a:rPr>
              <a:t>o </a:t>
            </a:r>
            <a:r>
              <a:rPr lang="ru-RU" dirty="0" err="1">
                <a:ea typeface="+mn-lt"/>
                <a:cs typeface="+mn-lt"/>
              </a:rPr>
              <a:t>Експертній</a:t>
            </a:r>
            <a:r>
              <a:rPr lang="ru-RU" dirty="0">
                <a:ea typeface="+mn-lt"/>
                <a:cs typeface="+mn-lt"/>
              </a:rPr>
              <a:t> </a:t>
            </a:r>
            <a:r>
              <a:rPr lang="ru-RU" dirty="0" err="1">
                <a:ea typeface="+mn-lt"/>
                <a:cs typeface="+mn-lt"/>
              </a:rPr>
              <a:t>діяльності</a:t>
            </a:r>
            <a:r>
              <a:rPr lang="ru-RU" dirty="0">
                <a:ea typeface="+mn-lt"/>
                <a:cs typeface="+mn-lt"/>
              </a:rPr>
              <a:t> </a:t>
            </a:r>
            <a:endParaRPr lang="ru-RU" dirty="0" err="1">
              <a:ea typeface="+mn-lt"/>
              <a:cs typeface="+mn-lt"/>
            </a:endParaRPr>
          </a:p>
          <a:p>
            <a:r>
              <a:rPr lang="ru-RU" dirty="0">
                <a:ea typeface="+mn-lt"/>
                <a:cs typeface="+mn-lt"/>
              </a:rPr>
              <a:t>o Оперативно-</a:t>
            </a:r>
            <a:r>
              <a:rPr lang="ru-RU" dirty="0" err="1">
                <a:ea typeface="+mn-lt"/>
                <a:cs typeface="+mn-lt"/>
              </a:rPr>
              <a:t>розшукної</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o В </a:t>
            </a:r>
            <a:r>
              <a:rPr lang="ru-RU" dirty="0" err="1">
                <a:ea typeface="+mn-lt"/>
                <a:cs typeface="+mn-lt"/>
              </a:rPr>
              <a:t>науковій</a:t>
            </a:r>
            <a:r>
              <a:rPr lang="ru-RU" dirty="0">
                <a:ea typeface="+mn-lt"/>
                <a:cs typeface="+mn-lt"/>
              </a:rPr>
              <a:t> та </a:t>
            </a:r>
            <a:r>
              <a:rPr lang="ru-RU" dirty="0" err="1">
                <a:ea typeface="+mn-lt"/>
                <a:cs typeface="+mn-lt"/>
              </a:rPr>
              <a:t>навчальній</a:t>
            </a:r>
            <a:r>
              <a:rPr lang="ru-RU" dirty="0">
                <a:ea typeface="+mn-lt"/>
                <a:cs typeface="+mn-lt"/>
              </a:rPr>
              <a:t> </a:t>
            </a:r>
            <a:r>
              <a:rPr lang="ru-RU" dirty="0" err="1">
                <a:ea typeface="+mn-lt"/>
                <a:cs typeface="+mn-lt"/>
              </a:rPr>
              <a:t>діяльності</a:t>
            </a:r>
            <a:endParaRPr lang="ru-RU"/>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318404"/>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18384" y="1318403"/>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49215" y="2281687"/>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rgbClr val="FFFF00"/>
                </a:solidFill>
                <a:ea typeface="+mn-lt"/>
                <a:cs typeface="+mn-lt"/>
              </a:rPr>
              <a:t>І Особливо </a:t>
            </a:r>
            <a:r>
              <a:rPr lang="ru-RU" b="1" dirty="0" err="1">
                <a:solidFill>
                  <a:srgbClr val="FFFF00"/>
                </a:solidFill>
                <a:ea typeface="+mn-lt"/>
                <a:cs typeface="+mn-lt"/>
              </a:rPr>
              <a:t>небезпечні</a:t>
            </a:r>
            <a:r>
              <a:rPr lang="ru-RU" b="1" dirty="0">
                <a:solidFill>
                  <a:srgbClr val="FFFF00"/>
                </a:solidFill>
                <a:ea typeface="+mn-lt"/>
                <a:cs typeface="+mn-lt"/>
              </a:rPr>
              <a:t> </a:t>
            </a:r>
            <a:r>
              <a:rPr lang="ru-RU" b="1" dirty="0" err="1">
                <a:solidFill>
                  <a:srgbClr val="FFFF00"/>
                </a:solidFill>
                <a:ea typeface="+mn-lt"/>
                <a:cs typeface="+mn-lt"/>
              </a:rPr>
              <a:t>речовини</a:t>
            </a:r>
            <a:endParaRPr lang="ru-RU"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1152166" y="3057166"/>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Рослини</a:t>
            </a:r>
            <a:r>
              <a:rPr lang="ru-RU" dirty="0">
                <a:ea typeface="+mn-lt"/>
                <a:cs typeface="+mn-lt"/>
              </a:rPr>
              <a:t>, </a:t>
            </a:r>
            <a:r>
              <a:rPr lang="ru-RU" dirty="0" err="1">
                <a:ea typeface="+mn-lt"/>
                <a:cs typeface="+mn-lt"/>
              </a:rPr>
              <a:t>що</a:t>
            </a:r>
            <a:r>
              <a:rPr lang="ru-RU" dirty="0">
                <a:ea typeface="+mn-lt"/>
                <a:cs typeface="+mn-lt"/>
              </a:rPr>
              <a:t> </a:t>
            </a:r>
            <a:r>
              <a:rPr lang="ru-RU" dirty="0" err="1">
                <a:ea typeface="+mn-lt"/>
                <a:cs typeface="+mn-lt"/>
              </a:rPr>
              <a:t>містять</a:t>
            </a:r>
            <a:r>
              <a:rPr lang="ru-RU" dirty="0">
                <a:ea typeface="+mn-lt"/>
                <a:cs typeface="+mn-lt"/>
              </a:rPr>
              <a:t> </a:t>
            </a:r>
            <a:r>
              <a:rPr lang="ru-RU" dirty="0" err="1">
                <a:ea typeface="+mn-lt"/>
                <a:cs typeface="+mn-lt"/>
              </a:rPr>
              <a:t>наркотичні</a:t>
            </a:r>
            <a:r>
              <a:rPr lang="ru-RU" dirty="0">
                <a:ea typeface="+mn-lt"/>
                <a:cs typeface="+mn-lt"/>
              </a:rPr>
              <a:t> та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3) </a:t>
            </a:r>
            <a:endParaRPr lang="ru-RU"/>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1152165" y="4566788"/>
            <a:ext cx="4758904" cy="1178944"/>
          </a:xfrm>
          <a:prstGeom prst="rightArrowCallout">
            <a:avLst/>
          </a:prstGeom>
          <a:solidFill>
            <a:srgbClr val="92D050"/>
          </a:solidFill>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dirty="0" err="1">
                <a:ea typeface="+mn-lt"/>
                <a:cs typeface="+mn-lt"/>
              </a:rPr>
              <a:t>Героїн</a:t>
            </a:r>
            <a:r>
              <a:rPr lang="ru-RU" b="1" dirty="0">
                <a:ea typeface="+mn-lt"/>
                <a:cs typeface="+mn-lt"/>
              </a:rPr>
              <a:t>; </a:t>
            </a:r>
            <a:r>
              <a:rPr lang="ru-RU" b="1" dirty="0" err="1">
                <a:ea typeface="+mn-lt"/>
                <a:cs typeface="+mn-lt"/>
              </a:rPr>
              <a:t>Кокаїновий</a:t>
            </a:r>
            <a:r>
              <a:rPr lang="ru-RU" b="1" dirty="0">
                <a:ea typeface="+mn-lt"/>
                <a:cs typeface="+mn-lt"/>
              </a:rPr>
              <a:t> кущ; </a:t>
            </a:r>
            <a:r>
              <a:rPr lang="ru-RU" b="1" dirty="0" err="1">
                <a:ea typeface="+mn-lt"/>
                <a:cs typeface="+mn-lt"/>
              </a:rPr>
              <a:t>Опій</a:t>
            </a:r>
            <a:r>
              <a:rPr lang="ru-RU" b="1" dirty="0">
                <a:ea typeface="+mn-lt"/>
                <a:cs typeface="+mn-lt"/>
              </a:rPr>
              <a:t>; </a:t>
            </a:r>
            <a:r>
              <a:rPr lang="ru-RU" b="1" dirty="0" err="1">
                <a:ea typeface="+mn-lt"/>
                <a:cs typeface="+mn-lt"/>
              </a:rPr>
              <a:t>Діоксіамфетамін</a:t>
            </a:r>
            <a:r>
              <a:rPr lang="ru-RU" b="1" dirty="0">
                <a:ea typeface="+mn-lt"/>
                <a:cs typeface="+mn-lt"/>
              </a:rPr>
              <a:t>; </a:t>
            </a:r>
            <a:r>
              <a:rPr lang="ru-RU" b="1" dirty="0" err="1">
                <a:ea typeface="+mn-lt"/>
                <a:cs typeface="+mn-lt"/>
              </a:rPr>
              <a:t>Тетрагідроканнабінол</a:t>
            </a:r>
            <a:r>
              <a:rPr lang="ru-RU" b="1" dirty="0">
                <a:ea typeface="+mn-lt"/>
                <a:cs typeface="+mn-lt"/>
              </a:rPr>
              <a:t> </a:t>
            </a:r>
            <a:r>
              <a:rPr lang="ru-RU" dirty="0">
                <a:ea typeface="+mn-lt"/>
                <a:cs typeface="+mn-lt"/>
              </a:rPr>
              <a:t> </a:t>
            </a:r>
            <a:endParaRPr lang="ru-RU" dirty="0"/>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514022" y="2236758"/>
            <a:ext cx="5147093" cy="132271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b="1" u="sng" dirty="0">
                <a:solidFill>
                  <a:srgbClr val="C00000"/>
                </a:solidFill>
                <a:ea typeface="+mn-lt"/>
                <a:cs typeface="+mn-lt"/>
              </a:rPr>
              <a:t>ЗАБОРОНЕНІ:</a:t>
            </a:r>
            <a:r>
              <a:rPr lang="ru-RU" dirty="0">
                <a:ea typeface="+mn-lt"/>
                <a:cs typeface="+mn-lt"/>
              </a:rPr>
              <a:t> </a:t>
            </a:r>
          </a:p>
          <a:p>
            <a:pPr algn="ctr"/>
            <a:r>
              <a:rPr lang="ru-RU" dirty="0">
                <a:ea typeface="+mn-lt"/>
                <a:cs typeface="+mn-lt"/>
              </a:rPr>
              <a:t>• </a:t>
            </a:r>
            <a:r>
              <a:rPr lang="ru-RU" dirty="0" err="1">
                <a:ea typeface="+mn-lt"/>
                <a:cs typeface="+mn-lt"/>
              </a:rPr>
              <a:t>Діяльність</a:t>
            </a:r>
            <a:r>
              <a:rPr lang="ru-RU" dirty="0">
                <a:ea typeface="+mn-lt"/>
                <a:cs typeface="+mn-lt"/>
              </a:rPr>
              <a:t> з </a:t>
            </a:r>
            <a:r>
              <a:rPr lang="ru-RU" dirty="0" err="1">
                <a:ea typeface="+mn-lt"/>
                <a:cs typeface="+mn-lt"/>
              </a:rPr>
              <a:t>культивування</a:t>
            </a:r>
            <a:r>
              <a:rPr lang="ru-RU" dirty="0">
                <a:ea typeface="+mn-lt"/>
                <a:cs typeface="+mn-lt"/>
              </a:rPr>
              <a:t> </a:t>
            </a:r>
            <a:r>
              <a:rPr lang="ru-RU" dirty="0" err="1">
                <a:ea typeface="+mn-lt"/>
                <a:cs typeface="+mn-lt"/>
              </a:rPr>
              <a:t>рослин</a:t>
            </a:r>
            <a:r>
              <a:rPr lang="ru-RU" dirty="0">
                <a:ea typeface="+mn-lt"/>
                <a:cs typeface="+mn-lt"/>
              </a:rPr>
              <a:t> </a:t>
            </a:r>
            <a:endParaRPr lang="ru-RU">
              <a:ea typeface="+mn-lt"/>
              <a:cs typeface="+mn-lt"/>
            </a:endParaRPr>
          </a:p>
          <a:p>
            <a:pPr algn="ctr"/>
            <a:r>
              <a:rPr lang="ru-RU" dirty="0">
                <a:ea typeface="+mn-lt"/>
                <a:cs typeface="+mn-lt"/>
              </a:rPr>
              <a:t>• Будь-яка </a:t>
            </a:r>
            <a:r>
              <a:rPr lang="ru-RU" dirty="0" err="1">
                <a:ea typeface="+mn-lt"/>
                <a:cs typeface="+mn-lt"/>
              </a:rPr>
              <a:t>інша</a:t>
            </a:r>
            <a:r>
              <a:rPr lang="ru-RU" dirty="0">
                <a:ea typeface="+mn-lt"/>
                <a:cs typeface="+mn-lt"/>
              </a:rPr>
              <a:t> </a:t>
            </a:r>
            <a:r>
              <a:rPr lang="ru-RU" dirty="0" err="1">
                <a:ea typeface="+mn-lt"/>
                <a:cs typeface="+mn-lt"/>
              </a:rPr>
              <a:t>діяльність</a:t>
            </a:r>
            <a:r>
              <a:rPr lang="ru-RU" dirty="0">
                <a:ea typeface="+mn-lt"/>
                <a:cs typeface="+mn-lt"/>
              </a:rPr>
              <a:t>, </a:t>
            </a:r>
            <a:r>
              <a:rPr lang="ru-RU" dirty="0" err="1">
                <a:ea typeface="+mn-lt"/>
                <a:cs typeface="+mn-lt"/>
              </a:rPr>
              <a:t>що</a:t>
            </a:r>
            <a:r>
              <a:rPr lang="ru-RU" dirty="0">
                <a:ea typeface="+mn-lt"/>
                <a:cs typeface="+mn-lt"/>
              </a:rPr>
              <a:t> </a:t>
            </a:r>
            <a:r>
              <a:rPr lang="ru-RU" dirty="0" err="1">
                <a:ea typeface="+mn-lt"/>
                <a:cs typeface="+mn-lt"/>
              </a:rPr>
              <a:t>пов'язана</a:t>
            </a:r>
            <a:r>
              <a:rPr lang="ru-RU" dirty="0">
                <a:ea typeface="+mn-lt"/>
                <a:cs typeface="+mn-lt"/>
              </a:rPr>
              <a:t> з </a:t>
            </a:r>
            <a:r>
              <a:rPr lang="ru-RU" dirty="0" err="1">
                <a:ea typeface="+mn-lt"/>
                <a:cs typeface="+mn-lt"/>
              </a:rPr>
              <a:t>обігом</a:t>
            </a:r>
            <a:r>
              <a:rPr lang="ru-RU" dirty="0">
                <a:ea typeface="+mn-lt"/>
                <a:cs typeface="+mn-lt"/>
              </a:rPr>
              <a:t> </a:t>
            </a:r>
            <a:r>
              <a:rPr lang="ru-RU" dirty="0" err="1">
                <a:ea typeface="+mn-lt"/>
                <a:cs typeface="+mn-lt"/>
              </a:rPr>
              <a:t>даних</a:t>
            </a:r>
            <a:r>
              <a:rPr lang="ru-RU" dirty="0">
                <a:ea typeface="+mn-lt"/>
                <a:cs typeface="+mn-lt"/>
              </a:rPr>
              <a:t> ЛЗ </a:t>
            </a:r>
            <a:endParaRPr lang="ru-RU"/>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514021" y="3645739"/>
            <a:ext cx="5147093" cy="92014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ОБМЕЖЕНІ: </a:t>
            </a:r>
            <a:endParaRPr lang="ru-RU" u="sng" dirty="0"/>
          </a:p>
          <a:p>
            <a:pPr algn="ctr"/>
            <a:r>
              <a:rPr lang="ru-RU" dirty="0">
                <a:ea typeface="+mn-lt"/>
                <a:cs typeface="+mn-lt"/>
              </a:rPr>
              <a:t>• </a:t>
            </a:r>
            <a:r>
              <a:rPr lang="ru-RU" dirty="0" err="1">
                <a:ea typeface="+mn-lt"/>
                <a:cs typeface="+mn-lt"/>
              </a:rPr>
              <a:t>Використовують</a:t>
            </a:r>
            <a:r>
              <a:rPr lang="ru-RU" dirty="0">
                <a:ea typeface="+mn-lt"/>
                <a:cs typeface="+mn-lt"/>
              </a:rPr>
              <a:t> в </a:t>
            </a:r>
            <a:r>
              <a:rPr lang="ru-RU" dirty="0" err="1">
                <a:ea typeface="+mn-lt"/>
                <a:cs typeface="+mn-lt"/>
              </a:rPr>
              <a:t>промислових</a:t>
            </a:r>
            <a:r>
              <a:rPr lang="ru-RU" dirty="0">
                <a:ea typeface="+mn-lt"/>
                <a:cs typeface="+mn-lt"/>
              </a:rPr>
              <a:t> </a:t>
            </a:r>
            <a:r>
              <a:rPr lang="ru-RU" dirty="0" err="1">
                <a:ea typeface="+mn-lt"/>
                <a:cs typeface="+mn-lt"/>
              </a:rPr>
              <a:t>цілях</a:t>
            </a:r>
            <a:r>
              <a:rPr lang="ru-RU" dirty="0">
                <a:ea typeface="+mn-lt"/>
                <a:cs typeface="+mn-lt"/>
              </a:rPr>
              <a:t> </a:t>
            </a:r>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a:t>
            </a:r>
            <a:r>
              <a:rPr lang="ru-RU" dirty="0">
                <a:ea typeface="+mn-lt"/>
                <a:cs typeface="+mn-lt"/>
              </a:rPr>
              <a:t> ЛЗ </a:t>
            </a:r>
            <a:endParaRPr lang="ru-RU" dirty="0"/>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514020" y="4695286"/>
            <a:ext cx="5147093" cy="733244"/>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ОБОВ‘ЯЗКОВО: </a:t>
            </a:r>
            <a:endParaRPr lang="ru-RU" u="sng" dirty="0">
              <a:solidFill>
                <a:srgbClr val="C00000"/>
              </a:solidFill>
              <a:ea typeface="+mn-lt"/>
              <a:cs typeface="+mn-lt"/>
            </a:endParaRPr>
          </a:p>
          <a:p>
            <a:pPr algn="ctr"/>
            <a:r>
              <a:rPr lang="ru-RU" dirty="0">
                <a:ea typeface="+mn-lt"/>
                <a:cs typeface="+mn-lt"/>
              </a:rPr>
              <a:t>• </a:t>
            </a:r>
            <a:r>
              <a:rPr lang="ru-RU" dirty="0" err="1">
                <a:ea typeface="+mn-lt"/>
                <a:cs typeface="+mn-lt"/>
              </a:rPr>
              <a:t>Кількість</a:t>
            </a:r>
            <a:r>
              <a:rPr lang="ru-RU" dirty="0">
                <a:ea typeface="+mn-lt"/>
                <a:cs typeface="+mn-lt"/>
              </a:rPr>
              <a:t> </a:t>
            </a:r>
            <a:r>
              <a:rPr lang="ru-RU" dirty="0" err="1">
                <a:ea typeface="+mn-lt"/>
                <a:cs typeface="+mn-lt"/>
              </a:rPr>
              <a:t>визначається</a:t>
            </a:r>
            <a:r>
              <a:rPr lang="ru-RU" dirty="0">
                <a:ea typeface="+mn-lt"/>
                <a:cs typeface="+mn-lt"/>
              </a:rPr>
              <a:t> </a:t>
            </a:r>
            <a:r>
              <a:rPr lang="ru-RU" dirty="0" err="1">
                <a:ea typeface="+mn-lt"/>
                <a:cs typeface="+mn-lt"/>
              </a:rPr>
              <a:t>розміром</a:t>
            </a:r>
            <a:r>
              <a:rPr lang="ru-RU" dirty="0">
                <a:ea typeface="+mn-lt"/>
                <a:cs typeface="+mn-lt"/>
              </a:rPr>
              <a:t> квот КМУ </a:t>
            </a:r>
            <a:endParaRPr lang="ru-RU"/>
          </a:p>
        </p:txBody>
      </p:sp>
    </p:spTree>
    <p:extLst>
      <p:ext uri="{BB962C8B-B14F-4D97-AF65-F5344CB8AC3E}">
        <p14:creationId xmlns:p14="http://schemas.microsoft.com/office/powerpoint/2010/main" val="2383840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Обмеження</a:t>
            </a:r>
            <a:r>
              <a:rPr lang="ru-RU" i="0" dirty="0">
                <a:ea typeface="+mj-lt"/>
                <a:cs typeface="+mj-lt"/>
              </a:rPr>
              <a:t> </a:t>
            </a:r>
            <a:r>
              <a:rPr lang="ru-RU" i="0" dirty="0" err="1">
                <a:ea typeface="+mj-lt"/>
                <a:cs typeface="+mj-lt"/>
              </a:rPr>
              <a:t>обігу</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088366"/>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04007" y="1088365"/>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34838" y="1994140"/>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FFFF00"/>
                </a:solidFill>
                <a:ea typeface="+mn-lt"/>
                <a:cs typeface="+mn-lt"/>
              </a:rPr>
              <a:t>Таблиця</a:t>
            </a:r>
            <a:r>
              <a:rPr lang="ru-RU" b="1" dirty="0">
                <a:solidFill>
                  <a:srgbClr val="FFFF00"/>
                </a:solidFill>
                <a:ea typeface="+mn-lt"/>
                <a:cs typeface="+mn-lt"/>
              </a:rPr>
              <a:t> II </a:t>
            </a:r>
            <a:r>
              <a:rPr lang="ru-RU" b="1" dirty="0" err="1">
                <a:solidFill>
                  <a:srgbClr val="FFFF00"/>
                </a:solidFill>
                <a:ea typeface="+mn-lt"/>
                <a:cs typeface="+mn-lt"/>
              </a:rPr>
              <a:t>Засоби</a:t>
            </a:r>
            <a:r>
              <a:rPr lang="ru-RU" b="1" dirty="0">
                <a:solidFill>
                  <a:srgbClr val="FFFF00"/>
                </a:solidFill>
                <a:ea typeface="+mn-lt"/>
                <a:cs typeface="+mn-lt"/>
              </a:rPr>
              <a:t>, </a:t>
            </a:r>
            <a:r>
              <a:rPr lang="ru-RU" b="1" dirty="0" err="1">
                <a:solidFill>
                  <a:srgbClr val="FFFF00"/>
                </a:solidFill>
                <a:ea typeface="+mn-lt"/>
                <a:cs typeface="+mn-lt"/>
              </a:rPr>
              <a:t>обіг</a:t>
            </a:r>
            <a:r>
              <a:rPr lang="ru-RU" b="1" dirty="0">
                <a:solidFill>
                  <a:srgbClr val="FFFF00"/>
                </a:solidFill>
                <a:ea typeface="+mn-lt"/>
                <a:cs typeface="+mn-lt"/>
              </a:rPr>
              <a:t> </a:t>
            </a:r>
            <a:r>
              <a:rPr lang="ru-RU" b="1" dirty="0" err="1">
                <a:solidFill>
                  <a:srgbClr val="FFFF00"/>
                </a:solidFill>
                <a:ea typeface="+mn-lt"/>
                <a:cs typeface="+mn-lt"/>
              </a:rPr>
              <a:t>яких</a:t>
            </a:r>
            <a:r>
              <a:rPr lang="ru-RU" b="1" dirty="0">
                <a:solidFill>
                  <a:srgbClr val="FFFF00"/>
                </a:solidFill>
                <a:ea typeface="+mn-lt"/>
                <a:cs typeface="+mn-lt"/>
              </a:rPr>
              <a:t> </a:t>
            </a:r>
            <a:r>
              <a:rPr lang="ru-RU" b="1" dirty="0" err="1">
                <a:solidFill>
                  <a:srgbClr val="FFFF00"/>
                </a:solidFill>
                <a:ea typeface="+mn-lt"/>
                <a:cs typeface="+mn-lt"/>
              </a:rPr>
              <a:t>підлягає</a:t>
            </a:r>
            <a:r>
              <a:rPr lang="ru-RU" b="1" dirty="0">
                <a:solidFill>
                  <a:srgbClr val="FFFF00"/>
                </a:solidFill>
                <a:ea typeface="+mn-lt"/>
                <a:cs typeface="+mn-lt"/>
              </a:rPr>
              <a:t> </a:t>
            </a:r>
            <a:r>
              <a:rPr lang="ru-RU" b="1" dirty="0" err="1">
                <a:solidFill>
                  <a:srgbClr val="FFFF00"/>
                </a:solidFill>
                <a:ea typeface="+mn-lt"/>
                <a:cs typeface="+mn-lt"/>
              </a:rPr>
              <a:t>обмеженню</a:t>
            </a:r>
            <a:endParaRPr lang="ru-RU" b="1"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548317" y="2697732"/>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a:t>
            </a:r>
          </a:p>
          <a:p>
            <a:pPr algn="ctr"/>
            <a:r>
              <a:rPr lang="ru-RU" dirty="0">
                <a:ea typeface="+mn-lt"/>
                <a:cs typeface="+mn-lt"/>
              </a:rPr>
              <a:t>(список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dirty="0"/>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533939" y="4839958"/>
            <a:ext cx="4758904" cy="1178944"/>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прекурсори</a:t>
            </a:r>
            <a:r>
              <a:rPr lang="ru-RU" dirty="0">
                <a:ea typeface="+mn-lt"/>
                <a:cs typeface="+mn-lt"/>
              </a:rPr>
              <a:t> (список 1,2)  </a:t>
            </a:r>
            <a:endParaRPr lang="ru-RU"/>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413380" y="4839060"/>
            <a:ext cx="5147093" cy="70448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ЗАБОРОНЕНО:</a:t>
            </a:r>
            <a:r>
              <a:rPr lang="ru-RU" dirty="0">
                <a:ea typeface="+mn-lt"/>
                <a:cs typeface="+mn-lt"/>
              </a:rPr>
              <a:t> </a:t>
            </a:r>
          </a:p>
          <a:p>
            <a:pPr algn="ctr"/>
            <a:r>
              <a:rPr lang="ru-RU" dirty="0">
                <a:ea typeface="+mn-lt"/>
                <a:cs typeface="+mn-lt"/>
              </a:rPr>
              <a:t>• </a:t>
            </a:r>
            <a:r>
              <a:rPr lang="ru-RU" dirty="0" err="1">
                <a:ea typeface="+mn-lt"/>
                <a:cs typeface="+mn-lt"/>
              </a:rPr>
              <a:t>Використовувати</a:t>
            </a:r>
            <a:r>
              <a:rPr lang="ru-RU" dirty="0">
                <a:ea typeface="+mn-lt"/>
                <a:cs typeface="+mn-lt"/>
              </a:rPr>
              <a:t> в </a:t>
            </a:r>
            <a:r>
              <a:rPr lang="ru-RU" dirty="0" err="1">
                <a:ea typeface="+mn-lt"/>
                <a:cs typeface="+mn-lt"/>
              </a:rPr>
              <a:t>інших</a:t>
            </a:r>
            <a:r>
              <a:rPr lang="ru-RU" dirty="0">
                <a:ea typeface="+mn-lt"/>
                <a:cs typeface="+mn-lt"/>
              </a:rPr>
              <a:t> </a:t>
            </a:r>
            <a:r>
              <a:rPr lang="ru-RU" dirty="0" err="1">
                <a:ea typeface="+mn-lt"/>
                <a:cs typeface="+mn-lt"/>
              </a:rPr>
              <a:t>цілях</a:t>
            </a:r>
            <a:r>
              <a:rPr lang="ru-RU" dirty="0">
                <a:ea typeface="+mn-lt"/>
                <a:cs typeface="+mn-lt"/>
              </a:rPr>
              <a:t> </a:t>
            </a:r>
            <a:endParaRPr lang="ru-RU" dirty="0"/>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413380" y="4120192"/>
            <a:ext cx="5147093" cy="58947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ОБМЕЖЕНО: </a:t>
            </a:r>
            <a:endParaRPr lang="ru-RU" u="sng" dirty="0"/>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a:t>
            </a:r>
            <a:r>
              <a:rPr lang="ru-RU" dirty="0">
                <a:ea typeface="+mn-lt"/>
                <a:cs typeface="+mn-lt"/>
              </a:rPr>
              <a:t> </a:t>
            </a:r>
            <a:r>
              <a:rPr lang="ru-RU" dirty="0" err="1">
                <a:ea typeface="+mn-lt"/>
                <a:cs typeface="+mn-lt"/>
              </a:rPr>
              <a:t>обов‘язково</a:t>
            </a:r>
            <a:endParaRPr lang="ru-RU" dirty="0" err="1"/>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413378" y="1992343"/>
            <a:ext cx="5147093" cy="195532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медичній</a:t>
            </a:r>
            <a:r>
              <a:rPr lang="ru-RU" dirty="0">
                <a:ea typeface="+mn-lt"/>
                <a:cs typeface="+mn-lt"/>
              </a:rPr>
              <a:t> </a:t>
            </a:r>
            <a:r>
              <a:rPr lang="ru-RU" dirty="0" err="1">
                <a:ea typeface="+mn-lt"/>
                <a:cs typeface="+mn-lt"/>
              </a:rPr>
              <a:t>практиці</a:t>
            </a:r>
            <a:r>
              <a:rPr lang="ru-RU" dirty="0">
                <a:ea typeface="+mn-lt"/>
                <a:cs typeface="+mn-lt"/>
              </a:rPr>
              <a:t> за </a:t>
            </a:r>
            <a:r>
              <a:rPr lang="ru-RU" dirty="0" err="1">
                <a:ea typeface="+mn-lt"/>
                <a:cs typeface="+mn-lt"/>
              </a:rPr>
              <a:t>призначенням</a:t>
            </a:r>
            <a:r>
              <a:rPr lang="ru-RU" dirty="0">
                <a:ea typeface="+mn-lt"/>
                <a:cs typeface="+mn-lt"/>
              </a:rPr>
              <a:t> </a:t>
            </a:r>
            <a:r>
              <a:rPr lang="ru-RU" dirty="0" err="1">
                <a:ea typeface="+mn-lt"/>
                <a:cs typeface="+mn-lt"/>
              </a:rPr>
              <a:t>лікаря</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ветеринарній</a:t>
            </a:r>
            <a:r>
              <a:rPr lang="ru-RU" dirty="0">
                <a:ea typeface="+mn-lt"/>
                <a:cs typeface="+mn-lt"/>
              </a:rPr>
              <a:t> </a:t>
            </a:r>
            <a:r>
              <a:rPr lang="ru-RU" dirty="0" err="1">
                <a:ea typeface="+mn-lt"/>
                <a:cs typeface="+mn-lt"/>
              </a:rPr>
              <a:t>медицині</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експертній</a:t>
            </a:r>
            <a:r>
              <a:rPr lang="ru-RU" dirty="0">
                <a:ea typeface="+mn-lt"/>
                <a:cs typeface="+mn-lt"/>
              </a:rPr>
              <a:t> та </a:t>
            </a:r>
            <a:r>
              <a:rPr lang="ru-RU" dirty="0" err="1">
                <a:ea typeface="+mn-lt"/>
                <a:cs typeface="+mn-lt"/>
              </a:rPr>
              <a:t>оперативнорозшукній</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наукових</a:t>
            </a:r>
            <a:r>
              <a:rPr lang="ru-RU" dirty="0">
                <a:ea typeface="+mn-lt"/>
                <a:cs typeface="+mn-lt"/>
              </a:rPr>
              <a:t> і </a:t>
            </a:r>
            <a:r>
              <a:rPr lang="ru-RU" dirty="0" err="1">
                <a:ea typeface="+mn-lt"/>
                <a:cs typeface="+mn-lt"/>
              </a:rPr>
              <a:t>навчальних</a:t>
            </a:r>
            <a:r>
              <a:rPr lang="ru-RU" dirty="0">
                <a:ea typeface="+mn-lt"/>
                <a:cs typeface="+mn-lt"/>
              </a:rPr>
              <a:t> </a:t>
            </a:r>
            <a:r>
              <a:rPr lang="ru-RU" dirty="0" err="1">
                <a:ea typeface="+mn-lt"/>
                <a:cs typeface="+mn-lt"/>
              </a:rPr>
              <a:t>цілях</a:t>
            </a:r>
            <a:r>
              <a:rPr lang="ru-RU" dirty="0">
                <a:ea typeface="+mn-lt"/>
                <a:cs typeface="+mn-lt"/>
              </a:rPr>
              <a:t> </a:t>
            </a:r>
            <a:endParaRPr lang="ru-RU"/>
          </a:p>
        </p:txBody>
      </p:sp>
      <p:sp>
        <p:nvSpPr>
          <p:cNvPr id="14" name="Прямоугольник 13">
            <a:extLst>
              <a:ext uri="{FF2B5EF4-FFF2-40B4-BE49-F238E27FC236}">
                <a16:creationId xmlns:a16="http://schemas.microsoft.com/office/drawing/2014/main" id="{4B59F585-BAEF-464A-978A-5CD1CADB18AC}"/>
              </a:ext>
            </a:extLst>
          </p:cNvPr>
          <p:cNvSpPr/>
          <p:nvPr/>
        </p:nvSpPr>
        <p:spPr>
          <a:xfrm>
            <a:off x="6413377" y="5672946"/>
            <a:ext cx="5147093" cy="1020792"/>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Придбання</a:t>
            </a:r>
            <a:r>
              <a:rPr lang="ru-RU" dirty="0">
                <a:ea typeface="+mn-lt"/>
                <a:cs typeface="+mn-lt"/>
              </a:rPr>
              <a:t> та </a:t>
            </a:r>
            <a:r>
              <a:rPr lang="ru-RU" dirty="0" err="1">
                <a:ea typeface="+mn-lt"/>
                <a:cs typeface="+mn-lt"/>
              </a:rPr>
              <a:t>використання</a:t>
            </a:r>
            <a:r>
              <a:rPr lang="ru-RU" dirty="0">
                <a:ea typeface="+mn-lt"/>
                <a:cs typeface="+mn-lt"/>
              </a:rPr>
              <a:t> в межах </a:t>
            </a:r>
            <a:r>
              <a:rPr lang="ru-RU" dirty="0" err="1">
                <a:ea typeface="+mn-lt"/>
                <a:cs typeface="+mn-lt"/>
              </a:rPr>
              <a:t>виробничих</a:t>
            </a:r>
            <a:r>
              <a:rPr lang="ru-RU" dirty="0">
                <a:ea typeface="+mn-lt"/>
                <a:cs typeface="+mn-lt"/>
              </a:rPr>
              <a:t> потреб, в т.ч. в </a:t>
            </a:r>
            <a:r>
              <a:rPr lang="ru-RU" dirty="0" err="1">
                <a:ea typeface="+mn-lt"/>
                <a:cs typeface="+mn-lt"/>
              </a:rPr>
              <a:t>медичній</a:t>
            </a:r>
            <a:r>
              <a:rPr lang="ru-RU" dirty="0">
                <a:ea typeface="+mn-lt"/>
                <a:cs typeface="+mn-lt"/>
              </a:rPr>
              <a:t> </a:t>
            </a:r>
            <a:r>
              <a:rPr lang="ru-RU" dirty="0" err="1">
                <a:ea typeface="+mn-lt"/>
                <a:cs typeface="+mn-lt"/>
              </a:rPr>
              <a:t>практиц</a:t>
            </a:r>
            <a:endParaRPr lang="ru-RU" dirty="0" err="1"/>
          </a:p>
        </p:txBody>
      </p:sp>
      <p:sp>
        <p:nvSpPr>
          <p:cNvPr id="16" name="Левая фигурная скобка 15">
            <a:extLst>
              <a:ext uri="{FF2B5EF4-FFF2-40B4-BE49-F238E27FC236}">
                <a16:creationId xmlns:a16="http://schemas.microsoft.com/office/drawing/2014/main" id="{55236DD9-16D4-4C78-B092-59C4DDE94762}"/>
              </a:ext>
            </a:extLst>
          </p:cNvPr>
          <p:cNvSpPr/>
          <p:nvPr/>
        </p:nvSpPr>
        <p:spPr>
          <a:xfrm>
            <a:off x="5298510" y="4250486"/>
            <a:ext cx="1020791" cy="2357885"/>
          </a:xfrm>
          <a:prstGeom prst="lef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7" name="Левая фигурная скобка 16">
            <a:extLst>
              <a:ext uri="{FF2B5EF4-FFF2-40B4-BE49-F238E27FC236}">
                <a16:creationId xmlns:a16="http://schemas.microsoft.com/office/drawing/2014/main" id="{42AF7202-C92C-4110-914F-7EDF5C34AA93}"/>
              </a:ext>
            </a:extLst>
          </p:cNvPr>
          <p:cNvSpPr/>
          <p:nvPr/>
        </p:nvSpPr>
        <p:spPr>
          <a:xfrm>
            <a:off x="5082849" y="2036372"/>
            <a:ext cx="1020791" cy="3206149"/>
          </a:xfrm>
          <a:prstGeom prst="lef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Tree>
    <p:extLst>
      <p:ext uri="{BB962C8B-B14F-4D97-AF65-F5344CB8AC3E}">
        <p14:creationId xmlns:p14="http://schemas.microsoft.com/office/powerpoint/2010/main" val="1510414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Обмеження</a:t>
            </a:r>
            <a:r>
              <a:rPr lang="ru-RU" i="0" dirty="0">
                <a:ea typeface="+mj-lt"/>
                <a:cs typeface="+mj-lt"/>
              </a:rPr>
              <a:t> </a:t>
            </a:r>
            <a:r>
              <a:rPr lang="ru-RU" i="0" dirty="0" err="1">
                <a:ea typeface="+mj-lt"/>
                <a:cs typeface="+mj-lt"/>
              </a:rPr>
              <a:t>обігу</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088366"/>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04007" y="1088365"/>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34838" y="1994140"/>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FFFF00"/>
                </a:solidFill>
                <a:ea typeface="+mn-lt"/>
                <a:cs typeface="+mn-lt"/>
              </a:rPr>
              <a:t>Таблиця</a:t>
            </a:r>
            <a:r>
              <a:rPr lang="ru-RU" b="1" dirty="0">
                <a:solidFill>
                  <a:srgbClr val="FFFF00"/>
                </a:solidFill>
                <a:ea typeface="+mn-lt"/>
                <a:cs typeface="+mn-lt"/>
              </a:rPr>
              <a:t> II </a:t>
            </a:r>
            <a:r>
              <a:rPr lang="ru-RU" b="1" dirty="0" err="1">
                <a:solidFill>
                  <a:srgbClr val="FFFF00"/>
                </a:solidFill>
                <a:ea typeface="+mn-lt"/>
                <a:cs typeface="+mn-lt"/>
              </a:rPr>
              <a:t>Засоби</a:t>
            </a:r>
            <a:r>
              <a:rPr lang="ru-RU" b="1" dirty="0">
                <a:solidFill>
                  <a:srgbClr val="FFFF00"/>
                </a:solidFill>
                <a:ea typeface="+mn-lt"/>
                <a:cs typeface="+mn-lt"/>
              </a:rPr>
              <a:t>, </a:t>
            </a:r>
            <a:r>
              <a:rPr lang="ru-RU" b="1" dirty="0" err="1">
                <a:solidFill>
                  <a:srgbClr val="FFFF00"/>
                </a:solidFill>
                <a:ea typeface="+mn-lt"/>
                <a:cs typeface="+mn-lt"/>
              </a:rPr>
              <a:t>обіг</a:t>
            </a:r>
            <a:r>
              <a:rPr lang="ru-RU" b="1" dirty="0">
                <a:solidFill>
                  <a:srgbClr val="FFFF00"/>
                </a:solidFill>
                <a:ea typeface="+mn-lt"/>
                <a:cs typeface="+mn-lt"/>
              </a:rPr>
              <a:t> </a:t>
            </a:r>
            <a:r>
              <a:rPr lang="ru-RU" b="1" dirty="0" err="1">
                <a:solidFill>
                  <a:srgbClr val="FFFF00"/>
                </a:solidFill>
                <a:ea typeface="+mn-lt"/>
                <a:cs typeface="+mn-lt"/>
              </a:rPr>
              <a:t>яких</a:t>
            </a:r>
            <a:r>
              <a:rPr lang="ru-RU" b="1" dirty="0">
                <a:solidFill>
                  <a:srgbClr val="FFFF00"/>
                </a:solidFill>
                <a:ea typeface="+mn-lt"/>
                <a:cs typeface="+mn-lt"/>
              </a:rPr>
              <a:t> </a:t>
            </a:r>
            <a:r>
              <a:rPr lang="ru-RU" b="1" dirty="0" err="1">
                <a:solidFill>
                  <a:srgbClr val="FFFF00"/>
                </a:solidFill>
                <a:ea typeface="+mn-lt"/>
                <a:cs typeface="+mn-lt"/>
              </a:rPr>
              <a:t>підлягає</a:t>
            </a:r>
            <a:r>
              <a:rPr lang="ru-RU" b="1" dirty="0">
                <a:solidFill>
                  <a:srgbClr val="FFFF00"/>
                </a:solidFill>
                <a:ea typeface="+mn-lt"/>
                <a:cs typeface="+mn-lt"/>
              </a:rPr>
              <a:t> </a:t>
            </a:r>
            <a:r>
              <a:rPr lang="ru-RU" b="1" dirty="0" err="1">
                <a:solidFill>
                  <a:srgbClr val="FFFF00"/>
                </a:solidFill>
                <a:ea typeface="+mn-lt"/>
                <a:cs typeface="+mn-lt"/>
              </a:rPr>
              <a:t>обмеженню</a:t>
            </a:r>
            <a:endParaRPr lang="ru-RU" b="1"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548317" y="2697732"/>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533939" y="4480525"/>
            <a:ext cx="4773281" cy="1811546"/>
          </a:xfrm>
          <a:prstGeom prst="rightArrowCallout">
            <a:avLst/>
          </a:prstGeom>
          <a:solidFill>
            <a:srgbClr val="92D050"/>
          </a:solidFill>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dirty="0" err="1">
                <a:ea typeface="+mn-lt"/>
                <a:cs typeface="+mn-lt"/>
              </a:rPr>
              <a:t>Дигідрокодеїн</a:t>
            </a:r>
            <a:r>
              <a:rPr lang="ru-RU" b="1" dirty="0">
                <a:ea typeface="+mn-lt"/>
                <a:cs typeface="+mn-lt"/>
              </a:rPr>
              <a:t>; </a:t>
            </a:r>
            <a:r>
              <a:rPr lang="ru-RU" b="1" dirty="0" err="1">
                <a:ea typeface="+mn-lt"/>
                <a:cs typeface="+mn-lt"/>
              </a:rPr>
              <a:t>Етилморфін</a:t>
            </a:r>
            <a:r>
              <a:rPr lang="ru-RU" b="1" dirty="0">
                <a:ea typeface="+mn-lt"/>
                <a:cs typeface="+mn-lt"/>
              </a:rPr>
              <a:t> </a:t>
            </a:r>
            <a:r>
              <a:rPr lang="ru-RU" b="1" dirty="0" err="1">
                <a:ea typeface="+mn-lt"/>
                <a:cs typeface="+mn-lt"/>
              </a:rPr>
              <a:t>Кокаїн</a:t>
            </a:r>
            <a:r>
              <a:rPr lang="ru-RU" b="1" dirty="0">
                <a:ea typeface="+mn-lt"/>
                <a:cs typeface="+mn-lt"/>
              </a:rPr>
              <a:t>; Метадон-4 </a:t>
            </a:r>
          </a:p>
          <a:p>
            <a:pPr algn="ctr"/>
            <a:r>
              <a:rPr lang="ru-RU" b="1" dirty="0" err="1">
                <a:ea typeface="+mn-lt"/>
                <a:cs typeface="+mn-lt"/>
              </a:rPr>
              <a:t>Амфетамін</a:t>
            </a:r>
            <a:r>
              <a:rPr lang="ru-RU" b="1" dirty="0">
                <a:ea typeface="+mn-lt"/>
                <a:cs typeface="+mn-lt"/>
              </a:rPr>
              <a:t>; </a:t>
            </a:r>
            <a:r>
              <a:rPr lang="ru-RU" b="1" dirty="0" err="1">
                <a:ea typeface="+mn-lt"/>
                <a:cs typeface="+mn-lt"/>
              </a:rPr>
              <a:t>Кетамін</a:t>
            </a:r>
            <a:r>
              <a:rPr lang="ru-RU" b="1" dirty="0">
                <a:ea typeface="+mn-lt"/>
                <a:cs typeface="+mn-lt"/>
              </a:rPr>
              <a:t>; </a:t>
            </a:r>
            <a:r>
              <a:rPr lang="ru-RU" b="1" dirty="0" err="1">
                <a:ea typeface="+mn-lt"/>
                <a:cs typeface="+mn-lt"/>
              </a:rPr>
              <a:t>Сибутрамін</a:t>
            </a:r>
            <a:r>
              <a:rPr lang="ru-RU" b="1" dirty="0">
                <a:ea typeface="+mn-lt"/>
                <a:cs typeface="+mn-lt"/>
              </a:rPr>
              <a:t> </a:t>
            </a:r>
            <a:endParaRPr lang="ru-RU" b="1" dirty="0"/>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413380" y="4839060"/>
            <a:ext cx="5147093" cy="70448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ЗАБОРОНЕНО:</a:t>
            </a:r>
            <a:r>
              <a:rPr lang="ru-RU" dirty="0">
                <a:ea typeface="+mn-lt"/>
                <a:cs typeface="+mn-lt"/>
              </a:rPr>
              <a:t> </a:t>
            </a:r>
          </a:p>
          <a:p>
            <a:pPr algn="ctr"/>
            <a:r>
              <a:rPr lang="ru-RU" dirty="0">
                <a:ea typeface="+mn-lt"/>
                <a:cs typeface="+mn-lt"/>
              </a:rPr>
              <a:t>• </a:t>
            </a:r>
            <a:r>
              <a:rPr lang="ru-RU" dirty="0" err="1">
                <a:ea typeface="+mn-lt"/>
                <a:cs typeface="+mn-lt"/>
              </a:rPr>
              <a:t>Використовувати</a:t>
            </a:r>
            <a:r>
              <a:rPr lang="ru-RU" dirty="0">
                <a:ea typeface="+mn-lt"/>
                <a:cs typeface="+mn-lt"/>
              </a:rPr>
              <a:t> в </a:t>
            </a:r>
            <a:r>
              <a:rPr lang="ru-RU" dirty="0" err="1">
                <a:ea typeface="+mn-lt"/>
                <a:cs typeface="+mn-lt"/>
              </a:rPr>
              <a:t>інших</a:t>
            </a:r>
            <a:r>
              <a:rPr lang="ru-RU" dirty="0">
                <a:ea typeface="+mn-lt"/>
                <a:cs typeface="+mn-lt"/>
              </a:rPr>
              <a:t> </a:t>
            </a:r>
            <a:r>
              <a:rPr lang="ru-RU" dirty="0" err="1">
                <a:ea typeface="+mn-lt"/>
                <a:cs typeface="+mn-lt"/>
              </a:rPr>
              <a:t>цілях</a:t>
            </a:r>
            <a:r>
              <a:rPr lang="ru-RU" dirty="0">
                <a:ea typeface="+mn-lt"/>
                <a:cs typeface="+mn-lt"/>
              </a:rPr>
              <a:t> </a:t>
            </a:r>
            <a:endParaRPr lang="ru-RU" dirty="0"/>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413380" y="4120192"/>
            <a:ext cx="5147093" cy="58947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ОБМЕЖЕНО: </a:t>
            </a:r>
            <a:endParaRPr lang="ru-RU" u="sng" dirty="0"/>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a:t>
            </a:r>
            <a:r>
              <a:rPr lang="ru-RU" dirty="0">
                <a:ea typeface="+mn-lt"/>
                <a:cs typeface="+mn-lt"/>
              </a:rPr>
              <a:t> </a:t>
            </a:r>
            <a:r>
              <a:rPr lang="ru-RU" dirty="0" err="1">
                <a:ea typeface="+mn-lt"/>
                <a:cs typeface="+mn-lt"/>
              </a:rPr>
              <a:t>обов‘язково</a:t>
            </a:r>
            <a:endParaRPr lang="ru-RU" dirty="0" err="1"/>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413378" y="1992343"/>
            <a:ext cx="5147093" cy="195532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медичній</a:t>
            </a:r>
            <a:r>
              <a:rPr lang="ru-RU" dirty="0">
                <a:ea typeface="+mn-lt"/>
                <a:cs typeface="+mn-lt"/>
              </a:rPr>
              <a:t> </a:t>
            </a:r>
            <a:r>
              <a:rPr lang="ru-RU" dirty="0" err="1">
                <a:ea typeface="+mn-lt"/>
                <a:cs typeface="+mn-lt"/>
              </a:rPr>
              <a:t>практиці</a:t>
            </a:r>
            <a:r>
              <a:rPr lang="ru-RU" dirty="0">
                <a:ea typeface="+mn-lt"/>
                <a:cs typeface="+mn-lt"/>
              </a:rPr>
              <a:t> за </a:t>
            </a:r>
            <a:r>
              <a:rPr lang="ru-RU" dirty="0" err="1">
                <a:ea typeface="+mn-lt"/>
                <a:cs typeface="+mn-lt"/>
              </a:rPr>
              <a:t>призначенням</a:t>
            </a:r>
            <a:r>
              <a:rPr lang="ru-RU" dirty="0">
                <a:ea typeface="+mn-lt"/>
                <a:cs typeface="+mn-lt"/>
              </a:rPr>
              <a:t> </a:t>
            </a:r>
            <a:r>
              <a:rPr lang="ru-RU" dirty="0" err="1">
                <a:ea typeface="+mn-lt"/>
                <a:cs typeface="+mn-lt"/>
              </a:rPr>
              <a:t>лікаря</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ветеринарній</a:t>
            </a:r>
            <a:r>
              <a:rPr lang="ru-RU" dirty="0">
                <a:ea typeface="+mn-lt"/>
                <a:cs typeface="+mn-lt"/>
              </a:rPr>
              <a:t> </a:t>
            </a:r>
            <a:r>
              <a:rPr lang="ru-RU" dirty="0" err="1">
                <a:ea typeface="+mn-lt"/>
                <a:cs typeface="+mn-lt"/>
              </a:rPr>
              <a:t>медицині</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експертній</a:t>
            </a:r>
            <a:r>
              <a:rPr lang="ru-RU" dirty="0">
                <a:ea typeface="+mn-lt"/>
                <a:cs typeface="+mn-lt"/>
              </a:rPr>
              <a:t> та </a:t>
            </a:r>
            <a:r>
              <a:rPr lang="ru-RU" dirty="0" err="1">
                <a:ea typeface="+mn-lt"/>
                <a:cs typeface="+mn-lt"/>
              </a:rPr>
              <a:t>оперативнорозшукній</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наукових</a:t>
            </a:r>
            <a:r>
              <a:rPr lang="ru-RU" dirty="0">
                <a:ea typeface="+mn-lt"/>
                <a:cs typeface="+mn-lt"/>
              </a:rPr>
              <a:t> і </a:t>
            </a:r>
            <a:r>
              <a:rPr lang="ru-RU" dirty="0" err="1">
                <a:ea typeface="+mn-lt"/>
                <a:cs typeface="+mn-lt"/>
              </a:rPr>
              <a:t>навчальних</a:t>
            </a:r>
            <a:r>
              <a:rPr lang="ru-RU" dirty="0">
                <a:ea typeface="+mn-lt"/>
                <a:cs typeface="+mn-lt"/>
              </a:rPr>
              <a:t> </a:t>
            </a:r>
            <a:r>
              <a:rPr lang="ru-RU" dirty="0" err="1">
                <a:ea typeface="+mn-lt"/>
                <a:cs typeface="+mn-lt"/>
              </a:rPr>
              <a:t>цілях</a:t>
            </a:r>
            <a:r>
              <a:rPr lang="ru-RU" dirty="0">
                <a:ea typeface="+mn-lt"/>
                <a:cs typeface="+mn-lt"/>
              </a:rPr>
              <a:t> </a:t>
            </a:r>
            <a:endParaRPr lang="ru-RU"/>
          </a:p>
        </p:txBody>
      </p:sp>
    </p:spTree>
    <p:extLst>
      <p:ext uri="{BB962C8B-B14F-4D97-AF65-F5344CB8AC3E}">
        <p14:creationId xmlns:p14="http://schemas.microsoft.com/office/powerpoint/2010/main" val="1170304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Обмеження</a:t>
            </a:r>
            <a:r>
              <a:rPr lang="ru-RU" i="0" dirty="0">
                <a:ea typeface="+mj-lt"/>
                <a:cs typeface="+mj-lt"/>
              </a:rPr>
              <a:t> </a:t>
            </a:r>
            <a:r>
              <a:rPr lang="ru-RU" i="0" dirty="0" err="1">
                <a:ea typeface="+mj-lt"/>
                <a:cs typeface="+mj-lt"/>
              </a:rPr>
              <a:t>обігу</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088366"/>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04007" y="1088365"/>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34838" y="1994140"/>
            <a:ext cx="4155055" cy="575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FFFF00"/>
                </a:solidFill>
                <a:ea typeface="+mn-lt"/>
                <a:cs typeface="+mn-lt"/>
              </a:rPr>
              <a:t>Таблиця</a:t>
            </a:r>
            <a:r>
              <a:rPr lang="ru-RU" b="1" dirty="0">
                <a:solidFill>
                  <a:srgbClr val="FFFF00"/>
                </a:solidFill>
                <a:ea typeface="+mn-lt"/>
                <a:cs typeface="+mn-lt"/>
              </a:rPr>
              <a:t> II </a:t>
            </a:r>
            <a:r>
              <a:rPr lang="ru-RU" b="1" dirty="0" err="1">
                <a:solidFill>
                  <a:srgbClr val="FFFF00"/>
                </a:solidFill>
                <a:ea typeface="+mn-lt"/>
                <a:cs typeface="+mn-lt"/>
              </a:rPr>
              <a:t>Засоби</a:t>
            </a:r>
            <a:r>
              <a:rPr lang="ru-RU" b="1" dirty="0">
                <a:solidFill>
                  <a:srgbClr val="FFFF00"/>
                </a:solidFill>
                <a:ea typeface="+mn-lt"/>
                <a:cs typeface="+mn-lt"/>
              </a:rPr>
              <a:t>, </a:t>
            </a:r>
            <a:r>
              <a:rPr lang="ru-RU" b="1" dirty="0" err="1">
                <a:solidFill>
                  <a:srgbClr val="FFFF00"/>
                </a:solidFill>
                <a:ea typeface="+mn-lt"/>
                <a:cs typeface="+mn-lt"/>
              </a:rPr>
              <a:t>обіг</a:t>
            </a:r>
            <a:r>
              <a:rPr lang="ru-RU" b="1" dirty="0">
                <a:solidFill>
                  <a:srgbClr val="FFFF00"/>
                </a:solidFill>
                <a:ea typeface="+mn-lt"/>
                <a:cs typeface="+mn-lt"/>
              </a:rPr>
              <a:t> </a:t>
            </a:r>
            <a:r>
              <a:rPr lang="ru-RU" b="1" dirty="0" err="1">
                <a:solidFill>
                  <a:srgbClr val="FFFF00"/>
                </a:solidFill>
                <a:ea typeface="+mn-lt"/>
                <a:cs typeface="+mn-lt"/>
              </a:rPr>
              <a:t>яких</a:t>
            </a:r>
            <a:r>
              <a:rPr lang="ru-RU" b="1" dirty="0">
                <a:solidFill>
                  <a:srgbClr val="FFFF00"/>
                </a:solidFill>
                <a:ea typeface="+mn-lt"/>
                <a:cs typeface="+mn-lt"/>
              </a:rPr>
              <a:t> </a:t>
            </a:r>
            <a:r>
              <a:rPr lang="ru-RU" b="1" dirty="0" err="1">
                <a:solidFill>
                  <a:srgbClr val="FFFF00"/>
                </a:solidFill>
                <a:ea typeface="+mn-lt"/>
                <a:cs typeface="+mn-lt"/>
              </a:rPr>
              <a:t>підлягає</a:t>
            </a:r>
            <a:r>
              <a:rPr lang="ru-RU" b="1" dirty="0">
                <a:solidFill>
                  <a:srgbClr val="FFFF00"/>
                </a:solidFill>
                <a:ea typeface="+mn-lt"/>
                <a:cs typeface="+mn-lt"/>
              </a:rPr>
              <a:t> </a:t>
            </a:r>
            <a:r>
              <a:rPr lang="ru-RU" b="1" dirty="0" err="1">
                <a:solidFill>
                  <a:srgbClr val="FFFF00"/>
                </a:solidFill>
                <a:ea typeface="+mn-lt"/>
                <a:cs typeface="+mn-lt"/>
              </a:rPr>
              <a:t>обмеженню</a:t>
            </a:r>
            <a:endParaRPr lang="ru-RU" b="1" dirty="0" err="1">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548317" y="2798374"/>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548316" y="4638675"/>
            <a:ext cx="4744527" cy="1380227"/>
          </a:xfrm>
          <a:prstGeom prst="rightArrowCallout">
            <a:avLst/>
          </a:prstGeom>
          <a:solidFill>
            <a:srgbClr val="92D050"/>
          </a:solidFill>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dirty="0" err="1">
                <a:ea typeface="+mn-lt"/>
                <a:cs typeface="+mn-lt"/>
              </a:rPr>
              <a:t>Ерготамін</a:t>
            </a:r>
            <a:r>
              <a:rPr lang="ru-RU" b="1" dirty="0">
                <a:ea typeface="+mn-lt"/>
                <a:cs typeface="+mn-lt"/>
              </a:rPr>
              <a:t>, </a:t>
            </a:r>
            <a:r>
              <a:rPr lang="ru-RU" b="1" dirty="0" err="1">
                <a:ea typeface="+mn-lt"/>
                <a:cs typeface="+mn-lt"/>
              </a:rPr>
              <a:t>Ергометрин</a:t>
            </a:r>
            <a:r>
              <a:rPr lang="ru-RU" b="1" dirty="0">
                <a:ea typeface="+mn-lt"/>
                <a:cs typeface="+mn-lt"/>
              </a:rPr>
              <a:t>, </a:t>
            </a:r>
            <a:r>
              <a:rPr lang="ru-RU" b="1" dirty="0" err="1">
                <a:ea typeface="+mn-lt"/>
                <a:cs typeface="+mn-lt"/>
              </a:rPr>
              <a:t>Ефедрин</a:t>
            </a:r>
            <a:r>
              <a:rPr lang="ru-RU" b="1" dirty="0">
                <a:ea typeface="+mn-lt"/>
                <a:cs typeface="+mn-lt"/>
              </a:rPr>
              <a:t> та </a:t>
            </a:r>
            <a:r>
              <a:rPr lang="ru-RU" b="1" dirty="0" err="1">
                <a:ea typeface="+mn-lt"/>
                <a:cs typeface="+mn-lt"/>
              </a:rPr>
              <a:t>ін</a:t>
            </a:r>
            <a:r>
              <a:rPr lang="ru-RU" b="1" dirty="0">
                <a:ea typeface="+mn-lt"/>
                <a:cs typeface="+mn-lt"/>
              </a:rPr>
              <a:t>. Ацетон, </a:t>
            </a:r>
            <a:r>
              <a:rPr lang="ru-RU" b="1" dirty="0" err="1">
                <a:ea typeface="+mn-lt"/>
                <a:cs typeface="+mn-lt"/>
              </a:rPr>
              <a:t>Етиловий</a:t>
            </a:r>
            <a:r>
              <a:rPr lang="ru-RU" b="1" dirty="0">
                <a:ea typeface="+mn-lt"/>
                <a:cs typeface="+mn-lt"/>
              </a:rPr>
              <a:t> </a:t>
            </a:r>
            <a:r>
              <a:rPr lang="ru-RU" b="1" dirty="0" err="1">
                <a:ea typeface="+mn-lt"/>
                <a:cs typeface="+mn-lt"/>
              </a:rPr>
              <a:t>ефір</a:t>
            </a:r>
            <a:r>
              <a:rPr lang="ru-RU" b="1" dirty="0">
                <a:ea typeface="+mn-lt"/>
                <a:cs typeface="+mn-lt"/>
              </a:rPr>
              <a:t>, </a:t>
            </a:r>
            <a:r>
              <a:rPr lang="ru-RU" b="1" dirty="0" err="1">
                <a:ea typeface="+mn-lt"/>
                <a:cs typeface="+mn-lt"/>
              </a:rPr>
              <a:t>Сірчана</a:t>
            </a:r>
            <a:r>
              <a:rPr lang="ru-RU" b="1" dirty="0">
                <a:ea typeface="+mn-lt"/>
                <a:cs typeface="+mn-lt"/>
              </a:rPr>
              <a:t> к-та, </a:t>
            </a:r>
            <a:r>
              <a:rPr lang="ru-RU" b="1" dirty="0" err="1">
                <a:ea typeface="+mn-lt"/>
                <a:cs typeface="+mn-lt"/>
              </a:rPr>
              <a:t>Калію</a:t>
            </a:r>
            <a:r>
              <a:rPr lang="ru-RU" b="1" dirty="0">
                <a:ea typeface="+mn-lt"/>
                <a:cs typeface="+mn-lt"/>
              </a:rPr>
              <a:t> перманганат  </a:t>
            </a:r>
            <a:endParaRPr lang="ru-RU" b="1" dirty="0"/>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413380" y="4839060"/>
            <a:ext cx="5147093" cy="86263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ЗАБОРОНЕНО:</a:t>
            </a:r>
            <a:r>
              <a:rPr lang="ru-RU" dirty="0">
                <a:ea typeface="+mn-lt"/>
                <a:cs typeface="+mn-lt"/>
              </a:rPr>
              <a:t> </a:t>
            </a:r>
          </a:p>
          <a:p>
            <a:pPr algn="ctr"/>
            <a:r>
              <a:rPr lang="ru-RU" dirty="0">
                <a:ea typeface="+mn-lt"/>
                <a:cs typeface="+mn-lt"/>
              </a:rPr>
              <a:t>• </a:t>
            </a:r>
            <a:r>
              <a:rPr lang="ru-RU" dirty="0" err="1">
                <a:ea typeface="+mn-lt"/>
                <a:cs typeface="+mn-lt"/>
              </a:rPr>
              <a:t>Використовувати</a:t>
            </a:r>
            <a:r>
              <a:rPr lang="ru-RU" dirty="0">
                <a:ea typeface="+mn-lt"/>
                <a:cs typeface="+mn-lt"/>
              </a:rPr>
              <a:t> в </a:t>
            </a:r>
            <a:r>
              <a:rPr lang="ru-RU" dirty="0" err="1">
                <a:ea typeface="+mn-lt"/>
                <a:cs typeface="+mn-lt"/>
              </a:rPr>
              <a:t>інших</a:t>
            </a:r>
            <a:r>
              <a:rPr lang="ru-RU" dirty="0">
                <a:ea typeface="+mn-lt"/>
                <a:cs typeface="+mn-lt"/>
              </a:rPr>
              <a:t> </a:t>
            </a:r>
            <a:r>
              <a:rPr lang="ru-RU" dirty="0" err="1">
                <a:ea typeface="+mn-lt"/>
                <a:cs typeface="+mn-lt"/>
              </a:rPr>
              <a:t>цілях</a:t>
            </a:r>
            <a:r>
              <a:rPr lang="ru-RU" dirty="0">
                <a:ea typeface="+mn-lt"/>
                <a:cs typeface="+mn-lt"/>
              </a:rPr>
              <a:t> </a:t>
            </a:r>
          </a:p>
          <a:p>
            <a:pPr algn="ctr"/>
            <a:r>
              <a:rPr lang="ru-RU" dirty="0">
                <a:ea typeface="+mn-lt"/>
                <a:cs typeface="+mn-lt"/>
              </a:rPr>
              <a:t>• </a:t>
            </a:r>
            <a:r>
              <a:rPr lang="ru-RU" dirty="0" err="1">
                <a:ea typeface="+mn-lt"/>
                <a:cs typeface="+mn-lt"/>
              </a:rPr>
              <a:t>Оптова</a:t>
            </a:r>
            <a:r>
              <a:rPr lang="ru-RU" dirty="0">
                <a:ea typeface="+mn-lt"/>
                <a:cs typeface="+mn-lt"/>
              </a:rPr>
              <a:t> </a:t>
            </a:r>
            <a:r>
              <a:rPr lang="ru-RU" dirty="0" err="1">
                <a:ea typeface="+mn-lt"/>
                <a:cs typeface="+mn-lt"/>
              </a:rPr>
              <a:t>реалізація</a:t>
            </a:r>
            <a:r>
              <a:rPr lang="ru-RU" dirty="0">
                <a:ea typeface="+mn-lt"/>
                <a:cs typeface="+mn-lt"/>
              </a:rPr>
              <a:t> </a:t>
            </a:r>
            <a:r>
              <a:rPr lang="ru-RU" dirty="0" err="1">
                <a:ea typeface="+mn-lt"/>
                <a:cs typeface="+mn-lt"/>
              </a:rPr>
              <a:t>суб‘єктам</a:t>
            </a:r>
            <a:r>
              <a:rPr lang="ru-RU" dirty="0">
                <a:ea typeface="+mn-lt"/>
                <a:cs typeface="+mn-lt"/>
              </a:rPr>
              <a:t> </a:t>
            </a:r>
            <a:r>
              <a:rPr lang="ru-RU" dirty="0" err="1">
                <a:ea typeface="+mn-lt"/>
                <a:cs typeface="+mn-lt"/>
              </a:rPr>
              <a:t>роздрібної</a:t>
            </a:r>
            <a:r>
              <a:rPr lang="ru-RU" dirty="0">
                <a:ea typeface="+mn-lt"/>
                <a:cs typeface="+mn-lt"/>
              </a:rPr>
              <a:t> </a:t>
            </a:r>
            <a:r>
              <a:rPr lang="ru-RU" dirty="0" err="1">
                <a:ea typeface="+mn-lt"/>
                <a:cs typeface="+mn-lt"/>
              </a:rPr>
              <a:t>торгівлі</a:t>
            </a:r>
            <a:r>
              <a:rPr lang="ru-RU" dirty="0">
                <a:ea typeface="+mn-lt"/>
                <a:cs typeface="+mn-lt"/>
              </a:rPr>
              <a:t> </a:t>
            </a:r>
            <a:endParaRPr lang="ru-RU" dirty="0"/>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413380" y="4120192"/>
            <a:ext cx="5147093" cy="58947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ОБМЕЖЕНО: </a:t>
            </a:r>
            <a:endParaRPr lang="ru-RU" u="sng" dirty="0"/>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a:t>
            </a:r>
            <a:r>
              <a:rPr lang="ru-RU" dirty="0">
                <a:ea typeface="+mn-lt"/>
                <a:cs typeface="+mn-lt"/>
              </a:rPr>
              <a:t> </a:t>
            </a:r>
            <a:r>
              <a:rPr lang="ru-RU" dirty="0" err="1">
                <a:ea typeface="+mn-lt"/>
                <a:cs typeface="+mn-lt"/>
              </a:rPr>
              <a:t>обов‘язково</a:t>
            </a:r>
            <a:endParaRPr lang="ru-RU" dirty="0" err="1"/>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413378" y="1992343"/>
            <a:ext cx="5147093" cy="195532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медичній</a:t>
            </a:r>
            <a:r>
              <a:rPr lang="ru-RU" dirty="0">
                <a:ea typeface="+mn-lt"/>
                <a:cs typeface="+mn-lt"/>
              </a:rPr>
              <a:t> </a:t>
            </a:r>
            <a:r>
              <a:rPr lang="ru-RU" dirty="0" err="1">
                <a:ea typeface="+mn-lt"/>
                <a:cs typeface="+mn-lt"/>
              </a:rPr>
              <a:t>практиці</a:t>
            </a:r>
            <a:r>
              <a:rPr lang="ru-RU" dirty="0">
                <a:ea typeface="+mn-lt"/>
                <a:cs typeface="+mn-lt"/>
              </a:rPr>
              <a:t> за </a:t>
            </a:r>
            <a:r>
              <a:rPr lang="ru-RU" dirty="0" err="1">
                <a:ea typeface="+mn-lt"/>
                <a:cs typeface="+mn-lt"/>
              </a:rPr>
              <a:t>призначенням</a:t>
            </a:r>
            <a:r>
              <a:rPr lang="ru-RU" dirty="0">
                <a:ea typeface="+mn-lt"/>
                <a:cs typeface="+mn-lt"/>
              </a:rPr>
              <a:t> </a:t>
            </a:r>
            <a:r>
              <a:rPr lang="ru-RU" dirty="0" err="1">
                <a:ea typeface="+mn-lt"/>
                <a:cs typeface="+mn-lt"/>
              </a:rPr>
              <a:t>лікаря</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ветеринарній</a:t>
            </a:r>
            <a:r>
              <a:rPr lang="ru-RU" dirty="0">
                <a:ea typeface="+mn-lt"/>
                <a:cs typeface="+mn-lt"/>
              </a:rPr>
              <a:t> </a:t>
            </a:r>
            <a:r>
              <a:rPr lang="ru-RU" dirty="0" err="1">
                <a:ea typeface="+mn-lt"/>
                <a:cs typeface="+mn-lt"/>
              </a:rPr>
              <a:t>медицині</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експертній</a:t>
            </a:r>
            <a:r>
              <a:rPr lang="ru-RU" dirty="0">
                <a:ea typeface="+mn-lt"/>
                <a:cs typeface="+mn-lt"/>
              </a:rPr>
              <a:t> та </a:t>
            </a:r>
            <a:r>
              <a:rPr lang="ru-RU" dirty="0" err="1">
                <a:ea typeface="+mn-lt"/>
                <a:cs typeface="+mn-lt"/>
              </a:rPr>
              <a:t>оперативнорозшукній</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наукових</a:t>
            </a:r>
            <a:r>
              <a:rPr lang="ru-RU" dirty="0">
                <a:ea typeface="+mn-lt"/>
                <a:cs typeface="+mn-lt"/>
              </a:rPr>
              <a:t> і </a:t>
            </a:r>
            <a:r>
              <a:rPr lang="ru-RU" dirty="0" err="1">
                <a:ea typeface="+mn-lt"/>
                <a:cs typeface="+mn-lt"/>
              </a:rPr>
              <a:t>навчальних</a:t>
            </a:r>
            <a:r>
              <a:rPr lang="ru-RU" dirty="0">
                <a:ea typeface="+mn-lt"/>
                <a:cs typeface="+mn-lt"/>
              </a:rPr>
              <a:t> </a:t>
            </a:r>
            <a:r>
              <a:rPr lang="ru-RU" dirty="0" err="1">
                <a:ea typeface="+mn-lt"/>
                <a:cs typeface="+mn-lt"/>
              </a:rPr>
              <a:t>цілях</a:t>
            </a:r>
            <a:r>
              <a:rPr lang="ru-RU" dirty="0">
                <a:ea typeface="+mn-lt"/>
                <a:cs typeface="+mn-lt"/>
              </a:rPr>
              <a:t> </a:t>
            </a:r>
            <a:endParaRPr lang="ru-RU"/>
          </a:p>
        </p:txBody>
      </p:sp>
      <p:sp>
        <p:nvSpPr>
          <p:cNvPr id="14" name="Прямоугольник 13">
            <a:extLst>
              <a:ext uri="{FF2B5EF4-FFF2-40B4-BE49-F238E27FC236}">
                <a16:creationId xmlns:a16="http://schemas.microsoft.com/office/drawing/2014/main" id="{4B59F585-BAEF-464A-978A-5CD1CADB18AC}"/>
              </a:ext>
            </a:extLst>
          </p:cNvPr>
          <p:cNvSpPr/>
          <p:nvPr/>
        </p:nvSpPr>
        <p:spPr>
          <a:xfrm>
            <a:off x="6413377" y="5831097"/>
            <a:ext cx="5147093" cy="1020792"/>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Придбання</a:t>
            </a:r>
            <a:r>
              <a:rPr lang="ru-RU" dirty="0">
                <a:ea typeface="+mn-lt"/>
                <a:cs typeface="+mn-lt"/>
              </a:rPr>
              <a:t> та </a:t>
            </a:r>
            <a:r>
              <a:rPr lang="ru-RU" dirty="0" err="1">
                <a:ea typeface="+mn-lt"/>
                <a:cs typeface="+mn-lt"/>
              </a:rPr>
              <a:t>використання</a:t>
            </a:r>
            <a:r>
              <a:rPr lang="ru-RU" dirty="0">
                <a:ea typeface="+mn-lt"/>
                <a:cs typeface="+mn-lt"/>
              </a:rPr>
              <a:t> в межах </a:t>
            </a:r>
            <a:r>
              <a:rPr lang="ru-RU" dirty="0" err="1">
                <a:ea typeface="+mn-lt"/>
                <a:cs typeface="+mn-lt"/>
              </a:rPr>
              <a:t>виробничих</a:t>
            </a:r>
            <a:r>
              <a:rPr lang="ru-RU" dirty="0">
                <a:ea typeface="+mn-lt"/>
                <a:cs typeface="+mn-lt"/>
              </a:rPr>
              <a:t> потреб, в т.ч. в </a:t>
            </a:r>
            <a:r>
              <a:rPr lang="ru-RU" dirty="0" err="1">
                <a:ea typeface="+mn-lt"/>
                <a:cs typeface="+mn-lt"/>
              </a:rPr>
              <a:t>медичній</a:t>
            </a:r>
            <a:r>
              <a:rPr lang="ru-RU" dirty="0">
                <a:ea typeface="+mn-lt"/>
                <a:cs typeface="+mn-lt"/>
              </a:rPr>
              <a:t> </a:t>
            </a:r>
            <a:r>
              <a:rPr lang="ru-RU" dirty="0" err="1">
                <a:ea typeface="+mn-lt"/>
                <a:cs typeface="+mn-lt"/>
              </a:rPr>
              <a:t>практиц</a:t>
            </a:r>
            <a:endParaRPr lang="ru-RU" dirty="0" err="1"/>
          </a:p>
        </p:txBody>
      </p:sp>
    </p:spTree>
    <p:extLst>
      <p:ext uri="{BB962C8B-B14F-4D97-AF65-F5344CB8AC3E}">
        <p14:creationId xmlns:p14="http://schemas.microsoft.com/office/powerpoint/2010/main" val="1604362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C764A6-C88A-4FBA-B998-0891F696FB06}"/>
              </a:ext>
            </a:extLst>
          </p:cNvPr>
          <p:cNvSpPr>
            <a:spLocks noGrp="1"/>
          </p:cNvSpPr>
          <p:nvPr>
            <p:ph type="title"/>
          </p:nvPr>
        </p:nvSpPr>
        <p:spPr>
          <a:xfrm>
            <a:off x="410698" y="-233725"/>
            <a:ext cx="11385896" cy="1325563"/>
          </a:xfrm>
        </p:spPr>
        <p:txBody>
          <a:bodyPr>
            <a:normAutofit/>
          </a:bodyPr>
          <a:lstStyle/>
          <a:p>
            <a:pPr algn="ctr"/>
            <a:r>
              <a:rPr lang="ru-RU" i="0" dirty="0" err="1">
                <a:ea typeface="+mj-lt"/>
                <a:cs typeface="+mj-lt"/>
              </a:rPr>
              <a:t>Обмеження</a:t>
            </a:r>
            <a:r>
              <a:rPr lang="ru-RU" i="0" dirty="0">
                <a:ea typeface="+mj-lt"/>
                <a:cs typeface="+mj-lt"/>
              </a:rPr>
              <a:t> </a:t>
            </a:r>
            <a:r>
              <a:rPr lang="ru-RU" i="0" dirty="0" err="1">
                <a:ea typeface="+mj-lt"/>
                <a:cs typeface="+mj-lt"/>
              </a:rPr>
              <a:t>обігу</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
        <p:nvSpPr>
          <p:cNvPr id="4" name="Прямоугольник 3">
            <a:extLst>
              <a:ext uri="{FF2B5EF4-FFF2-40B4-BE49-F238E27FC236}">
                <a16:creationId xmlns:a16="http://schemas.microsoft.com/office/drawing/2014/main" id="{6ADDF994-4FA1-4AB5-8A38-B96A59561951}"/>
              </a:ext>
            </a:extLst>
          </p:cNvPr>
          <p:cNvSpPr/>
          <p:nvPr/>
        </p:nvSpPr>
        <p:spPr>
          <a:xfrm>
            <a:off x="549215" y="1088366"/>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err="1">
                <a:ea typeface="+mn-lt"/>
                <a:cs typeface="+mn-lt"/>
              </a:rPr>
              <a:t>Назва</a:t>
            </a:r>
            <a:r>
              <a:rPr lang="ru-RU" b="1" dirty="0">
                <a:ea typeface="+mn-lt"/>
                <a:cs typeface="+mn-lt"/>
              </a:rPr>
              <a:t> </a:t>
            </a:r>
            <a:r>
              <a:rPr lang="ru-RU" b="1" dirty="0" err="1">
                <a:ea typeface="+mn-lt"/>
                <a:cs typeface="+mn-lt"/>
              </a:rPr>
              <a:t>групи</a:t>
            </a:r>
            <a:r>
              <a:rPr lang="ru-RU" b="1" dirty="0">
                <a:ea typeface="+mn-lt"/>
                <a:cs typeface="+mn-lt"/>
              </a:rPr>
              <a:t>, характеристика</a:t>
            </a:r>
            <a:endParaRPr lang="ru-RU" b="1"/>
          </a:p>
        </p:txBody>
      </p:sp>
      <p:sp>
        <p:nvSpPr>
          <p:cNvPr id="5" name="Прямоугольник 4">
            <a:extLst>
              <a:ext uri="{FF2B5EF4-FFF2-40B4-BE49-F238E27FC236}">
                <a16:creationId xmlns:a16="http://schemas.microsoft.com/office/drawing/2014/main" id="{02777CC6-4D5B-4E20-8763-6A39CA13B1F7}"/>
              </a:ext>
            </a:extLst>
          </p:cNvPr>
          <p:cNvSpPr/>
          <p:nvPr/>
        </p:nvSpPr>
        <p:spPr>
          <a:xfrm>
            <a:off x="6904007" y="1088365"/>
            <a:ext cx="4155055" cy="83388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обмеження</a:t>
            </a:r>
            <a:r>
              <a:rPr lang="ru-RU" b="1" dirty="0">
                <a:ea typeface="+mn-lt"/>
                <a:cs typeface="+mn-lt"/>
              </a:rPr>
              <a:t> </a:t>
            </a:r>
            <a:r>
              <a:rPr lang="ru-RU" b="1" dirty="0" err="1">
                <a:ea typeface="+mn-lt"/>
                <a:cs typeface="+mn-lt"/>
              </a:rPr>
              <a:t>обігу</a:t>
            </a:r>
            <a:endParaRPr lang="ru-RU" b="1"/>
          </a:p>
        </p:txBody>
      </p:sp>
      <p:sp>
        <p:nvSpPr>
          <p:cNvPr id="6" name="Прямоугольник 5">
            <a:extLst>
              <a:ext uri="{FF2B5EF4-FFF2-40B4-BE49-F238E27FC236}">
                <a16:creationId xmlns:a16="http://schemas.microsoft.com/office/drawing/2014/main" id="{47C888EE-5667-4738-BED1-F37307769C9A}"/>
              </a:ext>
            </a:extLst>
          </p:cNvPr>
          <p:cNvSpPr/>
          <p:nvPr/>
        </p:nvSpPr>
        <p:spPr>
          <a:xfrm>
            <a:off x="549215" y="1994140"/>
            <a:ext cx="4155055" cy="9345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FFFF00"/>
                </a:solidFill>
                <a:ea typeface="+mn-lt"/>
                <a:cs typeface="+mn-lt"/>
              </a:rPr>
              <a:t>Таблиця</a:t>
            </a:r>
            <a:r>
              <a:rPr lang="ru-RU" b="1" dirty="0">
                <a:solidFill>
                  <a:srgbClr val="FFFF00"/>
                </a:solidFill>
                <a:ea typeface="+mn-lt"/>
                <a:cs typeface="+mn-lt"/>
              </a:rPr>
              <a:t> III </a:t>
            </a:r>
            <a:r>
              <a:rPr lang="ru-RU" b="1" dirty="0" err="1">
                <a:solidFill>
                  <a:srgbClr val="FFFF00"/>
                </a:solidFill>
                <a:ea typeface="+mn-lt"/>
                <a:cs typeface="+mn-lt"/>
              </a:rPr>
              <a:t>Засоби</a:t>
            </a:r>
            <a:r>
              <a:rPr lang="ru-RU" b="1" dirty="0">
                <a:solidFill>
                  <a:srgbClr val="FFFF00"/>
                </a:solidFill>
                <a:ea typeface="+mn-lt"/>
                <a:cs typeface="+mn-lt"/>
              </a:rPr>
              <a:t>, </a:t>
            </a:r>
            <a:r>
              <a:rPr lang="ru-RU" b="1" dirty="0" err="1">
                <a:solidFill>
                  <a:srgbClr val="FFFF00"/>
                </a:solidFill>
                <a:ea typeface="+mn-lt"/>
                <a:cs typeface="+mn-lt"/>
              </a:rPr>
              <a:t>обіг</a:t>
            </a:r>
            <a:r>
              <a:rPr lang="ru-RU" b="1" dirty="0">
                <a:solidFill>
                  <a:srgbClr val="FFFF00"/>
                </a:solidFill>
                <a:ea typeface="+mn-lt"/>
                <a:cs typeface="+mn-lt"/>
              </a:rPr>
              <a:t> </a:t>
            </a:r>
            <a:r>
              <a:rPr lang="ru-RU" b="1" dirty="0" err="1">
                <a:solidFill>
                  <a:srgbClr val="FFFF00"/>
                </a:solidFill>
                <a:ea typeface="+mn-lt"/>
                <a:cs typeface="+mn-lt"/>
              </a:rPr>
              <a:t>яких</a:t>
            </a:r>
            <a:r>
              <a:rPr lang="ru-RU" b="1" dirty="0">
                <a:solidFill>
                  <a:srgbClr val="FFFF00"/>
                </a:solidFill>
                <a:ea typeface="+mn-lt"/>
                <a:cs typeface="+mn-lt"/>
              </a:rPr>
              <a:t> </a:t>
            </a:r>
            <a:r>
              <a:rPr lang="ru-RU" b="1" dirty="0" err="1">
                <a:solidFill>
                  <a:srgbClr val="FFFF00"/>
                </a:solidFill>
                <a:ea typeface="+mn-lt"/>
                <a:cs typeface="+mn-lt"/>
              </a:rPr>
              <a:t>підлягає</a:t>
            </a:r>
            <a:r>
              <a:rPr lang="ru-RU" b="1" dirty="0">
                <a:solidFill>
                  <a:srgbClr val="FFFF00"/>
                </a:solidFill>
                <a:ea typeface="+mn-lt"/>
                <a:cs typeface="+mn-lt"/>
              </a:rPr>
              <a:t> </a:t>
            </a:r>
            <a:r>
              <a:rPr lang="ru-RU" b="1" dirty="0" err="1">
                <a:solidFill>
                  <a:srgbClr val="FFFF00"/>
                </a:solidFill>
                <a:ea typeface="+mn-lt"/>
                <a:cs typeface="+mn-lt"/>
              </a:rPr>
              <a:t>обмеженню</a:t>
            </a:r>
            <a:r>
              <a:rPr lang="ru-RU" b="1" dirty="0">
                <a:solidFill>
                  <a:srgbClr val="FFFF00"/>
                </a:solidFill>
                <a:ea typeface="+mn-lt"/>
                <a:cs typeface="+mn-lt"/>
              </a:rPr>
              <a:t> та є </a:t>
            </a:r>
            <a:r>
              <a:rPr lang="ru-RU" b="1" dirty="0" err="1">
                <a:solidFill>
                  <a:srgbClr val="FFFF00"/>
                </a:solidFill>
                <a:ea typeface="+mn-lt"/>
                <a:cs typeface="+mn-lt"/>
              </a:rPr>
              <a:t>виключення</a:t>
            </a:r>
            <a:r>
              <a:rPr lang="ru-RU" b="1" dirty="0">
                <a:solidFill>
                  <a:srgbClr val="FFFF00"/>
                </a:solidFill>
                <a:ea typeface="+mn-lt"/>
                <a:cs typeface="+mn-lt"/>
              </a:rPr>
              <a:t> </a:t>
            </a:r>
            <a:r>
              <a:rPr lang="ru-RU" b="1" dirty="0" err="1">
                <a:solidFill>
                  <a:srgbClr val="FFFF00"/>
                </a:solidFill>
                <a:ea typeface="+mn-lt"/>
                <a:cs typeface="+mn-lt"/>
              </a:rPr>
              <a:t>деяких</a:t>
            </a:r>
            <a:r>
              <a:rPr lang="ru-RU" b="1" dirty="0">
                <a:solidFill>
                  <a:srgbClr val="FFFF00"/>
                </a:solidFill>
                <a:ea typeface="+mn-lt"/>
                <a:cs typeface="+mn-lt"/>
              </a:rPr>
              <a:t> </a:t>
            </a:r>
            <a:r>
              <a:rPr lang="ru-RU" b="1" dirty="0" err="1">
                <a:solidFill>
                  <a:srgbClr val="FFFF00"/>
                </a:solidFill>
                <a:ea typeface="+mn-lt"/>
                <a:cs typeface="+mn-lt"/>
              </a:rPr>
              <a:t>заходів</a:t>
            </a:r>
            <a:r>
              <a:rPr lang="ru-RU" b="1" dirty="0">
                <a:solidFill>
                  <a:srgbClr val="FFFF00"/>
                </a:solidFill>
                <a:ea typeface="+mn-lt"/>
                <a:cs typeface="+mn-lt"/>
              </a:rPr>
              <a:t> контролю</a:t>
            </a:r>
            <a:endParaRPr lang="ru-RU" b="1" dirty="0">
              <a:solidFill>
                <a:srgbClr val="FFFF00"/>
              </a:solidFill>
            </a:endParaRPr>
          </a:p>
        </p:txBody>
      </p:sp>
      <p:sp>
        <p:nvSpPr>
          <p:cNvPr id="7" name="Выноска: стрелка вправо 6">
            <a:extLst>
              <a:ext uri="{FF2B5EF4-FFF2-40B4-BE49-F238E27FC236}">
                <a16:creationId xmlns:a16="http://schemas.microsoft.com/office/drawing/2014/main" id="{21ED6D87-406F-4F65-82CA-E3E0527B0E23}"/>
              </a:ext>
            </a:extLst>
          </p:cNvPr>
          <p:cNvSpPr/>
          <p:nvPr/>
        </p:nvSpPr>
        <p:spPr>
          <a:xfrm>
            <a:off x="591449" y="3071544"/>
            <a:ext cx="4758904" cy="1322717"/>
          </a:xfrm>
          <a:prstGeom prst="rightArrow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(список 1) </a:t>
            </a:r>
          </a:p>
          <a:p>
            <a:pPr algn="ctr"/>
            <a:r>
              <a:rPr lang="ru-RU" dirty="0">
                <a:ea typeface="+mn-lt"/>
                <a:cs typeface="+mn-lt"/>
              </a:rPr>
              <a:t>✓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(список 2) </a:t>
            </a:r>
            <a:endParaRPr lang="ru-RU"/>
          </a:p>
        </p:txBody>
      </p:sp>
      <p:sp>
        <p:nvSpPr>
          <p:cNvPr id="8" name="Выноска: стрелка вправо 7">
            <a:extLst>
              <a:ext uri="{FF2B5EF4-FFF2-40B4-BE49-F238E27FC236}">
                <a16:creationId xmlns:a16="http://schemas.microsoft.com/office/drawing/2014/main" id="{11A41A4A-B4FE-46E4-856D-A4D18AA71AB2}"/>
              </a:ext>
            </a:extLst>
          </p:cNvPr>
          <p:cNvSpPr/>
          <p:nvPr/>
        </p:nvSpPr>
        <p:spPr>
          <a:xfrm>
            <a:off x="548316" y="4638675"/>
            <a:ext cx="4744527" cy="1380227"/>
          </a:xfrm>
          <a:prstGeom prst="rightArrowCallout">
            <a:avLst/>
          </a:prstGeom>
          <a:solidFill>
            <a:srgbClr val="92D050"/>
          </a:solidFill>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dirty="0" err="1">
                <a:ea typeface="+mn-lt"/>
                <a:cs typeface="+mn-lt"/>
              </a:rPr>
              <a:t>Ацетилдигідрокодеїн</a:t>
            </a:r>
            <a:r>
              <a:rPr lang="ru-RU" b="1" dirty="0">
                <a:ea typeface="+mn-lt"/>
                <a:cs typeface="+mn-lt"/>
              </a:rPr>
              <a:t>, </a:t>
            </a:r>
            <a:r>
              <a:rPr lang="ru-RU" b="1" dirty="0" err="1">
                <a:ea typeface="+mn-lt"/>
                <a:cs typeface="+mn-lt"/>
              </a:rPr>
              <a:t>Дигідрокодеїн</a:t>
            </a:r>
            <a:r>
              <a:rPr lang="ru-RU" b="1" dirty="0">
                <a:ea typeface="+mn-lt"/>
                <a:cs typeface="+mn-lt"/>
              </a:rPr>
              <a:t> </a:t>
            </a:r>
            <a:r>
              <a:rPr lang="ru-RU" b="1" dirty="0" err="1">
                <a:ea typeface="+mn-lt"/>
                <a:cs typeface="+mn-lt"/>
              </a:rPr>
              <a:t>Етилморфін</a:t>
            </a:r>
            <a:r>
              <a:rPr lang="ru-RU" b="1" dirty="0">
                <a:ea typeface="+mn-lt"/>
                <a:cs typeface="+mn-lt"/>
              </a:rPr>
              <a:t>, </a:t>
            </a:r>
            <a:r>
              <a:rPr lang="ru-RU" b="1" dirty="0" err="1">
                <a:ea typeface="+mn-lt"/>
                <a:cs typeface="+mn-lt"/>
              </a:rPr>
              <a:t>Кодеїн</a:t>
            </a:r>
            <a:r>
              <a:rPr lang="ru-RU" b="1" dirty="0">
                <a:ea typeface="+mn-lt"/>
                <a:cs typeface="+mn-lt"/>
              </a:rPr>
              <a:t> </a:t>
            </a:r>
            <a:r>
              <a:rPr lang="ru-RU" b="1" dirty="0" err="1">
                <a:ea typeface="+mn-lt"/>
                <a:cs typeface="+mn-lt"/>
              </a:rPr>
              <a:t>Нікодикодин</a:t>
            </a:r>
            <a:r>
              <a:rPr lang="ru-RU" b="1" dirty="0">
                <a:ea typeface="+mn-lt"/>
                <a:cs typeface="+mn-lt"/>
              </a:rPr>
              <a:t>, </a:t>
            </a:r>
            <a:r>
              <a:rPr lang="ru-RU" b="1" dirty="0" err="1">
                <a:ea typeface="+mn-lt"/>
                <a:cs typeface="+mn-lt"/>
              </a:rPr>
              <a:t>Нікокодин</a:t>
            </a:r>
            <a:r>
              <a:rPr lang="ru-RU" b="1" dirty="0">
                <a:ea typeface="+mn-lt"/>
                <a:cs typeface="+mn-lt"/>
              </a:rPr>
              <a:t> </a:t>
            </a:r>
            <a:r>
              <a:rPr lang="ru-RU" b="1" dirty="0" err="1">
                <a:ea typeface="+mn-lt"/>
                <a:cs typeface="+mn-lt"/>
              </a:rPr>
              <a:t>Норкодеїн</a:t>
            </a:r>
            <a:r>
              <a:rPr lang="ru-RU" b="1" dirty="0">
                <a:ea typeface="+mn-lt"/>
                <a:cs typeface="+mn-lt"/>
              </a:rPr>
              <a:t>, </a:t>
            </a:r>
            <a:r>
              <a:rPr lang="ru-RU" b="1" dirty="0" err="1">
                <a:ea typeface="+mn-lt"/>
                <a:cs typeface="+mn-lt"/>
              </a:rPr>
              <a:t>Фолькодин</a:t>
            </a:r>
            <a:r>
              <a:rPr lang="ru-RU" b="1" dirty="0">
                <a:ea typeface="+mn-lt"/>
                <a:cs typeface="+mn-lt"/>
              </a:rPr>
              <a:t> </a:t>
            </a:r>
            <a:endParaRPr lang="ru-RU" b="1" dirty="0"/>
          </a:p>
        </p:txBody>
      </p:sp>
      <p:sp>
        <p:nvSpPr>
          <p:cNvPr id="9" name="Прямоугольник 8">
            <a:extLst>
              <a:ext uri="{FF2B5EF4-FFF2-40B4-BE49-F238E27FC236}">
                <a16:creationId xmlns:a16="http://schemas.microsoft.com/office/drawing/2014/main" id="{4708415C-FC60-4EC6-BD07-85EFC0AF64A8}"/>
              </a:ext>
            </a:extLst>
          </p:cNvPr>
          <p:cNvSpPr/>
          <p:nvPr/>
        </p:nvSpPr>
        <p:spPr>
          <a:xfrm>
            <a:off x="6413380" y="4839060"/>
            <a:ext cx="5147093" cy="646979"/>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ЗАБОРОНЕНО:</a:t>
            </a:r>
            <a:r>
              <a:rPr lang="ru-RU" dirty="0">
                <a:ea typeface="+mn-lt"/>
                <a:cs typeface="+mn-lt"/>
              </a:rPr>
              <a:t> </a:t>
            </a:r>
          </a:p>
          <a:p>
            <a:pPr algn="ctr"/>
            <a:r>
              <a:rPr lang="ru-RU" dirty="0">
                <a:ea typeface="+mn-lt"/>
                <a:cs typeface="+mn-lt"/>
              </a:rPr>
              <a:t>• </a:t>
            </a:r>
            <a:r>
              <a:rPr lang="ru-RU" dirty="0" err="1">
                <a:ea typeface="+mn-lt"/>
                <a:cs typeface="+mn-lt"/>
              </a:rPr>
              <a:t>Використовувати</a:t>
            </a:r>
            <a:r>
              <a:rPr lang="ru-RU" dirty="0">
                <a:ea typeface="+mn-lt"/>
                <a:cs typeface="+mn-lt"/>
              </a:rPr>
              <a:t> в </a:t>
            </a:r>
            <a:r>
              <a:rPr lang="ru-RU" dirty="0" err="1">
                <a:ea typeface="+mn-lt"/>
                <a:cs typeface="+mn-lt"/>
              </a:rPr>
              <a:t>інших</a:t>
            </a:r>
            <a:r>
              <a:rPr lang="ru-RU" dirty="0">
                <a:ea typeface="+mn-lt"/>
                <a:cs typeface="+mn-lt"/>
              </a:rPr>
              <a:t> </a:t>
            </a:r>
            <a:r>
              <a:rPr lang="ru-RU" dirty="0" err="1">
                <a:ea typeface="+mn-lt"/>
                <a:cs typeface="+mn-lt"/>
              </a:rPr>
              <a:t>цілях</a:t>
            </a:r>
            <a:r>
              <a:rPr lang="ru-RU" dirty="0">
                <a:ea typeface="+mn-lt"/>
                <a:cs typeface="+mn-lt"/>
              </a:rPr>
              <a:t> </a:t>
            </a:r>
            <a:endParaRPr lang="ru-RU" dirty="0"/>
          </a:p>
        </p:txBody>
      </p:sp>
      <p:sp>
        <p:nvSpPr>
          <p:cNvPr id="10" name="Прямоугольник 9">
            <a:extLst>
              <a:ext uri="{FF2B5EF4-FFF2-40B4-BE49-F238E27FC236}">
                <a16:creationId xmlns:a16="http://schemas.microsoft.com/office/drawing/2014/main" id="{97236CC4-94A4-46DA-9EC2-ACC95C75F9E4}"/>
              </a:ext>
            </a:extLst>
          </p:cNvPr>
          <p:cNvSpPr/>
          <p:nvPr/>
        </p:nvSpPr>
        <p:spPr>
          <a:xfrm>
            <a:off x="6413380" y="4120192"/>
            <a:ext cx="5147093" cy="58947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ОБМЕЖЕНО: </a:t>
            </a:r>
            <a:endParaRPr lang="ru-RU" u="sng" dirty="0"/>
          </a:p>
          <a:p>
            <a:pPr algn="ctr"/>
            <a:r>
              <a:rPr lang="ru-RU" dirty="0">
                <a:ea typeface="+mn-lt"/>
                <a:cs typeface="+mn-lt"/>
              </a:rPr>
              <a:t>• </a:t>
            </a:r>
            <a:r>
              <a:rPr lang="ru-RU" dirty="0" err="1">
                <a:ea typeface="+mn-lt"/>
                <a:cs typeface="+mn-lt"/>
              </a:rPr>
              <a:t>Наявність</a:t>
            </a:r>
            <a:r>
              <a:rPr lang="ru-RU" dirty="0">
                <a:ea typeface="+mn-lt"/>
                <a:cs typeface="+mn-lt"/>
              </a:rPr>
              <a:t> </a:t>
            </a:r>
            <a:r>
              <a:rPr lang="ru-RU" dirty="0" err="1">
                <a:ea typeface="+mn-lt"/>
                <a:cs typeface="+mn-lt"/>
              </a:rPr>
              <a:t>ліцензії</a:t>
            </a:r>
            <a:r>
              <a:rPr lang="ru-RU" dirty="0">
                <a:ea typeface="+mn-lt"/>
                <a:cs typeface="+mn-lt"/>
              </a:rPr>
              <a:t> </a:t>
            </a:r>
            <a:r>
              <a:rPr lang="ru-RU" dirty="0" err="1">
                <a:ea typeface="+mn-lt"/>
                <a:cs typeface="+mn-lt"/>
              </a:rPr>
              <a:t>обов‘язково</a:t>
            </a:r>
            <a:endParaRPr lang="ru-RU" dirty="0" err="1"/>
          </a:p>
        </p:txBody>
      </p:sp>
      <p:sp>
        <p:nvSpPr>
          <p:cNvPr id="11" name="Прямоугольник 10">
            <a:extLst>
              <a:ext uri="{FF2B5EF4-FFF2-40B4-BE49-F238E27FC236}">
                <a16:creationId xmlns:a16="http://schemas.microsoft.com/office/drawing/2014/main" id="{DF19D4DB-6641-4575-94C3-FBAB2A038575}"/>
              </a:ext>
            </a:extLst>
          </p:cNvPr>
          <p:cNvSpPr/>
          <p:nvPr/>
        </p:nvSpPr>
        <p:spPr>
          <a:xfrm>
            <a:off x="6413378" y="1992343"/>
            <a:ext cx="5147093" cy="1955320"/>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b="1" u="sng" dirty="0">
                <a:solidFill>
                  <a:srgbClr val="C00000"/>
                </a:solidFill>
                <a:ea typeface="+mn-lt"/>
                <a:cs typeface="+mn-lt"/>
              </a:rPr>
              <a:t>ДОЗВОЛЕНО: </a:t>
            </a:r>
            <a:endParaRPr lang="ru-RU" u="sng" dirty="0">
              <a:solidFill>
                <a:srgbClr val="C00000"/>
              </a:solidFill>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медичній</a:t>
            </a:r>
            <a:r>
              <a:rPr lang="ru-RU" dirty="0">
                <a:ea typeface="+mn-lt"/>
                <a:cs typeface="+mn-lt"/>
              </a:rPr>
              <a:t> </a:t>
            </a:r>
            <a:r>
              <a:rPr lang="ru-RU" dirty="0" err="1">
                <a:ea typeface="+mn-lt"/>
                <a:cs typeface="+mn-lt"/>
              </a:rPr>
              <a:t>практиці</a:t>
            </a:r>
            <a:r>
              <a:rPr lang="ru-RU" dirty="0">
                <a:ea typeface="+mn-lt"/>
                <a:cs typeface="+mn-lt"/>
              </a:rPr>
              <a:t> за </a:t>
            </a:r>
            <a:r>
              <a:rPr lang="ru-RU" dirty="0" err="1">
                <a:ea typeface="+mn-lt"/>
                <a:cs typeface="+mn-lt"/>
              </a:rPr>
              <a:t>призначенням</a:t>
            </a:r>
            <a:r>
              <a:rPr lang="ru-RU" dirty="0">
                <a:ea typeface="+mn-lt"/>
                <a:cs typeface="+mn-lt"/>
              </a:rPr>
              <a:t> </a:t>
            </a:r>
            <a:r>
              <a:rPr lang="ru-RU" dirty="0" err="1">
                <a:ea typeface="+mn-lt"/>
                <a:cs typeface="+mn-lt"/>
              </a:rPr>
              <a:t>лікаря</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ветеринарній</a:t>
            </a:r>
            <a:r>
              <a:rPr lang="ru-RU" dirty="0">
                <a:ea typeface="+mn-lt"/>
                <a:cs typeface="+mn-lt"/>
              </a:rPr>
              <a:t> </a:t>
            </a:r>
            <a:r>
              <a:rPr lang="ru-RU" dirty="0" err="1">
                <a:ea typeface="+mn-lt"/>
                <a:cs typeface="+mn-lt"/>
              </a:rPr>
              <a:t>медицині</a:t>
            </a:r>
            <a:r>
              <a:rPr lang="ru-RU" dirty="0">
                <a:ea typeface="+mn-lt"/>
                <a:cs typeface="+mn-lt"/>
              </a:rPr>
              <a:t> </a:t>
            </a: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експертній</a:t>
            </a:r>
            <a:r>
              <a:rPr lang="ru-RU" dirty="0">
                <a:ea typeface="+mn-lt"/>
                <a:cs typeface="+mn-lt"/>
              </a:rPr>
              <a:t> та </a:t>
            </a:r>
            <a:r>
              <a:rPr lang="ru-RU" dirty="0" err="1">
                <a:ea typeface="+mn-lt"/>
                <a:cs typeface="+mn-lt"/>
              </a:rPr>
              <a:t>оперативнорозшукній</a:t>
            </a:r>
            <a:r>
              <a:rPr lang="ru-RU" dirty="0">
                <a:ea typeface="+mn-lt"/>
                <a:cs typeface="+mn-lt"/>
              </a:rPr>
              <a:t> </a:t>
            </a:r>
            <a:r>
              <a:rPr lang="ru-RU" dirty="0" err="1">
                <a:ea typeface="+mn-lt"/>
                <a:cs typeface="+mn-lt"/>
              </a:rPr>
              <a:t>діяльності</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Використання</a:t>
            </a:r>
            <a:r>
              <a:rPr lang="ru-RU" dirty="0">
                <a:ea typeface="+mn-lt"/>
                <a:cs typeface="+mn-lt"/>
              </a:rPr>
              <a:t> в </a:t>
            </a:r>
            <a:r>
              <a:rPr lang="ru-RU" dirty="0" err="1">
                <a:ea typeface="+mn-lt"/>
                <a:cs typeface="+mn-lt"/>
              </a:rPr>
              <a:t>наукових</a:t>
            </a:r>
            <a:r>
              <a:rPr lang="ru-RU" dirty="0">
                <a:ea typeface="+mn-lt"/>
                <a:cs typeface="+mn-lt"/>
              </a:rPr>
              <a:t> і </a:t>
            </a:r>
            <a:r>
              <a:rPr lang="ru-RU" dirty="0" err="1">
                <a:ea typeface="+mn-lt"/>
                <a:cs typeface="+mn-lt"/>
              </a:rPr>
              <a:t>навчальних</a:t>
            </a:r>
            <a:r>
              <a:rPr lang="ru-RU" dirty="0">
                <a:ea typeface="+mn-lt"/>
                <a:cs typeface="+mn-lt"/>
              </a:rPr>
              <a:t> </a:t>
            </a:r>
            <a:r>
              <a:rPr lang="ru-RU" dirty="0" err="1">
                <a:ea typeface="+mn-lt"/>
                <a:cs typeface="+mn-lt"/>
              </a:rPr>
              <a:t>цілях</a:t>
            </a:r>
            <a:r>
              <a:rPr lang="ru-RU" dirty="0">
                <a:ea typeface="+mn-lt"/>
                <a:cs typeface="+mn-lt"/>
              </a:rPr>
              <a:t> </a:t>
            </a:r>
            <a:endParaRPr lang="ru-RU"/>
          </a:p>
        </p:txBody>
      </p:sp>
      <p:sp>
        <p:nvSpPr>
          <p:cNvPr id="3" name="TextBox 2">
            <a:extLst>
              <a:ext uri="{FF2B5EF4-FFF2-40B4-BE49-F238E27FC236}">
                <a16:creationId xmlns:a16="http://schemas.microsoft.com/office/drawing/2014/main" id="{E3445107-6DA2-4136-8A85-B073DC37897A}"/>
              </a:ext>
            </a:extLst>
          </p:cNvPr>
          <p:cNvSpPr txBox="1"/>
          <p:nvPr/>
        </p:nvSpPr>
        <p:spPr>
          <a:xfrm>
            <a:off x="6406551" y="5917720"/>
            <a:ext cx="46697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 у </a:t>
            </a:r>
            <a:r>
              <a:rPr lang="en-US" dirty="0" err="1"/>
              <a:t>складі</a:t>
            </a:r>
            <a:r>
              <a:rPr lang="en-US" dirty="0"/>
              <a:t> </a:t>
            </a:r>
            <a:r>
              <a:rPr lang="en-US" dirty="0" err="1"/>
              <a:t>комбінованих</a:t>
            </a:r>
            <a:r>
              <a:rPr lang="en-US" dirty="0"/>
              <a:t> </a:t>
            </a:r>
            <a:r>
              <a:rPr lang="en-US" dirty="0" err="1"/>
              <a:t>препаратів</a:t>
            </a:r>
            <a:r>
              <a:rPr lang="en-US" dirty="0"/>
              <a:t> </a:t>
            </a:r>
            <a:endParaRPr lang="ru-RU" dirty="0"/>
          </a:p>
          <a:p>
            <a:r>
              <a:rPr lang="en-US" dirty="0"/>
              <a:t>• у </a:t>
            </a:r>
            <a:r>
              <a:rPr lang="en-US" dirty="0" err="1"/>
              <a:t>малих</a:t>
            </a:r>
            <a:r>
              <a:rPr lang="en-US" dirty="0"/>
              <a:t> </a:t>
            </a:r>
            <a:r>
              <a:rPr lang="en-US" dirty="0" err="1"/>
              <a:t>дозах</a:t>
            </a:r>
            <a:endParaRPr lang="en-US"/>
          </a:p>
        </p:txBody>
      </p:sp>
    </p:spTree>
    <p:extLst>
      <p:ext uri="{BB962C8B-B14F-4D97-AF65-F5344CB8AC3E}">
        <p14:creationId xmlns:p14="http://schemas.microsoft.com/office/powerpoint/2010/main" val="263258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008B9C5-09E4-4112-B20B-91D7A96022A9}"/>
              </a:ext>
            </a:extLst>
          </p:cNvPr>
          <p:cNvSpPr>
            <a:spLocks noGrp="1"/>
          </p:cNvSpPr>
          <p:nvPr>
            <p:ph idx="1"/>
          </p:nvPr>
        </p:nvSpPr>
        <p:spPr>
          <a:xfrm>
            <a:off x="1215830" y="1371696"/>
            <a:ext cx="10077557" cy="5374969"/>
          </a:xfrm>
        </p:spPr>
        <p:txBody>
          <a:bodyPr vert="horz" lIns="91440" tIns="45720" rIns="91440" bIns="45720" rtlCol="0" anchor="t">
            <a:noAutofit/>
          </a:bodyPr>
          <a:lstStyle/>
          <a:p>
            <a:pPr algn="ctr"/>
            <a:r>
              <a:rPr lang="ru-RU" sz="2800" b="1" dirty="0" err="1">
                <a:solidFill>
                  <a:srgbClr val="00B050"/>
                </a:solidFill>
                <a:ea typeface="+mn-lt"/>
                <a:cs typeface="+mn-lt"/>
              </a:rPr>
              <a:t>Таблиця</a:t>
            </a:r>
            <a:r>
              <a:rPr lang="ru-RU" sz="2800" b="1" dirty="0">
                <a:solidFill>
                  <a:srgbClr val="00B050"/>
                </a:solidFill>
                <a:ea typeface="+mn-lt"/>
                <a:cs typeface="+mn-lt"/>
              </a:rPr>
              <a:t> IV </a:t>
            </a:r>
            <a:r>
              <a:rPr lang="ru-RU" sz="2800" b="1" dirty="0" err="1">
                <a:solidFill>
                  <a:srgbClr val="00B050"/>
                </a:solidFill>
                <a:ea typeface="+mn-lt"/>
                <a:cs typeface="+mn-lt"/>
              </a:rPr>
              <a:t>Прекурсори</a:t>
            </a:r>
            <a:r>
              <a:rPr lang="ru-RU" sz="2800" b="1" dirty="0">
                <a:solidFill>
                  <a:srgbClr val="00B050"/>
                </a:solidFill>
                <a:ea typeface="+mn-lt"/>
                <a:cs typeface="+mn-lt"/>
              </a:rPr>
              <a:t>, </a:t>
            </a:r>
            <a:r>
              <a:rPr lang="ru-RU" sz="2800" b="1" dirty="0" err="1">
                <a:solidFill>
                  <a:srgbClr val="00B050"/>
                </a:solidFill>
                <a:ea typeface="+mn-lt"/>
                <a:cs typeface="+mn-lt"/>
              </a:rPr>
              <a:t>щодо</a:t>
            </a:r>
            <a:r>
              <a:rPr lang="ru-RU" sz="2800" b="1" dirty="0">
                <a:solidFill>
                  <a:srgbClr val="00B050"/>
                </a:solidFill>
                <a:ea typeface="+mn-lt"/>
                <a:cs typeface="+mn-lt"/>
              </a:rPr>
              <a:t> </a:t>
            </a:r>
            <a:r>
              <a:rPr lang="ru-RU" sz="2800" b="1" dirty="0" err="1">
                <a:solidFill>
                  <a:srgbClr val="00B050"/>
                </a:solidFill>
                <a:ea typeface="+mn-lt"/>
                <a:cs typeface="+mn-lt"/>
              </a:rPr>
              <a:t>яких</a:t>
            </a:r>
            <a:r>
              <a:rPr lang="ru-RU" sz="2800" b="1" dirty="0">
                <a:solidFill>
                  <a:srgbClr val="00B050"/>
                </a:solidFill>
                <a:ea typeface="+mn-lt"/>
                <a:cs typeface="+mn-lt"/>
              </a:rPr>
              <a:t> </a:t>
            </a:r>
            <a:r>
              <a:rPr lang="ru-RU" sz="2800" b="1" dirty="0" err="1">
                <a:solidFill>
                  <a:srgbClr val="00B050"/>
                </a:solidFill>
                <a:ea typeface="+mn-lt"/>
                <a:cs typeface="+mn-lt"/>
              </a:rPr>
              <a:t>встановлюються</a:t>
            </a:r>
            <a:r>
              <a:rPr lang="ru-RU" sz="2800" b="1" dirty="0">
                <a:solidFill>
                  <a:srgbClr val="00B050"/>
                </a:solidFill>
                <a:ea typeface="+mn-lt"/>
                <a:cs typeface="+mn-lt"/>
              </a:rPr>
              <a:t> заходи контролю </a:t>
            </a:r>
            <a:endParaRPr lang="ru-RU" dirty="0">
              <a:solidFill>
                <a:srgbClr val="00B050"/>
              </a:solidFill>
            </a:endParaRPr>
          </a:p>
          <a:p>
            <a:r>
              <a:rPr lang="ru-RU" sz="2800" b="1" dirty="0">
                <a:ea typeface="+mn-lt"/>
                <a:cs typeface="+mn-lt"/>
              </a:rPr>
              <a:t>Список 1. </a:t>
            </a:r>
            <a:r>
              <a:rPr lang="ru-RU" sz="2800" b="1" dirty="0" err="1">
                <a:ea typeface="+mn-lt"/>
                <a:cs typeface="+mn-lt"/>
              </a:rPr>
              <a:t>Прекурсори</a:t>
            </a:r>
            <a:r>
              <a:rPr lang="ru-RU" sz="2800" b="1" dirty="0">
                <a:ea typeface="+mn-lt"/>
                <a:cs typeface="+mn-lt"/>
              </a:rPr>
              <a:t>, </a:t>
            </a:r>
            <a:r>
              <a:rPr lang="ru-RU" sz="2800" b="1" dirty="0" err="1">
                <a:ea typeface="+mn-lt"/>
                <a:cs typeface="+mn-lt"/>
              </a:rPr>
              <a:t>обіг</a:t>
            </a:r>
            <a:r>
              <a:rPr lang="ru-RU" sz="2800" b="1" dirty="0">
                <a:ea typeface="+mn-lt"/>
                <a:cs typeface="+mn-lt"/>
              </a:rPr>
              <a:t> </a:t>
            </a:r>
            <a:r>
              <a:rPr lang="ru-RU" sz="2800" b="1" dirty="0" err="1">
                <a:ea typeface="+mn-lt"/>
                <a:cs typeface="+mn-lt"/>
              </a:rPr>
              <a:t>яких</a:t>
            </a:r>
            <a:r>
              <a:rPr lang="ru-RU" sz="2800" b="1" dirty="0">
                <a:ea typeface="+mn-lt"/>
                <a:cs typeface="+mn-lt"/>
              </a:rPr>
              <a:t> </a:t>
            </a:r>
            <a:r>
              <a:rPr lang="ru-RU" sz="2800" b="1" dirty="0" err="1">
                <a:ea typeface="+mn-lt"/>
                <a:cs typeface="+mn-lt"/>
              </a:rPr>
              <a:t>обмежено</a:t>
            </a:r>
            <a:r>
              <a:rPr lang="ru-RU" sz="2800" b="1" dirty="0">
                <a:ea typeface="+mn-lt"/>
                <a:cs typeface="+mn-lt"/>
              </a:rPr>
              <a:t> і </a:t>
            </a:r>
            <a:r>
              <a:rPr lang="ru-RU" sz="2800" b="1" dirty="0" err="1">
                <a:ea typeface="+mn-lt"/>
                <a:cs typeface="+mn-lt"/>
              </a:rPr>
              <a:t>стосовно</a:t>
            </a:r>
            <a:r>
              <a:rPr lang="ru-RU" sz="2800" b="1" dirty="0">
                <a:ea typeface="+mn-lt"/>
                <a:cs typeface="+mn-lt"/>
              </a:rPr>
              <a:t> </a:t>
            </a:r>
            <a:r>
              <a:rPr lang="ru-RU" sz="2800" b="1" dirty="0" err="1">
                <a:ea typeface="+mn-lt"/>
                <a:cs typeface="+mn-lt"/>
              </a:rPr>
              <a:t>яких</a:t>
            </a:r>
            <a:r>
              <a:rPr lang="ru-RU" sz="2800" b="1" dirty="0">
                <a:ea typeface="+mn-lt"/>
                <a:cs typeface="+mn-lt"/>
              </a:rPr>
              <a:t> </a:t>
            </a:r>
            <a:r>
              <a:rPr lang="ru-RU" sz="2800" b="1" dirty="0" err="1">
                <a:ea typeface="+mn-lt"/>
                <a:cs typeface="+mn-lt"/>
              </a:rPr>
              <a:t>встановлюються</a:t>
            </a:r>
            <a:r>
              <a:rPr lang="ru-RU" sz="2800" b="1" dirty="0">
                <a:ea typeface="+mn-lt"/>
                <a:cs typeface="+mn-lt"/>
              </a:rPr>
              <a:t> заходи контролю </a:t>
            </a:r>
          </a:p>
          <a:p>
            <a:r>
              <a:rPr lang="ru-RU" sz="2800" b="1" dirty="0" err="1">
                <a:solidFill>
                  <a:srgbClr val="C00000"/>
                </a:solidFill>
                <a:ea typeface="+mn-lt"/>
                <a:cs typeface="+mn-lt"/>
              </a:rPr>
              <a:t>ефедрин</a:t>
            </a:r>
            <a:r>
              <a:rPr lang="ru-RU" sz="2800" b="1" dirty="0">
                <a:solidFill>
                  <a:srgbClr val="C00000"/>
                </a:solidFill>
                <a:ea typeface="+mn-lt"/>
                <a:cs typeface="+mn-lt"/>
              </a:rPr>
              <a:t>, </a:t>
            </a:r>
            <a:r>
              <a:rPr lang="ru-RU" sz="2800" b="1" dirty="0" err="1">
                <a:solidFill>
                  <a:srgbClr val="C00000"/>
                </a:solidFill>
                <a:ea typeface="+mn-lt"/>
                <a:cs typeface="+mn-lt"/>
              </a:rPr>
              <a:t>лізергінова</a:t>
            </a:r>
            <a:r>
              <a:rPr lang="ru-RU" sz="2800" b="1" dirty="0">
                <a:solidFill>
                  <a:srgbClr val="C00000"/>
                </a:solidFill>
                <a:ea typeface="+mn-lt"/>
                <a:cs typeface="+mn-lt"/>
              </a:rPr>
              <a:t> кислота, </a:t>
            </a:r>
            <a:r>
              <a:rPr lang="ru-RU" sz="2800" b="1" dirty="0" err="1">
                <a:solidFill>
                  <a:srgbClr val="C00000"/>
                </a:solidFill>
                <a:ea typeface="+mn-lt"/>
                <a:cs typeface="+mn-lt"/>
              </a:rPr>
              <a:t>псевдоефедрин</a:t>
            </a:r>
            <a:r>
              <a:rPr lang="ru-RU" sz="2800" b="1" dirty="0">
                <a:solidFill>
                  <a:srgbClr val="C00000"/>
                </a:solidFill>
                <a:ea typeface="+mn-lt"/>
                <a:cs typeface="+mn-lt"/>
              </a:rPr>
              <a:t>, </a:t>
            </a:r>
            <a:r>
              <a:rPr lang="ru-RU" sz="2800" b="1" dirty="0" err="1">
                <a:solidFill>
                  <a:srgbClr val="C00000"/>
                </a:solidFill>
                <a:ea typeface="+mn-lt"/>
                <a:cs typeface="+mn-lt"/>
              </a:rPr>
              <a:t>фенілоцтова</a:t>
            </a:r>
            <a:r>
              <a:rPr lang="ru-RU" sz="2800" b="1" dirty="0">
                <a:solidFill>
                  <a:srgbClr val="C00000"/>
                </a:solidFill>
                <a:ea typeface="+mn-lt"/>
                <a:cs typeface="+mn-lt"/>
              </a:rPr>
              <a:t> кислота </a:t>
            </a:r>
            <a:endParaRPr lang="ru-RU" dirty="0">
              <a:solidFill>
                <a:srgbClr val="C00000"/>
              </a:solidFill>
            </a:endParaRPr>
          </a:p>
          <a:p>
            <a:r>
              <a:rPr lang="ru-RU" sz="2800" b="1" dirty="0">
                <a:ea typeface="+mn-lt"/>
                <a:cs typeface="+mn-lt"/>
              </a:rPr>
              <a:t>Список 2. </a:t>
            </a:r>
            <a:r>
              <a:rPr lang="ru-RU" sz="2800" b="1" dirty="0" err="1">
                <a:ea typeface="+mn-lt"/>
                <a:cs typeface="+mn-lt"/>
              </a:rPr>
              <a:t>Прекурсори</a:t>
            </a:r>
            <a:r>
              <a:rPr lang="ru-RU" sz="2800" b="1" dirty="0">
                <a:ea typeface="+mn-lt"/>
                <a:cs typeface="+mn-lt"/>
              </a:rPr>
              <a:t>, </a:t>
            </a:r>
            <a:r>
              <a:rPr lang="ru-RU" sz="2800" b="1" dirty="0" err="1">
                <a:ea typeface="+mn-lt"/>
                <a:cs typeface="+mn-lt"/>
              </a:rPr>
              <a:t>обіг</a:t>
            </a:r>
            <a:r>
              <a:rPr lang="ru-RU" sz="2800" b="1" dirty="0">
                <a:ea typeface="+mn-lt"/>
                <a:cs typeface="+mn-lt"/>
              </a:rPr>
              <a:t> </a:t>
            </a:r>
            <a:r>
              <a:rPr lang="ru-RU" sz="2800" b="1" dirty="0" err="1">
                <a:ea typeface="+mn-lt"/>
                <a:cs typeface="+mn-lt"/>
              </a:rPr>
              <a:t>яких</a:t>
            </a:r>
            <a:r>
              <a:rPr lang="ru-RU" sz="2800" b="1" dirty="0">
                <a:ea typeface="+mn-lt"/>
                <a:cs typeface="+mn-lt"/>
              </a:rPr>
              <a:t> </a:t>
            </a:r>
            <a:r>
              <a:rPr lang="ru-RU" sz="2800" b="1" dirty="0" err="1">
                <a:ea typeface="+mn-lt"/>
                <a:cs typeface="+mn-lt"/>
              </a:rPr>
              <a:t>встановлюються</a:t>
            </a:r>
            <a:r>
              <a:rPr lang="ru-RU" sz="2800" b="1" dirty="0">
                <a:ea typeface="+mn-lt"/>
                <a:cs typeface="+mn-lt"/>
              </a:rPr>
              <a:t> заходи контролю </a:t>
            </a:r>
          </a:p>
          <a:p>
            <a:r>
              <a:rPr lang="ru-RU" sz="2800" b="1" dirty="0">
                <a:solidFill>
                  <a:srgbClr val="C00000"/>
                </a:solidFill>
                <a:ea typeface="+mn-lt"/>
                <a:cs typeface="+mn-lt"/>
              </a:rPr>
              <a:t>ацетон, </a:t>
            </a:r>
            <a:r>
              <a:rPr lang="ru-RU" sz="2800" b="1" dirty="0" err="1">
                <a:solidFill>
                  <a:srgbClr val="C00000"/>
                </a:solidFill>
                <a:ea typeface="+mn-lt"/>
                <a:cs typeface="+mn-lt"/>
              </a:rPr>
              <a:t>етиловий</a:t>
            </a:r>
            <a:r>
              <a:rPr lang="ru-RU" sz="2800" b="1" dirty="0">
                <a:solidFill>
                  <a:srgbClr val="C00000"/>
                </a:solidFill>
                <a:ea typeface="+mn-lt"/>
                <a:cs typeface="+mn-lt"/>
              </a:rPr>
              <a:t> </a:t>
            </a:r>
            <a:r>
              <a:rPr lang="ru-RU" sz="2800" b="1" dirty="0" err="1">
                <a:solidFill>
                  <a:srgbClr val="C00000"/>
                </a:solidFill>
                <a:ea typeface="+mn-lt"/>
                <a:cs typeface="+mn-lt"/>
              </a:rPr>
              <a:t>ефір</a:t>
            </a:r>
            <a:r>
              <a:rPr lang="ru-RU" sz="2800" b="1" dirty="0">
                <a:solidFill>
                  <a:srgbClr val="C00000"/>
                </a:solidFill>
                <a:ea typeface="+mn-lt"/>
                <a:cs typeface="+mn-lt"/>
              </a:rPr>
              <a:t>, </a:t>
            </a:r>
            <a:r>
              <a:rPr lang="ru-RU" sz="2800" b="1" dirty="0" err="1">
                <a:solidFill>
                  <a:srgbClr val="C00000"/>
                </a:solidFill>
                <a:ea typeface="+mn-lt"/>
                <a:cs typeface="+mn-lt"/>
              </a:rPr>
              <a:t>калію</a:t>
            </a:r>
            <a:r>
              <a:rPr lang="ru-RU" sz="2800" b="1" dirty="0">
                <a:solidFill>
                  <a:srgbClr val="C00000"/>
                </a:solidFill>
                <a:ea typeface="+mn-lt"/>
                <a:cs typeface="+mn-lt"/>
              </a:rPr>
              <a:t> перманганат, </a:t>
            </a:r>
            <a:r>
              <a:rPr lang="ru-RU" sz="2800" b="1" dirty="0" err="1">
                <a:solidFill>
                  <a:srgbClr val="C00000"/>
                </a:solidFill>
                <a:ea typeface="+mn-lt"/>
                <a:cs typeface="+mn-lt"/>
              </a:rPr>
              <a:t>сірчана</a:t>
            </a:r>
            <a:r>
              <a:rPr lang="ru-RU" sz="2800" b="1" dirty="0">
                <a:solidFill>
                  <a:srgbClr val="C00000"/>
                </a:solidFill>
                <a:ea typeface="+mn-lt"/>
                <a:cs typeface="+mn-lt"/>
              </a:rPr>
              <a:t> кислота, соляна кислота</a:t>
            </a:r>
            <a:endParaRPr lang="ru-RU" sz="2800" b="1" dirty="0">
              <a:solidFill>
                <a:srgbClr val="C00000"/>
              </a:solidFill>
            </a:endParaRPr>
          </a:p>
        </p:txBody>
      </p:sp>
      <p:sp>
        <p:nvSpPr>
          <p:cNvPr id="5" name="Заголовок 1">
            <a:extLst>
              <a:ext uri="{FF2B5EF4-FFF2-40B4-BE49-F238E27FC236}">
                <a16:creationId xmlns:a16="http://schemas.microsoft.com/office/drawing/2014/main" id="{0AE500BB-FFB9-46C5-BA15-B649A04AC6ED}"/>
              </a:ext>
            </a:extLst>
          </p:cNvPr>
          <p:cNvSpPr txBox="1">
            <a:spLocks/>
          </p:cNvSpPr>
          <p:nvPr/>
        </p:nvSpPr>
        <p:spPr>
          <a:xfrm>
            <a:off x="640736" y="-3687"/>
            <a:ext cx="11385896" cy="1325563"/>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a:lstStyle>
          <a:p>
            <a:pPr algn="ctr"/>
            <a:r>
              <a:rPr lang="ru-RU" i="0" dirty="0" err="1">
                <a:ea typeface="+mj-lt"/>
                <a:cs typeface="+mj-lt"/>
              </a:rPr>
              <a:t>Обмеження</a:t>
            </a:r>
            <a:r>
              <a:rPr lang="ru-RU" i="0" dirty="0">
                <a:ea typeface="+mj-lt"/>
                <a:cs typeface="+mj-lt"/>
              </a:rPr>
              <a:t> </a:t>
            </a:r>
            <a:r>
              <a:rPr lang="ru-RU" i="0" dirty="0" err="1">
                <a:ea typeface="+mj-lt"/>
                <a:cs typeface="+mj-lt"/>
              </a:rPr>
              <a:t>обігу</a:t>
            </a:r>
            <a:r>
              <a:rPr lang="ru-RU" i="0" dirty="0">
                <a:ea typeface="+mj-lt"/>
                <a:cs typeface="+mj-lt"/>
              </a:rPr>
              <a:t> </a:t>
            </a:r>
            <a:r>
              <a:rPr lang="ru-RU" i="0" dirty="0" err="1">
                <a:ea typeface="+mj-lt"/>
                <a:cs typeface="+mj-lt"/>
              </a:rPr>
              <a:t>наркотичних</a:t>
            </a:r>
            <a:r>
              <a:rPr lang="ru-RU" i="0" dirty="0">
                <a:ea typeface="+mj-lt"/>
                <a:cs typeface="+mj-lt"/>
              </a:rPr>
              <a:t> </a:t>
            </a:r>
            <a:r>
              <a:rPr lang="ru-RU" i="0" dirty="0" err="1">
                <a:ea typeface="+mj-lt"/>
                <a:cs typeface="+mj-lt"/>
              </a:rPr>
              <a:t>засобів</a:t>
            </a:r>
            <a:r>
              <a:rPr lang="ru-RU" i="0" dirty="0">
                <a:ea typeface="+mj-lt"/>
                <a:cs typeface="+mj-lt"/>
              </a:rPr>
              <a:t>, </a:t>
            </a:r>
            <a:r>
              <a:rPr lang="ru-RU" i="0" dirty="0" err="1">
                <a:ea typeface="+mj-lt"/>
                <a:cs typeface="+mj-lt"/>
              </a:rPr>
              <a:t>психотропних</a:t>
            </a:r>
            <a:r>
              <a:rPr lang="ru-RU" i="0" dirty="0">
                <a:ea typeface="+mj-lt"/>
                <a:cs typeface="+mj-lt"/>
              </a:rPr>
              <a:t> </a:t>
            </a:r>
            <a:r>
              <a:rPr lang="ru-RU" i="0" dirty="0" err="1">
                <a:ea typeface="+mj-lt"/>
                <a:cs typeface="+mj-lt"/>
              </a:rPr>
              <a:t>речовин</a:t>
            </a:r>
            <a:r>
              <a:rPr lang="ru-RU" i="0" dirty="0">
                <a:ea typeface="+mj-lt"/>
                <a:cs typeface="+mj-lt"/>
              </a:rPr>
              <a:t> та </a:t>
            </a:r>
            <a:r>
              <a:rPr lang="ru-RU" i="0" dirty="0" err="1">
                <a:ea typeface="+mj-lt"/>
                <a:cs typeface="+mj-lt"/>
              </a:rPr>
              <a:t>прекурсорів</a:t>
            </a:r>
            <a:r>
              <a:rPr lang="ru-RU" i="0" dirty="0">
                <a:ea typeface="+mj-lt"/>
                <a:cs typeface="+mj-lt"/>
              </a:rPr>
              <a:t> </a:t>
            </a:r>
          </a:p>
        </p:txBody>
      </p:sp>
    </p:spTree>
    <p:extLst>
      <p:ext uri="{BB962C8B-B14F-4D97-AF65-F5344CB8AC3E}">
        <p14:creationId xmlns:p14="http://schemas.microsoft.com/office/powerpoint/2010/main" val="112531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7D2BF1-5A24-4631-9043-0B1DCAF095C2}"/>
              </a:ext>
            </a:extLst>
          </p:cNvPr>
          <p:cNvSpPr>
            <a:spLocks noGrp="1"/>
          </p:cNvSpPr>
          <p:nvPr>
            <p:ph type="title"/>
          </p:nvPr>
        </p:nvSpPr>
        <p:spPr>
          <a:xfrm>
            <a:off x="1905943" y="1635331"/>
            <a:ext cx="8381030" cy="3007714"/>
          </a:xfr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rmAutofit/>
          </a:bodyPr>
          <a:lstStyle/>
          <a:p>
            <a:pPr algn="ctr"/>
            <a:r>
              <a:rPr lang="ru-RU" b="1" i="0" dirty="0">
                <a:solidFill>
                  <a:schemeClr val="tx1"/>
                </a:solidFill>
                <a:ea typeface="+mj-lt"/>
                <a:cs typeface="+mj-lt"/>
              </a:rPr>
              <a:t>В </a:t>
            </a:r>
            <a:r>
              <a:rPr lang="ru-RU" b="1" i="0" dirty="0" err="1">
                <a:solidFill>
                  <a:schemeClr val="tx1"/>
                </a:solidFill>
                <a:ea typeface="+mj-lt"/>
                <a:cs typeface="+mj-lt"/>
              </a:rPr>
              <a:t>Україні</a:t>
            </a:r>
            <a:r>
              <a:rPr lang="ru-RU" b="1" i="0" dirty="0">
                <a:solidFill>
                  <a:schemeClr val="tx1"/>
                </a:solidFill>
                <a:ea typeface="+mj-lt"/>
                <a:cs typeface="+mj-lt"/>
              </a:rPr>
              <a:t> </a:t>
            </a:r>
            <a:r>
              <a:rPr lang="ru-RU" b="1" i="0" dirty="0" err="1">
                <a:solidFill>
                  <a:schemeClr val="tx1"/>
                </a:solidFill>
                <a:ea typeface="+mj-lt"/>
                <a:cs typeface="+mj-lt"/>
              </a:rPr>
              <a:t>заборонений</a:t>
            </a:r>
            <a:r>
              <a:rPr lang="ru-RU" b="1" i="0" dirty="0">
                <a:solidFill>
                  <a:schemeClr val="tx1"/>
                </a:solidFill>
                <a:ea typeface="+mj-lt"/>
                <a:cs typeface="+mj-lt"/>
              </a:rPr>
              <a:t> </a:t>
            </a:r>
            <a:r>
              <a:rPr lang="ru-RU" b="1" i="0" dirty="0" err="1">
                <a:solidFill>
                  <a:schemeClr val="tx1"/>
                </a:solidFill>
                <a:ea typeface="+mj-lt"/>
                <a:cs typeface="+mj-lt"/>
              </a:rPr>
              <a:t>обіг</a:t>
            </a:r>
            <a:r>
              <a:rPr lang="ru-RU" b="1" i="0" dirty="0">
                <a:solidFill>
                  <a:schemeClr val="tx1"/>
                </a:solidFill>
                <a:ea typeface="+mj-lt"/>
                <a:cs typeface="+mj-lt"/>
              </a:rPr>
              <a:t> </a:t>
            </a:r>
            <a:r>
              <a:rPr lang="ru-RU" b="1" i="0" dirty="0" err="1">
                <a:solidFill>
                  <a:schemeClr val="tx1"/>
                </a:solidFill>
                <a:ea typeface="+mj-lt"/>
                <a:cs typeface="+mj-lt"/>
              </a:rPr>
              <a:t>аналогів</a:t>
            </a:r>
            <a:r>
              <a:rPr lang="ru-RU" b="1" i="0" dirty="0">
                <a:solidFill>
                  <a:schemeClr val="tx1"/>
                </a:solidFill>
                <a:ea typeface="+mj-lt"/>
                <a:cs typeface="+mj-lt"/>
              </a:rPr>
              <a:t> </a:t>
            </a:r>
            <a:r>
              <a:rPr lang="ru-RU" b="1" i="0" dirty="0" err="1">
                <a:solidFill>
                  <a:schemeClr val="tx1"/>
                </a:solidFill>
                <a:ea typeface="+mj-lt"/>
                <a:cs typeface="+mj-lt"/>
              </a:rPr>
              <a:t>наркотичних</a:t>
            </a:r>
            <a:r>
              <a:rPr lang="ru-RU" b="1" i="0" dirty="0">
                <a:solidFill>
                  <a:schemeClr val="tx1"/>
                </a:solidFill>
                <a:ea typeface="+mj-lt"/>
                <a:cs typeface="+mj-lt"/>
              </a:rPr>
              <a:t> </a:t>
            </a:r>
            <a:r>
              <a:rPr lang="ru-RU" b="1" i="0" dirty="0" err="1">
                <a:solidFill>
                  <a:schemeClr val="tx1"/>
                </a:solidFill>
                <a:ea typeface="+mj-lt"/>
                <a:cs typeface="+mj-lt"/>
              </a:rPr>
              <a:t>засобів</a:t>
            </a:r>
            <a:r>
              <a:rPr lang="ru-RU" b="1" i="0" dirty="0">
                <a:solidFill>
                  <a:schemeClr val="tx1"/>
                </a:solidFill>
                <a:ea typeface="+mj-lt"/>
                <a:cs typeface="+mj-lt"/>
              </a:rPr>
              <a:t> і </a:t>
            </a:r>
            <a:r>
              <a:rPr lang="ru-RU" b="1" i="0" dirty="0" err="1">
                <a:solidFill>
                  <a:schemeClr val="tx1"/>
                </a:solidFill>
                <a:ea typeface="+mj-lt"/>
                <a:cs typeface="+mj-lt"/>
              </a:rPr>
              <a:t>психотропних</a:t>
            </a:r>
            <a:r>
              <a:rPr lang="ru-RU" b="1" i="0" dirty="0">
                <a:solidFill>
                  <a:schemeClr val="tx1"/>
                </a:solidFill>
                <a:ea typeface="+mj-lt"/>
                <a:cs typeface="+mj-lt"/>
              </a:rPr>
              <a:t> </a:t>
            </a:r>
            <a:r>
              <a:rPr lang="ru-RU" b="1" i="0" dirty="0" err="1">
                <a:solidFill>
                  <a:schemeClr val="tx1"/>
                </a:solidFill>
                <a:ea typeface="+mj-lt"/>
                <a:cs typeface="+mj-lt"/>
              </a:rPr>
              <a:t>речовин</a:t>
            </a:r>
            <a:r>
              <a:rPr lang="ru-RU" b="1" i="0" dirty="0">
                <a:solidFill>
                  <a:schemeClr val="tx1"/>
                </a:solidFill>
                <a:ea typeface="+mj-lt"/>
                <a:cs typeface="+mj-lt"/>
              </a:rPr>
              <a:t>, </a:t>
            </a:r>
            <a:r>
              <a:rPr lang="ru-RU" b="1" i="0" dirty="0" err="1">
                <a:solidFill>
                  <a:schemeClr val="tx1"/>
                </a:solidFill>
                <a:ea typeface="+mj-lt"/>
                <a:cs typeface="+mj-lt"/>
              </a:rPr>
              <a:t>що</a:t>
            </a:r>
            <a:r>
              <a:rPr lang="ru-RU" b="1" i="0" dirty="0">
                <a:solidFill>
                  <a:schemeClr val="tx1"/>
                </a:solidFill>
                <a:ea typeface="+mj-lt"/>
                <a:cs typeface="+mj-lt"/>
              </a:rPr>
              <a:t> не </a:t>
            </a:r>
            <a:r>
              <a:rPr lang="ru-RU" b="1" i="0" dirty="0" err="1">
                <a:solidFill>
                  <a:schemeClr val="tx1"/>
                </a:solidFill>
                <a:ea typeface="+mj-lt"/>
                <a:cs typeface="+mj-lt"/>
              </a:rPr>
              <a:t>увійшли</a:t>
            </a:r>
            <a:r>
              <a:rPr lang="ru-RU" b="1" i="0" dirty="0">
                <a:solidFill>
                  <a:schemeClr val="tx1"/>
                </a:solidFill>
                <a:ea typeface="+mj-lt"/>
                <a:cs typeface="+mj-lt"/>
              </a:rPr>
              <a:t> в </a:t>
            </a:r>
            <a:r>
              <a:rPr lang="ru-RU" b="1" i="0" dirty="0" err="1">
                <a:solidFill>
                  <a:schemeClr val="tx1"/>
                </a:solidFill>
                <a:ea typeface="+mj-lt"/>
                <a:cs typeface="+mj-lt"/>
              </a:rPr>
              <a:t>таблиці</a:t>
            </a:r>
            <a:r>
              <a:rPr lang="ru-RU" b="1" i="0" dirty="0">
                <a:solidFill>
                  <a:schemeClr val="tx1"/>
                </a:solidFill>
                <a:ea typeface="+mj-lt"/>
                <a:cs typeface="+mj-lt"/>
              </a:rPr>
              <a:t> I - III </a:t>
            </a:r>
            <a:r>
              <a:rPr lang="ru-RU" b="1" i="0" dirty="0" err="1">
                <a:solidFill>
                  <a:schemeClr val="tx1"/>
                </a:solidFill>
                <a:ea typeface="+mj-lt"/>
                <a:cs typeface="+mj-lt"/>
              </a:rPr>
              <a:t>Переліку</a:t>
            </a:r>
            <a:endParaRPr lang="ru-RU" b="1" dirty="0">
              <a:solidFill>
                <a:schemeClr val="tx1"/>
              </a:solidFill>
            </a:endParaRPr>
          </a:p>
        </p:txBody>
      </p:sp>
    </p:spTree>
    <p:extLst>
      <p:ext uri="{BB962C8B-B14F-4D97-AF65-F5344CB8AC3E}">
        <p14:creationId xmlns:p14="http://schemas.microsoft.com/office/powerpoint/2010/main" val="35273667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26AD0AC0-C9CB-4531-BB05-01425A76E329}"/>
              </a:ext>
            </a:extLst>
          </p:cNvPr>
          <p:cNvSpPr>
            <a:spLocks noGrp="1"/>
          </p:cNvSpPr>
          <p:nvPr>
            <p:ph type="ctrTitle"/>
          </p:nvPr>
        </p:nvSpPr>
        <p:spPr>
          <a:xfrm>
            <a:off x="1191710" y="806062"/>
            <a:ext cx="9822857" cy="4623779"/>
          </a:xfrm>
        </p:spPr>
        <p:txBody>
          <a:bodyPr vert="horz" lIns="91440" tIns="45720" rIns="91440" bIns="45720" rtlCol="0" anchor="b">
            <a:noAutofit/>
          </a:bodyPr>
          <a:lstStyle/>
          <a:p>
            <a:pPr algn="ctr"/>
            <a:r>
              <a:rPr lang="ru-RU" sz="4800" b="1" i="0" dirty="0">
                <a:ea typeface="+mj-lt"/>
                <a:cs typeface="+mj-lt"/>
              </a:rPr>
              <a:t>Нормативно-</a:t>
            </a:r>
            <a:r>
              <a:rPr lang="ru-RU" sz="4800" b="1" i="0" dirty="0" err="1">
                <a:ea typeface="+mj-lt"/>
                <a:cs typeface="+mj-lt"/>
              </a:rPr>
              <a:t>правове</a:t>
            </a:r>
            <a:r>
              <a:rPr lang="ru-RU" sz="4800" b="1" i="0" dirty="0">
                <a:ea typeface="+mj-lt"/>
                <a:cs typeface="+mj-lt"/>
              </a:rPr>
              <a:t> </a:t>
            </a:r>
            <a:r>
              <a:rPr lang="ru-RU" sz="4800" b="1" i="0" dirty="0" err="1">
                <a:ea typeface="+mj-lt"/>
                <a:cs typeface="+mj-lt"/>
              </a:rPr>
              <a:t>регулювання</a:t>
            </a:r>
            <a:r>
              <a:rPr lang="ru-RU" sz="4800" b="1" i="0" dirty="0">
                <a:ea typeface="+mj-lt"/>
                <a:cs typeface="+mj-lt"/>
              </a:rPr>
              <a:t> </a:t>
            </a:r>
            <a:r>
              <a:rPr lang="ru-RU" sz="4800" b="1" i="0" dirty="0" err="1">
                <a:ea typeface="+mj-lt"/>
                <a:cs typeface="+mj-lt"/>
              </a:rPr>
              <a:t>обігу</a:t>
            </a:r>
            <a:r>
              <a:rPr lang="ru-RU" sz="4800" b="1" i="0" dirty="0">
                <a:ea typeface="+mj-lt"/>
                <a:cs typeface="+mj-lt"/>
              </a:rPr>
              <a:t> КПГ ЛЗ на </a:t>
            </a:r>
            <a:r>
              <a:rPr lang="ru-RU" sz="4800" b="1" i="0" dirty="0" err="1">
                <a:ea typeface="+mj-lt"/>
                <a:cs typeface="+mj-lt"/>
              </a:rPr>
              <a:t>міжнародному</a:t>
            </a:r>
            <a:r>
              <a:rPr lang="ru-RU" sz="4800" b="1" i="0" dirty="0">
                <a:ea typeface="+mj-lt"/>
                <a:cs typeface="+mj-lt"/>
              </a:rPr>
              <a:t> та державному </a:t>
            </a:r>
            <a:r>
              <a:rPr lang="ru-RU" sz="4800" b="1" i="0" dirty="0" err="1">
                <a:ea typeface="+mj-lt"/>
                <a:cs typeface="+mj-lt"/>
              </a:rPr>
              <a:t>рівнях</a:t>
            </a:r>
            <a:r>
              <a:rPr lang="ru-RU" sz="4800" b="1" i="0" dirty="0">
                <a:ea typeface="+mj-lt"/>
                <a:cs typeface="+mj-lt"/>
              </a:rPr>
              <a:t>. </a:t>
            </a:r>
            <a:r>
              <a:rPr lang="ru-RU" sz="4800" b="1" i="0" dirty="0" err="1">
                <a:ea typeface="+mj-lt"/>
                <a:cs typeface="+mj-lt"/>
              </a:rPr>
              <a:t>Проблеми</a:t>
            </a:r>
            <a:r>
              <a:rPr lang="ru-RU" sz="4800" b="1" i="0" dirty="0">
                <a:ea typeface="+mj-lt"/>
                <a:cs typeface="+mj-lt"/>
              </a:rPr>
              <a:t> та шляхи </a:t>
            </a:r>
            <a:r>
              <a:rPr lang="ru-RU" sz="4800" b="1" i="0" dirty="0" err="1">
                <a:ea typeface="+mj-lt"/>
                <a:cs typeface="+mj-lt"/>
              </a:rPr>
              <a:t>їх</a:t>
            </a:r>
            <a:r>
              <a:rPr lang="ru-RU" sz="4800" b="1" i="0" dirty="0">
                <a:ea typeface="+mj-lt"/>
                <a:cs typeface="+mj-lt"/>
              </a:rPr>
              <a:t> </a:t>
            </a:r>
            <a:r>
              <a:rPr lang="ru-RU" sz="4800" b="1" i="0" dirty="0" err="1">
                <a:ea typeface="+mj-lt"/>
                <a:cs typeface="+mj-lt"/>
              </a:rPr>
              <a:t>вирішення</a:t>
            </a:r>
            <a:r>
              <a:rPr lang="ru-RU" sz="4800" b="1" i="0" dirty="0">
                <a:ea typeface="+mj-lt"/>
                <a:cs typeface="+mj-lt"/>
              </a:rPr>
              <a:t>.</a:t>
            </a:r>
            <a:endParaRPr lang="ru-RU" sz="4800" b="1"/>
          </a:p>
        </p:txBody>
      </p:sp>
      <p:sp>
        <p:nvSpPr>
          <p:cNvPr id="10" name="Freeform: Shape 9">
            <a:extLst>
              <a:ext uri="{FF2B5EF4-FFF2-40B4-BE49-F238E27FC236}">
                <a16:creationId xmlns:a16="http://schemas.microsoft.com/office/drawing/2014/main" id="{A88EE6DC-B9C9-4217-8261-26F7DF29F4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E05BEC0E-4EE4-42C4-BF0B-15F9AC51815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65660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42D98E1-37D2-4470-BF74-845E897954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4503989E-4A59-4A90-9C17-E125ADB75242}"/>
              </a:ext>
            </a:extLst>
          </p:cNvPr>
          <p:cNvSpPr>
            <a:spLocks noGrp="1"/>
          </p:cNvSpPr>
          <p:nvPr>
            <p:ph type="title"/>
          </p:nvPr>
        </p:nvSpPr>
        <p:spPr>
          <a:xfrm>
            <a:off x="525718" y="775403"/>
            <a:ext cx="5512288" cy="1835608"/>
          </a:xfrm>
        </p:spPr>
        <p:txBody>
          <a:bodyPr anchor="t">
            <a:normAutofit/>
          </a:bodyPr>
          <a:lstStyle/>
          <a:p>
            <a:r>
              <a:rPr lang="ru-RU" b="1" i="0" dirty="0">
                <a:solidFill>
                  <a:srgbClr val="C00000"/>
                </a:solidFill>
                <a:ea typeface="+mj-lt"/>
                <a:cs typeface="+mj-lt"/>
              </a:rPr>
              <a:t>1912 р. Гаага</a:t>
            </a:r>
            <a:r>
              <a:rPr lang="ru-RU" i="0" dirty="0">
                <a:ea typeface="+mj-lt"/>
                <a:cs typeface="+mj-lt"/>
              </a:rPr>
              <a:t> – 1-а </a:t>
            </a:r>
            <a:r>
              <a:rPr lang="ru-RU" i="0" dirty="0" err="1">
                <a:ea typeface="+mj-lt"/>
                <a:cs typeface="+mj-lt"/>
              </a:rPr>
              <a:t>Міжнародна</a:t>
            </a:r>
            <a:r>
              <a:rPr lang="ru-RU" i="0" dirty="0">
                <a:ea typeface="+mj-lt"/>
                <a:cs typeface="+mj-lt"/>
              </a:rPr>
              <a:t> </a:t>
            </a:r>
            <a:r>
              <a:rPr lang="ru-RU" i="0" dirty="0" err="1">
                <a:ea typeface="+mj-lt"/>
                <a:cs typeface="+mj-lt"/>
              </a:rPr>
              <a:t>Конвенція</a:t>
            </a:r>
            <a:r>
              <a:rPr lang="ru-RU" i="0" dirty="0">
                <a:ea typeface="+mj-lt"/>
                <a:cs typeface="+mj-lt"/>
              </a:rPr>
              <a:t> з </a:t>
            </a:r>
            <a:r>
              <a:rPr lang="ru-RU" i="0" dirty="0" err="1">
                <a:ea typeface="+mj-lt"/>
                <a:cs typeface="+mj-lt"/>
              </a:rPr>
              <a:t>опіуму</a:t>
            </a:r>
            <a:endParaRPr lang="ru-RU" dirty="0" err="1"/>
          </a:p>
        </p:txBody>
      </p:sp>
      <p:grpSp>
        <p:nvGrpSpPr>
          <p:cNvPr id="11" name="Graphic 78">
            <a:extLst>
              <a:ext uri="{FF2B5EF4-FFF2-40B4-BE49-F238E27FC236}">
                <a16:creationId xmlns:a16="http://schemas.microsoft.com/office/drawing/2014/main" id="{2EDC2578-BDB0-4118-975D-CFCE02823D4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63724" y="776109"/>
            <a:ext cx="972241" cy="45718"/>
            <a:chOff x="4886325" y="3371754"/>
            <a:chExt cx="2418492" cy="113728"/>
          </a:xfrm>
          <a:solidFill>
            <a:schemeClr val="accent1"/>
          </a:solidFill>
        </p:grpSpPr>
        <p:sp>
          <p:nvSpPr>
            <p:cNvPr id="12" name="Graphic 78">
              <a:extLst>
                <a:ext uri="{FF2B5EF4-FFF2-40B4-BE49-F238E27FC236}">
                  <a16:creationId xmlns:a16="http://schemas.microsoft.com/office/drawing/2014/main" id="{FB6536F0-4A9C-46C9-96E9-22CBB33E612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3" name="Graphic 78">
              <a:extLst>
                <a:ext uri="{FF2B5EF4-FFF2-40B4-BE49-F238E27FC236}">
                  <a16:creationId xmlns:a16="http://schemas.microsoft.com/office/drawing/2014/main" id="{DFD6A33A-F889-42D7-ADC2-DD9B88DF060D}"/>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4" name="Graphic 78">
                <a:extLst>
                  <a:ext uri="{FF2B5EF4-FFF2-40B4-BE49-F238E27FC236}">
                    <a16:creationId xmlns:a16="http://schemas.microsoft.com/office/drawing/2014/main" id="{C375AFD7-9E86-4D19-B86E-C936D33B0D4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5" name="Graphic 78">
                <a:extLst>
                  <a:ext uri="{FF2B5EF4-FFF2-40B4-BE49-F238E27FC236}">
                    <a16:creationId xmlns:a16="http://schemas.microsoft.com/office/drawing/2014/main" id="{4102C78E-31A2-4DB3-8790-415EB0B48A7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6" name="Graphic 78">
                <a:extLst>
                  <a:ext uri="{FF2B5EF4-FFF2-40B4-BE49-F238E27FC236}">
                    <a16:creationId xmlns:a16="http://schemas.microsoft.com/office/drawing/2014/main" id="{4F3E144D-8167-438A-B67F-50F5D9C0C3D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7" name="Graphic 78">
                <a:extLst>
                  <a:ext uri="{FF2B5EF4-FFF2-40B4-BE49-F238E27FC236}">
                    <a16:creationId xmlns:a16="http://schemas.microsoft.com/office/drawing/2014/main" id="{4BE2135F-02C1-449F-B195-232E9AFDD6C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3" name="Объект 2">
            <a:extLst>
              <a:ext uri="{FF2B5EF4-FFF2-40B4-BE49-F238E27FC236}">
                <a16:creationId xmlns:a16="http://schemas.microsoft.com/office/drawing/2014/main" id="{6D1D53D6-FB0C-44D4-885B-AD6FA6E60C50}"/>
              </a:ext>
            </a:extLst>
          </p:cNvPr>
          <p:cNvSpPr>
            <a:spLocks noGrp="1"/>
          </p:cNvSpPr>
          <p:nvPr>
            <p:ph idx="1"/>
          </p:nvPr>
        </p:nvSpPr>
        <p:spPr>
          <a:xfrm>
            <a:off x="6444040" y="1114691"/>
            <a:ext cx="5174702" cy="1492491"/>
          </a:xfrm>
        </p:spPr>
        <p:txBody>
          <a:bodyPr vert="horz" lIns="91440" tIns="45720" rIns="91440" bIns="45720" rtlCol="0">
            <a:normAutofit/>
          </a:bodyPr>
          <a:lstStyle/>
          <a:p>
            <a:pPr>
              <a:lnSpc>
                <a:spcPct val="100000"/>
              </a:lnSpc>
            </a:pPr>
            <a:r>
              <a:rPr lang="ru-RU" sz="1600">
                <a:ea typeface="+mn-lt"/>
                <a:cs typeface="+mn-lt"/>
              </a:rPr>
              <a:t>➢ 90% від об‘єму споживаня наркотичних речовин в США займало немедичне застосування; </a:t>
            </a:r>
          </a:p>
          <a:p>
            <a:pPr>
              <a:lnSpc>
                <a:spcPct val="100000"/>
              </a:lnSpc>
            </a:pPr>
            <a:r>
              <a:rPr lang="ru-RU" sz="1600">
                <a:ea typeface="+mn-lt"/>
                <a:cs typeface="+mn-lt"/>
              </a:rPr>
              <a:t>➢ річний обсяг споживання опіатів в Китаї, за оцінками, становив більш ніж 3 000 тонн в морфіновому еквіваленті </a:t>
            </a:r>
            <a:endParaRPr lang="ru-RU" sz="1600"/>
          </a:p>
        </p:txBody>
      </p:sp>
      <p:sp>
        <p:nvSpPr>
          <p:cNvPr id="19" name="Freeform: Shape 18">
            <a:extLst>
              <a:ext uri="{FF2B5EF4-FFF2-40B4-BE49-F238E27FC236}">
                <a16:creationId xmlns:a16="http://schemas.microsoft.com/office/drawing/2014/main" id="{E1BEDD21-8CC9-4E04-B8CF-CE59786DFB3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66006"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1" name="Group 20">
            <a:extLst>
              <a:ext uri="{FF2B5EF4-FFF2-40B4-BE49-F238E27FC236}">
                <a16:creationId xmlns:a16="http://schemas.microsoft.com/office/drawing/2014/main" id="{A6DA475A-533E-4A16-A83E-0171FFB6D8BA}"/>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0732601" y="5351135"/>
            <a:ext cx="886141" cy="802496"/>
            <a:chOff x="10948005" y="3272152"/>
            <a:chExt cx="868640" cy="786648"/>
          </a:xfrm>
          <a:solidFill>
            <a:schemeClr val="accent1"/>
          </a:solidFill>
        </p:grpSpPr>
        <p:sp>
          <p:nvSpPr>
            <p:cNvPr id="22" name="Freeform: Shape 21">
              <a:extLst>
                <a:ext uri="{FF2B5EF4-FFF2-40B4-BE49-F238E27FC236}">
                  <a16:creationId xmlns:a16="http://schemas.microsoft.com/office/drawing/2014/main" id="{9EB076CD-5E1A-4B4E-8434-EB36C96CD9D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F6EB8026-10C9-4869-9F11-AD4C064F96D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4" name="Freeform: Shape 23">
              <a:extLst>
                <a:ext uri="{FF2B5EF4-FFF2-40B4-BE49-F238E27FC236}">
                  <a16:creationId xmlns:a16="http://schemas.microsoft.com/office/drawing/2014/main" id="{C49D45E4-020D-4F13-BA0F-A5307EA2A32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Graphic 12">
              <a:extLst>
                <a:ext uri="{FF2B5EF4-FFF2-40B4-BE49-F238E27FC236}">
                  <a16:creationId xmlns:a16="http://schemas.microsoft.com/office/drawing/2014/main" id="{9C88C3FA-F709-4D00-9E6D-882DB1E2856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6" name="Graphic 15">
              <a:extLst>
                <a:ext uri="{FF2B5EF4-FFF2-40B4-BE49-F238E27FC236}">
                  <a16:creationId xmlns:a16="http://schemas.microsoft.com/office/drawing/2014/main" id="{7EDA809C-8B77-4778-9050-82BA4997613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7" name="Graphic 15">
              <a:extLst>
                <a:ext uri="{FF2B5EF4-FFF2-40B4-BE49-F238E27FC236}">
                  <a16:creationId xmlns:a16="http://schemas.microsoft.com/office/drawing/2014/main" id="{592CBFFA-9E14-4482-8D59-A989BAD4500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801BD80-BE9E-4AFB-BEF4-435B40BD2E4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26" name="Picture 2" descr="From The Archives Researching Services - February 12, 1915 ~ The Buffalo  Times Anti-Opium Protocol Signed At The Hague The Hague - Feb 12 via London  - The protocol of the Anti-Opium">
            <a:extLst>
              <a:ext uri="{FF2B5EF4-FFF2-40B4-BE49-F238E27FC236}">
                <a16:creationId xmlns:a16="http://schemas.microsoft.com/office/drawing/2014/main" id="{303D06C0-DC89-FFA5-C5BB-5CB295F1D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1072" y="2950423"/>
            <a:ext cx="3341771" cy="3702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811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CAAAB1-1F8C-40DC-AE3D-3A1C79BC05A1}"/>
              </a:ext>
            </a:extLst>
          </p:cNvPr>
          <p:cNvSpPr>
            <a:spLocks noGrp="1"/>
          </p:cNvSpPr>
          <p:nvPr>
            <p:ph type="title"/>
          </p:nvPr>
        </p:nvSpPr>
        <p:spPr>
          <a:xfrm>
            <a:off x="1057679" y="-233725"/>
            <a:ext cx="10077557" cy="1325563"/>
          </a:xfrm>
        </p:spPr>
        <p:txBody>
          <a:bodyPr>
            <a:normAutofit fontScale="90000"/>
          </a:bodyPr>
          <a:lstStyle/>
          <a:p>
            <a:pPr algn="ctr"/>
            <a:r>
              <a:rPr lang="ru-RU" i="0" dirty="0">
                <a:ea typeface="+mj-lt"/>
                <a:cs typeface="+mj-lt"/>
              </a:rPr>
              <a:t>Нормативно-</a:t>
            </a:r>
            <a:r>
              <a:rPr lang="ru-RU" i="0" dirty="0" err="1">
                <a:ea typeface="+mj-lt"/>
                <a:cs typeface="+mj-lt"/>
              </a:rPr>
              <a:t>правове</a:t>
            </a:r>
            <a:r>
              <a:rPr lang="ru-RU" i="0" dirty="0">
                <a:ea typeface="+mj-lt"/>
                <a:cs typeface="+mj-lt"/>
              </a:rPr>
              <a:t> </a:t>
            </a:r>
            <a:r>
              <a:rPr lang="ru-RU" i="0" dirty="0" err="1">
                <a:ea typeface="+mj-lt"/>
                <a:cs typeface="+mj-lt"/>
              </a:rPr>
              <a:t>регулювання</a:t>
            </a:r>
            <a:r>
              <a:rPr lang="ru-RU" i="0" dirty="0">
                <a:ea typeface="+mj-lt"/>
                <a:cs typeface="+mj-lt"/>
              </a:rPr>
              <a:t> у </a:t>
            </a:r>
            <a:r>
              <a:rPr lang="ru-RU" i="0" dirty="0" err="1">
                <a:ea typeface="+mj-lt"/>
                <a:cs typeface="+mj-lt"/>
              </a:rPr>
              <a:t>сфері</a:t>
            </a:r>
            <a:r>
              <a:rPr lang="ru-RU" i="0" dirty="0">
                <a:ea typeface="+mj-lt"/>
                <a:cs typeface="+mj-lt"/>
              </a:rPr>
              <a:t> </a:t>
            </a:r>
            <a:r>
              <a:rPr lang="ru-RU" i="0" dirty="0" err="1">
                <a:ea typeface="+mj-lt"/>
                <a:cs typeface="+mj-lt"/>
              </a:rPr>
              <a:t>боротьби</a:t>
            </a:r>
            <a:r>
              <a:rPr lang="ru-RU" i="0" dirty="0">
                <a:ea typeface="+mj-lt"/>
                <a:cs typeface="+mj-lt"/>
              </a:rPr>
              <a:t> з наркотиками на </a:t>
            </a:r>
            <a:r>
              <a:rPr lang="ru-RU" i="0" dirty="0" err="1">
                <a:ea typeface="+mj-lt"/>
                <a:cs typeface="+mj-lt"/>
              </a:rPr>
              <a:t>міжнародному</a:t>
            </a:r>
            <a:r>
              <a:rPr lang="ru-RU" i="0" dirty="0">
                <a:ea typeface="+mj-lt"/>
                <a:cs typeface="+mj-lt"/>
              </a:rPr>
              <a:t> </a:t>
            </a:r>
            <a:r>
              <a:rPr lang="ru-RU" i="0" dirty="0" err="1">
                <a:ea typeface="+mj-lt"/>
                <a:cs typeface="+mj-lt"/>
              </a:rPr>
              <a:t>рівні</a:t>
            </a:r>
            <a:endParaRPr lang="ru-RU" dirty="0" err="1"/>
          </a:p>
        </p:txBody>
      </p:sp>
      <p:sp>
        <p:nvSpPr>
          <p:cNvPr id="4" name="Выноска: стрелка вниз 3">
            <a:extLst>
              <a:ext uri="{FF2B5EF4-FFF2-40B4-BE49-F238E27FC236}">
                <a16:creationId xmlns:a16="http://schemas.microsoft.com/office/drawing/2014/main" id="{F6A07B4E-6B69-4B8E-9556-5B057D2A1D46}"/>
              </a:ext>
            </a:extLst>
          </p:cNvPr>
          <p:cNvSpPr/>
          <p:nvPr/>
        </p:nvSpPr>
        <p:spPr>
          <a:xfrm>
            <a:off x="391064" y="1088366"/>
            <a:ext cx="2300376" cy="77637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err="1">
                <a:ea typeface="+mn-lt"/>
                <a:cs typeface="+mn-lt"/>
              </a:rPr>
              <a:t>Рік</a:t>
            </a:r>
            <a:r>
              <a:rPr lang="ru-RU" sz="2000" b="1" dirty="0">
                <a:ea typeface="+mn-lt"/>
                <a:cs typeface="+mn-lt"/>
              </a:rPr>
              <a:t> </a:t>
            </a:r>
            <a:r>
              <a:rPr lang="ru-RU" sz="2000" b="1" dirty="0" err="1">
                <a:ea typeface="+mn-lt"/>
                <a:cs typeface="+mn-lt"/>
              </a:rPr>
              <a:t>прийняття</a:t>
            </a:r>
            <a:endParaRPr lang="ru-RU" sz="2000" b="1"/>
          </a:p>
        </p:txBody>
      </p:sp>
      <p:sp>
        <p:nvSpPr>
          <p:cNvPr id="5" name="Выноска: стрелка вниз 4">
            <a:extLst>
              <a:ext uri="{FF2B5EF4-FFF2-40B4-BE49-F238E27FC236}">
                <a16:creationId xmlns:a16="http://schemas.microsoft.com/office/drawing/2014/main" id="{88054199-B4CC-4CA3-995C-23E44D8EB211}"/>
              </a:ext>
            </a:extLst>
          </p:cNvPr>
          <p:cNvSpPr/>
          <p:nvPr/>
        </p:nvSpPr>
        <p:spPr>
          <a:xfrm>
            <a:off x="4833667" y="1088365"/>
            <a:ext cx="5391508" cy="77637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документу</a:t>
            </a:r>
            <a:endParaRPr lang="ru-RU" sz="2000" b="1"/>
          </a:p>
        </p:txBody>
      </p:sp>
      <p:sp>
        <p:nvSpPr>
          <p:cNvPr id="6" name="Прямоугольник: скругленные углы 5">
            <a:extLst>
              <a:ext uri="{FF2B5EF4-FFF2-40B4-BE49-F238E27FC236}">
                <a16:creationId xmlns:a16="http://schemas.microsoft.com/office/drawing/2014/main" id="{8E3510C3-15E7-4E3E-B33E-7F0208B675E8}"/>
              </a:ext>
            </a:extLst>
          </p:cNvPr>
          <p:cNvSpPr/>
          <p:nvPr/>
        </p:nvSpPr>
        <p:spPr>
          <a:xfrm>
            <a:off x="548317" y="1921355"/>
            <a:ext cx="1984074" cy="54633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b="1" dirty="0">
                <a:solidFill>
                  <a:srgbClr val="C00000"/>
                </a:solidFill>
                <a:ea typeface="+mn-lt"/>
                <a:cs typeface="+mn-lt"/>
              </a:rPr>
              <a:t>1961 р.</a:t>
            </a:r>
            <a:endParaRPr lang="ru-RU" sz="2400" b="1" dirty="0">
              <a:solidFill>
                <a:srgbClr val="C00000"/>
              </a:solidFill>
            </a:endParaRPr>
          </a:p>
        </p:txBody>
      </p:sp>
      <p:sp>
        <p:nvSpPr>
          <p:cNvPr id="7" name="Прямоугольник: скругленные углы 6">
            <a:extLst>
              <a:ext uri="{FF2B5EF4-FFF2-40B4-BE49-F238E27FC236}">
                <a16:creationId xmlns:a16="http://schemas.microsoft.com/office/drawing/2014/main" id="{D5025210-283E-4311-93E0-83D58AB91884}"/>
              </a:ext>
            </a:extLst>
          </p:cNvPr>
          <p:cNvSpPr/>
          <p:nvPr/>
        </p:nvSpPr>
        <p:spPr>
          <a:xfrm>
            <a:off x="548316" y="2697732"/>
            <a:ext cx="1984074"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sz="2400" b="1" dirty="0">
                <a:solidFill>
                  <a:srgbClr val="C00000"/>
                </a:solidFill>
                <a:ea typeface="+mn-lt"/>
                <a:cs typeface="+mn-lt"/>
              </a:rPr>
              <a:t>1971 р.</a:t>
            </a:r>
            <a:endParaRPr lang="ru-RU" sz="2400" dirty="0">
              <a:solidFill>
                <a:srgbClr val="000000"/>
              </a:solidFill>
            </a:endParaRPr>
          </a:p>
        </p:txBody>
      </p:sp>
      <p:sp>
        <p:nvSpPr>
          <p:cNvPr id="8" name="Прямоугольник: скругленные углы 7">
            <a:extLst>
              <a:ext uri="{FF2B5EF4-FFF2-40B4-BE49-F238E27FC236}">
                <a16:creationId xmlns:a16="http://schemas.microsoft.com/office/drawing/2014/main" id="{BD1E0C2C-03E0-4106-BEB7-61F331773C07}"/>
              </a:ext>
            </a:extLst>
          </p:cNvPr>
          <p:cNvSpPr/>
          <p:nvPr/>
        </p:nvSpPr>
        <p:spPr>
          <a:xfrm>
            <a:off x="548317" y="3474110"/>
            <a:ext cx="1984074"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sz="2400" b="1" dirty="0">
                <a:solidFill>
                  <a:srgbClr val="C00000"/>
                </a:solidFill>
                <a:ea typeface="+mn-lt"/>
                <a:cs typeface="+mn-lt"/>
              </a:rPr>
              <a:t>1988 р.</a:t>
            </a:r>
            <a:endParaRPr lang="ru-RU" sz="2400" b="1" dirty="0">
              <a:solidFill>
                <a:srgbClr val="C00000"/>
              </a:solidFill>
            </a:endParaRPr>
          </a:p>
        </p:txBody>
      </p:sp>
      <p:sp>
        <p:nvSpPr>
          <p:cNvPr id="9" name="Прямоугольник: скругленные углы 8">
            <a:extLst>
              <a:ext uri="{FF2B5EF4-FFF2-40B4-BE49-F238E27FC236}">
                <a16:creationId xmlns:a16="http://schemas.microsoft.com/office/drawing/2014/main" id="{56ECFDC4-7204-4612-8234-BD860D949C0A}"/>
              </a:ext>
            </a:extLst>
          </p:cNvPr>
          <p:cNvSpPr/>
          <p:nvPr/>
        </p:nvSpPr>
        <p:spPr>
          <a:xfrm>
            <a:off x="3251260" y="1921354"/>
            <a:ext cx="8324489"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err="1">
                <a:ea typeface="+mn-lt"/>
                <a:cs typeface="+mn-lt"/>
              </a:rPr>
              <a:t>Єдина</a:t>
            </a:r>
            <a:r>
              <a:rPr lang="ru-RU" dirty="0">
                <a:ea typeface="+mn-lt"/>
                <a:cs typeface="+mn-lt"/>
              </a:rPr>
              <a:t> </a:t>
            </a:r>
            <a:r>
              <a:rPr lang="ru-RU" dirty="0" err="1">
                <a:ea typeface="+mn-lt"/>
                <a:cs typeface="+mn-lt"/>
              </a:rPr>
              <a:t>конвенція</a:t>
            </a:r>
            <a:r>
              <a:rPr lang="ru-RU" dirty="0">
                <a:ea typeface="+mn-lt"/>
                <a:cs typeface="+mn-lt"/>
              </a:rPr>
              <a:t> про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(з поправками, </a:t>
            </a:r>
            <a:r>
              <a:rPr lang="ru-RU" dirty="0" err="1">
                <a:ea typeface="+mn-lt"/>
                <a:cs typeface="+mn-lt"/>
              </a:rPr>
              <a:t>внесеними</a:t>
            </a:r>
            <a:r>
              <a:rPr lang="ru-RU" dirty="0">
                <a:ea typeface="+mn-lt"/>
                <a:cs typeface="+mn-lt"/>
              </a:rPr>
              <a:t> </a:t>
            </a:r>
            <a:r>
              <a:rPr lang="ru-RU" dirty="0" err="1">
                <a:ea typeface="+mn-lt"/>
                <a:cs typeface="+mn-lt"/>
              </a:rPr>
              <a:t>відповідно</a:t>
            </a:r>
            <a:r>
              <a:rPr lang="ru-RU" dirty="0">
                <a:ea typeface="+mn-lt"/>
                <a:cs typeface="+mn-lt"/>
              </a:rPr>
              <a:t> до Протоколу 1972 р.)</a:t>
            </a:r>
            <a:endParaRPr lang="ru-RU" dirty="0"/>
          </a:p>
        </p:txBody>
      </p:sp>
      <p:sp>
        <p:nvSpPr>
          <p:cNvPr id="10" name="Прямоугольник: скругленные углы 9">
            <a:extLst>
              <a:ext uri="{FF2B5EF4-FFF2-40B4-BE49-F238E27FC236}">
                <a16:creationId xmlns:a16="http://schemas.microsoft.com/office/drawing/2014/main" id="{4BE4486E-BDB9-49B8-898F-E58A8538403E}"/>
              </a:ext>
            </a:extLst>
          </p:cNvPr>
          <p:cNvSpPr/>
          <p:nvPr/>
        </p:nvSpPr>
        <p:spPr>
          <a:xfrm>
            <a:off x="3251259" y="2697731"/>
            <a:ext cx="8324489"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err="1">
                <a:ea typeface="+mn-lt"/>
                <a:cs typeface="+mn-lt"/>
              </a:rPr>
              <a:t>Конвенція</a:t>
            </a:r>
            <a:r>
              <a:rPr lang="ru-RU" dirty="0">
                <a:ea typeface="+mn-lt"/>
                <a:cs typeface="+mn-lt"/>
              </a:rPr>
              <a:t> ООН про </a:t>
            </a:r>
            <a:r>
              <a:rPr lang="ru-RU" dirty="0" err="1">
                <a:ea typeface="+mn-lt"/>
                <a:cs typeface="+mn-lt"/>
              </a:rPr>
              <a:t>психотропні</a:t>
            </a:r>
            <a:r>
              <a:rPr lang="ru-RU" dirty="0">
                <a:ea typeface="+mn-lt"/>
                <a:cs typeface="+mn-lt"/>
              </a:rPr>
              <a:t> </a:t>
            </a:r>
            <a:r>
              <a:rPr lang="ru-RU" dirty="0" err="1">
                <a:ea typeface="+mn-lt"/>
                <a:cs typeface="+mn-lt"/>
              </a:rPr>
              <a:t>речовини</a:t>
            </a:r>
            <a:endParaRPr lang="ru-RU" dirty="0" err="1"/>
          </a:p>
        </p:txBody>
      </p:sp>
      <p:sp>
        <p:nvSpPr>
          <p:cNvPr id="11" name="Прямоугольник: скругленные углы 10">
            <a:extLst>
              <a:ext uri="{FF2B5EF4-FFF2-40B4-BE49-F238E27FC236}">
                <a16:creationId xmlns:a16="http://schemas.microsoft.com/office/drawing/2014/main" id="{066BCAA7-C307-4AEA-B1C2-2684DEDB7234}"/>
              </a:ext>
            </a:extLst>
          </p:cNvPr>
          <p:cNvSpPr/>
          <p:nvPr/>
        </p:nvSpPr>
        <p:spPr>
          <a:xfrm>
            <a:off x="3251259" y="3430976"/>
            <a:ext cx="8324489"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a:t>Конвенція ООН про боротьбу проти незаконного обігу наркотичних засобів та психотропних речовин</a:t>
            </a:r>
            <a:endParaRPr lang="ru-RU" dirty="0" err="1"/>
          </a:p>
        </p:txBody>
      </p:sp>
      <p:sp>
        <p:nvSpPr>
          <p:cNvPr id="12" name="Прямоугольник: скругленные углы 11">
            <a:extLst>
              <a:ext uri="{FF2B5EF4-FFF2-40B4-BE49-F238E27FC236}">
                <a16:creationId xmlns:a16="http://schemas.microsoft.com/office/drawing/2014/main" id="{FD5ABE57-5E4A-4D76-B440-56D6CB46A597}"/>
              </a:ext>
            </a:extLst>
          </p:cNvPr>
          <p:cNvSpPr/>
          <p:nvPr/>
        </p:nvSpPr>
        <p:spPr>
          <a:xfrm>
            <a:off x="3251258" y="4092334"/>
            <a:ext cx="8324489" cy="546339"/>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a:ea typeface="+mn-lt"/>
                <a:cs typeface="+mn-lt"/>
              </a:rPr>
              <a:t>Угоди </a:t>
            </a:r>
            <a:r>
              <a:rPr lang="ru-RU" dirty="0" err="1">
                <a:ea typeface="+mn-lt"/>
                <a:cs typeface="+mn-lt"/>
              </a:rPr>
              <a:t>між</a:t>
            </a:r>
            <a:r>
              <a:rPr lang="ru-RU" dirty="0">
                <a:ea typeface="+mn-lt"/>
                <a:cs typeface="+mn-lt"/>
              </a:rPr>
              <a:t> державами про </a:t>
            </a:r>
            <a:r>
              <a:rPr lang="ru-RU" dirty="0" err="1">
                <a:ea typeface="+mn-lt"/>
                <a:cs typeface="+mn-lt"/>
              </a:rPr>
              <a:t>співробітництво</a:t>
            </a:r>
            <a:r>
              <a:rPr lang="ru-RU" dirty="0">
                <a:ea typeface="+mn-lt"/>
                <a:cs typeface="+mn-lt"/>
              </a:rPr>
              <a:t> в </a:t>
            </a:r>
            <a:r>
              <a:rPr lang="ru-RU" dirty="0" err="1">
                <a:ea typeface="+mn-lt"/>
                <a:cs typeface="+mn-lt"/>
              </a:rPr>
              <a:t>даній</a:t>
            </a:r>
            <a:r>
              <a:rPr lang="ru-RU" dirty="0">
                <a:ea typeface="+mn-lt"/>
                <a:cs typeface="+mn-lt"/>
              </a:rPr>
              <a:t> </a:t>
            </a:r>
            <a:r>
              <a:rPr lang="ru-RU" dirty="0" err="1">
                <a:ea typeface="+mn-lt"/>
                <a:cs typeface="+mn-lt"/>
              </a:rPr>
              <a:t>галузі</a:t>
            </a:r>
            <a:endParaRPr lang="ru-RU" dirty="0" err="1"/>
          </a:p>
        </p:txBody>
      </p:sp>
      <p:sp>
        <p:nvSpPr>
          <p:cNvPr id="13" name="Прямоугольник 12">
            <a:extLst>
              <a:ext uri="{FF2B5EF4-FFF2-40B4-BE49-F238E27FC236}">
                <a16:creationId xmlns:a16="http://schemas.microsoft.com/office/drawing/2014/main" id="{AEDE7676-0547-49F9-B180-17134430269B}"/>
              </a:ext>
            </a:extLst>
          </p:cNvPr>
          <p:cNvSpPr/>
          <p:nvPr/>
        </p:nvSpPr>
        <p:spPr>
          <a:xfrm>
            <a:off x="288626" y="5529172"/>
            <a:ext cx="2357885" cy="73324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u-RU" b="1" dirty="0">
                <a:ea typeface="+mn-lt"/>
                <a:cs typeface="+mn-lt"/>
              </a:rPr>
              <a:t>Д О С Я Г Н Е Н </a:t>
            </a:r>
            <a:r>
              <a:rPr lang="ru-RU" b="1" dirty="0" err="1">
                <a:ea typeface="+mn-lt"/>
                <a:cs typeface="+mn-lt"/>
              </a:rPr>
              <a:t>Н</a:t>
            </a:r>
            <a:r>
              <a:rPr lang="ru-RU" b="1" dirty="0">
                <a:ea typeface="+mn-lt"/>
                <a:cs typeface="+mn-lt"/>
              </a:rPr>
              <a:t> Я</a:t>
            </a:r>
            <a:endParaRPr lang="ru-RU" b="1"/>
          </a:p>
        </p:txBody>
      </p:sp>
      <p:sp>
        <p:nvSpPr>
          <p:cNvPr id="14" name="Прямоугольник: скругленные углы 13">
            <a:extLst>
              <a:ext uri="{FF2B5EF4-FFF2-40B4-BE49-F238E27FC236}">
                <a16:creationId xmlns:a16="http://schemas.microsoft.com/office/drawing/2014/main" id="{2A10C76E-F2D8-48B1-B9FA-C179775A53F7}"/>
              </a:ext>
            </a:extLst>
          </p:cNvPr>
          <p:cNvSpPr/>
          <p:nvPr/>
        </p:nvSpPr>
        <p:spPr>
          <a:xfrm>
            <a:off x="3048179" y="4751896"/>
            <a:ext cx="2415395" cy="20990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a:t>до трьох міжнародних конвенцій про контроль над наркотиками приєдналися майже всі країни світу</a:t>
            </a:r>
          </a:p>
        </p:txBody>
      </p:sp>
      <p:sp>
        <p:nvSpPr>
          <p:cNvPr id="15" name="Прямоугольник: скругленные углы 14">
            <a:extLst>
              <a:ext uri="{FF2B5EF4-FFF2-40B4-BE49-F238E27FC236}">
                <a16:creationId xmlns:a16="http://schemas.microsoft.com/office/drawing/2014/main" id="{7B35B05D-0C5E-47BE-A3A3-7474512C5E12}"/>
              </a:ext>
            </a:extLst>
          </p:cNvPr>
          <p:cNvSpPr/>
          <p:nvPr/>
        </p:nvSpPr>
        <p:spPr>
          <a:xfrm>
            <a:off x="5966782" y="4751895"/>
            <a:ext cx="3134262" cy="20990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a:t>створена міжнародна система для контролю над хімічними речовинамипрекурсорами, що використовувалися при незаконному виготовленні наркотиків</a:t>
            </a:r>
          </a:p>
        </p:txBody>
      </p:sp>
      <p:sp>
        <p:nvSpPr>
          <p:cNvPr id="16" name="Прямоугольник: скругленные углы 15">
            <a:extLst>
              <a:ext uri="{FF2B5EF4-FFF2-40B4-BE49-F238E27FC236}">
                <a16:creationId xmlns:a16="http://schemas.microsoft.com/office/drawing/2014/main" id="{163B74EF-FEAB-4917-B978-BF0B37C18B6C}"/>
              </a:ext>
            </a:extLst>
          </p:cNvPr>
          <p:cNvSpPr/>
          <p:nvPr/>
        </p:nvSpPr>
        <p:spPr>
          <a:xfrm>
            <a:off x="9561123" y="4751896"/>
            <a:ext cx="2631055" cy="20990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a:t>на міжнародному рівні майже повністю припинився витік наркотичних засобів, психотропних речовин</a:t>
            </a:r>
          </a:p>
        </p:txBody>
      </p:sp>
      <p:sp>
        <p:nvSpPr>
          <p:cNvPr id="17" name="Овал 16">
            <a:extLst>
              <a:ext uri="{FF2B5EF4-FFF2-40B4-BE49-F238E27FC236}">
                <a16:creationId xmlns:a16="http://schemas.microsoft.com/office/drawing/2014/main" id="{F4965323-F976-4864-A620-303235311FE6}"/>
              </a:ext>
            </a:extLst>
          </p:cNvPr>
          <p:cNvSpPr/>
          <p:nvPr/>
        </p:nvSpPr>
        <p:spPr>
          <a:xfrm>
            <a:off x="2745357" y="4750998"/>
            <a:ext cx="718867" cy="646981"/>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2400" b="1" dirty="0"/>
              <a:t>1</a:t>
            </a:r>
          </a:p>
        </p:txBody>
      </p:sp>
      <p:sp>
        <p:nvSpPr>
          <p:cNvPr id="19" name="Овал 18">
            <a:extLst>
              <a:ext uri="{FF2B5EF4-FFF2-40B4-BE49-F238E27FC236}">
                <a16:creationId xmlns:a16="http://schemas.microsoft.com/office/drawing/2014/main" id="{35F05BFA-023A-46D7-84CA-8D9DD63C97D3}"/>
              </a:ext>
            </a:extLst>
          </p:cNvPr>
          <p:cNvSpPr/>
          <p:nvPr/>
        </p:nvSpPr>
        <p:spPr>
          <a:xfrm>
            <a:off x="5462678" y="4750997"/>
            <a:ext cx="718867" cy="646981"/>
          </a:xfrm>
          <a:prstGeom prst="ellipse">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sz="2400" b="1" dirty="0"/>
              <a:t>2</a:t>
            </a:r>
          </a:p>
        </p:txBody>
      </p:sp>
      <p:sp>
        <p:nvSpPr>
          <p:cNvPr id="20" name="Овал 19">
            <a:extLst>
              <a:ext uri="{FF2B5EF4-FFF2-40B4-BE49-F238E27FC236}">
                <a16:creationId xmlns:a16="http://schemas.microsoft.com/office/drawing/2014/main" id="{CAF73470-54A1-4092-9FB5-853DC8181353}"/>
              </a:ext>
            </a:extLst>
          </p:cNvPr>
          <p:cNvSpPr/>
          <p:nvPr/>
        </p:nvSpPr>
        <p:spPr>
          <a:xfrm>
            <a:off x="9200790" y="4750997"/>
            <a:ext cx="718867" cy="646981"/>
          </a:xfrm>
          <a:prstGeom prst="ellipse">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sz="2400" b="1" dirty="0"/>
              <a:t>3</a:t>
            </a:r>
          </a:p>
        </p:txBody>
      </p:sp>
    </p:spTree>
    <p:extLst>
      <p:ext uri="{BB962C8B-B14F-4D97-AF65-F5344CB8AC3E}">
        <p14:creationId xmlns:p14="http://schemas.microsoft.com/office/powerpoint/2010/main" val="5131182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B5ED21-9E7C-4059-9CDB-999180B3867C}"/>
              </a:ext>
            </a:extLst>
          </p:cNvPr>
          <p:cNvSpPr>
            <a:spLocks noGrp="1"/>
          </p:cNvSpPr>
          <p:nvPr>
            <p:ph type="title"/>
          </p:nvPr>
        </p:nvSpPr>
        <p:spPr>
          <a:xfrm>
            <a:off x="425076" y="-248102"/>
            <a:ext cx="11572802" cy="1325563"/>
          </a:xfrm>
        </p:spPr>
        <p:txBody>
          <a:bodyPr>
            <a:normAutofit/>
          </a:bodyPr>
          <a:lstStyle/>
          <a:p>
            <a:r>
              <a:rPr lang="ru-RU" i="0" dirty="0" err="1">
                <a:ea typeface="+mj-lt"/>
                <a:cs typeface="+mj-lt"/>
              </a:rPr>
              <a:t>Порівняльний</a:t>
            </a:r>
            <a:r>
              <a:rPr lang="ru-RU" i="0" dirty="0">
                <a:ea typeface="+mj-lt"/>
                <a:cs typeface="+mj-lt"/>
              </a:rPr>
              <a:t> </a:t>
            </a:r>
            <a:r>
              <a:rPr lang="ru-RU" i="0" dirty="0" err="1">
                <a:ea typeface="+mj-lt"/>
                <a:cs typeface="+mj-lt"/>
              </a:rPr>
              <a:t>аналіз</a:t>
            </a:r>
            <a:r>
              <a:rPr lang="ru-RU" i="0" dirty="0">
                <a:ea typeface="+mj-lt"/>
                <a:cs typeface="+mj-lt"/>
              </a:rPr>
              <a:t> </a:t>
            </a:r>
            <a:r>
              <a:rPr lang="ru-RU" i="0" dirty="0" err="1">
                <a:ea typeface="+mj-lt"/>
                <a:cs typeface="+mj-lt"/>
              </a:rPr>
              <a:t>підходів</a:t>
            </a:r>
            <a:r>
              <a:rPr lang="ru-RU" i="0" dirty="0">
                <a:ea typeface="+mj-lt"/>
                <a:cs typeface="+mj-lt"/>
              </a:rPr>
              <a:t> по </a:t>
            </a:r>
            <a:r>
              <a:rPr lang="ru-RU" i="0" dirty="0" err="1">
                <a:ea typeface="+mj-lt"/>
                <a:cs typeface="+mj-lt"/>
              </a:rPr>
              <a:t>класифікації</a:t>
            </a:r>
            <a:r>
              <a:rPr lang="ru-RU" i="0" dirty="0">
                <a:ea typeface="+mj-lt"/>
                <a:cs typeface="+mj-lt"/>
              </a:rPr>
              <a:t> ЛЗ </a:t>
            </a:r>
            <a:r>
              <a:rPr lang="ru-RU" i="0" dirty="0" err="1">
                <a:ea typeface="+mj-lt"/>
                <a:cs typeface="+mj-lt"/>
              </a:rPr>
              <a:t>контрольованих</a:t>
            </a:r>
            <a:r>
              <a:rPr lang="ru-RU" i="0" dirty="0">
                <a:ea typeface="+mj-lt"/>
                <a:cs typeface="+mj-lt"/>
              </a:rPr>
              <a:t> </a:t>
            </a:r>
            <a:r>
              <a:rPr lang="ru-RU" i="0" dirty="0" err="1">
                <a:ea typeface="+mj-lt"/>
                <a:cs typeface="+mj-lt"/>
              </a:rPr>
              <a:t>груп</a:t>
            </a:r>
            <a:r>
              <a:rPr lang="ru-RU" i="0" dirty="0">
                <a:ea typeface="+mj-lt"/>
                <a:cs typeface="+mj-lt"/>
              </a:rPr>
              <a:t> в </a:t>
            </a:r>
            <a:r>
              <a:rPr lang="ru-RU" i="0" dirty="0" err="1">
                <a:ea typeface="+mj-lt"/>
                <a:cs typeface="+mj-lt"/>
              </a:rPr>
              <a:t>міжнародній</a:t>
            </a:r>
            <a:r>
              <a:rPr lang="ru-RU" i="0" dirty="0">
                <a:ea typeface="+mj-lt"/>
                <a:cs typeface="+mj-lt"/>
              </a:rPr>
              <a:t> </a:t>
            </a:r>
            <a:r>
              <a:rPr lang="ru-RU" i="0" dirty="0" err="1">
                <a:ea typeface="+mj-lt"/>
                <a:cs typeface="+mj-lt"/>
              </a:rPr>
              <a:t>практиці</a:t>
            </a:r>
            <a:r>
              <a:rPr lang="ru-RU" i="0" dirty="0">
                <a:ea typeface="+mj-lt"/>
                <a:cs typeface="+mj-lt"/>
              </a:rPr>
              <a:t> і </a:t>
            </a:r>
            <a:r>
              <a:rPr lang="ru-RU" i="0" dirty="0" err="1">
                <a:ea typeface="+mj-lt"/>
                <a:cs typeface="+mj-lt"/>
              </a:rPr>
              <a:t>Україні</a:t>
            </a:r>
            <a:endParaRPr lang="ru-RU" dirty="0" err="1"/>
          </a:p>
        </p:txBody>
      </p:sp>
      <p:pic>
        <p:nvPicPr>
          <p:cNvPr id="4" name="Рисунок 4">
            <a:extLst>
              <a:ext uri="{FF2B5EF4-FFF2-40B4-BE49-F238E27FC236}">
                <a16:creationId xmlns:a16="http://schemas.microsoft.com/office/drawing/2014/main" id="{58D11EA8-D9A2-43FD-888B-319921FD0B1F}"/>
              </a:ext>
            </a:extLst>
          </p:cNvPr>
          <p:cNvPicPr>
            <a:picLocks noGrp="1" noChangeAspect="1"/>
          </p:cNvPicPr>
          <p:nvPr>
            <p:ph idx="1"/>
          </p:nvPr>
        </p:nvPicPr>
        <p:blipFill>
          <a:blip r:embed="rId2"/>
          <a:stretch>
            <a:fillRect/>
          </a:stretch>
        </p:blipFill>
        <p:spPr>
          <a:xfrm>
            <a:off x="664210" y="1069772"/>
            <a:ext cx="11094534" cy="5720025"/>
          </a:xfrm>
        </p:spPr>
      </p:pic>
    </p:spTree>
    <p:extLst>
      <p:ext uri="{BB962C8B-B14F-4D97-AF65-F5344CB8AC3E}">
        <p14:creationId xmlns:p14="http://schemas.microsoft.com/office/powerpoint/2010/main" val="32575087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B5ED21-9E7C-4059-9CDB-999180B3867C}"/>
              </a:ext>
            </a:extLst>
          </p:cNvPr>
          <p:cNvSpPr>
            <a:spLocks noGrp="1"/>
          </p:cNvSpPr>
          <p:nvPr>
            <p:ph type="title"/>
          </p:nvPr>
        </p:nvSpPr>
        <p:spPr>
          <a:xfrm>
            <a:off x="425076" y="-248102"/>
            <a:ext cx="11572802" cy="1325563"/>
          </a:xfrm>
        </p:spPr>
        <p:txBody>
          <a:bodyPr>
            <a:normAutofit/>
          </a:bodyPr>
          <a:lstStyle/>
          <a:p>
            <a:r>
              <a:rPr lang="ru-RU" i="0" dirty="0" err="1">
                <a:ea typeface="+mj-lt"/>
                <a:cs typeface="+mj-lt"/>
              </a:rPr>
              <a:t>Порівняльний</a:t>
            </a:r>
            <a:r>
              <a:rPr lang="ru-RU" i="0" dirty="0">
                <a:ea typeface="+mj-lt"/>
                <a:cs typeface="+mj-lt"/>
              </a:rPr>
              <a:t> </a:t>
            </a:r>
            <a:r>
              <a:rPr lang="ru-RU" i="0" dirty="0" err="1">
                <a:ea typeface="+mj-lt"/>
                <a:cs typeface="+mj-lt"/>
              </a:rPr>
              <a:t>аналіз</a:t>
            </a:r>
            <a:r>
              <a:rPr lang="ru-RU" i="0" dirty="0">
                <a:ea typeface="+mj-lt"/>
                <a:cs typeface="+mj-lt"/>
              </a:rPr>
              <a:t> </a:t>
            </a:r>
            <a:r>
              <a:rPr lang="ru-RU" i="0" dirty="0" err="1">
                <a:ea typeface="+mj-lt"/>
                <a:cs typeface="+mj-lt"/>
              </a:rPr>
              <a:t>підходів</a:t>
            </a:r>
            <a:r>
              <a:rPr lang="ru-RU" i="0" dirty="0">
                <a:ea typeface="+mj-lt"/>
                <a:cs typeface="+mj-lt"/>
              </a:rPr>
              <a:t> по </a:t>
            </a:r>
            <a:r>
              <a:rPr lang="ru-RU" i="0" dirty="0" err="1">
                <a:ea typeface="+mj-lt"/>
                <a:cs typeface="+mj-lt"/>
              </a:rPr>
              <a:t>класифікації</a:t>
            </a:r>
            <a:r>
              <a:rPr lang="ru-RU" i="0" dirty="0">
                <a:ea typeface="+mj-lt"/>
                <a:cs typeface="+mj-lt"/>
              </a:rPr>
              <a:t> ЛЗ </a:t>
            </a:r>
            <a:r>
              <a:rPr lang="ru-RU" i="0" dirty="0" err="1">
                <a:ea typeface="+mj-lt"/>
                <a:cs typeface="+mj-lt"/>
              </a:rPr>
              <a:t>контрольованих</a:t>
            </a:r>
            <a:r>
              <a:rPr lang="ru-RU" i="0" dirty="0">
                <a:ea typeface="+mj-lt"/>
                <a:cs typeface="+mj-lt"/>
              </a:rPr>
              <a:t> </a:t>
            </a:r>
            <a:r>
              <a:rPr lang="ru-RU" i="0" dirty="0" err="1">
                <a:ea typeface="+mj-lt"/>
                <a:cs typeface="+mj-lt"/>
              </a:rPr>
              <a:t>груп</a:t>
            </a:r>
            <a:r>
              <a:rPr lang="ru-RU" i="0" dirty="0">
                <a:ea typeface="+mj-lt"/>
                <a:cs typeface="+mj-lt"/>
              </a:rPr>
              <a:t> в </a:t>
            </a:r>
            <a:r>
              <a:rPr lang="ru-RU" i="0" dirty="0" err="1">
                <a:ea typeface="+mj-lt"/>
                <a:cs typeface="+mj-lt"/>
              </a:rPr>
              <a:t>міжнародній</a:t>
            </a:r>
            <a:r>
              <a:rPr lang="ru-RU" i="0" dirty="0">
                <a:ea typeface="+mj-lt"/>
                <a:cs typeface="+mj-lt"/>
              </a:rPr>
              <a:t> </a:t>
            </a:r>
            <a:r>
              <a:rPr lang="ru-RU" i="0" dirty="0" err="1">
                <a:ea typeface="+mj-lt"/>
                <a:cs typeface="+mj-lt"/>
              </a:rPr>
              <a:t>практиці</a:t>
            </a:r>
            <a:r>
              <a:rPr lang="ru-RU" i="0" dirty="0">
                <a:ea typeface="+mj-lt"/>
                <a:cs typeface="+mj-lt"/>
              </a:rPr>
              <a:t> і </a:t>
            </a:r>
            <a:r>
              <a:rPr lang="ru-RU" i="0" dirty="0" err="1">
                <a:ea typeface="+mj-lt"/>
                <a:cs typeface="+mj-lt"/>
              </a:rPr>
              <a:t>Україні</a:t>
            </a:r>
            <a:endParaRPr lang="ru-RU" dirty="0" err="1"/>
          </a:p>
        </p:txBody>
      </p:sp>
      <p:pic>
        <p:nvPicPr>
          <p:cNvPr id="4" name="Рисунок 4">
            <a:extLst>
              <a:ext uri="{FF2B5EF4-FFF2-40B4-BE49-F238E27FC236}">
                <a16:creationId xmlns:a16="http://schemas.microsoft.com/office/drawing/2014/main" id="{58D11EA8-D9A2-43FD-888B-319921FD0B1F}"/>
              </a:ext>
            </a:extLst>
          </p:cNvPr>
          <p:cNvPicPr>
            <a:picLocks noGrp="1" noChangeAspect="1"/>
          </p:cNvPicPr>
          <p:nvPr>
            <p:ph idx="1"/>
          </p:nvPr>
        </p:nvPicPr>
        <p:blipFill>
          <a:blip r:embed="rId2"/>
          <a:stretch>
            <a:fillRect/>
          </a:stretch>
        </p:blipFill>
        <p:spPr>
          <a:xfrm>
            <a:off x="664210" y="1069772"/>
            <a:ext cx="11094534" cy="5720025"/>
          </a:xfrm>
        </p:spPr>
      </p:pic>
      <p:sp>
        <p:nvSpPr>
          <p:cNvPr id="5" name="Свиток: горизонтальный 4">
            <a:extLst>
              <a:ext uri="{FF2B5EF4-FFF2-40B4-BE49-F238E27FC236}">
                <a16:creationId xmlns:a16="http://schemas.microsoft.com/office/drawing/2014/main" id="{29AA6DD8-1C16-4EB5-B300-9C8345CBBB7E}"/>
              </a:ext>
            </a:extLst>
          </p:cNvPr>
          <p:cNvSpPr/>
          <p:nvPr/>
        </p:nvSpPr>
        <p:spPr>
          <a:xfrm>
            <a:off x="2001150" y="2206974"/>
            <a:ext cx="8180714" cy="3436187"/>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err="1">
                <a:solidFill>
                  <a:schemeClr val="tx1"/>
                </a:solidFill>
              </a:rPr>
              <a:t>Класифікація</a:t>
            </a:r>
            <a:r>
              <a:rPr lang="ru-RU" sz="2400" b="1" dirty="0">
                <a:solidFill>
                  <a:schemeClr val="tx1"/>
                </a:solidFill>
              </a:rPr>
              <a:t> ЛЗ </a:t>
            </a:r>
            <a:r>
              <a:rPr lang="ru-RU" sz="2400" b="1" err="1">
                <a:solidFill>
                  <a:schemeClr val="tx1"/>
                </a:solidFill>
              </a:rPr>
              <a:t>контрольованих</a:t>
            </a:r>
            <a:r>
              <a:rPr lang="ru-RU" sz="2400" b="1" dirty="0">
                <a:solidFill>
                  <a:schemeClr val="tx1"/>
                </a:solidFill>
              </a:rPr>
              <a:t> </a:t>
            </a:r>
            <a:r>
              <a:rPr lang="ru-RU" sz="2400" b="1" err="1">
                <a:solidFill>
                  <a:schemeClr val="tx1"/>
                </a:solidFill>
              </a:rPr>
              <a:t>груп</a:t>
            </a:r>
            <a:r>
              <a:rPr lang="ru-RU" sz="2400" b="1" dirty="0">
                <a:solidFill>
                  <a:schemeClr val="tx1"/>
                </a:solidFill>
              </a:rPr>
              <a:t> в </a:t>
            </a:r>
            <a:r>
              <a:rPr lang="ru-RU" sz="2400" b="1" err="1">
                <a:solidFill>
                  <a:schemeClr val="tx1"/>
                </a:solidFill>
              </a:rPr>
              <a:t>Україні</a:t>
            </a:r>
            <a:r>
              <a:rPr lang="ru-RU" sz="2400" b="1" dirty="0">
                <a:solidFill>
                  <a:schemeClr val="tx1"/>
                </a:solidFill>
              </a:rPr>
              <a:t> </a:t>
            </a:r>
            <a:r>
              <a:rPr lang="ru-RU" sz="2400" b="1" err="1">
                <a:solidFill>
                  <a:schemeClr val="tx1"/>
                </a:solidFill>
              </a:rPr>
              <a:t>повністю</a:t>
            </a:r>
            <a:r>
              <a:rPr lang="ru-RU" sz="2400" b="1" dirty="0">
                <a:solidFill>
                  <a:schemeClr val="tx1"/>
                </a:solidFill>
              </a:rPr>
              <a:t> </a:t>
            </a:r>
            <a:r>
              <a:rPr lang="ru-RU" sz="2400" b="1" err="1">
                <a:solidFill>
                  <a:schemeClr val="tx1"/>
                </a:solidFill>
              </a:rPr>
              <a:t>відповідає</a:t>
            </a:r>
            <a:r>
              <a:rPr lang="ru-RU" sz="2400" b="1" dirty="0">
                <a:solidFill>
                  <a:schemeClr val="tx1"/>
                </a:solidFill>
              </a:rPr>
              <a:t> </a:t>
            </a:r>
            <a:r>
              <a:rPr lang="ru-RU" sz="2400" b="1" err="1">
                <a:solidFill>
                  <a:schemeClr val="tx1"/>
                </a:solidFill>
              </a:rPr>
              <a:t>вимогам</a:t>
            </a:r>
            <a:endParaRPr lang="ru-RU" sz="2400" b="1" dirty="0">
              <a:solidFill>
                <a:schemeClr val="tx1"/>
              </a:solidFill>
            </a:endParaRPr>
          </a:p>
          <a:p>
            <a:pPr algn="ctr"/>
            <a:r>
              <a:rPr lang="ru-RU" sz="2400" b="1" dirty="0">
                <a:solidFill>
                  <a:srgbClr val="C00000"/>
                </a:solidFill>
              </a:rPr>
              <a:t>"</a:t>
            </a:r>
            <a:r>
              <a:rPr lang="ru-RU" sz="2400" b="1" dirty="0" err="1">
                <a:solidFill>
                  <a:srgbClr val="C00000"/>
                </a:solidFill>
              </a:rPr>
              <a:t>Єдиної</a:t>
            </a:r>
            <a:r>
              <a:rPr lang="ru-RU" sz="2400" b="1" dirty="0">
                <a:solidFill>
                  <a:srgbClr val="C00000"/>
                </a:solidFill>
              </a:rPr>
              <a:t> </a:t>
            </a:r>
            <a:r>
              <a:rPr lang="ru-RU" sz="2400" b="1" dirty="0" err="1">
                <a:solidFill>
                  <a:srgbClr val="C00000"/>
                </a:solidFill>
              </a:rPr>
              <a:t>конвенції</a:t>
            </a:r>
            <a:r>
              <a:rPr lang="ru-RU" sz="2400" b="1" dirty="0">
                <a:solidFill>
                  <a:srgbClr val="C00000"/>
                </a:solidFill>
              </a:rPr>
              <a:t> про </a:t>
            </a:r>
            <a:r>
              <a:rPr lang="ru-RU" sz="2400" b="1" dirty="0" err="1">
                <a:solidFill>
                  <a:srgbClr val="C00000"/>
                </a:solidFill>
              </a:rPr>
              <a:t>наркотичні</a:t>
            </a:r>
            <a:r>
              <a:rPr lang="ru-RU" sz="2400" b="1" dirty="0">
                <a:solidFill>
                  <a:srgbClr val="C00000"/>
                </a:solidFill>
              </a:rPr>
              <a:t> </a:t>
            </a:r>
            <a:r>
              <a:rPr lang="ru-RU" sz="2400" b="1" dirty="0" err="1">
                <a:solidFill>
                  <a:srgbClr val="C00000"/>
                </a:solidFill>
              </a:rPr>
              <a:t>засоби</a:t>
            </a:r>
            <a:r>
              <a:rPr lang="ru-RU" sz="2400" b="1" dirty="0">
                <a:solidFill>
                  <a:srgbClr val="C00000"/>
                </a:solidFill>
              </a:rPr>
              <a:t>"!</a:t>
            </a:r>
          </a:p>
        </p:txBody>
      </p:sp>
    </p:spTree>
    <p:extLst>
      <p:ext uri="{BB962C8B-B14F-4D97-AF65-F5344CB8AC3E}">
        <p14:creationId xmlns:p14="http://schemas.microsoft.com/office/powerpoint/2010/main" val="39172644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3696AB-40F0-4364-8F82-1FFB176DEBE3}"/>
              </a:ext>
            </a:extLst>
          </p:cNvPr>
          <p:cNvSpPr>
            <a:spLocks noGrp="1"/>
          </p:cNvSpPr>
          <p:nvPr>
            <p:ph type="title"/>
          </p:nvPr>
        </p:nvSpPr>
        <p:spPr>
          <a:xfrm>
            <a:off x="-6245" y="53823"/>
            <a:ext cx="12205405" cy="1325563"/>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ru-RU" i="0" dirty="0">
                <a:ea typeface="+mj-lt"/>
                <a:cs typeface="+mj-lt"/>
              </a:rPr>
              <a:t>ЗАКОНОДАВСТВО ЗАКОРДОННИХ КРАЇН ПО ВІДНОШЕННЮ ДО НАРКОТИЧНИХ РЕЧОВИН </a:t>
            </a:r>
            <a:endParaRPr lang="ru-RU" dirty="0"/>
          </a:p>
        </p:txBody>
      </p:sp>
      <p:sp>
        <p:nvSpPr>
          <p:cNvPr id="4" name="Прямоугольник: скругленные углы 3">
            <a:extLst>
              <a:ext uri="{FF2B5EF4-FFF2-40B4-BE49-F238E27FC236}">
                <a16:creationId xmlns:a16="http://schemas.microsoft.com/office/drawing/2014/main" id="{47FC56C7-CDFF-40AC-9D6E-F6D4E57DD701}"/>
              </a:ext>
            </a:extLst>
          </p:cNvPr>
          <p:cNvSpPr/>
          <p:nvPr/>
        </p:nvSpPr>
        <p:spPr>
          <a:xfrm>
            <a:off x="89140" y="1433423"/>
            <a:ext cx="3982527" cy="186905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u-RU" b="1" i="1" dirty="0" err="1">
                <a:solidFill>
                  <a:schemeClr val="tx1"/>
                </a:solidFill>
                <a:ea typeface="+mn-lt"/>
                <a:cs typeface="+mn-lt"/>
              </a:rPr>
              <a:t>Політика</a:t>
            </a:r>
            <a:r>
              <a:rPr lang="ru-RU" b="1" i="1" dirty="0">
                <a:solidFill>
                  <a:schemeClr val="tx1"/>
                </a:solidFill>
                <a:ea typeface="+mn-lt"/>
                <a:cs typeface="+mn-lt"/>
              </a:rPr>
              <a:t> </a:t>
            </a:r>
            <a:r>
              <a:rPr lang="ru-RU" b="1" i="1" dirty="0" err="1">
                <a:solidFill>
                  <a:schemeClr val="tx1"/>
                </a:solidFill>
                <a:ea typeface="+mn-lt"/>
                <a:cs typeface="+mn-lt"/>
              </a:rPr>
              <a:t>щодо</a:t>
            </a:r>
            <a:r>
              <a:rPr lang="ru-RU" b="1" i="1" dirty="0">
                <a:solidFill>
                  <a:schemeClr val="tx1"/>
                </a:solidFill>
                <a:ea typeface="+mn-lt"/>
                <a:cs typeface="+mn-lt"/>
              </a:rPr>
              <a:t> </a:t>
            </a:r>
            <a:r>
              <a:rPr lang="ru-RU" b="1" i="1" dirty="0" err="1">
                <a:solidFill>
                  <a:schemeClr val="tx1"/>
                </a:solidFill>
                <a:ea typeface="+mn-lt"/>
                <a:cs typeface="+mn-lt"/>
              </a:rPr>
              <a:t>наркотиків</a:t>
            </a:r>
            <a:r>
              <a:rPr lang="ru-RU" dirty="0">
                <a:solidFill>
                  <a:schemeClr val="tx1"/>
                </a:solidFill>
                <a:ea typeface="+mn-lt"/>
                <a:cs typeface="+mn-lt"/>
              </a:rPr>
              <a:t> - </a:t>
            </a:r>
            <a:r>
              <a:rPr lang="ru-RU" dirty="0" err="1">
                <a:solidFill>
                  <a:schemeClr val="tx1"/>
                </a:solidFill>
                <a:ea typeface="+mn-lt"/>
                <a:cs typeface="+mn-lt"/>
              </a:rPr>
              <a:t>це</a:t>
            </a:r>
            <a:r>
              <a:rPr lang="ru-RU" dirty="0">
                <a:solidFill>
                  <a:schemeClr val="tx1"/>
                </a:solidFill>
                <a:ea typeface="+mn-lt"/>
                <a:cs typeface="+mn-lt"/>
              </a:rPr>
              <a:t> </a:t>
            </a:r>
            <a:r>
              <a:rPr lang="ru-RU" dirty="0" err="1">
                <a:solidFill>
                  <a:schemeClr val="tx1"/>
                </a:solidFill>
                <a:ea typeface="+mn-lt"/>
                <a:cs typeface="+mn-lt"/>
              </a:rPr>
              <a:t>політика</a:t>
            </a:r>
            <a:r>
              <a:rPr lang="ru-RU" dirty="0">
                <a:solidFill>
                  <a:schemeClr val="tx1"/>
                </a:solidFill>
                <a:ea typeface="+mn-lt"/>
                <a:cs typeface="+mn-lt"/>
              </a:rPr>
              <a:t> уряду </a:t>
            </a:r>
            <a:r>
              <a:rPr lang="ru-RU" dirty="0" err="1">
                <a:solidFill>
                  <a:schemeClr val="tx1"/>
                </a:solidFill>
                <a:ea typeface="+mn-lt"/>
                <a:cs typeface="+mn-lt"/>
              </a:rPr>
              <a:t>щодо</a:t>
            </a:r>
            <a:r>
              <a:rPr lang="ru-RU" dirty="0">
                <a:solidFill>
                  <a:schemeClr val="tx1"/>
                </a:solidFill>
                <a:ea typeface="+mn-lt"/>
                <a:cs typeface="+mn-lt"/>
              </a:rPr>
              <a:t> контролю і </a:t>
            </a:r>
            <a:r>
              <a:rPr lang="ru-RU" dirty="0" err="1">
                <a:solidFill>
                  <a:schemeClr val="tx1"/>
                </a:solidFill>
                <a:ea typeface="+mn-lt"/>
                <a:cs typeface="+mn-lt"/>
              </a:rPr>
              <a:t>регулювання</a:t>
            </a:r>
            <a:r>
              <a:rPr lang="ru-RU" dirty="0">
                <a:solidFill>
                  <a:schemeClr val="tx1"/>
                </a:solidFill>
                <a:ea typeface="+mn-lt"/>
                <a:cs typeface="+mn-lt"/>
              </a:rPr>
              <a:t> </a:t>
            </a:r>
            <a:r>
              <a:rPr lang="ru-RU" dirty="0" err="1">
                <a:solidFill>
                  <a:schemeClr val="tx1"/>
                </a:solidFill>
                <a:ea typeface="+mn-lt"/>
                <a:cs typeface="+mn-lt"/>
              </a:rPr>
              <a:t>лікарських</a:t>
            </a:r>
            <a:r>
              <a:rPr lang="ru-RU" dirty="0">
                <a:solidFill>
                  <a:schemeClr val="tx1"/>
                </a:solidFill>
                <a:ea typeface="+mn-lt"/>
                <a:cs typeface="+mn-lt"/>
              </a:rPr>
              <a:t> </a:t>
            </a:r>
            <a:r>
              <a:rPr lang="ru-RU" dirty="0" err="1">
                <a:solidFill>
                  <a:schemeClr val="tx1"/>
                </a:solidFill>
                <a:ea typeface="+mn-lt"/>
                <a:cs typeface="+mn-lt"/>
              </a:rPr>
              <a:t>засобів</a:t>
            </a:r>
            <a:r>
              <a:rPr lang="ru-RU" dirty="0">
                <a:solidFill>
                  <a:schemeClr val="tx1"/>
                </a:solidFill>
                <a:ea typeface="+mn-lt"/>
                <a:cs typeface="+mn-lt"/>
              </a:rPr>
              <a:t>, </a:t>
            </a:r>
            <a:r>
              <a:rPr lang="ru-RU" dirty="0" err="1">
                <a:solidFill>
                  <a:schemeClr val="tx1"/>
                </a:solidFill>
                <a:ea typeface="+mn-lt"/>
                <a:cs typeface="+mn-lt"/>
              </a:rPr>
              <a:t>які</a:t>
            </a:r>
            <a:r>
              <a:rPr lang="ru-RU" dirty="0">
                <a:solidFill>
                  <a:schemeClr val="tx1"/>
                </a:solidFill>
                <a:ea typeface="+mn-lt"/>
                <a:cs typeface="+mn-lt"/>
              </a:rPr>
              <a:t> </a:t>
            </a:r>
            <a:r>
              <a:rPr lang="ru-RU" dirty="0" err="1">
                <a:solidFill>
                  <a:schemeClr val="tx1"/>
                </a:solidFill>
                <a:ea typeface="+mn-lt"/>
                <a:cs typeface="+mn-lt"/>
              </a:rPr>
              <a:t>вважаються</a:t>
            </a:r>
            <a:r>
              <a:rPr lang="ru-RU" dirty="0">
                <a:solidFill>
                  <a:schemeClr val="tx1"/>
                </a:solidFill>
                <a:ea typeface="+mn-lt"/>
                <a:cs typeface="+mn-lt"/>
              </a:rPr>
              <a:t> </a:t>
            </a:r>
            <a:r>
              <a:rPr lang="ru-RU" dirty="0" err="1">
                <a:solidFill>
                  <a:schemeClr val="tx1"/>
                </a:solidFill>
                <a:ea typeface="+mn-lt"/>
                <a:cs typeface="+mn-lt"/>
              </a:rPr>
              <a:t>небезпечними</a:t>
            </a:r>
            <a:r>
              <a:rPr lang="ru-RU" dirty="0">
                <a:solidFill>
                  <a:schemeClr val="tx1"/>
                </a:solidFill>
                <a:ea typeface="+mn-lt"/>
                <a:cs typeface="+mn-lt"/>
              </a:rPr>
              <a:t> і </a:t>
            </a:r>
            <a:r>
              <a:rPr lang="ru-RU" dirty="0" err="1">
                <a:solidFill>
                  <a:schemeClr val="tx1"/>
                </a:solidFill>
                <a:ea typeface="+mn-lt"/>
                <a:cs typeface="+mn-lt"/>
              </a:rPr>
              <a:t>які</a:t>
            </a:r>
            <a:r>
              <a:rPr lang="ru-RU" dirty="0">
                <a:solidFill>
                  <a:schemeClr val="tx1"/>
                </a:solidFill>
                <a:ea typeface="+mn-lt"/>
                <a:cs typeface="+mn-lt"/>
              </a:rPr>
              <a:t> </a:t>
            </a:r>
            <a:r>
              <a:rPr lang="ru-RU" dirty="0" err="1">
                <a:solidFill>
                  <a:schemeClr val="tx1"/>
                </a:solidFill>
                <a:ea typeface="+mn-lt"/>
                <a:cs typeface="+mn-lt"/>
              </a:rPr>
              <a:t>викликають</a:t>
            </a:r>
            <a:r>
              <a:rPr lang="ru-RU" dirty="0">
                <a:solidFill>
                  <a:schemeClr val="tx1"/>
                </a:solidFill>
                <a:ea typeface="+mn-lt"/>
                <a:cs typeface="+mn-lt"/>
              </a:rPr>
              <a:t> </a:t>
            </a:r>
            <a:r>
              <a:rPr lang="ru-RU" dirty="0" err="1">
                <a:solidFill>
                  <a:schemeClr val="tx1"/>
                </a:solidFill>
                <a:ea typeface="+mn-lt"/>
                <a:cs typeface="+mn-lt"/>
              </a:rPr>
              <a:t>звикання</a:t>
            </a:r>
            <a:endParaRPr lang="ru-RU" dirty="0" err="1">
              <a:solidFill>
                <a:schemeClr val="tx1"/>
              </a:solidFill>
            </a:endParaRPr>
          </a:p>
        </p:txBody>
      </p:sp>
      <p:sp>
        <p:nvSpPr>
          <p:cNvPr id="5" name="Прямоугольник: скругленные углы 4">
            <a:extLst>
              <a:ext uri="{FF2B5EF4-FFF2-40B4-BE49-F238E27FC236}">
                <a16:creationId xmlns:a16="http://schemas.microsoft.com/office/drawing/2014/main" id="{DBB4FC0E-B460-4BC2-9AC2-F2A9AD74A447}"/>
              </a:ext>
            </a:extLst>
          </p:cNvPr>
          <p:cNvSpPr/>
          <p:nvPr/>
        </p:nvSpPr>
        <p:spPr>
          <a:xfrm>
            <a:off x="5552536" y="1433422"/>
            <a:ext cx="6541696" cy="401128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91440" tIns="45720" rIns="91440" bIns="45720" rtlCol="0" anchor="ctr"/>
          <a:lstStyle/>
          <a:p>
            <a:pPr algn="ctr"/>
            <a:r>
              <a:rPr lang="ru-RU" b="1" dirty="0">
                <a:solidFill>
                  <a:schemeClr val="tx1"/>
                </a:solidFill>
                <a:ea typeface="+mn-lt"/>
                <a:cs typeface="+mn-lt"/>
              </a:rPr>
              <a:t>Уряди </a:t>
            </a:r>
            <a:r>
              <a:rPr lang="ru-RU" b="1" dirty="0" err="1">
                <a:solidFill>
                  <a:schemeClr val="tx1"/>
                </a:solidFill>
                <a:ea typeface="+mn-lt"/>
                <a:cs typeface="+mn-lt"/>
              </a:rPr>
              <a:t>намагаються</a:t>
            </a:r>
            <a:r>
              <a:rPr lang="ru-RU" b="1" dirty="0">
                <a:solidFill>
                  <a:schemeClr val="tx1"/>
                </a:solidFill>
                <a:ea typeface="+mn-lt"/>
                <a:cs typeface="+mn-lt"/>
              </a:rPr>
              <a:t> </a:t>
            </a:r>
            <a:r>
              <a:rPr lang="ru-RU" b="1" dirty="0" err="1">
                <a:solidFill>
                  <a:schemeClr val="tx1"/>
                </a:solidFill>
                <a:ea typeface="+mn-lt"/>
                <a:cs typeface="+mn-lt"/>
              </a:rPr>
              <a:t>боротися</a:t>
            </a:r>
            <a:r>
              <a:rPr lang="ru-RU" b="1" dirty="0">
                <a:solidFill>
                  <a:schemeClr val="tx1"/>
                </a:solidFill>
                <a:ea typeface="+mn-lt"/>
                <a:cs typeface="+mn-lt"/>
              </a:rPr>
              <a:t> з </a:t>
            </a:r>
            <a:r>
              <a:rPr lang="ru-RU" b="1" dirty="0" err="1">
                <a:solidFill>
                  <a:schemeClr val="tx1"/>
                </a:solidFill>
                <a:ea typeface="+mn-lt"/>
                <a:cs typeface="+mn-lt"/>
              </a:rPr>
              <a:t>наркоманією</a:t>
            </a:r>
            <a:r>
              <a:rPr lang="ru-RU" b="1" dirty="0">
                <a:solidFill>
                  <a:schemeClr val="tx1"/>
                </a:solidFill>
                <a:ea typeface="+mn-lt"/>
                <a:cs typeface="+mn-lt"/>
              </a:rPr>
              <a:t> шляхом контролю </a:t>
            </a:r>
            <a:r>
              <a:rPr lang="ru-RU" b="1" dirty="0" err="1">
                <a:solidFill>
                  <a:schemeClr val="tx1"/>
                </a:solidFill>
                <a:ea typeface="+mn-lt"/>
                <a:cs typeface="+mn-lt"/>
              </a:rPr>
              <a:t>попиту</a:t>
            </a:r>
            <a:r>
              <a:rPr lang="ru-RU" b="1" dirty="0">
                <a:solidFill>
                  <a:schemeClr val="tx1"/>
                </a:solidFill>
                <a:ea typeface="+mn-lt"/>
                <a:cs typeface="+mn-lt"/>
              </a:rPr>
              <a:t> і </a:t>
            </a:r>
            <a:r>
              <a:rPr lang="ru-RU" b="1" dirty="0" err="1">
                <a:solidFill>
                  <a:schemeClr val="tx1"/>
                </a:solidFill>
                <a:ea typeface="+mn-lt"/>
                <a:cs typeface="+mn-lt"/>
              </a:rPr>
              <a:t>пропозиції</a:t>
            </a:r>
            <a:r>
              <a:rPr lang="ru-RU" b="1" dirty="0">
                <a:solidFill>
                  <a:schemeClr val="tx1"/>
                </a:solidFill>
                <a:ea typeface="+mn-lt"/>
                <a:cs typeface="+mn-lt"/>
              </a:rPr>
              <a:t> </a:t>
            </a:r>
            <a:r>
              <a:rPr lang="ru-RU" b="1" dirty="0" err="1">
                <a:solidFill>
                  <a:schemeClr val="tx1"/>
                </a:solidFill>
                <a:ea typeface="+mn-lt"/>
                <a:cs typeface="+mn-lt"/>
              </a:rPr>
              <a:t>наркотичних</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А </a:t>
            </a:r>
            <a:r>
              <a:rPr lang="ru-RU" b="1" dirty="0" err="1">
                <a:solidFill>
                  <a:schemeClr val="tx1"/>
                </a:solidFill>
                <a:ea typeface="+mn-lt"/>
                <a:cs typeface="+mn-lt"/>
              </a:rPr>
              <a:t>також</a:t>
            </a:r>
            <a:r>
              <a:rPr lang="ru-RU" b="1" dirty="0">
                <a:solidFill>
                  <a:schemeClr val="tx1"/>
                </a:solidFill>
                <a:ea typeface="+mn-lt"/>
                <a:cs typeface="+mn-lt"/>
              </a:rPr>
              <a:t> </a:t>
            </a:r>
            <a:r>
              <a:rPr lang="ru-RU" b="1" dirty="0" err="1">
                <a:solidFill>
                  <a:schemeClr val="tx1"/>
                </a:solidFill>
                <a:ea typeface="+mn-lt"/>
                <a:cs typeface="+mn-lt"/>
              </a:rPr>
              <a:t>направляють</a:t>
            </a:r>
            <a:r>
              <a:rPr lang="ru-RU" b="1" dirty="0">
                <a:solidFill>
                  <a:schemeClr val="tx1"/>
                </a:solidFill>
                <a:ea typeface="+mn-lt"/>
                <a:cs typeface="+mn-lt"/>
              </a:rPr>
              <a:t> </a:t>
            </a:r>
            <a:r>
              <a:rPr lang="ru-RU" b="1" dirty="0" err="1">
                <a:solidFill>
                  <a:schemeClr val="tx1"/>
                </a:solidFill>
                <a:ea typeface="+mn-lt"/>
                <a:cs typeface="+mn-lt"/>
              </a:rPr>
              <a:t>зусилля</a:t>
            </a:r>
            <a:r>
              <a:rPr lang="ru-RU" b="1" dirty="0">
                <a:solidFill>
                  <a:schemeClr val="tx1"/>
                </a:solidFill>
                <a:ea typeface="+mn-lt"/>
                <a:cs typeface="+mn-lt"/>
              </a:rPr>
              <a:t> на </a:t>
            </a:r>
            <a:r>
              <a:rPr lang="ru-RU" b="1" dirty="0" err="1">
                <a:solidFill>
                  <a:schemeClr val="tx1"/>
                </a:solidFill>
                <a:ea typeface="+mn-lt"/>
                <a:cs typeface="+mn-lt"/>
              </a:rPr>
              <a:t>пом'якшення</a:t>
            </a:r>
            <a:r>
              <a:rPr lang="ru-RU" b="1" dirty="0">
                <a:solidFill>
                  <a:schemeClr val="tx1"/>
                </a:solidFill>
                <a:ea typeface="+mn-lt"/>
                <a:cs typeface="+mn-lt"/>
              </a:rPr>
              <a:t> </a:t>
            </a:r>
            <a:r>
              <a:rPr lang="ru-RU" b="1" dirty="0" err="1">
                <a:solidFill>
                  <a:schemeClr val="tx1"/>
                </a:solidFill>
                <a:ea typeface="+mn-lt"/>
                <a:cs typeface="+mn-lt"/>
              </a:rPr>
              <a:t>наслідків</a:t>
            </a:r>
            <a:r>
              <a:rPr lang="ru-RU" b="1" dirty="0">
                <a:solidFill>
                  <a:schemeClr val="tx1"/>
                </a:solidFill>
                <a:ea typeface="+mn-lt"/>
                <a:cs typeface="+mn-lt"/>
              </a:rPr>
              <a:t> </a:t>
            </a:r>
            <a:r>
              <a:rPr lang="ru-RU" b="1" dirty="0" err="1">
                <a:solidFill>
                  <a:schemeClr val="tx1"/>
                </a:solidFill>
                <a:ea typeface="+mn-lt"/>
                <a:cs typeface="+mn-lt"/>
              </a:rPr>
              <a:t>наркоманії</a:t>
            </a:r>
            <a:r>
              <a:rPr lang="ru-RU" b="1" dirty="0">
                <a:solidFill>
                  <a:schemeClr val="tx1"/>
                </a:solidFill>
                <a:ea typeface="+mn-lt"/>
                <a:cs typeface="+mn-lt"/>
              </a:rPr>
              <a:t>. Для </a:t>
            </a:r>
            <a:r>
              <a:rPr lang="ru-RU" b="1" dirty="0" err="1">
                <a:solidFill>
                  <a:schemeClr val="tx1"/>
                </a:solidFill>
                <a:ea typeface="+mn-lt"/>
                <a:cs typeface="+mn-lt"/>
              </a:rPr>
              <a:t>зменшення</a:t>
            </a:r>
            <a:r>
              <a:rPr lang="ru-RU" b="1" dirty="0">
                <a:solidFill>
                  <a:schemeClr val="tx1"/>
                </a:solidFill>
                <a:ea typeface="+mn-lt"/>
                <a:cs typeface="+mn-lt"/>
              </a:rPr>
              <a:t> </a:t>
            </a:r>
            <a:r>
              <a:rPr lang="ru-RU" b="1" dirty="0" err="1">
                <a:solidFill>
                  <a:schemeClr val="tx1"/>
                </a:solidFill>
                <a:ea typeface="+mn-lt"/>
                <a:cs typeface="+mn-lt"/>
              </a:rPr>
              <a:t>попиту</a:t>
            </a:r>
            <a:r>
              <a:rPr lang="ru-RU" b="1" dirty="0">
                <a:solidFill>
                  <a:schemeClr val="tx1"/>
                </a:solidFill>
                <a:ea typeface="+mn-lt"/>
                <a:cs typeface="+mn-lt"/>
              </a:rPr>
              <a:t> на наркотики уряди </a:t>
            </a:r>
            <a:r>
              <a:rPr lang="ru-RU" b="1" dirty="0" err="1">
                <a:solidFill>
                  <a:schemeClr val="tx1"/>
                </a:solidFill>
                <a:ea typeface="+mn-lt"/>
                <a:cs typeface="+mn-lt"/>
              </a:rPr>
              <a:t>вводять</a:t>
            </a:r>
            <a:r>
              <a:rPr lang="ru-RU" b="1" dirty="0">
                <a:solidFill>
                  <a:schemeClr val="tx1"/>
                </a:solidFill>
                <a:ea typeface="+mn-lt"/>
                <a:cs typeface="+mn-lt"/>
              </a:rPr>
              <a:t> </a:t>
            </a:r>
            <a:r>
              <a:rPr lang="ru-RU" b="1" dirty="0" err="1">
                <a:solidFill>
                  <a:schemeClr val="tx1"/>
                </a:solidFill>
                <a:ea typeface="+mn-lt"/>
                <a:cs typeface="+mn-lt"/>
              </a:rPr>
              <a:t>штрафи</a:t>
            </a:r>
            <a:r>
              <a:rPr lang="ru-RU" b="1" dirty="0">
                <a:solidFill>
                  <a:schemeClr val="tx1"/>
                </a:solidFill>
                <a:ea typeface="+mn-lt"/>
                <a:cs typeface="+mn-lt"/>
              </a:rPr>
              <a:t>, </a:t>
            </a:r>
            <a:r>
              <a:rPr lang="ru-RU" b="1" dirty="0" err="1">
                <a:solidFill>
                  <a:schemeClr val="tx1"/>
                </a:solidFill>
                <a:ea typeface="+mn-lt"/>
                <a:cs typeface="+mn-lt"/>
              </a:rPr>
              <a:t>тюремне</a:t>
            </a:r>
            <a:r>
              <a:rPr lang="ru-RU" b="1" dirty="0">
                <a:solidFill>
                  <a:schemeClr val="tx1"/>
                </a:solidFill>
                <a:ea typeface="+mn-lt"/>
                <a:cs typeface="+mn-lt"/>
              </a:rPr>
              <a:t> </a:t>
            </a:r>
            <a:r>
              <a:rPr lang="ru-RU" b="1" dirty="0" err="1">
                <a:solidFill>
                  <a:schemeClr val="tx1"/>
                </a:solidFill>
                <a:ea typeface="+mn-lt"/>
                <a:cs typeface="+mn-lt"/>
              </a:rPr>
              <a:t>ув'язнення</a:t>
            </a:r>
            <a:r>
              <a:rPr lang="ru-RU" b="1" dirty="0">
                <a:solidFill>
                  <a:schemeClr val="tx1"/>
                </a:solidFill>
                <a:ea typeface="+mn-lt"/>
                <a:cs typeface="+mn-lt"/>
              </a:rPr>
              <a:t> за </a:t>
            </a:r>
            <a:r>
              <a:rPr lang="ru-RU" b="1" dirty="0" err="1">
                <a:solidFill>
                  <a:schemeClr val="tx1"/>
                </a:solidFill>
                <a:ea typeface="+mn-lt"/>
                <a:cs typeface="+mn-lt"/>
              </a:rPr>
              <a:t>злочини</a:t>
            </a:r>
            <a:r>
              <a:rPr lang="ru-RU" b="1" dirty="0">
                <a:solidFill>
                  <a:schemeClr val="tx1"/>
                </a:solidFill>
                <a:ea typeface="+mn-lt"/>
                <a:cs typeface="+mn-lt"/>
              </a:rPr>
              <a:t>, </a:t>
            </a:r>
            <a:r>
              <a:rPr lang="ru-RU" b="1" dirty="0" err="1">
                <a:solidFill>
                  <a:schemeClr val="tx1"/>
                </a:solidFill>
                <a:ea typeface="+mn-lt"/>
                <a:cs typeface="+mn-lt"/>
              </a:rPr>
              <a:t>пов'язані</a:t>
            </a:r>
            <a:r>
              <a:rPr lang="ru-RU" b="1" dirty="0">
                <a:solidFill>
                  <a:schemeClr val="tx1"/>
                </a:solidFill>
                <a:ea typeface="+mn-lt"/>
                <a:cs typeface="+mn-lt"/>
              </a:rPr>
              <a:t> з </a:t>
            </a:r>
            <a:r>
              <a:rPr lang="ru-RU" b="1" dirty="0" err="1">
                <a:solidFill>
                  <a:schemeClr val="tx1"/>
                </a:solidFill>
                <a:ea typeface="+mn-lt"/>
                <a:cs typeface="+mn-lt"/>
              </a:rPr>
              <a:t>наркотичними</a:t>
            </a:r>
            <a:r>
              <a:rPr lang="ru-RU" b="1" dirty="0">
                <a:solidFill>
                  <a:schemeClr val="tx1"/>
                </a:solidFill>
                <a:ea typeface="+mn-lt"/>
                <a:cs typeface="+mn-lt"/>
              </a:rPr>
              <a:t> </a:t>
            </a:r>
            <a:r>
              <a:rPr lang="ru-RU" b="1" dirty="0" err="1">
                <a:solidFill>
                  <a:schemeClr val="tx1"/>
                </a:solidFill>
                <a:ea typeface="+mn-lt"/>
                <a:cs typeface="+mn-lt"/>
              </a:rPr>
              <a:t>речовинами</a:t>
            </a:r>
            <a:r>
              <a:rPr lang="ru-RU" b="1" dirty="0">
                <a:solidFill>
                  <a:schemeClr val="tx1"/>
                </a:solidFill>
                <a:ea typeface="+mn-lt"/>
                <a:cs typeface="+mn-lt"/>
              </a:rPr>
              <a:t> і </a:t>
            </a:r>
            <a:r>
              <a:rPr lang="ru-RU" b="1" dirty="0" err="1">
                <a:solidFill>
                  <a:schemeClr val="tx1"/>
                </a:solidFill>
                <a:ea typeface="+mn-lt"/>
                <a:cs typeface="+mn-lt"/>
              </a:rPr>
              <a:t>примусове</a:t>
            </a:r>
            <a:r>
              <a:rPr lang="ru-RU" b="1" dirty="0">
                <a:solidFill>
                  <a:schemeClr val="tx1"/>
                </a:solidFill>
                <a:ea typeface="+mn-lt"/>
                <a:cs typeface="+mn-lt"/>
              </a:rPr>
              <a:t> </a:t>
            </a:r>
            <a:r>
              <a:rPr lang="ru-RU" b="1" dirty="0" err="1">
                <a:solidFill>
                  <a:schemeClr val="tx1"/>
                </a:solidFill>
                <a:ea typeface="+mn-lt"/>
                <a:cs typeface="+mn-lt"/>
              </a:rPr>
              <a:t>лікування</a:t>
            </a:r>
            <a:r>
              <a:rPr lang="ru-RU" b="1" dirty="0">
                <a:solidFill>
                  <a:schemeClr val="tx1"/>
                </a:solidFill>
                <a:ea typeface="+mn-lt"/>
                <a:cs typeface="+mn-lt"/>
              </a:rPr>
              <a:t> </a:t>
            </a:r>
            <a:r>
              <a:rPr lang="ru-RU" b="1" dirty="0" err="1">
                <a:solidFill>
                  <a:schemeClr val="tx1"/>
                </a:solidFill>
                <a:ea typeface="+mn-lt"/>
                <a:cs typeface="+mn-lt"/>
              </a:rPr>
              <a:t>наркоманів</a:t>
            </a:r>
            <a:r>
              <a:rPr lang="ru-RU" b="1" dirty="0">
                <a:solidFill>
                  <a:schemeClr val="tx1"/>
                </a:solidFill>
                <a:ea typeface="+mn-lt"/>
                <a:cs typeface="+mn-lt"/>
              </a:rPr>
              <a:t>. </a:t>
            </a:r>
            <a:r>
              <a:rPr lang="ru-RU" b="1" dirty="0" err="1">
                <a:solidFill>
                  <a:schemeClr val="tx1"/>
                </a:solidFill>
                <a:ea typeface="+mn-lt"/>
                <a:cs typeface="+mn-lt"/>
              </a:rPr>
              <a:t>Також</a:t>
            </a:r>
            <a:r>
              <a:rPr lang="ru-RU" b="1" dirty="0">
                <a:solidFill>
                  <a:schemeClr val="tx1"/>
                </a:solidFill>
                <a:ea typeface="+mn-lt"/>
                <a:cs typeface="+mn-lt"/>
              </a:rPr>
              <a:t> </a:t>
            </a:r>
            <a:r>
              <a:rPr lang="ru-RU" b="1" dirty="0" err="1">
                <a:solidFill>
                  <a:schemeClr val="tx1"/>
                </a:solidFill>
                <a:ea typeface="+mn-lt"/>
                <a:cs typeface="+mn-lt"/>
              </a:rPr>
              <a:t>держави</a:t>
            </a:r>
            <a:r>
              <a:rPr lang="ru-RU" b="1" dirty="0">
                <a:solidFill>
                  <a:schemeClr val="tx1"/>
                </a:solidFill>
                <a:ea typeface="+mn-lt"/>
                <a:cs typeface="+mn-lt"/>
              </a:rPr>
              <a:t> </a:t>
            </a:r>
            <a:r>
              <a:rPr lang="ru-RU" b="1" dirty="0" err="1">
                <a:solidFill>
                  <a:schemeClr val="tx1"/>
                </a:solidFill>
                <a:ea typeface="+mn-lt"/>
                <a:cs typeface="+mn-lt"/>
              </a:rPr>
              <a:t>проводять</a:t>
            </a:r>
            <a:r>
              <a:rPr lang="ru-RU" b="1" dirty="0">
                <a:solidFill>
                  <a:schemeClr val="tx1"/>
                </a:solidFill>
                <a:ea typeface="+mn-lt"/>
                <a:cs typeface="+mn-lt"/>
              </a:rPr>
              <a:t> </a:t>
            </a:r>
            <a:r>
              <a:rPr lang="ru-RU" b="1" dirty="0" err="1">
                <a:solidFill>
                  <a:schemeClr val="tx1"/>
                </a:solidFill>
                <a:ea typeface="+mn-lt"/>
                <a:cs typeface="+mn-lt"/>
              </a:rPr>
              <a:t>спеціальні</a:t>
            </a:r>
            <a:r>
              <a:rPr lang="ru-RU" b="1" dirty="0">
                <a:solidFill>
                  <a:schemeClr val="tx1"/>
                </a:solidFill>
                <a:ea typeface="+mn-lt"/>
                <a:cs typeface="+mn-lt"/>
              </a:rPr>
              <a:t> </a:t>
            </a:r>
            <a:r>
              <a:rPr lang="ru-RU" b="1" dirty="0" err="1">
                <a:solidFill>
                  <a:schemeClr val="tx1"/>
                </a:solidFill>
                <a:ea typeface="+mn-lt"/>
                <a:cs typeface="+mn-lt"/>
              </a:rPr>
              <a:t>кампанії</a:t>
            </a:r>
            <a:r>
              <a:rPr lang="ru-RU" b="1" dirty="0">
                <a:solidFill>
                  <a:schemeClr val="tx1"/>
                </a:solidFill>
                <a:ea typeface="+mn-lt"/>
                <a:cs typeface="+mn-lt"/>
              </a:rPr>
              <a:t> для </a:t>
            </a:r>
            <a:r>
              <a:rPr lang="ru-RU" b="1" dirty="0" err="1">
                <a:solidFill>
                  <a:schemeClr val="tx1"/>
                </a:solidFill>
                <a:ea typeface="+mn-lt"/>
                <a:cs typeface="+mn-lt"/>
              </a:rPr>
              <a:t>інформування</a:t>
            </a:r>
            <a:r>
              <a:rPr lang="ru-RU" b="1" dirty="0">
                <a:solidFill>
                  <a:schemeClr val="tx1"/>
                </a:solidFill>
                <a:ea typeface="+mn-lt"/>
                <a:cs typeface="+mn-lt"/>
              </a:rPr>
              <a:t> </a:t>
            </a:r>
            <a:r>
              <a:rPr lang="ru-RU" b="1" dirty="0" err="1">
                <a:solidFill>
                  <a:schemeClr val="tx1"/>
                </a:solidFill>
                <a:ea typeface="+mn-lt"/>
                <a:cs typeface="+mn-lt"/>
              </a:rPr>
              <a:t>населення</a:t>
            </a:r>
            <a:r>
              <a:rPr lang="ru-RU" b="1" dirty="0">
                <a:solidFill>
                  <a:schemeClr val="tx1"/>
                </a:solidFill>
                <a:ea typeface="+mn-lt"/>
                <a:cs typeface="+mn-lt"/>
              </a:rPr>
              <a:t> про шкоду </a:t>
            </a:r>
            <a:r>
              <a:rPr lang="ru-RU" b="1" dirty="0" err="1">
                <a:solidFill>
                  <a:schemeClr val="tx1"/>
                </a:solidFill>
                <a:ea typeface="+mn-lt"/>
                <a:cs typeface="+mn-lt"/>
              </a:rPr>
              <a:t>наркотиків</a:t>
            </a:r>
            <a:r>
              <a:rPr lang="ru-RU" b="1" dirty="0">
                <a:solidFill>
                  <a:schemeClr val="tx1"/>
                </a:solidFill>
                <a:ea typeface="+mn-lt"/>
                <a:cs typeface="+mn-lt"/>
              </a:rPr>
              <a:t>. </a:t>
            </a:r>
            <a:r>
              <a:rPr lang="ru-RU" b="1" dirty="0" err="1">
                <a:solidFill>
                  <a:schemeClr val="tx1"/>
                </a:solidFill>
                <a:ea typeface="+mn-lt"/>
                <a:cs typeface="+mn-lt"/>
              </a:rPr>
              <a:t>Контролюють</a:t>
            </a:r>
            <a:r>
              <a:rPr lang="ru-RU" b="1" dirty="0">
                <a:solidFill>
                  <a:schemeClr val="tx1"/>
                </a:solidFill>
                <a:ea typeface="+mn-lt"/>
                <a:cs typeface="+mn-lt"/>
              </a:rPr>
              <a:t> </a:t>
            </a:r>
            <a:r>
              <a:rPr lang="ru-RU" b="1" dirty="0" err="1">
                <a:solidFill>
                  <a:schemeClr val="tx1"/>
                </a:solidFill>
                <a:ea typeface="+mn-lt"/>
                <a:cs typeface="+mn-lt"/>
              </a:rPr>
              <a:t>насадження</a:t>
            </a:r>
            <a:r>
              <a:rPr lang="ru-RU" b="1" dirty="0">
                <a:solidFill>
                  <a:schemeClr val="tx1"/>
                </a:solidFill>
                <a:ea typeface="+mn-lt"/>
                <a:cs typeface="+mn-lt"/>
              </a:rPr>
              <a:t> </a:t>
            </a:r>
            <a:r>
              <a:rPr lang="ru-RU" b="1" dirty="0" err="1">
                <a:solidFill>
                  <a:schemeClr val="tx1"/>
                </a:solidFill>
                <a:ea typeface="+mn-lt"/>
                <a:cs typeface="+mn-lt"/>
              </a:rPr>
              <a:t>рослин</a:t>
            </a:r>
            <a:r>
              <a:rPr lang="ru-RU" b="1" dirty="0">
                <a:solidFill>
                  <a:schemeClr val="tx1"/>
                </a:solidFill>
                <a:ea typeface="+mn-lt"/>
                <a:cs typeface="+mn-lt"/>
              </a:rPr>
              <a:t>, </a:t>
            </a:r>
            <a:r>
              <a:rPr lang="ru-RU" b="1" dirty="0" err="1">
                <a:solidFill>
                  <a:schemeClr val="tx1"/>
                </a:solidFill>
                <a:ea typeface="+mn-lt"/>
                <a:cs typeface="+mn-lt"/>
              </a:rPr>
              <a:t>використовуваних</a:t>
            </a:r>
            <a:r>
              <a:rPr lang="ru-RU" b="1" dirty="0">
                <a:solidFill>
                  <a:schemeClr val="tx1"/>
                </a:solidFill>
                <a:ea typeface="+mn-lt"/>
                <a:cs typeface="+mn-lt"/>
              </a:rPr>
              <a:t> для </a:t>
            </a:r>
            <a:r>
              <a:rPr lang="ru-RU" b="1" dirty="0" err="1">
                <a:solidFill>
                  <a:schemeClr val="tx1"/>
                </a:solidFill>
                <a:ea typeface="+mn-lt"/>
                <a:cs typeface="+mn-lt"/>
              </a:rPr>
              <a:t>виробництва</a:t>
            </a:r>
            <a:r>
              <a:rPr lang="ru-RU" b="1" dirty="0">
                <a:solidFill>
                  <a:schemeClr val="tx1"/>
                </a:solidFill>
                <a:ea typeface="+mn-lt"/>
                <a:cs typeface="+mn-lt"/>
              </a:rPr>
              <a:t> </a:t>
            </a:r>
            <a:r>
              <a:rPr lang="ru-RU" b="1" dirty="0" err="1">
                <a:solidFill>
                  <a:schemeClr val="tx1"/>
                </a:solidFill>
                <a:ea typeface="+mn-lt"/>
                <a:cs typeface="+mn-lt"/>
              </a:rPr>
              <a:t>наркотиків</a:t>
            </a:r>
            <a:r>
              <a:rPr lang="ru-RU" b="1" dirty="0">
                <a:solidFill>
                  <a:schemeClr val="tx1"/>
                </a:solidFill>
                <a:ea typeface="+mn-lt"/>
                <a:cs typeface="+mn-lt"/>
              </a:rPr>
              <a:t>, а </a:t>
            </a:r>
            <a:r>
              <a:rPr lang="ru-RU" b="1" dirty="0" err="1">
                <a:solidFill>
                  <a:schemeClr val="tx1"/>
                </a:solidFill>
                <a:ea typeface="+mn-lt"/>
                <a:cs typeface="+mn-lt"/>
              </a:rPr>
              <a:t>також</a:t>
            </a:r>
            <a:r>
              <a:rPr lang="ru-RU" b="1" dirty="0">
                <a:solidFill>
                  <a:schemeClr val="tx1"/>
                </a:solidFill>
                <a:ea typeface="+mn-lt"/>
                <a:cs typeface="+mn-lt"/>
              </a:rPr>
              <a:t> </a:t>
            </a:r>
            <a:r>
              <a:rPr lang="ru-RU" b="1" dirty="0" err="1">
                <a:solidFill>
                  <a:schemeClr val="tx1"/>
                </a:solidFill>
                <a:ea typeface="+mn-lt"/>
                <a:cs typeface="+mn-lt"/>
              </a:rPr>
              <a:t>докладають</a:t>
            </a:r>
            <a:r>
              <a:rPr lang="ru-RU" b="1" dirty="0">
                <a:solidFill>
                  <a:schemeClr val="tx1"/>
                </a:solidFill>
                <a:ea typeface="+mn-lt"/>
                <a:cs typeface="+mn-lt"/>
              </a:rPr>
              <a:t> </a:t>
            </a:r>
            <a:r>
              <a:rPr lang="ru-RU" b="1" dirty="0" err="1">
                <a:solidFill>
                  <a:schemeClr val="tx1"/>
                </a:solidFill>
                <a:ea typeface="+mn-lt"/>
                <a:cs typeface="+mn-lt"/>
              </a:rPr>
              <a:t>зусиль</a:t>
            </a:r>
            <a:r>
              <a:rPr lang="ru-RU" b="1" dirty="0">
                <a:solidFill>
                  <a:schemeClr val="tx1"/>
                </a:solidFill>
                <a:ea typeface="+mn-lt"/>
                <a:cs typeface="+mn-lt"/>
              </a:rPr>
              <a:t> для </a:t>
            </a:r>
            <a:r>
              <a:rPr lang="ru-RU" b="1" dirty="0" err="1">
                <a:solidFill>
                  <a:schemeClr val="tx1"/>
                </a:solidFill>
                <a:ea typeface="+mn-lt"/>
                <a:cs typeface="+mn-lt"/>
              </a:rPr>
              <a:t>затримання</a:t>
            </a:r>
            <a:r>
              <a:rPr lang="ru-RU" b="1" dirty="0">
                <a:solidFill>
                  <a:schemeClr val="tx1"/>
                </a:solidFill>
                <a:ea typeface="+mn-lt"/>
                <a:cs typeface="+mn-lt"/>
              </a:rPr>
              <a:t> </a:t>
            </a:r>
            <a:r>
              <a:rPr lang="ru-RU" b="1" dirty="0" err="1">
                <a:solidFill>
                  <a:schemeClr val="tx1"/>
                </a:solidFill>
                <a:ea typeface="+mn-lt"/>
                <a:cs typeface="+mn-lt"/>
              </a:rPr>
              <a:t>нарко-кур'єрів</a:t>
            </a:r>
            <a:r>
              <a:rPr lang="ru-RU" b="1" dirty="0">
                <a:solidFill>
                  <a:schemeClr val="tx1"/>
                </a:solidFill>
                <a:ea typeface="+mn-lt"/>
                <a:cs typeface="+mn-lt"/>
              </a:rPr>
              <a:t>.</a:t>
            </a:r>
            <a:endParaRPr lang="ru-RU" b="1">
              <a:solidFill>
                <a:schemeClr val="tx1"/>
              </a:solidFill>
            </a:endParaRPr>
          </a:p>
        </p:txBody>
      </p:sp>
      <p:sp>
        <p:nvSpPr>
          <p:cNvPr id="6" name="Прямоугольник 5">
            <a:extLst>
              <a:ext uri="{FF2B5EF4-FFF2-40B4-BE49-F238E27FC236}">
                <a16:creationId xmlns:a16="http://schemas.microsoft.com/office/drawing/2014/main" id="{2EDB97BB-F8A8-4EF3-9C23-439A67FE25FA}"/>
              </a:ext>
            </a:extLst>
          </p:cNvPr>
          <p:cNvSpPr/>
          <p:nvPr/>
        </p:nvSpPr>
        <p:spPr>
          <a:xfrm>
            <a:off x="6083600" y="5630713"/>
            <a:ext cx="5909093" cy="122207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dirty="0" err="1">
                <a:solidFill>
                  <a:schemeClr val="tx1"/>
                </a:solidFill>
                <a:ea typeface="+mn-lt"/>
                <a:cs typeface="+mn-lt"/>
              </a:rPr>
              <a:t>Більшість</a:t>
            </a:r>
            <a:r>
              <a:rPr lang="ru-RU" dirty="0">
                <a:solidFill>
                  <a:schemeClr val="tx1"/>
                </a:solidFill>
                <a:ea typeface="+mn-lt"/>
                <a:cs typeface="+mn-lt"/>
              </a:rPr>
              <a:t> </a:t>
            </a:r>
            <a:r>
              <a:rPr lang="ru-RU" dirty="0" err="1">
                <a:solidFill>
                  <a:schemeClr val="tx1"/>
                </a:solidFill>
                <a:ea typeface="+mn-lt"/>
                <a:cs typeface="+mn-lt"/>
              </a:rPr>
              <a:t>урядів</a:t>
            </a:r>
            <a:r>
              <a:rPr lang="ru-RU" dirty="0">
                <a:solidFill>
                  <a:schemeClr val="tx1"/>
                </a:solidFill>
                <a:ea typeface="+mn-lt"/>
                <a:cs typeface="+mn-lt"/>
              </a:rPr>
              <a:t> </a:t>
            </a:r>
            <a:r>
              <a:rPr lang="ru-RU" dirty="0" err="1">
                <a:solidFill>
                  <a:schemeClr val="tx1"/>
                </a:solidFill>
                <a:ea typeface="+mn-lt"/>
                <a:cs typeface="+mn-lt"/>
              </a:rPr>
              <a:t>також</a:t>
            </a:r>
            <a:r>
              <a:rPr lang="ru-RU" dirty="0">
                <a:solidFill>
                  <a:schemeClr val="tx1"/>
                </a:solidFill>
                <a:ea typeface="+mn-lt"/>
                <a:cs typeface="+mn-lt"/>
              </a:rPr>
              <a:t> </a:t>
            </a:r>
            <a:r>
              <a:rPr lang="ru-RU" dirty="0" err="1">
                <a:solidFill>
                  <a:schemeClr val="tx1"/>
                </a:solidFill>
                <a:ea typeface="+mn-lt"/>
                <a:cs typeface="+mn-lt"/>
              </a:rPr>
              <a:t>регулюють</a:t>
            </a:r>
            <a:r>
              <a:rPr lang="ru-RU" dirty="0">
                <a:solidFill>
                  <a:schemeClr val="tx1"/>
                </a:solidFill>
                <a:ea typeface="+mn-lt"/>
                <a:cs typeface="+mn-lt"/>
              </a:rPr>
              <a:t> </a:t>
            </a:r>
            <a:r>
              <a:rPr lang="ru-RU" dirty="0" err="1">
                <a:solidFill>
                  <a:schemeClr val="tx1"/>
                </a:solidFill>
                <a:ea typeface="+mn-lt"/>
                <a:cs typeface="+mn-lt"/>
              </a:rPr>
              <a:t>відпускаються</a:t>
            </a:r>
            <a:r>
              <a:rPr lang="ru-RU" dirty="0">
                <a:solidFill>
                  <a:schemeClr val="tx1"/>
                </a:solidFill>
                <a:ea typeface="+mn-lt"/>
                <a:cs typeface="+mn-lt"/>
              </a:rPr>
              <a:t> за рецептом </a:t>
            </a:r>
            <a:r>
              <a:rPr lang="ru-RU" dirty="0" err="1">
                <a:solidFill>
                  <a:schemeClr val="tx1"/>
                </a:solidFill>
                <a:ea typeface="+mn-lt"/>
                <a:cs typeface="+mn-lt"/>
              </a:rPr>
              <a:t>лікарські</a:t>
            </a:r>
            <a:r>
              <a:rPr lang="ru-RU" dirty="0">
                <a:solidFill>
                  <a:schemeClr val="tx1"/>
                </a:solidFill>
                <a:ea typeface="+mn-lt"/>
                <a:cs typeface="+mn-lt"/>
              </a:rPr>
              <a:t> </a:t>
            </a:r>
            <a:r>
              <a:rPr lang="ru-RU" dirty="0" err="1">
                <a:solidFill>
                  <a:schemeClr val="tx1"/>
                </a:solidFill>
                <a:ea typeface="+mn-lt"/>
                <a:cs typeface="+mn-lt"/>
              </a:rPr>
              <a:t>препарати</a:t>
            </a:r>
            <a:r>
              <a:rPr lang="ru-RU" dirty="0">
                <a:solidFill>
                  <a:schemeClr val="tx1"/>
                </a:solidFill>
                <a:ea typeface="+mn-lt"/>
                <a:cs typeface="+mn-lt"/>
              </a:rPr>
              <a:t>, </a:t>
            </a:r>
            <a:r>
              <a:rPr lang="ru-RU" dirty="0" err="1">
                <a:solidFill>
                  <a:schemeClr val="tx1"/>
                </a:solidFill>
                <a:ea typeface="+mn-lt"/>
                <a:cs typeface="+mn-lt"/>
              </a:rPr>
              <a:t>які</a:t>
            </a:r>
            <a:r>
              <a:rPr lang="ru-RU" dirty="0">
                <a:solidFill>
                  <a:schemeClr val="tx1"/>
                </a:solidFill>
                <a:ea typeface="+mn-lt"/>
                <a:cs typeface="+mn-lt"/>
              </a:rPr>
              <a:t> не </a:t>
            </a:r>
            <a:r>
              <a:rPr lang="ru-RU" dirty="0" err="1">
                <a:solidFill>
                  <a:schemeClr val="tx1"/>
                </a:solidFill>
                <a:ea typeface="+mn-lt"/>
                <a:cs typeface="+mn-lt"/>
              </a:rPr>
              <a:t>вважається</a:t>
            </a:r>
            <a:r>
              <a:rPr lang="ru-RU" dirty="0">
                <a:solidFill>
                  <a:schemeClr val="tx1"/>
                </a:solidFill>
                <a:ea typeface="+mn-lt"/>
                <a:cs typeface="+mn-lt"/>
              </a:rPr>
              <a:t> </a:t>
            </a:r>
            <a:r>
              <a:rPr lang="ru-RU" dirty="0" err="1">
                <a:solidFill>
                  <a:schemeClr val="tx1"/>
                </a:solidFill>
                <a:ea typeface="+mn-lt"/>
                <a:cs typeface="+mn-lt"/>
              </a:rPr>
              <a:t>небезпечним</a:t>
            </a:r>
            <a:r>
              <a:rPr lang="ru-RU" dirty="0">
                <a:solidFill>
                  <a:schemeClr val="tx1"/>
                </a:solidFill>
                <a:ea typeface="+mn-lt"/>
                <a:cs typeface="+mn-lt"/>
              </a:rPr>
              <a:t>, але </a:t>
            </a:r>
            <a:r>
              <a:rPr lang="ru-RU" dirty="0" err="1">
                <a:solidFill>
                  <a:schemeClr val="tx1"/>
                </a:solidFill>
                <a:ea typeface="+mn-lt"/>
                <a:cs typeface="+mn-lt"/>
              </a:rPr>
              <a:t>можуть</a:t>
            </a:r>
            <a:r>
              <a:rPr lang="ru-RU" dirty="0">
                <a:solidFill>
                  <a:schemeClr val="tx1"/>
                </a:solidFill>
                <a:ea typeface="+mn-lt"/>
                <a:cs typeface="+mn-lt"/>
              </a:rPr>
              <a:t> </a:t>
            </a:r>
            <a:r>
              <a:rPr lang="ru-RU" dirty="0" err="1">
                <a:solidFill>
                  <a:schemeClr val="tx1"/>
                </a:solidFill>
                <a:ea typeface="+mn-lt"/>
                <a:cs typeface="+mn-lt"/>
              </a:rPr>
              <a:t>викликати</a:t>
            </a:r>
            <a:r>
              <a:rPr lang="ru-RU" dirty="0">
                <a:solidFill>
                  <a:schemeClr val="tx1"/>
                </a:solidFill>
                <a:ea typeface="+mn-lt"/>
                <a:cs typeface="+mn-lt"/>
              </a:rPr>
              <a:t> </a:t>
            </a:r>
            <a:r>
              <a:rPr lang="ru-RU" dirty="0" err="1">
                <a:solidFill>
                  <a:schemeClr val="tx1"/>
                </a:solidFill>
                <a:ea typeface="+mn-lt"/>
                <a:cs typeface="+mn-lt"/>
              </a:rPr>
              <a:t>звикання</a:t>
            </a:r>
            <a:r>
              <a:rPr lang="ru-RU" dirty="0">
                <a:solidFill>
                  <a:schemeClr val="tx1"/>
                </a:solidFill>
                <a:ea typeface="+mn-lt"/>
                <a:cs typeface="+mn-lt"/>
              </a:rPr>
              <a:t>.</a:t>
            </a:r>
            <a:endParaRPr lang="ru-RU" dirty="0">
              <a:solidFill>
                <a:schemeClr val="tx1"/>
              </a:solidFill>
            </a:endParaRPr>
          </a:p>
        </p:txBody>
      </p:sp>
      <p:sp>
        <p:nvSpPr>
          <p:cNvPr id="7" name="Овал 6">
            <a:extLst>
              <a:ext uri="{FF2B5EF4-FFF2-40B4-BE49-F238E27FC236}">
                <a16:creationId xmlns:a16="http://schemas.microsoft.com/office/drawing/2014/main" id="{C9A068AA-D8BF-4307-A91E-8496303D175F}"/>
              </a:ext>
            </a:extLst>
          </p:cNvPr>
          <p:cNvSpPr/>
          <p:nvPr/>
        </p:nvSpPr>
        <p:spPr>
          <a:xfrm>
            <a:off x="87342" y="3444455"/>
            <a:ext cx="5276488" cy="3364301"/>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ea typeface="+mn-lt"/>
                <a:cs typeface="+mn-lt"/>
              </a:rPr>
              <a:t>Список </a:t>
            </a:r>
            <a:r>
              <a:rPr lang="ru-RU" b="1" dirty="0" err="1">
                <a:solidFill>
                  <a:schemeClr val="tx1"/>
                </a:solidFill>
                <a:ea typeface="+mn-lt"/>
                <a:cs typeface="+mn-lt"/>
              </a:rPr>
              <a:t>наркотичних</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a:t>
            </a:r>
            <a:r>
              <a:rPr lang="ru-RU" b="1" dirty="0" err="1">
                <a:solidFill>
                  <a:schemeClr val="tx1"/>
                </a:solidFill>
                <a:ea typeface="+mn-lt"/>
                <a:cs typeface="+mn-lt"/>
              </a:rPr>
              <a:t>які</a:t>
            </a:r>
            <a:r>
              <a:rPr lang="ru-RU" b="1" dirty="0">
                <a:solidFill>
                  <a:schemeClr val="tx1"/>
                </a:solidFill>
                <a:ea typeface="+mn-lt"/>
                <a:cs typeface="+mn-lt"/>
              </a:rPr>
              <a:t> </a:t>
            </a:r>
            <a:r>
              <a:rPr lang="ru-RU" b="1" dirty="0" err="1">
                <a:solidFill>
                  <a:schemeClr val="tx1"/>
                </a:solidFill>
                <a:ea typeface="+mn-lt"/>
                <a:cs typeface="+mn-lt"/>
              </a:rPr>
              <a:t>підлягають</a:t>
            </a:r>
            <a:r>
              <a:rPr lang="ru-RU" b="1" dirty="0">
                <a:solidFill>
                  <a:schemeClr val="tx1"/>
                </a:solidFill>
                <a:ea typeface="+mn-lt"/>
                <a:cs typeface="+mn-lt"/>
              </a:rPr>
              <a:t> контролю, </a:t>
            </a:r>
            <a:r>
              <a:rPr lang="ru-RU" b="1" dirty="0" err="1">
                <a:solidFill>
                  <a:schemeClr val="tx1"/>
                </a:solidFill>
                <a:ea typeface="+mn-lt"/>
                <a:cs typeface="+mn-lt"/>
              </a:rPr>
              <a:t>змінюється</a:t>
            </a:r>
            <a:r>
              <a:rPr lang="ru-RU" b="1" dirty="0">
                <a:solidFill>
                  <a:schemeClr val="tx1"/>
                </a:solidFill>
                <a:ea typeface="+mn-lt"/>
                <a:cs typeface="+mn-lt"/>
              </a:rPr>
              <a:t> в </a:t>
            </a:r>
            <a:r>
              <a:rPr lang="ru-RU" b="1" dirty="0" err="1">
                <a:solidFill>
                  <a:schemeClr val="tx1"/>
                </a:solidFill>
                <a:ea typeface="+mn-lt"/>
                <a:cs typeface="+mn-lt"/>
              </a:rPr>
              <a:t>залежності</a:t>
            </a:r>
            <a:r>
              <a:rPr lang="ru-RU" b="1" dirty="0">
                <a:solidFill>
                  <a:schemeClr val="tx1"/>
                </a:solidFill>
                <a:ea typeface="+mn-lt"/>
                <a:cs typeface="+mn-lt"/>
              </a:rPr>
              <a:t> </a:t>
            </a:r>
            <a:r>
              <a:rPr lang="ru-RU" b="1" dirty="0" err="1">
                <a:solidFill>
                  <a:schemeClr val="tx1"/>
                </a:solidFill>
                <a:ea typeface="+mn-lt"/>
                <a:cs typeface="+mn-lt"/>
              </a:rPr>
              <a:t>від</a:t>
            </a:r>
            <a:r>
              <a:rPr lang="ru-RU" b="1" dirty="0">
                <a:solidFill>
                  <a:schemeClr val="tx1"/>
                </a:solidFill>
                <a:ea typeface="+mn-lt"/>
                <a:cs typeface="+mn-lt"/>
              </a:rPr>
              <a:t> </a:t>
            </a:r>
            <a:r>
              <a:rPr lang="ru-RU" b="1" dirty="0" err="1">
                <a:solidFill>
                  <a:schemeClr val="tx1"/>
                </a:solidFill>
                <a:ea typeface="+mn-lt"/>
                <a:cs typeface="+mn-lt"/>
              </a:rPr>
              <a:t>політики</a:t>
            </a:r>
            <a:r>
              <a:rPr lang="ru-RU" b="1" dirty="0">
                <a:solidFill>
                  <a:schemeClr val="tx1"/>
                </a:solidFill>
                <a:ea typeface="+mn-lt"/>
                <a:cs typeface="+mn-lt"/>
              </a:rPr>
              <a:t> </a:t>
            </a:r>
            <a:r>
              <a:rPr lang="ru-RU" b="1" dirty="0" err="1">
                <a:solidFill>
                  <a:schemeClr val="tx1"/>
                </a:solidFill>
                <a:ea typeface="+mn-lt"/>
                <a:cs typeface="+mn-lt"/>
              </a:rPr>
              <a:t>конкретної</a:t>
            </a:r>
            <a:r>
              <a:rPr lang="ru-RU" b="1" dirty="0">
                <a:solidFill>
                  <a:schemeClr val="tx1"/>
                </a:solidFill>
                <a:ea typeface="+mn-lt"/>
                <a:cs typeface="+mn-lt"/>
              </a:rPr>
              <a:t> </a:t>
            </a:r>
            <a:r>
              <a:rPr lang="ru-RU" b="1" dirty="0" err="1">
                <a:solidFill>
                  <a:schemeClr val="tx1"/>
                </a:solidFill>
                <a:ea typeface="+mn-lt"/>
                <a:cs typeface="+mn-lt"/>
              </a:rPr>
              <a:t>країни</a:t>
            </a:r>
            <a:r>
              <a:rPr lang="ru-RU" b="1" dirty="0">
                <a:solidFill>
                  <a:schemeClr val="tx1"/>
                </a:solidFill>
                <a:ea typeface="+mn-lt"/>
                <a:cs typeface="+mn-lt"/>
              </a:rPr>
              <a:t>. </a:t>
            </a:r>
            <a:r>
              <a:rPr lang="ru-RU" b="1" dirty="0" err="1">
                <a:solidFill>
                  <a:srgbClr val="C00000"/>
                </a:solidFill>
                <a:ea typeface="+mn-lt"/>
                <a:cs typeface="+mn-lt"/>
              </a:rPr>
              <a:t>Наприклад</a:t>
            </a:r>
            <a:r>
              <a:rPr lang="ru-RU" b="1" dirty="0">
                <a:solidFill>
                  <a:srgbClr val="C00000"/>
                </a:solidFill>
                <a:ea typeface="+mn-lt"/>
                <a:cs typeface="+mn-lt"/>
              </a:rPr>
              <a:t>, </a:t>
            </a:r>
            <a:r>
              <a:rPr lang="ru-RU" b="1" dirty="0" err="1">
                <a:solidFill>
                  <a:srgbClr val="C00000"/>
                </a:solidFill>
                <a:ea typeface="+mn-lt"/>
                <a:cs typeface="+mn-lt"/>
              </a:rPr>
              <a:t>героїн</a:t>
            </a:r>
            <a:r>
              <a:rPr lang="ru-RU" b="1" dirty="0">
                <a:solidFill>
                  <a:srgbClr val="C00000"/>
                </a:solidFill>
                <a:ea typeface="+mn-lt"/>
                <a:cs typeface="+mn-lt"/>
              </a:rPr>
              <a:t> </a:t>
            </a:r>
            <a:r>
              <a:rPr lang="ru-RU" b="1" dirty="0" err="1">
                <a:solidFill>
                  <a:srgbClr val="C00000"/>
                </a:solidFill>
                <a:ea typeface="+mn-lt"/>
                <a:cs typeface="+mn-lt"/>
              </a:rPr>
              <a:t>контролюється</a:t>
            </a:r>
            <a:r>
              <a:rPr lang="ru-RU" b="1" dirty="0">
                <a:solidFill>
                  <a:srgbClr val="C00000"/>
                </a:solidFill>
                <a:ea typeface="+mn-lt"/>
                <a:cs typeface="+mn-lt"/>
              </a:rPr>
              <a:t> </a:t>
            </a:r>
            <a:r>
              <a:rPr lang="ru-RU" b="1" dirty="0" err="1">
                <a:solidFill>
                  <a:srgbClr val="C00000"/>
                </a:solidFill>
                <a:ea typeface="+mn-lt"/>
                <a:cs typeface="+mn-lt"/>
              </a:rPr>
              <a:t>фактично</a:t>
            </a:r>
            <a:r>
              <a:rPr lang="ru-RU" b="1" dirty="0">
                <a:solidFill>
                  <a:srgbClr val="C00000"/>
                </a:solidFill>
                <a:ea typeface="+mn-lt"/>
                <a:cs typeface="+mn-lt"/>
              </a:rPr>
              <a:t> </a:t>
            </a:r>
            <a:r>
              <a:rPr lang="ru-RU" b="1" dirty="0" err="1">
                <a:solidFill>
                  <a:srgbClr val="C00000"/>
                </a:solidFill>
                <a:ea typeface="+mn-lt"/>
                <a:cs typeface="+mn-lt"/>
              </a:rPr>
              <a:t>всюди</a:t>
            </a:r>
            <a:r>
              <a:rPr lang="ru-RU" b="1" dirty="0">
                <a:solidFill>
                  <a:srgbClr val="C00000"/>
                </a:solidFill>
                <a:ea typeface="+mn-lt"/>
                <a:cs typeface="+mn-lt"/>
              </a:rPr>
              <a:t>.</a:t>
            </a:r>
            <a:r>
              <a:rPr lang="ru-RU" b="1" dirty="0">
                <a:solidFill>
                  <a:schemeClr val="tx1"/>
                </a:solidFill>
                <a:ea typeface="+mn-lt"/>
                <a:cs typeface="+mn-lt"/>
              </a:rPr>
              <a:t> У той же час </a:t>
            </a:r>
            <a:r>
              <a:rPr lang="ru-RU" b="1" dirty="0" err="1">
                <a:solidFill>
                  <a:schemeClr val="tx1"/>
                </a:solidFill>
                <a:ea typeface="+mn-lt"/>
                <a:cs typeface="+mn-lt"/>
              </a:rPr>
              <a:t>такі</a:t>
            </a:r>
            <a:r>
              <a:rPr lang="ru-RU" b="1" dirty="0">
                <a:solidFill>
                  <a:schemeClr val="tx1"/>
                </a:solidFill>
                <a:ea typeface="+mn-lt"/>
                <a:cs typeface="+mn-lt"/>
              </a:rPr>
              <a:t> </a:t>
            </a:r>
            <a:r>
              <a:rPr lang="ru-RU" b="1" dirty="0" err="1">
                <a:solidFill>
                  <a:schemeClr val="tx1"/>
                </a:solidFill>
                <a:ea typeface="+mn-lt"/>
                <a:cs typeface="+mn-lt"/>
              </a:rPr>
              <a:t>речовини</a:t>
            </a:r>
            <a:r>
              <a:rPr lang="ru-RU" b="1" dirty="0">
                <a:solidFill>
                  <a:schemeClr val="tx1"/>
                </a:solidFill>
                <a:ea typeface="+mn-lt"/>
                <a:cs typeface="+mn-lt"/>
              </a:rPr>
              <a:t> як: </a:t>
            </a:r>
            <a:r>
              <a:rPr lang="ru-RU" b="1" dirty="0">
                <a:solidFill>
                  <a:srgbClr val="C00000"/>
                </a:solidFill>
                <a:ea typeface="+mn-lt"/>
                <a:cs typeface="+mn-lt"/>
              </a:rPr>
              <a:t>кат і </a:t>
            </a:r>
            <a:r>
              <a:rPr lang="ru-RU" b="1" dirty="0" err="1">
                <a:solidFill>
                  <a:srgbClr val="C00000"/>
                </a:solidFill>
                <a:ea typeface="+mn-lt"/>
                <a:cs typeface="+mn-lt"/>
              </a:rPr>
              <a:t>кодеїн</a:t>
            </a:r>
            <a:r>
              <a:rPr lang="ru-RU" b="1" dirty="0">
                <a:solidFill>
                  <a:srgbClr val="C00000"/>
                </a:solidFill>
                <a:ea typeface="+mn-lt"/>
                <a:cs typeface="+mn-lt"/>
              </a:rPr>
              <a:t> не </a:t>
            </a:r>
            <a:r>
              <a:rPr lang="ru-RU" b="1" dirty="0" err="1">
                <a:solidFill>
                  <a:srgbClr val="C00000"/>
                </a:solidFill>
                <a:ea typeface="+mn-lt"/>
                <a:cs typeface="+mn-lt"/>
              </a:rPr>
              <a:t>завжди</a:t>
            </a:r>
            <a:r>
              <a:rPr lang="ru-RU" b="1" dirty="0">
                <a:solidFill>
                  <a:srgbClr val="C00000"/>
                </a:solidFill>
                <a:ea typeface="+mn-lt"/>
                <a:cs typeface="+mn-lt"/>
              </a:rPr>
              <a:t> </a:t>
            </a:r>
            <a:r>
              <a:rPr lang="ru-RU" b="1" dirty="0" err="1">
                <a:solidFill>
                  <a:srgbClr val="C00000"/>
                </a:solidFill>
                <a:ea typeface="+mn-lt"/>
                <a:cs typeface="+mn-lt"/>
              </a:rPr>
              <a:t>підлягають</a:t>
            </a:r>
            <a:r>
              <a:rPr lang="ru-RU" b="1" dirty="0">
                <a:solidFill>
                  <a:srgbClr val="C00000"/>
                </a:solidFill>
                <a:ea typeface="+mn-lt"/>
                <a:cs typeface="+mn-lt"/>
              </a:rPr>
              <a:t> державному контролю</a:t>
            </a:r>
            <a:r>
              <a:rPr lang="ru-RU" b="1" dirty="0">
                <a:solidFill>
                  <a:schemeClr val="tx1"/>
                </a:solidFill>
                <a:ea typeface="+mn-lt"/>
                <a:cs typeface="+mn-lt"/>
              </a:rPr>
              <a:t>. </a:t>
            </a:r>
            <a:endParaRPr lang="ru-RU" b="1" dirty="0">
              <a:solidFill>
                <a:schemeClr val="tx1"/>
              </a:solidFill>
            </a:endParaRPr>
          </a:p>
        </p:txBody>
      </p:sp>
    </p:spTree>
    <p:extLst>
      <p:ext uri="{BB962C8B-B14F-4D97-AF65-F5344CB8AC3E}">
        <p14:creationId xmlns:p14="http://schemas.microsoft.com/office/powerpoint/2010/main" val="23107990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420BC5C-C418-4843-B04B-6918968D098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B12B2ADB-A98C-4321-8861-42590FAE529C}"/>
              </a:ext>
            </a:extLst>
          </p:cNvPr>
          <p:cNvSpPr>
            <a:spLocks noGrp="1"/>
          </p:cNvSpPr>
          <p:nvPr>
            <p:ph type="title"/>
          </p:nvPr>
        </p:nvSpPr>
        <p:spPr>
          <a:xfrm>
            <a:off x="144060" y="-418444"/>
            <a:ext cx="6090646" cy="1848734"/>
          </a:xfrm>
        </p:spPr>
        <p:txBody>
          <a:bodyPr>
            <a:normAutofit/>
          </a:bodyPr>
          <a:lstStyle/>
          <a:p>
            <a:r>
              <a:rPr lang="ru-RU" i="0" dirty="0" err="1">
                <a:ea typeface="+mj-lt"/>
                <a:cs typeface="+mj-lt"/>
              </a:rPr>
              <a:t>Країни</a:t>
            </a:r>
            <a:r>
              <a:rPr lang="ru-RU" i="0" dirty="0">
                <a:ea typeface="+mj-lt"/>
                <a:cs typeface="+mj-lt"/>
              </a:rPr>
              <a:t>, у </a:t>
            </a:r>
            <a:r>
              <a:rPr lang="ru-RU" i="0" dirty="0" err="1">
                <a:ea typeface="+mj-lt"/>
                <a:cs typeface="+mj-lt"/>
              </a:rPr>
              <a:t>яких</a:t>
            </a:r>
            <a:r>
              <a:rPr lang="ru-RU" i="0" dirty="0">
                <a:ea typeface="+mj-lt"/>
                <a:cs typeface="+mj-lt"/>
              </a:rPr>
              <a:t> </a:t>
            </a:r>
            <a:r>
              <a:rPr lang="ru-RU" i="0" dirty="0" err="1">
                <a:ea typeface="+mj-lt"/>
                <a:cs typeface="+mj-lt"/>
              </a:rPr>
              <a:t>легалізовано</a:t>
            </a:r>
            <a:r>
              <a:rPr lang="ru-RU" i="0" dirty="0">
                <a:ea typeface="+mj-lt"/>
                <a:cs typeface="+mj-lt"/>
              </a:rPr>
              <a:t> наркотики</a:t>
            </a:r>
            <a:endParaRPr lang="ru-RU" dirty="0"/>
          </a:p>
        </p:txBody>
      </p:sp>
      <p:sp>
        <p:nvSpPr>
          <p:cNvPr id="11" name="Freeform: Shape 10">
            <a:extLst>
              <a:ext uri="{FF2B5EF4-FFF2-40B4-BE49-F238E27FC236}">
                <a16:creationId xmlns:a16="http://schemas.microsoft.com/office/drawing/2014/main" id="{13E5F285-BD95-4989-B20B-7789901594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21648"/>
            <a:ext cx="1839951" cy="1423657"/>
          </a:xfrm>
          <a:custGeom>
            <a:avLst/>
            <a:gdLst>
              <a:gd name="connsiteX0" fmla="*/ 0 w 2331138"/>
              <a:gd name="connsiteY0" fmla="*/ 0 h 3352676"/>
              <a:gd name="connsiteX1" fmla="*/ 2331138 w 2331138"/>
              <a:gd name="connsiteY1" fmla="*/ 0 h 3352676"/>
              <a:gd name="connsiteX2" fmla="*/ 2331138 w 2331138"/>
              <a:gd name="connsiteY2" fmla="*/ 3352676 h 3352676"/>
              <a:gd name="connsiteX3" fmla="*/ 2097210 w 2331138"/>
              <a:gd name="connsiteY3" fmla="*/ 3226228 h 3352676"/>
              <a:gd name="connsiteX4" fmla="*/ 214881 w 2331138"/>
              <a:gd name="connsiteY4" fmla="*/ 1176738 h 3352676"/>
              <a:gd name="connsiteX5" fmla="*/ 1129 w 2331138"/>
              <a:gd name="connsiteY5" fmla="*/ 67475 h 335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1138" h="3352676">
                <a:moveTo>
                  <a:pt x="0" y="0"/>
                </a:moveTo>
                <a:lnTo>
                  <a:pt x="2331138" y="0"/>
                </a:lnTo>
                <a:lnTo>
                  <a:pt x="2331138" y="3352676"/>
                </a:lnTo>
                <a:lnTo>
                  <a:pt x="2097210" y="3226228"/>
                </a:lnTo>
                <a:cubicBezTo>
                  <a:pt x="1273150" y="2744079"/>
                  <a:pt x="560886" y="2027200"/>
                  <a:pt x="214881" y="1176738"/>
                </a:cubicBezTo>
                <a:cubicBezTo>
                  <a:pt x="72781" y="827511"/>
                  <a:pt x="14297" y="430630"/>
                  <a:pt x="1129" y="67475"/>
                </a:cubicBezTo>
                <a:close/>
              </a:path>
            </a:pathLst>
          </a:custGeom>
          <a:solidFill>
            <a:schemeClr val="accent3">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3" name="Graphic 78">
            <a:extLst>
              <a:ext uri="{FF2B5EF4-FFF2-40B4-BE49-F238E27FC236}">
                <a16:creationId xmlns:a16="http://schemas.microsoft.com/office/drawing/2014/main" id="{6C02F4BE-6538-4CAD-B506-5FEB41D378B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4415" y="3039261"/>
            <a:ext cx="1020166" cy="45718"/>
            <a:chOff x="4886325" y="3371754"/>
            <a:chExt cx="2418492" cy="113728"/>
          </a:xfrm>
          <a:solidFill>
            <a:schemeClr val="accent1"/>
          </a:solidFill>
        </p:grpSpPr>
        <p:sp>
          <p:nvSpPr>
            <p:cNvPr id="14" name="Graphic 78">
              <a:extLst>
                <a:ext uri="{FF2B5EF4-FFF2-40B4-BE49-F238E27FC236}">
                  <a16:creationId xmlns:a16="http://schemas.microsoft.com/office/drawing/2014/main" id="{3937246C-D7B5-4CC9-B979-0999DFD5BF0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5" name="Graphic 78">
              <a:extLst>
                <a:ext uri="{FF2B5EF4-FFF2-40B4-BE49-F238E27FC236}">
                  <a16:creationId xmlns:a16="http://schemas.microsoft.com/office/drawing/2014/main" id="{559392DF-C926-44F7-920D-C232D60C05F3}"/>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6" name="Graphic 78">
                <a:extLst>
                  <a:ext uri="{FF2B5EF4-FFF2-40B4-BE49-F238E27FC236}">
                    <a16:creationId xmlns:a16="http://schemas.microsoft.com/office/drawing/2014/main" id="{437FE2E3-579D-4AA7-8775-C78D1D5631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7" name="Graphic 78">
                <a:extLst>
                  <a:ext uri="{FF2B5EF4-FFF2-40B4-BE49-F238E27FC236}">
                    <a16:creationId xmlns:a16="http://schemas.microsoft.com/office/drawing/2014/main" id="{A6A05323-CAFA-4D34-83D6-3B23B020853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8" name="Graphic 78">
                <a:extLst>
                  <a:ext uri="{FF2B5EF4-FFF2-40B4-BE49-F238E27FC236}">
                    <a16:creationId xmlns:a16="http://schemas.microsoft.com/office/drawing/2014/main" id="{D49C45E0-CA07-4FD4-9097-BF313F498AE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9" name="Graphic 78">
                <a:extLst>
                  <a:ext uri="{FF2B5EF4-FFF2-40B4-BE49-F238E27FC236}">
                    <a16:creationId xmlns:a16="http://schemas.microsoft.com/office/drawing/2014/main" id="{1EC741B7-EEE8-43D3-9F8E-C2B4DD1965B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3" name="Объект 2">
            <a:extLst>
              <a:ext uri="{FF2B5EF4-FFF2-40B4-BE49-F238E27FC236}">
                <a16:creationId xmlns:a16="http://schemas.microsoft.com/office/drawing/2014/main" id="{01563C1E-FBAD-4322-B75B-E8B90DCD6B6E}"/>
              </a:ext>
            </a:extLst>
          </p:cNvPr>
          <p:cNvSpPr>
            <a:spLocks noGrp="1"/>
          </p:cNvSpPr>
          <p:nvPr>
            <p:ph idx="1"/>
          </p:nvPr>
        </p:nvSpPr>
        <p:spPr>
          <a:xfrm>
            <a:off x="503494" y="1272197"/>
            <a:ext cx="3517100" cy="5276164"/>
          </a:xfrm>
        </p:spPr>
        <p:txBody>
          <a:bodyPr vert="horz" lIns="91440" tIns="45720" rIns="91440" bIns="45720" rtlCol="0" anchor="t">
            <a:normAutofit/>
          </a:bodyPr>
          <a:lstStyle/>
          <a:p>
            <a:pPr>
              <a:lnSpc>
                <a:spcPct val="100000"/>
              </a:lnSpc>
            </a:pPr>
            <a:r>
              <a:rPr lang="ru-RU" sz="1600" dirty="0">
                <a:ea typeface="+mn-lt"/>
                <a:cs typeface="+mn-lt"/>
              </a:rPr>
              <a:t>➢ </a:t>
            </a:r>
            <a:r>
              <a:rPr lang="ru-RU" sz="1600" dirty="0" err="1">
                <a:ea typeface="+mn-lt"/>
                <a:cs typeface="+mn-lt"/>
              </a:rPr>
              <a:t>Нідерланди</a:t>
            </a:r>
            <a:r>
              <a:rPr lang="ru-RU" sz="1600" dirty="0">
                <a:ea typeface="+mn-lt"/>
                <a:cs typeface="+mn-lt"/>
              </a:rPr>
              <a:t> </a:t>
            </a:r>
          </a:p>
          <a:p>
            <a:pPr>
              <a:lnSpc>
                <a:spcPct val="100000"/>
              </a:lnSpc>
            </a:pPr>
            <a:r>
              <a:rPr lang="ru-RU" sz="1600" dirty="0">
                <a:ea typeface="+mn-lt"/>
                <a:cs typeface="+mn-lt"/>
              </a:rPr>
              <a:t>➢ </a:t>
            </a:r>
            <a:r>
              <a:rPr lang="ru-RU" sz="1600" dirty="0" err="1">
                <a:ea typeface="+mn-lt"/>
                <a:cs typeface="+mn-lt"/>
              </a:rPr>
              <a:t>Північна</a:t>
            </a:r>
            <a:r>
              <a:rPr lang="ru-RU" sz="1600" dirty="0">
                <a:ea typeface="+mn-lt"/>
                <a:cs typeface="+mn-lt"/>
              </a:rPr>
              <a:t> Корея </a:t>
            </a:r>
          </a:p>
          <a:p>
            <a:pPr>
              <a:lnSpc>
                <a:spcPct val="100000"/>
              </a:lnSpc>
            </a:pPr>
            <a:r>
              <a:rPr lang="ru-RU" sz="1600" dirty="0">
                <a:ea typeface="+mn-lt"/>
                <a:cs typeface="+mn-lt"/>
              </a:rPr>
              <a:t>➢ </a:t>
            </a:r>
            <a:r>
              <a:rPr lang="ru-RU" sz="1600" dirty="0" err="1">
                <a:ea typeface="+mn-lt"/>
                <a:cs typeface="+mn-lt"/>
              </a:rPr>
              <a:t>Австралія</a:t>
            </a:r>
            <a:r>
              <a:rPr lang="ru-RU" sz="1600" dirty="0">
                <a:ea typeface="+mn-lt"/>
                <a:cs typeface="+mn-lt"/>
              </a:rPr>
              <a:t> </a:t>
            </a:r>
          </a:p>
          <a:p>
            <a:pPr>
              <a:lnSpc>
                <a:spcPct val="100000"/>
              </a:lnSpc>
            </a:pPr>
            <a:r>
              <a:rPr lang="ru-RU" sz="1600" dirty="0">
                <a:ea typeface="+mn-lt"/>
                <a:cs typeface="+mn-lt"/>
              </a:rPr>
              <a:t>➢ Аргентина </a:t>
            </a:r>
          </a:p>
          <a:p>
            <a:pPr>
              <a:lnSpc>
                <a:spcPct val="100000"/>
              </a:lnSpc>
            </a:pPr>
            <a:r>
              <a:rPr lang="ru-RU" sz="1600" dirty="0">
                <a:ea typeface="+mn-lt"/>
                <a:cs typeface="+mn-lt"/>
              </a:rPr>
              <a:t>➢ </a:t>
            </a:r>
            <a:r>
              <a:rPr lang="ru-RU" sz="1600" dirty="0" err="1">
                <a:ea typeface="+mn-lt"/>
                <a:cs typeface="+mn-lt"/>
              </a:rPr>
              <a:t>Бельгія</a:t>
            </a:r>
            <a:r>
              <a:rPr lang="ru-RU" sz="1600" dirty="0">
                <a:ea typeface="+mn-lt"/>
                <a:cs typeface="+mn-lt"/>
              </a:rPr>
              <a:t> </a:t>
            </a:r>
          </a:p>
          <a:p>
            <a:pPr>
              <a:lnSpc>
                <a:spcPct val="100000"/>
              </a:lnSpc>
            </a:pPr>
            <a:r>
              <a:rPr lang="ru-RU" sz="1600" dirty="0">
                <a:ea typeface="+mn-lt"/>
                <a:cs typeface="+mn-lt"/>
              </a:rPr>
              <a:t>➢ Канада </a:t>
            </a:r>
          </a:p>
          <a:p>
            <a:pPr>
              <a:lnSpc>
                <a:spcPct val="100000"/>
              </a:lnSpc>
            </a:pPr>
            <a:r>
              <a:rPr lang="ru-RU" sz="1600" dirty="0">
                <a:ea typeface="+mn-lt"/>
                <a:cs typeface="+mn-lt"/>
              </a:rPr>
              <a:t>➢ </a:t>
            </a:r>
            <a:r>
              <a:rPr lang="ru-RU" sz="1600" dirty="0" err="1">
                <a:ea typeface="+mn-lt"/>
                <a:cs typeface="+mn-lt"/>
              </a:rPr>
              <a:t>Колумбія</a:t>
            </a:r>
            <a:r>
              <a:rPr lang="ru-RU" sz="1600" dirty="0">
                <a:ea typeface="+mn-lt"/>
                <a:cs typeface="+mn-lt"/>
              </a:rPr>
              <a:t> </a:t>
            </a:r>
          </a:p>
          <a:p>
            <a:pPr>
              <a:lnSpc>
                <a:spcPct val="100000"/>
              </a:lnSpc>
            </a:pPr>
            <a:r>
              <a:rPr lang="ru-RU" sz="1600">
                <a:ea typeface="+mn-lt"/>
                <a:cs typeface="+mn-lt"/>
              </a:rPr>
              <a:t>➢ Мексика </a:t>
            </a:r>
            <a:endParaRPr lang="ru-RU" sz="1600" dirty="0">
              <a:ea typeface="+mn-lt"/>
              <a:cs typeface="+mn-lt"/>
            </a:endParaRPr>
          </a:p>
          <a:p>
            <a:pPr>
              <a:lnSpc>
                <a:spcPct val="100000"/>
              </a:lnSpc>
            </a:pPr>
            <a:r>
              <a:rPr lang="ru-RU" sz="1600">
                <a:ea typeface="+mn-lt"/>
                <a:cs typeface="+mn-lt"/>
              </a:rPr>
              <a:t>➢ </a:t>
            </a:r>
            <a:r>
              <a:rPr lang="ru-RU" sz="1600" err="1">
                <a:ea typeface="+mn-lt"/>
                <a:cs typeface="+mn-lt"/>
              </a:rPr>
              <a:t>Швейцарія</a:t>
            </a:r>
            <a:r>
              <a:rPr lang="ru-RU" sz="1600" dirty="0">
                <a:ea typeface="+mn-lt"/>
                <a:cs typeface="+mn-lt"/>
              </a:rPr>
              <a:t> </a:t>
            </a:r>
          </a:p>
          <a:p>
            <a:pPr>
              <a:lnSpc>
                <a:spcPct val="100000"/>
              </a:lnSpc>
            </a:pPr>
            <a:r>
              <a:rPr lang="ru-RU" sz="1600">
                <a:ea typeface="+mn-lt"/>
                <a:cs typeface="+mn-lt"/>
              </a:rPr>
              <a:t>➢ </a:t>
            </a:r>
            <a:r>
              <a:rPr lang="ru-RU" sz="1600" err="1">
                <a:ea typeface="+mn-lt"/>
                <a:cs typeface="+mn-lt"/>
              </a:rPr>
              <a:t>Чехія</a:t>
            </a:r>
            <a:r>
              <a:rPr lang="ru-RU" sz="1600" dirty="0">
                <a:ea typeface="+mn-lt"/>
                <a:cs typeface="+mn-lt"/>
              </a:rPr>
              <a:t> </a:t>
            </a:r>
          </a:p>
          <a:p>
            <a:pPr>
              <a:lnSpc>
                <a:spcPct val="100000"/>
              </a:lnSpc>
            </a:pPr>
            <a:r>
              <a:rPr lang="ru-RU" sz="1600">
                <a:ea typeface="+mn-lt"/>
                <a:cs typeface="+mn-lt"/>
              </a:rPr>
              <a:t>➢ США (28 </a:t>
            </a:r>
            <a:r>
              <a:rPr lang="ru-RU" sz="1600" err="1">
                <a:ea typeface="+mn-lt"/>
                <a:cs typeface="+mn-lt"/>
              </a:rPr>
              <a:t>штатів</a:t>
            </a:r>
            <a:r>
              <a:rPr lang="ru-RU" sz="1600">
                <a:ea typeface="+mn-lt"/>
                <a:cs typeface="+mn-lt"/>
              </a:rPr>
              <a:t>) </a:t>
            </a:r>
            <a:endParaRPr lang="ru-RU" sz="1600" dirty="0">
              <a:ea typeface="+mn-lt"/>
              <a:cs typeface="+mn-lt"/>
            </a:endParaRPr>
          </a:p>
          <a:p>
            <a:pPr>
              <a:lnSpc>
                <a:spcPct val="100000"/>
              </a:lnSpc>
            </a:pPr>
            <a:r>
              <a:rPr lang="ru-RU" sz="1600">
                <a:ea typeface="+mn-lt"/>
                <a:cs typeface="+mn-lt"/>
              </a:rPr>
              <a:t>➢ </a:t>
            </a:r>
            <a:r>
              <a:rPr lang="ru-RU" sz="1600" err="1">
                <a:ea typeface="+mn-lt"/>
                <a:cs typeface="+mn-lt"/>
              </a:rPr>
              <a:t>Великобританія</a:t>
            </a:r>
            <a:r>
              <a:rPr lang="ru-RU" sz="1600" dirty="0">
                <a:ea typeface="+mn-lt"/>
                <a:cs typeface="+mn-lt"/>
              </a:rPr>
              <a:t> </a:t>
            </a:r>
          </a:p>
          <a:p>
            <a:pPr>
              <a:lnSpc>
                <a:spcPct val="100000"/>
              </a:lnSpc>
            </a:pPr>
            <a:r>
              <a:rPr lang="ru-RU" sz="1600">
                <a:ea typeface="+mn-lt"/>
                <a:cs typeface="+mn-lt"/>
              </a:rPr>
              <a:t>➢ </a:t>
            </a:r>
            <a:r>
              <a:rPr lang="ru-RU" sz="1600" err="1">
                <a:ea typeface="+mn-lt"/>
                <a:cs typeface="+mn-lt"/>
              </a:rPr>
              <a:t>Німеччина</a:t>
            </a:r>
            <a:r>
              <a:rPr lang="ru-RU" sz="1600" dirty="0">
                <a:ea typeface="+mn-lt"/>
                <a:cs typeface="+mn-lt"/>
              </a:rPr>
              <a:t> </a:t>
            </a:r>
          </a:p>
          <a:p>
            <a:pPr>
              <a:lnSpc>
                <a:spcPct val="100000"/>
              </a:lnSpc>
            </a:pPr>
            <a:r>
              <a:rPr lang="ru-RU" sz="1600" dirty="0">
                <a:ea typeface="+mn-lt"/>
                <a:cs typeface="+mn-lt"/>
              </a:rPr>
              <a:t>➢ </a:t>
            </a:r>
            <a:r>
              <a:rPr lang="ru-RU" sz="1600" dirty="0" err="1">
                <a:ea typeface="+mn-lt"/>
                <a:cs typeface="+mn-lt"/>
              </a:rPr>
              <a:t>Україна</a:t>
            </a:r>
            <a:endParaRPr lang="ru-RU" sz="1600" dirty="0" err="1"/>
          </a:p>
        </p:txBody>
      </p:sp>
      <p:sp>
        <p:nvSpPr>
          <p:cNvPr id="21" name="Freeform: Shape 20">
            <a:extLst>
              <a:ext uri="{FF2B5EF4-FFF2-40B4-BE49-F238E27FC236}">
                <a16:creationId xmlns:a16="http://schemas.microsoft.com/office/drawing/2014/main" id="{6B6061A8-D267-4967-AF47-C3CC4513858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899042" y="5602884"/>
            <a:ext cx="4292956" cy="1255116"/>
          </a:xfrm>
          <a:custGeom>
            <a:avLst/>
            <a:gdLst>
              <a:gd name="connsiteX0" fmla="*/ 0 w 4238069"/>
              <a:gd name="connsiteY0" fmla="*/ 0 h 1903025"/>
              <a:gd name="connsiteX1" fmla="*/ 113310 w 4238069"/>
              <a:gd name="connsiteY1" fmla="*/ 8960 h 1903025"/>
              <a:gd name="connsiteX2" fmla="*/ 291503 w 4238069"/>
              <a:gd name="connsiteY2" fmla="*/ 37000 h 1903025"/>
              <a:gd name="connsiteX3" fmla="*/ 3082930 w 4238069"/>
              <a:gd name="connsiteY3" fmla="*/ 1104916 h 1903025"/>
              <a:gd name="connsiteX4" fmla="*/ 3881548 w 4238069"/>
              <a:gd name="connsiteY4" fmla="*/ 1668276 h 1903025"/>
              <a:gd name="connsiteX5" fmla="*/ 4238069 w 4238069"/>
              <a:gd name="connsiteY5" fmla="*/ 1903025 h 1903025"/>
              <a:gd name="connsiteX6" fmla="*/ 0 w 4238069"/>
              <a:gd name="connsiteY6" fmla="*/ 1903025 h 190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8069" h="1903025">
                <a:moveTo>
                  <a:pt x="0" y="0"/>
                </a:moveTo>
                <a:lnTo>
                  <a:pt x="113310" y="8960"/>
                </a:lnTo>
                <a:cubicBezTo>
                  <a:pt x="173365" y="16155"/>
                  <a:pt x="232870" y="25632"/>
                  <a:pt x="291503" y="37000"/>
                </a:cubicBezTo>
                <a:cubicBezTo>
                  <a:pt x="1250780" y="222537"/>
                  <a:pt x="2264787" y="499636"/>
                  <a:pt x="3082930" y="1104916"/>
                </a:cubicBezTo>
                <a:cubicBezTo>
                  <a:pt x="3348371" y="1301283"/>
                  <a:pt x="3614239" y="1488349"/>
                  <a:pt x="3881548" y="1668276"/>
                </a:cubicBezTo>
                <a:lnTo>
                  <a:pt x="4238069" y="1903025"/>
                </a:lnTo>
                <a:lnTo>
                  <a:pt x="0" y="1903025"/>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3" name="Group 22">
            <a:extLst>
              <a:ext uri="{FF2B5EF4-FFF2-40B4-BE49-F238E27FC236}">
                <a16:creationId xmlns:a16="http://schemas.microsoft.com/office/drawing/2014/main" id="{12DB770A-658D-4212-9BF2-236070D5D7A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891063" y="5736410"/>
            <a:ext cx="886141" cy="802496"/>
            <a:chOff x="10948005" y="3272152"/>
            <a:chExt cx="868640" cy="786648"/>
          </a:xfrm>
          <a:solidFill>
            <a:schemeClr val="accent6"/>
          </a:solidFill>
        </p:grpSpPr>
        <p:sp>
          <p:nvSpPr>
            <p:cNvPr id="24" name="Freeform: Shape 23">
              <a:extLst>
                <a:ext uri="{FF2B5EF4-FFF2-40B4-BE49-F238E27FC236}">
                  <a16:creationId xmlns:a16="http://schemas.microsoft.com/office/drawing/2014/main" id="{A9B99195-76A3-4B90-8F45-BAEF05699C0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F1029419-581A-4B40-B3E3-BD5931F996F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6" name="Freeform: Shape 25">
              <a:extLst>
                <a:ext uri="{FF2B5EF4-FFF2-40B4-BE49-F238E27FC236}">
                  <a16:creationId xmlns:a16="http://schemas.microsoft.com/office/drawing/2014/main" id="{38F181C6-C3A7-463D-B837-E6FB1B08015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7" name="Graphic 12">
              <a:extLst>
                <a:ext uri="{FF2B5EF4-FFF2-40B4-BE49-F238E27FC236}">
                  <a16:creationId xmlns:a16="http://schemas.microsoft.com/office/drawing/2014/main" id="{FB6F6AFA-67F5-4D3A-839B-6B3980B6FC2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8" name="Graphic 15">
              <a:extLst>
                <a:ext uri="{FF2B5EF4-FFF2-40B4-BE49-F238E27FC236}">
                  <a16:creationId xmlns:a16="http://schemas.microsoft.com/office/drawing/2014/main" id="{E9F49015-3756-46EC-AF1A-2F33219CB13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9" name="Graphic 15">
              <a:extLst>
                <a:ext uri="{FF2B5EF4-FFF2-40B4-BE49-F238E27FC236}">
                  <a16:creationId xmlns:a16="http://schemas.microsoft.com/office/drawing/2014/main" id="{44C1E606-364B-4793-83A8-61AC96EDBE5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D62BB33-881E-4E43-A746-75C1E7C322E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904844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D0D5C11-8ED2-40E6-BD52-4A9B2854921B}"/>
              </a:ext>
            </a:extLst>
          </p:cNvPr>
          <p:cNvSpPr>
            <a:spLocks noGrp="1"/>
          </p:cNvSpPr>
          <p:nvPr>
            <p:ph idx="1"/>
          </p:nvPr>
        </p:nvSpPr>
        <p:spPr>
          <a:xfrm>
            <a:off x="525717" y="2521885"/>
            <a:ext cx="10077557" cy="4152894"/>
          </a:xfrm>
        </p:spPr>
        <p:txBody>
          <a:bodyPr vert="horz" lIns="91440" tIns="45720" rIns="91440" bIns="45720" rtlCol="0" anchor="t">
            <a:normAutofit fontScale="70000" lnSpcReduction="20000"/>
          </a:bodyPr>
          <a:lstStyle/>
          <a:p>
            <a:r>
              <a:rPr lang="ru-RU" dirty="0">
                <a:ea typeface="+mn-lt"/>
                <a:cs typeface="+mn-lt"/>
              </a:rPr>
              <a:t>❖ Наркотики </a:t>
            </a:r>
            <a:r>
              <a:rPr lang="ru-RU" dirty="0" err="1">
                <a:ea typeface="+mn-lt"/>
                <a:cs typeface="+mn-lt"/>
              </a:rPr>
              <a:t>самі</a:t>
            </a:r>
            <a:r>
              <a:rPr lang="ru-RU" dirty="0">
                <a:ea typeface="+mn-lt"/>
                <a:cs typeface="+mn-lt"/>
              </a:rPr>
              <a:t> по </a:t>
            </a:r>
            <a:r>
              <a:rPr lang="ru-RU" dirty="0" err="1">
                <a:ea typeface="+mn-lt"/>
                <a:cs typeface="+mn-lt"/>
              </a:rPr>
              <a:t>собі</a:t>
            </a:r>
            <a:r>
              <a:rPr lang="ru-RU" dirty="0">
                <a:ea typeface="+mn-lt"/>
                <a:cs typeface="+mn-lt"/>
              </a:rPr>
              <a:t> </a:t>
            </a:r>
            <a:r>
              <a:rPr lang="ru-RU" dirty="0" err="1">
                <a:ea typeface="+mn-lt"/>
                <a:cs typeface="+mn-lt"/>
              </a:rPr>
              <a:t>народжують</a:t>
            </a:r>
            <a:r>
              <a:rPr lang="ru-RU" dirty="0">
                <a:ea typeface="+mn-lt"/>
                <a:cs typeface="+mn-lt"/>
              </a:rPr>
              <a:t> </a:t>
            </a:r>
            <a:r>
              <a:rPr lang="ru-RU" dirty="0" err="1">
                <a:ea typeface="+mn-lt"/>
                <a:cs typeface="+mn-lt"/>
              </a:rPr>
              <a:t>злочинність</a:t>
            </a:r>
            <a:r>
              <a:rPr lang="ru-RU" dirty="0">
                <a:ea typeface="+mn-lt"/>
                <a:cs typeface="+mn-lt"/>
              </a:rPr>
              <a:t>. </a:t>
            </a:r>
            <a:r>
              <a:rPr lang="ru-RU" dirty="0" err="1">
                <a:ea typeface="+mn-lt"/>
                <a:cs typeface="+mn-lt"/>
              </a:rPr>
              <a:t>Досвід</a:t>
            </a:r>
            <a:r>
              <a:rPr lang="ru-RU" dirty="0">
                <a:ea typeface="+mn-lt"/>
                <a:cs typeface="+mn-lt"/>
              </a:rPr>
              <a:t> </a:t>
            </a:r>
            <a:r>
              <a:rPr lang="ru-RU" dirty="0" err="1">
                <a:ea typeface="+mn-lt"/>
                <a:cs typeface="+mn-lt"/>
              </a:rPr>
              <a:t>країн</a:t>
            </a:r>
            <a:r>
              <a:rPr lang="ru-RU" dirty="0">
                <a:ea typeface="+mn-lt"/>
                <a:cs typeface="+mn-lt"/>
              </a:rPr>
              <a:t>, </a:t>
            </a:r>
            <a:r>
              <a:rPr lang="ru-RU" dirty="0" err="1">
                <a:ea typeface="+mn-lt"/>
                <a:cs typeface="+mn-lt"/>
              </a:rPr>
              <a:t>які</a:t>
            </a:r>
            <a:r>
              <a:rPr lang="ru-RU" dirty="0">
                <a:ea typeface="+mn-lt"/>
                <a:cs typeface="+mn-lt"/>
              </a:rPr>
              <a:t> </a:t>
            </a:r>
            <a:r>
              <a:rPr lang="ru-RU" dirty="0" err="1">
                <a:ea typeface="+mn-lt"/>
                <a:cs typeface="+mn-lt"/>
              </a:rPr>
              <a:t>практикують</a:t>
            </a:r>
            <a:r>
              <a:rPr lang="ru-RU" dirty="0">
                <a:ea typeface="+mn-lt"/>
                <a:cs typeface="+mn-lt"/>
              </a:rPr>
              <a:t> </a:t>
            </a:r>
            <a:r>
              <a:rPr lang="ru-RU" dirty="0" err="1">
                <a:ea typeface="+mn-lt"/>
                <a:cs typeface="+mn-lt"/>
              </a:rPr>
              <a:t>законне</a:t>
            </a:r>
            <a:r>
              <a:rPr lang="ru-RU" dirty="0">
                <a:ea typeface="+mn-lt"/>
                <a:cs typeface="+mn-lt"/>
              </a:rPr>
              <a:t> </a:t>
            </a:r>
            <a:r>
              <a:rPr lang="ru-RU" dirty="0" err="1">
                <a:ea typeface="+mn-lt"/>
                <a:cs typeface="+mn-lt"/>
              </a:rPr>
              <a:t>призначення</a:t>
            </a:r>
            <a:r>
              <a:rPr lang="ru-RU" dirty="0">
                <a:ea typeface="+mn-lt"/>
                <a:cs typeface="+mn-lt"/>
              </a:rPr>
              <a:t> </a:t>
            </a:r>
            <a:r>
              <a:rPr lang="ru-RU" dirty="0" err="1">
                <a:ea typeface="+mn-lt"/>
                <a:cs typeface="+mn-lt"/>
              </a:rPr>
              <a:t>наркотиків</a:t>
            </a:r>
            <a:r>
              <a:rPr lang="ru-RU" dirty="0">
                <a:ea typeface="+mn-lt"/>
                <a:cs typeface="+mn-lt"/>
              </a:rPr>
              <a:t>, показав </a:t>
            </a:r>
            <a:r>
              <a:rPr lang="ru-RU" dirty="0" err="1">
                <a:ea typeface="+mn-lt"/>
                <a:cs typeface="+mn-lt"/>
              </a:rPr>
              <a:t>що</a:t>
            </a:r>
            <a:r>
              <a:rPr lang="ru-RU" dirty="0">
                <a:ea typeface="+mn-lt"/>
                <a:cs typeface="+mn-lt"/>
              </a:rPr>
              <a:t> в </a:t>
            </a:r>
            <a:r>
              <a:rPr lang="ru-RU" dirty="0" err="1">
                <a:ea typeface="+mn-lt"/>
                <a:cs typeface="+mn-lt"/>
              </a:rPr>
              <a:t>статистичних</a:t>
            </a:r>
            <a:r>
              <a:rPr lang="ru-RU" dirty="0">
                <a:ea typeface="+mn-lt"/>
                <a:cs typeface="+mn-lt"/>
              </a:rPr>
              <a:t> </a:t>
            </a:r>
            <a:r>
              <a:rPr lang="ru-RU" dirty="0" err="1">
                <a:ea typeface="+mn-lt"/>
                <a:cs typeface="+mn-lt"/>
              </a:rPr>
              <a:t>зведеннях</a:t>
            </a:r>
            <a:r>
              <a:rPr lang="ru-RU" dirty="0">
                <a:ea typeface="+mn-lt"/>
                <a:cs typeface="+mn-lt"/>
              </a:rPr>
              <a:t> автоматично </a:t>
            </a:r>
            <a:r>
              <a:rPr lang="ru-RU" dirty="0" err="1">
                <a:ea typeface="+mn-lt"/>
                <a:cs typeface="+mn-lt"/>
              </a:rPr>
              <a:t>зникли</a:t>
            </a:r>
            <a:r>
              <a:rPr lang="ru-RU" dirty="0">
                <a:ea typeface="+mn-lt"/>
                <a:cs typeface="+mn-lt"/>
              </a:rPr>
              <a:t> </a:t>
            </a:r>
            <a:r>
              <a:rPr lang="ru-RU" dirty="0" err="1">
                <a:ea typeface="+mn-lt"/>
                <a:cs typeface="+mn-lt"/>
              </a:rPr>
              <a:t>такі</a:t>
            </a:r>
            <a:r>
              <a:rPr lang="ru-RU" dirty="0">
                <a:ea typeface="+mn-lt"/>
                <a:cs typeface="+mn-lt"/>
              </a:rPr>
              <a:t> </a:t>
            </a:r>
            <a:r>
              <a:rPr lang="ru-RU" dirty="0" err="1">
                <a:ea typeface="+mn-lt"/>
                <a:cs typeface="+mn-lt"/>
              </a:rPr>
              <a:t>злочини</a:t>
            </a:r>
            <a:r>
              <a:rPr lang="ru-RU" dirty="0">
                <a:ea typeface="+mn-lt"/>
                <a:cs typeface="+mn-lt"/>
              </a:rPr>
              <a:t>, як </a:t>
            </a:r>
            <a:r>
              <a:rPr lang="ru-RU" dirty="0" err="1">
                <a:ea typeface="+mn-lt"/>
                <a:cs typeface="+mn-lt"/>
              </a:rPr>
              <a:t>володіння</a:t>
            </a:r>
            <a:r>
              <a:rPr lang="ru-RU" dirty="0">
                <a:ea typeface="+mn-lt"/>
                <a:cs typeface="+mn-lt"/>
              </a:rPr>
              <a:t> і </a:t>
            </a:r>
            <a:r>
              <a:rPr lang="ru-RU" dirty="0" err="1">
                <a:ea typeface="+mn-lt"/>
                <a:cs typeface="+mn-lt"/>
              </a:rPr>
              <a:t>торгівля</a:t>
            </a:r>
            <a:r>
              <a:rPr lang="ru-RU" dirty="0">
                <a:ea typeface="+mn-lt"/>
                <a:cs typeface="+mn-lt"/>
              </a:rPr>
              <a:t> наркотиками. </a:t>
            </a:r>
            <a:r>
              <a:rPr lang="ru-RU" dirty="0" err="1">
                <a:ea typeface="+mn-lt"/>
                <a:cs typeface="+mn-lt"/>
              </a:rPr>
              <a:t>Однак</a:t>
            </a:r>
            <a:r>
              <a:rPr lang="ru-RU" dirty="0">
                <a:ea typeface="+mn-lt"/>
                <a:cs typeface="+mn-lt"/>
              </a:rPr>
              <a:t> </a:t>
            </a:r>
            <a:r>
              <a:rPr lang="ru-RU" dirty="0" err="1">
                <a:ea typeface="+mn-lt"/>
                <a:cs typeface="+mn-lt"/>
              </a:rPr>
              <a:t>злочинність</a:t>
            </a:r>
            <a:r>
              <a:rPr lang="ru-RU" dirty="0">
                <a:ea typeface="+mn-lt"/>
                <a:cs typeface="+mn-lt"/>
              </a:rPr>
              <a:t> </a:t>
            </a:r>
            <a:r>
              <a:rPr lang="ru-RU" dirty="0" err="1">
                <a:ea typeface="+mn-lt"/>
                <a:cs typeface="+mn-lt"/>
              </a:rPr>
              <a:t>серед</a:t>
            </a:r>
            <a:r>
              <a:rPr lang="ru-RU" dirty="0">
                <a:ea typeface="+mn-lt"/>
                <a:cs typeface="+mn-lt"/>
              </a:rPr>
              <a:t> </a:t>
            </a:r>
            <a:r>
              <a:rPr lang="ru-RU" dirty="0" err="1">
                <a:ea typeface="+mn-lt"/>
                <a:cs typeface="+mn-lt"/>
              </a:rPr>
              <a:t>наркоманів</a:t>
            </a:r>
            <a:r>
              <a:rPr lang="ru-RU" dirty="0">
                <a:ea typeface="+mn-lt"/>
                <a:cs typeface="+mn-lt"/>
              </a:rPr>
              <a:t>, </a:t>
            </a:r>
            <a:r>
              <a:rPr lang="ru-RU" dirty="0" err="1">
                <a:ea typeface="+mn-lt"/>
                <a:cs typeface="+mn-lt"/>
              </a:rPr>
              <a:t>які</a:t>
            </a:r>
            <a:r>
              <a:rPr lang="ru-RU" dirty="0">
                <a:ea typeface="+mn-lt"/>
                <a:cs typeface="+mn-lt"/>
              </a:rPr>
              <a:t> </a:t>
            </a:r>
            <a:r>
              <a:rPr lang="ru-RU" dirty="0" err="1">
                <a:ea typeface="+mn-lt"/>
                <a:cs typeface="+mn-lt"/>
              </a:rPr>
              <a:t>отримували</a:t>
            </a:r>
            <a:r>
              <a:rPr lang="ru-RU" dirty="0">
                <a:ea typeface="+mn-lt"/>
                <a:cs typeface="+mn-lt"/>
              </a:rPr>
              <a:t> наркотики за рецептами, все одно росла, </a:t>
            </a:r>
            <a:r>
              <a:rPr lang="ru-RU" dirty="0" err="1">
                <a:ea typeface="+mn-lt"/>
                <a:cs typeface="+mn-lt"/>
              </a:rPr>
              <a:t>навіть</a:t>
            </a:r>
            <a:r>
              <a:rPr lang="ru-RU" dirty="0">
                <a:ea typeface="+mn-lt"/>
                <a:cs typeface="+mn-lt"/>
              </a:rPr>
              <a:t> </a:t>
            </a:r>
            <a:r>
              <a:rPr lang="ru-RU" dirty="0" err="1">
                <a:ea typeface="+mn-lt"/>
                <a:cs typeface="+mn-lt"/>
              </a:rPr>
              <a:t>незважаючи</a:t>
            </a:r>
            <a:r>
              <a:rPr lang="ru-RU" dirty="0">
                <a:ea typeface="+mn-lt"/>
                <a:cs typeface="+mn-lt"/>
              </a:rPr>
              <a:t> на те, </a:t>
            </a:r>
            <a:r>
              <a:rPr lang="ru-RU" dirty="0" err="1">
                <a:ea typeface="+mn-lt"/>
                <a:cs typeface="+mn-lt"/>
              </a:rPr>
              <a:t>що</a:t>
            </a: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препарати</a:t>
            </a:r>
            <a:r>
              <a:rPr lang="ru-RU" dirty="0">
                <a:ea typeface="+mn-lt"/>
                <a:cs typeface="+mn-lt"/>
              </a:rPr>
              <a:t> </a:t>
            </a:r>
            <a:r>
              <a:rPr lang="ru-RU" dirty="0" err="1">
                <a:ea typeface="+mn-lt"/>
                <a:cs typeface="+mn-lt"/>
              </a:rPr>
              <a:t>видавалися</a:t>
            </a:r>
            <a:r>
              <a:rPr lang="ru-RU" dirty="0">
                <a:ea typeface="+mn-lt"/>
                <a:cs typeface="+mn-lt"/>
              </a:rPr>
              <a:t> </a:t>
            </a:r>
            <a:r>
              <a:rPr lang="ru-RU" dirty="0" err="1">
                <a:ea typeface="+mn-lt"/>
                <a:cs typeface="+mn-lt"/>
              </a:rPr>
              <a:t>їм</a:t>
            </a:r>
            <a:r>
              <a:rPr lang="ru-RU" dirty="0">
                <a:ea typeface="+mn-lt"/>
                <a:cs typeface="+mn-lt"/>
              </a:rPr>
              <a:t> </a:t>
            </a:r>
            <a:r>
              <a:rPr lang="ru-RU" dirty="0" err="1">
                <a:ea typeface="+mn-lt"/>
                <a:cs typeface="+mn-lt"/>
              </a:rPr>
              <a:t>безкоштовно</a:t>
            </a:r>
            <a:r>
              <a:rPr lang="ru-RU" dirty="0">
                <a:ea typeface="+mn-lt"/>
                <a:cs typeface="+mn-lt"/>
              </a:rPr>
              <a:t>. </a:t>
            </a:r>
            <a:endParaRPr lang="ru-RU"/>
          </a:p>
          <a:p>
            <a:r>
              <a:rPr lang="ru-RU" dirty="0">
                <a:ea typeface="+mn-lt"/>
                <a:cs typeface="+mn-lt"/>
              </a:rPr>
              <a:t>❖ Люди </a:t>
            </a:r>
            <a:r>
              <a:rPr lang="ru-RU" dirty="0" err="1">
                <a:ea typeface="+mn-lt"/>
                <a:cs typeface="+mn-lt"/>
              </a:rPr>
              <a:t>роблять</a:t>
            </a:r>
            <a:r>
              <a:rPr lang="ru-RU" dirty="0">
                <a:ea typeface="+mn-lt"/>
                <a:cs typeface="+mn-lt"/>
              </a:rPr>
              <a:t> </a:t>
            </a:r>
            <a:r>
              <a:rPr lang="ru-RU" dirty="0" err="1">
                <a:ea typeface="+mn-lt"/>
                <a:cs typeface="+mn-lt"/>
              </a:rPr>
              <a:t>вільний</a:t>
            </a:r>
            <a:r>
              <a:rPr lang="ru-RU" dirty="0">
                <a:ea typeface="+mn-lt"/>
                <a:cs typeface="+mn-lt"/>
              </a:rPr>
              <a:t> </a:t>
            </a:r>
            <a:r>
              <a:rPr lang="ru-RU" dirty="0" err="1">
                <a:ea typeface="+mn-lt"/>
                <a:cs typeface="+mn-lt"/>
              </a:rPr>
              <a:t>вибір</a:t>
            </a:r>
            <a:r>
              <a:rPr lang="ru-RU" dirty="0">
                <a:ea typeface="+mn-lt"/>
                <a:cs typeface="+mn-lt"/>
              </a:rPr>
              <a:t>, </a:t>
            </a:r>
            <a:r>
              <a:rPr lang="ru-RU" dirty="0" err="1">
                <a:ea typeface="+mn-lt"/>
                <a:cs typeface="+mn-lt"/>
              </a:rPr>
              <a:t>чи</a:t>
            </a:r>
            <a:r>
              <a:rPr lang="ru-RU" dirty="0">
                <a:ea typeface="+mn-lt"/>
                <a:cs typeface="+mn-lt"/>
              </a:rPr>
              <a:t> </a:t>
            </a:r>
            <a:r>
              <a:rPr lang="ru-RU" dirty="0" err="1">
                <a:ea typeface="+mn-lt"/>
                <a:cs typeface="+mn-lt"/>
              </a:rPr>
              <a:t>починати</a:t>
            </a:r>
            <a:r>
              <a:rPr lang="ru-RU" dirty="0">
                <a:ea typeface="+mn-lt"/>
                <a:cs typeface="+mn-lt"/>
              </a:rPr>
              <a:t> </a:t>
            </a:r>
            <a:r>
              <a:rPr lang="ru-RU" dirty="0" err="1">
                <a:ea typeface="+mn-lt"/>
                <a:cs typeface="+mn-lt"/>
              </a:rPr>
              <a:t>їм</a:t>
            </a:r>
            <a:r>
              <a:rPr lang="ru-RU" dirty="0">
                <a:ea typeface="+mn-lt"/>
                <a:cs typeface="+mn-lt"/>
              </a:rPr>
              <a:t> </a:t>
            </a:r>
            <a:r>
              <a:rPr lang="ru-RU" dirty="0" err="1">
                <a:ea typeface="+mn-lt"/>
                <a:cs typeface="+mn-lt"/>
              </a:rPr>
              <a:t>вживати</a:t>
            </a:r>
            <a:r>
              <a:rPr lang="ru-RU" dirty="0">
                <a:ea typeface="+mn-lt"/>
                <a:cs typeface="+mn-lt"/>
              </a:rPr>
              <a:t> наркотики, </a:t>
            </a:r>
            <a:r>
              <a:rPr lang="ru-RU" dirty="0" err="1">
                <a:ea typeface="+mn-lt"/>
                <a:cs typeface="+mn-lt"/>
              </a:rPr>
              <a:t>проте</a:t>
            </a:r>
            <a:r>
              <a:rPr lang="ru-RU" dirty="0">
                <a:ea typeface="+mn-lt"/>
                <a:cs typeface="+mn-lt"/>
              </a:rPr>
              <a:t> як </a:t>
            </a:r>
            <a:r>
              <a:rPr lang="ru-RU" dirty="0" err="1">
                <a:ea typeface="+mn-lt"/>
                <a:cs typeface="+mn-lt"/>
              </a:rPr>
              <a:t>тільки</a:t>
            </a:r>
            <a:r>
              <a:rPr lang="ru-RU" dirty="0">
                <a:ea typeface="+mn-lt"/>
                <a:cs typeface="+mn-lt"/>
              </a:rPr>
              <a:t> вони </a:t>
            </a:r>
            <a:r>
              <a:rPr lang="ru-RU" dirty="0" err="1">
                <a:ea typeface="+mn-lt"/>
                <a:cs typeface="+mn-lt"/>
              </a:rPr>
              <a:t>стають</a:t>
            </a:r>
            <a:r>
              <a:rPr lang="ru-RU" dirty="0">
                <a:ea typeface="+mn-lt"/>
                <a:cs typeface="+mn-lt"/>
              </a:rPr>
              <a:t> </a:t>
            </a:r>
            <a:r>
              <a:rPr lang="ru-RU" dirty="0" err="1">
                <a:ea typeface="+mn-lt"/>
                <a:cs typeface="+mn-lt"/>
              </a:rPr>
              <a:t>залежними</a:t>
            </a:r>
            <a:r>
              <a:rPr lang="ru-RU" dirty="0">
                <a:ea typeface="+mn-lt"/>
                <a:cs typeface="+mn-lt"/>
              </a:rPr>
              <a:t> </a:t>
            </a:r>
            <a:r>
              <a:rPr lang="ru-RU" dirty="0" err="1">
                <a:ea typeface="+mn-lt"/>
                <a:cs typeface="+mn-lt"/>
              </a:rPr>
              <a:t>від</a:t>
            </a:r>
            <a:r>
              <a:rPr lang="ru-RU" dirty="0">
                <a:ea typeface="+mn-lt"/>
                <a:cs typeface="+mn-lt"/>
              </a:rPr>
              <a:t> </a:t>
            </a:r>
            <a:r>
              <a:rPr lang="ru-RU" dirty="0" err="1">
                <a:ea typeface="+mn-lt"/>
                <a:cs typeface="+mn-lt"/>
              </a:rPr>
              <a:t>цих</a:t>
            </a:r>
            <a:r>
              <a:rPr lang="ru-RU" dirty="0">
                <a:ea typeface="+mn-lt"/>
                <a:cs typeface="+mn-lt"/>
              </a:rPr>
              <a:t> </a:t>
            </a:r>
            <a:r>
              <a:rPr lang="ru-RU" dirty="0" err="1">
                <a:ea typeface="+mn-lt"/>
                <a:cs typeface="+mn-lt"/>
              </a:rPr>
              <a:t>речовин</a:t>
            </a:r>
            <a:r>
              <a:rPr lang="ru-RU" dirty="0">
                <a:ea typeface="+mn-lt"/>
                <a:cs typeface="+mn-lt"/>
              </a:rPr>
              <a:t>, то </a:t>
            </a:r>
            <a:r>
              <a:rPr lang="ru-RU" dirty="0" err="1">
                <a:ea typeface="+mn-lt"/>
                <a:cs typeface="+mn-lt"/>
              </a:rPr>
              <a:t>назавжди</a:t>
            </a:r>
            <a:r>
              <a:rPr lang="ru-RU" dirty="0">
                <a:ea typeface="+mn-lt"/>
                <a:cs typeface="+mn-lt"/>
              </a:rPr>
              <a:t> </a:t>
            </a:r>
            <a:r>
              <a:rPr lang="ru-RU" dirty="0" err="1">
                <a:ea typeface="+mn-lt"/>
                <a:cs typeface="+mn-lt"/>
              </a:rPr>
              <a:t>втрачають</a:t>
            </a:r>
            <a:r>
              <a:rPr lang="ru-RU" dirty="0">
                <a:ea typeface="+mn-lt"/>
                <a:cs typeface="+mn-lt"/>
              </a:rPr>
              <a:t> свободу </a:t>
            </a:r>
            <a:r>
              <a:rPr lang="ru-RU" dirty="0" err="1">
                <a:ea typeface="+mn-lt"/>
                <a:cs typeface="+mn-lt"/>
              </a:rPr>
              <a:t>вибору</a:t>
            </a:r>
            <a:r>
              <a:rPr lang="ru-RU" dirty="0">
                <a:ea typeface="+mn-lt"/>
                <a:cs typeface="+mn-lt"/>
              </a:rPr>
              <a:t>. </a:t>
            </a:r>
            <a:r>
              <a:rPr lang="ru-RU" dirty="0" err="1">
                <a:ea typeface="+mn-lt"/>
                <a:cs typeface="+mn-lt"/>
              </a:rPr>
              <a:t>Вживання</a:t>
            </a:r>
            <a:r>
              <a:rPr lang="ru-RU" dirty="0">
                <a:ea typeface="+mn-lt"/>
                <a:cs typeface="+mn-lt"/>
              </a:rPr>
              <a:t> </a:t>
            </a:r>
            <a:r>
              <a:rPr lang="ru-RU" dirty="0" err="1">
                <a:ea typeface="+mn-lt"/>
                <a:cs typeface="+mn-lt"/>
              </a:rPr>
              <a:t>наркотиків</a:t>
            </a:r>
            <a:r>
              <a:rPr lang="ru-RU" dirty="0">
                <a:ea typeface="+mn-lt"/>
                <a:cs typeface="+mn-lt"/>
              </a:rPr>
              <a:t> </a:t>
            </a:r>
            <a:r>
              <a:rPr lang="ru-RU" dirty="0" err="1">
                <a:ea typeface="+mn-lt"/>
                <a:cs typeface="+mn-lt"/>
              </a:rPr>
              <a:t>перетворюється</a:t>
            </a:r>
            <a:r>
              <a:rPr lang="ru-RU" dirty="0">
                <a:ea typeface="+mn-lt"/>
                <a:cs typeface="+mn-lt"/>
              </a:rPr>
              <a:t> в </a:t>
            </a:r>
            <a:r>
              <a:rPr lang="ru-RU" dirty="0" err="1">
                <a:ea typeface="+mn-lt"/>
                <a:cs typeface="+mn-lt"/>
              </a:rPr>
              <a:t>жорстку</a:t>
            </a:r>
            <a:r>
              <a:rPr lang="ru-RU" dirty="0">
                <a:ea typeface="+mn-lt"/>
                <a:cs typeface="+mn-lt"/>
              </a:rPr>
              <a:t> установку і </a:t>
            </a:r>
            <a:r>
              <a:rPr lang="ru-RU" dirty="0" err="1">
                <a:ea typeface="+mn-lt"/>
                <a:cs typeface="+mn-lt"/>
              </a:rPr>
              <a:t>засіб</a:t>
            </a:r>
            <a:r>
              <a:rPr lang="ru-RU" dirty="0">
                <a:ea typeface="+mn-lt"/>
                <a:cs typeface="+mn-lt"/>
              </a:rPr>
              <a:t> </a:t>
            </a:r>
            <a:r>
              <a:rPr lang="ru-RU" dirty="0" err="1">
                <a:ea typeface="+mn-lt"/>
                <a:cs typeface="+mn-lt"/>
              </a:rPr>
              <a:t>обмеження</a:t>
            </a:r>
            <a:r>
              <a:rPr lang="ru-RU" dirty="0">
                <a:ea typeface="+mn-lt"/>
                <a:cs typeface="+mn-lt"/>
              </a:rPr>
              <a:t> </a:t>
            </a:r>
            <a:r>
              <a:rPr lang="ru-RU" dirty="0" err="1">
                <a:ea typeface="+mn-lt"/>
                <a:cs typeface="+mn-lt"/>
              </a:rPr>
              <a:t>поведінки</a:t>
            </a:r>
            <a:r>
              <a:rPr lang="ru-RU" dirty="0">
                <a:ea typeface="+mn-lt"/>
                <a:cs typeface="+mn-lt"/>
              </a:rPr>
              <a:t>, </a:t>
            </a:r>
            <a:r>
              <a:rPr lang="ru-RU" dirty="0" err="1">
                <a:ea typeface="+mn-lt"/>
                <a:cs typeface="+mn-lt"/>
              </a:rPr>
              <a:t>які</a:t>
            </a:r>
            <a:r>
              <a:rPr lang="ru-RU" dirty="0">
                <a:ea typeface="+mn-lt"/>
                <a:cs typeface="+mn-lt"/>
              </a:rPr>
              <a:t> в </a:t>
            </a:r>
            <a:r>
              <a:rPr lang="ru-RU" dirty="0" err="1">
                <a:ea typeface="+mn-lt"/>
                <a:cs typeface="+mn-lt"/>
              </a:rPr>
              <a:t>цілому</a:t>
            </a:r>
            <a:r>
              <a:rPr lang="ru-RU" dirty="0">
                <a:ea typeface="+mn-lt"/>
                <a:cs typeface="+mn-lt"/>
              </a:rPr>
              <a:t> </a:t>
            </a:r>
            <a:r>
              <a:rPr lang="ru-RU" dirty="0" err="1">
                <a:ea typeface="+mn-lt"/>
                <a:cs typeface="+mn-lt"/>
              </a:rPr>
              <a:t>перевершують</a:t>
            </a:r>
            <a:r>
              <a:rPr lang="ru-RU" dirty="0">
                <a:ea typeface="+mn-lt"/>
                <a:cs typeface="+mn-lt"/>
              </a:rPr>
              <a:t> </a:t>
            </a:r>
            <a:r>
              <a:rPr lang="ru-RU" dirty="0" err="1">
                <a:ea typeface="+mn-lt"/>
                <a:cs typeface="+mn-lt"/>
              </a:rPr>
              <a:t>обмеження</a:t>
            </a:r>
            <a:r>
              <a:rPr lang="ru-RU" dirty="0">
                <a:ea typeface="+mn-lt"/>
                <a:cs typeface="+mn-lt"/>
              </a:rPr>
              <a:t>, </a:t>
            </a:r>
            <a:r>
              <a:rPr lang="ru-RU" dirty="0" err="1">
                <a:ea typeface="+mn-lt"/>
                <a:cs typeface="+mn-lt"/>
              </a:rPr>
              <a:t>встановлені</a:t>
            </a:r>
            <a:r>
              <a:rPr lang="ru-RU" dirty="0">
                <a:ea typeface="+mn-lt"/>
                <a:cs typeface="+mn-lt"/>
              </a:rPr>
              <a:t> </a:t>
            </a:r>
            <a:r>
              <a:rPr lang="ru-RU" dirty="0" err="1">
                <a:ea typeface="+mn-lt"/>
                <a:cs typeface="+mn-lt"/>
              </a:rPr>
              <a:t>навіть</a:t>
            </a:r>
            <a:r>
              <a:rPr lang="ru-RU" dirty="0">
                <a:ea typeface="+mn-lt"/>
                <a:cs typeface="+mn-lt"/>
              </a:rPr>
              <a:t> самим </a:t>
            </a:r>
            <a:r>
              <a:rPr lang="ru-RU" dirty="0" err="1">
                <a:ea typeface="+mn-lt"/>
                <a:cs typeface="+mn-lt"/>
              </a:rPr>
              <a:t>авторитарним</a:t>
            </a:r>
            <a:r>
              <a:rPr lang="ru-RU" dirty="0">
                <a:ea typeface="+mn-lt"/>
                <a:cs typeface="+mn-lt"/>
              </a:rPr>
              <a:t> </a:t>
            </a:r>
            <a:r>
              <a:rPr lang="ru-RU" dirty="0" err="1">
                <a:ea typeface="+mn-lt"/>
                <a:cs typeface="+mn-lt"/>
              </a:rPr>
              <a:t>суспільством</a:t>
            </a:r>
            <a:r>
              <a:rPr lang="ru-RU" dirty="0">
                <a:ea typeface="+mn-lt"/>
                <a:cs typeface="+mn-lt"/>
              </a:rPr>
              <a:t>. </a:t>
            </a:r>
            <a:endParaRPr lang="ru-RU"/>
          </a:p>
          <a:p>
            <a:r>
              <a:rPr lang="ru-RU" dirty="0">
                <a:ea typeface="+mn-lt"/>
                <a:cs typeface="+mn-lt"/>
              </a:rPr>
              <a:t>❖ </a:t>
            </a:r>
            <a:r>
              <a:rPr lang="ru-RU" dirty="0" err="1">
                <a:ea typeface="+mn-lt"/>
                <a:cs typeface="+mn-lt"/>
              </a:rPr>
              <a:t>Найважчі</a:t>
            </a:r>
            <a:r>
              <a:rPr lang="ru-RU" dirty="0">
                <a:ea typeface="+mn-lt"/>
                <a:cs typeface="+mn-lt"/>
              </a:rPr>
              <a:t> </a:t>
            </a:r>
            <a:r>
              <a:rPr lang="ru-RU" dirty="0" err="1">
                <a:ea typeface="+mn-lt"/>
                <a:cs typeface="+mn-lt"/>
              </a:rPr>
              <a:t>наслідки</a:t>
            </a:r>
            <a:r>
              <a:rPr lang="ru-RU" dirty="0">
                <a:ea typeface="+mn-lt"/>
                <a:cs typeface="+mn-lt"/>
              </a:rPr>
              <a:t>, </a:t>
            </a:r>
            <a:r>
              <a:rPr lang="ru-RU" dirty="0" err="1">
                <a:ea typeface="+mn-lt"/>
                <a:cs typeface="+mn-lt"/>
              </a:rPr>
              <a:t>включаючи</a:t>
            </a:r>
            <a:r>
              <a:rPr lang="ru-RU" dirty="0">
                <a:ea typeface="+mn-lt"/>
                <a:cs typeface="+mn-lt"/>
              </a:rPr>
              <a:t> </a:t>
            </a:r>
            <a:r>
              <a:rPr lang="ru-RU" dirty="0" err="1">
                <a:ea typeface="+mn-lt"/>
                <a:cs typeface="+mn-lt"/>
              </a:rPr>
              <a:t>смертні</a:t>
            </a:r>
            <a:r>
              <a:rPr lang="ru-RU" dirty="0">
                <a:ea typeface="+mn-lt"/>
                <a:cs typeface="+mn-lt"/>
              </a:rPr>
              <a:t> </a:t>
            </a:r>
            <a:r>
              <a:rPr lang="ru-RU" dirty="0" err="1">
                <a:ea typeface="+mn-lt"/>
                <a:cs typeface="+mn-lt"/>
              </a:rPr>
              <a:t>випадки</a:t>
            </a:r>
            <a:r>
              <a:rPr lang="ru-RU" dirty="0">
                <a:ea typeface="+mn-lt"/>
                <a:cs typeface="+mn-lt"/>
              </a:rPr>
              <a:t> </a:t>
            </a:r>
            <a:r>
              <a:rPr lang="ru-RU" dirty="0" err="1">
                <a:ea typeface="+mn-lt"/>
                <a:cs typeface="+mn-lt"/>
              </a:rPr>
              <a:t>від</a:t>
            </a:r>
            <a:r>
              <a:rPr lang="ru-RU" dirty="0">
                <a:ea typeface="+mn-lt"/>
                <a:cs typeface="+mn-lt"/>
              </a:rPr>
              <a:t> </a:t>
            </a:r>
            <a:r>
              <a:rPr lang="ru-RU" dirty="0" err="1">
                <a:ea typeface="+mn-lt"/>
                <a:cs typeface="+mn-lt"/>
              </a:rPr>
              <a:t>передозувань</a:t>
            </a:r>
            <a:r>
              <a:rPr lang="ru-RU" dirty="0">
                <a:ea typeface="+mn-lt"/>
                <a:cs typeface="+mn-lt"/>
              </a:rPr>
              <a:t>, а </a:t>
            </a:r>
            <a:r>
              <a:rPr lang="ru-RU" dirty="0" err="1">
                <a:ea typeface="+mn-lt"/>
                <a:cs typeface="+mn-lt"/>
              </a:rPr>
              <a:t>також</a:t>
            </a:r>
            <a:r>
              <a:rPr lang="ru-RU" dirty="0">
                <a:ea typeface="+mn-lt"/>
                <a:cs typeface="+mn-lt"/>
              </a:rPr>
              <a:t> </a:t>
            </a:r>
            <a:r>
              <a:rPr lang="ru-RU" dirty="0" err="1">
                <a:ea typeface="+mn-lt"/>
                <a:cs typeface="+mn-lt"/>
              </a:rPr>
              <a:t>залежність</a:t>
            </a:r>
            <a:r>
              <a:rPr lang="ru-RU" dirty="0">
                <a:ea typeface="+mn-lt"/>
                <a:cs typeface="+mn-lt"/>
              </a:rPr>
              <a:t>, </a:t>
            </a:r>
            <a:r>
              <a:rPr lang="ru-RU" dirty="0" err="1">
                <a:ea typeface="+mn-lt"/>
                <a:cs typeface="+mn-lt"/>
              </a:rPr>
              <a:t>що</a:t>
            </a:r>
            <a:r>
              <a:rPr lang="ru-RU" dirty="0">
                <a:ea typeface="+mn-lt"/>
                <a:cs typeface="+mn-lt"/>
              </a:rPr>
              <a:t> приводить до хвороб, </a:t>
            </a:r>
            <a:r>
              <a:rPr lang="ru-RU" dirty="0" err="1">
                <a:ea typeface="+mn-lt"/>
                <a:cs typeface="+mn-lt"/>
              </a:rPr>
              <a:t>самогубств</a:t>
            </a:r>
            <a:r>
              <a:rPr lang="ru-RU" dirty="0">
                <a:ea typeface="+mn-lt"/>
                <a:cs typeface="+mn-lt"/>
              </a:rPr>
              <a:t> та </a:t>
            </a:r>
            <a:r>
              <a:rPr lang="ru-RU" dirty="0" err="1">
                <a:ea typeface="+mn-lt"/>
                <a:cs typeface="+mn-lt"/>
              </a:rPr>
              <a:t>нещасних</a:t>
            </a:r>
            <a:r>
              <a:rPr lang="ru-RU" dirty="0">
                <a:ea typeface="+mn-lt"/>
                <a:cs typeface="+mn-lt"/>
              </a:rPr>
              <a:t> </a:t>
            </a:r>
            <a:r>
              <a:rPr lang="ru-RU" dirty="0" err="1">
                <a:ea typeface="+mn-lt"/>
                <a:cs typeface="+mn-lt"/>
              </a:rPr>
              <a:t>випадків</a:t>
            </a:r>
            <a:r>
              <a:rPr lang="ru-RU" dirty="0">
                <a:ea typeface="+mn-lt"/>
                <a:cs typeface="+mn-lt"/>
              </a:rPr>
              <a:t>, </a:t>
            </a:r>
            <a:r>
              <a:rPr lang="ru-RU" dirty="0" err="1">
                <a:ea typeface="+mn-lt"/>
                <a:cs typeface="+mn-lt"/>
              </a:rPr>
              <a:t>викликані</a:t>
            </a:r>
            <a:r>
              <a:rPr lang="ru-RU" dirty="0">
                <a:ea typeface="+mn-lt"/>
                <a:cs typeface="+mn-lt"/>
              </a:rPr>
              <a:t> </a:t>
            </a:r>
            <a:r>
              <a:rPr lang="ru-RU" dirty="0" err="1">
                <a:ea typeface="+mn-lt"/>
                <a:cs typeface="+mn-lt"/>
              </a:rPr>
              <a:t>саме</a:t>
            </a:r>
            <a:r>
              <a:rPr lang="ru-RU" dirty="0">
                <a:ea typeface="+mn-lt"/>
                <a:cs typeface="+mn-lt"/>
              </a:rPr>
              <a:t> </a:t>
            </a:r>
            <a:r>
              <a:rPr lang="ru-RU" dirty="0" err="1">
                <a:ea typeface="+mn-lt"/>
                <a:cs typeface="+mn-lt"/>
              </a:rPr>
              <a:t>зловживанням</a:t>
            </a:r>
            <a:r>
              <a:rPr lang="ru-RU" dirty="0">
                <a:ea typeface="+mn-lt"/>
                <a:cs typeface="+mn-lt"/>
              </a:rPr>
              <a:t> </a:t>
            </a:r>
            <a:r>
              <a:rPr lang="ru-RU" dirty="0" err="1">
                <a:ea typeface="+mn-lt"/>
                <a:cs typeface="+mn-lt"/>
              </a:rPr>
              <a:t>цими</a:t>
            </a:r>
            <a:r>
              <a:rPr lang="ru-RU" dirty="0">
                <a:ea typeface="+mn-lt"/>
                <a:cs typeface="+mn-lt"/>
              </a:rPr>
              <a:t> </a:t>
            </a:r>
            <a:r>
              <a:rPr lang="ru-RU" dirty="0" err="1">
                <a:ea typeface="+mn-lt"/>
                <a:cs typeface="+mn-lt"/>
              </a:rPr>
              <a:t>речовинами</a:t>
            </a:r>
            <a:r>
              <a:rPr lang="ru-RU" dirty="0">
                <a:ea typeface="+mn-lt"/>
                <a:cs typeface="+mn-lt"/>
              </a:rPr>
              <a:t>, а не </a:t>
            </a:r>
            <a:r>
              <a:rPr lang="ru-RU" dirty="0" err="1">
                <a:ea typeface="+mn-lt"/>
                <a:cs typeface="+mn-lt"/>
              </a:rPr>
              <a:t>їх</a:t>
            </a:r>
            <a:r>
              <a:rPr lang="ru-RU" dirty="0">
                <a:ea typeface="+mn-lt"/>
                <a:cs typeface="+mn-lt"/>
              </a:rPr>
              <a:t> забороною. </a:t>
            </a:r>
          </a:p>
          <a:p>
            <a:r>
              <a:rPr lang="ru-RU" dirty="0">
                <a:ea typeface="+mn-lt"/>
                <a:cs typeface="+mn-lt"/>
              </a:rPr>
              <a:t>❖ </a:t>
            </a:r>
            <a:r>
              <a:rPr lang="ru-RU" dirty="0" err="1">
                <a:ea typeface="+mn-lt"/>
                <a:cs typeface="+mn-lt"/>
              </a:rPr>
              <a:t>Всі</a:t>
            </a:r>
            <a:r>
              <a:rPr lang="ru-RU" dirty="0">
                <a:ea typeface="+mn-lt"/>
                <a:cs typeface="+mn-lt"/>
              </a:rPr>
              <a:t> </a:t>
            </a:r>
            <a:r>
              <a:rPr lang="ru-RU" dirty="0" err="1">
                <a:ea typeface="+mn-lt"/>
                <a:cs typeface="+mn-lt"/>
              </a:rPr>
              <a:t>препарати</a:t>
            </a:r>
            <a:r>
              <a:rPr lang="ru-RU" dirty="0">
                <a:ea typeface="+mn-lt"/>
                <a:cs typeface="+mn-lt"/>
              </a:rPr>
              <a:t>, </a:t>
            </a:r>
            <a:r>
              <a:rPr lang="ru-RU" dirty="0" err="1">
                <a:ea typeface="+mn-lt"/>
                <a:cs typeface="+mn-lt"/>
              </a:rPr>
              <a:t>виготовлені</a:t>
            </a:r>
            <a:r>
              <a:rPr lang="ru-RU" dirty="0">
                <a:ea typeface="+mn-lt"/>
                <a:cs typeface="+mn-lt"/>
              </a:rPr>
              <a:t> з </a:t>
            </a:r>
            <a:r>
              <a:rPr lang="ru-RU" dirty="0" err="1">
                <a:ea typeface="+mn-lt"/>
                <a:cs typeface="+mn-lt"/>
              </a:rPr>
              <a:t>конопель</a:t>
            </a:r>
            <a:r>
              <a:rPr lang="ru-RU" dirty="0">
                <a:ea typeface="+mn-lt"/>
                <a:cs typeface="+mn-lt"/>
              </a:rPr>
              <a:t> – </a:t>
            </a:r>
            <a:r>
              <a:rPr lang="ru-RU" dirty="0" err="1">
                <a:ea typeface="+mn-lt"/>
                <a:cs typeface="+mn-lt"/>
              </a:rPr>
              <a:t>це</a:t>
            </a:r>
            <a:r>
              <a:rPr lang="ru-RU" dirty="0">
                <a:ea typeface="+mn-lt"/>
                <a:cs typeface="+mn-lt"/>
              </a:rPr>
              <a:t> наркотики. </a:t>
            </a:r>
            <a:r>
              <a:rPr lang="ru-RU" dirty="0" err="1">
                <a:ea typeface="+mn-lt"/>
                <a:cs typeface="+mn-lt"/>
              </a:rPr>
              <a:t>Концепцію</a:t>
            </a:r>
            <a:r>
              <a:rPr lang="ru-RU" dirty="0">
                <a:ea typeface="+mn-lt"/>
                <a:cs typeface="+mn-lt"/>
              </a:rPr>
              <a:t> «</a:t>
            </a:r>
            <a:r>
              <a:rPr lang="ru-RU" dirty="0" err="1">
                <a:ea typeface="+mn-lt"/>
                <a:cs typeface="+mn-lt"/>
              </a:rPr>
              <a:t>м’яких</a:t>
            </a:r>
            <a:r>
              <a:rPr lang="ru-RU" dirty="0">
                <a:ea typeface="+mn-lt"/>
                <a:cs typeface="+mn-lt"/>
              </a:rPr>
              <a:t> </a:t>
            </a:r>
            <a:r>
              <a:rPr lang="ru-RU" dirty="0" err="1">
                <a:ea typeface="+mn-lt"/>
                <a:cs typeface="+mn-lt"/>
              </a:rPr>
              <a:t>наркотиків</a:t>
            </a:r>
            <a:r>
              <a:rPr lang="ru-RU" dirty="0">
                <a:ea typeface="+mn-lt"/>
                <a:cs typeface="+mn-lt"/>
              </a:rPr>
              <a:t>» не </a:t>
            </a:r>
            <a:r>
              <a:rPr lang="ru-RU" dirty="0" err="1">
                <a:ea typeface="+mn-lt"/>
                <a:cs typeface="+mn-lt"/>
              </a:rPr>
              <a:t>визнає</a:t>
            </a:r>
            <a:r>
              <a:rPr lang="ru-RU" dirty="0">
                <a:ea typeface="+mn-lt"/>
                <a:cs typeface="+mn-lt"/>
              </a:rPr>
              <a:t> </a:t>
            </a:r>
            <a:r>
              <a:rPr lang="ru-RU" dirty="0" err="1">
                <a:ea typeface="+mn-lt"/>
                <a:cs typeface="+mn-lt"/>
              </a:rPr>
              <a:t>ні</a:t>
            </a:r>
            <a:r>
              <a:rPr lang="ru-RU" dirty="0">
                <a:ea typeface="+mn-lt"/>
                <a:cs typeface="+mn-lt"/>
              </a:rPr>
              <a:t> медицина, </a:t>
            </a:r>
            <a:r>
              <a:rPr lang="ru-RU" dirty="0" err="1">
                <a:ea typeface="+mn-lt"/>
                <a:cs typeface="+mn-lt"/>
              </a:rPr>
              <a:t>ні</a:t>
            </a:r>
            <a:r>
              <a:rPr lang="ru-RU" dirty="0">
                <a:ea typeface="+mn-lt"/>
                <a:cs typeface="+mn-lt"/>
              </a:rPr>
              <a:t> </a:t>
            </a:r>
            <a:r>
              <a:rPr lang="ru-RU" dirty="0" err="1">
                <a:ea typeface="+mn-lt"/>
                <a:cs typeface="+mn-lt"/>
              </a:rPr>
              <a:t>міжнародні</a:t>
            </a:r>
            <a:r>
              <a:rPr lang="ru-RU" dirty="0">
                <a:ea typeface="+mn-lt"/>
                <a:cs typeface="+mn-lt"/>
              </a:rPr>
              <a:t> </a:t>
            </a:r>
            <a:r>
              <a:rPr lang="ru-RU" dirty="0" err="1">
                <a:ea typeface="+mn-lt"/>
                <a:cs typeface="+mn-lt"/>
              </a:rPr>
              <a:t>закони</a:t>
            </a:r>
            <a:r>
              <a:rPr lang="ru-RU" dirty="0">
                <a:ea typeface="+mn-lt"/>
                <a:cs typeface="+mn-lt"/>
              </a:rPr>
              <a:t>. </a:t>
            </a:r>
            <a:r>
              <a:rPr lang="ru-RU" dirty="0" err="1">
                <a:ea typeface="+mn-lt"/>
                <a:cs typeface="+mn-lt"/>
              </a:rPr>
              <a:t>Єдина</a:t>
            </a:r>
            <a:r>
              <a:rPr lang="ru-RU" dirty="0">
                <a:ea typeface="+mn-lt"/>
                <a:cs typeface="+mn-lt"/>
              </a:rPr>
              <a:t> </a:t>
            </a:r>
            <a:r>
              <a:rPr lang="ru-RU" dirty="0" err="1">
                <a:ea typeface="+mn-lt"/>
                <a:cs typeface="+mn-lt"/>
              </a:rPr>
              <a:t>конвенція</a:t>
            </a:r>
            <a:r>
              <a:rPr lang="ru-RU" dirty="0">
                <a:ea typeface="+mn-lt"/>
                <a:cs typeface="+mn-lt"/>
              </a:rPr>
              <a:t> ООН з </a:t>
            </a:r>
            <a:r>
              <a:rPr lang="ru-RU" dirty="0" err="1">
                <a:ea typeface="+mn-lt"/>
                <a:cs typeface="+mn-lt"/>
              </a:rPr>
              <a:t>наркотичних</a:t>
            </a:r>
            <a:r>
              <a:rPr lang="ru-RU" dirty="0">
                <a:ea typeface="+mn-lt"/>
                <a:cs typeface="+mn-lt"/>
              </a:rPr>
              <a:t> </a:t>
            </a:r>
            <a:r>
              <a:rPr lang="ru-RU" dirty="0" err="1">
                <a:ea typeface="+mn-lt"/>
                <a:cs typeface="+mn-lt"/>
              </a:rPr>
              <a:t>речовин</a:t>
            </a:r>
            <a:r>
              <a:rPr lang="ru-RU" dirty="0">
                <a:ea typeface="+mn-lt"/>
                <a:cs typeface="+mn-lt"/>
              </a:rPr>
              <a:t> </a:t>
            </a:r>
            <a:r>
              <a:rPr lang="ru-RU" dirty="0" err="1">
                <a:ea typeface="+mn-lt"/>
                <a:cs typeface="+mn-lt"/>
              </a:rPr>
              <a:t>забороняє</a:t>
            </a:r>
            <a:r>
              <a:rPr lang="ru-RU" dirty="0">
                <a:ea typeface="+mn-lt"/>
                <a:cs typeface="+mn-lt"/>
              </a:rPr>
              <a:t> будь-яке </a:t>
            </a:r>
            <a:r>
              <a:rPr lang="ru-RU" dirty="0" err="1">
                <a:ea typeface="+mn-lt"/>
                <a:cs typeface="+mn-lt"/>
              </a:rPr>
              <a:t>немедичне</a:t>
            </a:r>
            <a:r>
              <a:rPr lang="ru-RU" dirty="0">
                <a:ea typeface="+mn-lt"/>
                <a:cs typeface="+mn-lt"/>
              </a:rPr>
              <a:t> </a:t>
            </a:r>
            <a:r>
              <a:rPr lang="ru-RU" dirty="0" err="1">
                <a:ea typeface="+mn-lt"/>
                <a:cs typeface="+mn-lt"/>
              </a:rPr>
              <a:t>застосування</a:t>
            </a:r>
            <a:r>
              <a:rPr lang="ru-RU" dirty="0">
                <a:ea typeface="+mn-lt"/>
                <a:cs typeface="+mn-lt"/>
              </a:rPr>
              <a:t> </a:t>
            </a:r>
            <a:r>
              <a:rPr lang="ru-RU" dirty="0" err="1">
                <a:ea typeface="+mn-lt"/>
                <a:cs typeface="+mn-lt"/>
              </a:rPr>
              <a:t>цих</a:t>
            </a:r>
            <a:r>
              <a:rPr lang="ru-RU" dirty="0">
                <a:ea typeface="+mn-lt"/>
                <a:cs typeface="+mn-lt"/>
              </a:rPr>
              <a:t> </a:t>
            </a:r>
            <a:r>
              <a:rPr lang="ru-RU" dirty="0" err="1">
                <a:ea typeface="+mn-lt"/>
                <a:cs typeface="+mn-lt"/>
              </a:rPr>
              <a:t>засобів</a:t>
            </a:r>
            <a:r>
              <a:rPr lang="ru-RU" dirty="0">
                <a:ea typeface="+mn-lt"/>
                <a:cs typeface="+mn-lt"/>
              </a:rPr>
              <a:t>. Той факт, </a:t>
            </a:r>
            <a:r>
              <a:rPr lang="ru-RU" dirty="0" err="1">
                <a:ea typeface="+mn-lt"/>
                <a:cs typeface="+mn-lt"/>
              </a:rPr>
              <a:t>що</a:t>
            </a:r>
            <a:r>
              <a:rPr lang="ru-RU" dirty="0">
                <a:ea typeface="+mn-lt"/>
                <a:cs typeface="+mn-lt"/>
              </a:rPr>
              <a:t> марихуана </a:t>
            </a:r>
            <a:r>
              <a:rPr lang="ru-RU" dirty="0" err="1">
                <a:ea typeface="+mn-lt"/>
                <a:cs typeface="+mn-lt"/>
              </a:rPr>
              <a:t>створює</a:t>
            </a:r>
            <a:r>
              <a:rPr lang="ru-RU" dirty="0">
                <a:ea typeface="+mn-lt"/>
                <a:cs typeface="+mn-lt"/>
              </a:rPr>
              <a:t> </a:t>
            </a:r>
            <a:r>
              <a:rPr lang="ru-RU" dirty="0" err="1">
                <a:ea typeface="+mn-lt"/>
                <a:cs typeface="+mn-lt"/>
              </a:rPr>
              <a:t>інший</a:t>
            </a:r>
            <a:r>
              <a:rPr lang="ru-RU" dirty="0">
                <a:ea typeface="+mn-lt"/>
                <a:cs typeface="+mn-lt"/>
              </a:rPr>
              <a:t> тип </a:t>
            </a:r>
            <a:r>
              <a:rPr lang="ru-RU" dirty="0" err="1">
                <a:ea typeface="+mn-lt"/>
                <a:cs typeface="+mn-lt"/>
              </a:rPr>
              <a:t>сп’яніння</a:t>
            </a:r>
            <a:r>
              <a:rPr lang="ru-RU" dirty="0">
                <a:ea typeface="+mn-lt"/>
                <a:cs typeface="+mn-lt"/>
              </a:rPr>
              <a:t>, </a:t>
            </a:r>
            <a:r>
              <a:rPr lang="ru-RU" dirty="0" err="1">
                <a:ea typeface="+mn-lt"/>
                <a:cs typeface="+mn-lt"/>
              </a:rPr>
              <a:t>ніж</a:t>
            </a:r>
            <a:r>
              <a:rPr lang="ru-RU" dirty="0">
                <a:ea typeface="+mn-lt"/>
                <a:cs typeface="+mn-lt"/>
              </a:rPr>
              <a:t> алкоголь </a:t>
            </a:r>
            <a:r>
              <a:rPr lang="ru-RU" dirty="0" err="1">
                <a:ea typeface="+mn-lt"/>
                <a:cs typeface="+mn-lt"/>
              </a:rPr>
              <a:t>або</a:t>
            </a:r>
            <a:r>
              <a:rPr lang="ru-RU" dirty="0">
                <a:ea typeface="+mn-lt"/>
                <a:cs typeface="+mn-lt"/>
              </a:rPr>
              <a:t> </a:t>
            </a:r>
            <a:r>
              <a:rPr lang="ru-RU" dirty="0" err="1">
                <a:ea typeface="+mn-lt"/>
                <a:cs typeface="+mn-lt"/>
              </a:rPr>
              <a:t>амфетамін</a:t>
            </a:r>
            <a:r>
              <a:rPr lang="ru-RU" dirty="0">
                <a:ea typeface="+mn-lt"/>
                <a:cs typeface="+mn-lt"/>
              </a:rPr>
              <a:t> і </a:t>
            </a:r>
            <a:r>
              <a:rPr lang="ru-RU" dirty="0" err="1">
                <a:ea typeface="+mn-lt"/>
                <a:cs typeface="+mn-lt"/>
              </a:rPr>
              <a:t>героїн</a:t>
            </a:r>
            <a:r>
              <a:rPr lang="ru-RU" dirty="0">
                <a:ea typeface="+mn-lt"/>
                <a:cs typeface="+mn-lt"/>
              </a:rPr>
              <a:t>, </a:t>
            </a:r>
            <a:r>
              <a:rPr lang="ru-RU" dirty="0" err="1">
                <a:ea typeface="+mn-lt"/>
                <a:cs typeface="+mn-lt"/>
              </a:rPr>
              <a:t>зовсім</a:t>
            </a:r>
            <a:r>
              <a:rPr lang="ru-RU" dirty="0">
                <a:ea typeface="+mn-lt"/>
                <a:cs typeface="+mn-lt"/>
              </a:rPr>
              <a:t> не </a:t>
            </a:r>
            <a:r>
              <a:rPr lang="ru-RU" dirty="0" err="1">
                <a:ea typeface="+mn-lt"/>
                <a:cs typeface="+mn-lt"/>
              </a:rPr>
              <a:t>свідчить</a:t>
            </a:r>
            <a:r>
              <a:rPr lang="ru-RU" dirty="0">
                <a:ea typeface="+mn-lt"/>
                <a:cs typeface="+mn-lt"/>
              </a:rPr>
              <a:t> про </a:t>
            </a:r>
            <a:r>
              <a:rPr lang="ru-RU" dirty="0" err="1">
                <a:ea typeface="+mn-lt"/>
                <a:cs typeface="+mn-lt"/>
              </a:rPr>
              <a:t>меншу</a:t>
            </a:r>
            <a:r>
              <a:rPr lang="ru-RU" dirty="0">
                <a:ea typeface="+mn-lt"/>
                <a:cs typeface="+mn-lt"/>
              </a:rPr>
              <a:t> шкоду, а </a:t>
            </a:r>
            <a:r>
              <a:rPr lang="ru-RU" dirty="0" err="1">
                <a:ea typeface="+mn-lt"/>
                <a:cs typeface="+mn-lt"/>
              </a:rPr>
              <a:t>скоріше</a:t>
            </a:r>
            <a:r>
              <a:rPr lang="ru-RU" dirty="0">
                <a:ea typeface="+mn-lt"/>
                <a:cs typeface="+mn-lt"/>
              </a:rPr>
              <a:t> про те, </a:t>
            </a:r>
            <a:r>
              <a:rPr lang="ru-RU" dirty="0" err="1">
                <a:ea typeface="+mn-lt"/>
                <a:cs typeface="+mn-lt"/>
              </a:rPr>
              <a:t>що</a:t>
            </a:r>
            <a:r>
              <a:rPr lang="ru-RU" dirty="0">
                <a:ea typeface="+mn-lt"/>
                <a:cs typeface="+mn-lt"/>
              </a:rPr>
              <a:t> вона </a:t>
            </a:r>
            <a:r>
              <a:rPr lang="ru-RU" dirty="0" err="1">
                <a:ea typeface="+mn-lt"/>
                <a:cs typeface="+mn-lt"/>
              </a:rPr>
              <a:t>шкідлива</a:t>
            </a:r>
            <a:r>
              <a:rPr lang="ru-RU" dirty="0">
                <a:ea typeface="+mn-lt"/>
                <a:cs typeface="+mn-lt"/>
              </a:rPr>
              <a:t> </a:t>
            </a:r>
            <a:r>
              <a:rPr lang="ru-RU" dirty="0" err="1">
                <a:ea typeface="+mn-lt"/>
                <a:cs typeface="+mn-lt"/>
              </a:rPr>
              <a:t>по-іншому</a:t>
            </a:r>
            <a:r>
              <a:rPr lang="ru-RU" dirty="0">
                <a:ea typeface="+mn-lt"/>
                <a:cs typeface="+mn-lt"/>
              </a:rPr>
              <a:t>. </a:t>
            </a:r>
            <a:r>
              <a:rPr lang="ru-RU" dirty="0" err="1">
                <a:ea typeface="+mn-lt"/>
                <a:cs typeface="+mn-lt"/>
              </a:rPr>
              <a:t>Препарати</a:t>
            </a:r>
            <a:r>
              <a:rPr lang="ru-RU" dirty="0">
                <a:ea typeface="+mn-lt"/>
                <a:cs typeface="+mn-lt"/>
              </a:rPr>
              <a:t> </a:t>
            </a:r>
            <a:r>
              <a:rPr lang="ru-RU" dirty="0" err="1">
                <a:ea typeface="+mn-lt"/>
                <a:cs typeface="+mn-lt"/>
              </a:rPr>
              <a:t>конопель</a:t>
            </a:r>
            <a:r>
              <a:rPr lang="ru-RU" dirty="0">
                <a:ea typeface="+mn-lt"/>
                <a:cs typeface="+mn-lt"/>
              </a:rPr>
              <a:t> </a:t>
            </a:r>
            <a:r>
              <a:rPr lang="ru-RU" dirty="0" err="1">
                <a:ea typeface="+mn-lt"/>
                <a:cs typeface="+mn-lt"/>
              </a:rPr>
              <a:t>вражають</a:t>
            </a:r>
            <a:r>
              <a:rPr lang="ru-RU" dirty="0">
                <a:ea typeface="+mn-lt"/>
                <a:cs typeface="+mn-lt"/>
              </a:rPr>
              <a:t> </a:t>
            </a:r>
            <a:r>
              <a:rPr lang="ru-RU" dirty="0" err="1">
                <a:ea typeface="+mn-lt"/>
                <a:cs typeface="+mn-lt"/>
              </a:rPr>
              <a:t>більше</a:t>
            </a:r>
            <a:r>
              <a:rPr lang="ru-RU" dirty="0">
                <a:ea typeface="+mn-lt"/>
                <a:cs typeface="+mn-lt"/>
              </a:rPr>
              <a:t> душу, а не </a:t>
            </a:r>
            <a:r>
              <a:rPr lang="ru-RU" dirty="0" err="1">
                <a:ea typeface="+mn-lt"/>
                <a:cs typeface="+mn-lt"/>
              </a:rPr>
              <a:t>тіло</a:t>
            </a:r>
            <a:r>
              <a:rPr lang="ru-RU" dirty="0">
                <a:ea typeface="+mn-lt"/>
                <a:cs typeface="+mn-lt"/>
              </a:rPr>
              <a:t> і </a:t>
            </a:r>
            <a:r>
              <a:rPr lang="ru-RU" dirty="0" err="1">
                <a:ea typeface="+mn-lt"/>
                <a:cs typeface="+mn-lt"/>
              </a:rPr>
              <a:t>це</a:t>
            </a:r>
            <a:r>
              <a:rPr lang="ru-RU" dirty="0">
                <a:ea typeface="+mn-lt"/>
                <a:cs typeface="+mn-lt"/>
              </a:rPr>
              <a:t> </a:t>
            </a:r>
            <a:r>
              <a:rPr lang="ru-RU" dirty="0" err="1">
                <a:ea typeface="+mn-lt"/>
                <a:cs typeface="+mn-lt"/>
              </a:rPr>
              <a:t>дуже</a:t>
            </a:r>
            <a:r>
              <a:rPr lang="ru-RU" dirty="0">
                <a:ea typeface="+mn-lt"/>
                <a:cs typeface="+mn-lt"/>
              </a:rPr>
              <a:t> </a:t>
            </a:r>
            <a:r>
              <a:rPr lang="ru-RU" dirty="0" err="1">
                <a:ea typeface="+mn-lt"/>
                <a:cs typeface="+mn-lt"/>
              </a:rPr>
              <a:t>згубно</a:t>
            </a:r>
            <a:r>
              <a:rPr lang="ru-RU" dirty="0">
                <a:ea typeface="+mn-lt"/>
                <a:cs typeface="+mn-lt"/>
              </a:rPr>
              <a:t> для </a:t>
            </a:r>
            <a:r>
              <a:rPr lang="ru-RU" dirty="0" err="1">
                <a:ea typeface="+mn-lt"/>
                <a:cs typeface="+mn-lt"/>
              </a:rPr>
              <a:t>молоді</a:t>
            </a:r>
            <a:r>
              <a:rPr lang="ru-RU" dirty="0">
                <a:ea typeface="+mn-lt"/>
                <a:cs typeface="+mn-lt"/>
              </a:rPr>
              <a:t>. </a:t>
            </a:r>
            <a:endParaRPr lang="ru-RU">
              <a:ea typeface="+mn-lt"/>
              <a:cs typeface="+mn-lt"/>
            </a:endParaRPr>
          </a:p>
          <a:p>
            <a:r>
              <a:rPr lang="ru-RU" dirty="0">
                <a:ea typeface="+mn-lt"/>
                <a:cs typeface="+mn-lt"/>
              </a:rPr>
              <a:t>❖ Продаж </a:t>
            </a:r>
            <a:r>
              <a:rPr lang="ru-RU" dirty="0" err="1">
                <a:ea typeface="+mn-lt"/>
                <a:cs typeface="+mn-lt"/>
              </a:rPr>
              <a:t>наркотиків</a:t>
            </a:r>
            <a:r>
              <a:rPr lang="ru-RU" dirty="0">
                <a:ea typeface="+mn-lt"/>
                <a:cs typeface="+mn-lt"/>
              </a:rPr>
              <a:t> заборонили з </a:t>
            </a:r>
            <a:r>
              <a:rPr lang="ru-RU" dirty="0" err="1">
                <a:ea typeface="+mn-lt"/>
                <a:cs typeface="+mn-lt"/>
              </a:rPr>
              <a:t>вагомих</a:t>
            </a:r>
            <a:r>
              <a:rPr lang="ru-RU" dirty="0">
                <a:ea typeface="+mn-lt"/>
                <a:cs typeface="+mn-lt"/>
              </a:rPr>
              <a:t> причин, так само як і </a:t>
            </a:r>
            <a:r>
              <a:rPr lang="ru-RU" dirty="0" err="1">
                <a:ea typeface="+mn-lt"/>
                <a:cs typeface="+mn-lt"/>
              </a:rPr>
              <a:t>вбивства</a:t>
            </a:r>
            <a:r>
              <a:rPr lang="ru-RU" dirty="0">
                <a:ea typeface="+mn-lt"/>
                <a:cs typeface="+mn-lt"/>
              </a:rPr>
              <a:t>, </a:t>
            </a:r>
            <a:r>
              <a:rPr lang="ru-RU" dirty="0" err="1">
                <a:ea typeface="+mn-lt"/>
                <a:cs typeface="+mn-lt"/>
              </a:rPr>
              <a:t>шахрайство</a:t>
            </a:r>
            <a:r>
              <a:rPr lang="ru-RU" dirty="0">
                <a:ea typeface="+mn-lt"/>
                <a:cs typeface="+mn-lt"/>
              </a:rPr>
              <a:t>, </a:t>
            </a:r>
            <a:r>
              <a:rPr lang="ru-RU" dirty="0" err="1">
                <a:ea typeface="+mn-lt"/>
                <a:cs typeface="+mn-lt"/>
              </a:rPr>
              <a:t>крадіжка</a:t>
            </a:r>
            <a:r>
              <a:rPr lang="ru-RU" dirty="0">
                <a:ea typeface="+mn-lt"/>
                <a:cs typeface="+mn-lt"/>
              </a:rPr>
              <a:t>.</a:t>
            </a:r>
            <a:endParaRPr lang="ru-RU"/>
          </a:p>
        </p:txBody>
      </p:sp>
      <p:sp>
        <p:nvSpPr>
          <p:cNvPr id="4" name="Овал 3">
            <a:extLst>
              <a:ext uri="{FF2B5EF4-FFF2-40B4-BE49-F238E27FC236}">
                <a16:creationId xmlns:a16="http://schemas.microsoft.com/office/drawing/2014/main" id="{E7054CFB-9FD7-4160-AB58-BCD28B0C4C55}"/>
              </a:ext>
            </a:extLst>
          </p:cNvPr>
          <p:cNvSpPr/>
          <p:nvPr/>
        </p:nvSpPr>
        <p:spPr>
          <a:xfrm>
            <a:off x="3050876" y="81951"/>
            <a:ext cx="2228489" cy="1955319"/>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ru-RU" b="1" dirty="0" err="1">
                <a:solidFill>
                  <a:srgbClr val="FFFFFF"/>
                </a:solidFill>
                <a:latin typeface="Avenir Next LT Pro"/>
              </a:rPr>
              <a:t>Аргументи</a:t>
            </a:r>
            <a:r>
              <a:rPr lang="ru-RU" b="1" dirty="0">
                <a:solidFill>
                  <a:srgbClr val="FFFFFF"/>
                </a:solidFill>
                <a:latin typeface="Avenir Next LT Pro"/>
              </a:rPr>
              <a:t> </a:t>
            </a:r>
            <a:r>
              <a:rPr lang="ru-RU" b="1" dirty="0">
                <a:solidFill>
                  <a:srgbClr val="C00000"/>
                </a:solidFill>
                <a:latin typeface="Avenir Next LT Pro"/>
              </a:rPr>
              <a:t>ЗА </a:t>
            </a:r>
            <a:r>
              <a:rPr lang="ru-RU" b="1" dirty="0" err="1">
                <a:solidFill>
                  <a:srgbClr val="FFFFFF"/>
                </a:solidFill>
                <a:latin typeface="Avenir Next LT Pro"/>
              </a:rPr>
              <a:t>легалізацію</a:t>
            </a:r>
            <a:r>
              <a:rPr lang="ru-RU" b="1" dirty="0">
                <a:solidFill>
                  <a:srgbClr val="FFFFFF"/>
                </a:solidFill>
                <a:latin typeface="Avenir Next LT Pro"/>
              </a:rPr>
              <a:t> </a:t>
            </a:r>
            <a:r>
              <a:rPr lang="ru-RU" b="1" dirty="0" err="1">
                <a:solidFill>
                  <a:srgbClr val="FFFFFF"/>
                </a:solidFill>
                <a:latin typeface="Avenir Next LT Pro"/>
              </a:rPr>
              <a:t>наркотичних</a:t>
            </a:r>
            <a:r>
              <a:rPr lang="ru-RU" b="1" dirty="0">
                <a:solidFill>
                  <a:srgbClr val="FFFFFF"/>
                </a:solidFill>
                <a:latin typeface="Avenir Next LT Pro"/>
              </a:rPr>
              <a:t> </a:t>
            </a:r>
            <a:r>
              <a:rPr lang="ru-RU" b="1" dirty="0" err="1">
                <a:solidFill>
                  <a:srgbClr val="FFFFFF"/>
                </a:solidFill>
                <a:latin typeface="Avenir Next LT Pro"/>
              </a:rPr>
              <a:t>речов</a:t>
            </a:r>
            <a:r>
              <a:rPr lang="ru-RU" dirty="0" err="1">
                <a:solidFill>
                  <a:srgbClr val="FFFFFF"/>
                </a:solidFill>
                <a:latin typeface="Avenir Next LT Pro"/>
              </a:rPr>
              <a:t>и</a:t>
            </a:r>
            <a:endParaRPr lang="ru-RU" dirty="0" err="1"/>
          </a:p>
        </p:txBody>
      </p:sp>
      <p:sp>
        <p:nvSpPr>
          <p:cNvPr id="5" name="Овал 4">
            <a:extLst>
              <a:ext uri="{FF2B5EF4-FFF2-40B4-BE49-F238E27FC236}">
                <a16:creationId xmlns:a16="http://schemas.microsoft.com/office/drawing/2014/main" id="{1C217D3D-1D08-4261-B4E5-0A1D4649A2D3}"/>
              </a:ext>
            </a:extLst>
          </p:cNvPr>
          <p:cNvSpPr/>
          <p:nvPr/>
        </p:nvSpPr>
        <p:spPr>
          <a:xfrm>
            <a:off x="146649" y="81951"/>
            <a:ext cx="2099093" cy="1955319"/>
          </a:xfrm>
          <a:prstGeom prst="ellipse">
            <a:avLst/>
          </a:prstGeom>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ru-RU" b="1" dirty="0" err="1">
                <a:ea typeface="+mn-lt"/>
                <a:cs typeface="+mn-lt"/>
              </a:rPr>
              <a:t>Аргументи</a:t>
            </a:r>
            <a:r>
              <a:rPr lang="ru-RU" b="1" dirty="0">
                <a:ea typeface="+mn-lt"/>
                <a:cs typeface="+mn-lt"/>
              </a:rPr>
              <a:t> </a:t>
            </a:r>
            <a:r>
              <a:rPr lang="ru-RU" b="1" dirty="0">
                <a:solidFill>
                  <a:srgbClr val="C00000"/>
                </a:solidFill>
                <a:ea typeface="+mn-lt"/>
                <a:cs typeface="+mn-lt"/>
              </a:rPr>
              <a:t>ПРОТИ</a:t>
            </a:r>
            <a:r>
              <a:rPr lang="ru-RU" b="1" dirty="0">
                <a:ea typeface="+mn-lt"/>
                <a:cs typeface="+mn-lt"/>
              </a:rPr>
              <a:t> </a:t>
            </a:r>
            <a:r>
              <a:rPr lang="ru-RU" b="1" dirty="0" err="1">
                <a:ea typeface="+mn-lt"/>
                <a:cs typeface="+mn-lt"/>
              </a:rPr>
              <a:t>легалізації</a:t>
            </a:r>
            <a:r>
              <a:rPr lang="ru-RU" b="1" dirty="0">
                <a:ea typeface="+mn-lt"/>
                <a:cs typeface="+mn-lt"/>
              </a:rPr>
              <a:t> </a:t>
            </a:r>
            <a:r>
              <a:rPr lang="ru-RU" b="1" dirty="0" err="1">
                <a:ea typeface="+mn-lt"/>
                <a:cs typeface="+mn-lt"/>
              </a:rPr>
              <a:t>наркотичних</a:t>
            </a:r>
            <a:r>
              <a:rPr lang="ru-RU" b="1" dirty="0">
                <a:ea typeface="+mn-lt"/>
                <a:cs typeface="+mn-lt"/>
              </a:rPr>
              <a:t> </a:t>
            </a:r>
            <a:r>
              <a:rPr lang="ru-RU" b="1" dirty="0" err="1">
                <a:ea typeface="+mn-lt"/>
                <a:cs typeface="+mn-lt"/>
              </a:rPr>
              <a:t>речовин</a:t>
            </a:r>
            <a:endParaRPr lang="ru-RU" b="1" dirty="0" err="1"/>
          </a:p>
        </p:txBody>
      </p:sp>
      <p:sp>
        <p:nvSpPr>
          <p:cNvPr id="6" name="Прямоугольник: скругленные углы 5">
            <a:extLst>
              <a:ext uri="{FF2B5EF4-FFF2-40B4-BE49-F238E27FC236}">
                <a16:creationId xmlns:a16="http://schemas.microsoft.com/office/drawing/2014/main" id="{868E0A5E-62B8-490C-866C-21BBE89C367C}"/>
              </a:ext>
            </a:extLst>
          </p:cNvPr>
          <p:cNvSpPr/>
          <p:nvPr/>
        </p:nvSpPr>
        <p:spPr>
          <a:xfrm>
            <a:off x="6097977" y="81052"/>
            <a:ext cx="5333999" cy="227162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ru-RU" sz="2000" dirty="0">
                <a:ea typeface="+mn-lt"/>
                <a:cs typeface="+mn-lt"/>
              </a:rPr>
              <a:t>❖ </a:t>
            </a:r>
            <a:r>
              <a:rPr lang="ru-RU" sz="2000" dirty="0" err="1">
                <a:ea typeface="+mn-lt"/>
                <a:cs typeface="+mn-lt"/>
              </a:rPr>
              <a:t>Повага</a:t>
            </a:r>
            <a:r>
              <a:rPr lang="ru-RU" sz="2000" dirty="0">
                <a:ea typeface="+mn-lt"/>
                <a:cs typeface="+mn-lt"/>
              </a:rPr>
              <a:t> </a:t>
            </a:r>
            <a:r>
              <a:rPr lang="ru-RU" sz="2000" dirty="0" err="1">
                <a:ea typeface="+mn-lt"/>
                <a:cs typeface="+mn-lt"/>
              </a:rPr>
              <a:t>свободи</a:t>
            </a:r>
            <a:r>
              <a:rPr lang="ru-RU" sz="2000" dirty="0">
                <a:ea typeface="+mn-lt"/>
                <a:cs typeface="+mn-lt"/>
              </a:rPr>
              <a:t> </a:t>
            </a:r>
            <a:r>
              <a:rPr lang="ru-RU" sz="2000" dirty="0" err="1">
                <a:ea typeface="+mn-lt"/>
                <a:cs typeface="+mn-lt"/>
              </a:rPr>
              <a:t>вибору</a:t>
            </a:r>
            <a:r>
              <a:rPr lang="ru-RU" sz="2000" dirty="0">
                <a:ea typeface="+mn-lt"/>
                <a:cs typeface="+mn-lt"/>
              </a:rPr>
              <a:t> </a:t>
            </a:r>
            <a:r>
              <a:rPr lang="ru-RU" sz="2000" dirty="0" err="1">
                <a:ea typeface="+mn-lt"/>
                <a:cs typeface="+mn-lt"/>
              </a:rPr>
              <a:t>людини</a:t>
            </a:r>
            <a:r>
              <a:rPr lang="ru-RU" sz="2000" dirty="0">
                <a:ea typeface="+mn-lt"/>
                <a:cs typeface="+mn-lt"/>
              </a:rPr>
              <a:t> </a:t>
            </a:r>
            <a:endParaRPr lang="ru-RU" sz="2000"/>
          </a:p>
          <a:p>
            <a:r>
              <a:rPr lang="ru-RU" sz="2000" dirty="0">
                <a:ea typeface="+mn-lt"/>
                <a:cs typeface="+mn-lt"/>
              </a:rPr>
              <a:t>❖ </a:t>
            </a:r>
            <a:r>
              <a:rPr lang="ru-RU" sz="2000" dirty="0" err="1">
                <a:ea typeface="+mn-lt"/>
                <a:cs typeface="+mn-lt"/>
              </a:rPr>
              <a:t>Усунення</a:t>
            </a:r>
            <a:r>
              <a:rPr lang="ru-RU" sz="2000" dirty="0">
                <a:ea typeface="+mn-lt"/>
                <a:cs typeface="+mn-lt"/>
              </a:rPr>
              <a:t> </a:t>
            </a:r>
            <a:r>
              <a:rPr lang="ru-RU" sz="2000" dirty="0" err="1">
                <a:ea typeface="+mn-lt"/>
                <a:cs typeface="+mn-lt"/>
              </a:rPr>
              <a:t>чорного</a:t>
            </a:r>
            <a:r>
              <a:rPr lang="ru-RU" sz="2000" dirty="0">
                <a:ea typeface="+mn-lt"/>
                <a:cs typeface="+mn-lt"/>
              </a:rPr>
              <a:t> ринку </a:t>
            </a:r>
          </a:p>
          <a:p>
            <a:r>
              <a:rPr lang="ru-RU" sz="2000" dirty="0">
                <a:ea typeface="+mn-lt"/>
                <a:cs typeface="+mn-lt"/>
              </a:rPr>
              <a:t>❖ </a:t>
            </a:r>
            <a:r>
              <a:rPr lang="ru-RU" sz="2000" dirty="0" err="1">
                <a:ea typeface="+mn-lt"/>
                <a:cs typeface="+mn-lt"/>
              </a:rPr>
              <a:t>Перемикання</a:t>
            </a:r>
            <a:r>
              <a:rPr lang="ru-RU" sz="2000" dirty="0">
                <a:ea typeface="+mn-lt"/>
                <a:cs typeface="+mn-lt"/>
              </a:rPr>
              <a:t> </a:t>
            </a:r>
            <a:r>
              <a:rPr lang="ru-RU" sz="2000" dirty="0" err="1">
                <a:ea typeface="+mn-lt"/>
                <a:cs typeface="+mn-lt"/>
              </a:rPr>
              <a:t>уваги</a:t>
            </a:r>
            <a:r>
              <a:rPr lang="ru-RU" sz="2000" dirty="0">
                <a:ea typeface="+mn-lt"/>
                <a:cs typeface="+mn-lt"/>
              </a:rPr>
              <a:t> на </a:t>
            </a:r>
            <a:r>
              <a:rPr lang="ru-RU" sz="2000" dirty="0" err="1">
                <a:ea typeface="+mn-lt"/>
                <a:cs typeface="+mn-lt"/>
              </a:rPr>
              <a:t>більш</a:t>
            </a:r>
            <a:r>
              <a:rPr lang="ru-RU" sz="2000" dirty="0">
                <a:ea typeface="+mn-lt"/>
                <a:cs typeface="+mn-lt"/>
              </a:rPr>
              <a:t> </a:t>
            </a:r>
            <a:r>
              <a:rPr lang="ru-RU" sz="2000" dirty="0" err="1">
                <a:ea typeface="+mn-lt"/>
                <a:cs typeface="+mn-lt"/>
              </a:rPr>
              <a:t>легкі</a:t>
            </a:r>
            <a:r>
              <a:rPr lang="ru-RU" sz="2000" dirty="0">
                <a:ea typeface="+mn-lt"/>
                <a:cs typeface="+mn-lt"/>
              </a:rPr>
              <a:t> наркотики </a:t>
            </a:r>
          </a:p>
          <a:p>
            <a:r>
              <a:rPr lang="ru-RU" sz="2000" dirty="0">
                <a:ea typeface="+mn-lt"/>
                <a:cs typeface="+mn-lt"/>
              </a:rPr>
              <a:t>❖ </a:t>
            </a:r>
            <a:r>
              <a:rPr lang="ru-RU" sz="2000" dirty="0" err="1">
                <a:ea typeface="+mn-lt"/>
                <a:cs typeface="+mn-lt"/>
              </a:rPr>
              <a:t>Медичні</a:t>
            </a:r>
            <a:r>
              <a:rPr lang="ru-RU" sz="2000" dirty="0">
                <a:ea typeface="+mn-lt"/>
                <a:cs typeface="+mn-lt"/>
              </a:rPr>
              <a:t> </a:t>
            </a:r>
            <a:r>
              <a:rPr lang="ru-RU" sz="2000" dirty="0" err="1">
                <a:ea typeface="+mn-lt"/>
                <a:cs typeface="+mn-lt"/>
              </a:rPr>
              <a:t>показання</a:t>
            </a:r>
            <a:r>
              <a:rPr lang="ru-RU" sz="2000" dirty="0">
                <a:ea typeface="+mn-lt"/>
                <a:cs typeface="+mn-lt"/>
              </a:rPr>
              <a:t> </a:t>
            </a:r>
            <a:endParaRPr lang="ru-RU" sz="2000"/>
          </a:p>
        </p:txBody>
      </p:sp>
      <p:sp>
        <p:nvSpPr>
          <p:cNvPr id="8" name="Стрелка: вправо 7">
            <a:extLst>
              <a:ext uri="{FF2B5EF4-FFF2-40B4-BE49-F238E27FC236}">
                <a16:creationId xmlns:a16="http://schemas.microsoft.com/office/drawing/2014/main" id="{DD6089B0-B7F4-4DDF-A55D-B434C7888AC3}"/>
              </a:ext>
            </a:extLst>
          </p:cNvPr>
          <p:cNvSpPr/>
          <p:nvPr/>
        </p:nvSpPr>
        <p:spPr>
          <a:xfrm>
            <a:off x="5172779" y="969875"/>
            <a:ext cx="977660" cy="4888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a:extLst>
              <a:ext uri="{FF2B5EF4-FFF2-40B4-BE49-F238E27FC236}">
                <a16:creationId xmlns:a16="http://schemas.microsoft.com/office/drawing/2014/main" id="{CC5E1EC7-7387-40AC-99E5-6B4AB43312E2}"/>
              </a:ext>
            </a:extLst>
          </p:cNvPr>
          <p:cNvSpPr/>
          <p:nvPr/>
        </p:nvSpPr>
        <p:spPr>
          <a:xfrm rot="3780000">
            <a:off x="1750967" y="1875648"/>
            <a:ext cx="977660" cy="4888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57300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ECA025DF-DD18-49BE-8700-0B877E01CE00}"/>
              </a:ext>
            </a:extLst>
          </p:cNvPr>
          <p:cNvGraphicFramePr>
            <a:graphicFrameLocks noGrp="1"/>
          </p:cNvGraphicFramePr>
          <p:nvPr>
            <p:ph idx="1"/>
            <p:extLst>
              <p:ext uri="{D42A27DB-BD31-4B8C-83A1-F6EECF244321}">
                <p14:modId xmlns:p14="http://schemas.microsoft.com/office/powerpoint/2010/main" val="3469516941"/>
              </p:ext>
            </p:extLst>
          </p:nvPr>
        </p:nvGraphicFramePr>
        <p:xfrm>
          <a:off x="-1" y="0"/>
          <a:ext cx="12157132" cy="7183429"/>
        </p:xfrm>
        <a:graphic>
          <a:graphicData uri="http://schemas.openxmlformats.org/drawingml/2006/table">
            <a:tbl>
              <a:tblPr firstRow="1" bandRow="1">
                <a:tableStyleId>{D7AC3CCA-C797-4891-BE02-D94E43425B78}</a:tableStyleId>
              </a:tblPr>
              <a:tblGrid>
                <a:gridCol w="2412999">
                  <a:extLst>
                    <a:ext uri="{9D8B030D-6E8A-4147-A177-3AD203B41FA5}">
                      <a16:colId xmlns:a16="http://schemas.microsoft.com/office/drawing/2014/main" val="4016881173"/>
                    </a:ext>
                  </a:extLst>
                </a:gridCol>
                <a:gridCol w="4302125">
                  <a:extLst>
                    <a:ext uri="{9D8B030D-6E8A-4147-A177-3AD203B41FA5}">
                      <a16:colId xmlns:a16="http://schemas.microsoft.com/office/drawing/2014/main" val="3159561657"/>
                    </a:ext>
                  </a:extLst>
                </a:gridCol>
                <a:gridCol w="5442008">
                  <a:extLst>
                    <a:ext uri="{9D8B030D-6E8A-4147-A177-3AD203B41FA5}">
                      <a16:colId xmlns:a16="http://schemas.microsoft.com/office/drawing/2014/main" val="1374579096"/>
                    </a:ext>
                  </a:extLst>
                </a:gridCol>
              </a:tblGrid>
              <a:tr h="1270309">
                <a:tc>
                  <a:txBody>
                    <a:bodyPr/>
                    <a:lstStyle/>
                    <a:p>
                      <a:endParaRPr lang="ru-RU"/>
                    </a:p>
                  </a:txBody>
                  <a:tcPr/>
                </a:tc>
                <a:tc>
                  <a:txBody>
                    <a:bodyPr/>
                    <a:lstStyle/>
                    <a:p>
                      <a:pPr lvl="0">
                        <a:buNone/>
                      </a:pPr>
                      <a:r>
                        <a:rPr lang="ru-RU" sz="1400" b="0" i="0" u="none" strike="noStrike" noProof="0" dirty="0"/>
                        <a:t>• Марихуана </a:t>
                      </a:r>
                      <a:endParaRPr lang="ru-RU" sz="1400" dirty="0"/>
                    </a:p>
                    <a:p>
                      <a:pPr lvl="0">
                        <a:buNone/>
                      </a:pPr>
                      <a:r>
                        <a:rPr lang="ru-RU" sz="1400" b="0" i="0" u="none" strike="noStrike" noProof="0" dirty="0"/>
                        <a:t>• Гашиш </a:t>
                      </a:r>
                      <a:endParaRPr lang="ru-RU" sz="1400"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 </a:t>
                      </a:r>
                      <a:r>
                        <a:rPr lang="ru-RU" sz="1400" b="0" i="0" u="none" strike="noStrike" noProof="0" dirty="0" err="1"/>
                        <a:t>необмежено</a:t>
                      </a:r>
                      <a:r>
                        <a:rPr lang="ru-RU" sz="1400" b="0" i="0" u="none" strike="noStrike" noProof="0" dirty="0"/>
                        <a:t> </a:t>
                      </a:r>
                      <a:endParaRPr lang="ru-RU" sz="1400"/>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a:t>
                      </a:r>
                      <a:r>
                        <a:rPr lang="ru-RU" sz="1400" b="0" i="0" u="none" strike="noStrike" noProof="0" dirty="0" err="1"/>
                        <a:t>марихуани</a:t>
                      </a:r>
                      <a:r>
                        <a:rPr lang="ru-RU" sz="1400" b="0" i="0" u="none" strike="noStrike" noProof="0" dirty="0"/>
                        <a:t>: 50 </a:t>
                      </a:r>
                      <a:r>
                        <a:rPr lang="ru-RU" sz="1400" b="0" i="0" u="none" strike="noStrike" noProof="0" dirty="0" err="1"/>
                        <a:t>центів</a:t>
                      </a:r>
                      <a:endParaRPr lang="ru-RU" sz="1400"/>
                    </a:p>
                  </a:txBody>
                  <a:tcPr>
                    <a:solidFill>
                      <a:srgbClr val="B0F071"/>
                    </a:solidFill>
                  </a:tcPr>
                </a:tc>
                <a:tc>
                  <a:txBody>
                    <a:bodyPr/>
                    <a:lstStyle/>
                    <a:p>
                      <a:pPr lvl="0">
                        <a:buNone/>
                      </a:pPr>
                      <a:r>
                        <a:rPr lang="ru-RU" sz="1400" b="0" i="0" u="none" strike="noStrike" noProof="0" dirty="0" err="1">
                          <a:solidFill>
                            <a:schemeClr val="bg1"/>
                          </a:solidFill>
                        </a:rPr>
                        <a:t>Вживання</a:t>
                      </a:r>
                      <a:r>
                        <a:rPr lang="ru-RU" sz="1400" b="0" i="0" u="none" strike="noStrike" noProof="0" dirty="0">
                          <a:solidFill>
                            <a:schemeClr val="bg1"/>
                          </a:solidFill>
                        </a:rPr>
                        <a:t> та </a:t>
                      </a:r>
                      <a:r>
                        <a:rPr lang="ru-RU" sz="1400" b="0" i="0" u="none" strike="noStrike" noProof="0" dirty="0" err="1">
                          <a:solidFill>
                            <a:schemeClr val="bg1"/>
                          </a:solidFill>
                        </a:rPr>
                        <a:t>розповсюдження</a:t>
                      </a:r>
                      <a:r>
                        <a:rPr lang="ru-RU" sz="1400" b="0" i="0" u="none" strike="noStrike" noProof="0" dirty="0">
                          <a:solidFill>
                            <a:schemeClr val="bg1"/>
                          </a:solidFill>
                        </a:rPr>
                        <a:t> </a:t>
                      </a:r>
                      <a:r>
                        <a:rPr lang="ru-RU" sz="1400" b="0" i="0" u="none" strike="noStrike" noProof="0" dirty="0" err="1">
                          <a:solidFill>
                            <a:schemeClr val="bg1"/>
                          </a:solidFill>
                        </a:rPr>
                        <a:t>опіатів</a:t>
                      </a:r>
                      <a:r>
                        <a:rPr lang="ru-RU" sz="1400" b="0" i="0" u="none" strike="noStrike" noProof="0" dirty="0">
                          <a:solidFill>
                            <a:schemeClr val="bg1"/>
                          </a:solidFill>
                        </a:rPr>
                        <a:t>, </a:t>
                      </a:r>
                      <a:r>
                        <a:rPr lang="ru-RU" sz="1400" b="0" i="0" u="none" strike="noStrike" noProof="0" dirty="0" err="1">
                          <a:solidFill>
                            <a:schemeClr val="bg1"/>
                          </a:solidFill>
                        </a:rPr>
                        <a:t>амфетамінів</a:t>
                      </a:r>
                      <a:r>
                        <a:rPr lang="ru-RU" sz="1400" b="0" i="0" u="none" strike="noStrike" noProof="0" dirty="0">
                          <a:solidFill>
                            <a:schemeClr val="bg1"/>
                          </a:solidFill>
                        </a:rPr>
                        <a:t> та </a:t>
                      </a:r>
                      <a:r>
                        <a:rPr lang="ru-RU" sz="1400" b="0" i="0" u="none" strike="noStrike" noProof="0" dirty="0" err="1">
                          <a:solidFill>
                            <a:schemeClr val="bg1"/>
                          </a:solidFill>
                        </a:rPr>
                        <a:t>інших</a:t>
                      </a:r>
                      <a:r>
                        <a:rPr lang="ru-RU" sz="1400" b="0" i="0" u="none" strike="noStrike" noProof="0" dirty="0">
                          <a:solidFill>
                            <a:schemeClr val="bg1"/>
                          </a:solidFill>
                        </a:rPr>
                        <a:t> </a:t>
                      </a:r>
                      <a:r>
                        <a:rPr lang="ru-RU" sz="1400" b="0" i="0" u="none" strike="noStrike" noProof="0" dirty="0" err="1">
                          <a:solidFill>
                            <a:schemeClr val="bg1"/>
                          </a:solidFill>
                        </a:rPr>
                        <a:t>психоактивних</a:t>
                      </a:r>
                      <a:r>
                        <a:rPr lang="ru-RU" sz="1400" b="0" i="0" u="none" strike="noStrike" noProof="0" dirty="0">
                          <a:solidFill>
                            <a:schemeClr val="bg1"/>
                          </a:solidFill>
                        </a:rPr>
                        <a:t> </a:t>
                      </a:r>
                      <a:r>
                        <a:rPr lang="ru-RU" sz="1400" b="0" i="0" u="none" strike="noStrike" noProof="0" dirty="0" err="1">
                          <a:solidFill>
                            <a:schemeClr val="bg1"/>
                          </a:solidFill>
                        </a:rPr>
                        <a:t>речовин</a:t>
                      </a:r>
                      <a:r>
                        <a:rPr lang="ru-RU" sz="1400" b="0" i="0" u="none" strike="noStrike" noProof="0" dirty="0">
                          <a:solidFill>
                            <a:schemeClr val="bg1"/>
                          </a:solidFill>
                        </a:rPr>
                        <a:t> </a:t>
                      </a:r>
                      <a:r>
                        <a:rPr lang="ru-RU" sz="1400" b="0" i="0" u="none" strike="noStrike" noProof="0" dirty="0" err="1">
                          <a:solidFill>
                            <a:schemeClr val="bg1"/>
                          </a:solidFill>
                        </a:rPr>
                        <a:t>передбачено</a:t>
                      </a:r>
                      <a:r>
                        <a:rPr lang="ru-RU" sz="1400" b="0" i="0" u="none" strike="noStrike" noProof="0" dirty="0">
                          <a:solidFill>
                            <a:schemeClr val="bg1"/>
                          </a:solidFill>
                        </a:rPr>
                        <a:t> </a:t>
                      </a:r>
                      <a:r>
                        <a:rPr lang="ru-RU" sz="1400" b="0" i="0" u="none" strike="noStrike" noProof="0" dirty="0" err="1">
                          <a:solidFill>
                            <a:schemeClr val="bg1"/>
                          </a:solidFill>
                        </a:rPr>
                        <a:t>покарання</a:t>
                      </a:r>
                      <a:r>
                        <a:rPr lang="ru-RU" sz="1400" b="0" i="0" u="none" strike="noStrike" noProof="0" dirty="0">
                          <a:solidFill>
                            <a:schemeClr val="bg1"/>
                          </a:solidFill>
                        </a:rPr>
                        <a:t> аж до </a:t>
                      </a:r>
                      <a:r>
                        <a:rPr lang="ru-RU" sz="1400" b="0" i="0" u="none" strike="noStrike" noProof="0" dirty="0" err="1">
                          <a:solidFill>
                            <a:schemeClr val="bg1"/>
                          </a:solidFill>
                        </a:rPr>
                        <a:t>смертної</a:t>
                      </a:r>
                      <a:r>
                        <a:rPr lang="ru-RU" sz="1400" b="0" i="0" u="none" strike="noStrike" noProof="0" dirty="0">
                          <a:solidFill>
                            <a:schemeClr val="bg1"/>
                          </a:solidFill>
                        </a:rPr>
                        <a:t> кари.</a:t>
                      </a:r>
                      <a:endParaRPr lang="ru-RU" sz="1400" dirty="0">
                        <a:solidFill>
                          <a:schemeClr val="bg1"/>
                        </a:solidFill>
                      </a:endParaRPr>
                    </a:p>
                  </a:txBody>
                  <a:tcPr>
                    <a:solidFill>
                      <a:srgbClr val="F55F5F"/>
                    </a:solidFill>
                  </a:tcPr>
                </a:tc>
                <a:extLst>
                  <a:ext uri="{0D108BD9-81ED-4DB2-BD59-A6C34878D82A}">
                    <a16:rowId xmlns:a16="http://schemas.microsoft.com/office/drawing/2014/main" val="3059197841"/>
                  </a:ext>
                </a:extLst>
              </a:tr>
              <a:tr h="1127125">
                <a:tc>
                  <a:txBody>
                    <a:bodyPr/>
                    <a:lstStyle/>
                    <a:p>
                      <a:endParaRPr lang="ru-RU"/>
                    </a:p>
                  </a:txBody>
                  <a:tcPr/>
                </a:tc>
                <a:tc>
                  <a:txBody>
                    <a:bodyPr/>
                    <a:lstStyle/>
                    <a:p>
                      <a:pPr lvl="0">
                        <a:buNone/>
                      </a:pPr>
                      <a:r>
                        <a:rPr lang="ru-RU" sz="1400" b="0" i="0" u="none" strike="noStrike" noProof="0" dirty="0"/>
                        <a:t>• Марихуана </a:t>
                      </a:r>
                      <a:endParaRPr lang="ru-RU" sz="1400" dirty="0"/>
                    </a:p>
                    <a:p>
                      <a:pPr lvl="0">
                        <a:buNone/>
                      </a:pPr>
                      <a:r>
                        <a:rPr lang="ru-RU" sz="1400" b="0" i="0" u="none" strike="noStrike" noProof="0" dirty="0"/>
                        <a:t>• Гашиш </a:t>
                      </a:r>
                      <a:endParaRPr lang="ru-RU" sz="1400"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не </a:t>
                      </a:r>
                      <a:r>
                        <a:rPr lang="ru-RU" sz="1400" b="0" i="0" u="none" strike="noStrike" noProof="0" dirty="0" err="1"/>
                        <a:t>більше</a:t>
                      </a:r>
                      <a:r>
                        <a:rPr lang="ru-RU" sz="1400" b="0" i="0" u="none" strike="noStrike" noProof="0" dirty="0"/>
                        <a:t> 25 </a:t>
                      </a:r>
                      <a:r>
                        <a:rPr lang="ru-RU" sz="1400" b="0" i="0" u="none" strike="noStrike" noProof="0" dirty="0" err="1"/>
                        <a:t>грам</a:t>
                      </a:r>
                      <a:r>
                        <a:rPr lang="ru-RU" sz="1400" b="0" i="0" u="none" strike="noStrike" noProof="0" dirty="0"/>
                        <a:t> </a:t>
                      </a:r>
                      <a:endParaRPr lang="ru-RU" sz="1400" dirty="0"/>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a:t>
                      </a:r>
                      <a:r>
                        <a:rPr lang="ru-RU" sz="1400" b="0" i="0" u="none" strike="noStrike" noProof="0" dirty="0" err="1"/>
                        <a:t>марихуани</a:t>
                      </a:r>
                      <a:r>
                        <a:rPr lang="ru-RU" sz="1400" b="0" i="0" u="none" strike="noStrike" noProof="0" dirty="0"/>
                        <a:t>: 7 </a:t>
                      </a:r>
                      <a:r>
                        <a:rPr lang="ru-RU" sz="1400" b="0" i="0" u="none" strike="noStrike" noProof="0" dirty="0" err="1"/>
                        <a:t>доларів</a:t>
                      </a:r>
                      <a:endParaRPr lang="ru-RU" sz="1400" dirty="0"/>
                    </a:p>
                  </a:txBody>
                  <a:tcPr>
                    <a:solidFill>
                      <a:srgbClr val="B0F071"/>
                    </a:solidFill>
                  </a:tcPr>
                </a:tc>
                <a:tc>
                  <a:txBody>
                    <a:bodyPr/>
                    <a:lstStyle/>
                    <a:p>
                      <a:pPr lvl="0">
                        <a:buNone/>
                      </a:pPr>
                      <a:r>
                        <a:rPr lang="ru-RU" sz="1400" b="0" i="0" u="none" strike="noStrike" noProof="0" dirty="0" err="1">
                          <a:solidFill>
                            <a:schemeClr val="bg1"/>
                          </a:solidFill>
                        </a:rPr>
                        <a:t>Сьогодні</a:t>
                      </a:r>
                      <a:r>
                        <a:rPr lang="ru-RU" sz="1400" b="0" i="0" u="none" strike="noStrike" noProof="0" dirty="0">
                          <a:solidFill>
                            <a:schemeClr val="bg1"/>
                          </a:solidFill>
                        </a:rPr>
                        <a:t> жителям </a:t>
                      </a:r>
                      <a:r>
                        <a:rPr lang="ru-RU" sz="1400" b="0" i="0" u="none" strike="noStrike" noProof="0" dirty="0" err="1">
                          <a:solidFill>
                            <a:schemeClr val="bg1"/>
                          </a:solidFill>
                        </a:rPr>
                        <a:t>Австралії</a:t>
                      </a:r>
                      <a:r>
                        <a:rPr lang="ru-RU" sz="1400" b="0" i="0" u="none" strike="noStrike" noProof="0" dirty="0">
                          <a:solidFill>
                            <a:schemeClr val="bg1"/>
                          </a:solidFill>
                        </a:rPr>
                        <a:t> дозволено </a:t>
                      </a:r>
                      <a:r>
                        <a:rPr lang="ru-RU" sz="1400" b="0" i="0" u="none" strike="noStrike" noProof="0" dirty="0" err="1">
                          <a:solidFill>
                            <a:schemeClr val="bg1"/>
                          </a:solidFill>
                        </a:rPr>
                        <a:t>зберігання</a:t>
                      </a:r>
                      <a:r>
                        <a:rPr lang="ru-RU" sz="1400" b="0" i="0" u="none" strike="noStrike" noProof="0" dirty="0">
                          <a:solidFill>
                            <a:schemeClr val="bg1"/>
                          </a:solidFill>
                        </a:rPr>
                        <a:t> </a:t>
                      </a:r>
                      <a:r>
                        <a:rPr lang="ru-RU" sz="1400" b="0" i="0" u="none" strike="noStrike" noProof="0" dirty="0" err="1">
                          <a:solidFill>
                            <a:schemeClr val="bg1"/>
                          </a:solidFill>
                        </a:rPr>
                        <a:t>марихуани</a:t>
                      </a:r>
                      <a:r>
                        <a:rPr lang="ru-RU" sz="1400" b="0" i="0" u="none" strike="noStrike" noProof="0" dirty="0">
                          <a:solidFill>
                            <a:schemeClr val="bg1"/>
                          </a:solidFill>
                        </a:rPr>
                        <a:t> вагою до 25 </a:t>
                      </a:r>
                      <a:r>
                        <a:rPr lang="ru-RU" sz="1400" b="0" i="0" u="none" strike="noStrike" noProof="0" dirty="0" err="1">
                          <a:solidFill>
                            <a:schemeClr val="bg1"/>
                          </a:solidFill>
                        </a:rPr>
                        <a:t>грам</a:t>
                      </a:r>
                      <a:r>
                        <a:rPr lang="ru-RU" sz="1400" b="0" i="0" u="none" strike="noStrike" noProof="0" dirty="0">
                          <a:solidFill>
                            <a:schemeClr val="bg1"/>
                          </a:solidFill>
                        </a:rPr>
                        <a:t>, а за </a:t>
                      </a:r>
                      <a:r>
                        <a:rPr lang="ru-RU" sz="1400" b="0" i="0" u="none" strike="noStrike" noProof="0" dirty="0" err="1">
                          <a:solidFill>
                            <a:schemeClr val="bg1"/>
                          </a:solidFill>
                        </a:rPr>
                        <a:t>перевищення</a:t>
                      </a:r>
                      <a:r>
                        <a:rPr lang="ru-RU" sz="1400" b="0" i="0" u="none" strike="noStrike" noProof="0" dirty="0">
                          <a:solidFill>
                            <a:schemeClr val="bg1"/>
                          </a:solidFill>
                        </a:rPr>
                        <a:t> </a:t>
                      </a:r>
                      <a:r>
                        <a:rPr lang="ru-RU" sz="1400" b="0" i="0" u="none" strike="noStrike" noProof="0" dirty="0" err="1">
                          <a:solidFill>
                            <a:schemeClr val="bg1"/>
                          </a:solidFill>
                        </a:rPr>
                        <a:t>встановленого</a:t>
                      </a:r>
                      <a:r>
                        <a:rPr lang="ru-RU" sz="1400" b="0" i="0" u="none" strike="noStrike" noProof="0" dirty="0">
                          <a:solidFill>
                            <a:schemeClr val="bg1"/>
                          </a:solidFill>
                        </a:rPr>
                        <a:t> </a:t>
                      </a:r>
                      <a:r>
                        <a:rPr lang="ru-RU" sz="1400" b="0" i="0" u="none" strike="noStrike" noProof="0" dirty="0" err="1">
                          <a:solidFill>
                            <a:schemeClr val="bg1"/>
                          </a:solidFill>
                        </a:rPr>
                        <a:t>ліміту</a:t>
                      </a:r>
                      <a:r>
                        <a:rPr lang="ru-RU" sz="1400" b="0" i="0" u="none" strike="noStrike" noProof="0" dirty="0">
                          <a:solidFill>
                            <a:schemeClr val="bg1"/>
                          </a:solidFill>
                        </a:rPr>
                        <a:t> </a:t>
                      </a:r>
                      <a:r>
                        <a:rPr lang="ru-RU" sz="1400" b="0" i="0" u="none" strike="noStrike" noProof="0" dirty="0" err="1">
                          <a:solidFill>
                            <a:schemeClr val="bg1"/>
                          </a:solidFill>
                        </a:rPr>
                        <a:t>передбачений</a:t>
                      </a:r>
                      <a:r>
                        <a:rPr lang="ru-RU" sz="1400" b="0" i="0" u="none" strike="noStrike" noProof="0" dirty="0">
                          <a:solidFill>
                            <a:schemeClr val="bg1"/>
                          </a:solidFill>
                        </a:rPr>
                        <a:t> </a:t>
                      </a:r>
                      <a:r>
                        <a:rPr lang="ru-RU" sz="1400" b="0" i="0" u="none" strike="noStrike" noProof="0" dirty="0" err="1">
                          <a:solidFill>
                            <a:schemeClr val="bg1"/>
                          </a:solidFill>
                        </a:rPr>
                        <a:t>лише</a:t>
                      </a:r>
                      <a:r>
                        <a:rPr lang="ru-RU" sz="1400" b="0" i="0" u="none" strike="noStrike" noProof="0" dirty="0">
                          <a:solidFill>
                            <a:schemeClr val="bg1"/>
                          </a:solidFill>
                        </a:rPr>
                        <a:t> невеликий штраф.</a:t>
                      </a:r>
                      <a:endParaRPr lang="ru-RU" sz="1400" dirty="0">
                        <a:solidFill>
                          <a:schemeClr val="bg1"/>
                        </a:solidFill>
                      </a:endParaRPr>
                    </a:p>
                  </a:txBody>
                  <a:tcPr>
                    <a:solidFill>
                      <a:srgbClr val="F55F5F"/>
                    </a:solidFill>
                  </a:tcPr>
                </a:tc>
                <a:extLst>
                  <a:ext uri="{0D108BD9-81ED-4DB2-BD59-A6C34878D82A}">
                    <a16:rowId xmlns:a16="http://schemas.microsoft.com/office/drawing/2014/main" val="82253027"/>
                  </a:ext>
                </a:extLst>
              </a:tr>
              <a:tr h="1127125">
                <a:tc>
                  <a:txBody>
                    <a:bodyPr/>
                    <a:lstStyle/>
                    <a:p>
                      <a:endParaRPr lang="ru-RU"/>
                    </a:p>
                  </a:txBody>
                  <a:tcPr/>
                </a:tc>
                <a:tc>
                  <a:txBody>
                    <a:bodyPr/>
                    <a:lstStyle/>
                    <a:p>
                      <a:pPr lvl="0">
                        <a:buNone/>
                      </a:pPr>
                      <a:r>
                        <a:rPr lang="ru-RU" sz="1400" b="0" i="0" u="none" strike="noStrike" noProof="0" dirty="0"/>
                        <a:t>• Марихуана </a:t>
                      </a:r>
                      <a:endParaRPr lang="ru-RU" sz="1400"/>
                    </a:p>
                    <a:p>
                      <a:pPr lvl="0">
                        <a:buNone/>
                      </a:pPr>
                      <a:r>
                        <a:rPr lang="ru-RU" sz="1400" b="0" i="0" u="none" strike="noStrike" noProof="0" dirty="0"/>
                        <a:t>• Гашиш </a:t>
                      </a:r>
                      <a:endParaRPr lang="ru-RU" sz="1400"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не </a:t>
                      </a:r>
                      <a:r>
                        <a:rPr lang="ru-RU" sz="1400" b="0" i="0" u="none" strike="noStrike" noProof="0" dirty="0" err="1"/>
                        <a:t>більше</a:t>
                      </a:r>
                      <a:r>
                        <a:rPr lang="ru-RU" sz="1400" b="0" i="0" u="none" strike="noStrike" noProof="0" dirty="0"/>
                        <a:t> 15 </a:t>
                      </a:r>
                      <a:r>
                        <a:rPr lang="ru-RU" sz="1400" b="0" i="0" u="none" strike="noStrike" noProof="0" dirty="0" err="1"/>
                        <a:t>грам</a:t>
                      </a:r>
                      <a:r>
                        <a:rPr lang="ru-RU" sz="1400" b="0" i="0" u="none" strike="noStrike" noProof="0" dirty="0"/>
                        <a:t> </a:t>
                      </a:r>
                      <a:endParaRPr lang="ru-RU" sz="1400"/>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a:t>
                      </a:r>
                      <a:r>
                        <a:rPr lang="ru-RU" sz="1400" b="0" i="0" u="none" strike="noStrike" noProof="0" dirty="0" err="1"/>
                        <a:t>марихуани</a:t>
                      </a:r>
                      <a:r>
                        <a:rPr lang="ru-RU" sz="1400" b="0" i="0" u="none" strike="noStrike" noProof="0" dirty="0"/>
                        <a:t>: 5 </a:t>
                      </a:r>
                      <a:r>
                        <a:rPr lang="ru-RU" sz="1400" b="0" i="0" u="none" strike="noStrike" noProof="0" dirty="0" err="1"/>
                        <a:t>доларів</a:t>
                      </a:r>
                      <a:endParaRPr lang="ru-RU" sz="1400"/>
                    </a:p>
                  </a:txBody>
                  <a:tcPr>
                    <a:solidFill>
                      <a:srgbClr val="B0F071"/>
                    </a:solidFill>
                  </a:tcPr>
                </a:tc>
                <a:tc>
                  <a:txBody>
                    <a:bodyPr/>
                    <a:lstStyle/>
                    <a:p>
                      <a:pPr lvl="0">
                        <a:buNone/>
                      </a:pPr>
                      <a:r>
                        <a:rPr lang="ru-RU" sz="1400" b="0" i="0" u="none" strike="noStrike" noProof="0" dirty="0" err="1">
                          <a:solidFill>
                            <a:schemeClr val="bg1"/>
                          </a:solidFill>
                        </a:rPr>
                        <a:t>Вживання</a:t>
                      </a:r>
                      <a:r>
                        <a:rPr lang="ru-RU" sz="1400" b="0" i="0" u="none" strike="noStrike" noProof="0" dirty="0">
                          <a:solidFill>
                            <a:schemeClr val="bg1"/>
                          </a:solidFill>
                        </a:rPr>
                        <a:t> </a:t>
                      </a:r>
                      <a:r>
                        <a:rPr lang="ru-RU" sz="1400" b="0" i="0" u="none" strike="noStrike" noProof="0" dirty="0" err="1">
                          <a:solidFill>
                            <a:schemeClr val="bg1"/>
                          </a:solidFill>
                        </a:rPr>
                        <a:t>кокаїну</a:t>
                      </a:r>
                      <a:r>
                        <a:rPr lang="ru-RU" sz="1400" b="0" i="0" u="none" strike="noStrike" noProof="0" dirty="0">
                          <a:solidFill>
                            <a:schemeClr val="bg1"/>
                          </a:solidFill>
                        </a:rPr>
                        <a:t> і </a:t>
                      </a:r>
                      <a:r>
                        <a:rPr lang="ru-RU" sz="1400" b="0" i="0" u="none" strike="noStrike" noProof="0" dirty="0" err="1">
                          <a:solidFill>
                            <a:schemeClr val="bg1"/>
                          </a:solidFill>
                        </a:rPr>
                        <a:t>інших</a:t>
                      </a:r>
                      <a:r>
                        <a:rPr lang="ru-RU" sz="1400" b="0" i="0" u="none" strike="noStrike" noProof="0" dirty="0">
                          <a:solidFill>
                            <a:schemeClr val="bg1"/>
                          </a:solidFill>
                        </a:rPr>
                        <a:t> </a:t>
                      </a:r>
                      <a:r>
                        <a:rPr lang="ru-RU" sz="1400" b="0" i="0" u="none" strike="noStrike" noProof="0" dirty="0" err="1">
                          <a:solidFill>
                            <a:schemeClr val="bg1"/>
                          </a:solidFill>
                        </a:rPr>
                        <a:t>наркотиків</a:t>
                      </a:r>
                      <a:r>
                        <a:rPr lang="ru-RU" sz="1400" b="0" i="0" u="none" strike="noStrike" noProof="0" dirty="0">
                          <a:solidFill>
                            <a:schemeClr val="bg1"/>
                          </a:solidFill>
                        </a:rPr>
                        <a:t>, а </a:t>
                      </a:r>
                      <a:r>
                        <a:rPr lang="ru-RU" sz="1400" b="0" i="0" u="none" strike="noStrike" noProof="0" dirty="0" err="1">
                          <a:solidFill>
                            <a:schemeClr val="bg1"/>
                          </a:solidFill>
                        </a:rPr>
                        <a:t>також</a:t>
                      </a:r>
                      <a:r>
                        <a:rPr lang="ru-RU" sz="1400" b="0" i="0" u="none" strike="noStrike" noProof="0" dirty="0">
                          <a:solidFill>
                            <a:schemeClr val="bg1"/>
                          </a:solidFill>
                        </a:rPr>
                        <a:t> </a:t>
                      </a:r>
                      <a:r>
                        <a:rPr lang="ru-RU" sz="1400" b="0" i="0" u="none" strike="noStrike" noProof="0" dirty="0" err="1">
                          <a:solidFill>
                            <a:schemeClr val="bg1"/>
                          </a:solidFill>
                        </a:rPr>
                        <a:t>куріння</a:t>
                      </a:r>
                      <a:r>
                        <a:rPr lang="ru-RU" sz="1400" b="0" i="0" u="none" strike="noStrike" noProof="0" dirty="0">
                          <a:solidFill>
                            <a:schemeClr val="bg1"/>
                          </a:solidFill>
                        </a:rPr>
                        <a:t> </a:t>
                      </a:r>
                      <a:r>
                        <a:rPr lang="ru-RU" sz="1400" b="0" i="0" u="none" strike="noStrike" noProof="0" dirty="0" err="1">
                          <a:solidFill>
                            <a:schemeClr val="bg1"/>
                          </a:solidFill>
                        </a:rPr>
                        <a:t>настільки</a:t>
                      </a:r>
                      <a:r>
                        <a:rPr lang="ru-RU" sz="1400" b="0" i="0" u="none" strike="noStrike" noProof="0" dirty="0">
                          <a:solidFill>
                            <a:schemeClr val="bg1"/>
                          </a:solidFill>
                        </a:rPr>
                        <a:t> </a:t>
                      </a:r>
                      <a:r>
                        <a:rPr lang="ru-RU" sz="1400" b="0" i="0" u="none" strike="noStrike" noProof="0" dirty="0" err="1">
                          <a:solidFill>
                            <a:schemeClr val="bg1"/>
                          </a:solidFill>
                        </a:rPr>
                        <a:t>поширеного</a:t>
                      </a:r>
                      <a:r>
                        <a:rPr lang="ru-RU" sz="1400" b="0" i="0" u="none" strike="noStrike" noProof="0" dirty="0">
                          <a:solidFill>
                            <a:schemeClr val="bg1"/>
                          </a:solidFill>
                        </a:rPr>
                        <a:t> тут «</a:t>
                      </a:r>
                      <a:r>
                        <a:rPr lang="ru-RU" sz="1400" b="0" i="0" u="none" strike="noStrike" noProof="0" dirty="0" err="1">
                          <a:solidFill>
                            <a:schemeClr val="bg1"/>
                          </a:solidFill>
                        </a:rPr>
                        <a:t>пако</a:t>
                      </a:r>
                      <a:r>
                        <a:rPr lang="ru-RU" sz="1400" b="0" i="0" u="none" strike="noStrike" noProof="0" dirty="0">
                          <a:solidFill>
                            <a:schemeClr val="bg1"/>
                          </a:solidFill>
                        </a:rPr>
                        <a:t>» (</a:t>
                      </a:r>
                      <a:r>
                        <a:rPr lang="ru-RU" sz="1400" b="0" i="0" u="none" strike="noStrike" noProof="0" dirty="0" err="1">
                          <a:solidFill>
                            <a:schemeClr val="bg1"/>
                          </a:solidFill>
                        </a:rPr>
                        <a:t>представляє</a:t>
                      </a:r>
                      <a:r>
                        <a:rPr lang="ru-RU" sz="1400" b="0" i="0" u="none" strike="noStrike" noProof="0" dirty="0">
                          <a:solidFill>
                            <a:schemeClr val="bg1"/>
                          </a:solidFill>
                        </a:rPr>
                        <a:t> собою «</a:t>
                      </a:r>
                      <a:r>
                        <a:rPr lang="ru-RU" sz="1400" b="0" i="0" u="none" strike="noStrike" noProof="0" dirty="0" err="1">
                          <a:solidFill>
                            <a:schemeClr val="bg1"/>
                          </a:solidFill>
                        </a:rPr>
                        <a:t>курильну</a:t>
                      </a:r>
                      <a:r>
                        <a:rPr lang="ru-RU" sz="1400" b="0" i="0" u="none" strike="noStrike" noProof="0" dirty="0">
                          <a:solidFill>
                            <a:schemeClr val="bg1"/>
                          </a:solidFill>
                        </a:rPr>
                        <a:t>» </a:t>
                      </a:r>
                      <a:r>
                        <a:rPr lang="ru-RU" sz="1400" b="0" i="0" u="none" strike="noStrike" noProof="0" dirty="0" err="1">
                          <a:solidFill>
                            <a:schemeClr val="bg1"/>
                          </a:solidFill>
                        </a:rPr>
                        <a:t>версію</a:t>
                      </a:r>
                      <a:r>
                        <a:rPr lang="ru-RU" sz="1400" b="0" i="0" u="none" strike="noStrike" noProof="0" dirty="0">
                          <a:solidFill>
                            <a:schemeClr val="bg1"/>
                          </a:solidFill>
                        </a:rPr>
                        <a:t> </a:t>
                      </a:r>
                      <a:r>
                        <a:rPr lang="ru-RU" sz="1400" b="0" i="0" u="none" strike="noStrike" noProof="0" dirty="0" err="1">
                          <a:solidFill>
                            <a:schemeClr val="bg1"/>
                          </a:solidFill>
                        </a:rPr>
                        <a:t>кокаїну</a:t>
                      </a:r>
                      <a:r>
                        <a:rPr lang="ru-RU" sz="1400" b="0" i="0" u="none" strike="noStrike" noProof="0" dirty="0">
                          <a:solidFill>
                            <a:schemeClr val="bg1"/>
                          </a:solidFill>
                        </a:rPr>
                        <a:t>) </a:t>
                      </a:r>
                      <a:r>
                        <a:rPr lang="ru-RU" sz="1400" b="0" i="0" u="none" strike="noStrike" noProof="0" dirty="0" err="1">
                          <a:solidFill>
                            <a:schemeClr val="bg1"/>
                          </a:solidFill>
                        </a:rPr>
                        <a:t>карається</a:t>
                      </a:r>
                      <a:r>
                        <a:rPr lang="ru-RU" sz="1400" b="0" i="0" u="none" strike="noStrike" noProof="0" dirty="0">
                          <a:solidFill>
                            <a:schemeClr val="bg1"/>
                          </a:solidFill>
                        </a:rPr>
                        <a:t> по </a:t>
                      </a:r>
                      <a:r>
                        <a:rPr lang="ru-RU" sz="1400" b="0" i="0" u="none" strike="noStrike" noProof="0" dirty="0" err="1">
                          <a:solidFill>
                            <a:schemeClr val="bg1"/>
                          </a:solidFill>
                        </a:rPr>
                        <a:t>всій</a:t>
                      </a:r>
                      <a:r>
                        <a:rPr lang="ru-RU" sz="1400" b="0" i="0" u="none" strike="noStrike" noProof="0" dirty="0">
                          <a:solidFill>
                            <a:schemeClr val="bg1"/>
                          </a:solidFill>
                        </a:rPr>
                        <a:t> </a:t>
                      </a:r>
                      <a:r>
                        <a:rPr lang="ru-RU" sz="1400" b="0" i="0" u="none" strike="noStrike" noProof="0" dirty="0" err="1">
                          <a:solidFill>
                            <a:schemeClr val="bg1"/>
                          </a:solidFill>
                        </a:rPr>
                        <a:t>строгості</a:t>
                      </a:r>
                      <a:r>
                        <a:rPr lang="ru-RU" sz="1400" b="0" i="0" u="none" strike="noStrike" noProof="0" dirty="0">
                          <a:solidFill>
                            <a:schemeClr val="bg1"/>
                          </a:solidFill>
                        </a:rPr>
                        <a:t> закону, і </a:t>
                      </a:r>
                      <a:r>
                        <a:rPr lang="ru-RU" sz="1400" b="0" i="0" u="none" strike="noStrike" noProof="0" dirty="0" err="1">
                          <a:solidFill>
                            <a:schemeClr val="bg1"/>
                          </a:solidFill>
                        </a:rPr>
                        <a:t>багато</a:t>
                      </a:r>
                      <a:r>
                        <a:rPr lang="ru-RU" sz="1400" b="0" i="0" u="none" strike="noStrike" noProof="0" dirty="0">
                          <a:solidFill>
                            <a:schemeClr val="bg1"/>
                          </a:solidFill>
                        </a:rPr>
                        <a:t> </a:t>
                      </a:r>
                      <a:r>
                        <a:rPr lang="ru-RU" sz="1400" b="0" i="0" u="none" strike="noStrike" noProof="0" dirty="0" err="1">
                          <a:solidFill>
                            <a:schemeClr val="bg1"/>
                          </a:solidFill>
                        </a:rPr>
                        <a:t>порушники</a:t>
                      </a:r>
                      <a:r>
                        <a:rPr lang="ru-RU" sz="1400" b="0" i="0" u="none" strike="noStrike" noProof="0" dirty="0">
                          <a:solidFill>
                            <a:schemeClr val="bg1"/>
                          </a:solidFill>
                        </a:rPr>
                        <a:t> </a:t>
                      </a:r>
                      <a:r>
                        <a:rPr lang="ru-RU" sz="1400" b="0" i="0" u="none" strike="noStrike" noProof="0" dirty="0" err="1">
                          <a:solidFill>
                            <a:schemeClr val="bg1"/>
                          </a:solidFill>
                        </a:rPr>
                        <a:t>потрапляють</a:t>
                      </a:r>
                      <a:r>
                        <a:rPr lang="ru-RU" sz="1400" b="0" i="0" u="none" strike="noStrike" noProof="0" dirty="0">
                          <a:solidFill>
                            <a:schemeClr val="bg1"/>
                          </a:solidFill>
                        </a:rPr>
                        <a:t> за </a:t>
                      </a:r>
                      <a:r>
                        <a:rPr lang="ru-RU" sz="1400" b="0" i="0" u="none" strike="noStrike" noProof="0" dirty="0" err="1">
                          <a:solidFill>
                            <a:schemeClr val="bg1"/>
                          </a:solidFill>
                        </a:rPr>
                        <a:t>недотримання</a:t>
                      </a:r>
                      <a:r>
                        <a:rPr lang="ru-RU" sz="1400" b="0" i="0" u="none" strike="noStrike" noProof="0" dirty="0">
                          <a:solidFill>
                            <a:schemeClr val="bg1"/>
                          </a:solidFill>
                        </a:rPr>
                        <a:t> </a:t>
                      </a:r>
                      <a:r>
                        <a:rPr lang="ru-RU" sz="1400" b="0" i="0" u="none" strike="noStrike" noProof="0" dirty="0" err="1">
                          <a:solidFill>
                            <a:schemeClr val="bg1"/>
                          </a:solidFill>
                        </a:rPr>
                        <a:t>законів</a:t>
                      </a:r>
                      <a:r>
                        <a:rPr lang="ru-RU" sz="1400" b="0" i="0" u="none" strike="noStrike" noProof="0" dirty="0">
                          <a:solidFill>
                            <a:schemeClr val="bg1"/>
                          </a:solidFill>
                        </a:rPr>
                        <a:t> в </a:t>
                      </a:r>
                      <a:r>
                        <a:rPr lang="ru-RU" sz="1400" b="0" i="0" u="none" strike="noStrike" noProof="0" dirty="0" err="1">
                          <a:solidFill>
                            <a:schemeClr val="bg1"/>
                          </a:solidFill>
                        </a:rPr>
                        <a:t>тюрму</a:t>
                      </a:r>
                      <a:r>
                        <a:rPr lang="ru-RU" sz="1400" b="0" i="0" u="none" strike="noStrike" noProof="0" dirty="0">
                          <a:solidFill>
                            <a:schemeClr val="bg1"/>
                          </a:solidFill>
                        </a:rPr>
                        <a:t>.</a:t>
                      </a:r>
                      <a:endParaRPr lang="ru-RU" sz="1400" dirty="0">
                        <a:solidFill>
                          <a:schemeClr val="bg1"/>
                        </a:solidFill>
                      </a:endParaRPr>
                    </a:p>
                  </a:txBody>
                  <a:tcPr>
                    <a:solidFill>
                      <a:srgbClr val="F55F5F"/>
                    </a:solidFill>
                  </a:tcPr>
                </a:tc>
                <a:extLst>
                  <a:ext uri="{0D108BD9-81ED-4DB2-BD59-A6C34878D82A}">
                    <a16:rowId xmlns:a16="http://schemas.microsoft.com/office/drawing/2014/main" val="1137435987"/>
                  </a:ext>
                </a:extLst>
              </a:tr>
              <a:tr h="1683543">
                <a:tc>
                  <a:txBody>
                    <a:bodyPr/>
                    <a:lstStyle/>
                    <a:p>
                      <a:endParaRPr lang="ru-RU"/>
                    </a:p>
                  </a:txBody>
                  <a:tcPr/>
                </a:tc>
                <a:tc>
                  <a:txBody>
                    <a:bodyPr/>
                    <a:lstStyle/>
                    <a:p>
                      <a:pPr lvl="0">
                        <a:buNone/>
                      </a:pPr>
                      <a:r>
                        <a:rPr lang="ru-RU" sz="1400" b="0" i="0" u="none" strike="noStrike" noProof="0" dirty="0"/>
                        <a:t>• Марихуана </a:t>
                      </a:r>
                      <a:endParaRPr lang="ru-RU" sz="1400" dirty="0"/>
                    </a:p>
                    <a:p>
                      <a:pPr lvl="0">
                        <a:buNone/>
                      </a:pPr>
                      <a:r>
                        <a:rPr lang="ru-RU" sz="1400" b="0" i="0" u="none" strike="noStrike" noProof="0" dirty="0"/>
                        <a:t>• Гашиш </a:t>
                      </a:r>
                      <a:endParaRPr lang="ru-RU" sz="1400"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не </a:t>
                      </a:r>
                      <a:r>
                        <a:rPr lang="ru-RU" sz="1400" b="0" i="0" u="none" strike="noStrike" noProof="0" dirty="0" err="1"/>
                        <a:t>більше</a:t>
                      </a:r>
                      <a:r>
                        <a:rPr lang="ru-RU" sz="1400" b="0" i="0" u="none" strike="noStrike" noProof="0" dirty="0"/>
                        <a:t> 10 </a:t>
                      </a:r>
                      <a:r>
                        <a:rPr lang="ru-RU" sz="1400" b="0" i="0" u="none" strike="noStrike" noProof="0" dirty="0" err="1"/>
                        <a:t>грам</a:t>
                      </a:r>
                      <a:r>
                        <a:rPr lang="ru-RU" sz="1400" b="0" i="0" u="none" strike="noStrike" noProof="0" dirty="0"/>
                        <a:t> </a:t>
                      </a:r>
                      <a:endParaRPr lang="ru-RU" sz="1400"/>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a:t>
                      </a:r>
                      <a:r>
                        <a:rPr lang="ru-RU" sz="1400" b="0" i="0" u="none" strike="noStrike" noProof="0" dirty="0" err="1"/>
                        <a:t>марихуани</a:t>
                      </a:r>
                      <a:r>
                        <a:rPr lang="ru-RU" sz="1400" b="0" i="0" u="none" strike="noStrike" noProof="0" dirty="0"/>
                        <a:t>: 8 </a:t>
                      </a:r>
                      <a:r>
                        <a:rPr lang="ru-RU" sz="1400" b="0" i="0" u="none" strike="noStrike" noProof="0" dirty="0" err="1"/>
                        <a:t>доларівм</a:t>
                      </a:r>
                      <a:endParaRPr lang="ru-RU" sz="1400" dirty="0" err="1"/>
                    </a:p>
                  </a:txBody>
                  <a:tcPr>
                    <a:solidFill>
                      <a:srgbClr val="B0F071"/>
                    </a:solidFill>
                  </a:tcPr>
                </a:tc>
                <a:tc>
                  <a:txBody>
                    <a:bodyPr/>
                    <a:lstStyle/>
                    <a:p>
                      <a:pPr lvl="0">
                        <a:buNone/>
                      </a:pPr>
                      <a:r>
                        <a:rPr lang="ru-RU" sz="1400" b="0" i="0" u="none" strike="noStrike" noProof="0" dirty="0" err="1">
                          <a:solidFill>
                            <a:schemeClr val="bg1"/>
                          </a:solidFill>
                        </a:rPr>
                        <a:t>Покарання</a:t>
                      </a:r>
                      <a:r>
                        <a:rPr lang="ru-RU" sz="1400" b="0" i="0" u="none" strike="noStrike" noProof="0" dirty="0">
                          <a:solidFill>
                            <a:schemeClr val="bg1"/>
                          </a:solidFill>
                        </a:rPr>
                        <a:t> для тих, </a:t>
                      </a:r>
                      <a:r>
                        <a:rPr lang="ru-RU" sz="1400" b="0" i="0" u="none" strike="noStrike" noProof="0" dirty="0" err="1">
                          <a:solidFill>
                            <a:schemeClr val="bg1"/>
                          </a:solidFill>
                        </a:rPr>
                        <a:t>хто</a:t>
                      </a:r>
                      <a:r>
                        <a:rPr lang="ru-RU" sz="1400" b="0" i="0" u="none" strike="noStrike" noProof="0" dirty="0">
                          <a:solidFill>
                            <a:schemeClr val="bg1"/>
                          </a:solidFill>
                        </a:rPr>
                        <a:t> в </a:t>
                      </a:r>
                      <a:r>
                        <a:rPr lang="ru-RU" sz="1400" b="0" i="0" u="none" strike="noStrike" noProof="0" dirty="0" err="1">
                          <a:solidFill>
                            <a:schemeClr val="bg1"/>
                          </a:solidFill>
                        </a:rPr>
                        <a:t>стані</a:t>
                      </a:r>
                      <a:r>
                        <a:rPr lang="ru-RU" sz="1400" b="0" i="0" u="none" strike="noStrike" noProof="0" dirty="0">
                          <a:solidFill>
                            <a:schemeClr val="bg1"/>
                          </a:solidFill>
                        </a:rPr>
                        <a:t> </a:t>
                      </a:r>
                      <a:r>
                        <a:rPr lang="ru-RU" sz="1400" b="0" i="0" u="none" strike="noStrike" noProof="0" dirty="0" err="1">
                          <a:solidFill>
                            <a:schemeClr val="bg1"/>
                          </a:solidFill>
                        </a:rPr>
                        <a:t>сп'яніння</a:t>
                      </a:r>
                      <a:r>
                        <a:rPr lang="ru-RU" sz="1400" b="0" i="0" u="none" strike="noStrike" noProof="0" dirty="0">
                          <a:solidFill>
                            <a:schemeClr val="bg1"/>
                          </a:solidFill>
                        </a:rPr>
                        <a:t>, в тому </a:t>
                      </a:r>
                      <a:r>
                        <a:rPr lang="ru-RU" sz="1400" b="0" i="0" u="none" strike="noStrike" noProof="0" dirty="0" err="1">
                          <a:solidFill>
                            <a:schemeClr val="bg1"/>
                          </a:solidFill>
                        </a:rPr>
                        <a:t>числі</a:t>
                      </a:r>
                      <a:r>
                        <a:rPr lang="ru-RU" sz="1400" b="0" i="0" u="none" strike="noStrike" noProof="0" dirty="0">
                          <a:solidFill>
                            <a:schemeClr val="bg1"/>
                          </a:solidFill>
                        </a:rPr>
                        <a:t> і </a:t>
                      </a:r>
                      <a:r>
                        <a:rPr lang="ru-RU" sz="1400" b="0" i="0" u="none" strike="noStrike" noProof="0" dirty="0" err="1">
                          <a:solidFill>
                            <a:schemeClr val="bg1"/>
                          </a:solidFill>
                        </a:rPr>
                        <a:t>каннабіоідного</a:t>
                      </a:r>
                      <a:r>
                        <a:rPr lang="ru-RU" sz="1400" b="0" i="0" u="none" strike="noStrike" noProof="0" dirty="0">
                          <a:solidFill>
                            <a:schemeClr val="bg1"/>
                          </a:solidFill>
                        </a:rPr>
                        <a:t>, буде </a:t>
                      </a:r>
                      <a:r>
                        <a:rPr lang="ru-RU" sz="1400" b="0" i="0" u="none" strike="noStrike" noProof="0" dirty="0" err="1">
                          <a:solidFill>
                            <a:schemeClr val="bg1"/>
                          </a:solidFill>
                        </a:rPr>
                        <a:t>порушувати</a:t>
                      </a:r>
                      <a:r>
                        <a:rPr lang="ru-RU" sz="1400" b="0" i="0" u="none" strike="noStrike" noProof="0" dirty="0">
                          <a:solidFill>
                            <a:schemeClr val="bg1"/>
                          </a:solidFill>
                        </a:rPr>
                        <a:t> </a:t>
                      </a:r>
                      <a:r>
                        <a:rPr lang="ru-RU" sz="1400" b="0" i="0" u="none" strike="noStrike" noProof="0" dirty="0" err="1">
                          <a:solidFill>
                            <a:schemeClr val="bg1"/>
                          </a:solidFill>
                        </a:rPr>
                        <a:t>громадський</a:t>
                      </a:r>
                      <a:r>
                        <a:rPr lang="ru-RU" sz="1400" b="0" i="0" u="none" strike="noStrike" noProof="0" dirty="0">
                          <a:solidFill>
                            <a:schemeClr val="bg1"/>
                          </a:solidFill>
                        </a:rPr>
                        <a:t> порядок і </a:t>
                      </a:r>
                      <a:r>
                        <a:rPr lang="ru-RU" sz="1400" b="0" i="0" u="none" strike="noStrike" noProof="0" dirty="0" err="1">
                          <a:solidFill>
                            <a:schemeClr val="bg1"/>
                          </a:solidFill>
                        </a:rPr>
                        <a:t>наражати</a:t>
                      </a:r>
                      <a:r>
                        <a:rPr lang="ru-RU" sz="1400" b="0" i="0" u="none" strike="noStrike" noProof="0" dirty="0">
                          <a:solidFill>
                            <a:schemeClr val="bg1"/>
                          </a:solidFill>
                        </a:rPr>
                        <a:t> на </a:t>
                      </a:r>
                      <a:r>
                        <a:rPr lang="ru-RU" sz="1400" b="0" i="0" u="none" strike="noStrike" noProof="0" dirty="0" err="1">
                          <a:solidFill>
                            <a:schemeClr val="bg1"/>
                          </a:solidFill>
                        </a:rPr>
                        <a:t>небезпеку</a:t>
                      </a:r>
                      <a:r>
                        <a:rPr lang="ru-RU" sz="1400" b="0" i="0" u="none" strike="noStrike" noProof="0" dirty="0">
                          <a:solidFill>
                            <a:schemeClr val="bg1"/>
                          </a:solidFill>
                        </a:rPr>
                        <a:t> </a:t>
                      </a:r>
                      <a:r>
                        <a:rPr lang="ru-RU" sz="1400" b="0" i="0" u="none" strike="noStrike" noProof="0" dirty="0" err="1">
                          <a:solidFill>
                            <a:schemeClr val="bg1"/>
                          </a:solidFill>
                        </a:rPr>
                        <a:t>оточуючих</a:t>
                      </a:r>
                      <a:r>
                        <a:rPr lang="ru-RU" sz="1400" b="0" i="0" u="none" strike="noStrike" noProof="0" dirty="0">
                          <a:solidFill>
                            <a:schemeClr val="bg1"/>
                          </a:solidFill>
                        </a:rPr>
                        <a:t>. </a:t>
                      </a:r>
                      <a:r>
                        <a:rPr lang="ru-RU" sz="1400" b="0" i="0" u="none" strike="noStrike" noProof="0" dirty="0" err="1">
                          <a:solidFill>
                            <a:schemeClr val="bg1"/>
                          </a:solidFill>
                        </a:rPr>
                        <a:t>Більш</a:t>
                      </a:r>
                      <a:r>
                        <a:rPr lang="ru-RU" sz="1400" b="0" i="0" u="none" strike="noStrike" noProof="0" dirty="0">
                          <a:solidFill>
                            <a:schemeClr val="bg1"/>
                          </a:solidFill>
                        </a:rPr>
                        <a:t> того, не </a:t>
                      </a:r>
                      <a:r>
                        <a:rPr lang="ru-RU" sz="1400" b="0" i="0" u="none" strike="noStrike" noProof="0" dirty="0" err="1">
                          <a:solidFill>
                            <a:schemeClr val="bg1"/>
                          </a:solidFill>
                        </a:rPr>
                        <a:t>можна</a:t>
                      </a:r>
                      <a:r>
                        <a:rPr lang="ru-RU" sz="1400" b="0" i="0" u="none" strike="noStrike" noProof="0" dirty="0">
                          <a:solidFill>
                            <a:schemeClr val="bg1"/>
                          </a:solidFill>
                        </a:rPr>
                        <a:t> </a:t>
                      </a:r>
                      <a:r>
                        <a:rPr lang="ru-RU" sz="1400" b="0" i="0" u="none" strike="noStrike" noProof="0" dirty="0" err="1">
                          <a:solidFill>
                            <a:schemeClr val="bg1"/>
                          </a:solidFill>
                        </a:rPr>
                        <a:t>курити</a:t>
                      </a:r>
                      <a:r>
                        <a:rPr lang="ru-RU" sz="1400" b="0" i="0" u="none" strike="noStrike" noProof="0" dirty="0">
                          <a:solidFill>
                            <a:schemeClr val="bg1"/>
                          </a:solidFill>
                        </a:rPr>
                        <a:t> «косяк» в </a:t>
                      </a:r>
                      <a:r>
                        <a:rPr lang="ru-RU" sz="1400" b="0" i="0" u="none" strike="noStrike" noProof="0" dirty="0" err="1">
                          <a:solidFill>
                            <a:schemeClr val="bg1"/>
                          </a:solidFill>
                        </a:rPr>
                        <a:t>громадських</a:t>
                      </a:r>
                      <a:r>
                        <a:rPr lang="ru-RU" sz="1400" b="0" i="0" u="none" strike="noStrike" noProof="0" dirty="0">
                          <a:solidFill>
                            <a:schemeClr val="bg1"/>
                          </a:solidFill>
                        </a:rPr>
                        <a:t> </a:t>
                      </a:r>
                      <a:r>
                        <a:rPr lang="ru-RU" sz="1400" b="0" i="0" u="none" strike="noStrike" noProof="0" dirty="0" err="1">
                          <a:solidFill>
                            <a:schemeClr val="bg1"/>
                          </a:solidFill>
                        </a:rPr>
                        <a:t>місцях</a:t>
                      </a:r>
                      <a:r>
                        <a:rPr lang="ru-RU" sz="1400" b="0" i="0" u="none" strike="noStrike" noProof="0" dirty="0">
                          <a:solidFill>
                            <a:schemeClr val="bg1"/>
                          </a:solidFill>
                        </a:rPr>
                        <a:t> і при </a:t>
                      </a:r>
                      <a:r>
                        <a:rPr lang="ru-RU" sz="1400" b="0" i="0" u="none" strike="noStrike" noProof="0" dirty="0" err="1">
                          <a:solidFill>
                            <a:schemeClr val="bg1"/>
                          </a:solidFill>
                        </a:rPr>
                        <a:t>дітях</a:t>
                      </a:r>
                      <a:r>
                        <a:rPr lang="ru-RU" sz="1400" b="0" i="0" u="none" strike="noStrike" noProof="0" dirty="0">
                          <a:solidFill>
                            <a:schemeClr val="bg1"/>
                          </a:solidFill>
                        </a:rPr>
                        <a:t>, а </a:t>
                      </a:r>
                      <a:r>
                        <a:rPr lang="ru-RU" sz="1400" b="0" i="0" u="none" strike="noStrike" noProof="0" dirty="0" err="1">
                          <a:solidFill>
                            <a:schemeClr val="bg1"/>
                          </a:solidFill>
                        </a:rPr>
                        <a:t>також</a:t>
                      </a:r>
                      <a:r>
                        <a:rPr lang="ru-RU" sz="1400" b="0" i="0" u="none" strike="noStrike" noProof="0" dirty="0">
                          <a:solidFill>
                            <a:schemeClr val="bg1"/>
                          </a:solidFill>
                        </a:rPr>
                        <a:t> </a:t>
                      </a:r>
                      <a:r>
                        <a:rPr lang="ru-RU" sz="1400" b="0" i="0" u="none" strike="noStrike" noProof="0" dirty="0" err="1">
                          <a:solidFill>
                            <a:schemeClr val="bg1"/>
                          </a:solidFill>
                        </a:rPr>
                        <a:t>поблизу</a:t>
                      </a:r>
                      <a:r>
                        <a:rPr lang="ru-RU" sz="1400" b="0" i="0" u="none" strike="noStrike" noProof="0" dirty="0">
                          <a:solidFill>
                            <a:schemeClr val="bg1"/>
                          </a:solidFill>
                        </a:rPr>
                        <a:t> </a:t>
                      </a:r>
                      <a:r>
                        <a:rPr lang="ru-RU" sz="1400" b="0" i="0" u="none" strike="noStrike" noProof="0" dirty="0" err="1">
                          <a:solidFill>
                            <a:schemeClr val="bg1"/>
                          </a:solidFill>
                        </a:rPr>
                        <a:t>шкіл</a:t>
                      </a:r>
                      <a:r>
                        <a:rPr lang="ru-RU" sz="1400" b="0" i="0" u="none" strike="noStrike" noProof="0" dirty="0">
                          <a:solidFill>
                            <a:schemeClr val="bg1"/>
                          </a:solidFill>
                        </a:rPr>
                        <a:t> і </a:t>
                      </a:r>
                      <a:r>
                        <a:rPr lang="ru-RU" sz="1400" b="0" i="0" u="none" strike="noStrike" noProof="0" dirty="0" err="1">
                          <a:solidFill>
                            <a:schemeClr val="bg1"/>
                          </a:solidFill>
                        </a:rPr>
                        <a:t>дитячих</a:t>
                      </a:r>
                      <a:r>
                        <a:rPr lang="ru-RU" sz="1400" b="0" i="0" u="none" strike="noStrike" noProof="0" dirty="0">
                          <a:solidFill>
                            <a:schemeClr val="bg1"/>
                          </a:solidFill>
                        </a:rPr>
                        <a:t> </a:t>
                      </a:r>
                      <a:r>
                        <a:rPr lang="ru-RU" sz="1400" b="0" i="0" u="none" strike="noStrike" noProof="0" dirty="0" err="1">
                          <a:solidFill>
                            <a:schemeClr val="bg1"/>
                          </a:solidFill>
                        </a:rPr>
                        <a:t>садів</a:t>
                      </a:r>
                      <a:r>
                        <a:rPr lang="ru-RU" sz="1400" b="0" i="0" u="none" strike="noStrike" noProof="0" dirty="0">
                          <a:solidFill>
                            <a:schemeClr val="bg1"/>
                          </a:solidFill>
                        </a:rPr>
                        <a:t>. </a:t>
                      </a:r>
                      <a:r>
                        <a:rPr lang="ru-RU" sz="1400" b="0" i="0" u="none" strike="noStrike" noProof="0" dirty="0" err="1">
                          <a:solidFill>
                            <a:schemeClr val="bg1"/>
                          </a:solidFill>
                        </a:rPr>
                        <a:t>Також</a:t>
                      </a:r>
                      <a:r>
                        <a:rPr lang="ru-RU" sz="1400" b="0" i="0" u="none" strike="noStrike" noProof="0" dirty="0">
                          <a:solidFill>
                            <a:schemeClr val="bg1"/>
                          </a:solidFill>
                        </a:rPr>
                        <a:t> заборонена </a:t>
                      </a:r>
                      <a:r>
                        <a:rPr lang="ru-RU" sz="1400" b="0" i="0" u="none" strike="noStrike" noProof="0" dirty="0" err="1">
                          <a:solidFill>
                            <a:schemeClr val="bg1"/>
                          </a:solidFill>
                        </a:rPr>
                        <a:t>купівліпродаж</a:t>
                      </a:r>
                      <a:r>
                        <a:rPr lang="ru-RU" sz="1400" b="0" i="0" u="none" strike="noStrike" noProof="0" dirty="0">
                          <a:solidFill>
                            <a:schemeClr val="bg1"/>
                          </a:solidFill>
                        </a:rPr>
                        <a:t> </a:t>
                      </a:r>
                      <a:r>
                        <a:rPr lang="ru-RU" sz="1400" b="0" i="0" u="none" strike="noStrike" noProof="0" dirty="0" err="1">
                          <a:solidFill>
                            <a:schemeClr val="bg1"/>
                          </a:solidFill>
                        </a:rPr>
                        <a:t>марихуани</a:t>
                      </a:r>
                      <a:r>
                        <a:rPr lang="ru-RU" sz="1400" b="0" i="0" u="none" strike="noStrike" noProof="0" dirty="0">
                          <a:solidFill>
                            <a:schemeClr val="bg1"/>
                          </a:solidFill>
                        </a:rPr>
                        <a:t> </a:t>
                      </a:r>
                      <a:r>
                        <a:rPr lang="ru-RU" sz="1400" b="0" i="0" u="none" strike="noStrike" noProof="0" dirty="0" err="1">
                          <a:solidFill>
                            <a:schemeClr val="bg1"/>
                          </a:solidFill>
                        </a:rPr>
                        <a:t>між</a:t>
                      </a:r>
                      <a:r>
                        <a:rPr lang="ru-RU" sz="1400" b="0" i="0" u="none" strike="noStrike" noProof="0" dirty="0">
                          <a:solidFill>
                            <a:schemeClr val="bg1"/>
                          </a:solidFill>
                        </a:rPr>
                        <a:t> </a:t>
                      </a:r>
                      <a:r>
                        <a:rPr lang="ru-RU" sz="1400" b="0" i="0" u="none" strike="noStrike" noProof="0" dirty="0" err="1">
                          <a:solidFill>
                            <a:schemeClr val="bg1"/>
                          </a:solidFill>
                        </a:rPr>
                        <a:t>приватними</a:t>
                      </a:r>
                      <a:r>
                        <a:rPr lang="ru-RU" sz="1400" b="0" i="0" u="none" strike="noStrike" noProof="0" dirty="0">
                          <a:solidFill>
                            <a:schemeClr val="bg1"/>
                          </a:solidFill>
                        </a:rPr>
                        <a:t> особами </a:t>
                      </a:r>
                      <a:r>
                        <a:rPr lang="ru-RU" sz="1400" b="0" i="0" u="none" strike="noStrike" noProof="0" dirty="0" err="1">
                          <a:solidFill>
                            <a:schemeClr val="bg1"/>
                          </a:solidFill>
                        </a:rPr>
                        <a:t>її</a:t>
                      </a:r>
                      <a:r>
                        <a:rPr lang="ru-RU" sz="1400" b="0" i="0" u="none" strike="noStrike" noProof="0" dirty="0">
                          <a:solidFill>
                            <a:schemeClr val="bg1"/>
                          </a:solidFill>
                        </a:rPr>
                        <a:t> </a:t>
                      </a:r>
                      <a:r>
                        <a:rPr lang="ru-RU" sz="1400" b="0" i="0" u="none" strike="noStrike" noProof="0" dirty="0" err="1">
                          <a:solidFill>
                            <a:schemeClr val="bg1"/>
                          </a:solidFill>
                        </a:rPr>
                        <a:t>можна</a:t>
                      </a:r>
                      <a:r>
                        <a:rPr lang="ru-RU" sz="1400" b="0" i="0" u="none" strike="noStrike" noProof="0" dirty="0">
                          <a:solidFill>
                            <a:schemeClr val="bg1"/>
                          </a:solidFill>
                        </a:rPr>
                        <a:t> </a:t>
                      </a:r>
                      <a:r>
                        <a:rPr lang="ru-RU" sz="1400" b="0" i="0" u="none" strike="noStrike" noProof="0" dirty="0" err="1">
                          <a:solidFill>
                            <a:schemeClr val="bg1"/>
                          </a:solidFill>
                        </a:rPr>
                        <a:t>купити</a:t>
                      </a:r>
                      <a:r>
                        <a:rPr lang="ru-RU" sz="1400" b="0" i="0" u="none" strike="noStrike" noProof="0" dirty="0">
                          <a:solidFill>
                            <a:schemeClr val="bg1"/>
                          </a:solidFill>
                        </a:rPr>
                        <a:t> </a:t>
                      </a:r>
                      <a:r>
                        <a:rPr lang="ru-RU" sz="1400" b="0" i="0" u="none" strike="noStrike" noProof="0" dirty="0" err="1">
                          <a:solidFill>
                            <a:schemeClr val="bg1"/>
                          </a:solidFill>
                        </a:rPr>
                        <a:t>тільки</a:t>
                      </a:r>
                      <a:r>
                        <a:rPr lang="ru-RU" sz="1400" b="0" i="0" u="none" strike="noStrike" noProof="0" dirty="0">
                          <a:solidFill>
                            <a:schemeClr val="bg1"/>
                          </a:solidFill>
                        </a:rPr>
                        <a:t> в </a:t>
                      </a:r>
                      <a:r>
                        <a:rPr lang="ru-RU" sz="1400" b="0" i="0" u="none" strike="noStrike" noProof="0" dirty="0" err="1">
                          <a:solidFill>
                            <a:schemeClr val="bg1"/>
                          </a:solidFill>
                        </a:rPr>
                        <a:t>спеціалізованих</a:t>
                      </a:r>
                      <a:r>
                        <a:rPr lang="ru-RU" sz="1400" b="0" i="0" u="none" strike="noStrike" noProof="0" dirty="0">
                          <a:solidFill>
                            <a:schemeClr val="bg1"/>
                          </a:solidFill>
                        </a:rPr>
                        <a:t> магазинах. За </a:t>
                      </a:r>
                      <a:r>
                        <a:rPr lang="ru-RU" sz="1400" b="0" i="0" u="none" strike="noStrike" noProof="0" dirty="0" err="1">
                          <a:solidFill>
                            <a:schemeClr val="bg1"/>
                          </a:solidFill>
                        </a:rPr>
                        <a:t>вживання</a:t>
                      </a:r>
                      <a:r>
                        <a:rPr lang="ru-RU" sz="1400" b="0" i="0" u="none" strike="noStrike" noProof="0" dirty="0">
                          <a:solidFill>
                            <a:schemeClr val="bg1"/>
                          </a:solidFill>
                        </a:rPr>
                        <a:t> і </a:t>
                      </a:r>
                      <a:r>
                        <a:rPr lang="ru-RU" sz="1400" b="0" i="0" u="none" strike="noStrike" noProof="0" dirty="0" err="1">
                          <a:solidFill>
                            <a:schemeClr val="bg1"/>
                          </a:solidFill>
                        </a:rPr>
                        <a:t>зберігання</a:t>
                      </a:r>
                      <a:r>
                        <a:rPr lang="ru-RU" sz="1400" b="0" i="0" u="none" strike="noStrike" noProof="0" dirty="0">
                          <a:solidFill>
                            <a:schemeClr val="bg1"/>
                          </a:solidFill>
                        </a:rPr>
                        <a:t> </a:t>
                      </a:r>
                      <a:r>
                        <a:rPr lang="ru-RU" sz="1400" b="0" i="0" u="none" strike="noStrike" noProof="0" dirty="0" err="1">
                          <a:solidFill>
                            <a:schemeClr val="bg1"/>
                          </a:solidFill>
                        </a:rPr>
                        <a:t>опіатів</a:t>
                      </a:r>
                      <a:r>
                        <a:rPr lang="ru-RU" sz="1400" b="0" i="0" u="none" strike="noStrike" noProof="0" dirty="0">
                          <a:solidFill>
                            <a:schemeClr val="bg1"/>
                          </a:solidFill>
                        </a:rPr>
                        <a:t>, </a:t>
                      </a:r>
                      <a:r>
                        <a:rPr lang="ru-RU" sz="1400" b="0" i="0" u="none" strike="noStrike" noProof="0" dirty="0" err="1">
                          <a:solidFill>
                            <a:schemeClr val="bg1"/>
                          </a:solidFill>
                        </a:rPr>
                        <a:t>стимуляторів</a:t>
                      </a:r>
                      <a:r>
                        <a:rPr lang="ru-RU" sz="1400" b="0" i="0" u="none" strike="noStrike" noProof="0" dirty="0">
                          <a:solidFill>
                            <a:schemeClr val="bg1"/>
                          </a:solidFill>
                        </a:rPr>
                        <a:t> та </a:t>
                      </a:r>
                      <a:r>
                        <a:rPr lang="ru-RU" sz="1400" b="0" i="0" u="none" strike="noStrike" noProof="0" dirty="0" err="1">
                          <a:solidFill>
                            <a:schemeClr val="bg1"/>
                          </a:solidFill>
                        </a:rPr>
                        <a:t>інших</a:t>
                      </a:r>
                      <a:r>
                        <a:rPr lang="ru-RU" sz="1400" b="0" i="0" u="none" strike="noStrike" noProof="0" dirty="0">
                          <a:solidFill>
                            <a:schemeClr val="bg1"/>
                          </a:solidFill>
                        </a:rPr>
                        <a:t> </a:t>
                      </a:r>
                      <a:r>
                        <a:rPr lang="ru-RU" sz="1400" b="0" i="0" u="none" strike="noStrike" noProof="0" dirty="0" err="1">
                          <a:solidFill>
                            <a:schemeClr val="bg1"/>
                          </a:solidFill>
                        </a:rPr>
                        <a:t>наркотиків</a:t>
                      </a:r>
                      <a:r>
                        <a:rPr lang="ru-RU" sz="1400" b="0" i="0" u="none" strike="noStrike" noProof="0" dirty="0">
                          <a:solidFill>
                            <a:schemeClr val="bg1"/>
                          </a:solidFill>
                        </a:rPr>
                        <a:t> </a:t>
                      </a:r>
                      <a:r>
                        <a:rPr lang="ru-RU" sz="1400" b="0" i="0" u="none" strike="noStrike" noProof="0" dirty="0" err="1">
                          <a:solidFill>
                            <a:schemeClr val="bg1"/>
                          </a:solidFill>
                        </a:rPr>
                        <a:t>передбачено</a:t>
                      </a:r>
                      <a:r>
                        <a:rPr lang="ru-RU" sz="1400" b="0" i="0" u="none" strike="noStrike" noProof="0" dirty="0">
                          <a:solidFill>
                            <a:schemeClr val="bg1"/>
                          </a:solidFill>
                        </a:rPr>
                        <a:t> </a:t>
                      </a:r>
                      <a:r>
                        <a:rPr lang="ru-RU" sz="1400" b="0" i="0" u="none" strike="noStrike" noProof="0" dirty="0" err="1">
                          <a:solidFill>
                            <a:schemeClr val="bg1"/>
                          </a:solidFill>
                        </a:rPr>
                        <a:t>кримінальне</a:t>
                      </a:r>
                      <a:r>
                        <a:rPr lang="ru-RU" sz="1400" b="0" i="0" u="none" strike="noStrike" noProof="0" dirty="0">
                          <a:solidFill>
                            <a:schemeClr val="bg1"/>
                          </a:solidFill>
                        </a:rPr>
                        <a:t> </a:t>
                      </a:r>
                      <a:r>
                        <a:rPr lang="ru-RU" sz="1400" b="0" i="0" u="none" strike="noStrike" noProof="0" dirty="0" err="1">
                          <a:solidFill>
                            <a:schemeClr val="bg1"/>
                          </a:solidFill>
                        </a:rPr>
                        <a:t>покарання</a:t>
                      </a:r>
                      <a:r>
                        <a:rPr lang="ru-RU" sz="1400" b="0" i="0" u="none" strike="noStrike" noProof="0" dirty="0">
                          <a:solidFill>
                            <a:schemeClr val="bg1"/>
                          </a:solidFill>
                        </a:rPr>
                        <a:t>.</a:t>
                      </a:r>
                      <a:endParaRPr lang="ru-RU" sz="1400" dirty="0">
                        <a:solidFill>
                          <a:schemeClr val="bg1"/>
                        </a:solidFill>
                      </a:endParaRPr>
                    </a:p>
                  </a:txBody>
                  <a:tcPr>
                    <a:solidFill>
                      <a:srgbClr val="F55F5F"/>
                    </a:solidFill>
                  </a:tcPr>
                </a:tc>
                <a:extLst>
                  <a:ext uri="{0D108BD9-81ED-4DB2-BD59-A6C34878D82A}">
                    <a16:rowId xmlns:a16="http://schemas.microsoft.com/office/drawing/2014/main" val="1935567119"/>
                  </a:ext>
                </a:extLst>
              </a:tr>
              <a:tr h="1270309">
                <a:tc>
                  <a:txBody>
                    <a:bodyPr/>
                    <a:lstStyle/>
                    <a:p>
                      <a:endParaRPr lang="ru-RU"/>
                    </a:p>
                  </a:txBody>
                  <a:tcPr/>
                </a:tc>
                <a:tc>
                  <a:txBody>
                    <a:bodyPr/>
                    <a:lstStyle/>
                    <a:p>
                      <a:pPr lvl="0">
                        <a:buNone/>
                      </a:pPr>
                      <a:r>
                        <a:rPr lang="ru-RU" sz="1400" b="0" i="0" u="none" strike="noStrike" noProof="0" dirty="0"/>
                        <a:t>• Марихуана </a:t>
                      </a:r>
                      <a:endParaRPr lang="ru-RU" sz="1400"/>
                    </a:p>
                    <a:p>
                      <a:pPr lvl="0">
                        <a:buNone/>
                      </a:pPr>
                      <a:r>
                        <a:rPr lang="ru-RU" sz="1400" b="0" i="0" u="none" strike="noStrike" noProof="0" dirty="0"/>
                        <a:t>• Гашиш </a:t>
                      </a:r>
                      <a:endParaRPr lang="ru-RU" sz="1400"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не </a:t>
                      </a:r>
                      <a:r>
                        <a:rPr lang="ru-RU" sz="1400" b="0" i="0" u="none" strike="noStrike" noProof="0" dirty="0" err="1"/>
                        <a:t>більше</a:t>
                      </a:r>
                      <a:r>
                        <a:rPr lang="ru-RU" sz="1400" b="0" i="0" u="none" strike="noStrike" noProof="0" dirty="0"/>
                        <a:t> 30 </a:t>
                      </a:r>
                      <a:r>
                        <a:rPr lang="ru-RU" sz="1400" b="0" i="0" u="none" strike="noStrike" noProof="0" dirty="0" err="1"/>
                        <a:t>грам</a:t>
                      </a:r>
                      <a:r>
                        <a:rPr lang="ru-RU" sz="1400" b="0" i="0" u="none" strike="noStrike" noProof="0" dirty="0"/>
                        <a:t> </a:t>
                      </a:r>
                      <a:endParaRPr lang="ru-RU" sz="1400"/>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a:t>
                      </a:r>
                      <a:r>
                        <a:rPr lang="ru-RU" sz="1400" b="0" i="0" u="none" strike="noStrike" noProof="0" dirty="0" err="1"/>
                        <a:t>марихуани</a:t>
                      </a:r>
                      <a:r>
                        <a:rPr lang="ru-RU" sz="1400" b="0" i="0" u="none" strike="noStrike" noProof="0" dirty="0"/>
                        <a:t>: 7 </a:t>
                      </a:r>
                      <a:r>
                        <a:rPr lang="ru-RU" sz="1400" b="0" i="0" u="none" strike="noStrike" noProof="0" dirty="0" err="1"/>
                        <a:t>доларів</a:t>
                      </a:r>
                      <a:r>
                        <a:rPr lang="ru-RU" sz="1400" b="0" i="0" u="none" strike="noStrike" noProof="0" dirty="0"/>
                        <a:t> </a:t>
                      </a:r>
                      <a:endParaRPr lang="ru-RU" sz="1400"/>
                    </a:p>
                    <a:p>
                      <a:pPr lvl="0">
                        <a:buNone/>
                      </a:pPr>
                      <a:r>
                        <a:rPr lang="ru-RU" sz="1400" b="0" i="0" u="none" strike="noStrike" noProof="0" dirty="0"/>
                        <a:t>• </a:t>
                      </a:r>
                      <a:r>
                        <a:rPr lang="ru-RU" sz="1400" b="0" i="0" u="none" strike="noStrike" noProof="0" dirty="0" err="1"/>
                        <a:t>Вирощувати</a:t>
                      </a:r>
                      <a:r>
                        <a:rPr lang="ru-RU" sz="1400" b="0" i="0" u="none" strike="noStrike" noProof="0" dirty="0"/>
                        <a:t> до </a:t>
                      </a:r>
                      <a:r>
                        <a:rPr lang="ru-RU" sz="1400" b="0" i="0" u="none" strike="noStrike" noProof="0" dirty="0" err="1"/>
                        <a:t>чотирьох</a:t>
                      </a:r>
                      <a:r>
                        <a:rPr lang="ru-RU" sz="1400" b="0" i="0" u="none" strike="noStrike" noProof="0" dirty="0"/>
                        <a:t> </a:t>
                      </a:r>
                      <a:r>
                        <a:rPr lang="ru-RU" sz="1400" b="0" i="0" u="none" strike="noStrike" noProof="0" dirty="0" err="1"/>
                        <a:t>кущів</a:t>
                      </a:r>
                      <a:r>
                        <a:rPr lang="ru-RU" sz="1400" b="0" i="0" u="none" strike="noStrike" noProof="0" dirty="0"/>
                        <a:t> </a:t>
                      </a:r>
                      <a:r>
                        <a:rPr lang="ru-RU" sz="1400" b="0" i="0" u="none" strike="noStrike" noProof="0" dirty="0" err="1"/>
                        <a:t>розслабляючого</a:t>
                      </a:r>
                      <a:r>
                        <a:rPr lang="ru-RU" sz="1400" b="0" i="0" u="none" strike="noStrike" noProof="0" dirty="0"/>
                        <a:t> </a:t>
                      </a:r>
                      <a:r>
                        <a:rPr lang="ru-RU" sz="1400" b="0" i="0" u="none" strike="noStrike" noProof="0" dirty="0" err="1"/>
                        <a:t>рослини</a:t>
                      </a:r>
                      <a:endParaRPr lang="ru-RU" sz="1400"/>
                    </a:p>
                  </a:txBody>
                  <a:tcPr>
                    <a:solidFill>
                      <a:srgbClr val="B0F071"/>
                    </a:solidFill>
                  </a:tcPr>
                </a:tc>
                <a:tc>
                  <a:txBody>
                    <a:bodyPr/>
                    <a:lstStyle/>
                    <a:p>
                      <a:pPr lvl="0">
                        <a:buNone/>
                      </a:pPr>
                      <a:r>
                        <a:rPr lang="ru-RU" sz="1400" b="0" i="0" u="none" strike="noStrike" noProof="0" dirty="0">
                          <a:solidFill>
                            <a:schemeClr val="bg1"/>
                          </a:solidFill>
                        </a:rPr>
                        <a:t>За </a:t>
                      </a:r>
                      <a:r>
                        <a:rPr lang="ru-RU" sz="1400" b="0" i="0" u="none" strike="noStrike" noProof="0" dirty="0" err="1">
                          <a:solidFill>
                            <a:schemeClr val="bg1"/>
                          </a:solidFill>
                        </a:rPr>
                        <a:t>важкі</a:t>
                      </a:r>
                      <a:r>
                        <a:rPr lang="ru-RU" sz="1400" b="0" i="0" u="none" strike="noStrike" noProof="0" dirty="0">
                          <a:solidFill>
                            <a:schemeClr val="bg1"/>
                          </a:solidFill>
                        </a:rPr>
                        <a:t> наркотики в </a:t>
                      </a:r>
                      <a:r>
                        <a:rPr lang="ru-RU" sz="1400" b="0" i="0" u="none" strike="noStrike" noProof="0" dirty="0" err="1">
                          <a:solidFill>
                            <a:schemeClr val="bg1"/>
                          </a:solidFill>
                        </a:rPr>
                        <a:t>країні</a:t>
                      </a:r>
                      <a:r>
                        <a:rPr lang="ru-RU" sz="1400" b="0" i="0" u="none" strike="noStrike" noProof="0" dirty="0">
                          <a:solidFill>
                            <a:schemeClr val="bg1"/>
                          </a:solidFill>
                        </a:rPr>
                        <a:t> </a:t>
                      </a:r>
                      <a:r>
                        <a:rPr lang="ru-RU" sz="1400" b="0" i="0" u="none" strike="noStrike" noProof="0" dirty="0" err="1">
                          <a:solidFill>
                            <a:schemeClr val="bg1"/>
                          </a:solidFill>
                        </a:rPr>
                        <a:t>встановлено</a:t>
                      </a:r>
                      <a:r>
                        <a:rPr lang="ru-RU" sz="1400" b="0" i="0" u="none" strike="noStrike" noProof="0" dirty="0">
                          <a:solidFill>
                            <a:schemeClr val="bg1"/>
                          </a:solidFill>
                        </a:rPr>
                        <a:t> </a:t>
                      </a:r>
                      <a:r>
                        <a:rPr lang="ru-RU" sz="1400" b="0" i="0" u="none" strike="noStrike" noProof="0" dirty="0" err="1">
                          <a:solidFill>
                            <a:schemeClr val="bg1"/>
                          </a:solidFill>
                        </a:rPr>
                        <a:t>кримінальне</a:t>
                      </a:r>
                      <a:r>
                        <a:rPr lang="ru-RU" sz="1400" b="0" i="0" u="none" strike="noStrike" noProof="0" dirty="0">
                          <a:solidFill>
                            <a:schemeClr val="bg1"/>
                          </a:solidFill>
                        </a:rPr>
                        <a:t> </a:t>
                      </a:r>
                      <a:r>
                        <a:rPr lang="ru-RU" sz="1400" b="0" i="0" u="none" strike="noStrike" noProof="0" dirty="0" err="1">
                          <a:solidFill>
                            <a:schemeClr val="bg1"/>
                          </a:solidFill>
                        </a:rPr>
                        <a:t>покарання</a:t>
                      </a:r>
                      <a:r>
                        <a:rPr lang="ru-RU" sz="1400" b="0" i="0" u="none" strike="noStrike" noProof="0" dirty="0">
                          <a:solidFill>
                            <a:schemeClr val="bg1"/>
                          </a:solidFill>
                        </a:rPr>
                        <a:t>, </a:t>
                      </a:r>
                      <a:r>
                        <a:rPr lang="ru-RU" sz="1400" b="0" i="0" u="none" strike="noStrike" noProof="0" dirty="0" err="1">
                          <a:solidFill>
                            <a:schemeClr val="bg1"/>
                          </a:solidFill>
                        </a:rPr>
                        <a:t>що</a:t>
                      </a:r>
                      <a:r>
                        <a:rPr lang="ru-RU" sz="1400" b="0" i="0" u="none" strike="noStrike" noProof="0" dirty="0">
                          <a:solidFill>
                            <a:schemeClr val="bg1"/>
                          </a:solidFill>
                        </a:rPr>
                        <a:t> </a:t>
                      </a:r>
                      <a:r>
                        <a:rPr lang="ru-RU" sz="1400" b="0" i="0" u="none" strike="noStrike" noProof="0" dirty="0" err="1">
                          <a:solidFill>
                            <a:schemeClr val="bg1"/>
                          </a:solidFill>
                        </a:rPr>
                        <a:t>передбачає</a:t>
                      </a:r>
                      <a:r>
                        <a:rPr lang="ru-RU" sz="1400" b="0" i="0" u="none" strike="noStrike" noProof="0" dirty="0">
                          <a:solidFill>
                            <a:schemeClr val="bg1"/>
                          </a:solidFill>
                        </a:rPr>
                        <a:t> </a:t>
                      </a:r>
                      <a:r>
                        <a:rPr lang="ru-RU" sz="1400" b="0" i="0" u="none" strike="noStrike" noProof="0" dirty="0" err="1">
                          <a:solidFill>
                            <a:schemeClr val="bg1"/>
                          </a:solidFill>
                        </a:rPr>
                        <a:t>такі</a:t>
                      </a:r>
                      <a:r>
                        <a:rPr lang="ru-RU" sz="1400" b="0" i="0" u="none" strike="noStrike" noProof="0" dirty="0">
                          <a:solidFill>
                            <a:schemeClr val="bg1"/>
                          </a:solidFill>
                        </a:rPr>
                        <a:t> заходи як </a:t>
                      </a:r>
                      <a:r>
                        <a:rPr lang="ru-RU" sz="1400" b="0" i="0" u="none" strike="noStrike" noProof="0" dirty="0" err="1">
                          <a:solidFill>
                            <a:schemeClr val="bg1"/>
                          </a:solidFill>
                        </a:rPr>
                        <a:t>великі</a:t>
                      </a:r>
                      <a:r>
                        <a:rPr lang="ru-RU" sz="1400" b="0" i="0" u="none" strike="noStrike" noProof="0" dirty="0">
                          <a:solidFill>
                            <a:schemeClr val="bg1"/>
                          </a:solidFill>
                        </a:rPr>
                        <a:t> </a:t>
                      </a:r>
                      <a:r>
                        <a:rPr lang="ru-RU" sz="1400" b="0" i="0" u="none" strike="noStrike" noProof="0" dirty="0" err="1">
                          <a:solidFill>
                            <a:schemeClr val="bg1"/>
                          </a:solidFill>
                        </a:rPr>
                        <a:t>штрафи</a:t>
                      </a:r>
                      <a:r>
                        <a:rPr lang="ru-RU" sz="1400" b="0" i="0" u="none" strike="noStrike" noProof="0" dirty="0">
                          <a:solidFill>
                            <a:schemeClr val="bg1"/>
                          </a:solidFill>
                        </a:rPr>
                        <a:t> і </a:t>
                      </a:r>
                      <a:r>
                        <a:rPr lang="ru-RU" sz="1400" b="0" i="0" u="none" strike="noStrike" noProof="0" dirty="0" err="1">
                          <a:solidFill>
                            <a:schemeClr val="bg1"/>
                          </a:solidFill>
                        </a:rPr>
                        <a:t>позбавлення</a:t>
                      </a:r>
                      <a:r>
                        <a:rPr lang="ru-RU" sz="1400" b="0" i="0" u="none" strike="noStrike" noProof="0" dirty="0">
                          <a:solidFill>
                            <a:schemeClr val="bg1"/>
                          </a:solidFill>
                        </a:rPr>
                        <a:t> </a:t>
                      </a:r>
                      <a:r>
                        <a:rPr lang="ru-RU" sz="1400" b="0" i="0" u="none" strike="noStrike" noProof="0" dirty="0" err="1">
                          <a:solidFill>
                            <a:schemeClr val="bg1"/>
                          </a:solidFill>
                        </a:rPr>
                        <a:t>волі</a:t>
                      </a:r>
                      <a:r>
                        <a:rPr lang="ru-RU" sz="1400" b="0" i="0" u="none" strike="noStrike" noProof="0" dirty="0">
                          <a:solidFill>
                            <a:schemeClr val="bg1"/>
                          </a:solidFill>
                        </a:rPr>
                        <a:t>.</a:t>
                      </a:r>
                      <a:endParaRPr lang="ru-RU" sz="1400" dirty="0">
                        <a:solidFill>
                          <a:schemeClr val="bg1"/>
                        </a:solidFill>
                      </a:endParaRPr>
                    </a:p>
                  </a:txBody>
                  <a:tcPr>
                    <a:solidFill>
                      <a:srgbClr val="F55F5F"/>
                    </a:solidFill>
                  </a:tcPr>
                </a:tc>
                <a:extLst>
                  <a:ext uri="{0D108BD9-81ED-4DB2-BD59-A6C34878D82A}">
                    <a16:rowId xmlns:a16="http://schemas.microsoft.com/office/drawing/2014/main" val="3532368917"/>
                  </a:ext>
                </a:extLst>
              </a:tr>
            </a:tbl>
          </a:graphicData>
        </a:graphic>
      </p:graphicFrame>
      <p:pic>
        <p:nvPicPr>
          <p:cNvPr id="2" name="Рисунок 2">
            <a:extLst>
              <a:ext uri="{FF2B5EF4-FFF2-40B4-BE49-F238E27FC236}">
                <a16:creationId xmlns:a16="http://schemas.microsoft.com/office/drawing/2014/main" id="{200E4F61-C643-427E-8420-D32B5D01D8DB}"/>
              </a:ext>
            </a:extLst>
          </p:cNvPr>
          <p:cNvPicPr>
            <a:picLocks noChangeAspect="1"/>
          </p:cNvPicPr>
          <p:nvPr/>
        </p:nvPicPr>
        <p:blipFill>
          <a:blip r:embed="rId2"/>
          <a:stretch>
            <a:fillRect/>
          </a:stretch>
        </p:blipFill>
        <p:spPr>
          <a:xfrm>
            <a:off x="-988" y="-1438"/>
            <a:ext cx="2417374" cy="1296839"/>
          </a:xfrm>
          <a:prstGeom prst="rect">
            <a:avLst/>
          </a:prstGeom>
        </p:spPr>
      </p:pic>
      <p:pic>
        <p:nvPicPr>
          <p:cNvPr id="3" name="Рисунок 4">
            <a:extLst>
              <a:ext uri="{FF2B5EF4-FFF2-40B4-BE49-F238E27FC236}">
                <a16:creationId xmlns:a16="http://schemas.microsoft.com/office/drawing/2014/main" id="{78D5BD5D-CBC1-4121-9463-3839EE8ED547}"/>
              </a:ext>
            </a:extLst>
          </p:cNvPr>
          <p:cNvPicPr>
            <a:picLocks noChangeAspect="1"/>
          </p:cNvPicPr>
          <p:nvPr/>
        </p:nvPicPr>
        <p:blipFill>
          <a:blip r:embed="rId3"/>
          <a:stretch>
            <a:fillRect/>
          </a:stretch>
        </p:blipFill>
        <p:spPr>
          <a:xfrm>
            <a:off x="-5751" y="1291087"/>
            <a:ext cx="2426899" cy="1127186"/>
          </a:xfrm>
          <a:prstGeom prst="rect">
            <a:avLst/>
          </a:prstGeom>
        </p:spPr>
      </p:pic>
      <p:pic>
        <p:nvPicPr>
          <p:cNvPr id="5" name="Рисунок 5">
            <a:extLst>
              <a:ext uri="{FF2B5EF4-FFF2-40B4-BE49-F238E27FC236}">
                <a16:creationId xmlns:a16="http://schemas.microsoft.com/office/drawing/2014/main" id="{43DE684C-E46F-4B2E-8D79-FD9AC39EFC17}"/>
              </a:ext>
            </a:extLst>
          </p:cNvPr>
          <p:cNvPicPr>
            <a:picLocks noChangeAspect="1"/>
          </p:cNvPicPr>
          <p:nvPr/>
        </p:nvPicPr>
        <p:blipFill>
          <a:blip r:embed="rId4"/>
          <a:stretch>
            <a:fillRect/>
          </a:stretch>
        </p:blipFill>
        <p:spPr>
          <a:xfrm>
            <a:off x="2696" y="2412880"/>
            <a:ext cx="2395627" cy="1284617"/>
          </a:xfrm>
          <a:prstGeom prst="rect">
            <a:avLst/>
          </a:prstGeom>
        </p:spPr>
      </p:pic>
      <p:pic>
        <p:nvPicPr>
          <p:cNvPr id="6" name="Рисунок 6">
            <a:extLst>
              <a:ext uri="{FF2B5EF4-FFF2-40B4-BE49-F238E27FC236}">
                <a16:creationId xmlns:a16="http://schemas.microsoft.com/office/drawing/2014/main" id="{8F0064D9-245C-4F65-8E58-21F0D7CC9BE2}"/>
              </a:ext>
            </a:extLst>
          </p:cNvPr>
          <p:cNvPicPr>
            <a:picLocks noChangeAspect="1"/>
          </p:cNvPicPr>
          <p:nvPr/>
        </p:nvPicPr>
        <p:blipFill>
          <a:blip r:embed="rId5"/>
          <a:stretch>
            <a:fillRect/>
          </a:stretch>
        </p:blipFill>
        <p:spPr>
          <a:xfrm>
            <a:off x="-3594" y="3686983"/>
            <a:ext cx="2422584" cy="1554372"/>
          </a:xfrm>
          <a:prstGeom prst="rect">
            <a:avLst/>
          </a:prstGeom>
        </p:spPr>
      </p:pic>
      <p:pic>
        <p:nvPicPr>
          <p:cNvPr id="7" name="Рисунок 7">
            <a:extLst>
              <a:ext uri="{FF2B5EF4-FFF2-40B4-BE49-F238E27FC236}">
                <a16:creationId xmlns:a16="http://schemas.microsoft.com/office/drawing/2014/main" id="{76AA4A83-95E8-45DE-9904-708AC9D6A644}"/>
              </a:ext>
            </a:extLst>
          </p:cNvPr>
          <p:cNvPicPr>
            <a:picLocks noChangeAspect="1"/>
          </p:cNvPicPr>
          <p:nvPr/>
        </p:nvPicPr>
        <p:blipFill>
          <a:blip r:embed="rId6"/>
          <a:stretch>
            <a:fillRect/>
          </a:stretch>
        </p:blipFill>
        <p:spPr>
          <a:xfrm>
            <a:off x="2696" y="5249084"/>
            <a:ext cx="2395627" cy="1550058"/>
          </a:xfrm>
          <a:prstGeom prst="rect">
            <a:avLst/>
          </a:prstGeom>
        </p:spPr>
      </p:pic>
      <p:sp>
        <p:nvSpPr>
          <p:cNvPr id="8" name="TextBox 7">
            <a:extLst>
              <a:ext uri="{FF2B5EF4-FFF2-40B4-BE49-F238E27FC236}">
                <a16:creationId xmlns:a16="http://schemas.microsoft.com/office/drawing/2014/main" id="{1DBBF354-20E3-4571-A749-0ABC66B4276E}"/>
              </a:ext>
            </a:extLst>
          </p:cNvPr>
          <p:cNvSpPr txBox="1"/>
          <p:nvPr/>
        </p:nvSpPr>
        <p:spPr>
          <a:xfrm>
            <a:off x="-5751" y="71311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Північна</a:t>
            </a:r>
            <a:r>
              <a:rPr lang="ru-RU" b="1" dirty="0"/>
              <a:t> Корея</a:t>
            </a:r>
          </a:p>
        </p:txBody>
      </p:sp>
      <p:sp>
        <p:nvSpPr>
          <p:cNvPr id="9" name="TextBox 8">
            <a:extLst>
              <a:ext uri="{FF2B5EF4-FFF2-40B4-BE49-F238E27FC236}">
                <a16:creationId xmlns:a16="http://schemas.microsoft.com/office/drawing/2014/main" id="{0D68C277-0843-4DB3-8632-4BE26B73F3D0}"/>
              </a:ext>
            </a:extLst>
          </p:cNvPr>
          <p:cNvSpPr txBox="1"/>
          <p:nvPr/>
        </p:nvSpPr>
        <p:spPr>
          <a:xfrm>
            <a:off x="8626" y="332979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a:t>Аргентина</a:t>
            </a:r>
          </a:p>
        </p:txBody>
      </p:sp>
      <p:sp>
        <p:nvSpPr>
          <p:cNvPr id="10" name="TextBox 9">
            <a:extLst>
              <a:ext uri="{FF2B5EF4-FFF2-40B4-BE49-F238E27FC236}">
                <a16:creationId xmlns:a16="http://schemas.microsoft.com/office/drawing/2014/main" id="{C8A41DE2-48EB-4B3C-950D-D507E1FCBB26}"/>
              </a:ext>
            </a:extLst>
          </p:cNvPr>
          <p:cNvSpPr txBox="1"/>
          <p:nvPr/>
        </p:nvSpPr>
        <p:spPr>
          <a:xfrm>
            <a:off x="8626" y="643530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a:t>Канада</a:t>
            </a:r>
          </a:p>
        </p:txBody>
      </p:sp>
      <p:sp>
        <p:nvSpPr>
          <p:cNvPr id="11" name="TextBox 10">
            <a:extLst>
              <a:ext uri="{FF2B5EF4-FFF2-40B4-BE49-F238E27FC236}">
                <a16:creationId xmlns:a16="http://schemas.microsoft.com/office/drawing/2014/main" id="{AA302243-9519-44AA-9C92-DBADF9AC60A3}"/>
              </a:ext>
            </a:extLst>
          </p:cNvPr>
          <p:cNvSpPr txBox="1"/>
          <p:nvPr/>
        </p:nvSpPr>
        <p:spPr>
          <a:xfrm>
            <a:off x="928776" y="190643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solidFill>
                  <a:schemeClr val="bg1"/>
                </a:solidFill>
              </a:rPr>
              <a:t>Австралія</a:t>
            </a:r>
            <a:endParaRPr lang="ru-RU" b="1">
              <a:solidFill>
                <a:schemeClr val="bg1"/>
              </a:solidFill>
            </a:endParaRPr>
          </a:p>
        </p:txBody>
      </p:sp>
      <p:sp>
        <p:nvSpPr>
          <p:cNvPr id="12" name="TextBox 11">
            <a:extLst>
              <a:ext uri="{FF2B5EF4-FFF2-40B4-BE49-F238E27FC236}">
                <a16:creationId xmlns:a16="http://schemas.microsoft.com/office/drawing/2014/main" id="{F421DA4C-0439-4470-86E4-ABCF44639E41}"/>
              </a:ext>
            </a:extLst>
          </p:cNvPr>
          <p:cNvSpPr txBox="1"/>
          <p:nvPr/>
        </p:nvSpPr>
        <p:spPr>
          <a:xfrm>
            <a:off x="8624" y="475315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solidFill>
                  <a:schemeClr val="bg1"/>
                </a:solidFill>
              </a:rPr>
              <a:t>Бельгія</a:t>
            </a:r>
          </a:p>
        </p:txBody>
      </p:sp>
    </p:spTree>
    <p:extLst>
      <p:ext uri="{BB962C8B-B14F-4D97-AF65-F5344CB8AC3E}">
        <p14:creationId xmlns:p14="http://schemas.microsoft.com/office/powerpoint/2010/main" val="883658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ECA025DF-DD18-49BE-8700-0B877E01CE00}"/>
              </a:ext>
            </a:extLst>
          </p:cNvPr>
          <p:cNvGraphicFramePr>
            <a:graphicFrameLocks noGrp="1"/>
          </p:cNvGraphicFramePr>
          <p:nvPr>
            <p:ph idx="1"/>
            <p:extLst>
              <p:ext uri="{D42A27DB-BD31-4B8C-83A1-F6EECF244321}">
                <p14:modId xmlns:p14="http://schemas.microsoft.com/office/powerpoint/2010/main" val="4111878531"/>
              </p:ext>
            </p:extLst>
          </p:nvPr>
        </p:nvGraphicFramePr>
        <p:xfrm>
          <a:off x="-1" y="0"/>
          <a:ext cx="12157132" cy="7039720"/>
        </p:xfrm>
        <a:graphic>
          <a:graphicData uri="http://schemas.openxmlformats.org/drawingml/2006/table">
            <a:tbl>
              <a:tblPr firstRow="1" bandRow="1">
                <a:tableStyleId>{D7AC3CCA-C797-4891-BE02-D94E43425B78}</a:tableStyleId>
              </a:tblPr>
              <a:tblGrid>
                <a:gridCol w="2412999">
                  <a:extLst>
                    <a:ext uri="{9D8B030D-6E8A-4147-A177-3AD203B41FA5}">
                      <a16:colId xmlns:a16="http://schemas.microsoft.com/office/drawing/2014/main" val="4016881173"/>
                    </a:ext>
                  </a:extLst>
                </a:gridCol>
                <a:gridCol w="4302125">
                  <a:extLst>
                    <a:ext uri="{9D8B030D-6E8A-4147-A177-3AD203B41FA5}">
                      <a16:colId xmlns:a16="http://schemas.microsoft.com/office/drawing/2014/main" val="3159561657"/>
                    </a:ext>
                  </a:extLst>
                </a:gridCol>
                <a:gridCol w="5442008">
                  <a:extLst>
                    <a:ext uri="{9D8B030D-6E8A-4147-A177-3AD203B41FA5}">
                      <a16:colId xmlns:a16="http://schemas.microsoft.com/office/drawing/2014/main" val="1374579096"/>
                    </a:ext>
                  </a:extLst>
                </a:gridCol>
              </a:tblGrid>
              <a:tr h="1412363">
                <a:tc>
                  <a:txBody>
                    <a:bodyPr/>
                    <a:lstStyle/>
                    <a:p>
                      <a:endParaRPr lang="ru-RU"/>
                    </a:p>
                  </a:txBody>
                  <a:tcPr/>
                </a:tc>
                <a:tc>
                  <a:txBody>
                    <a:bodyPr/>
                    <a:lstStyle/>
                    <a:p>
                      <a:pPr lvl="0">
                        <a:buNone/>
                      </a:pPr>
                      <a:r>
                        <a:rPr lang="ru-RU" sz="1400" b="0" i="0" u="none" strike="noStrike" noProof="0" dirty="0"/>
                        <a:t>• Марихуана </a:t>
                      </a:r>
                      <a:endParaRPr lang="ru-RU"/>
                    </a:p>
                    <a:p>
                      <a:pPr lvl="0">
                        <a:buNone/>
                      </a:pPr>
                      <a:r>
                        <a:rPr lang="ru-RU" sz="1400" b="0" i="0" u="none" strike="noStrike" noProof="0" dirty="0"/>
                        <a:t>• Гашиш </a:t>
                      </a:r>
                      <a:endParaRPr lang="ru-RU" dirty="0"/>
                    </a:p>
                    <a:p>
                      <a:pPr lvl="0">
                        <a:buNone/>
                      </a:pPr>
                      <a:r>
                        <a:rPr lang="ru-RU" sz="1400" b="0" i="0" u="none" strike="noStrike" noProof="0" dirty="0"/>
                        <a:t>• </a:t>
                      </a:r>
                      <a:r>
                        <a:rPr lang="ru-RU" sz="1400" b="0" i="0" u="none" strike="noStrike" noProof="0" dirty="0" err="1"/>
                        <a:t>Кокаїн</a:t>
                      </a:r>
                      <a:r>
                        <a:rPr lang="ru-RU" sz="1400" b="0" i="0" u="none" strike="noStrike" noProof="0" dirty="0"/>
                        <a:t> </a:t>
                      </a:r>
                      <a:endParaRPr lang="ru-RU"/>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20 </a:t>
                      </a:r>
                      <a:r>
                        <a:rPr lang="ru-RU" sz="1400" b="0" i="0" u="none" strike="noStrike" noProof="0" dirty="0" err="1"/>
                        <a:t>грам</a:t>
                      </a:r>
                      <a:r>
                        <a:rPr lang="ru-RU" sz="1400" b="0" i="0" u="none" strike="noStrike" noProof="0" dirty="0"/>
                        <a:t> (марихуана) і 1 </a:t>
                      </a:r>
                      <a:r>
                        <a:rPr lang="ru-RU" sz="1400" b="0" i="0" u="none" strike="noStrike" noProof="0" dirty="0" err="1"/>
                        <a:t>грам</a:t>
                      </a:r>
                      <a:r>
                        <a:rPr lang="ru-RU" sz="1400" b="0" i="0" u="none" strike="noStrike" noProof="0" dirty="0"/>
                        <a:t> (</a:t>
                      </a:r>
                      <a:r>
                        <a:rPr lang="ru-RU" sz="1400" b="0" i="0" u="none" strike="noStrike" noProof="0" dirty="0" err="1"/>
                        <a:t>кокаїн</a:t>
                      </a:r>
                      <a:r>
                        <a:rPr lang="ru-RU" sz="1400" b="0" i="0" u="none" strike="noStrike" noProof="0" dirty="0"/>
                        <a:t>) </a:t>
                      </a:r>
                      <a:endParaRPr lang="ru-RU"/>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2 </a:t>
                      </a:r>
                      <a:r>
                        <a:rPr lang="ru-RU" sz="1400" b="0" i="0" u="none" strike="noStrike" noProof="0" dirty="0" err="1"/>
                        <a:t>долари</a:t>
                      </a:r>
                      <a:r>
                        <a:rPr lang="ru-RU" sz="1400" b="0" i="0" u="none" strike="noStrike" noProof="0" dirty="0"/>
                        <a:t> (марихуана) і 3 </a:t>
                      </a:r>
                      <a:r>
                        <a:rPr lang="ru-RU" sz="1400" b="0" i="0" u="none" strike="noStrike" noProof="0" dirty="0" err="1"/>
                        <a:t>долари</a:t>
                      </a:r>
                      <a:r>
                        <a:rPr lang="ru-RU" sz="1400" b="0" i="0" u="none" strike="noStrike" noProof="0" dirty="0"/>
                        <a:t> (</a:t>
                      </a:r>
                      <a:r>
                        <a:rPr lang="ru-RU" sz="1400" b="0" i="0" u="none" strike="noStrike" noProof="0" dirty="0" err="1"/>
                        <a:t>кокаїн</a:t>
                      </a:r>
                      <a:r>
                        <a:rPr lang="ru-RU" sz="1400" b="0" i="0" u="none" strike="noStrike" noProof="0" dirty="0"/>
                        <a:t>) </a:t>
                      </a:r>
                      <a:endParaRPr lang="ru-RU"/>
                    </a:p>
                  </a:txBody>
                  <a:tcPr>
                    <a:solidFill>
                      <a:srgbClr val="B0F071"/>
                    </a:solidFill>
                  </a:tcPr>
                </a:tc>
                <a:tc>
                  <a:txBody>
                    <a:bodyPr/>
                    <a:lstStyle/>
                    <a:p>
                      <a:pPr lvl="0">
                        <a:buNone/>
                      </a:pPr>
                      <a:r>
                        <a:rPr lang="ru-RU" sz="1400" b="0" i="0" u="none" strike="noStrike" noProof="0" dirty="0">
                          <a:solidFill>
                            <a:schemeClr val="bg1"/>
                          </a:solidFill>
                        </a:rPr>
                        <a:t>У 2017 </a:t>
                      </a:r>
                      <a:r>
                        <a:rPr lang="ru-RU" sz="1400" b="0" i="0" u="none" strike="noStrike" noProof="0" dirty="0" err="1">
                          <a:solidFill>
                            <a:schemeClr val="bg1"/>
                          </a:solidFill>
                        </a:rPr>
                        <a:t>році</a:t>
                      </a:r>
                      <a:r>
                        <a:rPr lang="ru-RU" sz="1400" b="0" i="0" u="none" strike="noStrike" noProof="0" dirty="0">
                          <a:solidFill>
                            <a:schemeClr val="bg1"/>
                          </a:solidFill>
                        </a:rPr>
                        <a:t> </a:t>
                      </a:r>
                      <a:r>
                        <a:rPr lang="ru-RU" sz="1400" b="0" i="0" u="none" strike="noStrike" noProof="0" dirty="0" err="1">
                          <a:solidFill>
                            <a:schemeClr val="bg1"/>
                          </a:solidFill>
                        </a:rPr>
                        <a:t>виробництво</a:t>
                      </a:r>
                      <a:r>
                        <a:rPr lang="ru-RU" sz="1400" b="0" i="0" u="none" strike="noStrike" noProof="0" dirty="0">
                          <a:solidFill>
                            <a:schemeClr val="bg1"/>
                          </a:solidFill>
                        </a:rPr>
                        <a:t> </a:t>
                      </a:r>
                      <a:r>
                        <a:rPr lang="ru-RU" sz="1400" b="0" i="0" u="none" strike="noStrike" noProof="0" dirty="0" err="1">
                          <a:solidFill>
                            <a:schemeClr val="bg1"/>
                          </a:solidFill>
                        </a:rPr>
                        <a:t>кокаїну</a:t>
                      </a:r>
                      <a:r>
                        <a:rPr lang="ru-RU" sz="1400" b="0" i="0" u="none" strike="noStrike" noProof="0" dirty="0">
                          <a:solidFill>
                            <a:schemeClr val="bg1"/>
                          </a:solidFill>
                        </a:rPr>
                        <a:t> в </a:t>
                      </a:r>
                      <a:r>
                        <a:rPr lang="ru-RU" sz="1400" b="0" i="0" u="none" strike="noStrike" noProof="0" dirty="0" err="1">
                          <a:solidFill>
                            <a:schemeClr val="bg1"/>
                          </a:solidFill>
                        </a:rPr>
                        <a:t>Колумбії</a:t>
                      </a:r>
                      <a:r>
                        <a:rPr lang="ru-RU" sz="1400" b="0" i="0" u="none" strike="noStrike" noProof="0" dirty="0">
                          <a:solidFill>
                            <a:schemeClr val="bg1"/>
                          </a:solidFill>
                        </a:rPr>
                        <a:t> </a:t>
                      </a:r>
                      <a:r>
                        <a:rPr lang="ru-RU" sz="1400" b="0" i="0" u="none" strike="noStrike" noProof="0" dirty="0" err="1">
                          <a:solidFill>
                            <a:schemeClr val="bg1"/>
                          </a:solidFill>
                        </a:rPr>
                        <a:t>досягло</a:t>
                      </a:r>
                      <a:r>
                        <a:rPr lang="ru-RU" sz="1400" b="0" i="0" u="none" strike="noStrike" noProof="0" dirty="0">
                          <a:solidFill>
                            <a:schemeClr val="bg1"/>
                          </a:solidFill>
                        </a:rPr>
                        <a:t> 20-річного максимуму, а проблема з контролем за </a:t>
                      </a:r>
                      <a:r>
                        <a:rPr lang="ru-RU" sz="1400" b="0" i="0" u="none" strike="noStrike" noProof="0" dirty="0" err="1">
                          <a:solidFill>
                            <a:schemeClr val="bg1"/>
                          </a:solidFill>
                        </a:rPr>
                        <a:t>вивезенням</a:t>
                      </a:r>
                      <a:r>
                        <a:rPr lang="ru-RU" sz="1400" b="0" i="0" u="none" strike="noStrike" noProof="0" dirty="0">
                          <a:solidFill>
                            <a:schemeClr val="bg1"/>
                          </a:solidFill>
                        </a:rPr>
                        <a:t> </a:t>
                      </a:r>
                      <a:r>
                        <a:rPr lang="ru-RU" sz="1400" b="0" i="0" u="none" strike="noStrike" noProof="0" dirty="0" err="1">
                          <a:solidFill>
                            <a:schemeClr val="bg1"/>
                          </a:solidFill>
                        </a:rPr>
                        <a:t>психоактивної</a:t>
                      </a:r>
                      <a:r>
                        <a:rPr lang="ru-RU" sz="1400" b="0" i="0" u="none" strike="noStrike" noProof="0" dirty="0">
                          <a:solidFill>
                            <a:schemeClr val="bg1"/>
                          </a:solidFill>
                        </a:rPr>
                        <a:t> </a:t>
                      </a:r>
                      <a:r>
                        <a:rPr lang="ru-RU" sz="1400" b="0" i="0" u="none" strike="noStrike" noProof="0" dirty="0" err="1">
                          <a:solidFill>
                            <a:schemeClr val="bg1"/>
                          </a:solidFill>
                        </a:rPr>
                        <a:t>речовини</a:t>
                      </a:r>
                      <a:r>
                        <a:rPr lang="ru-RU" sz="1400" b="0" i="0" u="none" strike="noStrike" noProof="0" dirty="0">
                          <a:solidFill>
                            <a:schemeClr val="bg1"/>
                          </a:solidFill>
                        </a:rPr>
                        <a:t> з </a:t>
                      </a:r>
                      <a:r>
                        <a:rPr lang="ru-RU" sz="1400" b="0" i="0" u="none" strike="noStrike" noProof="0" dirty="0" err="1">
                          <a:solidFill>
                            <a:schemeClr val="bg1"/>
                          </a:solidFill>
                        </a:rPr>
                        <a:t>країни</a:t>
                      </a:r>
                      <a:r>
                        <a:rPr lang="ru-RU" sz="1400" b="0" i="0" u="none" strike="noStrike" noProof="0" dirty="0">
                          <a:solidFill>
                            <a:schemeClr val="bg1"/>
                          </a:solidFill>
                        </a:rPr>
                        <a:t> до </a:t>
                      </a:r>
                      <a:r>
                        <a:rPr lang="ru-RU" sz="1400" b="0" i="0" u="none" strike="noStrike" noProof="0" dirty="0" err="1">
                          <a:solidFill>
                            <a:schemeClr val="bg1"/>
                          </a:solidFill>
                        </a:rPr>
                        <a:t>цих</a:t>
                      </a:r>
                      <a:r>
                        <a:rPr lang="ru-RU" sz="1400" b="0" i="0" u="none" strike="noStrike" noProof="0" dirty="0">
                          <a:solidFill>
                            <a:schemeClr val="bg1"/>
                          </a:solidFill>
                        </a:rPr>
                        <a:t> </a:t>
                      </a:r>
                      <a:r>
                        <a:rPr lang="ru-RU" sz="1400" b="0" i="0" u="none" strike="noStrike" noProof="0" dirty="0" err="1">
                          <a:solidFill>
                            <a:schemeClr val="bg1"/>
                          </a:solidFill>
                        </a:rPr>
                        <a:t>пір</a:t>
                      </a:r>
                      <a:r>
                        <a:rPr lang="ru-RU" sz="1400" b="0" i="0" u="none" strike="noStrike" noProof="0" dirty="0">
                          <a:solidFill>
                            <a:schemeClr val="bg1"/>
                          </a:solidFill>
                        </a:rPr>
                        <a:t> не </a:t>
                      </a:r>
                      <a:r>
                        <a:rPr lang="ru-RU" sz="1400" b="0" i="0" u="none" strike="noStrike" noProof="0" dirty="0" err="1">
                          <a:solidFill>
                            <a:schemeClr val="bg1"/>
                          </a:solidFill>
                        </a:rPr>
                        <a:t>вирішена</a:t>
                      </a:r>
                      <a:r>
                        <a:rPr lang="ru-RU" sz="1400" b="0" i="0" u="none" strike="noStrike" noProof="0" dirty="0">
                          <a:solidFill>
                            <a:schemeClr val="bg1"/>
                          </a:solidFill>
                        </a:rPr>
                        <a:t>: в </a:t>
                      </a:r>
                      <a:r>
                        <a:rPr lang="ru-RU" sz="1400" b="0" i="0" u="none" strike="noStrike" noProof="0" dirty="0" err="1">
                          <a:solidFill>
                            <a:schemeClr val="bg1"/>
                          </a:solidFill>
                        </a:rPr>
                        <a:t>результаті</a:t>
                      </a:r>
                      <a:r>
                        <a:rPr lang="ru-RU" sz="1400" b="0" i="0" u="none" strike="noStrike" noProof="0" dirty="0">
                          <a:solidFill>
                            <a:schemeClr val="bg1"/>
                          </a:solidFill>
                        </a:rPr>
                        <a:t> </a:t>
                      </a:r>
                      <a:r>
                        <a:rPr lang="ru-RU" sz="1400" b="0" i="0" u="none" strike="noStrike" noProof="0" dirty="0" err="1">
                          <a:solidFill>
                            <a:schemeClr val="bg1"/>
                          </a:solidFill>
                        </a:rPr>
                        <a:t>колумбійський</a:t>
                      </a:r>
                      <a:r>
                        <a:rPr lang="ru-RU" sz="1400" b="0" i="0" u="none" strike="noStrike" noProof="0" dirty="0">
                          <a:solidFill>
                            <a:schemeClr val="bg1"/>
                          </a:solidFill>
                        </a:rPr>
                        <a:t> </a:t>
                      </a:r>
                      <a:r>
                        <a:rPr lang="ru-RU" sz="1400" b="0" i="0" u="none" strike="noStrike" noProof="0" dirty="0" err="1">
                          <a:solidFill>
                            <a:schemeClr val="bg1"/>
                          </a:solidFill>
                        </a:rPr>
                        <a:t>кокаїн</a:t>
                      </a:r>
                      <a:r>
                        <a:rPr lang="ru-RU" sz="1400" b="0" i="0" u="none" strike="noStrike" noProof="0" dirty="0">
                          <a:solidFill>
                            <a:schemeClr val="bg1"/>
                          </a:solidFill>
                        </a:rPr>
                        <a:t> </a:t>
                      </a:r>
                      <a:r>
                        <a:rPr lang="ru-RU" sz="1400" b="0" i="0" u="none" strike="noStrike" noProof="0" dirty="0" err="1">
                          <a:solidFill>
                            <a:schemeClr val="bg1"/>
                          </a:solidFill>
                        </a:rPr>
                        <a:t>поширюється</a:t>
                      </a:r>
                      <a:r>
                        <a:rPr lang="ru-RU" sz="1400" b="0" i="0" u="none" strike="noStrike" noProof="0" dirty="0">
                          <a:solidFill>
                            <a:schemeClr val="bg1"/>
                          </a:solidFill>
                        </a:rPr>
                        <a:t> по </a:t>
                      </a:r>
                      <a:r>
                        <a:rPr lang="ru-RU" sz="1400" b="0" i="0" u="none" strike="noStrike" noProof="0" dirty="0" err="1">
                          <a:solidFill>
                            <a:schemeClr val="bg1"/>
                          </a:solidFill>
                        </a:rPr>
                        <a:t>всьому</a:t>
                      </a:r>
                      <a:r>
                        <a:rPr lang="ru-RU" sz="1400" b="0" i="0" u="none" strike="noStrike" noProof="0" dirty="0">
                          <a:solidFill>
                            <a:schemeClr val="bg1"/>
                          </a:solidFill>
                        </a:rPr>
                        <a:t> </a:t>
                      </a:r>
                      <a:r>
                        <a:rPr lang="ru-RU" sz="1400" b="0" i="0" u="none" strike="noStrike" noProof="0" dirty="0" err="1">
                          <a:solidFill>
                            <a:schemeClr val="bg1"/>
                          </a:solidFill>
                        </a:rPr>
                        <a:t>світу</a:t>
                      </a:r>
                      <a:r>
                        <a:rPr lang="ru-RU" sz="1400" b="0" i="0" u="none" strike="noStrike" noProof="0" dirty="0">
                          <a:solidFill>
                            <a:schemeClr val="bg1"/>
                          </a:solidFill>
                        </a:rPr>
                        <a:t>, тому </a:t>
                      </a:r>
                      <a:r>
                        <a:rPr lang="ru-RU" sz="1400" b="0" i="0" u="none" strike="noStrike" noProof="0" dirty="0" err="1">
                          <a:solidFill>
                            <a:schemeClr val="bg1"/>
                          </a:solidFill>
                        </a:rPr>
                        <a:t>що</a:t>
                      </a:r>
                      <a:r>
                        <a:rPr lang="ru-RU" sz="1400" b="0" i="0" u="none" strike="noStrike" noProof="0" dirty="0">
                          <a:solidFill>
                            <a:schemeClr val="bg1"/>
                          </a:solidFill>
                        </a:rPr>
                        <a:t> </a:t>
                      </a:r>
                      <a:r>
                        <a:rPr lang="ru-RU" sz="1400" b="0" i="0" u="none" strike="noStrike" noProof="0" dirty="0" err="1">
                          <a:solidFill>
                            <a:schemeClr val="bg1"/>
                          </a:solidFill>
                        </a:rPr>
                        <a:t>наркоторговців</a:t>
                      </a:r>
                      <a:r>
                        <a:rPr lang="ru-RU" sz="1400" b="0" i="0" u="none" strike="noStrike" noProof="0" dirty="0">
                          <a:solidFill>
                            <a:schemeClr val="bg1"/>
                          </a:solidFill>
                        </a:rPr>
                        <a:t> </a:t>
                      </a:r>
                      <a:r>
                        <a:rPr lang="ru-RU" sz="1400" b="0" i="0" u="none" strike="noStrike" noProof="0" dirty="0" err="1">
                          <a:solidFill>
                            <a:schemeClr val="bg1"/>
                          </a:solidFill>
                        </a:rPr>
                        <a:t>приваблює</a:t>
                      </a:r>
                      <a:r>
                        <a:rPr lang="ru-RU" sz="1400" b="0" i="0" u="none" strike="noStrike" noProof="0" dirty="0">
                          <a:solidFill>
                            <a:schemeClr val="bg1"/>
                          </a:solidFill>
                        </a:rPr>
                        <a:t> </a:t>
                      </a:r>
                      <a:r>
                        <a:rPr lang="ru-RU" sz="1400" b="0" i="0" u="none" strike="noStrike" noProof="0" dirty="0" err="1">
                          <a:solidFill>
                            <a:schemeClr val="bg1"/>
                          </a:solidFill>
                        </a:rPr>
                        <a:t>якість</a:t>
                      </a:r>
                      <a:r>
                        <a:rPr lang="ru-RU" sz="1400" b="0" i="0" u="none" strike="noStrike" noProof="0" dirty="0">
                          <a:solidFill>
                            <a:schemeClr val="bg1"/>
                          </a:solidFill>
                        </a:rPr>
                        <a:t> товару і </a:t>
                      </a:r>
                      <a:r>
                        <a:rPr lang="ru-RU" sz="1400" b="0" i="0" u="none" strike="noStrike" noProof="0" dirty="0" err="1">
                          <a:solidFill>
                            <a:schemeClr val="bg1"/>
                          </a:solidFill>
                        </a:rPr>
                        <a:t>його</a:t>
                      </a:r>
                      <a:r>
                        <a:rPr lang="ru-RU" sz="1400" b="0" i="0" u="none" strike="noStrike" noProof="0" dirty="0">
                          <a:solidFill>
                            <a:schemeClr val="bg1"/>
                          </a:solidFill>
                        </a:rPr>
                        <a:t> </a:t>
                      </a:r>
                      <a:r>
                        <a:rPr lang="ru-RU" sz="1400" b="0" i="0" u="none" strike="noStrike" noProof="0" dirty="0" err="1">
                          <a:solidFill>
                            <a:schemeClr val="bg1"/>
                          </a:solidFill>
                        </a:rPr>
                        <a:t>маржинальність</a:t>
                      </a:r>
                      <a:r>
                        <a:rPr lang="ru-RU" sz="1400" b="0" i="0" u="none" strike="noStrike" noProof="0" dirty="0">
                          <a:solidFill>
                            <a:schemeClr val="bg1"/>
                          </a:solidFill>
                        </a:rPr>
                        <a:t> </a:t>
                      </a:r>
                      <a:endParaRPr lang="ru-RU" dirty="0">
                        <a:solidFill>
                          <a:schemeClr val="bg1"/>
                        </a:solidFill>
                      </a:endParaRPr>
                    </a:p>
                  </a:txBody>
                  <a:tcPr>
                    <a:solidFill>
                      <a:srgbClr val="F55F5F"/>
                    </a:solidFill>
                  </a:tcPr>
                </a:tc>
                <a:extLst>
                  <a:ext uri="{0D108BD9-81ED-4DB2-BD59-A6C34878D82A}">
                    <a16:rowId xmlns:a16="http://schemas.microsoft.com/office/drawing/2014/main" val="3059197841"/>
                  </a:ext>
                </a:extLst>
              </a:tr>
              <a:tr h="1789001">
                <a:tc>
                  <a:txBody>
                    <a:bodyPr/>
                    <a:lstStyle/>
                    <a:p>
                      <a:endParaRPr lang="ru-RU"/>
                    </a:p>
                  </a:txBody>
                  <a:tcPr/>
                </a:tc>
                <a:tc>
                  <a:txBody>
                    <a:bodyPr/>
                    <a:lstStyle/>
                    <a:p>
                      <a:pPr lvl="0">
                        <a:buNone/>
                      </a:pPr>
                      <a:r>
                        <a:rPr lang="ru-RU" sz="1400" b="0" i="0" u="none" strike="noStrike" noProof="0" dirty="0"/>
                        <a:t>• Марихуана • Гашиш • </a:t>
                      </a:r>
                      <a:r>
                        <a:rPr lang="ru-RU" sz="1400" b="0" i="0" u="none" strike="noStrike" noProof="0" dirty="0" err="1"/>
                        <a:t>Кокаїн</a:t>
                      </a:r>
                      <a:r>
                        <a:rPr lang="ru-RU" sz="1400" b="0" i="0" u="none" strike="noStrike" noProof="0" dirty="0"/>
                        <a:t> • </a:t>
                      </a:r>
                      <a:r>
                        <a:rPr lang="ru-RU" sz="1400" b="0" i="0" u="none" strike="noStrike" noProof="0" dirty="0" err="1"/>
                        <a:t>Опій</a:t>
                      </a:r>
                      <a:r>
                        <a:rPr lang="ru-RU" sz="1400" b="0" i="0" u="none" strike="noStrike" noProof="0" dirty="0"/>
                        <a:t> • </a:t>
                      </a:r>
                      <a:r>
                        <a:rPr lang="ru-RU" sz="1400" b="0" i="0" u="none" strike="noStrike" noProof="0" dirty="0" err="1"/>
                        <a:t>Героїн</a:t>
                      </a:r>
                      <a:r>
                        <a:rPr lang="ru-RU" sz="1400" b="0" i="0" u="none" strike="noStrike" noProof="0" dirty="0"/>
                        <a:t> • </a:t>
                      </a:r>
                      <a:r>
                        <a:rPr lang="ru-RU" sz="1400" b="0" i="0" u="none" strike="noStrike" noProof="0" dirty="0" err="1"/>
                        <a:t>Метамфетамін</a:t>
                      </a:r>
                      <a:r>
                        <a:rPr lang="ru-RU" sz="1400" b="0" i="0" u="none" strike="noStrike" noProof="0" dirty="0"/>
                        <a:t> • ЛСД </a:t>
                      </a:r>
                      <a:endParaRPr lang="ru-RU"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5 </a:t>
                      </a:r>
                      <a:r>
                        <a:rPr lang="ru-RU" sz="1400" b="0" i="0" u="none" strike="noStrike" noProof="0" dirty="0" err="1"/>
                        <a:t>грам</a:t>
                      </a:r>
                      <a:r>
                        <a:rPr lang="ru-RU" sz="1400" b="0" i="0" u="none" strike="noStrike" noProof="0" dirty="0"/>
                        <a:t> (марихуана), 0,5 </a:t>
                      </a:r>
                      <a:r>
                        <a:rPr lang="ru-RU" sz="1400" b="0" i="0" u="none" strike="noStrike" noProof="0" dirty="0" err="1"/>
                        <a:t>грам</a:t>
                      </a:r>
                      <a:r>
                        <a:rPr lang="ru-RU" sz="1400" b="0" i="0" u="none" strike="noStrike" noProof="0" dirty="0"/>
                        <a:t> (</a:t>
                      </a:r>
                      <a:r>
                        <a:rPr lang="ru-RU" sz="1400" b="0" i="0" u="none" strike="noStrike" noProof="0" dirty="0" err="1"/>
                        <a:t>кокаїн</a:t>
                      </a:r>
                      <a:r>
                        <a:rPr lang="ru-RU" sz="1400" b="0" i="0" u="none" strike="noStrike" noProof="0" dirty="0"/>
                        <a:t>), 2 </a:t>
                      </a:r>
                      <a:r>
                        <a:rPr lang="ru-RU" sz="1400" b="0" i="0" u="none" strike="noStrike" noProof="0" dirty="0" err="1"/>
                        <a:t>грами</a:t>
                      </a:r>
                      <a:r>
                        <a:rPr lang="ru-RU" sz="1400" b="0" i="0" u="none" strike="noStrike" noProof="0" dirty="0"/>
                        <a:t> (</a:t>
                      </a:r>
                      <a:r>
                        <a:rPr lang="ru-RU" sz="1400" b="0" i="0" u="none" strike="noStrike" noProof="0" dirty="0" err="1"/>
                        <a:t>опій</a:t>
                      </a:r>
                      <a:r>
                        <a:rPr lang="ru-RU" sz="1400" b="0" i="0" u="none" strike="noStrike" noProof="0" dirty="0"/>
                        <a:t>), 0,05 </a:t>
                      </a:r>
                      <a:r>
                        <a:rPr lang="ru-RU" sz="1400" b="0" i="0" u="none" strike="noStrike" noProof="0" dirty="0" err="1"/>
                        <a:t>грам</a:t>
                      </a:r>
                      <a:r>
                        <a:rPr lang="ru-RU" sz="1400" b="0" i="0" u="none" strike="noStrike" noProof="0" dirty="0"/>
                        <a:t> (</a:t>
                      </a:r>
                      <a:r>
                        <a:rPr lang="ru-RU" sz="1400" b="0" i="0" u="none" strike="noStrike" noProof="0" dirty="0" err="1"/>
                        <a:t>героїн</a:t>
                      </a:r>
                      <a:r>
                        <a:rPr lang="ru-RU" sz="1400" b="0" i="0" u="none" strike="noStrike" noProof="0" dirty="0"/>
                        <a:t>), 0,04 </a:t>
                      </a:r>
                      <a:r>
                        <a:rPr lang="ru-RU" sz="1400" b="0" i="0" u="none" strike="noStrike" noProof="0" dirty="0" err="1"/>
                        <a:t>грама</a:t>
                      </a:r>
                      <a:r>
                        <a:rPr lang="ru-RU" sz="1400" b="0" i="0" u="none" strike="noStrike" noProof="0" dirty="0"/>
                        <a:t> (</a:t>
                      </a:r>
                      <a:r>
                        <a:rPr lang="ru-RU" sz="1400" b="0" i="0" u="none" strike="noStrike" noProof="0" dirty="0" err="1"/>
                        <a:t>метамфетамін</a:t>
                      </a:r>
                      <a:r>
                        <a:rPr lang="ru-RU" sz="1400" b="0" i="0" u="none" strike="noStrike" noProof="0" dirty="0"/>
                        <a:t>), 0,015 </a:t>
                      </a:r>
                      <a:r>
                        <a:rPr lang="ru-RU" sz="1400" b="0" i="0" u="none" strike="noStrike" noProof="0" dirty="0" err="1"/>
                        <a:t>міліграмів</a:t>
                      </a:r>
                      <a:r>
                        <a:rPr lang="ru-RU" sz="1400" b="0" i="0" u="none" strike="noStrike" noProof="0" dirty="0"/>
                        <a:t> (ЛСД) </a:t>
                      </a:r>
                      <a:endParaRPr lang="ru-RU"/>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5 </a:t>
                      </a:r>
                      <a:r>
                        <a:rPr lang="ru-RU" sz="1400" b="0" i="0" u="none" strike="noStrike" noProof="0" dirty="0" err="1"/>
                        <a:t>доларів</a:t>
                      </a:r>
                      <a:r>
                        <a:rPr lang="ru-RU" sz="1400" b="0" i="0" u="none" strike="noStrike" noProof="0" dirty="0"/>
                        <a:t> (марихуана) і 45 </a:t>
                      </a:r>
                      <a:r>
                        <a:rPr lang="ru-RU" sz="1400" b="0" i="0" u="none" strike="noStrike" noProof="0" dirty="0" err="1"/>
                        <a:t>доларів</a:t>
                      </a:r>
                      <a:r>
                        <a:rPr lang="ru-RU" sz="1400" b="0" i="0" u="none" strike="noStrike" noProof="0" dirty="0"/>
                        <a:t> (</a:t>
                      </a:r>
                      <a:r>
                        <a:rPr lang="ru-RU" sz="1400" b="0" i="0" u="none" strike="noStrike" noProof="0" dirty="0" err="1"/>
                        <a:t>кокаїн</a:t>
                      </a:r>
                      <a:r>
                        <a:rPr lang="ru-RU" sz="1400" b="0" i="0" u="none" strike="noStrike" noProof="0" dirty="0"/>
                        <a:t>)</a:t>
                      </a:r>
                      <a:endParaRPr lang="ru-RU"/>
                    </a:p>
                  </a:txBody>
                  <a:tcPr>
                    <a:solidFill>
                      <a:srgbClr val="B0F071"/>
                    </a:solidFill>
                  </a:tcPr>
                </a:tc>
                <a:tc>
                  <a:txBody>
                    <a:bodyPr/>
                    <a:lstStyle/>
                    <a:p>
                      <a:pPr lvl="0">
                        <a:buNone/>
                      </a:pPr>
                      <a:r>
                        <a:rPr lang="ru-RU" sz="1400" b="0" i="0" u="none" strike="noStrike" noProof="0" dirty="0">
                          <a:solidFill>
                            <a:schemeClr val="bg1"/>
                          </a:solidFill>
                        </a:rPr>
                        <a:t>У </a:t>
                      </a:r>
                      <a:r>
                        <a:rPr lang="ru-RU" sz="1400" b="0" i="0" u="none" strike="noStrike" noProof="0" dirty="0" err="1">
                          <a:solidFill>
                            <a:schemeClr val="bg1"/>
                          </a:solidFill>
                        </a:rPr>
                        <a:t>Мексиці</a:t>
                      </a:r>
                      <a:r>
                        <a:rPr lang="ru-RU" sz="1400" b="0" i="0" u="none" strike="noStrike" noProof="0" dirty="0">
                          <a:solidFill>
                            <a:schemeClr val="bg1"/>
                          </a:solidFill>
                        </a:rPr>
                        <a:t> в 2009 р. </a:t>
                      </a:r>
                      <a:r>
                        <a:rPr lang="ru-RU" sz="1400" b="0" i="0" u="none" strike="noStrike" noProof="0" dirty="0" err="1">
                          <a:solidFill>
                            <a:schemeClr val="bg1"/>
                          </a:solidFill>
                        </a:rPr>
                        <a:t>прийнято</a:t>
                      </a:r>
                      <a:r>
                        <a:rPr lang="ru-RU" sz="1400" b="0" i="0" u="none" strike="noStrike" noProof="0" dirty="0">
                          <a:solidFill>
                            <a:schemeClr val="bg1"/>
                          </a:solidFill>
                        </a:rPr>
                        <a:t> </a:t>
                      </a:r>
                      <a:r>
                        <a:rPr lang="ru-RU" sz="1400" b="0" i="0" u="none" strike="noStrike" noProof="0" dirty="0" err="1">
                          <a:solidFill>
                            <a:schemeClr val="bg1"/>
                          </a:solidFill>
                        </a:rPr>
                        <a:t>безпрецедентний</a:t>
                      </a:r>
                      <a:r>
                        <a:rPr lang="ru-RU" sz="1400" b="0" i="0" u="none" strike="noStrike" noProof="0" dirty="0">
                          <a:solidFill>
                            <a:schemeClr val="bg1"/>
                          </a:solidFill>
                        </a:rPr>
                        <a:t> нормативно-</a:t>
                      </a:r>
                      <a:r>
                        <a:rPr lang="ru-RU" sz="1400" b="0" i="0" u="none" strike="noStrike" noProof="0" dirty="0" err="1">
                          <a:solidFill>
                            <a:schemeClr val="bg1"/>
                          </a:solidFill>
                        </a:rPr>
                        <a:t>правовий</a:t>
                      </a:r>
                      <a:r>
                        <a:rPr lang="ru-RU" sz="1400" b="0" i="0" u="none" strike="noStrike" noProof="0" dirty="0">
                          <a:solidFill>
                            <a:schemeClr val="bg1"/>
                          </a:solidFill>
                        </a:rPr>
                        <a:t> акт, </a:t>
                      </a:r>
                      <a:r>
                        <a:rPr lang="ru-RU" sz="1400" b="0" i="0" u="none" strike="noStrike" noProof="0" dirty="0" err="1">
                          <a:solidFill>
                            <a:schemeClr val="bg1"/>
                          </a:solidFill>
                        </a:rPr>
                        <a:t>який</a:t>
                      </a:r>
                      <a:r>
                        <a:rPr lang="ru-RU" sz="1400" b="0" i="0" u="none" strike="noStrike" noProof="0" dirty="0">
                          <a:solidFill>
                            <a:schemeClr val="bg1"/>
                          </a:solidFill>
                        </a:rPr>
                        <a:t> </a:t>
                      </a:r>
                      <a:r>
                        <a:rPr lang="ru-RU" sz="1400" b="0" i="0" u="none" strike="noStrike" noProof="0" dirty="0" err="1">
                          <a:solidFill>
                            <a:schemeClr val="bg1"/>
                          </a:solidFill>
                        </a:rPr>
                        <a:t>дозволяє</a:t>
                      </a:r>
                      <a:r>
                        <a:rPr lang="ru-RU" sz="1400" b="0" i="0" u="none" strike="noStrike" noProof="0" dirty="0">
                          <a:solidFill>
                            <a:schemeClr val="bg1"/>
                          </a:solidFill>
                        </a:rPr>
                        <a:t> жителям </a:t>
                      </a:r>
                      <a:r>
                        <a:rPr lang="ru-RU" sz="1400" b="0" i="0" u="none" strike="noStrike" noProof="0" dirty="0" err="1">
                          <a:solidFill>
                            <a:schemeClr val="bg1"/>
                          </a:solidFill>
                        </a:rPr>
                        <a:t>країни</a:t>
                      </a:r>
                      <a:r>
                        <a:rPr lang="ru-RU" sz="1400" b="0" i="0" u="none" strike="noStrike" noProof="0" dirty="0">
                          <a:solidFill>
                            <a:schemeClr val="bg1"/>
                          </a:solidFill>
                        </a:rPr>
                        <a:t> не </a:t>
                      </a:r>
                      <a:r>
                        <a:rPr lang="ru-RU" sz="1400" b="0" i="0" u="none" strike="noStrike" noProof="0" dirty="0" err="1">
                          <a:solidFill>
                            <a:schemeClr val="bg1"/>
                          </a:solidFill>
                        </a:rPr>
                        <a:t>тільки</a:t>
                      </a:r>
                      <a:r>
                        <a:rPr lang="ru-RU" sz="1400" b="0" i="0" u="none" strike="noStrike" noProof="0" dirty="0">
                          <a:solidFill>
                            <a:schemeClr val="bg1"/>
                          </a:solidFill>
                        </a:rPr>
                        <a:t> </a:t>
                      </a:r>
                      <a:r>
                        <a:rPr lang="ru-RU" sz="1400" b="0" i="0" u="none" strike="noStrike" noProof="0" dirty="0" err="1">
                          <a:solidFill>
                            <a:schemeClr val="bg1"/>
                          </a:solidFill>
                        </a:rPr>
                        <a:t>зберігання</a:t>
                      </a:r>
                      <a:r>
                        <a:rPr lang="ru-RU" sz="1400" b="0" i="0" u="none" strike="noStrike" noProof="0" dirty="0">
                          <a:solidFill>
                            <a:schemeClr val="bg1"/>
                          </a:solidFill>
                        </a:rPr>
                        <a:t>, а й </a:t>
                      </a:r>
                      <a:r>
                        <a:rPr lang="ru-RU" sz="1400" b="0" i="0" u="none" strike="noStrike" noProof="0" dirty="0" err="1">
                          <a:solidFill>
                            <a:schemeClr val="bg1"/>
                          </a:solidFill>
                        </a:rPr>
                        <a:t>транспортування</a:t>
                      </a:r>
                      <a:r>
                        <a:rPr lang="ru-RU" sz="1400" b="0" i="0" u="none" strike="noStrike" noProof="0" dirty="0">
                          <a:solidFill>
                            <a:schemeClr val="bg1"/>
                          </a:solidFill>
                        </a:rPr>
                        <a:t> 2 </a:t>
                      </a:r>
                      <a:r>
                        <a:rPr lang="ru-RU" sz="1400" b="0" i="0" u="none" strike="noStrike" noProof="0" dirty="0" err="1">
                          <a:solidFill>
                            <a:schemeClr val="bg1"/>
                          </a:solidFill>
                        </a:rPr>
                        <a:t>грамів</a:t>
                      </a:r>
                      <a:r>
                        <a:rPr lang="ru-RU" sz="1400" b="0" i="0" u="none" strike="noStrike" noProof="0" dirty="0">
                          <a:solidFill>
                            <a:schemeClr val="bg1"/>
                          </a:solidFill>
                        </a:rPr>
                        <a:t> </a:t>
                      </a:r>
                      <a:r>
                        <a:rPr lang="ru-RU" sz="1400" b="0" i="0" u="none" strike="noStrike" noProof="0" dirty="0" err="1">
                          <a:solidFill>
                            <a:schemeClr val="bg1"/>
                          </a:solidFill>
                        </a:rPr>
                        <a:t>опію</a:t>
                      </a:r>
                      <a:r>
                        <a:rPr lang="ru-RU" sz="1400" b="0" i="0" u="none" strike="noStrike" noProof="0" dirty="0">
                          <a:solidFill>
                            <a:schemeClr val="bg1"/>
                          </a:solidFill>
                        </a:rPr>
                        <a:t>, 50 </a:t>
                      </a:r>
                      <a:r>
                        <a:rPr lang="ru-RU" sz="1400" b="0" i="0" u="none" strike="noStrike" noProof="0" dirty="0" err="1">
                          <a:solidFill>
                            <a:schemeClr val="bg1"/>
                          </a:solidFill>
                        </a:rPr>
                        <a:t>міліграм</a:t>
                      </a:r>
                      <a:r>
                        <a:rPr lang="ru-RU" sz="1400" b="0" i="0" u="none" strike="noStrike" noProof="0" dirty="0">
                          <a:solidFill>
                            <a:schemeClr val="bg1"/>
                          </a:solidFill>
                        </a:rPr>
                        <a:t> </a:t>
                      </a:r>
                      <a:r>
                        <a:rPr lang="ru-RU" sz="1400" b="0" i="0" u="none" strike="noStrike" noProof="0" dirty="0" err="1">
                          <a:solidFill>
                            <a:schemeClr val="bg1"/>
                          </a:solidFill>
                        </a:rPr>
                        <a:t>героїну</a:t>
                      </a:r>
                      <a:r>
                        <a:rPr lang="ru-RU" sz="1400" b="0" i="0" u="none" strike="noStrike" noProof="0" dirty="0">
                          <a:solidFill>
                            <a:schemeClr val="bg1"/>
                          </a:solidFill>
                        </a:rPr>
                        <a:t>, 5 </a:t>
                      </a:r>
                      <a:r>
                        <a:rPr lang="ru-RU" sz="1400" b="0" i="0" u="none" strike="noStrike" noProof="0" dirty="0" err="1">
                          <a:solidFill>
                            <a:schemeClr val="bg1"/>
                          </a:solidFill>
                        </a:rPr>
                        <a:t>грамів</a:t>
                      </a:r>
                      <a:r>
                        <a:rPr lang="ru-RU" sz="1400" b="0" i="0" u="none" strike="noStrike" noProof="0" dirty="0">
                          <a:solidFill>
                            <a:schemeClr val="bg1"/>
                          </a:solidFill>
                        </a:rPr>
                        <a:t> </a:t>
                      </a:r>
                      <a:r>
                        <a:rPr lang="ru-RU" sz="1400" b="0" i="0" u="none" strike="noStrike" noProof="0" dirty="0" err="1">
                          <a:solidFill>
                            <a:schemeClr val="bg1"/>
                          </a:solidFill>
                        </a:rPr>
                        <a:t>марихуани</a:t>
                      </a:r>
                      <a:r>
                        <a:rPr lang="ru-RU" sz="1400" b="0" i="0" u="none" strike="noStrike" noProof="0" dirty="0">
                          <a:solidFill>
                            <a:schemeClr val="bg1"/>
                          </a:solidFill>
                        </a:rPr>
                        <a:t>, 500 </a:t>
                      </a:r>
                      <a:r>
                        <a:rPr lang="ru-RU" sz="1400" b="0" i="0" u="none" strike="noStrike" noProof="0" dirty="0" err="1">
                          <a:solidFill>
                            <a:schemeClr val="bg1"/>
                          </a:solidFill>
                        </a:rPr>
                        <a:t>міліграм</a:t>
                      </a:r>
                      <a:r>
                        <a:rPr lang="ru-RU" sz="1400" b="0" i="0" u="none" strike="noStrike" noProof="0" dirty="0">
                          <a:solidFill>
                            <a:schemeClr val="bg1"/>
                          </a:solidFill>
                        </a:rPr>
                        <a:t> </a:t>
                      </a:r>
                      <a:r>
                        <a:rPr lang="ru-RU" sz="1400" b="0" i="0" u="none" strike="noStrike" noProof="0" dirty="0" err="1">
                          <a:solidFill>
                            <a:schemeClr val="bg1"/>
                          </a:solidFill>
                        </a:rPr>
                        <a:t>кокаїну</a:t>
                      </a:r>
                      <a:r>
                        <a:rPr lang="ru-RU" sz="1400" b="0" i="0" u="none" strike="noStrike" noProof="0" dirty="0">
                          <a:solidFill>
                            <a:schemeClr val="bg1"/>
                          </a:solidFill>
                        </a:rPr>
                        <a:t>, 40 </a:t>
                      </a:r>
                      <a:r>
                        <a:rPr lang="ru-RU" sz="1400" b="0" i="0" u="none" strike="noStrike" noProof="0" dirty="0" err="1">
                          <a:solidFill>
                            <a:schemeClr val="bg1"/>
                          </a:solidFill>
                        </a:rPr>
                        <a:t>міліграмів</a:t>
                      </a:r>
                      <a:r>
                        <a:rPr lang="ru-RU" sz="1400" b="0" i="0" u="none" strike="noStrike" noProof="0" dirty="0">
                          <a:solidFill>
                            <a:schemeClr val="bg1"/>
                          </a:solidFill>
                        </a:rPr>
                        <a:t> </a:t>
                      </a:r>
                      <a:r>
                        <a:rPr lang="ru-RU" sz="1400" b="0" i="0" u="none" strike="noStrike" noProof="0" dirty="0" err="1">
                          <a:solidFill>
                            <a:schemeClr val="bg1"/>
                          </a:solidFill>
                        </a:rPr>
                        <a:t>метамфетаміна</a:t>
                      </a:r>
                      <a:r>
                        <a:rPr lang="ru-RU" sz="1400" b="0" i="0" u="none" strike="noStrike" noProof="0" dirty="0">
                          <a:solidFill>
                            <a:schemeClr val="bg1"/>
                          </a:solidFill>
                        </a:rPr>
                        <a:t> і 0,015 </a:t>
                      </a:r>
                      <a:r>
                        <a:rPr lang="ru-RU" sz="1400" b="0" i="0" u="none" strike="noStrike" noProof="0" dirty="0" err="1">
                          <a:solidFill>
                            <a:schemeClr val="bg1"/>
                          </a:solidFill>
                        </a:rPr>
                        <a:t>міліграмів</a:t>
                      </a:r>
                      <a:r>
                        <a:rPr lang="ru-RU" sz="1400" b="0" i="0" u="none" strike="noStrike" noProof="0" dirty="0">
                          <a:solidFill>
                            <a:schemeClr val="bg1"/>
                          </a:solidFill>
                        </a:rPr>
                        <a:t> ЛСД. Таким чином в </a:t>
                      </a:r>
                      <a:r>
                        <a:rPr lang="ru-RU" sz="1400" b="0" i="0" u="none" strike="noStrike" noProof="0" dirty="0" err="1">
                          <a:solidFill>
                            <a:schemeClr val="bg1"/>
                          </a:solidFill>
                        </a:rPr>
                        <a:t>країні</a:t>
                      </a:r>
                      <a:r>
                        <a:rPr lang="ru-RU" sz="1400" b="0" i="0" u="none" strike="noStrike" noProof="0" dirty="0">
                          <a:solidFill>
                            <a:schemeClr val="bg1"/>
                          </a:solidFill>
                        </a:rPr>
                        <a:t> стали </a:t>
                      </a:r>
                      <a:r>
                        <a:rPr lang="ru-RU" sz="1400" b="0" i="0" u="none" strike="noStrike" noProof="0" dirty="0" err="1">
                          <a:solidFill>
                            <a:schemeClr val="bg1"/>
                          </a:solidFill>
                        </a:rPr>
                        <a:t>повністю</a:t>
                      </a:r>
                      <a:r>
                        <a:rPr lang="ru-RU" sz="1400" b="0" i="0" u="none" strike="noStrike" noProof="0" dirty="0">
                          <a:solidFill>
                            <a:schemeClr val="bg1"/>
                          </a:solidFill>
                        </a:rPr>
                        <a:t> </a:t>
                      </a:r>
                      <a:r>
                        <a:rPr lang="ru-RU" sz="1400" b="0" i="0" u="none" strike="noStrike" noProof="0" dirty="0" err="1">
                          <a:solidFill>
                            <a:schemeClr val="bg1"/>
                          </a:solidFill>
                        </a:rPr>
                        <a:t>легальні</a:t>
                      </a:r>
                      <a:r>
                        <a:rPr lang="ru-RU" sz="1400" b="0" i="0" u="none" strike="noStrike" noProof="0" dirty="0">
                          <a:solidFill>
                            <a:schemeClr val="bg1"/>
                          </a:solidFill>
                        </a:rPr>
                        <a:t> </a:t>
                      </a:r>
                      <a:r>
                        <a:rPr lang="ru-RU" sz="1400" b="0" i="0" u="none" strike="noStrike" noProof="0" dirty="0" err="1">
                          <a:solidFill>
                            <a:schemeClr val="bg1"/>
                          </a:solidFill>
                        </a:rPr>
                        <a:t>цілих</a:t>
                      </a:r>
                      <a:r>
                        <a:rPr lang="ru-RU" sz="1400" b="0" i="0" u="none" strike="noStrike" noProof="0" dirty="0">
                          <a:solidFill>
                            <a:schemeClr val="bg1"/>
                          </a:solidFill>
                        </a:rPr>
                        <a:t> 6 </a:t>
                      </a:r>
                      <a:r>
                        <a:rPr lang="ru-RU" sz="1400" b="0" i="0" u="none" strike="noStrike" noProof="0" dirty="0" err="1">
                          <a:solidFill>
                            <a:schemeClr val="bg1"/>
                          </a:solidFill>
                        </a:rPr>
                        <a:t>психоактивних</a:t>
                      </a:r>
                      <a:r>
                        <a:rPr lang="ru-RU" sz="1400" b="0" i="0" u="none" strike="noStrike" noProof="0" dirty="0">
                          <a:solidFill>
                            <a:schemeClr val="bg1"/>
                          </a:solidFill>
                        </a:rPr>
                        <a:t> </a:t>
                      </a:r>
                      <a:r>
                        <a:rPr lang="ru-RU" sz="1400" b="0" i="0" u="none" strike="noStrike" noProof="0" dirty="0" err="1">
                          <a:solidFill>
                            <a:schemeClr val="bg1"/>
                          </a:solidFill>
                        </a:rPr>
                        <a:t>речовин</a:t>
                      </a:r>
                      <a:r>
                        <a:rPr lang="ru-RU" sz="1400" b="0" i="0" u="none" strike="noStrike" noProof="0" dirty="0">
                          <a:solidFill>
                            <a:schemeClr val="bg1"/>
                          </a:solidFill>
                        </a:rPr>
                        <a:t>. </a:t>
                      </a:r>
                      <a:r>
                        <a:rPr lang="ru-RU" sz="1400" b="0" i="0" u="none" strike="noStrike" noProof="0" dirty="0" err="1">
                          <a:solidFill>
                            <a:schemeClr val="bg1"/>
                          </a:solidFill>
                        </a:rPr>
                        <a:t>Кримінальне</a:t>
                      </a:r>
                      <a:r>
                        <a:rPr lang="ru-RU" sz="1400" b="0" i="0" u="none" strike="noStrike" noProof="0" dirty="0">
                          <a:solidFill>
                            <a:schemeClr val="bg1"/>
                          </a:solidFill>
                        </a:rPr>
                        <a:t> </a:t>
                      </a:r>
                      <a:r>
                        <a:rPr lang="ru-RU" sz="1400" b="0" i="0" u="none" strike="noStrike" noProof="0" dirty="0" err="1">
                          <a:solidFill>
                            <a:schemeClr val="bg1"/>
                          </a:solidFill>
                        </a:rPr>
                        <a:t>покарання</a:t>
                      </a:r>
                      <a:r>
                        <a:rPr lang="ru-RU" sz="1400" b="0" i="0" u="none" strike="noStrike" noProof="0" dirty="0">
                          <a:solidFill>
                            <a:schemeClr val="bg1"/>
                          </a:solidFill>
                        </a:rPr>
                        <a:t> (</a:t>
                      </a:r>
                      <a:r>
                        <a:rPr lang="ru-RU" sz="1400" b="0" i="0" u="none" strike="noStrike" noProof="0" dirty="0" err="1">
                          <a:solidFill>
                            <a:schemeClr val="bg1"/>
                          </a:solidFill>
                        </a:rPr>
                        <a:t>позбавлення</a:t>
                      </a:r>
                      <a:r>
                        <a:rPr lang="ru-RU" sz="1400" b="0" i="0" u="none" strike="noStrike" noProof="0" dirty="0">
                          <a:solidFill>
                            <a:schemeClr val="bg1"/>
                          </a:solidFill>
                        </a:rPr>
                        <a:t> </a:t>
                      </a:r>
                      <a:r>
                        <a:rPr lang="ru-RU" sz="1400" b="0" i="0" u="none" strike="noStrike" noProof="0" dirty="0" err="1">
                          <a:solidFill>
                            <a:schemeClr val="bg1"/>
                          </a:solidFill>
                        </a:rPr>
                        <a:t>волі</a:t>
                      </a:r>
                      <a:r>
                        <a:rPr lang="ru-RU" sz="1400" b="0" i="0" u="none" strike="noStrike" noProof="0" dirty="0">
                          <a:solidFill>
                            <a:schemeClr val="bg1"/>
                          </a:solidFill>
                        </a:rPr>
                        <a:t>) </a:t>
                      </a:r>
                      <a:r>
                        <a:rPr lang="ru-RU" sz="1400" b="0" i="0" u="none" strike="noStrike" noProof="0" dirty="0" err="1">
                          <a:solidFill>
                            <a:schemeClr val="bg1"/>
                          </a:solidFill>
                        </a:rPr>
                        <a:t>передбачено</a:t>
                      </a:r>
                      <a:r>
                        <a:rPr lang="ru-RU" sz="1400" b="0" i="0" u="none" strike="noStrike" noProof="0" dirty="0">
                          <a:solidFill>
                            <a:schemeClr val="bg1"/>
                          </a:solidFill>
                        </a:rPr>
                        <a:t> для тих </a:t>
                      </a:r>
                      <a:r>
                        <a:rPr lang="ru-RU" sz="1400" b="0" i="0" u="none" strike="noStrike" noProof="0" dirty="0" err="1">
                          <a:solidFill>
                            <a:schemeClr val="bg1"/>
                          </a:solidFill>
                        </a:rPr>
                        <a:t>осіб</a:t>
                      </a:r>
                      <a:r>
                        <a:rPr lang="ru-RU" sz="1400" b="0" i="0" u="none" strike="noStrike" noProof="0" dirty="0">
                          <a:solidFill>
                            <a:schemeClr val="bg1"/>
                          </a:solidFill>
                        </a:rPr>
                        <a:t>, </a:t>
                      </a:r>
                      <a:r>
                        <a:rPr lang="ru-RU" sz="1400" b="0" i="0" u="none" strike="noStrike" noProof="0" dirty="0" err="1">
                          <a:solidFill>
                            <a:schemeClr val="bg1"/>
                          </a:solidFill>
                        </a:rPr>
                        <a:t>хто</a:t>
                      </a:r>
                      <a:r>
                        <a:rPr lang="ru-RU" sz="1400" b="0" i="0" u="none" strike="noStrike" noProof="0" dirty="0">
                          <a:solidFill>
                            <a:schemeClr val="bg1"/>
                          </a:solidFill>
                        </a:rPr>
                        <a:t> </a:t>
                      </a:r>
                      <a:r>
                        <a:rPr lang="ru-RU" sz="1400" b="0" i="0" u="none" strike="noStrike" noProof="0" dirty="0" err="1">
                          <a:solidFill>
                            <a:schemeClr val="bg1"/>
                          </a:solidFill>
                        </a:rPr>
                        <a:t>перевищив</a:t>
                      </a:r>
                      <a:r>
                        <a:rPr lang="ru-RU" sz="1400" b="0" i="0" u="none" strike="noStrike" noProof="0" dirty="0">
                          <a:solidFill>
                            <a:schemeClr val="bg1"/>
                          </a:solidFill>
                        </a:rPr>
                        <a:t> </a:t>
                      </a:r>
                      <a:r>
                        <a:rPr lang="ru-RU" sz="1400" b="0" i="0" u="none" strike="noStrike" noProof="0" dirty="0" err="1">
                          <a:solidFill>
                            <a:schemeClr val="bg1"/>
                          </a:solidFill>
                        </a:rPr>
                        <a:t>вищевказані</a:t>
                      </a:r>
                      <a:r>
                        <a:rPr lang="ru-RU" sz="1400" b="0" i="0" u="none" strike="noStrike" noProof="0" dirty="0">
                          <a:solidFill>
                            <a:schemeClr val="bg1"/>
                          </a:solidFill>
                        </a:rPr>
                        <a:t> </a:t>
                      </a:r>
                      <a:r>
                        <a:rPr lang="ru-RU" sz="1400" b="0" i="0" u="none" strike="noStrike" noProof="0" dirty="0" err="1">
                          <a:solidFill>
                            <a:schemeClr val="bg1"/>
                          </a:solidFill>
                        </a:rPr>
                        <a:t>ліміти</a:t>
                      </a:r>
                      <a:r>
                        <a:rPr lang="ru-RU" sz="1400" b="0" i="0" u="none" strike="noStrike" noProof="0" dirty="0">
                          <a:solidFill>
                            <a:schemeClr val="bg1"/>
                          </a:solidFill>
                        </a:rPr>
                        <a:t>. </a:t>
                      </a:r>
                      <a:endParaRPr lang="ru-RU" dirty="0">
                        <a:solidFill>
                          <a:schemeClr val="bg1"/>
                        </a:solidFill>
                      </a:endParaRPr>
                    </a:p>
                  </a:txBody>
                  <a:tcPr>
                    <a:solidFill>
                      <a:srgbClr val="F55F5F"/>
                    </a:solidFill>
                  </a:tcPr>
                </a:tc>
                <a:extLst>
                  <a:ext uri="{0D108BD9-81ED-4DB2-BD59-A6C34878D82A}">
                    <a16:rowId xmlns:a16="http://schemas.microsoft.com/office/drawing/2014/main" val="82253027"/>
                  </a:ext>
                </a:extLst>
              </a:tr>
              <a:tr h="1726215">
                <a:tc>
                  <a:txBody>
                    <a:bodyPr/>
                    <a:lstStyle/>
                    <a:p>
                      <a:endParaRPr lang="ru-RU"/>
                    </a:p>
                  </a:txBody>
                  <a:tcPr/>
                </a:tc>
                <a:tc>
                  <a:txBody>
                    <a:bodyPr/>
                    <a:lstStyle/>
                    <a:p>
                      <a:pPr lvl="0">
                        <a:buNone/>
                      </a:pPr>
                      <a:r>
                        <a:rPr lang="ru-RU" sz="1400" b="0" i="0" u="none" strike="noStrike" noProof="0" dirty="0"/>
                        <a:t>• Марихуана </a:t>
                      </a:r>
                      <a:endParaRPr lang="ru-RU"/>
                    </a:p>
                    <a:p>
                      <a:pPr lvl="0">
                        <a:buNone/>
                      </a:pPr>
                      <a:r>
                        <a:rPr lang="ru-RU" sz="1400" b="0" i="0" u="none" strike="noStrike" noProof="0" dirty="0"/>
                        <a:t>• Гашиш </a:t>
                      </a:r>
                      <a:endParaRPr lang="ru-RU" dirty="0"/>
                    </a:p>
                    <a:p>
                      <a:pPr lvl="0">
                        <a:buNone/>
                      </a:pPr>
                      <a:r>
                        <a:rPr lang="ru-RU" sz="1400" b="0" i="0" u="none" strike="noStrike" noProof="0" dirty="0"/>
                        <a:t>• </a:t>
                      </a:r>
                      <a:r>
                        <a:rPr lang="ru-RU" sz="1400" b="0" i="0" u="none" strike="noStrike" noProof="0" dirty="0" err="1"/>
                        <a:t>галюциногенні</a:t>
                      </a:r>
                      <a:r>
                        <a:rPr lang="ru-RU" sz="1400" b="0" i="0" u="none" strike="noStrike" noProof="0" dirty="0"/>
                        <a:t> </a:t>
                      </a:r>
                      <a:r>
                        <a:rPr lang="ru-RU" sz="1400" b="0" i="0" u="none" strike="noStrike" noProof="0" dirty="0" err="1"/>
                        <a:t>гриби</a:t>
                      </a:r>
                      <a:r>
                        <a:rPr lang="ru-RU" sz="1400" b="0" i="0" u="none" strike="noStrike" noProof="0" dirty="0"/>
                        <a:t> </a:t>
                      </a:r>
                      <a:endParaRPr lang="ru-RU"/>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30 </a:t>
                      </a:r>
                      <a:r>
                        <a:rPr lang="ru-RU" sz="1400" b="0" i="0" u="none" strike="noStrike" noProof="0" dirty="0" err="1"/>
                        <a:t>грам</a:t>
                      </a:r>
                      <a:r>
                        <a:rPr lang="ru-RU" sz="1400" b="0" i="0" u="none" strike="noStrike" noProof="0" dirty="0"/>
                        <a:t> для </a:t>
                      </a:r>
                      <a:r>
                        <a:rPr lang="ru-RU" sz="1400" b="0" i="0" u="none" strike="noStrike" noProof="0" dirty="0" err="1"/>
                        <a:t>всіх</a:t>
                      </a:r>
                      <a:r>
                        <a:rPr lang="ru-RU" sz="1400" b="0" i="0" u="none" strike="noStrike" noProof="0" dirty="0"/>
                        <a:t> </a:t>
                      </a:r>
                      <a:r>
                        <a:rPr lang="ru-RU" sz="1400" b="0" i="0" u="none" strike="noStrike" noProof="0" dirty="0" err="1"/>
                        <a:t>речовин</a:t>
                      </a:r>
                      <a:r>
                        <a:rPr lang="ru-RU" sz="1400" b="0" i="0" u="none" strike="noStrike" noProof="0" dirty="0"/>
                        <a:t> </a:t>
                      </a:r>
                      <a:endParaRPr lang="ru-RU"/>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10 </a:t>
                      </a:r>
                      <a:r>
                        <a:rPr lang="ru-RU" sz="1400" b="0" i="0" u="none" strike="noStrike" noProof="0" dirty="0" err="1"/>
                        <a:t>доларів</a:t>
                      </a:r>
                      <a:r>
                        <a:rPr lang="ru-RU" sz="1400" b="0" i="0" u="none" strike="noStrike" noProof="0" dirty="0"/>
                        <a:t> (марихуана) </a:t>
                      </a:r>
                      <a:endParaRPr lang="ru-RU"/>
                    </a:p>
                  </a:txBody>
                  <a:tcPr>
                    <a:solidFill>
                      <a:srgbClr val="B0F071"/>
                    </a:solidFill>
                  </a:tcPr>
                </a:tc>
                <a:tc>
                  <a:txBody>
                    <a:bodyPr/>
                    <a:lstStyle/>
                    <a:p>
                      <a:pPr lvl="0">
                        <a:buNone/>
                      </a:pPr>
                      <a:r>
                        <a:rPr lang="ru-RU" sz="1400" b="0" i="0" u="none" strike="noStrike" noProof="0" dirty="0">
                          <a:solidFill>
                            <a:schemeClr val="bg1"/>
                          </a:solidFill>
                        </a:rPr>
                        <a:t>в </a:t>
                      </a:r>
                      <a:r>
                        <a:rPr lang="ru-RU" sz="1400" b="0" i="0" u="none" strike="noStrike" noProof="0" dirty="0" err="1">
                          <a:solidFill>
                            <a:schemeClr val="bg1"/>
                          </a:solidFill>
                        </a:rPr>
                        <a:t>Голландії</a:t>
                      </a:r>
                      <a:r>
                        <a:rPr lang="ru-RU" sz="1400" b="0" i="0" u="none" strike="noStrike" noProof="0" dirty="0">
                          <a:solidFill>
                            <a:schemeClr val="bg1"/>
                          </a:solidFill>
                        </a:rPr>
                        <a:t> </a:t>
                      </a:r>
                      <a:r>
                        <a:rPr lang="ru-RU" sz="1400" b="0" i="0" u="none" strike="noStrike" noProof="0" dirty="0" err="1">
                          <a:solidFill>
                            <a:schemeClr val="bg1"/>
                          </a:solidFill>
                        </a:rPr>
                        <a:t>місцевий</a:t>
                      </a:r>
                      <a:r>
                        <a:rPr lang="ru-RU" sz="1400" b="0" i="0" u="none" strike="noStrike" noProof="0" dirty="0">
                          <a:solidFill>
                            <a:schemeClr val="bg1"/>
                          </a:solidFill>
                        </a:rPr>
                        <a:t> житель </a:t>
                      </a:r>
                      <a:r>
                        <a:rPr lang="ru-RU" sz="1400" b="0" i="0" u="none" strike="noStrike" noProof="0" dirty="0" err="1">
                          <a:solidFill>
                            <a:schemeClr val="bg1"/>
                          </a:solidFill>
                        </a:rPr>
                        <a:t>або</a:t>
                      </a:r>
                      <a:r>
                        <a:rPr lang="ru-RU" sz="1400" b="0" i="0" u="none" strike="noStrike" noProof="0" dirty="0">
                          <a:solidFill>
                            <a:schemeClr val="bg1"/>
                          </a:solidFill>
                        </a:rPr>
                        <a:t> турист, переборщили з наркотиками </a:t>
                      </a:r>
                      <a:r>
                        <a:rPr lang="ru-RU" sz="1400" b="0" i="0" u="none" strike="noStrike" noProof="0" dirty="0" err="1">
                          <a:solidFill>
                            <a:schemeClr val="bg1"/>
                          </a:solidFill>
                        </a:rPr>
                        <a:t>завжди</a:t>
                      </a:r>
                      <a:r>
                        <a:rPr lang="ru-RU" sz="1400" b="0" i="0" u="none" strike="noStrike" noProof="0" dirty="0">
                          <a:solidFill>
                            <a:schemeClr val="bg1"/>
                          </a:solidFill>
                        </a:rPr>
                        <a:t> </a:t>
                      </a:r>
                      <a:r>
                        <a:rPr lang="ru-RU" sz="1400" b="0" i="0" u="none" strike="noStrike" noProof="0" dirty="0" err="1">
                          <a:solidFill>
                            <a:schemeClr val="bg1"/>
                          </a:solidFill>
                        </a:rPr>
                        <a:t>може</a:t>
                      </a:r>
                      <a:r>
                        <a:rPr lang="ru-RU" sz="1400" b="0" i="0" u="none" strike="noStrike" noProof="0" dirty="0">
                          <a:solidFill>
                            <a:schemeClr val="bg1"/>
                          </a:solidFill>
                        </a:rPr>
                        <a:t> </a:t>
                      </a:r>
                      <a:r>
                        <a:rPr lang="ru-RU" sz="1400" b="0" i="0" u="none" strike="noStrike" noProof="0" dirty="0" err="1">
                          <a:solidFill>
                            <a:schemeClr val="bg1"/>
                          </a:solidFill>
                        </a:rPr>
                        <a:t>зателефонувати</a:t>
                      </a:r>
                      <a:r>
                        <a:rPr lang="ru-RU" sz="1400" b="0" i="0" u="none" strike="noStrike" noProof="0" dirty="0">
                          <a:solidFill>
                            <a:schemeClr val="bg1"/>
                          </a:solidFill>
                        </a:rPr>
                        <a:t> в службу </a:t>
                      </a:r>
                      <a:r>
                        <a:rPr lang="ru-RU" sz="1400" b="0" i="0" u="none" strike="noStrike" noProof="0" dirty="0" err="1">
                          <a:solidFill>
                            <a:schemeClr val="bg1"/>
                          </a:solidFill>
                        </a:rPr>
                        <a:t>порятунку</a:t>
                      </a:r>
                      <a:r>
                        <a:rPr lang="ru-RU" sz="1400" b="0" i="0" u="none" strike="noStrike" noProof="0" dirty="0">
                          <a:solidFill>
                            <a:schemeClr val="bg1"/>
                          </a:solidFill>
                        </a:rPr>
                        <a:t>, і </a:t>
                      </a:r>
                      <a:r>
                        <a:rPr lang="ru-RU" sz="1400" b="0" i="0" u="none" strike="noStrike" noProof="0" dirty="0" err="1">
                          <a:solidFill>
                            <a:schemeClr val="bg1"/>
                          </a:solidFill>
                        </a:rPr>
                        <a:t>лікарі</a:t>
                      </a:r>
                      <a:r>
                        <a:rPr lang="ru-RU" sz="1400" b="0" i="0" u="none" strike="noStrike" noProof="0" dirty="0">
                          <a:solidFill>
                            <a:schemeClr val="bg1"/>
                          </a:solidFill>
                        </a:rPr>
                        <a:t> </a:t>
                      </a:r>
                      <a:r>
                        <a:rPr lang="ru-RU" sz="1400" b="0" i="0" u="none" strike="noStrike" noProof="0" dirty="0" err="1">
                          <a:solidFill>
                            <a:schemeClr val="bg1"/>
                          </a:solidFill>
                        </a:rPr>
                        <a:t>негайно</a:t>
                      </a:r>
                      <a:r>
                        <a:rPr lang="ru-RU" sz="1400" b="0" i="0" u="none" strike="noStrike" noProof="0" dirty="0">
                          <a:solidFill>
                            <a:schemeClr val="bg1"/>
                          </a:solidFill>
                        </a:rPr>
                        <a:t> </a:t>
                      </a:r>
                      <a:r>
                        <a:rPr lang="ru-RU" sz="1400" b="0" i="0" u="none" strike="noStrike" noProof="0" dirty="0" err="1">
                          <a:solidFill>
                            <a:schemeClr val="bg1"/>
                          </a:solidFill>
                        </a:rPr>
                        <a:t>нададуть</a:t>
                      </a:r>
                      <a:r>
                        <a:rPr lang="ru-RU" sz="1400" b="0" i="0" u="none" strike="noStrike" noProof="0" dirty="0">
                          <a:solidFill>
                            <a:schemeClr val="bg1"/>
                          </a:solidFill>
                        </a:rPr>
                        <a:t> </a:t>
                      </a:r>
                      <a:r>
                        <a:rPr lang="ru-RU" sz="1400" b="0" i="0" u="none" strike="noStrike" noProof="0" dirty="0" err="1">
                          <a:solidFill>
                            <a:schemeClr val="bg1"/>
                          </a:solidFill>
                        </a:rPr>
                        <a:t>допомогу</a:t>
                      </a:r>
                      <a:r>
                        <a:rPr lang="ru-RU" sz="1400" b="0" i="0" u="none" strike="noStrike" noProof="0" dirty="0">
                          <a:solidFill>
                            <a:schemeClr val="bg1"/>
                          </a:solidFill>
                        </a:rPr>
                        <a:t> </a:t>
                      </a:r>
                      <a:r>
                        <a:rPr lang="ru-RU" sz="1400" b="0" i="0" u="none" strike="noStrike" noProof="0" dirty="0" err="1">
                          <a:solidFill>
                            <a:schemeClr val="bg1"/>
                          </a:solidFill>
                        </a:rPr>
                        <a:t>потерпілому</a:t>
                      </a:r>
                      <a:r>
                        <a:rPr lang="ru-RU" sz="1400" b="0" i="0" u="none" strike="noStrike" noProof="0" dirty="0">
                          <a:solidFill>
                            <a:schemeClr val="bg1"/>
                          </a:solidFill>
                        </a:rPr>
                        <a:t>. </a:t>
                      </a:r>
                      <a:r>
                        <a:rPr lang="ru-RU" sz="1400" b="0" i="0" u="none" strike="noStrike" noProof="0" dirty="0" err="1">
                          <a:solidFill>
                            <a:schemeClr val="bg1"/>
                          </a:solidFill>
                        </a:rPr>
                        <a:t>Більш</a:t>
                      </a:r>
                      <a:r>
                        <a:rPr lang="ru-RU" sz="1400" b="0" i="0" u="none" strike="noStrike" noProof="0" dirty="0">
                          <a:solidFill>
                            <a:schemeClr val="bg1"/>
                          </a:solidFill>
                        </a:rPr>
                        <a:t> того, вони не </a:t>
                      </a:r>
                      <a:r>
                        <a:rPr lang="ru-RU" sz="1400" b="0" i="0" u="none" strike="noStrike" noProof="0" dirty="0" err="1">
                          <a:solidFill>
                            <a:schemeClr val="bg1"/>
                          </a:solidFill>
                        </a:rPr>
                        <a:t>повідомлять</a:t>
                      </a:r>
                      <a:r>
                        <a:rPr lang="ru-RU" sz="1400" b="0" i="0" u="none" strike="noStrike" noProof="0" dirty="0">
                          <a:solidFill>
                            <a:schemeClr val="bg1"/>
                          </a:solidFill>
                        </a:rPr>
                        <a:t> про </a:t>
                      </a:r>
                      <a:r>
                        <a:rPr lang="ru-RU" sz="1400" b="0" i="0" u="none" strike="noStrike" noProof="0" dirty="0" err="1">
                          <a:solidFill>
                            <a:schemeClr val="bg1"/>
                          </a:solidFill>
                        </a:rPr>
                        <a:t>порушення</a:t>
                      </a:r>
                      <a:r>
                        <a:rPr lang="ru-RU" sz="1400" b="0" i="0" u="none" strike="noStrike" noProof="0" dirty="0">
                          <a:solidFill>
                            <a:schemeClr val="bg1"/>
                          </a:solidFill>
                        </a:rPr>
                        <a:t> в </a:t>
                      </a:r>
                      <a:r>
                        <a:rPr lang="ru-RU" sz="1400" b="0" i="0" u="none" strike="noStrike" noProof="0" dirty="0" err="1">
                          <a:solidFill>
                            <a:schemeClr val="bg1"/>
                          </a:solidFill>
                        </a:rPr>
                        <a:t>поліцію</a:t>
                      </a:r>
                      <a:r>
                        <a:rPr lang="ru-RU" sz="1400" b="0" i="0" u="none" strike="noStrike" noProof="0" dirty="0">
                          <a:solidFill>
                            <a:schemeClr val="bg1"/>
                          </a:solidFill>
                        </a:rPr>
                        <a:t>: </a:t>
                      </a:r>
                      <a:r>
                        <a:rPr lang="ru-RU" sz="1400" b="0" i="0" u="none" strike="noStrike" noProof="0" dirty="0" err="1">
                          <a:solidFill>
                            <a:schemeClr val="bg1"/>
                          </a:solidFill>
                        </a:rPr>
                        <a:t>це</a:t>
                      </a:r>
                      <a:r>
                        <a:rPr lang="ru-RU" sz="1400" b="0" i="0" u="none" strike="noStrike" noProof="0" dirty="0">
                          <a:solidFill>
                            <a:schemeClr val="bg1"/>
                          </a:solidFill>
                        </a:rPr>
                        <a:t> </a:t>
                      </a:r>
                      <a:r>
                        <a:rPr lang="ru-RU" sz="1400" b="0" i="0" u="none" strike="noStrike" noProof="0" dirty="0" err="1">
                          <a:solidFill>
                            <a:schemeClr val="bg1"/>
                          </a:solidFill>
                        </a:rPr>
                        <a:t>зроблено</a:t>
                      </a:r>
                      <a:r>
                        <a:rPr lang="ru-RU" sz="1400" b="0" i="0" u="none" strike="noStrike" noProof="0" dirty="0">
                          <a:solidFill>
                            <a:schemeClr val="bg1"/>
                          </a:solidFill>
                        </a:rPr>
                        <a:t> для того, </a:t>
                      </a:r>
                      <a:r>
                        <a:rPr lang="ru-RU" sz="1400" b="0" i="0" u="none" strike="noStrike" noProof="0" dirty="0" err="1">
                          <a:solidFill>
                            <a:schemeClr val="bg1"/>
                          </a:solidFill>
                        </a:rPr>
                        <a:t>щоб</a:t>
                      </a:r>
                      <a:r>
                        <a:rPr lang="ru-RU" sz="1400" b="0" i="0" u="none" strike="noStrike" noProof="0" dirty="0">
                          <a:solidFill>
                            <a:schemeClr val="bg1"/>
                          </a:solidFill>
                        </a:rPr>
                        <a:t> </a:t>
                      </a:r>
                      <a:r>
                        <a:rPr lang="ru-RU" sz="1400" b="0" i="0" u="none" strike="noStrike" noProof="0" dirty="0" err="1">
                          <a:solidFill>
                            <a:schemeClr val="bg1"/>
                          </a:solidFill>
                        </a:rPr>
                        <a:t>нещасні</a:t>
                      </a:r>
                      <a:r>
                        <a:rPr lang="ru-RU" sz="1400" b="0" i="0" u="none" strike="noStrike" noProof="0" dirty="0">
                          <a:solidFill>
                            <a:schemeClr val="bg1"/>
                          </a:solidFill>
                        </a:rPr>
                        <a:t> не </a:t>
                      </a:r>
                      <a:r>
                        <a:rPr lang="ru-RU" sz="1400" b="0" i="0" u="none" strike="noStrike" noProof="0" dirty="0" err="1">
                          <a:solidFill>
                            <a:schemeClr val="bg1"/>
                          </a:solidFill>
                        </a:rPr>
                        <a:t>боялися</a:t>
                      </a:r>
                      <a:r>
                        <a:rPr lang="ru-RU" sz="1400" b="0" i="0" u="none" strike="noStrike" noProof="0" dirty="0">
                          <a:solidFill>
                            <a:schemeClr val="bg1"/>
                          </a:solidFill>
                        </a:rPr>
                        <a:t> </a:t>
                      </a:r>
                      <a:r>
                        <a:rPr lang="ru-RU" sz="1400" b="0" i="0" u="none" strike="noStrike" noProof="0" dirty="0" err="1">
                          <a:solidFill>
                            <a:schemeClr val="bg1"/>
                          </a:solidFill>
                        </a:rPr>
                        <a:t>звертатися</a:t>
                      </a:r>
                      <a:r>
                        <a:rPr lang="ru-RU" sz="1400" b="0" i="0" u="none" strike="noStrike" noProof="0" dirty="0">
                          <a:solidFill>
                            <a:schemeClr val="bg1"/>
                          </a:solidFill>
                        </a:rPr>
                        <a:t> за </a:t>
                      </a:r>
                      <a:r>
                        <a:rPr lang="ru-RU" sz="1400" b="0" i="0" u="none" strike="noStrike" noProof="0" dirty="0" err="1">
                          <a:solidFill>
                            <a:schemeClr val="bg1"/>
                          </a:solidFill>
                        </a:rPr>
                        <a:t>медичною</a:t>
                      </a:r>
                      <a:r>
                        <a:rPr lang="ru-RU" sz="1400" b="0" i="0" u="none" strike="noStrike" noProof="0" dirty="0">
                          <a:solidFill>
                            <a:schemeClr val="bg1"/>
                          </a:solidFill>
                        </a:rPr>
                        <a:t> </a:t>
                      </a:r>
                      <a:r>
                        <a:rPr lang="ru-RU" sz="1400" b="0" i="0" u="none" strike="noStrike" noProof="0" dirty="0" err="1">
                          <a:solidFill>
                            <a:schemeClr val="bg1"/>
                          </a:solidFill>
                        </a:rPr>
                        <a:t>допомогою</a:t>
                      </a:r>
                      <a:r>
                        <a:rPr lang="ru-RU" sz="1400" b="0" i="0" u="none" strike="noStrike" noProof="0" dirty="0">
                          <a:solidFill>
                            <a:schemeClr val="bg1"/>
                          </a:solidFill>
                        </a:rPr>
                        <a:t>. </a:t>
                      </a:r>
                      <a:endParaRPr lang="ru-RU" dirty="0">
                        <a:solidFill>
                          <a:schemeClr val="bg1"/>
                        </a:solidFill>
                      </a:endParaRPr>
                    </a:p>
                  </a:txBody>
                  <a:tcPr>
                    <a:solidFill>
                      <a:srgbClr val="F55F5F"/>
                    </a:solidFill>
                  </a:tcPr>
                </a:tc>
                <a:extLst>
                  <a:ext uri="{0D108BD9-81ED-4DB2-BD59-A6C34878D82A}">
                    <a16:rowId xmlns:a16="http://schemas.microsoft.com/office/drawing/2014/main" val="1137435987"/>
                  </a:ext>
                </a:extLst>
              </a:tr>
              <a:tr h="1930225">
                <a:tc>
                  <a:txBody>
                    <a:bodyPr/>
                    <a:lstStyle/>
                    <a:p>
                      <a:endParaRPr lang="ru-RU"/>
                    </a:p>
                  </a:txBody>
                  <a:tcPr/>
                </a:tc>
                <a:tc>
                  <a:txBody>
                    <a:bodyPr/>
                    <a:lstStyle/>
                    <a:p>
                      <a:pPr lvl="0">
                        <a:buNone/>
                      </a:pPr>
                      <a:r>
                        <a:rPr lang="ru-RU" sz="1400" b="0" i="0" u="none" strike="noStrike" noProof="0" dirty="0"/>
                        <a:t>• Марихуана </a:t>
                      </a:r>
                      <a:endParaRPr lang="ru-RU"/>
                    </a:p>
                    <a:p>
                      <a:pPr lvl="0">
                        <a:buNone/>
                      </a:pPr>
                      <a:r>
                        <a:rPr lang="ru-RU" sz="1400" b="0" i="0" u="none" strike="noStrike" noProof="0" dirty="0"/>
                        <a:t>• Гашиш </a:t>
                      </a:r>
                      <a:endParaRPr lang="ru-RU" dirty="0"/>
                    </a:p>
                    <a:p>
                      <a:pPr lvl="0">
                        <a:buNone/>
                      </a:pPr>
                      <a:r>
                        <a:rPr lang="ru-RU" sz="1400" b="0" i="0" u="none" strike="noStrike" noProof="0" dirty="0"/>
                        <a:t>• Чай, пиво і масла з коноплею </a:t>
                      </a:r>
                      <a:endParaRPr lang="ru-RU" dirty="0"/>
                    </a:p>
                    <a:p>
                      <a:pPr lvl="0">
                        <a:buNone/>
                      </a:pPr>
                      <a:r>
                        <a:rPr lang="ru-RU" sz="1400" b="0" i="0" u="none" strike="noStrike" noProof="0" dirty="0"/>
                        <a:t>• </a:t>
                      </a:r>
                      <a:r>
                        <a:rPr lang="ru-RU" sz="1400" b="0" i="0" u="none" strike="noStrike" noProof="0" dirty="0" err="1"/>
                        <a:t>Героїн</a:t>
                      </a:r>
                      <a:r>
                        <a:rPr lang="ru-RU" sz="1400" b="0" i="0" u="none" strike="noStrike" noProof="0" dirty="0"/>
                        <a:t> (за рецептом </a:t>
                      </a:r>
                      <a:r>
                        <a:rPr lang="ru-RU" sz="1400" b="0" i="0" u="none" strike="noStrike" noProof="0" dirty="0" err="1"/>
                        <a:t>лікаря</a:t>
                      </a:r>
                      <a:r>
                        <a:rPr lang="ru-RU" sz="1400" b="0" i="0" u="none" strike="noStrike" noProof="0" dirty="0"/>
                        <a:t>) </a:t>
                      </a:r>
                      <a:endParaRPr lang="ru-RU"/>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20 </a:t>
                      </a:r>
                      <a:r>
                        <a:rPr lang="ru-RU" sz="1400" b="0" i="0" u="none" strike="noStrike" noProof="0" dirty="0" err="1"/>
                        <a:t>доларів</a:t>
                      </a:r>
                      <a:r>
                        <a:rPr lang="ru-RU" sz="1400" b="0" i="0" u="none" strike="noStrike" noProof="0" dirty="0"/>
                        <a:t> (марихуана) і 25 </a:t>
                      </a:r>
                      <a:r>
                        <a:rPr lang="ru-RU" sz="1400" b="0" i="0" u="none" strike="noStrike" noProof="0" dirty="0" err="1"/>
                        <a:t>доларів</a:t>
                      </a:r>
                      <a:r>
                        <a:rPr lang="ru-RU" sz="1400" b="0" i="0" u="none" strike="noStrike" noProof="0" dirty="0"/>
                        <a:t> (</a:t>
                      </a:r>
                      <a:r>
                        <a:rPr lang="ru-RU" sz="1400" b="0" i="0" u="none" strike="noStrike" noProof="0" dirty="0" err="1"/>
                        <a:t>сигарети</a:t>
                      </a:r>
                      <a:r>
                        <a:rPr lang="ru-RU" sz="1400" b="0" i="0" u="none" strike="noStrike" noProof="0" dirty="0"/>
                        <a:t> з марихуаною) </a:t>
                      </a:r>
                      <a:endParaRPr lang="ru-RU"/>
                    </a:p>
                  </a:txBody>
                  <a:tcPr>
                    <a:solidFill>
                      <a:srgbClr val="B0F071"/>
                    </a:solidFill>
                  </a:tcPr>
                </a:tc>
                <a:tc>
                  <a:txBody>
                    <a:bodyPr/>
                    <a:lstStyle/>
                    <a:p>
                      <a:pPr lvl="0">
                        <a:buNone/>
                      </a:pPr>
                      <a:r>
                        <a:rPr lang="ru-RU" sz="1400" b="0" i="0" u="none" strike="noStrike" noProof="0" dirty="0">
                          <a:solidFill>
                            <a:schemeClr val="bg1"/>
                          </a:solidFill>
                        </a:rPr>
                        <a:t>в </a:t>
                      </a:r>
                      <a:r>
                        <a:rPr lang="ru-RU" sz="1400" b="0" i="0" u="none" strike="noStrike" noProof="0" dirty="0" err="1">
                          <a:solidFill>
                            <a:schemeClr val="bg1"/>
                          </a:solidFill>
                        </a:rPr>
                        <a:t>Голландії</a:t>
                      </a:r>
                      <a:r>
                        <a:rPr lang="ru-RU" sz="1400" b="0" i="0" u="none" strike="noStrike" noProof="0" dirty="0">
                          <a:solidFill>
                            <a:schemeClr val="bg1"/>
                          </a:solidFill>
                        </a:rPr>
                        <a:t> </a:t>
                      </a:r>
                      <a:r>
                        <a:rPr lang="ru-RU" sz="1400" b="0" i="0" u="none" strike="noStrike" noProof="0" dirty="0" err="1">
                          <a:solidFill>
                            <a:schemeClr val="bg1"/>
                          </a:solidFill>
                        </a:rPr>
                        <a:t>місцевий</a:t>
                      </a:r>
                      <a:r>
                        <a:rPr lang="ru-RU" sz="1400" b="0" i="0" u="none" strike="noStrike" noProof="0" dirty="0">
                          <a:solidFill>
                            <a:schemeClr val="bg1"/>
                          </a:solidFill>
                        </a:rPr>
                        <a:t> житель </a:t>
                      </a:r>
                      <a:r>
                        <a:rPr lang="ru-RU" sz="1400" b="0" i="0" u="none" strike="noStrike" noProof="0" dirty="0" err="1">
                          <a:solidFill>
                            <a:schemeClr val="bg1"/>
                          </a:solidFill>
                        </a:rPr>
                        <a:t>або</a:t>
                      </a:r>
                      <a:r>
                        <a:rPr lang="ru-RU" sz="1400" b="0" i="0" u="none" strike="noStrike" noProof="0" dirty="0">
                          <a:solidFill>
                            <a:schemeClr val="bg1"/>
                          </a:solidFill>
                        </a:rPr>
                        <a:t> турист, переборщили з наркотиками </a:t>
                      </a:r>
                      <a:r>
                        <a:rPr lang="ru-RU" sz="1400" b="0" i="0" u="none" strike="noStrike" noProof="0" dirty="0" err="1">
                          <a:solidFill>
                            <a:schemeClr val="bg1"/>
                          </a:solidFill>
                        </a:rPr>
                        <a:t>завжди</a:t>
                      </a:r>
                      <a:r>
                        <a:rPr lang="ru-RU" sz="1400" b="0" i="0" u="none" strike="noStrike" noProof="0" dirty="0">
                          <a:solidFill>
                            <a:schemeClr val="bg1"/>
                          </a:solidFill>
                        </a:rPr>
                        <a:t> </a:t>
                      </a:r>
                      <a:r>
                        <a:rPr lang="ru-RU" sz="1400" b="0" i="0" u="none" strike="noStrike" noProof="0" dirty="0" err="1">
                          <a:solidFill>
                            <a:schemeClr val="bg1"/>
                          </a:solidFill>
                        </a:rPr>
                        <a:t>може</a:t>
                      </a:r>
                      <a:r>
                        <a:rPr lang="ru-RU" sz="1400" b="0" i="0" u="none" strike="noStrike" noProof="0" dirty="0">
                          <a:solidFill>
                            <a:schemeClr val="bg1"/>
                          </a:solidFill>
                        </a:rPr>
                        <a:t> </a:t>
                      </a:r>
                      <a:r>
                        <a:rPr lang="ru-RU" sz="1400" b="0" i="0" u="none" strike="noStrike" noProof="0" dirty="0" err="1">
                          <a:solidFill>
                            <a:schemeClr val="bg1"/>
                          </a:solidFill>
                        </a:rPr>
                        <a:t>зателефонувати</a:t>
                      </a:r>
                      <a:r>
                        <a:rPr lang="ru-RU" sz="1400" b="0" i="0" u="none" strike="noStrike" noProof="0" dirty="0">
                          <a:solidFill>
                            <a:schemeClr val="bg1"/>
                          </a:solidFill>
                        </a:rPr>
                        <a:t> в службу </a:t>
                      </a:r>
                      <a:r>
                        <a:rPr lang="ru-RU" sz="1400" b="0" i="0" u="none" strike="noStrike" noProof="0" dirty="0" err="1">
                          <a:solidFill>
                            <a:schemeClr val="bg1"/>
                          </a:solidFill>
                        </a:rPr>
                        <a:t>порятунку</a:t>
                      </a:r>
                      <a:r>
                        <a:rPr lang="ru-RU" sz="1400" b="0" i="0" u="none" strike="noStrike" noProof="0" dirty="0">
                          <a:solidFill>
                            <a:schemeClr val="bg1"/>
                          </a:solidFill>
                        </a:rPr>
                        <a:t>, і </a:t>
                      </a:r>
                      <a:r>
                        <a:rPr lang="ru-RU" sz="1400" b="0" i="0" u="none" strike="noStrike" noProof="0" dirty="0" err="1">
                          <a:solidFill>
                            <a:schemeClr val="bg1"/>
                          </a:solidFill>
                        </a:rPr>
                        <a:t>лікарі</a:t>
                      </a:r>
                      <a:r>
                        <a:rPr lang="ru-RU" sz="1400" b="0" i="0" u="none" strike="noStrike" noProof="0" dirty="0">
                          <a:solidFill>
                            <a:schemeClr val="bg1"/>
                          </a:solidFill>
                        </a:rPr>
                        <a:t> </a:t>
                      </a:r>
                      <a:r>
                        <a:rPr lang="ru-RU" sz="1400" b="0" i="0" u="none" strike="noStrike" noProof="0" dirty="0" err="1">
                          <a:solidFill>
                            <a:schemeClr val="bg1"/>
                          </a:solidFill>
                        </a:rPr>
                        <a:t>негайно</a:t>
                      </a:r>
                      <a:r>
                        <a:rPr lang="ru-RU" sz="1400" b="0" i="0" u="none" strike="noStrike" noProof="0" dirty="0">
                          <a:solidFill>
                            <a:schemeClr val="bg1"/>
                          </a:solidFill>
                        </a:rPr>
                        <a:t> </a:t>
                      </a:r>
                      <a:r>
                        <a:rPr lang="ru-RU" sz="1400" b="0" i="0" u="none" strike="noStrike" noProof="0" dirty="0" err="1">
                          <a:solidFill>
                            <a:schemeClr val="bg1"/>
                          </a:solidFill>
                        </a:rPr>
                        <a:t>нададуть</a:t>
                      </a:r>
                      <a:r>
                        <a:rPr lang="ru-RU" sz="1400" b="0" i="0" u="none" strike="noStrike" noProof="0" dirty="0">
                          <a:solidFill>
                            <a:schemeClr val="bg1"/>
                          </a:solidFill>
                        </a:rPr>
                        <a:t> </a:t>
                      </a:r>
                      <a:r>
                        <a:rPr lang="ru-RU" sz="1400" b="0" i="0" u="none" strike="noStrike" noProof="0" dirty="0" err="1">
                          <a:solidFill>
                            <a:schemeClr val="bg1"/>
                          </a:solidFill>
                        </a:rPr>
                        <a:t>допомогу</a:t>
                      </a:r>
                      <a:r>
                        <a:rPr lang="ru-RU" sz="1400" b="0" i="0" u="none" strike="noStrike" noProof="0" dirty="0">
                          <a:solidFill>
                            <a:schemeClr val="bg1"/>
                          </a:solidFill>
                        </a:rPr>
                        <a:t> </a:t>
                      </a:r>
                      <a:r>
                        <a:rPr lang="ru-RU" sz="1400" b="0" i="0" u="none" strike="noStrike" noProof="0" dirty="0" err="1">
                          <a:solidFill>
                            <a:schemeClr val="bg1"/>
                          </a:solidFill>
                        </a:rPr>
                        <a:t>потерпілому</a:t>
                      </a:r>
                      <a:r>
                        <a:rPr lang="ru-RU" sz="1400" b="0" i="0" u="none" strike="noStrike" noProof="0" dirty="0">
                          <a:solidFill>
                            <a:schemeClr val="bg1"/>
                          </a:solidFill>
                        </a:rPr>
                        <a:t>. </a:t>
                      </a:r>
                      <a:r>
                        <a:rPr lang="ru-RU" sz="1400" b="0" i="0" u="none" strike="noStrike" noProof="0" dirty="0" err="1">
                          <a:solidFill>
                            <a:schemeClr val="bg1"/>
                          </a:solidFill>
                        </a:rPr>
                        <a:t>Більш</a:t>
                      </a:r>
                      <a:r>
                        <a:rPr lang="ru-RU" sz="1400" b="0" i="0" u="none" strike="noStrike" noProof="0" dirty="0">
                          <a:solidFill>
                            <a:schemeClr val="bg1"/>
                          </a:solidFill>
                        </a:rPr>
                        <a:t> того, вони не </a:t>
                      </a:r>
                      <a:r>
                        <a:rPr lang="ru-RU" sz="1400" b="0" i="0" u="none" strike="noStrike" noProof="0" dirty="0" err="1">
                          <a:solidFill>
                            <a:schemeClr val="bg1"/>
                          </a:solidFill>
                        </a:rPr>
                        <a:t>повідомлять</a:t>
                      </a:r>
                      <a:r>
                        <a:rPr lang="ru-RU" sz="1400" b="0" i="0" u="none" strike="noStrike" noProof="0" dirty="0">
                          <a:solidFill>
                            <a:schemeClr val="bg1"/>
                          </a:solidFill>
                        </a:rPr>
                        <a:t> про </a:t>
                      </a:r>
                      <a:r>
                        <a:rPr lang="ru-RU" sz="1400" b="0" i="0" u="none" strike="noStrike" noProof="0" dirty="0" err="1">
                          <a:solidFill>
                            <a:schemeClr val="bg1"/>
                          </a:solidFill>
                        </a:rPr>
                        <a:t>порушення</a:t>
                      </a:r>
                      <a:r>
                        <a:rPr lang="ru-RU" sz="1400" b="0" i="0" u="none" strike="noStrike" noProof="0" dirty="0">
                          <a:solidFill>
                            <a:schemeClr val="bg1"/>
                          </a:solidFill>
                        </a:rPr>
                        <a:t> в </a:t>
                      </a:r>
                      <a:r>
                        <a:rPr lang="ru-RU" sz="1400" b="0" i="0" u="none" strike="noStrike" noProof="0" dirty="0" err="1">
                          <a:solidFill>
                            <a:schemeClr val="bg1"/>
                          </a:solidFill>
                        </a:rPr>
                        <a:t>поліцію</a:t>
                      </a:r>
                      <a:r>
                        <a:rPr lang="ru-RU" sz="1400" b="0" i="0" u="none" strike="noStrike" noProof="0" dirty="0">
                          <a:solidFill>
                            <a:schemeClr val="bg1"/>
                          </a:solidFill>
                        </a:rPr>
                        <a:t>: </a:t>
                      </a:r>
                      <a:r>
                        <a:rPr lang="ru-RU" sz="1400" b="0" i="0" u="none" strike="noStrike" noProof="0" dirty="0" err="1">
                          <a:solidFill>
                            <a:schemeClr val="bg1"/>
                          </a:solidFill>
                        </a:rPr>
                        <a:t>це</a:t>
                      </a:r>
                      <a:r>
                        <a:rPr lang="ru-RU" sz="1400" b="0" i="0" u="none" strike="noStrike" noProof="0" dirty="0">
                          <a:solidFill>
                            <a:schemeClr val="bg1"/>
                          </a:solidFill>
                        </a:rPr>
                        <a:t> </a:t>
                      </a:r>
                      <a:r>
                        <a:rPr lang="ru-RU" sz="1400" b="0" i="0" u="none" strike="noStrike" noProof="0" dirty="0" err="1">
                          <a:solidFill>
                            <a:schemeClr val="bg1"/>
                          </a:solidFill>
                        </a:rPr>
                        <a:t>зроблено</a:t>
                      </a:r>
                      <a:r>
                        <a:rPr lang="ru-RU" sz="1400" b="0" i="0" u="none" strike="noStrike" noProof="0" dirty="0">
                          <a:solidFill>
                            <a:schemeClr val="bg1"/>
                          </a:solidFill>
                        </a:rPr>
                        <a:t> для того, </a:t>
                      </a:r>
                      <a:r>
                        <a:rPr lang="ru-RU" sz="1400" b="0" i="0" u="none" strike="noStrike" noProof="0" dirty="0" err="1">
                          <a:solidFill>
                            <a:schemeClr val="bg1"/>
                          </a:solidFill>
                        </a:rPr>
                        <a:t>щоб</a:t>
                      </a:r>
                      <a:r>
                        <a:rPr lang="ru-RU" sz="1400" b="0" i="0" u="none" strike="noStrike" noProof="0" dirty="0">
                          <a:solidFill>
                            <a:schemeClr val="bg1"/>
                          </a:solidFill>
                        </a:rPr>
                        <a:t> </a:t>
                      </a:r>
                      <a:r>
                        <a:rPr lang="ru-RU" sz="1400" b="0" i="0" u="none" strike="noStrike" noProof="0" dirty="0" err="1">
                          <a:solidFill>
                            <a:schemeClr val="bg1"/>
                          </a:solidFill>
                        </a:rPr>
                        <a:t>нещасні</a:t>
                      </a:r>
                      <a:r>
                        <a:rPr lang="ru-RU" sz="1400" b="0" i="0" u="none" strike="noStrike" noProof="0" dirty="0">
                          <a:solidFill>
                            <a:schemeClr val="bg1"/>
                          </a:solidFill>
                        </a:rPr>
                        <a:t> не </a:t>
                      </a:r>
                      <a:r>
                        <a:rPr lang="ru-RU" sz="1400" b="0" i="0" u="none" strike="noStrike" noProof="0" dirty="0" err="1">
                          <a:solidFill>
                            <a:schemeClr val="bg1"/>
                          </a:solidFill>
                        </a:rPr>
                        <a:t>боялися</a:t>
                      </a:r>
                      <a:r>
                        <a:rPr lang="ru-RU" sz="1400" b="0" i="0" u="none" strike="noStrike" noProof="0" dirty="0">
                          <a:solidFill>
                            <a:schemeClr val="bg1"/>
                          </a:solidFill>
                        </a:rPr>
                        <a:t> </a:t>
                      </a:r>
                      <a:r>
                        <a:rPr lang="ru-RU" sz="1400" b="0" i="0" u="none" strike="noStrike" noProof="0" dirty="0" err="1">
                          <a:solidFill>
                            <a:schemeClr val="bg1"/>
                          </a:solidFill>
                        </a:rPr>
                        <a:t>звертатися</a:t>
                      </a:r>
                      <a:r>
                        <a:rPr lang="ru-RU" sz="1400" b="0" i="0" u="none" strike="noStrike" noProof="0" dirty="0">
                          <a:solidFill>
                            <a:schemeClr val="bg1"/>
                          </a:solidFill>
                        </a:rPr>
                        <a:t> за </a:t>
                      </a:r>
                      <a:r>
                        <a:rPr lang="ru-RU" sz="1400" b="0" i="0" u="none" strike="noStrike" noProof="0" dirty="0" err="1">
                          <a:solidFill>
                            <a:schemeClr val="bg1"/>
                          </a:solidFill>
                        </a:rPr>
                        <a:t>медичною</a:t>
                      </a:r>
                      <a:r>
                        <a:rPr lang="ru-RU" sz="1400" b="0" i="0" u="none" strike="noStrike" noProof="0" dirty="0">
                          <a:solidFill>
                            <a:schemeClr val="bg1"/>
                          </a:solidFill>
                        </a:rPr>
                        <a:t> </a:t>
                      </a:r>
                      <a:r>
                        <a:rPr lang="ru-RU" sz="1400" b="0" i="0" u="none" strike="noStrike" noProof="0" dirty="0" err="1">
                          <a:solidFill>
                            <a:schemeClr val="bg1"/>
                          </a:solidFill>
                        </a:rPr>
                        <a:t>допомогою</a:t>
                      </a:r>
                      <a:r>
                        <a:rPr lang="ru-RU" sz="1400" b="0" i="0" u="none" strike="noStrike" noProof="0" dirty="0">
                          <a:solidFill>
                            <a:schemeClr val="bg1"/>
                          </a:solidFill>
                        </a:rPr>
                        <a:t>. </a:t>
                      </a:r>
                      <a:endParaRPr lang="ru-RU" dirty="0">
                        <a:solidFill>
                          <a:schemeClr val="bg1"/>
                        </a:solidFill>
                      </a:endParaRPr>
                    </a:p>
                  </a:txBody>
                  <a:tcPr>
                    <a:solidFill>
                      <a:srgbClr val="F55F5F"/>
                    </a:solidFill>
                  </a:tcPr>
                </a:tc>
                <a:extLst>
                  <a:ext uri="{0D108BD9-81ED-4DB2-BD59-A6C34878D82A}">
                    <a16:rowId xmlns:a16="http://schemas.microsoft.com/office/drawing/2014/main" val="1935567119"/>
                  </a:ext>
                </a:extLst>
              </a:tr>
            </a:tbl>
          </a:graphicData>
        </a:graphic>
      </p:graphicFrame>
      <p:pic>
        <p:nvPicPr>
          <p:cNvPr id="7" name="Рисунок 7">
            <a:extLst>
              <a:ext uri="{FF2B5EF4-FFF2-40B4-BE49-F238E27FC236}">
                <a16:creationId xmlns:a16="http://schemas.microsoft.com/office/drawing/2014/main" id="{E674F575-EBC3-42B6-B112-942CDB51D5B5}"/>
              </a:ext>
            </a:extLst>
          </p:cNvPr>
          <p:cNvPicPr>
            <a:picLocks noChangeAspect="1"/>
          </p:cNvPicPr>
          <p:nvPr/>
        </p:nvPicPr>
        <p:blipFill>
          <a:blip r:embed="rId2"/>
          <a:stretch>
            <a:fillRect/>
          </a:stretch>
        </p:blipFill>
        <p:spPr>
          <a:xfrm>
            <a:off x="-5751" y="-1617"/>
            <a:ext cx="2412522" cy="1527233"/>
          </a:xfrm>
          <a:prstGeom prst="rect">
            <a:avLst/>
          </a:prstGeom>
        </p:spPr>
      </p:pic>
      <p:pic>
        <p:nvPicPr>
          <p:cNvPr id="8" name="Рисунок 8" descr="Изображение выглядит как текст&#10;&#10;Автоматически созданное описание">
            <a:extLst>
              <a:ext uri="{FF2B5EF4-FFF2-40B4-BE49-F238E27FC236}">
                <a16:creationId xmlns:a16="http://schemas.microsoft.com/office/drawing/2014/main" id="{9917DF3D-FA72-4926-AC06-4754A412AD2C}"/>
              </a:ext>
            </a:extLst>
          </p:cNvPr>
          <p:cNvPicPr>
            <a:picLocks noChangeAspect="1"/>
          </p:cNvPicPr>
          <p:nvPr/>
        </p:nvPicPr>
        <p:blipFill>
          <a:blip r:embed="rId3"/>
          <a:stretch>
            <a:fillRect/>
          </a:stretch>
        </p:blipFill>
        <p:spPr>
          <a:xfrm>
            <a:off x="2696" y="1525887"/>
            <a:ext cx="2395627" cy="1793395"/>
          </a:xfrm>
          <a:prstGeom prst="rect">
            <a:avLst/>
          </a:prstGeom>
        </p:spPr>
      </p:pic>
      <p:pic>
        <p:nvPicPr>
          <p:cNvPr id="9" name="Рисунок 9">
            <a:extLst>
              <a:ext uri="{FF2B5EF4-FFF2-40B4-BE49-F238E27FC236}">
                <a16:creationId xmlns:a16="http://schemas.microsoft.com/office/drawing/2014/main" id="{698EE53F-667F-404C-A6B8-433E31E8DD45}"/>
              </a:ext>
            </a:extLst>
          </p:cNvPr>
          <p:cNvPicPr>
            <a:picLocks noChangeAspect="1"/>
          </p:cNvPicPr>
          <p:nvPr/>
        </p:nvPicPr>
        <p:blipFill>
          <a:blip r:embed="rId4"/>
          <a:stretch>
            <a:fillRect/>
          </a:stretch>
        </p:blipFill>
        <p:spPr>
          <a:xfrm>
            <a:off x="17073" y="3323776"/>
            <a:ext cx="2381250" cy="1720071"/>
          </a:xfrm>
          <a:prstGeom prst="rect">
            <a:avLst/>
          </a:prstGeom>
        </p:spPr>
      </p:pic>
      <p:pic>
        <p:nvPicPr>
          <p:cNvPr id="10" name="Рисунок 10">
            <a:extLst>
              <a:ext uri="{FF2B5EF4-FFF2-40B4-BE49-F238E27FC236}">
                <a16:creationId xmlns:a16="http://schemas.microsoft.com/office/drawing/2014/main" id="{3D3A51AA-0EA5-4CDA-9E8C-3A822A009F49}"/>
              </a:ext>
            </a:extLst>
          </p:cNvPr>
          <p:cNvPicPr>
            <a:picLocks noChangeAspect="1"/>
          </p:cNvPicPr>
          <p:nvPr/>
        </p:nvPicPr>
        <p:blipFill>
          <a:blip r:embed="rId5"/>
          <a:stretch>
            <a:fillRect/>
          </a:stretch>
        </p:blipFill>
        <p:spPr>
          <a:xfrm>
            <a:off x="2696" y="5041960"/>
            <a:ext cx="2381250" cy="1949930"/>
          </a:xfrm>
          <a:prstGeom prst="rect">
            <a:avLst/>
          </a:prstGeom>
        </p:spPr>
      </p:pic>
      <p:sp>
        <p:nvSpPr>
          <p:cNvPr id="12" name="TextBox 11">
            <a:extLst>
              <a:ext uri="{FF2B5EF4-FFF2-40B4-BE49-F238E27FC236}">
                <a16:creationId xmlns:a16="http://schemas.microsoft.com/office/drawing/2014/main" id="{10898681-92BE-49A5-A668-41CF061A8F00}"/>
              </a:ext>
            </a:extLst>
          </p:cNvPr>
          <p:cNvSpPr txBox="1"/>
          <p:nvPr/>
        </p:nvSpPr>
        <p:spPr>
          <a:xfrm>
            <a:off x="8626" y="152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Колумбія</a:t>
            </a:r>
          </a:p>
        </p:txBody>
      </p:sp>
      <p:sp>
        <p:nvSpPr>
          <p:cNvPr id="14" name="TextBox 13">
            <a:extLst>
              <a:ext uri="{FF2B5EF4-FFF2-40B4-BE49-F238E27FC236}">
                <a16:creationId xmlns:a16="http://schemas.microsoft.com/office/drawing/2014/main" id="{46737588-639A-4510-92DB-B04A4996E669}"/>
              </a:ext>
            </a:extLst>
          </p:cNvPr>
          <p:cNvSpPr txBox="1"/>
          <p:nvPr/>
        </p:nvSpPr>
        <p:spPr>
          <a:xfrm>
            <a:off x="23003" y="286972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a:t>Мексика</a:t>
            </a:r>
          </a:p>
        </p:txBody>
      </p:sp>
      <p:sp>
        <p:nvSpPr>
          <p:cNvPr id="16" name="TextBox 15">
            <a:extLst>
              <a:ext uri="{FF2B5EF4-FFF2-40B4-BE49-F238E27FC236}">
                <a16:creationId xmlns:a16="http://schemas.microsoft.com/office/drawing/2014/main" id="{9BFE6B30-F61D-489E-9174-8ABC8A188760}"/>
              </a:ext>
            </a:extLst>
          </p:cNvPr>
          <p:cNvSpPr txBox="1"/>
          <p:nvPr/>
        </p:nvSpPr>
        <p:spPr>
          <a:xfrm>
            <a:off x="-5751" y="463813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Нідерланди</a:t>
            </a:r>
          </a:p>
        </p:txBody>
      </p:sp>
      <p:sp>
        <p:nvSpPr>
          <p:cNvPr id="18" name="TextBox 17">
            <a:extLst>
              <a:ext uri="{FF2B5EF4-FFF2-40B4-BE49-F238E27FC236}">
                <a16:creationId xmlns:a16="http://schemas.microsoft.com/office/drawing/2014/main" id="{3B75C75B-5876-4D1D-B91C-A8363893419C}"/>
              </a:ext>
            </a:extLst>
          </p:cNvPr>
          <p:cNvSpPr txBox="1"/>
          <p:nvPr/>
        </p:nvSpPr>
        <p:spPr>
          <a:xfrm>
            <a:off x="23003" y="649281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Швейцарія</a:t>
            </a:r>
          </a:p>
        </p:txBody>
      </p:sp>
    </p:spTree>
    <p:extLst>
      <p:ext uri="{BB962C8B-B14F-4D97-AF65-F5344CB8AC3E}">
        <p14:creationId xmlns:p14="http://schemas.microsoft.com/office/powerpoint/2010/main" val="4090959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ECA025DF-DD18-49BE-8700-0B877E01CE00}"/>
              </a:ext>
            </a:extLst>
          </p:cNvPr>
          <p:cNvGraphicFramePr>
            <a:graphicFrameLocks noGrp="1"/>
          </p:cNvGraphicFramePr>
          <p:nvPr>
            <p:ph idx="1"/>
            <p:extLst>
              <p:ext uri="{D42A27DB-BD31-4B8C-83A1-F6EECF244321}">
                <p14:modId xmlns:p14="http://schemas.microsoft.com/office/powerpoint/2010/main" val="1441328155"/>
              </p:ext>
            </p:extLst>
          </p:nvPr>
        </p:nvGraphicFramePr>
        <p:xfrm>
          <a:off x="-1" y="0"/>
          <a:ext cx="12157132" cy="6836698"/>
        </p:xfrm>
        <a:graphic>
          <a:graphicData uri="http://schemas.openxmlformats.org/drawingml/2006/table">
            <a:tbl>
              <a:tblPr firstRow="1" bandRow="1">
                <a:tableStyleId>{D7AC3CCA-C797-4891-BE02-D94E43425B78}</a:tableStyleId>
              </a:tblPr>
              <a:tblGrid>
                <a:gridCol w="2412999">
                  <a:extLst>
                    <a:ext uri="{9D8B030D-6E8A-4147-A177-3AD203B41FA5}">
                      <a16:colId xmlns:a16="http://schemas.microsoft.com/office/drawing/2014/main" val="4016881173"/>
                    </a:ext>
                  </a:extLst>
                </a:gridCol>
                <a:gridCol w="4302125">
                  <a:extLst>
                    <a:ext uri="{9D8B030D-6E8A-4147-A177-3AD203B41FA5}">
                      <a16:colId xmlns:a16="http://schemas.microsoft.com/office/drawing/2014/main" val="3159561657"/>
                    </a:ext>
                  </a:extLst>
                </a:gridCol>
                <a:gridCol w="5442008">
                  <a:extLst>
                    <a:ext uri="{9D8B030D-6E8A-4147-A177-3AD203B41FA5}">
                      <a16:colId xmlns:a16="http://schemas.microsoft.com/office/drawing/2014/main" val="1374579096"/>
                    </a:ext>
                  </a:extLst>
                </a:gridCol>
              </a:tblGrid>
              <a:tr h="2540000">
                <a:tc>
                  <a:txBody>
                    <a:bodyPr/>
                    <a:lstStyle/>
                    <a:p>
                      <a:endParaRPr lang="ru-RU"/>
                    </a:p>
                  </a:txBody>
                  <a:tcPr/>
                </a:tc>
                <a:tc>
                  <a:txBody>
                    <a:bodyPr/>
                    <a:lstStyle/>
                    <a:p>
                      <a:pPr lvl="0">
                        <a:buNone/>
                      </a:pPr>
                      <a:r>
                        <a:rPr lang="ru-RU" sz="1400" b="0" i="0" u="none" strike="noStrike" noProof="0" dirty="0"/>
                        <a:t>• Марихуана </a:t>
                      </a:r>
                      <a:endParaRPr lang="ru-RU" dirty="0"/>
                    </a:p>
                    <a:p>
                      <a:pPr lvl="0">
                        <a:buNone/>
                      </a:pPr>
                      <a:r>
                        <a:rPr lang="ru-RU" sz="1400" b="0" i="0" u="none" strike="noStrike" noProof="0" dirty="0"/>
                        <a:t>• Гашиш </a:t>
                      </a:r>
                      <a:endParaRPr lang="ru-RU" dirty="0"/>
                    </a:p>
                    <a:p>
                      <a:pPr lvl="0">
                        <a:buNone/>
                      </a:pPr>
                      <a:r>
                        <a:rPr lang="ru-RU" sz="1400" b="0" i="0" u="none" strike="noStrike" noProof="0" dirty="0"/>
                        <a:t>• </a:t>
                      </a:r>
                      <a:r>
                        <a:rPr lang="ru-RU" sz="1400" b="0" i="0" u="none" strike="noStrike" noProof="0" dirty="0" err="1"/>
                        <a:t>галюциногенні</a:t>
                      </a:r>
                      <a:r>
                        <a:rPr lang="ru-RU" sz="1400" b="0" i="0" u="none" strike="noStrike" noProof="0" dirty="0"/>
                        <a:t> </a:t>
                      </a:r>
                      <a:r>
                        <a:rPr lang="ru-RU" sz="1400" b="0" i="0" u="none" strike="noStrike" noProof="0" dirty="0" err="1"/>
                        <a:t>гриби</a:t>
                      </a:r>
                      <a:r>
                        <a:rPr lang="ru-RU" sz="1400" b="0" i="0" u="none" strike="noStrike" noProof="0" dirty="0"/>
                        <a:t> </a:t>
                      </a:r>
                      <a:endParaRPr lang="ru-RU" dirty="0"/>
                    </a:p>
                    <a:p>
                      <a:pPr lvl="0">
                        <a:buNone/>
                      </a:pPr>
                      <a:r>
                        <a:rPr lang="ru-RU" sz="1400" b="0" i="0" u="none" strike="noStrike" noProof="0" dirty="0"/>
                        <a:t>• </a:t>
                      </a:r>
                      <a:r>
                        <a:rPr lang="ru-RU" sz="1400" b="0" i="0" u="none" strike="noStrike" noProof="0" dirty="0" err="1"/>
                        <a:t>Первітин</a:t>
                      </a:r>
                      <a:r>
                        <a:rPr lang="ru-RU" sz="1400" b="0" i="0" u="none" strike="noStrike" noProof="0" dirty="0"/>
                        <a:t> </a:t>
                      </a:r>
                      <a:endParaRPr lang="ru-RU" dirty="0"/>
                    </a:p>
                    <a:p>
                      <a:pPr lvl="0">
                        <a:buNone/>
                      </a:pPr>
                      <a:r>
                        <a:rPr lang="ru-RU" sz="1400" b="0" i="0" u="none" strike="noStrike" noProof="0" dirty="0"/>
                        <a:t>• </a:t>
                      </a:r>
                      <a:r>
                        <a:rPr lang="ru-RU" sz="1400" b="0" i="0" u="none" strike="noStrike" noProof="0" dirty="0" err="1"/>
                        <a:t>Героїн</a:t>
                      </a:r>
                      <a:r>
                        <a:rPr lang="ru-RU" sz="1400" b="0" i="0" u="none" strike="noStrike" noProof="0" dirty="0"/>
                        <a:t> </a:t>
                      </a:r>
                      <a:endParaRPr lang="ru-RU" dirty="0"/>
                    </a:p>
                    <a:p>
                      <a:pPr lvl="0">
                        <a:buNone/>
                      </a:pPr>
                      <a:r>
                        <a:rPr lang="ru-RU" sz="1400" b="0" i="0" u="none" strike="noStrike" noProof="0" dirty="0"/>
                        <a:t>• </a:t>
                      </a:r>
                      <a:r>
                        <a:rPr lang="ru-RU" sz="1400" b="0" i="0" u="none" strike="noStrike" noProof="0" dirty="0" err="1"/>
                        <a:t>Кокаїн</a:t>
                      </a:r>
                      <a:r>
                        <a:rPr lang="ru-RU" sz="1400" b="0" i="0" u="none" strike="noStrike" noProof="0" dirty="0"/>
                        <a:t> </a:t>
                      </a:r>
                      <a:endParaRPr lang="ru-RU"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15 </a:t>
                      </a:r>
                      <a:r>
                        <a:rPr lang="ru-RU" sz="1400" b="0" i="0" u="none" strike="noStrike" noProof="0" dirty="0" err="1"/>
                        <a:t>грамів</a:t>
                      </a:r>
                      <a:r>
                        <a:rPr lang="ru-RU" sz="1400" b="0" i="0" u="none" strike="noStrike" noProof="0" dirty="0"/>
                        <a:t> (марихуана), 1,5 </a:t>
                      </a:r>
                      <a:r>
                        <a:rPr lang="ru-RU" sz="1400" b="0" i="0" u="none" strike="noStrike" noProof="0" dirty="0" err="1"/>
                        <a:t>грама</a:t>
                      </a:r>
                      <a:r>
                        <a:rPr lang="ru-RU" sz="1400" b="0" i="0" u="none" strike="noStrike" noProof="0" dirty="0"/>
                        <a:t> (</a:t>
                      </a:r>
                      <a:r>
                        <a:rPr lang="ru-RU" sz="1400" b="0" i="0" u="none" strike="noStrike" noProof="0" dirty="0" err="1"/>
                        <a:t>героїн</a:t>
                      </a:r>
                      <a:r>
                        <a:rPr lang="ru-RU" sz="1400" b="0" i="0" u="none" strike="noStrike" noProof="0" dirty="0"/>
                        <a:t>), 5 </a:t>
                      </a:r>
                      <a:r>
                        <a:rPr lang="ru-RU" sz="1400" b="0" i="0" u="none" strike="noStrike" noProof="0" dirty="0" err="1"/>
                        <a:t>грамів</a:t>
                      </a:r>
                      <a:r>
                        <a:rPr lang="ru-RU" sz="1400" b="0" i="0" u="none" strike="noStrike" noProof="0" dirty="0"/>
                        <a:t> (гашиш), 1 </a:t>
                      </a:r>
                      <a:r>
                        <a:rPr lang="ru-RU" sz="1400" b="0" i="0" u="none" strike="noStrike" noProof="0" dirty="0" err="1"/>
                        <a:t>грам</a:t>
                      </a:r>
                      <a:r>
                        <a:rPr lang="ru-RU" sz="1400" b="0" i="0" u="none" strike="noStrike" noProof="0" dirty="0"/>
                        <a:t> (</a:t>
                      </a:r>
                      <a:r>
                        <a:rPr lang="ru-RU" sz="1400" b="0" i="0" u="none" strike="noStrike" noProof="0" dirty="0" err="1"/>
                        <a:t>кокаїн</a:t>
                      </a:r>
                      <a:r>
                        <a:rPr lang="ru-RU" sz="1400" b="0" i="0" u="none" strike="noStrike" noProof="0" dirty="0"/>
                        <a:t>), 2 </a:t>
                      </a:r>
                      <a:r>
                        <a:rPr lang="ru-RU" sz="1400" b="0" i="0" u="none" strike="noStrike" noProof="0" dirty="0" err="1"/>
                        <a:t>грами</a:t>
                      </a:r>
                      <a:r>
                        <a:rPr lang="ru-RU" sz="1400" b="0" i="0" u="none" strike="noStrike" noProof="0" dirty="0"/>
                        <a:t> (</a:t>
                      </a:r>
                      <a:r>
                        <a:rPr lang="ru-RU" sz="1400" b="0" i="0" u="none" strike="noStrike" noProof="0" dirty="0" err="1"/>
                        <a:t>первітин</a:t>
                      </a:r>
                      <a:r>
                        <a:rPr lang="ru-RU" sz="1400" b="0" i="0" u="none" strike="noStrike" noProof="0" dirty="0"/>
                        <a:t>) </a:t>
                      </a:r>
                      <a:endParaRPr lang="ru-RU" dirty="0"/>
                    </a:p>
                    <a:p>
                      <a:pPr lvl="0">
                        <a:buNone/>
                      </a:pPr>
                      <a:r>
                        <a:rPr lang="ru-RU" sz="1400" b="0" i="0" u="none" strike="noStrike" noProof="0" dirty="0"/>
                        <a:t>• </a:t>
                      </a:r>
                      <a:r>
                        <a:rPr lang="ru-RU" sz="1400" b="0" i="0" u="none" strike="noStrike" noProof="0" dirty="0" err="1"/>
                        <a:t>Середня</a:t>
                      </a:r>
                      <a:r>
                        <a:rPr lang="ru-RU" sz="1400" b="0" i="0" u="none" strike="noStrike" noProof="0" dirty="0"/>
                        <a:t> </a:t>
                      </a:r>
                      <a:r>
                        <a:rPr lang="ru-RU" sz="1400" b="0" i="0" u="none" strike="noStrike" noProof="0" dirty="0" err="1"/>
                        <a:t>вартість</a:t>
                      </a:r>
                      <a:r>
                        <a:rPr lang="ru-RU" sz="1400" b="0" i="0" u="none" strike="noStrike" noProof="0" dirty="0"/>
                        <a:t> одного </a:t>
                      </a:r>
                      <a:r>
                        <a:rPr lang="ru-RU" sz="1400" b="0" i="0" u="none" strike="noStrike" noProof="0" dirty="0" err="1"/>
                        <a:t>грама</a:t>
                      </a:r>
                      <a:r>
                        <a:rPr lang="ru-RU" sz="1400" b="0" i="0" u="none" strike="noStrike" noProof="0" dirty="0"/>
                        <a:t>: 15 </a:t>
                      </a:r>
                      <a:r>
                        <a:rPr lang="ru-RU" sz="1400" b="0" i="0" u="none" strike="noStrike" noProof="0" dirty="0" err="1"/>
                        <a:t>доларів</a:t>
                      </a:r>
                      <a:r>
                        <a:rPr lang="ru-RU" sz="1400" b="0" i="0" u="none" strike="noStrike" noProof="0" dirty="0"/>
                        <a:t> (марихуана) </a:t>
                      </a:r>
                      <a:endParaRPr lang="ru-RU" dirty="0"/>
                    </a:p>
                  </a:txBody>
                  <a:tcPr>
                    <a:solidFill>
                      <a:srgbClr val="B0F071"/>
                    </a:solidFill>
                  </a:tcPr>
                </a:tc>
                <a:tc>
                  <a:txBody>
                    <a:bodyPr/>
                    <a:lstStyle/>
                    <a:p>
                      <a:pPr lvl="0">
                        <a:buNone/>
                      </a:pPr>
                      <a:r>
                        <a:rPr lang="ru-RU" sz="1400" b="0" i="0" u="none" strike="noStrike" noProof="0" dirty="0" err="1">
                          <a:solidFill>
                            <a:schemeClr val="bg1"/>
                          </a:solidFill>
                        </a:rPr>
                        <a:t>Жителі</a:t>
                      </a:r>
                      <a:r>
                        <a:rPr lang="ru-RU" sz="1400" b="0" i="0" u="none" strike="noStrike" noProof="0" dirty="0">
                          <a:solidFill>
                            <a:schemeClr val="bg1"/>
                          </a:solidFill>
                        </a:rPr>
                        <a:t> </a:t>
                      </a:r>
                      <a:r>
                        <a:rPr lang="ru-RU" sz="1400" b="0" i="0" u="none" strike="noStrike" noProof="0" dirty="0" err="1">
                          <a:solidFill>
                            <a:schemeClr val="bg1"/>
                          </a:solidFill>
                        </a:rPr>
                        <a:t>країни</a:t>
                      </a:r>
                      <a:r>
                        <a:rPr lang="ru-RU" sz="1400" b="0" i="0" u="none" strike="noStrike" noProof="0" dirty="0">
                          <a:solidFill>
                            <a:schemeClr val="bg1"/>
                          </a:solidFill>
                        </a:rPr>
                        <a:t> </a:t>
                      </a:r>
                      <a:r>
                        <a:rPr lang="ru-RU" sz="1400" b="0" i="0" u="none" strike="noStrike" noProof="0" dirty="0" err="1">
                          <a:solidFill>
                            <a:schemeClr val="bg1"/>
                          </a:solidFill>
                        </a:rPr>
                        <a:t>мають</a:t>
                      </a:r>
                      <a:r>
                        <a:rPr lang="ru-RU" sz="1400" b="0" i="0" u="none" strike="noStrike" noProof="0" dirty="0">
                          <a:solidFill>
                            <a:schemeClr val="bg1"/>
                          </a:solidFill>
                        </a:rPr>
                        <a:t> </a:t>
                      </a:r>
                      <a:r>
                        <a:rPr lang="ru-RU" sz="1400" b="0" i="0" u="none" strike="noStrike" noProof="0" dirty="0" err="1">
                          <a:solidFill>
                            <a:schemeClr val="bg1"/>
                          </a:solidFill>
                        </a:rPr>
                        <a:t>законне</a:t>
                      </a:r>
                      <a:r>
                        <a:rPr lang="ru-RU" sz="1400" b="0" i="0" u="none" strike="noStrike" noProof="0" dirty="0">
                          <a:solidFill>
                            <a:schemeClr val="bg1"/>
                          </a:solidFill>
                        </a:rPr>
                        <a:t> право на </a:t>
                      </a:r>
                      <a:r>
                        <a:rPr lang="ru-RU" sz="1400" b="0" i="0" u="none" strike="noStrike" noProof="0" dirty="0" err="1">
                          <a:solidFill>
                            <a:schemeClr val="bg1"/>
                          </a:solidFill>
                        </a:rPr>
                        <a:t>зберігання</a:t>
                      </a:r>
                      <a:r>
                        <a:rPr lang="ru-RU" sz="1400" b="0" i="0" u="none" strike="noStrike" noProof="0" dirty="0">
                          <a:solidFill>
                            <a:schemeClr val="bg1"/>
                          </a:solidFill>
                        </a:rPr>
                        <a:t> і </a:t>
                      </a:r>
                      <a:r>
                        <a:rPr lang="ru-RU" sz="1400" b="0" i="0" u="none" strike="noStrike" noProof="0" dirty="0" err="1">
                          <a:solidFill>
                            <a:schemeClr val="bg1"/>
                          </a:solidFill>
                        </a:rPr>
                        <a:t>транспортування</a:t>
                      </a:r>
                      <a:r>
                        <a:rPr lang="ru-RU" sz="1400" b="0" i="0" u="none" strike="noStrike" noProof="0" dirty="0">
                          <a:solidFill>
                            <a:schemeClr val="bg1"/>
                          </a:solidFill>
                        </a:rPr>
                        <a:t> 15 </a:t>
                      </a:r>
                      <a:r>
                        <a:rPr lang="ru-RU" sz="1400" b="0" i="0" u="none" strike="noStrike" noProof="0" dirty="0" err="1">
                          <a:solidFill>
                            <a:schemeClr val="bg1"/>
                          </a:solidFill>
                        </a:rPr>
                        <a:t>грамів</a:t>
                      </a:r>
                      <a:r>
                        <a:rPr lang="ru-RU" sz="1400" b="0" i="0" u="none" strike="noStrike" noProof="0" dirty="0">
                          <a:solidFill>
                            <a:schemeClr val="bg1"/>
                          </a:solidFill>
                        </a:rPr>
                        <a:t> </a:t>
                      </a:r>
                      <a:r>
                        <a:rPr lang="ru-RU" sz="1400" b="0" i="0" u="none" strike="noStrike" noProof="0" dirty="0" err="1">
                          <a:solidFill>
                            <a:schemeClr val="bg1"/>
                          </a:solidFill>
                        </a:rPr>
                        <a:t>марихуани</a:t>
                      </a:r>
                      <a:r>
                        <a:rPr lang="ru-RU" sz="1400" b="0" i="0" u="none" strike="noStrike" noProof="0" dirty="0">
                          <a:solidFill>
                            <a:schemeClr val="bg1"/>
                          </a:solidFill>
                        </a:rPr>
                        <a:t>, 5 </a:t>
                      </a:r>
                      <a:r>
                        <a:rPr lang="ru-RU" sz="1400" b="0" i="0" u="none" strike="noStrike" noProof="0" dirty="0" err="1">
                          <a:solidFill>
                            <a:schemeClr val="bg1"/>
                          </a:solidFill>
                        </a:rPr>
                        <a:t>грамів</a:t>
                      </a:r>
                      <a:r>
                        <a:rPr lang="ru-RU" sz="1400" b="0" i="0" u="none" strike="noStrike" noProof="0" dirty="0">
                          <a:solidFill>
                            <a:schemeClr val="bg1"/>
                          </a:solidFill>
                        </a:rPr>
                        <a:t> гашишу, 1,5 </a:t>
                      </a:r>
                      <a:r>
                        <a:rPr lang="ru-RU" sz="1400" b="0" i="0" u="none" strike="noStrike" noProof="0" dirty="0" err="1">
                          <a:solidFill>
                            <a:schemeClr val="bg1"/>
                          </a:solidFill>
                        </a:rPr>
                        <a:t>грама</a:t>
                      </a:r>
                      <a:r>
                        <a:rPr lang="ru-RU" sz="1400" b="0" i="0" u="none" strike="noStrike" noProof="0" dirty="0">
                          <a:solidFill>
                            <a:schemeClr val="bg1"/>
                          </a:solidFill>
                        </a:rPr>
                        <a:t> </a:t>
                      </a:r>
                      <a:r>
                        <a:rPr lang="ru-RU" sz="1400" b="0" i="0" u="none" strike="noStrike" noProof="0" dirty="0" err="1">
                          <a:solidFill>
                            <a:schemeClr val="bg1"/>
                          </a:solidFill>
                        </a:rPr>
                        <a:t>героїну</a:t>
                      </a:r>
                      <a:r>
                        <a:rPr lang="ru-RU" sz="1400" b="0" i="0" u="none" strike="noStrike" noProof="0" dirty="0">
                          <a:solidFill>
                            <a:schemeClr val="bg1"/>
                          </a:solidFill>
                        </a:rPr>
                        <a:t>, один </a:t>
                      </a:r>
                      <a:r>
                        <a:rPr lang="ru-RU" sz="1400" b="0" i="0" u="none" strike="noStrike" noProof="0" dirty="0" err="1">
                          <a:solidFill>
                            <a:schemeClr val="bg1"/>
                          </a:solidFill>
                        </a:rPr>
                        <a:t>грам</a:t>
                      </a:r>
                      <a:r>
                        <a:rPr lang="ru-RU" sz="1400" b="0" i="0" u="none" strike="noStrike" noProof="0" dirty="0">
                          <a:solidFill>
                            <a:schemeClr val="bg1"/>
                          </a:solidFill>
                        </a:rPr>
                        <a:t> </a:t>
                      </a:r>
                      <a:r>
                        <a:rPr lang="ru-RU" sz="1400" b="0" i="0" u="none" strike="noStrike" noProof="0" dirty="0" err="1">
                          <a:solidFill>
                            <a:schemeClr val="bg1"/>
                          </a:solidFill>
                        </a:rPr>
                        <a:t>кокаїну</a:t>
                      </a:r>
                      <a:r>
                        <a:rPr lang="ru-RU" sz="1400" b="0" i="0" u="none" strike="noStrike" noProof="0" dirty="0">
                          <a:solidFill>
                            <a:schemeClr val="bg1"/>
                          </a:solidFill>
                        </a:rPr>
                        <a:t> і 2 </a:t>
                      </a:r>
                      <a:r>
                        <a:rPr lang="ru-RU" sz="1400" b="0" i="0" u="none" strike="noStrike" noProof="0" dirty="0" err="1">
                          <a:solidFill>
                            <a:schemeClr val="bg1"/>
                          </a:solidFill>
                        </a:rPr>
                        <a:t>грам</a:t>
                      </a:r>
                      <a:r>
                        <a:rPr lang="ru-RU" sz="1400" b="0" i="0" u="none" strike="noStrike" noProof="0" dirty="0">
                          <a:solidFill>
                            <a:schemeClr val="bg1"/>
                          </a:solidFill>
                        </a:rPr>
                        <a:t> </a:t>
                      </a:r>
                      <a:r>
                        <a:rPr lang="ru-RU" sz="1400" b="0" i="0" u="none" strike="noStrike" noProof="0" dirty="0" err="1">
                          <a:solidFill>
                            <a:schemeClr val="bg1"/>
                          </a:solidFill>
                        </a:rPr>
                        <a:t>первитина</a:t>
                      </a:r>
                      <a:r>
                        <a:rPr lang="ru-RU" sz="1400" b="0" i="0" u="none" strike="noStrike" noProof="0" dirty="0">
                          <a:solidFill>
                            <a:schemeClr val="bg1"/>
                          </a:solidFill>
                        </a:rPr>
                        <a:t> (психостимулятор). </a:t>
                      </a:r>
                      <a:r>
                        <a:rPr lang="ru-RU" sz="1400" b="0" i="0" u="none" strike="noStrike" noProof="0" dirty="0" err="1">
                          <a:solidFill>
                            <a:schemeClr val="bg1"/>
                          </a:solidFill>
                        </a:rPr>
                        <a:t>Більш</a:t>
                      </a:r>
                      <a:r>
                        <a:rPr lang="ru-RU" sz="1400" b="0" i="0" u="none" strike="noStrike" noProof="0" dirty="0">
                          <a:solidFill>
                            <a:schemeClr val="bg1"/>
                          </a:solidFill>
                        </a:rPr>
                        <a:t> того, Уряд дозволив </a:t>
                      </a:r>
                      <a:r>
                        <a:rPr lang="ru-RU" sz="1400" b="0" i="0" u="none" strike="noStrike" noProof="0" dirty="0" err="1">
                          <a:solidFill>
                            <a:schemeClr val="bg1"/>
                          </a:solidFill>
                        </a:rPr>
                        <a:t>громадянам</a:t>
                      </a:r>
                      <a:r>
                        <a:rPr lang="ru-RU" sz="1400" b="0" i="0" u="none" strike="noStrike" noProof="0" dirty="0">
                          <a:solidFill>
                            <a:schemeClr val="bg1"/>
                          </a:solidFill>
                        </a:rPr>
                        <a:t> </a:t>
                      </a:r>
                      <a:r>
                        <a:rPr lang="ru-RU" sz="1400" b="0" i="0" u="none" strike="noStrike" noProof="0" dirty="0" err="1">
                          <a:solidFill>
                            <a:schemeClr val="bg1"/>
                          </a:solidFill>
                        </a:rPr>
                        <a:t>вирощувати</a:t>
                      </a:r>
                      <a:r>
                        <a:rPr lang="ru-RU" sz="1400" b="0" i="0" u="none" strike="noStrike" noProof="0" dirty="0">
                          <a:solidFill>
                            <a:schemeClr val="bg1"/>
                          </a:solidFill>
                        </a:rPr>
                        <a:t> в </a:t>
                      </a:r>
                      <a:r>
                        <a:rPr lang="ru-RU" sz="1400" b="0" i="0" u="none" strike="noStrike" noProof="0" dirty="0" err="1">
                          <a:solidFill>
                            <a:schemeClr val="bg1"/>
                          </a:solidFill>
                        </a:rPr>
                        <a:t>домашніх</a:t>
                      </a:r>
                      <a:r>
                        <a:rPr lang="ru-RU" sz="1400" b="0" i="0" u="none" strike="noStrike" noProof="0" dirty="0">
                          <a:solidFill>
                            <a:schemeClr val="bg1"/>
                          </a:solidFill>
                        </a:rPr>
                        <a:t> </a:t>
                      </a:r>
                      <a:r>
                        <a:rPr lang="ru-RU" sz="1400" b="0" i="0" u="none" strike="noStrike" noProof="0" dirty="0" err="1">
                          <a:solidFill>
                            <a:schemeClr val="bg1"/>
                          </a:solidFill>
                        </a:rPr>
                        <a:t>умовах</a:t>
                      </a:r>
                      <a:r>
                        <a:rPr lang="ru-RU" sz="1400" b="0" i="0" u="none" strike="noStrike" noProof="0" dirty="0">
                          <a:solidFill>
                            <a:schemeClr val="bg1"/>
                          </a:solidFill>
                        </a:rPr>
                        <a:t> до </a:t>
                      </a:r>
                      <a:r>
                        <a:rPr lang="ru-RU" sz="1400" b="0" i="0" u="none" strike="noStrike" noProof="0" dirty="0" err="1">
                          <a:solidFill>
                            <a:schemeClr val="bg1"/>
                          </a:solidFill>
                        </a:rPr>
                        <a:t>п'яти</a:t>
                      </a:r>
                      <a:r>
                        <a:rPr lang="ru-RU" sz="1400" b="0" i="0" u="none" strike="noStrike" noProof="0" dirty="0">
                          <a:solidFill>
                            <a:schemeClr val="bg1"/>
                          </a:solidFill>
                        </a:rPr>
                        <a:t> </a:t>
                      </a:r>
                      <a:r>
                        <a:rPr lang="ru-RU" sz="1400" b="0" i="0" u="none" strike="noStrike" noProof="0" dirty="0" err="1">
                          <a:solidFill>
                            <a:schemeClr val="bg1"/>
                          </a:solidFill>
                        </a:rPr>
                        <a:t>кущів</a:t>
                      </a:r>
                      <a:r>
                        <a:rPr lang="ru-RU" sz="1400" b="0" i="0" u="none" strike="noStrike" noProof="0" dirty="0">
                          <a:solidFill>
                            <a:schemeClr val="bg1"/>
                          </a:solidFill>
                        </a:rPr>
                        <a:t> </a:t>
                      </a:r>
                      <a:r>
                        <a:rPr lang="ru-RU" sz="1400" b="0" i="0" u="none" strike="noStrike" noProof="0" dirty="0" err="1">
                          <a:solidFill>
                            <a:schemeClr val="bg1"/>
                          </a:solidFill>
                        </a:rPr>
                        <a:t>марихуани</a:t>
                      </a:r>
                      <a:r>
                        <a:rPr lang="ru-RU" sz="1400" b="0" i="0" u="none" strike="noStrike" noProof="0" dirty="0">
                          <a:solidFill>
                            <a:schemeClr val="bg1"/>
                          </a:solidFill>
                        </a:rPr>
                        <a:t> та 40 </a:t>
                      </a:r>
                      <a:r>
                        <a:rPr lang="ru-RU" sz="1400" b="0" i="0" u="none" strike="noStrike" noProof="0" dirty="0" err="1">
                          <a:solidFill>
                            <a:schemeClr val="bg1"/>
                          </a:solidFill>
                        </a:rPr>
                        <a:t>галюциногенних</a:t>
                      </a:r>
                      <a:r>
                        <a:rPr lang="ru-RU" sz="1400" b="0" i="0" u="none" strike="noStrike" noProof="0" dirty="0">
                          <a:solidFill>
                            <a:schemeClr val="bg1"/>
                          </a:solidFill>
                        </a:rPr>
                        <a:t> </a:t>
                      </a:r>
                      <a:r>
                        <a:rPr lang="ru-RU" sz="1400" b="0" i="0" u="none" strike="noStrike" noProof="0" dirty="0" err="1">
                          <a:solidFill>
                            <a:schemeClr val="bg1"/>
                          </a:solidFill>
                        </a:rPr>
                        <a:t>грибів</a:t>
                      </a:r>
                      <a:r>
                        <a:rPr lang="ru-RU" sz="1400" b="0" i="0" u="none" strike="noStrike" noProof="0" dirty="0">
                          <a:solidFill>
                            <a:schemeClr val="bg1"/>
                          </a:solidFill>
                        </a:rPr>
                        <a:t>. </a:t>
                      </a:r>
                      <a:endParaRPr lang="ru-RU" dirty="0">
                        <a:solidFill>
                          <a:schemeClr val="bg1"/>
                        </a:solidFill>
                      </a:endParaRPr>
                    </a:p>
                  </a:txBody>
                  <a:tcPr>
                    <a:solidFill>
                      <a:srgbClr val="F55F5F"/>
                    </a:solidFill>
                  </a:tcPr>
                </a:tc>
                <a:extLst>
                  <a:ext uri="{0D108BD9-81ED-4DB2-BD59-A6C34878D82A}">
                    <a16:rowId xmlns:a16="http://schemas.microsoft.com/office/drawing/2014/main" val="3059197841"/>
                  </a:ext>
                </a:extLst>
              </a:tr>
              <a:tr h="1301750">
                <a:tc>
                  <a:txBody>
                    <a:bodyPr/>
                    <a:lstStyle/>
                    <a:p>
                      <a:endParaRPr lang="ru-RU"/>
                    </a:p>
                  </a:txBody>
                  <a:tcPr/>
                </a:tc>
                <a:tc>
                  <a:txBody>
                    <a:bodyPr/>
                    <a:lstStyle/>
                    <a:p>
                      <a:pPr lvl="0">
                        <a:buNone/>
                      </a:pPr>
                      <a:r>
                        <a:rPr lang="ru-RU" sz="1400" b="0" i="0" u="none" strike="noStrike" noProof="0" dirty="0"/>
                        <a:t>• Марихуана </a:t>
                      </a:r>
                      <a:endParaRPr lang="ru-RU"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 за рецептом</a:t>
                      </a:r>
                      <a:endParaRPr lang="ru-RU" dirty="0"/>
                    </a:p>
                  </a:txBody>
                  <a:tcPr>
                    <a:solidFill>
                      <a:srgbClr val="B0F071"/>
                    </a:solidFill>
                  </a:tcPr>
                </a:tc>
                <a:tc>
                  <a:txBody>
                    <a:bodyPr/>
                    <a:lstStyle/>
                    <a:p>
                      <a:pPr lvl="0">
                        <a:buNone/>
                      </a:pPr>
                      <a:r>
                        <a:rPr lang="ru-RU" sz="1400" b="0" i="0" u="none" strike="noStrike" noProof="0" dirty="0" err="1">
                          <a:solidFill>
                            <a:schemeClr val="bg1"/>
                          </a:solidFill>
                        </a:rPr>
                        <a:t>Зберігання</a:t>
                      </a:r>
                      <a:r>
                        <a:rPr lang="ru-RU" sz="1400" b="0" i="0" u="none" strike="noStrike" noProof="0" dirty="0">
                          <a:solidFill>
                            <a:schemeClr val="bg1"/>
                          </a:solidFill>
                        </a:rPr>
                        <a:t> </a:t>
                      </a:r>
                      <a:r>
                        <a:rPr lang="ru-RU" sz="1400" b="0" i="0" u="none" strike="noStrike" noProof="0" dirty="0" err="1">
                          <a:solidFill>
                            <a:schemeClr val="bg1"/>
                          </a:solidFill>
                        </a:rPr>
                        <a:t>невеликої</a:t>
                      </a:r>
                      <a:r>
                        <a:rPr lang="ru-RU" sz="1400" b="0" i="0" u="none" strike="noStrike" noProof="0" dirty="0">
                          <a:solidFill>
                            <a:schemeClr val="bg1"/>
                          </a:solidFill>
                        </a:rPr>
                        <a:t> ваги </a:t>
                      </a:r>
                      <a:r>
                        <a:rPr lang="ru-RU" sz="1400" b="0" i="0" u="none" strike="noStrike" noProof="0" dirty="0" err="1">
                          <a:solidFill>
                            <a:schemeClr val="bg1"/>
                          </a:solidFill>
                        </a:rPr>
                        <a:t>конопель</a:t>
                      </a:r>
                      <a:r>
                        <a:rPr lang="ru-RU" sz="1400" b="0" i="0" u="none" strike="noStrike" noProof="0" dirty="0">
                          <a:solidFill>
                            <a:schemeClr val="bg1"/>
                          </a:solidFill>
                        </a:rPr>
                        <a:t> та </a:t>
                      </a:r>
                      <a:r>
                        <a:rPr lang="ru-RU" sz="1400" b="0" i="0" u="none" strike="noStrike" noProof="0" dirty="0" err="1">
                          <a:solidFill>
                            <a:schemeClr val="bg1"/>
                          </a:solidFill>
                        </a:rPr>
                        <a:t>її</a:t>
                      </a:r>
                      <a:r>
                        <a:rPr lang="ru-RU" sz="1400" b="0" i="0" u="none" strike="noStrike" noProof="0" dirty="0">
                          <a:solidFill>
                            <a:schemeClr val="bg1"/>
                          </a:solidFill>
                        </a:rPr>
                        <a:t> </a:t>
                      </a:r>
                      <a:r>
                        <a:rPr lang="ru-RU" sz="1400" b="0" i="0" u="none" strike="noStrike" noProof="0" dirty="0" err="1">
                          <a:solidFill>
                            <a:schemeClr val="bg1"/>
                          </a:solidFill>
                        </a:rPr>
                        <a:t>похідних</a:t>
                      </a:r>
                      <a:r>
                        <a:rPr lang="ru-RU" sz="1400" b="0" i="0" u="none" strike="noStrike" noProof="0" dirty="0">
                          <a:solidFill>
                            <a:schemeClr val="bg1"/>
                          </a:solidFill>
                        </a:rPr>
                        <a:t> не є </a:t>
                      </a:r>
                      <a:r>
                        <a:rPr lang="ru-RU" sz="1400" b="0" i="0" u="none" strike="noStrike" noProof="0" dirty="0" err="1">
                          <a:solidFill>
                            <a:schemeClr val="bg1"/>
                          </a:solidFill>
                        </a:rPr>
                        <a:t>злочином</a:t>
                      </a:r>
                      <a:r>
                        <a:rPr lang="ru-RU" sz="1400" b="0" i="0" u="none" strike="noStrike" noProof="0" dirty="0">
                          <a:solidFill>
                            <a:schemeClr val="bg1"/>
                          </a:solidFill>
                        </a:rPr>
                        <a:t>, а оборот </a:t>
                      </a:r>
                      <a:r>
                        <a:rPr lang="ru-RU" sz="1400" b="0" i="0" u="none" strike="noStrike" noProof="0" dirty="0" err="1">
                          <a:solidFill>
                            <a:schemeClr val="bg1"/>
                          </a:solidFill>
                        </a:rPr>
                        <a:t>марихуани</a:t>
                      </a:r>
                      <a:r>
                        <a:rPr lang="ru-RU" sz="1400" b="0" i="0" u="none" strike="noStrike" noProof="0" dirty="0">
                          <a:solidFill>
                            <a:schemeClr val="bg1"/>
                          </a:solidFill>
                        </a:rPr>
                        <a:t> </a:t>
                      </a:r>
                      <a:r>
                        <a:rPr lang="ru-RU" sz="1400" b="0" i="0" u="none" strike="noStrike" noProof="0" dirty="0" err="1">
                          <a:solidFill>
                            <a:schemeClr val="bg1"/>
                          </a:solidFill>
                        </a:rPr>
                        <a:t>знаходиться</a:t>
                      </a:r>
                      <a:r>
                        <a:rPr lang="ru-RU" sz="1400" b="0" i="0" u="none" strike="noStrike" noProof="0" dirty="0">
                          <a:solidFill>
                            <a:schemeClr val="bg1"/>
                          </a:solidFill>
                        </a:rPr>
                        <a:t> </a:t>
                      </a:r>
                      <a:r>
                        <a:rPr lang="ru-RU" sz="1400" b="0" i="0" u="none" strike="noStrike" noProof="0" dirty="0" err="1">
                          <a:solidFill>
                            <a:schemeClr val="bg1"/>
                          </a:solidFill>
                        </a:rPr>
                        <a:t>під</a:t>
                      </a:r>
                      <a:r>
                        <a:rPr lang="ru-RU" sz="1400" b="0" i="0" u="none" strike="noStrike" noProof="0" dirty="0">
                          <a:solidFill>
                            <a:schemeClr val="bg1"/>
                          </a:solidFill>
                        </a:rPr>
                        <a:t> контролем </a:t>
                      </a:r>
                      <a:r>
                        <a:rPr lang="ru-RU" sz="1400" b="0" i="0" u="none" strike="noStrike" noProof="0" dirty="0" err="1">
                          <a:solidFill>
                            <a:schemeClr val="bg1"/>
                          </a:solidFill>
                        </a:rPr>
                        <a:t>держави</a:t>
                      </a:r>
                      <a:r>
                        <a:rPr lang="ru-RU" sz="1400" b="0" i="0" u="none" strike="noStrike" noProof="0" dirty="0">
                          <a:solidFill>
                            <a:schemeClr val="bg1"/>
                          </a:solidFill>
                        </a:rPr>
                        <a:t>. При </a:t>
                      </a:r>
                      <a:r>
                        <a:rPr lang="ru-RU" sz="1400" b="0" i="0" u="none" strike="noStrike" noProof="0" dirty="0" err="1">
                          <a:solidFill>
                            <a:schemeClr val="bg1"/>
                          </a:solidFill>
                        </a:rPr>
                        <a:t>цьому</a:t>
                      </a:r>
                      <a:r>
                        <a:rPr lang="ru-RU" sz="1400" b="0" i="0" u="none" strike="noStrike" noProof="0" dirty="0">
                          <a:solidFill>
                            <a:schemeClr val="bg1"/>
                          </a:solidFill>
                        </a:rPr>
                        <a:t> </a:t>
                      </a:r>
                      <a:r>
                        <a:rPr lang="ru-RU" sz="1400" b="0" i="0" u="none" strike="noStrike" noProof="0" dirty="0" err="1">
                          <a:solidFill>
                            <a:schemeClr val="bg1"/>
                          </a:solidFill>
                        </a:rPr>
                        <a:t>поліція</a:t>
                      </a:r>
                      <a:r>
                        <a:rPr lang="ru-RU" sz="1400" b="0" i="0" u="none" strike="noStrike" noProof="0" dirty="0">
                          <a:solidFill>
                            <a:schemeClr val="bg1"/>
                          </a:solidFill>
                        </a:rPr>
                        <a:t> </a:t>
                      </a:r>
                      <a:r>
                        <a:rPr lang="ru-RU" sz="1400" b="0" i="0" u="none" strike="noStrike" noProof="0" dirty="0" err="1">
                          <a:solidFill>
                            <a:schemeClr val="bg1"/>
                          </a:solidFill>
                        </a:rPr>
                        <a:t>залишила</a:t>
                      </a:r>
                      <a:r>
                        <a:rPr lang="ru-RU" sz="1400" b="0" i="0" u="none" strike="noStrike" noProof="0" dirty="0">
                          <a:solidFill>
                            <a:schemeClr val="bg1"/>
                          </a:solidFill>
                        </a:rPr>
                        <a:t> за собою право </a:t>
                      </a:r>
                      <a:r>
                        <a:rPr lang="ru-RU" sz="1400" b="0" i="0" u="none" strike="noStrike" noProof="0" dirty="0" err="1">
                          <a:solidFill>
                            <a:schemeClr val="bg1"/>
                          </a:solidFill>
                        </a:rPr>
                        <a:t>затримувати</a:t>
                      </a:r>
                      <a:r>
                        <a:rPr lang="ru-RU" sz="1400" b="0" i="0" u="none" strike="noStrike" noProof="0" dirty="0">
                          <a:solidFill>
                            <a:schemeClr val="bg1"/>
                          </a:solidFill>
                        </a:rPr>
                        <a:t> </a:t>
                      </a:r>
                      <a:r>
                        <a:rPr lang="ru-RU" sz="1400" b="0" i="0" u="none" strike="noStrike" noProof="0" dirty="0" err="1">
                          <a:solidFill>
                            <a:schemeClr val="bg1"/>
                          </a:solidFill>
                        </a:rPr>
                        <a:t>любителів</a:t>
                      </a:r>
                      <a:r>
                        <a:rPr lang="ru-RU" sz="1400" b="0" i="0" u="none" strike="noStrike" noProof="0" dirty="0">
                          <a:solidFill>
                            <a:schemeClr val="bg1"/>
                          </a:solidFill>
                        </a:rPr>
                        <a:t> «</a:t>
                      </a:r>
                      <a:r>
                        <a:rPr lang="ru-RU" sz="1400" b="0" i="0" u="none" strike="noStrike" noProof="0" dirty="0" err="1">
                          <a:solidFill>
                            <a:schemeClr val="bg1"/>
                          </a:solidFill>
                        </a:rPr>
                        <a:t>косяків</a:t>
                      </a:r>
                      <a:r>
                        <a:rPr lang="ru-RU" sz="1400" b="0" i="0" u="none" strike="noStrike" noProof="0" dirty="0">
                          <a:solidFill>
                            <a:schemeClr val="bg1"/>
                          </a:solidFill>
                        </a:rPr>
                        <a:t>» в «</a:t>
                      </a:r>
                      <a:r>
                        <a:rPr lang="ru-RU" sz="1400" b="0" i="0" u="none" strike="noStrike" noProof="0" dirty="0" err="1">
                          <a:solidFill>
                            <a:schemeClr val="bg1"/>
                          </a:solidFill>
                        </a:rPr>
                        <a:t>важких</a:t>
                      </a:r>
                      <a:r>
                        <a:rPr lang="ru-RU" sz="1400" b="0" i="0" u="none" strike="noStrike" noProof="0" dirty="0">
                          <a:solidFill>
                            <a:schemeClr val="bg1"/>
                          </a:solidFill>
                        </a:rPr>
                        <a:t>» </a:t>
                      </a:r>
                      <a:r>
                        <a:rPr lang="ru-RU" sz="1400" b="0" i="0" u="none" strike="noStrike" noProof="0" dirty="0" err="1">
                          <a:solidFill>
                            <a:schemeClr val="bg1"/>
                          </a:solidFill>
                        </a:rPr>
                        <a:t>випадках</a:t>
                      </a:r>
                      <a:r>
                        <a:rPr lang="ru-RU" sz="1400" b="0" i="0" u="none" strike="noStrike" noProof="0" dirty="0">
                          <a:solidFill>
                            <a:schemeClr val="bg1"/>
                          </a:solidFill>
                        </a:rPr>
                        <a:t>, </a:t>
                      </a:r>
                      <a:r>
                        <a:rPr lang="ru-RU" sz="1400" b="0" i="0" u="none" strike="noStrike" noProof="0" dirty="0" err="1">
                          <a:solidFill>
                            <a:schemeClr val="bg1"/>
                          </a:solidFill>
                        </a:rPr>
                        <a:t>наприклад</a:t>
                      </a:r>
                      <a:r>
                        <a:rPr lang="ru-RU" sz="1400" b="0" i="0" u="none" strike="noStrike" noProof="0" dirty="0">
                          <a:solidFill>
                            <a:schemeClr val="bg1"/>
                          </a:solidFill>
                        </a:rPr>
                        <a:t>, коли марихуану курили в </a:t>
                      </a:r>
                      <a:r>
                        <a:rPr lang="ru-RU" sz="1400" b="0" i="0" u="none" strike="noStrike" noProof="0" dirty="0" err="1">
                          <a:solidFill>
                            <a:schemeClr val="bg1"/>
                          </a:solidFill>
                        </a:rPr>
                        <a:t>присутності</a:t>
                      </a:r>
                      <a:r>
                        <a:rPr lang="ru-RU" sz="1400" b="0" i="0" u="none" strike="noStrike" noProof="0" dirty="0">
                          <a:solidFill>
                            <a:schemeClr val="bg1"/>
                          </a:solidFill>
                        </a:rPr>
                        <a:t> </a:t>
                      </a:r>
                      <a:r>
                        <a:rPr lang="ru-RU" sz="1400" b="0" i="0" u="none" strike="noStrike" noProof="0" dirty="0" err="1">
                          <a:solidFill>
                            <a:schemeClr val="bg1"/>
                          </a:solidFill>
                        </a:rPr>
                        <a:t>дітей</a:t>
                      </a:r>
                      <a:r>
                        <a:rPr lang="ru-RU" sz="1400" b="0" i="0" u="none" strike="noStrike" noProof="0" dirty="0">
                          <a:solidFill>
                            <a:schemeClr val="bg1"/>
                          </a:solidFill>
                        </a:rPr>
                        <a:t>. </a:t>
                      </a:r>
                      <a:endParaRPr lang="ru-RU" dirty="0">
                        <a:solidFill>
                          <a:schemeClr val="bg1"/>
                        </a:solidFill>
                      </a:endParaRPr>
                    </a:p>
                  </a:txBody>
                  <a:tcPr>
                    <a:solidFill>
                      <a:srgbClr val="F55F5F"/>
                    </a:solidFill>
                  </a:tcPr>
                </a:tc>
                <a:extLst>
                  <a:ext uri="{0D108BD9-81ED-4DB2-BD59-A6C34878D82A}">
                    <a16:rowId xmlns:a16="http://schemas.microsoft.com/office/drawing/2014/main" val="82253027"/>
                  </a:ext>
                </a:extLst>
              </a:tr>
              <a:tr h="1476375">
                <a:tc>
                  <a:txBody>
                    <a:bodyPr/>
                    <a:lstStyle/>
                    <a:p>
                      <a:endParaRPr lang="ru-RU"/>
                    </a:p>
                  </a:txBody>
                  <a:tcPr/>
                </a:tc>
                <a:tc>
                  <a:txBody>
                    <a:bodyPr/>
                    <a:lstStyle/>
                    <a:p>
                      <a:pPr lvl="0">
                        <a:buNone/>
                      </a:pPr>
                      <a:r>
                        <a:rPr lang="ru-RU" sz="1400" b="0" i="0" u="none" strike="noStrike" noProof="0" dirty="0"/>
                        <a:t>• Марихуана </a:t>
                      </a:r>
                      <a:endParaRPr lang="ru-RU"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 за рецептом</a:t>
                      </a:r>
                      <a:endParaRPr lang="ru-RU" dirty="0"/>
                    </a:p>
                  </a:txBody>
                  <a:tcPr>
                    <a:solidFill>
                      <a:srgbClr val="B0F071"/>
                    </a:solidFill>
                  </a:tcPr>
                </a:tc>
                <a:tc>
                  <a:txBody>
                    <a:bodyPr/>
                    <a:lstStyle/>
                    <a:p>
                      <a:pPr lvl="0">
                        <a:buNone/>
                      </a:pPr>
                      <a:r>
                        <a:rPr lang="ru-RU" sz="1400" b="0" i="0" u="none" strike="noStrike" noProof="0" dirty="0" err="1">
                          <a:solidFill>
                            <a:schemeClr val="bg1"/>
                          </a:solidFill>
                        </a:rPr>
                        <a:t>Поліція</a:t>
                      </a:r>
                      <a:r>
                        <a:rPr lang="ru-RU" sz="1400" b="0" i="0" u="none" strike="noStrike" noProof="0" dirty="0">
                          <a:solidFill>
                            <a:schemeClr val="bg1"/>
                          </a:solidFill>
                        </a:rPr>
                        <a:t> </a:t>
                      </a:r>
                      <a:r>
                        <a:rPr lang="ru-RU" sz="1400" b="0" i="0" u="none" strike="noStrike" noProof="0" dirty="0" err="1">
                          <a:solidFill>
                            <a:schemeClr val="bg1"/>
                          </a:solidFill>
                        </a:rPr>
                        <a:t>може</a:t>
                      </a:r>
                      <a:r>
                        <a:rPr lang="ru-RU" sz="1400" b="0" i="0" u="none" strike="noStrike" noProof="0" dirty="0">
                          <a:solidFill>
                            <a:schemeClr val="bg1"/>
                          </a:solidFill>
                        </a:rPr>
                        <a:t> </a:t>
                      </a:r>
                      <a:r>
                        <a:rPr lang="ru-RU" sz="1400" b="0" i="0" u="none" strike="noStrike" noProof="0" dirty="0" err="1">
                          <a:solidFill>
                            <a:schemeClr val="bg1"/>
                          </a:solidFill>
                        </a:rPr>
                        <a:t>затримати</a:t>
                      </a:r>
                      <a:r>
                        <a:rPr lang="ru-RU" sz="1400" b="0" i="0" u="none" strike="noStrike" noProof="0" dirty="0">
                          <a:solidFill>
                            <a:schemeClr val="bg1"/>
                          </a:solidFill>
                        </a:rPr>
                        <a:t> за </a:t>
                      </a:r>
                      <a:r>
                        <a:rPr lang="ru-RU" sz="1400" b="0" i="0" u="none" strike="noStrike" noProof="0" dirty="0" err="1">
                          <a:solidFill>
                            <a:schemeClr val="bg1"/>
                          </a:solidFill>
                        </a:rPr>
                        <a:t>куріння</a:t>
                      </a:r>
                      <a:r>
                        <a:rPr lang="ru-RU" sz="1400" b="0" i="0" u="none" strike="noStrike" noProof="0" dirty="0">
                          <a:solidFill>
                            <a:schemeClr val="bg1"/>
                          </a:solidFill>
                        </a:rPr>
                        <a:t> </a:t>
                      </a:r>
                      <a:r>
                        <a:rPr lang="ru-RU" sz="1400" b="0" i="0" u="none" strike="noStrike" noProof="0" dirty="0" err="1">
                          <a:solidFill>
                            <a:schemeClr val="bg1"/>
                          </a:solidFill>
                        </a:rPr>
                        <a:t>марихуани</a:t>
                      </a:r>
                      <a:r>
                        <a:rPr lang="ru-RU" sz="1400" b="0" i="0" u="none" strike="noStrike" noProof="0" dirty="0">
                          <a:solidFill>
                            <a:schemeClr val="bg1"/>
                          </a:solidFill>
                        </a:rPr>
                        <a:t> в </a:t>
                      </a:r>
                      <a:r>
                        <a:rPr lang="ru-RU" sz="1400" b="0" i="0" u="none" strike="noStrike" noProof="0" dirty="0" err="1">
                          <a:solidFill>
                            <a:schemeClr val="bg1"/>
                          </a:solidFill>
                        </a:rPr>
                        <a:t>громадських</a:t>
                      </a:r>
                      <a:r>
                        <a:rPr lang="ru-RU" sz="1400" b="0" i="0" u="none" strike="noStrike" noProof="0" dirty="0">
                          <a:solidFill>
                            <a:schemeClr val="bg1"/>
                          </a:solidFill>
                        </a:rPr>
                        <a:t> </a:t>
                      </a:r>
                      <a:r>
                        <a:rPr lang="ru-RU" sz="1400" b="0" i="0" u="none" strike="noStrike" noProof="0" dirty="0" err="1">
                          <a:solidFill>
                            <a:schemeClr val="bg1"/>
                          </a:solidFill>
                        </a:rPr>
                        <a:t>місцях</a:t>
                      </a:r>
                      <a:r>
                        <a:rPr lang="ru-RU" sz="1400" b="0" i="0" u="none" strike="noStrike" noProof="0" dirty="0">
                          <a:solidFill>
                            <a:schemeClr val="bg1"/>
                          </a:solidFill>
                        </a:rPr>
                        <a:t>, </a:t>
                      </a:r>
                      <a:r>
                        <a:rPr lang="ru-RU" sz="1400" b="0" i="0" u="none" strike="noStrike" noProof="0" dirty="0" err="1">
                          <a:solidFill>
                            <a:schemeClr val="bg1"/>
                          </a:solidFill>
                        </a:rPr>
                        <a:t>наприклад</a:t>
                      </a:r>
                      <a:r>
                        <a:rPr lang="ru-RU" sz="1400" b="0" i="0" u="none" strike="noStrike" noProof="0" dirty="0">
                          <a:solidFill>
                            <a:schemeClr val="bg1"/>
                          </a:solidFill>
                        </a:rPr>
                        <a:t>, в </a:t>
                      </a:r>
                      <a:r>
                        <a:rPr lang="ru-RU" sz="1400" b="0" i="0" u="none" strike="noStrike" noProof="0" dirty="0" err="1">
                          <a:solidFill>
                            <a:schemeClr val="bg1"/>
                          </a:solidFill>
                        </a:rPr>
                        <a:t>школі</a:t>
                      </a:r>
                      <a:r>
                        <a:rPr lang="ru-RU" sz="1400" b="0" i="0" u="none" strike="noStrike" noProof="0" dirty="0">
                          <a:solidFill>
                            <a:schemeClr val="bg1"/>
                          </a:solidFill>
                        </a:rPr>
                        <a:t>, </a:t>
                      </a:r>
                      <a:r>
                        <a:rPr lang="ru-RU" sz="1400" b="0" i="0" u="none" strike="noStrike" noProof="0" dirty="0" err="1">
                          <a:solidFill>
                            <a:schemeClr val="bg1"/>
                          </a:solidFill>
                        </a:rPr>
                        <a:t>або</a:t>
                      </a:r>
                      <a:r>
                        <a:rPr lang="ru-RU" sz="1400" b="0" i="0" u="none" strike="noStrike" noProof="0" dirty="0">
                          <a:solidFill>
                            <a:schemeClr val="bg1"/>
                          </a:solidFill>
                        </a:rPr>
                        <a:t> в </a:t>
                      </a:r>
                      <a:r>
                        <a:rPr lang="ru-RU" sz="1400" b="0" i="0" u="none" strike="noStrike" noProof="0" dirty="0" err="1">
                          <a:solidFill>
                            <a:schemeClr val="bg1"/>
                          </a:solidFill>
                        </a:rPr>
                        <a:t>присутності</a:t>
                      </a:r>
                      <a:r>
                        <a:rPr lang="ru-RU" sz="1400" b="0" i="0" u="none" strike="noStrike" noProof="0" dirty="0">
                          <a:solidFill>
                            <a:schemeClr val="bg1"/>
                          </a:solidFill>
                        </a:rPr>
                        <a:t> </a:t>
                      </a:r>
                      <a:r>
                        <a:rPr lang="ru-RU" sz="1400" b="0" i="0" u="none" strike="noStrike" noProof="0" dirty="0" err="1">
                          <a:solidFill>
                            <a:schemeClr val="bg1"/>
                          </a:solidFill>
                        </a:rPr>
                        <a:t>дітей</a:t>
                      </a:r>
                      <a:r>
                        <a:rPr lang="ru-RU" sz="1400" b="0" i="0" u="none" strike="noStrike" noProof="0" dirty="0">
                          <a:solidFill>
                            <a:schemeClr val="bg1"/>
                          </a:solidFill>
                        </a:rPr>
                        <a:t>. </a:t>
                      </a:r>
                      <a:r>
                        <a:rPr lang="ru-RU" sz="1400" b="0" i="0" u="none" strike="noStrike" noProof="0" dirty="0" err="1">
                          <a:solidFill>
                            <a:schemeClr val="bg1"/>
                          </a:solidFill>
                        </a:rPr>
                        <a:t>Однак</a:t>
                      </a:r>
                      <a:r>
                        <a:rPr lang="ru-RU" sz="1400" b="0" i="0" u="none" strike="noStrike" noProof="0" dirty="0">
                          <a:solidFill>
                            <a:schemeClr val="bg1"/>
                          </a:solidFill>
                        </a:rPr>
                        <a:t> </a:t>
                      </a:r>
                      <a:r>
                        <a:rPr lang="ru-RU" sz="1400" b="0" i="0" u="none" strike="noStrike" noProof="0" dirty="0" err="1">
                          <a:solidFill>
                            <a:schemeClr val="bg1"/>
                          </a:solidFill>
                        </a:rPr>
                        <a:t>положення</a:t>
                      </a:r>
                      <a:r>
                        <a:rPr lang="ru-RU" sz="1400" b="0" i="0" u="none" strike="noStrike" noProof="0" dirty="0">
                          <a:solidFill>
                            <a:schemeClr val="bg1"/>
                          </a:solidFill>
                        </a:rPr>
                        <a:t> закону </a:t>
                      </a:r>
                      <a:r>
                        <a:rPr lang="ru-RU" sz="1400" b="0" i="0" u="none" strike="noStrike" noProof="0" dirty="0" err="1">
                          <a:solidFill>
                            <a:schemeClr val="bg1"/>
                          </a:solidFill>
                        </a:rPr>
                        <a:t>настільки</a:t>
                      </a:r>
                      <a:r>
                        <a:rPr lang="ru-RU" sz="1400" b="0" i="0" u="none" strike="noStrike" noProof="0" dirty="0">
                          <a:solidFill>
                            <a:schemeClr val="bg1"/>
                          </a:solidFill>
                        </a:rPr>
                        <a:t> </a:t>
                      </a:r>
                      <a:r>
                        <a:rPr lang="ru-RU" sz="1400" b="0" i="0" u="none" strike="noStrike" noProof="0" dirty="0" err="1">
                          <a:solidFill>
                            <a:schemeClr val="bg1"/>
                          </a:solidFill>
                        </a:rPr>
                        <a:t>розпливчасті</a:t>
                      </a:r>
                      <a:r>
                        <a:rPr lang="ru-RU" sz="1400" b="0" i="0" u="none" strike="noStrike" noProof="0" dirty="0">
                          <a:solidFill>
                            <a:schemeClr val="bg1"/>
                          </a:solidFill>
                        </a:rPr>
                        <a:t>, </a:t>
                      </a:r>
                      <a:r>
                        <a:rPr lang="ru-RU" sz="1400" b="0" i="0" u="none" strike="noStrike" noProof="0" dirty="0" err="1">
                          <a:solidFill>
                            <a:schemeClr val="bg1"/>
                          </a:solidFill>
                        </a:rPr>
                        <a:t>що</a:t>
                      </a:r>
                      <a:r>
                        <a:rPr lang="ru-RU" sz="1400" b="0" i="0" u="none" strike="noStrike" noProof="0" dirty="0">
                          <a:solidFill>
                            <a:schemeClr val="bg1"/>
                          </a:solidFill>
                        </a:rPr>
                        <a:t> в </a:t>
                      </a:r>
                      <a:r>
                        <a:rPr lang="ru-RU" sz="1400" b="0" i="0" u="none" strike="noStrike" noProof="0" dirty="0" err="1">
                          <a:solidFill>
                            <a:schemeClr val="bg1"/>
                          </a:solidFill>
                        </a:rPr>
                        <a:t>різних</a:t>
                      </a:r>
                      <a:r>
                        <a:rPr lang="ru-RU" sz="1400" b="0" i="0" u="none" strike="noStrike" noProof="0" dirty="0">
                          <a:solidFill>
                            <a:schemeClr val="bg1"/>
                          </a:solidFill>
                        </a:rPr>
                        <a:t> </a:t>
                      </a:r>
                      <a:r>
                        <a:rPr lang="ru-RU" sz="1400" b="0" i="0" u="none" strike="noStrike" noProof="0" dirty="0" err="1">
                          <a:solidFill>
                            <a:schemeClr val="bg1"/>
                          </a:solidFill>
                        </a:rPr>
                        <a:t>федеральних</a:t>
                      </a:r>
                      <a:r>
                        <a:rPr lang="ru-RU" sz="1400" b="0" i="0" u="none" strike="noStrike" noProof="0" dirty="0">
                          <a:solidFill>
                            <a:schemeClr val="bg1"/>
                          </a:solidFill>
                        </a:rPr>
                        <a:t> землях </a:t>
                      </a:r>
                      <a:r>
                        <a:rPr lang="ru-RU" sz="1400" b="0" i="0" u="none" strike="noStrike" noProof="0" dirty="0" err="1">
                          <a:solidFill>
                            <a:schemeClr val="bg1"/>
                          </a:solidFill>
                        </a:rPr>
                        <a:t>поліція</a:t>
                      </a:r>
                      <a:r>
                        <a:rPr lang="ru-RU" sz="1400" b="0" i="0" u="none" strike="noStrike" noProof="0" dirty="0">
                          <a:solidFill>
                            <a:schemeClr val="bg1"/>
                          </a:solidFill>
                        </a:rPr>
                        <a:t> </a:t>
                      </a:r>
                      <a:r>
                        <a:rPr lang="ru-RU" sz="1400" b="0" i="0" u="none" strike="noStrike" noProof="0" dirty="0" err="1">
                          <a:solidFill>
                            <a:schemeClr val="bg1"/>
                          </a:solidFill>
                        </a:rPr>
                        <a:t>вважає</a:t>
                      </a:r>
                      <a:r>
                        <a:rPr lang="ru-RU" sz="1400" b="0" i="0" u="none" strike="noStrike" noProof="0" dirty="0">
                          <a:solidFill>
                            <a:schemeClr val="bg1"/>
                          </a:solidFill>
                        </a:rPr>
                        <a:t> «</a:t>
                      </a:r>
                      <a:r>
                        <a:rPr lang="ru-RU" sz="1400" b="0" i="0" u="none" strike="noStrike" noProof="0" dirty="0" err="1">
                          <a:solidFill>
                            <a:schemeClr val="bg1"/>
                          </a:solidFill>
                        </a:rPr>
                        <a:t>незначним</a:t>
                      </a:r>
                      <a:r>
                        <a:rPr lang="ru-RU" sz="1400" b="0" i="0" u="none" strike="noStrike" noProof="0" dirty="0">
                          <a:solidFill>
                            <a:schemeClr val="bg1"/>
                          </a:solidFill>
                        </a:rPr>
                        <a:t>» </a:t>
                      </a:r>
                      <a:r>
                        <a:rPr lang="ru-RU" sz="1400" b="0" i="0" u="none" strike="noStrike" noProof="0" dirty="0" err="1">
                          <a:solidFill>
                            <a:schemeClr val="bg1"/>
                          </a:solidFill>
                        </a:rPr>
                        <a:t>різну</a:t>
                      </a:r>
                      <a:r>
                        <a:rPr lang="ru-RU" sz="1400" b="0" i="0" u="none" strike="noStrike" noProof="0" dirty="0">
                          <a:solidFill>
                            <a:schemeClr val="bg1"/>
                          </a:solidFill>
                        </a:rPr>
                        <a:t> </a:t>
                      </a:r>
                      <a:r>
                        <a:rPr lang="ru-RU" sz="1400" b="0" i="0" u="none" strike="noStrike" noProof="0" dirty="0" err="1">
                          <a:solidFill>
                            <a:schemeClr val="bg1"/>
                          </a:solidFill>
                        </a:rPr>
                        <a:t>кількість</a:t>
                      </a:r>
                      <a:r>
                        <a:rPr lang="ru-RU" sz="1400" b="0" i="0" u="none" strike="noStrike" noProof="0" dirty="0">
                          <a:solidFill>
                            <a:schemeClr val="bg1"/>
                          </a:solidFill>
                        </a:rPr>
                        <a:t> </a:t>
                      </a:r>
                      <a:r>
                        <a:rPr lang="ru-RU" sz="1400" b="0" i="0" u="none" strike="noStrike" noProof="0" dirty="0" err="1">
                          <a:solidFill>
                            <a:schemeClr val="bg1"/>
                          </a:solidFill>
                        </a:rPr>
                        <a:t>наркотиків</a:t>
                      </a:r>
                      <a:r>
                        <a:rPr lang="ru-RU" sz="1400" b="0" i="0" u="none" strike="noStrike" noProof="0" dirty="0">
                          <a:solidFill>
                            <a:schemeClr val="bg1"/>
                          </a:solidFill>
                        </a:rPr>
                        <a:t>. У </a:t>
                      </a:r>
                      <a:r>
                        <a:rPr lang="ru-RU" sz="1400" b="0" i="0" u="none" strike="noStrike" noProof="0" dirty="0" err="1">
                          <a:solidFill>
                            <a:schemeClr val="bg1"/>
                          </a:solidFill>
                        </a:rPr>
                        <a:t>більшості</a:t>
                      </a:r>
                      <a:r>
                        <a:rPr lang="ru-RU" sz="1400" b="0" i="0" u="none" strike="noStrike" noProof="0" dirty="0">
                          <a:solidFill>
                            <a:schemeClr val="bg1"/>
                          </a:solidFill>
                        </a:rPr>
                        <a:t> </a:t>
                      </a:r>
                      <a:r>
                        <a:rPr lang="ru-RU" sz="1400" b="0" i="0" u="none" strike="noStrike" noProof="0" dirty="0" err="1">
                          <a:solidFill>
                            <a:schemeClr val="bg1"/>
                          </a:solidFill>
                        </a:rPr>
                        <a:t>випадків</a:t>
                      </a:r>
                      <a:r>
                        <a:rPr lang="ru-RU" sz="1400" b="0" i="0" u="none" strike="noStrike" noProof="0" dirty="0">
                          <a:solidFill>
                            <a:schemeClr val="bg1"/>
                          </a:solidFill>
                        </a:rPr>
                        <a:t> </a:t>
                      </a:r>
                      <a:r>
                        <a:rPr lang="ru-RU" sz="1400" b="0" i="0" u="none" strike="noStrike" noProof="0" dirty="0" err="1">
                          <a:solidFill>
                            <a:schemeClr val="bg1"/>
                          </a:solidFill>
                        </a:rPr>
                        <a:t>зберігання</a:t>
                      </a:r>
                      <a:r>
                        <a:rPr lang="ru-RU" sz="1400" b="0" i="0" u="none" strike="noStrike" noProof="0" dirty="0">
                          <a:solidFill>
                            <a:schemeClr val="bg1"/>
                          </a:solidFill>
                        </a:rPr>
                        <a:t> </a:t>
                      </a:r>
                      <a:r>
                        <a:rPr lang="ru-RU" sz="1400" b="0" i="0" u="none" strike="noStrike" noProof="0" dirty="0" err="1">
                          <a:solidFill>
                            <a:schemeClr val="bg1"/>
                          </a:solidFill>
                        </a:rPr>
                        <a:t>менше</a:t>
                      </a:r>
                      <a:r>
                        <a:rPr lang="ru-RU" sz="1400" b="0" i="0" u="none" strike="noStrike" noProof="0" dirty="0">
                          <a:solidFill>
                            <a:schemeClr val="bg1"/>
                          </a:solidFill>
                        </a:rPr>
                        <a:t> 5 </a:t>
                      </a:r>
                      <a:r>
                        <a:rPr lang="ru-RU" sz="1400" b="0" i="0" u="none" strike="noStrike" noProof="0" dirty="0" err="1">
                          <a:solidFill>
                            <a:schemeClr val="bg1"/>
                          </a:solidFill>
                        </a:rPr>
                        <a:t>грамів</a:t>
                      </a:r>
                      <a:r>
                        <a:rPr lang="ru-RU" sz="1400" b="0" i="0" u="none" strike="noStrike" noProof="0" dirty="0">
                          <a:solidFill>
                            <a:schemeClr val="bg1"/>
                          </a:solidFill>
                        </a:rPr>
                        <a:t> не </a:t>
                      </a:r>
                      <a:r>
                        <a:rPr lang="ru-RU" sz="1400" b="0" i="0" u="none" strike="noStrike" noProof="0" dirty="0" err="1">
                          <a:solidFill>
                            <a:schemeClr val="bg1"/>
                          </a:solidFill>
                        </a:rPr>
                        <a:t>карається</a:t>
                      </a:r>
                      <a:r>
                        <a:rPr lang="ru-RU" sz="1400" b="0" i="0" u="none" strike="noStrike" noProof="0" dirty="0">
                          <a:solidFill>
                            <a:schemeClr val="bg1"/>
                          </a:solidFill>
                        </a:rPr>
                        <a:t>.</a:t>
                      </a:r>
                      <a:endParaRPr lang="ru-RU" dirty="0">
                        <a:solidFill>
                          <a:schemeClr val="bg1"/>
                        </a:solidFill>
                      </a:endParaRPr>
                    </a:p>
                  </a:txBody>
                  <a:tcPr>
                    <a:solidFill>
                      <a:srgbClr val="F55F5F"/>
                    </a:solidFill>
                  </a:tcPr>
                </a:tc>
                <a:extLst>
                  <a:ext uri="{0D108BD9-81ED-4DB2-BD59-A6C34878D82A}">
                    <a16:rowId xmlns:a16="http://schemas.microsoft.com/office/drawing/2014/main" val="1137435987"/>
                  </a:ext>
                </a:extLst>
              </a:tr>
              <a:tr h="1518573">
                <a:tc>
                  <a:txBody>
                    <a:bodyPr/>
                    <a:lstStyle/>
                    <a:p>
                      <a:endParaRPr lang="ru-RU"/>
                    </a:p>
                  </a:txBody>
                  <a:tcPr/>
                </a:tc>
                <a:tc>
                  <a:txBody>
                    <a:bodyPr/>
                    <a:lstStyle/>
                    <a:p>
                      <a:pPr lvl="0">
                        <a:buNone/>
                      </a:pPr>
                      <a:r>
                        <a:rPr lang="ru-RU" sz="1400" b="0" i="0" u="none" strike="noStrike" noProof="0" dirty="0"/>
                        <a:t>• Марихуана </a:t>
                      </a:r>
                      <a:endParaRPr lang="ru-RU" dirty="0"/>
                    </a:p>
                    <a:p>
                      <a:pPr lvl="0">
                        <a:buNone/>
                      </a:pPr>
                      <a:r>
                        <a:rPr lang="ru-RU" sz="1400" b="0" i="0" u="none" strike="noStrike" noProof="0" dirty="0"/>
                        <a:t>• Дозволено для </a:t>
                      </a:r>
                      <a:r>
                        <a:rPr lang="ru-RU" sz="1400" b="0" i="0" u="none" strike="noStrike" noProof="0" dirty="0" err="1"/>
                        <a:t>зберігання</a:t>
                      </a:r>
                      <a:r>
                        <a:rPr lang="ru-RU" sz="1400" b="0" i="0" u="none" strike="noStrike" noProof="0" dirty="0"/>
                        <a:t> – за рецептом </a:t>
                      </a:r>
                      <a:endParaRPr lang="ru-RU"/>
                    </a:p>
                  </a:txBody>
                  <a:tcPr>
                    <a:solidFill>
                      <a:srgbClr val="B0F071"/>
                    </a:solidFill>
                  </a:tcPr>
                </a:tc>
                <a:tc>
                  <a:txBody>
                    <a:bodyPr/>
                    <a:lstStyle/>
                    <a:p>
                      <a:pPr lvl="0">
                        <a:buNone/>
                      </a:pPr>
                      <a:r>
                        <a:rPr lang="ru-RU" sz="1400" b="0" i="0" u="none" strike="noStrike" noProof="0" dirty="0" err="1">
                          <a:solidFill>
                            <a:schemeClr val="bg1"/>
                          </a:solidFill>
                        </a:rPr>
                        <a:t>Залежно</a:t>
                      </a:r>
                      <a:r>
                        <a:rPr lang="ru-RU" sz="1400" b="0" i="0" u="none" strike="noStrike" noProof="0" dirty="0">
                          <a:solidFill>
                            <a:schemeClr val="bg1"/>
                          </a:solidFill>
                        </a:rPr>
                        <a:t> </a:t>
                      </a:r>
                      <a:r>
                        <a:rPr lang="ru-RU" sz="1400" b="0" i="0" u="none" strike="noStrike" noProof="0" dirty="0" err="1">
                          <a:solidFill>
                            <a:schemeClr val="bg1"/>
                          </a:solidFill>
                        </a:rPr>
                        <a:t>від</a:t>
                      </a:r>
                      <a:r>
                        <a:rPr lang="ru-RU" sz="1400" b="0" i="0" u="none" strike="noStrike" noProof="0" dirty="0">
                          <a:solidFill>
                            <a:schemeClr val="bg1"/>
                          </a:solidFill>
                        </a:rPr>
                        <a:t> </a:t>
                      </a:r>
                      <a:r>
                        <a:rPr lang="ru-RU" sz="1400" b="0" i="0" u="none" strike="noStrike" noProof="0" dirty="0" err="1">
                          <a:solidFill>
                            <a:schemeClr val="bg1"/>
                          </a:solidFill>
                        </a:rPr>
                        <a:t>кількості</a:t>
                      </a:r>
                      <a:r>
                        <a:rPr lang="ru-RU" sz="1400" b="0" i="0" u="none" strike="noStrike" noProof="0" dirty="0">
                          <a:solidFill>
                            <a:schemeClr val="bg1"/>
                          </a:solidFill>
                        </a:rPr>
                        <a:t> та виду наркотика </a:t>
                      </a:r>
                      <a:r>
                        <a:rPr lang="ru-RU" sz="1400" b="0" i="0" u="none" strike="noStrike" noProof="0" dirty="0" err="1">
                          <a:solidFill>
                            <a:schemeClr val="bg1"/>
                          </a:solidFill>
                        </a:rPr>
                        <a:t>покарання</a:t>
                      </a:r>
                      <a:r>
                        <a:rPr lang="ru-RU" sz="1400" b="0" i="0" u="none" strike="noStrike" noProof="0" dirty="0">
                          <a:solidFill>
                            <a:schemeClr val="bg1"/>
                          </a:solidFill>
                        </a:rPr>
                        <a:t> </a:t>
                      </a:r>
                      <a:r>
                        <a:rPr lang="ru-RU" sz="1400" b="0" i="0" u="none" strike="noStrike" noProof="0" dirty="0" err="1">
                          <a:solidFill>
                            <a:schemeClr val="bg1"/>
                          </a:solidFill>
                        </a:rPr>
                        <a:t>поділяються</a:t>
                      </a:r>
                      <a:r>
                        <a:rPr lang="ru-RU" sz="1400" b="0" i="0" u="none" strike="noStrike" noProof="0" dirty="0">
                          <a:solidFill>
                            <a:schemeClr val="bg1"/>
                          </a:solidFill>
                        </a:rPr>
                        <a:t> на </a:t>
                      </a:r>
                      <a:r>
                        <a:rPr lang="ru-RU" sz="1400" b="0" i="0" u="none" strike="noStrike" noProof="0" dirty="0" err="1">
                          <a:solidFill>
                            <a:schemeClr val="bg1"/>
                          </a:solidFill>
                        </a:rPr>
                        <a:t>штрафи</a:t>
                      </a:r>
                      <a:r>
                        <a:rPr lang="ru-RU" sz="1400" b="0" i="0" u="none" strike="noStrike" noProof="0" dirty="0">
                          <a:solidFill>
                            <a:schemeClr val="bg1"/>
                          </a:solidFill>
                        </a:rPr>
                        <a:t> і </a:t>
                      </a:r>
                      <a:r>
                        <a:rPr lang="ru-RU" sz="1400" b="0" i="0" u="none" strike="noStrike" noProof="0" dirty="0" err="1">
                          <a:solidFill>
                            <a:schemeClr val="bg1"/>
                          </a:solidFill>
                        </a:rPr>
                        <a:t>тюремне</a:t>
                      </a:r>
                      <a:r>
                        <a:rPr lang="ru-RU" sz="1400" b="0" i="0" u="none" strike="noStrike" noProof="0" dirty="0">
                          <a:solidFill>
                            <a:schemeClr val="bg1"/>
                          </a:solidFill>
                        </a:rPr>
                        <a:t> </a:t>
                      </a:r>
                      <a:r>
                        <a:rPr lang="ru-RU" sz="1400" b="0" i="0" u="none" strike="noStrike" noProof="0" dirty="0" err="1">
                          <a:solidFill>
                            <a:schemeClr val="bg1"/>
                          </a:solidFill>
                        </a:rPr>
                        <a:t>ув'язнення</a:t>
                      </a:r>
                      <a:r>
                        <a:rPr lang="ru-RU" sz="1400" b="0" i="0" u="none" strike="noStrike" noProof="0" dirty="0">
                          <a:solidFill>
                            <a:schemeClr val="bg1"/>
                          </a:solidFill>
                        </a:rPr>
                        <a:t>, в </a:t>
                      </a:r>
                      <a:r>
                        <a:rPr lang="ru-RU" sz="1400" b="0" i="0" u="none" strike="noStrike" noProof="0" dirty="0" err="1">
                          <a:solidFill>
                            <a:schemeClr val="bg1"/>
                          </a:solidFill>
                        </a:rPr>
                        <a:t>деяких</a:t>
                      </a:r>
                      <a:r>
                        <a:rPr lang="ru-RU" sz="1400" b="0" i="0" u="none" strike="noStrike" noProof="0" dirty="0">
                          <a:solidFill>
                            <a:schemeClr val="bg1"/>
                          </a:solidFill>
                        </a:rPr>
                        <a:t> </a:t>
                      </a:r>
                      <a:r>
                        <a:rPr lang="ru-RU" sz="1400" b="0" i="0" u="none" strike="noStrike" noProof="0" dirty="0" err="1">
                          <a:solidFill>
                            <a:schemeClr val="bg1"/>
                          </a:solidFill>
                        </a:rPr>
                        <a:t>випадках</a:t>
                      </a:r>
                      <a:r>
                        <a:rPr lang="ru-RU" sz="1400" b="0" i="0" u="none" strike="noStrike" noProof="0" dirty="0">
                          <a:solidFill>
                            <a:schemeClr val="bg1"/>
                          </a:solidFill>
                        </a:rPr>
                        <a:t> закон </a:t>
                      </a:r>
                      <a:r>
                        <a:rPr lang="ru-RU" sz="1400" b="0" i="0" u="none" strike="noStrike" noProof="0" dirty="0" err="1">
                          <a:solidFill>
                            <a:schemeClr val="bg1"/>
                          </a:solidFill>
                        </a:rPr>
                        <a:t>допускає</a:t>
                      </a:r>
                      <a:r>
                        <a:rPr lang="ru-RU" sz="1400" b="0" i="0" u="none" strike="noStrike" noProof="0" dirty="0">
                          <a:solidFill>
                            <a:schemeClr val="bg1"/>
                          </a:solidFill>
                        </a:rPr>
                        <a:t> </a:t>
                      </a:r>
                      <a:r>
                        <a:rPr lang="ru-RU" sz="1400" b="0" i="0" u="none" strike="noStrike" noProof="0" dirty="0" err="1">
                          <a:solidFill>
                            <a:schemeClr val="bg1"/>
                          </a:solidFill>
                        </a:rPr>
                        <a:t>застосування</a:t>
                      </a:r>
                      <a:r>
                        <a:rPr lang="ru-RU" sz="1400" b="0" i="0" u="none" strike="noStrike" noProof="0" dirty="0">
                          <a:solidFill>
                            <a:schemeClr val="bg1"/>
                          </a:solidFill>
                        </a:rPr>
                        <a:t> </a:t>
                      </a:r>
                      <a:r>
                        <a:rPr lang="ru-RU" sz="1400" b="0" i="0" u="none" strike="noStrike" noProof="0" dirty="0" err="1">
                          <a:solidFill>
                            <a:schemeClr val="bg1"/>
                          </a:solidFill>
                        </a:rPr>
                        <a:t>наркотиків</a:t>
                      </a:r>
                      <a:r>
                        <a:rPr lang="ru-RU" sz="1400" b="0" i="0" u="none" strike="noStrike" noProof="0" dirty="0">
                          <a:solidFill>
                            <a:schemeClr val="bg1"/>
                          </a:solidFill>
                        </a:rPr>
                        <a:t>. </a:t>
                      </a:r>
                      <a:r>
                        <a:rPr lang="ru-RU" sz="1400" b="0" i="0" u="none" strike="noStrike" noProof="0" dirty="0" err="1">
                          <a:solidFill>
                            <a:schemeClr val="bg1"/>
                          </a:solidFill>
                        </a:rPr>
                        <a:t>Поширення</a:t>
                      </a:r>
                      <a:r>
                        <a:rPr lang="ru-RU" sz="1400" b="0" i="0" u="none" strike="noStrike" noProof="0" dirty="0">
                          <a:solidFill>
                            <a:schemeClr val="bg1"/>
                          </a:solidFill>
                        </a:rPr>
                        <a:t> і </a:t>
                      </a:r>
                      <a:r>
                        <a:rPr lang="ru-RU" sz="1400" b="0" i="0" u="none" strike="noStrike" noProof="0" dirty="0" err="1">
                          <a:solidFill>
                            <a:schemeClr val="bg1"/>
                          </a:solidFill>
                        </a:rPr>
                        <a:t>виробництво</a:t>
                      </a:r>
                      <a:r>
                        <a:rPr lang="ru-RU" sz="1400" b="0" i="0" u="none" strike="noStrike" noProof="0" dirty="0">
                          <a:solidFill>
                            <a:schemeClr val="bg1"/>
                          </a:solidFill>
                        </a:rPr>
                        <a:t> </a:t>
                      </a:r>
                      <a:r>
                        <a:rPr lang="ru-RU" sz="1400" b="0" i="0" u="none" strike="noStrike" noProof="0" dirty="0" err="1">
                          <a:solidFill>
                            <a:schemeClr val="bg1"/>
                          </a:solidFill>
                        </a:rPr>
                        <a:t>наркотиків</a:t>
                      </a:r>
                      <a:r>
                        <a:rPr lang="ru-RU" sz="1400" b="0" i="0" u="none" strike="noStrike" noProof="0" dirty="0">
                          <a:solidFill>
                            <a:schemeClr val="bg1"/>
                          </a:solidFill>
                        </a:rPr>
                        <a:t> </a:t>
                      </a:r>
                      <a:r>
                        <a:rPr lang="ru-RU" sz="1400" b="0" i="0" u="none" strike="noStrike" noProof="0" dirty="0" err="1">
                          <a:solidFill>
                            <a:schemeClr val="bg1"/>
                          </a:solidFill>
                        </a:rPr>
                        <a:t>загрожує</a:t>
                      </a:r>
                      <a:r>
                        <a:rPr lang="ru-RU" sz="1400" b="0" i="0" u="none" strike="noStrike" noProof="0" dirty="0">
                          <a:solidFill>
                            <a:schemeClr val="bg1"/>
                          </a:solidFill>
                        </a:rPr>
                        <a:t> </a:t>
                      </a:r>
                      <a:r>
                        <a:rPr lang="ru-RU" sz="1400" b="0" i="0" u="none" strike="noStrike" noProof="0" dirty="0" err="1">
                          <a:solidFill>
                            <a:schemeClr val="bg1"/>
                          </a:solidFill>
                        </a:rPr>
                        <a:t>терміном</a:t>
                      </a:r>
                      <a:r>
                        <a:rPr lang="ru-RU" sz="1400" b="0" i="0" u="none" strike="noStrike" noProof="0" dirty="0">
                          <a:solidFill>
                            <a:schemeClr val="bg1"/>
                          </a:solidFill>
                        </a:rPr>
                        <a:t> </a:t>
                      </a:r>
                      <a:r>
                        <a:rPr lang="ru-RU" sz="1400" b="0" i="0" u="none" strike="noStrike" noProof="0" dirty="0" err="1">
                          <a:solidFill>
                            <a:schemeClr val="bg1"/>
                          </a:solidFill>
                        </a:rPr>
                        <a:t>позбавлення</a:t>
                      </a:r>
                      <a:r>
                        <a:rPr lang="ru-RU" sz="1400" b="0" i="0" u="none" strike="noStrike" noProof="0" dirty="0">
                          <a:solidFill>
                            <a:schemeClr val="bg1"/>
                          </a:solidFill>
                        </a:rPr>
                        <a:t> </a:t>
                      </a:r>
                      <a:r>
                        <a:rPr lang="ru-RU" sz="1400" b="0" i="0" u="none" strike="noStrike" noProof="0" dirty="0" err="1">
                          <a:solidFill>
                            <a:schemeClr val="bg1"/>
                          </a:solidFill>
                        </a:rPr>
                        <a:t>волі</a:t>
                      </a:r>
                      <a:r>
                        <a:rPr lang="ru-RU" sz="1400" b="0" i="0" u="none" strike="noStrike" noProof="0" dirty="0">
                          <a:solidFill>
                            <a:schemeClr val="bg1"/>
                          </a:solidFill>
                        </a:rPr>
                        <a:t> до 20 </a:t>
                      </a:r>
                      <a:r>
                        <a:rPr lang="ru-RU" sz="1400" b="0" i="0" u="none" strike="noStrike" noProof="0" dirty="0" err="1">
                          <a:solidFill>
                            <a:schemeClr val="bg1"/>
                          </a:solidFill>
                        </a:rPr>
                        <a:t>років</a:t>
                      </a:r>
                      <a:endParaRPr lang="ru-RU" dirty="0" err="1">
                        <a:solidFill>
                          <a:schemeClr val="bg1"/>
                        </a:solidFill>
                      </a:endParaRPr>
                    </a:p>
                  </a:txBody>
                  <a:tcPr>
                    <a:solidFill>
                      <a:srgbClr val="F55F5F"/>
                    </a:solidFill>
                  </a:tcPr>
                </a:tc>
                <a:extLst>
                  <a:ext uri="{0D108BD9-81ED-4DB2-BD59-A6C34878D82A}">
                    <a16:rowId xmlns:a16="http://schemas.microsoft.com/office/drawing/2014/main" val="1935567119"/>
                  </a:ext>
                </a:extLst>
              </a:tr>
            </a:tbl>
          </a:graphicData>
        </a:graphic>
      </p:graphicFrame>
      <p:pic>
        <p:nvPicPr>
          <p:cNvPr id="2" name="Рисунок 2">
            <a:extLst>
              <a:ext uri="{FF2B5EF4-FFF2-40B4-BE49-F238E27FC236}">
                <a16:creationId xmlns:a16="http://schemas.microsoft.com/office/drawing/2014/main" id="{FF07F022-49ED-4010-8216-DB116E87609F}"/>
              </a:ext>
            </a:extLst>
          </p:cNvPr>
          <p:cNvPicPr>
            <a:picLocks noChangeAspect="1"/>
          </p:cNvPicPr>
          <p:nvPr/>
        </p:nvPicPr>
        <p:blipFill>
          <a:blip r:embed="rId2"/>
          <a:stretch>
            <a:fillRect/>
          </a:stretch>
        </p:blipFill>
        <p:spPr>
          <a:xfrm>
            <a:off x="17074" y="2607"/>
            <a:ext cx="2381250" cy="2525203"/>
          </a:xfrm>
          <a:prstGeom prst="rect">
            <a:avLst/>
          </a:prstGeom>
        </p:spPr>
      </p:pic>
      <p:sp>
        <p:nvSpPr>
          <p:cNvPr id="12" name="TextBox 11">
            <a:extLst>
              <a:ext uri="{FF2B5EF4-FFF2-40B4-BE49-F238E27FC236}">
                <a16:creationId xmlns:a16="http://schemas.microsoft.com/office/drawing/2014/main" id="{10898681-92BE-49A5-A668-41CF061A8F00}"/>
              </a:ext>
            </a:extLst>
          </p:cNvPr>
          <p:cNvSpPr txBox="1"/>
          <p:nvPr/>
        </p:nvSpPr>
        <p:spPr>
          <a:xfrm>
            <a:off x="1216324" y="10926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Чехія</a:t>
            </a:r>
          </a:p>
        </p:txBody>
      </p:sp>
      <p:pic>
        <p:nvPicPr>
          <p:cNvPr id="3" name="Рисунок 4">
            <a:extLst>
              <a:ext uri="{FF2B5EF4-FFF2-40B4-BE49-F238E27FC236}">
                <a16:creationId xmlns:a16="http://schemas.microsoft.com/office/drawing/2014/main" id="{E59A5694-D4DF-4BD4-BC58-5EFCE4642ECF}"/>
              </a:ext>
            </a:extLst>
          </p:cNvPr>
          <p:cNvPicPr>
            <a:picLocks noChangeAspect="1"/>
          </p:cNvPicPr>
          <p:nvPr/>
        </p:nvPicPr>
        <p:blipFill>
          <a:blip r:embed="rId3"/>
          <a:stretch>
            <a:fillRect/>
          </a:stretch>
        </p:blipFill>
        <p:spPr>
          <a:xfrm>
            <a:off x="-5751" y="2534153"/>
            <a:ext cx="2426899" cy="1315241"/>
          </a:xfrm>
          <a:prstGeom prst="rect">
            <a:avLst/>
          </a:prstGeom>
        </p:spPr>
      </p:pic>
      <p:sp>
        <p:nvSpPr>
          <p:cNvPr id="14" name="TextBox 13">
            <a:extLst>
              <a:ext uri="{FF2B5EF4-FFF2-40B4-BE49-F238E27FC236}">
                <a16:creationId xmlns:a16="http://schemas.microsoft.com/office/drawing/2014/main" id="{46737588-639A-4510-92DB-B04A4996E669}"/>
              </a:ext>
            </a:extLst>
          </p:cNvPr>
          <p:cNvSpPr txBox="1"/>
          <p:nvPr/>
        </p:nvSpPr>
        <p:spPr>
          <a:xfrm>
            <a:off x="195532" y="297036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Великобританія</a:t>
            </a:r>
          </a:p>
        </p:txBody>
      </p:sp>
      <p:pic>
        <p:nvPicPr>
          <p:cNvPr id="5" name="Рисунок 5">
            <a:extLst>
              <a:ext uri="{FF2B5EF4-FFF2-40B4-BE49-F238E27FC236}">
                <a16:creationId xmlns:a16="http://schemas.microsoft.com/office/drawing/2014/main" id="{419C1326-0302-4228-BAE2-4FC78DBDB98B}"/>
              </a:ext>
            </a:extLst>
          </p:cNvPr>
          <p:cNvPicPr>
            <a:picLocks noChangeAspect="1"/>
          </p:cNvPicPr>
          <p:nvPr/>
        </p:nvPicPr>
        <p:blipFill>
          <a:blip r:embed="rId4"/>
          <a:stretch>
            <a:fillRect/>
          </a:stretch>
        </p:blipFill>
        <p:spPr>
          <a:xfrm>
            <a:off x="23004" y="3856870"/>
            <a:ext cx="2398144" cy="1444637"/>
          </a:xfrm>
          <a:prstGeom prst="rect">
            <a:avLst/>
          </a:prstGeom>
        </p:spPr>
      </p:pic>
      <p:sp>
        <p:nvSpPr>
          <p:cNvPr id="16" name="TextBox 15">
            <a:extLst>
              <a:ext uri="{FF2B5EF4-FFF2-40B4-BE49-F238E27FC236}">
                <a16:creationId xmlns:a16="http://schemas.microsoft.com/office/drawing/2014/main" id="{9BFE6B30-F61D-489E-9174-8ABC8A188760}"/>
              </a:ext>
            </a:extLst>
          </p:cNvPr>
          <p:cNvSpPr txBox="1"/>
          <p:nvPr/>
        </p:nvSpPr>
        <p:spPr>
          <a:xfrm>
            <a:off x="497457" y="489692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err="1"/>
              <a:t>Німеччина</a:t>
            </a:r>
          </a:p>
        </p:txBody>
      </p:sp>
      <p:pic>
        <p:nvPicPr>
          <p:cNvPr id="6" name="Рисунок 6">
            <a:extLst>
              <a:ext uri="{FF2B5EF4-FFF2-40B4-BE49-F238E27FC236}">
                <a16:creationId xmlns:a16="http://schemas.microsoft.com/office/drawing/2014/main" id="{07E2EBBC-1695-4173-AA54-B59BAC54A245}"/>
              </a:ext>
            </a:extLst>
          </p:cNvPr>
          <p:cNvPicPr>
            <a:picLocks noChangeAspect="1"/>
          </p:cNvPicPr>
          <p:nvPr/>
        </p:nvPicPr>
        <p:blipFill>
          <a:blip r:embed="rId5"/>
          <a:stretch>
            <a:fillRect/>
          </a:stretch>
        </p:blipFill>
        <p:spPr>
          <a:xfrm>
            <a:off x="17073" y="5302010"/>
            <a:ext cx="2381250" cy="1559224"/>
          </a:xfrm>
          <a:prstGeom prst="rect">
            <a:avLst/>
          </a:prstGeom>
        </p:spPr>
      </p:pic>
      <p:sp>
        <p:nvSpPr>
          <p:cNvPr id="18" name="TextBox 17">
            <a:extLst>
              <a:ext uri="{FF2B5EF4-FFF2-40B4-BE49-F238E27FC236}">
                <a16:creationId xmlns:a16="http://schemas.microsoft.com/office/drawing/2014/main" id="{3B75C75B-5876-4D1D-B91C-A8363893419C}"/>
              </a:ext>
            </a:extLst>
          </p:cNvPr>
          <p:cNvSpPr txBox="1"/>
          <p:nvPr/>
        </p:nvSpPr>
        <p:spPr>
          <a:xfrm>
            <a:off x="109267" y="639217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b="1" dirty="0"/>
              <a:t>США</a:t>
            </a:r>
          </a:p>
        </p:txBody>
      </p:sp>
    </p:spTree>
    <p:extLst>
      <p:ext uri="{BB962C8B-B14F-4D97-AF65-F5344CB8AC3E}">
        <p14:creationId xmlns:p14="http://schemas.microsoft.com/office/powerpoint/2010/main" val="42456634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BCB7D5E4-C9F7-404B-85C3-7EAA1F563159}"/>
              </a:ext>
            </a:extLst>
          </p:cNvPr>
          <p:cNvSpPr>
            <a:spLocks noGrp="1"/>
          </p:cNvSpPr>
          <p:nvPr>
            <p:ph type="ctrTitle"/>
          </p:nvPr>
        </p:nvSpPr>
        <p:spPr>
          <a:xfrm>
            <a:off x="1464880" y="1869986"/>
            <a:ext cx="9262141" cy="2639704"/>
          </a:xfrm>
        </p:spPr>
        <p:txBody>
          <a:bodyPr>
            <a:normAutofit/>
          </a:bodyPr>
          <a:lstStyle/>
          <a:p>
            <a:pPr algn="ctr"/>
            <a:r>
              <a:rPr lang="ru-RU" sz="4800" i="0" dirty="0" err="1">
                <a:ea typeface="+mj-lt"/>
                <a:cs typeface="+mj-lt"/>
              </a:rPr>
              <a:t>Особливості</a:t>
            </a:r>
            <a:r>
              <a:rPr lang="ru-RU" sz="4800" i="0" dirty="0">
                <a:ea typeface="+mj-lt"/>
                <a:cs typeface="+mj-lt"/>
              </a:rPr>
              <a:t> </a:t>
            </a:r>
            <a:r>
              <a:rPr lang="ru-RU" sz="4800" i="0" dirty="0" err="1">
                <a:ea typeface="+mj-lt"/>
                <a:cs typeface="+mj-lt"/>
              </a:rPr>
              <a:t>ліцензування</a:t>
            </a:r>
            <a:r>
              <a:rPr lang="ru-RU" sz="4800" i="0" dirty="0">
                <a:ea typeface="+mj-lt"/>
                <a:cs typeface="+mj-lt"/>
              </a:rPr>
              <a:t> </a:t>
            </a:r>
            <a:r>
              <a:rPr lang="ru-RU" sz="4800" i="0" dirty="0" err="1">
                <a:ea typeface="+mj-lt"/>
                <a:cs typeface="+mj-lt"/>
              </a:rPr>
              <a:t>діяльності</a:t>
            </a:r>
            <a:r>
              <a:rPr lang="ru-RU" sz="4800" i="0" dirty="0">
                <a:ea typeface="+mj-lt"/>
                <a:cs typeface="+mj-lt"/>
              </a:rPr>
              <a:t>, </a:t>
            </a:r>
            <a:r>
              <a:rPr lang="ru-RU" sz="4800" i="0" dirty="0" err="1">
                <a:ea typeface="+mj-lt"/>
                <a:cs typeface="+mj-lt"/>
              </a:rPr>
              <a:t>що</a:t>
            </a:r>
            <a:r>
              <a:rPr lang="ru-RU" sz="4800" i="0" dirty="0">
                <a:ea typeface="+mj-lt"/>
                <a:cs typeface="+mj-lt"/>
              </a:rPr>
              <a:t> </a:t>
            </a:r>
            <a:r>
              <a:rPr lang="ru-RU" sz="4800" i="0" dirty="0" err="1">
                <a:ea typeface="+mj-lt"/>
                <a:cs typeface="+mj-lt"/>
              </a:rPr>
              <a:t>пов'язана</a:t>
            </a:r>
            <a:r>
              <a:rPr lang="ru-RU" sz="4800" i="0" dirty="0">
                <a:ea typeface="+mj-lt"/>
                <a:cs typeface="+mj-lt"/>
              </a:rPr>
              <a:t> з </a:t>
            </a:r>
            <a:r>
              <a:rPr lang="ru-RU" sz="4800" i="0" dirty="0" err="1">
                <a:ea typeface="+mj-lt"/>
                <a:cs typeface="+mj-lt"/>
              </a:rPr>
              <a:t>обігом</a:t>
            </a:r>
            <a:r>
              <a:rPr lang="ru-RU" sz="4800" i="0" dirty="0">
                <a:ea typeface="+mj-lt"/>
                <a:cs typeface="+mj-lt"/>
              </a:rPr>
              <a:t> КПГ ЛЗ.</a:t>
            </a:r>
            <a:endParaRPr lang="ru-RU" sz="4800" dirty="0"/>
          </a:p>
        </p:txBody>
      </p:sp>
      <p:sp>
        <p:nvSpPr>
          <p:cNvPr id="10" name="Freeform: Shape 9">
            <a:extLst>
              <a:ext uri="{FF2B5EF4-FFF2-40B4-BE49-F238E27FC236}">
                <a16:creationId xmlns:a16="http://schemas.microsoft.com/office/drawing/2014/main" id="{A88EE6DC-B9C9-4217-8261-26F7DF29F4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E05BEC0E-4EE4-42C4-BF0B-15F9AC51815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1326359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77B7C7-9DD5-4CFD-9497-04439204041C}"/>
              </a:ext>
            </a:extLst>
          </p:cNvPr>
          <p:cNvSpPr>
            <a:spLocks noGrp="1"/>
          </p:cNvSpPr>
          <p:nvPr>
            <p:ph type="title"/>
          </p:nvPr>
        </p:nvSpPr>
        <p:spPr>
          <a:xfrm>
            <a:off x="525717" y="442011"/>
            <a:ext cx="11414651" cy="1411827"/>
          </a:xfrm>
        </p:spPr>
        <p:txBody>
          <a:bodyPr vert="horz" lIns="91440" tIns="45720" rIns="91440" bIns="45720" rtlCol="0" anchor="b">
            <a:noAutofit/>
          </a:bodyPr>
          <a:lstStyle/>
          <a:p>
            <a:r>
              <a:rPr lang="ru-RU" sz="2800" i="0" dirty="0" err="1">
                <a:ea typeface="+mj-lt"/>
                <a:cs typeface="+mj-lt"/>
              </a:rPr>
              <a:t>Основні</a:t>
            </a:r>
            <a:r>
              <a:rPr lang="ru-RU" sz="2800" i="0" dirty="0">
                <a:ea typeface="+mj-lt"/>
                <a:cs typeface="+mj-lt"/>
              </a:rPr>
              <a:t> </a:t>
            </a:r>
            <a:r>
              <a:rPr lang="ru-RU" sz="2800" i="0" dirty="0" err="1">
                <a:ea typeface="+mj-lt"/>
                <a:cs typeface="+mj-lt"/>
              </a:rPr>
              <a:t>принципи</a:t>
            </a:r>
            <a:r>
              <a:rPr lang="ru-RU" sz="2800" i="0" dirty="0">
                <a:ea typeface="+mj-lt"/>
                <a:cs typeface="+mj-lt"/>
              </a:rPr>
              <a:t> </a:t>
            </a:r>
            <a:r>
              <a:rPr lang="ru-RU" sz="2800" i="0" dirty="0" err="1">
                <a:ea typeface="+mj-lt"/>
                <a:cs typeface="+mj-lt"/>
              </a:rPr>
              <a:t>ліцензування</a:t>
            </a:r>
            <a:r>
              <a:rPr lang="ru-RU" sz="2800" i="0" dirty="0">
                <a:ea typeface="+mj-lt"/>
                <a:cs typeface="+mj-lt"/>
              </a:rPr>
              <a:t> </a:t>
            </a:r>
            <a:r>
              <a:rPr lang="ru-RU" sz="2800" i="0" dirty="0" err="1">
                <a:ea typeface="+mj-lt"/>
                <a:cs typeface="+mj-lt"/>
              </a:rPr>
              <a:t>діяльності</a:t>
            </a:r>
            <a:r>
              <a:rPr lang="ru-RU" sz="2800" i="0" dirty="0">
                <a:ea typeface="+mj-lt"/>
                <a:cs typeface="+mj-lt"/>
              </a:rPr>
              <a:t>, </a:t>
            </a:r>
            <a:r>
              <a:rPr lang="ru-RU" sz="2800" i="0" dirty="0" err="1">
                <a:ea typeface="+mj-lt"/>
                <a:cs typeface="+mj-lt"/>
              </a:rPr>
              <a:t>що</a:t>
            </a:r>
            <a:r>
              <a:rPr lang="ru-RU" sz="2800" i="0" dirty="0">
                <a:ea typeface="+mj-lt"/>
                <a:cs typeface="+mj-lt"/>
              </a:rPr>
              <a:t> </a:t>
            </a:r>
            <a:r>
              <a:rPr lang="ru-RU" sz="2800" i="0" dirty="0" err="1">
                <a:ea typeface="+mj-lt"/>
                <a:cs typeface="+mj-lt"/>
              </a:rPr>
              <a:t>пов'язана</a:t>
            </a:r>
            <a:r>
              <a:rPr lang="ru-RU" sz="2800" i="0" dirty="0">
                <a:ea typeface="+mj-lt"/>
                <a:cs typeface="+mj-lt"/>
              </a:rPr>
              <a:t> з </a:t>
            </a:r>
            <a:r>
              <a:rPr lang="ru-RU" sz="2800" i="0" dirty="0" err="1">
                <a:ea typeface="+mj-lt"/>
                <a:cs typeface="+mj-lt"/>
              </a:rPr>
              <a:t>обігом</a:t>
            </a:r>
            <a:r>
              <a:rPr lang="ru-RU" sz="2800" i="0" dirty="0">
                <a:ea typeface="+mj-lt"/>
                <a:cs typeface="+mj-lt"/>
              </a:rPr>
              <a:t> </a:t>
            </a:r>
            <a:r>
              <a:rPr lang="ru-RU" sz="2800" i="0" dirty="0" err="1">
                <a:ea typeface="+mj-lt"/>
                <a:cs typeface="+mj-lt"/>
              </a:rPr>
              <a:t>наркотичних</a:t>
            </a:r>
            <a:r>
              <a:rPr lang="ru-RU" sz="2800" i="0" dirty="0">
                <a:ea typeface="+mj-lt"/>
                <a:cs typeface="+mj-lt"/>
              </a:rPr>
              <a:t> </a:t>
            </a:r>
            <a:r>
              <a:rPr lang="ru-RU" sz="2800" i="0" dirty="0" err="1">
                <a:ea typeface="+mj-lt"/>
                <a:cs typeface="+mj-lt"/>
              </a:rPr>
              <a:t>засобів</a:t>
            </a:r>
            <a:r>
              <a:rPr lang="ru-RU" sz="2800" i="0" dirty="0">
                <a:ea typeface="+mj-lt"/>
                <a:cs typeface="+mj-lt"/>
              </a:rPr>
              <a:t>, </a:t>
            </a:r>
            <a:r>
              <a:rPr lang="ru-RU" sz="2800" i="0" dirty="0" err="1">
                <a:ea typeface="+mj-lt"/>
                <a:cs typeface="+mj-lt"/>
              </a:rPr>
              <a:t>психотропних</a:t>
            </a:r>
            <a:r>
              <a:rPr lang="ru-RU" sz="2800" i="0" dirty="0">
                <a:ea typeface="+mj-lt"/>
                <a:cs typeface="+mj-lt"/>
              </a:rPr>
              <a:t> </a:t>
            </a:r>
            <a:r>
              <a:rPr lang="ru-RU" sz="2800" i="0" dirty="0" err="1">
                <a:ea typeface="+mj-lt"/>
                <a:cs typeface="+mj-lt"/>
              </a:rPr>
              <a:t>речовин</a:t>
            </a:r>
            <a:r>
              <a:rPr lang="ru-RU" sz="2800" i="0" dirty="0">
                <a:ea typeface="+mj-lt"/>
                <a:cs typeface="+mj-lt"/>
              </a:rPr>
              <a:t> і </a:t>
            </a:r>
            <a:r>
              <a:rPr lang="ru-RU" sz="2800" i="0" dirty="0" err="1">
                <a:ea typeface="+mj-lt"/>
                <a:cs typeface="+mj-lt"/>
              </a:rPr>
              <a:t>прекурсорів</a:t>
            </a:r>
            <a:r>
              <a:rPr lang="ru-RU" sz="2800" i="0" dirty="0">
                <a:ea typeface="+mj-lt"/>
                <a:cs typeface="+mj-lt"/>
              </a:rPr>
              <a:t> </a:t>
            </a:r>
            <a:r>
              <a:rPr lang="ru-RU" sz="2800" i="0" dirty="0" err="1">
                <a:ea typeface="+mj-lt"/>
                <a:cs typeface="+mj-lt"/>
              </a:rPr>
              <a:t>здійснюється</a:t>
            </a:r>
            <a:r>
              <a:rPr lang="ru-RU" sz="2800" i="0" dirty="0">
                <a:ea typeface="+mj-lt"/>
                <a:cs typeface="+mj-lt"/>
              </a:rPr>
              <a:t> </a:t>
            </a:r>
            <a:r>
              <a:rPr lang="ru-RU" sz="2800" i="0" dirty="0" err="1">
                <a:ea typeface="+mj-lt"/>
                <a:cs typeface="+mj-lt"/>
              </a:rPr>
              <a:t>юридичними</a:t>
            </a:r>
            <a:r>
              <a:rPr lang="ru-RU" sz="2800" i="0" dirty="0">
                <a:ea typeface="+mj-lt"/>
                <a:cs typeface="+mj-lt"/>
              </a:rPr>
              <a:t> особами </a:t>
            </a:r>
            <a:r>
              <a:rPr lang="ru-RU" sz="2800" i="0" dirty="0" err="1">
                <a:ea typeface="+mj-lt"/>
                <a:cs typeface="+mj-lt"/>
              </a:rPr>
              <a:t>всіх</a:t>
            </a:r>
            <a:r>
              <a:rPr lang="ru-RU" sz="2800" i="0" dirty="0">
                <a:ea typeface="+mj-lt"/>
                <a:cs typeface="+mj-lt"/>
              </a:rPr>
              <a:t> форм </a:t>
            </a:r>
            <a:r>
              <a:rPr lang="ru-RU" sz="2800" i="0" dirty="0" err="1">
                <a:ea typeface="+mj-lt"/>
                <a:cs typeface="+mj-lt"/>
              </a:rPr>
              <a:t>власності</a:t>
            </a:r>
            <a:r>
              <a:rPr lang="ru-RU" sz="2800" i="0" dirty="0">
                <a:ea typeface="+mj-lt"/>
                <a:cs typeface="+mj-lt"/>
              </a:rPr>
              <a:t> за </a:t>
            </a:r>
            <a:r>
              <a:rPr lang="ru-RU" sz="2800" i="0" dirty="0" err="1">
                <a:ea typeface="+mj-lt"/>
                <a:cs typeface="+mj-lt"/>
              </a:rPr>
              <a:t>наявності</a:t>
            </a:r>
            <a:r>
              <a:rPr lang="ru-RU" sz="2800" i="0" dirty="0">
                <a:ea typeface="+mj-lt"/>
                <a:cs typeface="+mj-lt"/>
              </a:rPr>
              <a:t> у них </a:t>
            </a:r>
            <a:r>
              <a:rPr lang="ru-RU" sz="2800" i="0" dirty="0" err="1">
                <a:ea typeface="+mj-lt"/>
                <a:cs typeface="+mj-lt"/>
              </a:rPr>
              <a:t>ліцензії</a:t>
            </a:r>
            <a:endParaRPr lang="ru-RU" sz="2800" dirty="0" err="1"/>
          </a:p>
        </p:txBody>
      </p:sp>
      <p:sp>
        <p:nvSpPr>
          <p:cNvPr id="3" name="Объект 2">
            <a:extLst>
              <a:ext uri="{FF2B5EF4-FFF2-40B4-BE49-F238E27FC236}">
                <a16:creationId xmlns:a16="http://schemas.microsoft.com/office/drawing/2014/main" id="{90002FA5-0E9D-42C7-BDA8-9618DB0ECE52}"/>
              </a:ext>
            </a:extLst>
          </p:cNvPr>
          <p:cNvSpPr>
            <a:spLocks noGrp="1"/>
          </p:cNvSpPr>
          <p:nvPr>
            <p:ph idx="1"/>
          </p:nvPr>
        </p:nvSpPr>
        <p:spPr>
          <a:xfrm>
            <a:off x="525717" y="1975546"/>
            <a:ext cx="10077557" cy="4886138"/>
          </a:xfrm>
        </p:spPr>
        <p:txBody>
          <a:bodyPr vert="horz" lIns="91440" tIns="45720" rIns="91440" bIns="45720" rtlCol="0" anchor="t">
            <a:normAutofit fontScale="85000" lnSpcReduction="20000"/>
          </a:bodyPr>
          <a:lstStyle/>
          <a:p>
            <a:r>
              <a:rPr lang="ru-RU" b="1" i="1" dirty="0">
                <a:ea typeface="+mn-lt"/>
                <a:cs typeface="+mn-lt"/>
              </a:rPr>
              <a:t>ЛІЦЕНЗІЯ ВИДАЄТЬСЯ </a:t>
            </a:r>
            <a:r>
              <a:rPr lang="ru-RU" b="1" i="1" u="sng" dirty="0">
                <a:ea typeface="+mn-lt"/>
                <a:cs typeface="+mn-lt"/>
              </a:rPr>
              <a:t>НА ОДИН АБО КІЛЬКА</a:t>
            </a:r>
            <a:r>
              <a:rPr lang="ru-RU" b="1" i="1" dirty="0">
                <a:ea typeface="+mn-lt"/>
                <a:cs typeface="+mn-lt"/>
              </a:rPr>
              <a:t> ВИДІВ ДІЯЛЬНОСТІ: </a:t>
            </a:r>
            <a:endParaRPr lang="ru-RU" i="1" dirty="0">
              <a:ea typeface="+mn-lt"/>
              <a:cs typeface="+mn-lt"/>
            </a:endParaRPr>
          </a:p>
          <a:p>
            <a:pPr marL="342900" indent="-342900">
              <a:buChar char="•"/>
            </a:pPr>
            <a:r>
              <a:rPr lang="ru-RU" i="1" dirty="0" err="1">
                <a:ea typeface="+mn-lt"/>
                <a:cs typeface="+mn-lt"/>
              </a:rPr>
              <a:t>культивування</a:t>
            </a:r>
            <a:r>
              <a:rPr lang="ru-RU" i="1" dirty="0">
                <a:ea typeface="+mn-lt"/>
                <a:cs typeface="+mn-lt"/>
              </a:rPr>
              <a:t> </a:t>
            </a:r>
            <a:r>
              <a:rPr lang="ru-RU" i="1" dirty="0" err="1">
                <a:ea typeface="+mn-lt"/>
                <a:cs typeface="+mn-lt"/>
              </a:rPr>
              <a:t>рослин</a:t>
            </a:r>
            <a:endParaRPr lang="ru-RU" i="1" dirty="0">
              <a:ea typeface="+mn-lt"/>
              <a:cs typeface="+mn-lt"/>
            </a:endParaRPr>
          </a:p>
          <a:p>
            <a:pPr marL="342900" indent="-342900">
              <a:buChar char="•"/>
            </a:pPr>
            <a:r>
              <a:rPr lang="ru-RU" i="1" dirty="0" err="1">
                <a:ea typeface="+mn-lt"/>
                <a:cs typeface="+mn-lt"/>
              </a:rPr>
              <a:t>розробка</a:t>
            </a:r>
            <a:r>
              <a:rPr lang="ru-RU" i="1" dirty="0">
                <a:ea typeface="+mn-lt"/>
                <a:cs typeface="+mn-lt"/>
              </a:rPr>
              <a:t> </a:t>
            </a:r>
          </a:p>
          <a:p>
            <a:pPr marL="342900" indent="-342900">
              <a:buChar char="•"/>
            </a:pPr>
            <a:r>
              <a:rPr lang="ru-RU" i="1" dirty="0" err="1">
                <a:ea typeface="+mn-lt"/>
                <a:cs typeface="+mn-lt"/>
              </a:rPr>
              <a:t>виробництво</a:t>
            </a:r>
            <a:r>
              <a:rPr lang="ru-RU" i="1" dirty="0">
                <a:ea typeface="+mn-lt"/>
                <a:cs typeface="+mn-lt"/>
              </a:rPr>
              <a:t> </a:t>
            </a:r>
          </a:p>
          <a:p>
            <a:pPr marL="342900" indent="-342900">
              <a:buChar char="•"/>
            </a:pPr>
            <a:r>
              <a:rPr lang="ru-RU" i="1" dirty="0" err="1">
                <a:ea typeface="+mn-lt"/>
                <a:cs typeface="+mn-lt"/>
              </a:rPr>
              <a:t>виготовлення</a:t>
            </a:r>
            <a:r>
              <a:rPr lang="ru-RU" i="1" dirty="0">
                <a:ea typeface="+mn-lt"/>
                <a:cs typeface="+mn-lt"/>
              </a:rPr>
              <a:t> </a:t>
            </a:r>
          </a:p>
          <a:p>
            <a:pPr marL="342900" indent="-342900">
              <a:buChar char="•"/>
            </a:pPr>
            <a:r>
              <a:rPr lang="ru-RU" i="1" dirty="0" err="1">
                <a:ea typeface="+mn-lt"/>
                <a:cs typeface="+mn-lt"/>
              </a:rPr>
              <a:t>зберігання</a:t>
            </a:r>
            <a:r>
              <a:rPr lang="ru-RU" i="1" dirty="0">
                <a:ea typeface="+mn-lt"/>
                <a:cs typeface="+mn-lt"/>
              </a:rPr>
              <a:t> </a:t>
            </a:r>
          </a:p>
          <a:p>
            <a:pPr marL="342900" indent="-342900">
              <a:buChar char="•"/>
            </a:pPr>
            <a:r>
              <a:rPr lang="ru-RU" i="1" dirty="0" err="1">
                <a:ea typeface="+mn-lt"/>
                <a:cs typeface="+mn-lt"/>
              </a:rPr>
              <a:t>перевезення</a:t>
            </a:r>
            <a:r>
              <a:rPr lang="ru-RU" i="1" dirty="0">
                <a:ea typeface="+mn-lt"/>
                <a:cs typeface="+mn-lt"/>
              </a:rPr>
              <a:t> </a:t>
            </a:r>
          </a:p>
          <a:p>
            <a:pPr marL="342900" indent="-342900">
              <a:buChar char="•"/>
            </a:pPr>
            <a:r>
              <a:rPr lang="ru-RU" i="1" dirty="0" err="1">
                <a:ea typeface="+mn-lt"/>
                <a:cs typeface="+mn-lt"/>
              </a:rPr>
              <a:t>придбання</a:t>
            </a:r>
            <a:r>
              <a:rPr lang="ru-RU" i="1" dirty="0">
                <a:ea typeface="+mn-lt"/>
                <a:cs typeface="+mn-lt"/>
              </a:rPr>
              <a:t> </a:t>
            </a:r>
          </a:p>
          <a:p>
            <a:pPr marL="342900" indent="-342900">
              <a:buChar char="•"/>
            </a:pPr>
            <a:r>
              <a:rPr lang="ru-RU" i="1" dirty="0" err="1">
                <a:ea typeface="+mn-lt"/>
                <a:cs typeface="+mn-lt"/>
              </a:rPr>
              <a:t>реалізація</a:t>
            </a:r>
            <a:r>
              <a:rPr lang="ru-RU" i="1" dirty="0">
                <a:ea typeface="+mn-lt"/>
                <a:cs typeface="+mn-lt"/>
              </a:rPr>
              <a:t> (</a:t>
            </a:r>
            <a:r>
              <a:rPr lang="ru-RU" i="1" dirty="0" err="1">
                <a:ea typeface="+mn-lt"/>
                <a:cs typeface="+mn-lt"/>
              </a:rPr>
              <a:t>відпуск</a:t>
            </a:r>
            <a:r>
              <a:rPr lang="ru-RU" i="1" dirty="0">
                <a:ea typeface="+mn-lt"/>
                <a:cs typeface="+mn-lt"/>
              </a:rPr>
              <a:t>) </a:t>
            </a:r>
          </a:p>
          <a:p>
            <a:pPr marL="342900" indent="-342900">
              <a:buChar char="•"/>
            </a:pPr>
            <a:r>
              <a:rPr lang="ru-RU" i="1" dirty="0" err="1">
                <a:ea typeface="+mn-lt"/>
                <a:cs typeface="+mn-lt"/>
              </a:rPr>
              <a:t>ввезення</a:t>
            </a:r>
            <a:r>
              <a:rPr lang="ru-RU" i="1" dirty="0">
                <a:ea typeface="+mn-lt"/>
                <a:cs typeface="+mn-lt"/>
              </a:rPr>
              <a:t> на </a:t>
            </a:r>
            <a:r>
              <a:rPr lang="ru-RU" i="1" dirty="0" err="1">
                <a:ea typeface="+mn-lt"/>
                <a:cs typeface="+mn-lt"/>
              </a:rPr>
              <a:t>територію</a:t>
            </a:r>
            <a:r>
              <a:rPr lang="ru-RU" i="1" dirty="0">
                <a:ea typeface="+mn-lt"/>
                <a:cs typeface="+mn-lt"/>
              </a:rPr>
              <a:t> </a:t>
            </a:r>
            <a:r>
              <a:rPr lang="ru-RU" i="1" dirty="0" err="1">
                <a:ea typeface="+mn-lt"/>
                <a:cs typeface="+mn-lt"/>
              </a:rPr>
              <a:t>України</a:t>
            </a:r>
            <a:r>
              <a:rPr lang="ru-RU" i="1" dirty="0">
                <a:ea typeface="+mn-lt"/>
                <a:cs typeface="+mn-lt"/>
              </a:rPr>
              <a:t> </a:t>
            </a:r>
          </a:p>
          <a:p>
            <a:pPr marL="342900" indent="-342900">
              <a:buChar char="•"/>
            </a:pPr>
            <a:r>
              <a:rPr lang="ru-RU" i="1" dirty="0" err="1">
                <a:ea typeface="+mn-lt"/>
                <a:cs typeface="+mn-lt"/>
              </a:rPr>
              <a:t>вивезення</a:t>
            </a:r>
            <a:r>
              <a:rPr lang="ru-RU" i="1" dirty="0">
                <a:ea typeface="+mn-lt"/>
                <a:cs typeface="+mn-lt"/>
              </a:rPr>
              <a:t> з </a:t>
            </a:r>
            <a:r>
              <a:rPr lang="ru-RU" i="1" dirty="0" err="1">
                <a:ea typeface="+mn-lt"/>
                <a:cs typeface="+mn-lt"/>
              </a:rPr>
              <a:t>території</a:t>
            </a:r>
            <a:r>
              <a:rPr lang="ru-RU" i="1" dirty="0">
                <a:ea typeface="+mn-lt"/>
                <a:cs typeface="+mn-lt"/>
              </a:rPr>
              <a:t> </a:t>
            </a:r>
            <a:r>
              <a:rPr lang="ru-RU" i="1" dirty="0" err="1">
                <a:ea typeface="+mn-lt"/>
                <a:cs typeface="+mn-lt"/>
              </a:rPr>
              <a:t>України</a:t>
            </a:r>
            <a:r>
              <a:rPr lang="ru-RU" i="1" dirty="0">
                <a:ea typeface="+mn-lt"/>
                <a:cs typeface="+mn-lt"/>
              </a:rPr>
              <a:t> </a:t>
            </a:r>
          </a:p>
          <a:p>
            <a:pPr marL="342900" indent="-342900">
              <a:buChar char="•"/>
            </a:pPr>
            <a:r>
              <a:rPr lang="ru-RU" i="1" dirty="0" err="1">
                <a:ea typeface="+mn-lt"/>
                <a:cs typeface="+mn-lt"/>
              </a:rPr>
              <a:t>використання</a:t>
            </a:r>
            <a:r>
              <a:rPr lang="ru-RU" i="1" dirty="0">
                <a:ea typeface="+mn-lt"/>
                <a:cs typeface="+mn-lt"/>
              </a:rPr>
              <a:t> </a:t>
            </a:r>
          </a:p>
          <a:p>
            <a:pPr marL="342900" indent="-342900">
              <a:buChar char="•"/>
            </a:pPr>
            <a:r>
              <a:rPr lang="ru-RU" i="1" dirty="0" err="1">
                <a:ea typeface="+mn-lt"/>
                <a:cs typeface="+mn-lt"/>
              </a:rPr>
              <a:t>знищення</a:t>
            </a:r>
            <a:endParaRPr lang="ru-RU" i="1" dirty="0" err="1"/>
          </a:p>
        </p:txBody>
      </p:sp>
      <p:sp>
        <p:nvSpPr>
          <p:cNvPr id="4" name="Свиток: вертикальный 3">
            <a:extLst>
              <a:ext uri="{FF2B5EF4-FFF2-40B4-BE49-F238E27FC236}">
                <a16:creationId xmlns:a16="http://schemas.microsoft.com/office/drawing/2014/main" id="{E3E3EBB4-6ACA-4CD9-911B-618B9EB5C588}"/>
              </a:ext>
            </a:extLst>
          </p:cNvPr>
          <p:cNvSpPr/>
          <p:nvPr/>
        </p:nvSpPr>
        <p:spPr>
          <a:xfrm>
            <a:off x="4213514" y="2368670"/>
            <a:ext cx="2832338" cy="2774829"/>
          </a:xfrm>
          <a:prstGeom prst="verticalScroll">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solidFill>
                  <a:schemeClr val="tx1"/>
                </a:solidFill>
                <a:ea typeface="+mn-lt"/>
                <a:cs typeface="+mn-lt"/>
              </a:rPr>
              <a:t>Термін</a:t>
            </a:r>
            <a:r>
              <a:rPr lang="ru-RU" sz="2400" b="1" dirty="0">
                <a:solidFill>
                  <a:schemeClr val="tx1"/>
                </a:solidFill>
                <a:ea typeface="+mn-lt"/>
                <a:cs typeface="+mn-lt"/>
              </a:rPr>
              <a:t> </a:t>
            </a:r>
            <a:r>
              <a:rPr lang="ru-RU" sz="2400" b="1" dirty="0" err="1">
                <a:solidFill>
                  <a:schemeClr val="tx1"/>
                </a:solidFill>
                <a:ea typeface="+mn-lt"/>
                <a:cs typeface="+mn-lt"/>
              </a:rPr>
              <a:t>дії</a:t>
            </a:r>
            <a:r>
              <a:rPr lang="ru-RU" sz="2400" b="1" dirty="0">
                <a:solidFill>
                  <a:schemeClr val="tx1"/>
                </a:solidFill>
                <a:ea typeface="+mn-lt"/>
                <a:cs typeface="+mn-lt"/>
              </a:rPr>
              <a:t> </a:t>
            </a:r>
            <a:r>
              <a:rPr lang="ru-RU" sz="2400" b="1" dirty="0" err="1">
                <a:solidFill>
                  <a:schemeClr val="tx1"/>
                </a:solidFill>
                <a:ea typeface="+mn-lt"/>
                <a:cs typeface="+mn-lt"/>
              </a:rPr>
              <a:t>ліцензії</a:t>
            </a:r>
            <a:r>
              <a:rPr lang="ru-RU" sz="2400" b="1" dirty="0">
                <a:solidFill>
                  <a:schemeClr val="tx1"/>
                </a:solidFill>
                <a:ea typeface="+mn-lt"/>
                <a:cs typeface="+mn-lt"/>
              </a:rPr>
              <a:t> на </a:t>
            </a:r>
            <a:r>
              <a:rPr lang="ru-RU" sz="2400" b="1" dirty="0" err="1">
                <a:solidFill>
                  <a:schemeClr val="tx1"/>
                </a:solidFill>
                <a:ea typeface="+mn-lt"/>
                <a:cs typeface="+mn-lt"/>
              </a:rPr>
              <a:t>зазначені</a:t>
            </a:r>
            <a:r>
              <a:rPr lang="ru-RU" sz="2400" b="1" dirty="0">
                <a:solidFill>
                  <a:schemeClr val="tx1"/>
                </a:solidFill>
                <a:ea typeface="+mn-lt"/>
                <a:cs typeface="+mn-lt"/>
              </a:rPr>
              <a:t> </a:t>
            </a:r>
            <a:r>
              <a:rPr lang="ru-RU" sz="2400" b="1" dirty="0" err="1">
                <a:solidFill>
                  <a:schemeClr val="tx1"/>
                </a:solidFill>
                <a:ea typeface="+mn-lt"/>
                <a:cs typeface="+mn-lt"/>
              </a:rPr>
              <a:t>види</a:t>
            </a:r>
            <a:r>
              <a:rPr lang="ru-RU" sz="2400" b="1" dirty="0">
                <a:solidFill>
                  <a:schemeClr val="tx1"/>
                </a:solidFill>
                <a:ea typeface="+mn-lt"/>
                <a:cs typeface="+mn-lt"/>
              </a:rPr>
              <a:t> </a:t>
            </a:r>
            <a:r>
              <a:rPr lang="ru-RU" sz="2400" b="1" dirty="0" err="1">
                <a:solidFill>
                  <a:schemeClr val="tx1"/>
                </a:solidFill>
                <a:ea typeface="+mn-lt"/>
                <a:cs typeface="+mn-lt"/>
              </a:rPr>
              <a:t>діяльності</a:t>
            </a:r>
            <a:r>
              <a:rPr lang="ru-RU" sz="2400" b="1" dirty="0">
                <a:solidFill>
                  <a:schemeClr val="tx1"/>
                </a:solidFill>
                <a:ea typeface="+mn-lt"/>
                <a:cs typeface="+mn-lt"/>
              </a:rPr>
              <a:t> </a:t>
            </a:r>
            <a:r>
              <a:rPr lang="ru-RU" sz="2400" b="1" dirty="0">
                <a:solidFill>
                  <a:srgbClr val="C00000"/>
                </a:solidFill>
                <a:ea typeface="+mn-lt"/>
                <a:cs typeface="+mn-lt"/>
              </a:rPr>
              <a:t>5 </a:t>
            </a:r>
            <a:r>
              <a:rPr lang="ru-RU" sz="2400" b="1" dirty="0" err="1">
                <a:solidFill>
                  <a:srgbClr val="C00000"/>
                </a:solidFill>
                <a:ea typeface="+mn-lt"/>
                <a:cs typeface="+mn-lt"/>
              </a:rPr>
              <a:t>років</a:t>
            </a:r>
            <a:endParaRPr lang="ru-RU" sz="2400" b="1" dirty="0" err="1">
              <a:solidFill>
                <a:srgbClr val="C00000"/>
              </a:solidFill>
            </a:endParaRPr>
          </a:p>
        </p:txBody>
      </p:sp>
      <p:sp>
        <p:nvSpPr>
          <p:cNvPr id="5" name="Прямоугольник: один усеченный угол 4">
            <a:extLst>
              <a:ext uri="{FF2B5EF4-FFF2-40B4-BE49-F238E27FC236}">
                <a16:creationId xmlns:a16="http://schemas.microsoft.com/office/drawing/2014/main" id="{E665CD4E-6E10-447D-A6CE-507B65BD2FD8}"/>
              </a:ext>
            </a:extLst>
          </p:cNvPr>
          <p:cNvSpPr/>
          <p:nvPr/>
        </p:nvSpPr>
        <p:spPr>
          <a:xfrm>
            <a:off x="7348807" y="2309543"/>
            <a:ext cx="4528866" cy="3594337"/>
          </a:xfrm>
          <a:prstGeom prst="snip1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ea typeface="+mn-lt"/>
                <a:cs typeface="+mn-lt"/>
              </a:rPr>
              <a:t>ст. 8 Закону </a:t>
            </a:r>
            <a:r>
              <a:rPr lang="ru-RU" b="1" dirty="0" err="1">
                <a:solidFill>
                  <a:schemeClr val="tx1"/>
                </a:solidFill>
                <a:ea typeface="+mn-lt"/>
                <a:cs typeface="+mn-lt"/>
              </a:rPr>
              <a:t>України</a:t>
            </a:r>
            <a:r>
              <a:rPr lang="ru-RU" b="1" dirty="0">
                <a:solidFill>
                  <a:schemeClr val="tx1"/>
                </a:solidFill>
                <a:ea typeface="+mn-lt"/>
                <a:cs typeface="+mn-lt"/>
              </a:rPr>
              <a:t> «Про </a:t>
            </a:r>
            <a:r>
              <a:rPr lang="ru-RU" b="1" dirty="0" err="1">
                <a:solidFill>
                  <a:schemeClr val="tx1"/>
                </a:solidFill>
                <a:ea typeface="+mn-lt"/>
                <a:cs typeface="+mn-lt"/>
              </a:rPr>
              <a:t>наркотичні</a:t>
            </a:r>
            <a:r>
              <a:rPr lang="ru-RU" b="1" dirty="0">
                <a:solidFill>
                  <a:schemeClr val="tx1"/>
                </a:solidFill>
                <a:ea typeface="+mn-lt"/>
                <a:cs typeface="+mn-lt"/>
              </a:rPr>
              <a:t> </a:t>
            </a:r>
            <a:r>
              <a:rPr lang="ru-RU" b="1" dirty="0" err="1">
                <a:solidFill>
                  <a:schemeClr val="tx1"/>
                </a:solidFill>
                <a:ea typeface="+mn-lt"/>
                <a:cs typeface="+mn-lt"/>
              </a:rPr>
              <a:t>засоби,психотропні</a:t>
            </a:r>
            <a:r>
              <a:rPr lang="ru-RU" b="1" dirty="0">
                <a:solidFill>
                  <a:schemeClr val="tx1"/>
                </a:solidFill>
                <a:ea typeface="+mn-lt"/>
                <a:cs typeface="+mn-lt"/>
              </a:rPr>
              <a:t> </a:t>
            </a:r>
            <a:r>
              <a:rPr lang="ru-RU" b="1" dirty="0" err="1">
                <a:solidFill>
                  <a:schemeClr val="tx1"/>
                </a:solidFill>
                <a:ea typeface="+mn-lt"/>
                <a:cs typeface="+mn-lt"/>
              </a:rPr>
              <a:t>речовини</a:t>
            </a:r>
            <a:r>
              <a:rPr lang="ru-RU" b="1" dirty="0">
                <a:solidFill>
                  <a:schemeClr val="tx1"/>
                </a:solidFill>
                <a:ea typeface="+mn-lt"/>
                <a:cs typeface="+mn-lt"/>
              </a:rPr>
              <a:t> і </a:t>
            </a:r>
            <a:r>
              <a:rPr lang="ru-RU" b="1" dirty="0" err="1">
                <a:solidFill>
                  <a:schemeClr val="tx1"/>
                </a:solidFill>
                <a:ea typeface="+mn-lt"/>
                <a:cs typeface="+mn-lt"/>
              </a:rPr>
              <a:t>прекурсори</a:t>
            </a:r>
            <a:r>
              <a:rPr lang="ru-RU" b="1" dirty="0">
                <a:solidFill>
                  <a:schemeClr val="tx1"/>
                </a:solidFill>
                <a:ea typeface="+mn-lt"/>
                <a:cs typeface="+mn-lt"/>
              </a:rPr>
              <a:t>» № 60/95-ВР, в </a:t>
            </a:r>
            <a:r>
              <a:rPr lang="ru-RU" b="1" dirty="0" err="1">
                <a:solidFill>
                  <a:schemeClr val="tx1"/>
                </a:solidFill>
                <a:ea typeface="+mn-lt"/>
                <a:cs typeface="+mn-lt"/>
              </a:rPr>
              <a:t>редакції</a:t>
            </a:r>
            <a:r>
              <a:rPr lang="ru-RU" b="1" dirty="0">
                <a:solidFill>
                  <a:schemeClr val="tx1"/>
                </a:solidFill>
                <a:ea typeface="+mn-lt"/>
                <a:cs typeface="+mn-lt"/>
              </a:rPr>
              <a:t> Закону </a:t>
            </a:r>
            <a:r>
              <a:rPr lang="ru-RU" b="1" dirty="0" err="1">
                <a:solidFill>
                  <a:schemeClr val="tx1"/>
                </a:solidFill>
                <a:ea typeface="+mn-lt"/>
                <a:cs typeface="+mn-lt"/>
              </a:rPr>
              <a:t>України</a:t>
            </a:r>
            <a:r>
              <a:rPr lang="ru-RU" b="1" dirty="0">
                <a:solidFill>
                  <a:schemeClr val="tx1"/>
                </a:solidFill>
                <a:ea typeface="+mn-lt"/>
                <a:cs typeface="+mn-lt"/>
              </a:rPr>
              <a:t> № 530-V; </a:t>
            </a:r>
            <a:endParaRPr lang="ru-RU" dirty="0">
              <a:solidFill>
                <a:schemeClr val="tx1"/>
              </a:solidFill>
              <a:ea typeface="+mn-lt"/>
              <a:cs typeface="+mn-lt"/>
            </a:endParaRPr>
          </a:p>
          <a:p>
            <a:pPr algn="ctr"/>
            <a:r>
              <a:rPr lang="ru-RU" b="1" dirty="0">
                <a:solidFill>
                  <a:srgbClr val="C00000"/>
                </a:solidFill>
                <a:ea typeface="+mn-lt"/>
                <a:cs typeface="+mn-lt"/>
              </a:rPr>
              <a:t>ПКМУ </a:t>
            </a:r>
            <a:r>
              <a:rPr lang="ru-RU" b="1" dirty="0" err="1">
                <a:solidFill>
                  <a:srgbClr val="C00000"/>
                </a:solidFill>
                <a:ea typeface="+mn-lt"/>
                <a:cs typeface="+mn-lt"/>
              </a:rPr>
              <a:t>від</a:t>
            </a:r>
            <a:r>
              <a:rPr lang="ru-RU" b="1" dirty="0">
                <a:solidFill>
                  <a:srgbClr val="C00000"/>
                </a:solidFill>
                <a:ea typeface="+mn-lt"/>
                <a:cs typeface="+mn-lt"/>
              </a:rPr>
              <a:t> 6 </a:t>
            </a:r>
            <a:r>
              <a:rPr lang="ru-RU" b="1" dirty="0" err="1">
                <a:solidFill>
                  <a:srgbClr val="C00000"/>
                </a:solidFill>
                <a:ea typeface="+mn-lt"/>
                <a:cs typeface="+mn-lt"/>
              </a:rPr>
              <a:t>квітня</a:t>
            </a:r>
            <a:r>
              <a:rPr lang="ru-RU" b="1" dirty="0">
                <a:solidFill>
                  <a:srgbClr val="C00000"/>
                </a:solidFill>
                <a:ea typeface="+mn-lt"/>
                <a:cs typeface="+mn-lt"/>
              </a:rPr>
              <a:t> 2016 р. № 282 </a:t>
            </a:r>
            <a:endParaRPr lang="ru-RU">
              <a:solidFill>
                <a:srgbClr val="C00000"/>
              </a:solidFill>
              <a:ea typeface="+mn-lt"/>
              <a:cs typeface="+mn-lt"/>
            </a:endParaRPr>
          </a:p>
          <a:p>
            <a:pPr algn="ctr"/>
            <a:endParaRPr lang="ru-RU" dirty="0">
              <a:solidFill>
                <a:schemeClr val="tx1"/>
              </a:solidFill>
              <a:ea typeface="+mn-lt"/>
              <a:cs typeface="+mn-lt"/>
            </a:endParaRPr>
          </a:p>
          <a:p>
            <a:pPr algn="ctr"/>
            <a:r>
              <a:rPr lang="ru-RU" b="1" dirty="0">
                <a:solidFill>
                  <a:schemeClr val="tx1"/>
                </a:solidFill>
                <a:ea typeface="+mn-lt"/>
                <a:cs typeface="+mn-lt"/>
              </a:rPr>
              <a:t>Наказ МОЗ </a:t>
            </a:r>
            <a:r>
              <a:rPr lang="ru-RU" b="1" dirty="0" err="1">
                <a:solidFill>
                  <a:schemeClr val="tx1"/>
                </a:solidFill>
                <a:ea typeface="+mn-lt"/>
                <a:cs typeface="+mn-lt"/>
              </a:rPr>
              <a:t>України</a:t>
            </a:r>
            <a:r>
              <a:rPr lang="ru-RU" b="1" dirty="0">
                <a:solidFill>
                  <a:schemeClr val="tx1"/>
                </a:solidFill>
                <a:ea typeface="+mn-lt"/>
                <a:cs typeface="+mn-lt"/>
              </a:rPr>
              <a:t> </a:t>
            </a:r>
            <a:r>
              <a:rPr lang="ru-RU" b="1" dirty="0" err="1">
                <a:solidFill>
                  <a:schemeClr val="tx1"/>
                </a:solidFill>
                <a:ea typeface="+mn-lt"/>
                <a:cs typeface="+mn-lt"/>
              </a:rPr>
              <a:t>від</a:t>
            </a:r>
            <a:r>
              <a:rPr lang="ru-RU" b="1" dirty="0">
                <a:solidFill>
                  <a:schemeClr val="tx1"/>
                </a:solidFill>
                <a:ea typeface="+mn-lt"/>
                <a:cs typeface="+mn-lt"/>
              </a:rPr>
              <a:t> 2.02.2010 р. № 66</a:t>
            </a:r>
            <a:endParaRPr lang="ru-RU" b="1">
              <a:solidFill>
                <a:schemeClr val="tx1"/>
              </a:solidFill>
            </a:endParaRPr>
          </a:p>
        </p:txBody>
      </p:sp>
      <p:sp>
        <p:nvSpPr>
          <p:cNvPr id="6" name="TextBox 5">
            <a:extLst>
              <a:ext uri="{FF2B5EF4-FFF2-40B4-BE49-F238E27FC236}">
                <a16:creationId xmlns:a16="http://schemas.microsoft.com/office/drawing/2014/main" id="{39C96089-73D2-4D5A-ABF1-E5ED8EC607C4}"/>
              </a:ext>
            </a:extLst>
          </p:cNvPr>
          <p:cNvSpPr txBox="1"/>
          <p:nvPr/>
        </p:nvSpPr>
        <p:spPr>
          <a:xfrm>
            <a:off x="3602966" y="5946475"/>
            <a:ext cx="829286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u="sng" dirty="0" err="1"/>
              <a:t>Діяльність</a:t>
            </a:r>
            <a:r>
              <a:rPr lang="en-US" sz="2400" b="1" u="sng" dirty="0"/>
              <a:t> </a:t>
            </a:r>
            <a:r>
              <a:rPr lang="en-US" sz="2400" b="1" u="sng" dirty="0" err="1"/>
              <a:t>здійснюється</a:t>
            </a:r>
            <a:r>
              <a:rPr lang="en-US" sz="2400" b="1" u="sng" dirty="0"/>
              <a:t> </a:t>
            </a:r>
            <a:r>
              <a:rPr lang="en-US" sz="2400" b="1" u="sng" dirty="0" err="1"/>
              <a:t>виключно</a:t>
            </a:r>
            <a:r>
              <a:rPr lang="en-US" sz="2400" b="1" u="sng" dirty="0"/>
              <a:t> в </a:t>
            </a:r>
            <a:r>
              <a:rPr lang="en-US" sz="2400" b="1" u="sng" dirty="0" err="1"/>
              <a:t>межах</a:t>
            </a:r>
            <a:r>
              <a:rPr lang="en-US" sz="2400" b="1" u="sng" dirty="0"/>
              <a:t> </a:t>
            </a:r>
            <a:r>
              <a:rPr lang="en-US" sz="2400" b="1" u="sng" dirty="0" err="1"/>
              <a:t>видів</a:t>
            </a:r>
            <a:r>
              <a:rPr lang="en-US" sz="2400" b="1" u="sng" dirty="0"/>
              <a:t>, </a:t>
            </a:r>
            <a:r>
              <a:rPr lang="en-US" sz="2400" b="1" u="sng" dirty="0" err="1"/>
              <a:t>перерахованих</a:t>
            </a:r>
            <a:r>
              <a:rPr lang="en-US" sz="2400" b="1" u="sng" dirty="0"/>
              <a:t> (</a:t>
            </a:r>
            <a:r>
              <a:rPr lang="en-US" sz="2400" b="1" u="sng" dirty="0" err="1"/>
              <a:t>зазначених</a:t>
            </a:r>
            <a:r>
              <a:rPr lang="en-US" sz="2400" b="1" u="sng" dirty="0"/>
              <a:t>) у </a:t>
            </a:r>
            <a:r>
              <a:rPr lang="en-US" sz="2400" b="1" u="sng" dirty="0" err="1"/>
              <a:t>ліцензії</a:t>
            </a:r>
            <a:endParaRPr lang="en-US" sz="2400" b="1" u="sng" dirty="0"/>
          </a:p>
        </p:txBody>
      </p:sp>
    </p:spTree>
    <p:extLst>
      <p:ext uri="{BB962C8B-B14F-4D97-AF65-F5344CB8AC3E}">
        <p14:creationId xmlns:p14="http://schemas.microsoft.com/office/powerpoint/2010/main" val="1979650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496962" y="96954"/>
            <a:ext cx="11040840" cy="1325563"/>
          </a:xfrm>
        </p:spPr>
        <p:txBody>
          <a:bodyPr vert="horz" lIns="91440" tIns="45720" rIns="91440" bIns="45720" rtlCol="0" anchor="b">
            <a:noAutofit/>
          </a:bodyPr>
          <a:lstStyle/>
          <a:p>
            <a:pPr algn="ctr"/>
            <a:r>
              <a:rPr lang="ru-RU" sz="2800" i="0" dirty="0">
                <a:ea typeface="+mj-lt"/>
                <a:cs typeface="+mj-lt"/>
              </a:rPr>
              <a:t>РЕГЛАМЕНТАЦІЯ ОБІГУ </a:t>
            </a:r>
            <a:r>
              <a:rPr lang="ru-RU" sz="2800" i="0" dirty="0" err="1">
                <a:ea typeface="+mj-lt"/>
                <a:cs typeface="+mj-lt"/>
              </a:rPr>
              <a:t>наркотичних</a:t>
            </a:r>
            <a:r>
              <a:rPr lang="ru-RU" sz="2800" i="0" dirty="0">
                <a:ea typeface="+mj-lt"/>
                <a:cs typeface="+mj-lt"/>
              </a:rPr>
              <a:t> </a:t>
            </a:r>
            <a:r>
              <a:rPr lang="ru-RU" sz="2800" i="0" dirty="0" err="1">
                <a:ea typeface="+mj-lt"/>
                <a:cs typeface="+mj-lt"/>
              </a:rPr>
              <a:t>засобів</a:t>
            </a:r>
            <a:r>
              <a:rPr lang="ru-RU" sz="2800" i="0" dirty="0">
                <a:ea typeface="+mj-lt"/>
                <a:cs typeface="+mj-lt"/>
              </a:rPr>
              <a:t>, </a:t>
            </a:r>
            <a:r>
              <a:rPr lang="ru-RU" sz="2800" i="0" dirty="0" err="1">
                <a:ea typeface="+mj-lt"/>
                <a:cs typeface="+mj-lt"/>
              </a:rPr>
              <a:t>психотропних</a:t>
            </a:r>
            <a:r>
              <a:rPr lang="ru-RU" sz="2800" i="0" dirty="0">
                <a:ea typeface="+mj-lt"/>
                <a:cs typeface="+mj-lt"/>
              </a:rPr>
              <a:t> </a:t>
            </a:r>
            <a:r>
              <a:rPr lang="ru-RU" sz="2800" i="0" dirty="0" err="1">
                <a:ea typeface="+mj-lt"/>
                <a:cs typeface="+mj-lt"/>
              </a:rPr>
              <a:t>речовин</a:t>
            </a:r>
            <a:r>
              <a:rPr lang="ru-RU" sz="2800" i="0" dirty="0">
                <a:ea typeface="+mj-lt"/>
                <a:cs typeface="+mj-lt"/>
              </a:rPr>
              <a:t> та </a:t>
            </a:r>
            <a:r>
              <a:rPr lang="ru-RU" sz="2800" i="0" dirty="0" err="1">
                <a:ea typeface="+mj-lt"/>
                <a:cs typeface="+mj-lt"/>
              </a:rPr>
              <a:t>прекурсорів</a:t>
            </a:r>
            <a:r>
              <a:rPr lang="ru-RU" sz="2800" i="0" dirty="0">
                <a:ea typeface="+mj-lt"/>
                <a:cs typeface="+mj-lt"/>
              </a:rPr>
              <a:t> у закладах </a:t>
            </a:r>
            <a:r>
              <a:rPr lang="ru-RU" sz="2800" i="0" dirty="0" err="1">
                <a:ea typeface="+mj-lt"/>
                <a:cs typeface="+mj-lt"/>
              </a:rPr>
              <a:t>охорони</a:t>
            </a:r>
            <a:r>
              <a:rPr lang="ru-RU" sz="2800" i="0" dirty="0">
                <a:ea typeface="+mj-lt"/>
                <a:cs typeface="+mj-lt"/>
              </a:rPr>
              <a:t> </a:t>
            </a:r>
            <a:r>
              <a:rPr lang="ru-RU" sz="2800" i="0" dirty="0" err="1">
                <a:ea typeface="+mj-lt"/>
                <a:cs typeface="+mj-lt"/>
              </a:rPr>
              <a:t>здоров‘я</a:t>
            </a:r>
            <a:endParaRPr lang="ru-RU" sz="2800" dirty="0" err="1"/>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692989" y="1419045"/>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4761781" y="1419044"/>
            <a:ext cx="4327583"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60127" y="5098749"/>
            <a:ext cx="1984074"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dirty="0" err="1">
                <a:ea typeface="+mn-lt"/>
                <a:cs typeface="+mn-lt"/>
              </a:rPr>
              <a:t>Визначає</a:t>
            </a:r>
            <a:endParaRPr lang="ru-RU" dirty="0" err="1"/>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905305" y="2509927"/>
            <a:ext cx="8036940" cy="184029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sz="2000" b="1" dirty="0">
                <a:ea typeface="+mn-lt"/>
                <a:cs typeface="+mn-lt"/>
              </a:rPr>
              <a:t>ПКМУ </a:t>
            </a:r>
            <a:r>
              <a:rPr lang="ru-RU" sz="2000" b="1" dirty="0" err="1">
                <a:ea typeface="+mn-lt"/>
                <a:cs typeface="+mn-lt"/>
              </a:rPr>
              <a:t>від</a:t>
            </a:r>
            <a:r>
              <a:rPr lang="ru-RU" sz="2000" b="1" dirty="0">
                <a:ea typeface="+mn-lt"/>
                <a:cs typeface="+mn-lt"/>
              </a:rPr>
              <a:t> 03.06.2009 р. N 589 «Про </a:t>
            </a:r>
            <a:r>
              <a:rPr lang="ru-RU" sz="2000" b="1" dirty="0" err="1">
                <a:ea typeface="+mn-lt"/>
                <a:cs typeface="+mn-lt"/>
              </a:rPr>
              <a:t>затвердження</a:t>
            </a:r>
            <a:r>
              <a:rPr lang="ru-RU" sz="2000" b="1" dirty="0">
                <a:ea typeface="+mn-lt"/>
                <a:cs typeface="+mn-lt"/>
              </a:rPr>
              <a:t> Порядку </a:t>
            </a:r>
            <a:r>
              <a:rPr lang="ru-RU" sz="2000" b="1" dirty="0" err="1">
                <a:ea typeface="+mn-lt"/>
                <a:cs typeface="+mn-lt"/>
              </a:rPr>
              <a:t>провадження</a:t>
            </a:r>
            <a:r>
              <a:rPr lang="ru-RU" sz="2000" b="1" dirty="0">
                <a:ea typeface="+mn-lt"/>
                <a:cs typeface="+mn-lt"/>
              </a:rPr>
              <a:t> </a:t>
            </a:r>
            <a:r>
              <a:rPr lang="ru-RU" sz="2000" b="1" dirty="0" err="1">
                <a:ea typeface="+mn-lt"/>
                <a:cs typeface="+mn-lt"/>
              </a:rPr>
              <a:t>діяльності</a:t>
            </a:r>
            <a:r>
              <a:rPr lang="ru-RU" sz="2000" b="1" dirty="0">
                <a:ea typeface="+mn-lt"/>
                <a:cs typeface="+mn-lt"/>
              </a:rPr>
              <a:t>, </a:t>
            </a:r>
            <a:r>
              <a:rPr lang="ru-RU" sz="2000" b="1" dirty="0" err="1">
                <a:ea typeface="+mn-lt"/>
                <a:cs typeface="+mn-lt"/>
              </a:rPr>
              <a:t>пов'язаної</a:t>
            </a:r>
            <a:r>
              <a:rPr lang="ru-RU" sz="2000" b="1" dirty="0">
                <a:ea typeface="+mn-lt"/>
                <a:cs typeface="+mn-lt"/>
              </a:rPr>
              <a:t> з </a:t>
            </a:r>
            <a:r>
              <a:rPr lang="ru-RU" sz="2000" b="1" dirty="0" err="1">
                <a:ea typeface="+mn-lt"/>
                <a:cs typeface="+mn-lt"/>
              </a:rPr>
              <a:t>обігом</a:t>
            </a:r>
            <a:r>
              <a:rPr lang="ru-RU" sz="2000" b="1" dirty="0">
                <a:ea typeface="+mn-lt"/>
                <a:cs typeface="+mn-lt"/>
              </a:rPr>
              <a:t> </a:t>
            </a:r>
            <a:r>
              <a:rPr lang="ru-RU" sz="2000" b="1" dirty="0" err="1">
                <a:ea typeface="+mn-lt"/>
                <a:cs typeface="+mn-lt"/>
              </a:rPr>
              <a:t>наркотичних</a:t>
            </a:r>
            <a:r>
              <a:rPr lang="ru-RU" sz="2000" b="1" dirty="0">
                <a:ea typeface="+mn-lt"/>
                <a:cs typeface="+mn-lt"/>
              </a:rPr>
              <a:t> </a:t>
            </a:r>
            <a:r>
              <a:rPr lang="ru-RU" sz="2000" b="1" dirty="0" err="1">
                <a:ea typeface="+mn-lt"/>
                <a:cs typeface="+mn-lt"/>
              </a:rPr>
              <a:t>засобів</a:t>
            </a:r>
            <a:r>
              <a:rPr lang="ru-RU" sz="2000" b="1" dirty="0">
                <a:ea typeface="+mn-lt"/>
                <a:cs typeface="+mn-lt"/>
              </a:rPr>
              <a:t>, </a:t>
            </a:r>
            <a:r>
              <a:rPr lang="ru-RU" sz="2000" b="1" dirty="0" err="1">
                <a:ea typeface="+mn-lt"/>
                <a:cs typeface="+mn-lt"/>
              </a:rPr>
              <a:t>психотропних</a:t>
            </a:r>
            <a:r>
              <a:rPr lang="ru-RU" sz="2000" b="1" dirty="0">
                <a:ea typeface="+mn-lt"/>
                <a:cs typeface="+mn-lt"/>
              </a:rPr>
              <a:t> </a:t>
            </a:r>
            <a:r>
              <a:rPr lang="ru-RU" sz="2000" b="1" dirty="0" err="1">
                <a:ea typeface="+mn-lt"/>
                <a:cs typeface="+mn-lt"/>
              </a:rPr>
              <a:t>речовин</a:t>
            </a:r>
            <a:r>
              <a:rPr lang="ru-RU" sz="2000" b="1" dirty="0">
                <a:ea typeface="+mn-lt"/>
                <a:cs typeface="+mn-lt"/>
              </a:rPr>
              <a:t> та </a:t>
            </a:r>
            <a:r>
              <a:rPr lang="ru-RU" sz="2000" b="1" dirty="0" err="1">
                <a:ea typeface="+mn-lt"/>
                <a:cs typeface="+mn-lt"/>
              </a:rPr>
              <a:t>прекурсорів</a:t>
            </a:r>
            <a:r>
              <a:rPr lang="ru-RU" sz="2000" b="1" dirty="0">
                <a:ea typeface="+mn-lt"/>
                <a:cs typeface="+mn-lt"/>
              </a:rPr>
              <a:t>, та контролю за </a:t>
            </a:r>
            <a:r>
              <a:rPr lang="ru-RU" sz="2000" b="1" dirty="0" err="1">
                <a:ea typeface="+mn-lt"/>
                <a:cs typeface="+mn-lt"/>
              </a:rPr>
              <a:t>їх</a:t>
            </a:r>
            <a:r>
              <a:rPr lang="ru-RU" sz="2000" b="1" dirty="0">
                <a:ea typeface="+mn-lt"/>
                <a:cs typeface="+mn-lt"/>
              </a:rPr>
              <a:t> </a:t>
            </a:r>
            <a:r>
              <a:rPr lang="ru-RU" sz="2000" b="1" dirty="0" err="1">
                <a:ea typeface="+mn-lt"/>
                <a:cs typeface="+mn-lt"/>
              </a:rPr>
              <a:t>обігом</a:t>
            </a:r>
            <a:r>
              <a:rPr lang="ru-RU" sz="2000" b="1" dirty="0">
                <a:ea typeface="+mn-lt"/>
                <a:cs typeface="+mn-lt"/>
              </a:rPr>
              <a:t>», в </a:t>
            </a:r>
            <a:r>
              <a:rPr lang="ru-RU" sz="2000" b="1" dirty="0" err="1">
                <a:ea typeface="+mn-lt"/>
                <a:cs typeface="+mn-lt"/>
              </a:rPr>
              <a:t>редакції</a:t>
            </a:r>
            <a:r>
              <a:rPr lang="ru-RU" sz="2000" b="1" dirty="0">
                <a:ea typeface="+mn-lt"/>
                <a:cs typeface="+mn-lt"/>
              </a:rPr>
              <a:t> </a:t>
            </a:r>
            <a:r>
              <a:rPr lang="ru-RU" sz="2000" b="1" dirty="0" err="1">
                <a:ea typeface="+mn-lt"/>
                <a:cs typeface="+mn-lt"/>
              </a:rPr>
              <a:t>від</a:t>
            </a:r>
            <a:r>
              <a:rPr lang="ru-RU" sz="2000" b="1" dirty="0">
                <a:ea typeface="+mn-lt"/>
                <a:cs typeface="+mn-lt"/>
              </a:rPr>
              <a:t> 11.04.2017</a:t>
            </a:r>
            <a:endParaRPr lang="ru-RU" sz="2000" b="1" dirty="0"/>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905304" y="4954077"/>
            <a:ext cx="8410752" cy="1193320"/>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b="1" dirty="0">
                <a:ea typeface="+mn-lt"/>
                <a:cs typeface="+mn-lt"/>
              </a:rPr>
              <a:t>Процедуру </a:t>
            </a:r>
            <a:r>
              <a:rPr lang="ru-RU" b="1" dirty="0" err="1">
                <a:ea typeface="+mn-lt"/>
                <a:cs typeface="+mn-lt"/>
              </a:rPr>
              <a:t>діяльності</a:t>
            </a:r>
            <a:r>
              <a:rPr lang="ru-RU" b="1" dirty="0">
                <a:ea typeface="+mn-lt"/>
                <a:cs typeface="+mn-lt"/>
              </a:rPr>
              <a:t>: </a:t>
            </a:r>
            <a:r>
              <a:rPr lang="ru-RU" b="1" dirty="0" err="1">
                <a:ea typeface="+mn-lt"/>
                <a:cs typeface="+mn-lt"/>
              </a:rPr>
              <a:t>виробництва</a:t>
            </a:r>
            <a:r>
              <a:rPr lang="ru-RU" b="1" dirty="0">
                <a:ea typeface="+mn-lt"/>
                <a:cs typeface="+mn-lt"/>
              </a:rPr>
              <a:t>, </a:t>
            </a:r>
            <a:r>
              <a:rPr lang="ru-RU" b="1" dirty="0" err="1">
                <a:ea typeface="+mn-lt"/>
                <a:cs typeface="+mn-lt"/>
              </a:rPr>
              <a:t>реалізації</a:t>
            </a:r>
            <a:r>
              <a:rPr lang="ru-RU" b="1" dirty="0">
                <a:ea typeface="+mn-lt"/>
                <a:cs typeface="+mn-lt"/>
              </a:rPr>
              <a:t>, </a:t>
            </a:r>
            <a:r>
              <a:rPr lang="ru-RU" b="1" dirty="0" err="1">
                <a:ea typeface="+mn-lt"/>
                <a:cs typeface="+mn-lt"/>
              </a:rPr>
              <a:t>транспортування</a:t>
            </a:r>
            <a:r>
              <a:rPr lang="ru-RU" b="1" dirty="0">
                <a:ea typeface="+mn-lt"/>
                <a:cs typeface="+mn-lt"/>
              </a:rPr>
              <a:t>, ввозу, </a:t>
            </a:r>
            <a:r>
              <a:rPr lang="ru-RU" b="1" dirty="0" err="1">
                <a:ea typeface="+mn-lt"/>
                <a:cs typeface="+mn-lt"/>
              </a:rPr>
              <a:t>вивозу</a:t>
            </a:r>
            <a:r>
              <a:rPr lang="ru-RU" b="1" dirty="0">
                <a:ea typeface="+mn-lt"/>
                <a:cs typeface="+mn-lt"/>
              </a:rPr>
              <a:t> та </a:t>
            </a:r>
            <a:r>
              <a:rPr lang="ru-RU" b="1" dirty="0" err="1">
                <a:ea typeface="+mn-lt"/>
                <a:cs typeface="+mn-lt"/>
              </a:rPr>
              <a:t>ін</a:t>
            </a:r>
            <a:r>
              <a:rPr lang="ru-RU" b="1" dirty="0">
                <a:ea typeface="+mn-lt"/>
                <a:cs typeface="+mn-lt"/>
              </a:rPr>
              <a:t>.</a:t>
            </a:r>
            <a:endParaRPr lang="ru-RU" b="1" dirty="0"/>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325163"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622324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496962" y="96954"/>
            <a:ext cx="11040840" cy="1325563"/>
          </a:xfrm>
        </p:spPr>
        <p:txBody>
          <a:bodyPr vert="horz" lIns="91440" tIns="45720" rIns="91440" bIns="45720" rtlCol="0" anchor="b">
            <a:noAutofit/>
          </a:bodyPr>
          <a:lstStyle/>
          <a:p>
            <a:pPr algn="ctr"/>
            <a:r>
              <a:rPr lang="ru-RU" sz="2800" i="0" dirty="0">
                <a:ea typeface="+mj-lt"/>
                <a:cs typeface="+mj-lt"/>
              </a:rPr>
              <a:t>РЕГЛАМЕНТАЦІЯ ОБІГУ </a:t>
            </a:r>
            <a:r>
              <a:rPr lang="ru-RU" sz="2800" i="0" dirty="0" err="1">
                <a:ea typeface="+mj-lt"/>
                <a:cs typeface="+mj-lt"/>
              </a:rPr>
              <a:t>наркотичних</a:t>
            </a:r>
            <a:r>
              <a:rPr lang="ru-RU" sz="2800" i="0" dirty="0">
                <a:ea typeface="+mj-lt"/>
                <a:cs typeface="+mj-lt"/>
              </a:rPr>
              <a:t> </a:t>
            </a:r>
            <a:r>
              <a:rPr lang="ru-RU" sz="2800" i="0" dirty="0" err="1">
                <a:ea typeface="+mj-lt"/>
                <a:cs typeface="+mj-lt"/>
              </a:rPr>
              <a:t>засобів</a:t>
            </a:r>
            <a:r>
              <a:rPr lang="ru-RU" sz="2800" i="0" dirty="0">
                <a:ea typeface="+mj-lt"/>
                <a:cs typeface="+mj-lt"/>
              </a:rPr>
              <a:t>, </a:t>
            </a:r>
            <a:r>
              <a:rPr lang="ru-RU" sz="2800" i="0" dirty="0" err="1">
                <a:ea typeface="+mj-lt"/>
                <a:cs typeface="+mj-lt"/>
              </a:rPr>
              <a:t>психотропних</a:t>
            </a:r>
            <a:r>
              <a:rPr lang="ru-RU" sz="2800" i="0" dirty="0">
                <a:ea typeface="+mj-lt"/>
                <a:cs typeface="+mj-lt"/>
              </a:rPr>
              <a:t> </a:t>
            </a:r>
            <a:r>
              <a:rPr lang="ru-RU" sz="2800" i="0" dirty="0" err="1">
                <a:ea typeface="+mj-lt"/>
                <a:cs typeface="+mj-lt"/>
              </a:rPr>
              <a:t>речовин</a:t>
            </a:r>
            <a:r>
              <a:rPr lang="ru-RU" sz="2800" i="0" dirty="0">
                <a:ea typeface="+mj-lt"/>
                <a:cs typeface="+mj-lt"/>
              </a:rPr>
              <a:t> та </a:t>
            </a:r>
            <a:r>
              <a:rPr lang="ru-RU" sz="2800" i="0" dirty="0" err="1">
                <a:ea typeface="+mj-lt"/>
                <a:cs typeface="+mj-lt"/>
              </a:rPr>
              <a:t>прекурсорів</a:t>
            </a:r>
            <a:r>
              <a:rPr lang="ru-RU" sz="2800" i="0" dirty="0">
                <a:ea typeface="+mj-lt"/>
                <a:cs typeface="+mj-lt"/>
              </a:rPr>
              <a:t> у закладах </a:t>
            </a:r>
            <a:r>
              <a:rPr lang="ru-RU" sz="2800" i="0" dirty="0" err="1">
                <a:ea typeface="+mj-lt"/>
                <a:cs typeface="+mj-lt"/>
              </a:rPr>
              <a:t>охорони</a:t>
            </a:r>
            <a:r>
              <a:rPr lang="ru-RU" sz="2800" i="0" dirty="0">
                <a:ea typeface="+mj-lt"/>
                <a:cs typeface="+mj-lt"/>
              </a:rPr>
              <a:t> </a:t>
            </a:r>
            <a:r>
              <a:rPr lang="ru-RU" sz="2800" i="0" dirty="0" err="1">
                <a:ea typeface="+mj-lt"/>
                <a:cs typeface="+mj-lt"/>
              </a:rPr>
              <a:t>здоров‘я</a:t>
            </a:r>
            <a:endParaRPr lang="ru-RU" sz="2800" dirty="0" err="1"/>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692989" y="1419045"/>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4761781" y="1419044"/>
            <a:ext cx="4327583"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60127" y="5098749"/>
            <a:ext cx="1984074"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dirty="0" err="1">
                <a:ea typeface="+mn-lt"/>
                <a:cs typeface="+mn-lt"/>
              </a:rPr>
              <a:t>Визначає</a:t>
            </a:r>
            <a:endParaRPr lang="ru-RU" dirty="0" err="1"/>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905305" y="2509927"/>
            <a:ext cx="8036940" cy="184029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sz="2000" b="1" dirty="0">
                <a:ea typeface="+mn-lt"/>
                <a:cs typeface="+mn-lt"/>
              </a:rPr>
              <a:t>Наказ МОЗ </a:t>
            </a:r>
            <a:r>
              <a:rPr lang="ru-RU" sz="2000" b="1" dirty="0" err="1">
                <a:ea typeface="+mn-lt"/>
                <a:cs typeface="+mn-lt"/>
              </a:rPr>
              <a:t>України</a:t>
            </a:r>
            <a:r>
              <a:rPr lang="ru-RU" sz="2000" b="1" dirty="0">
                <a:ea typeface="+mn-lt"/>
                <a:cs typeface="+mn-lt"/>
              </a:rPr>
              <a:t> </a:t>
            </a:r>
            <a:r>
              <a:rPr lang="ru-RU" sz="2000" b="1" dirty="0" err="1">
                <a:ea typeface="+mn-lt"/>
                <a:cs typeface="+mn-lt"/>
              </a:rPr>
              <a:t>від</a:t>
            </a:r>
            <a:r>
              <a:rPr lang="ru-RU" sz="2000" b="1" dirty="0">
                <a:ea typeface="+mn-lt"/>
                <a:cs typeface="+mn-lt"/>
              </a:rPr>
              <a:t> 07.08.2015 N 494 «Про </a:t>
            </a:r>
            <a:r>
              <a:rPr lang="ru-RU" sz="2000" b="1" dirty="0" err="1">
                <a:ea typeface="+mn-lt"/>
                <a:cs typeface="+mn-lt"/>
              </a:rPr>
              <a:t>деякі</a:t>
            </a:r>
            <a:r>
              <a:rPr lang="ru-RU" sz="2000" b="1" dirty="0">
                <a:ea typeface="+mn-lt"/>
                <a:cs typeface="+mn-lt"/>
              </a:rPr>
              <a:t> </a:t>
            </a:r>
            <a:r>
              <a:rPr lang="ru-RU" sz="2000" b="1" dirty="0" err="1">
                <a:ea typeface="+mn-lt"/>
                <a:cs typeface="+mn-lt"/>
              </a:rPr>
              <a:t>питання</a:t>
            </a:r>
            <a:r>
              <a:rPr lang="ru-RU" sz="2000" b="1" dirty="0">
                <a:ea typeface="+mn-lt"/>
                <a:cs typeface="+mn-lt"/>
              </a:rPr>
              <a:t> </a:t>
            </a:r>
            <a:r>
              <a:rPr lang="ru-RU" sz="2000" b="1" dirty="0" err="1">
                <a:ea typeface="+mn-lt"/>
                <a:cs typeface="+mn-lt"/>
              </a:rPr>
              <a:t>придбання</a:t>
            </a:r>
            <a:r>
              <a:rPr lang="ru-RU" sz="2000" b="1" dirty="0">
                <a:ea typeface="+mn-lt"/>
                <a:cs typeface="+mn-lt"/>
              </a:rPr>
              <a:t>, </a:t>
            </a:r>
            <a:r>
              <a:rPr lang="ru-RU" sz="2000" b="1" dirty="0" err="1">
                <a:ea typeface="+mn-lt"/>
                <a:cs typeface="+mn-lt"/>
              </a:rPr>
              <a:t>перевезення</a:t>
            </a:r>
            <a:r>
              <a:rPr lang="ru-RU" sz="2000" b="1" dirty="0">
                <a:ea typeface="+mn-lt"/>
                <a:cs typeface="+mn-lt"/>
              </a:rPr>
              <a:t>, </a:t>
            </a:r>
            <a:r>
              <a:rPr lang="ru-RU" sz="2000" b="1" dirty="0" err="1">
                <a:ea typeface="+mn-lt"/>
                <a:cs typeface="+mn-lt"/>
              </a:rPr>
              <a:t>зберігання</a:t>
            </a:r>
            <a:r>
              <a:rPr lang="ru-RU" sz="2000" b="1" dirty="0">
                <a:ea typeface="+mn-lt"/>
                <a:cs typeface="+mn-lt"/>
              </a:rPr>
              <a:t>, </a:t>
            </a:r>
            <a:r>
              <a:rPr lang="ru-RU" sz="2000" b="1" dirty="0" err="1">
                <a:ea typeface="+mn-lt"/>
                <a:cs typeface="+mn-lt"/>
              </a:rPr>
              <a:t>відпуску</a:t>
            </a:r>
            <a:r>
              <a:rPr lang="ru-RU" sz="2000" b="1" dirty="0">
                <a:ea typeface="+mn-lt"/>
                <a:cs typeface="+mn-lt"/>
              </a:rPr>
              <a:t>, </a:t>
            </a:r>
            <a:r>
              <a:rPr lang="ru-RU" sz="2000" b="1" dirty="0" err="1">
                <a:ea typeface="+mn-lt"/>
                <a:cs typeface="+mn-lt"/>
              </a:rPr>
              <a:t>використання</a:t>
            </a:r>
            <a:r>
              <a:rPr lang="ru-RU" sz="2000" b="1" dirty="0">
                <a:ea typeface="+mn-lt"/>
                <a:cs typeface="+mn-lt"/>
              </a:rPr>
              <a:t> та </a:t>
            </a:r>
            <a:r>
              <a:rPr lang="ru-RU" sz="2000" b="1" dirty="0" err="1">
                <a:ea typeface="+mn-lt"/>
                <a:cs typeface="+mn-lt"/>
              </a:rPr>
              <a:t>знищення</a:t>
            </a:r>
            <a:r>
              <a:rPr lang="ru-RU" sz="2000" b="1" dirty="0">
                <a:ea typeface="+mn-lt"/>
                <a:cs typeface="+mn-lt"/>
              </a:rPr>
              <a:t> </a:t>
            </a:r>
            <a:r>
              <a:rPr lang="ru-RU" sz="2000" b="1" dirty="0" err="1">
                <a:ea typeface="+mn-lt"/>
                <a:cs typeface="+mn-lt"/>
              </a:rPr>
              <a:t>наркотичних</a:t>
            </a:r>
            <a:r>
              <a:rPr lang="ru-RU" sz="2000" b="1" dirty="0">
                <a:ea typeface="+mn-lt"/>
                <a:cs typeface="+mn-lt"/>
              </a:rPr>
              <a:t> </a:t>
            </a:r>
            <a:r>
              <a:rPr lang="ru-RU" sz="2000" b="1" dirty="0" err="1">
                <a:ea typeface="+mn-lt"/>
                <a:cs typeface="+mn-lt"/>
              </a:rPr>
              <a:t>засобів</a:t>
            </a:r>
            <a:r>
              <a:rPr lang="ru-RU" sz="2000" b="1" dirty="0">
                <a:ea typeface="+mn-lt"/>
                <a:cs typeface="+mn-lt"/>
              </a:rPr>
              <a:t>, </a:t>
            </a:r>
            <a:r>
              <a:rPr lang="ru-RU" sz="2000" b="1" dirty="0" err="1">
                <a:ea typeface="+mn-lt"/>
                <a:cs typeface="+mn-lt"/>
              </a:rPr>
              <a:t>психотропних</a:t>
            </a:r>
            <a:r>
              <a:rPr lang="ru-RU" sz="2000" b="1" dirty="0">
                <a:ea typeface="+mn-lt"/>
                <a:cs typeface="+mn-lt"/>
              </a:rPr>
              <a:t> </a:t>
            </a:r>
            <a:r>
              <a:rPr lang="ru-RU" sz="2000" b="1" dirty="0" err="1">
                <a:ea typeface="+mn-lt"/>
                <a:cs typeface="+mn-lt"/>
              </a:rPr>
              <a:t>речовин</a:t>
            </a:r>
            <a:r>
              <a:rPr lang="ru-RU" sz="2000" b="1" dirty="0">
                <a:ea typeface="+mn-lt"/>
                <a:cs typeface="+mn-lt"/>
              </a:rPr>
              <a:t> і </a:t>
            </a:r>
            <a:r>
              <a:rPr lang="ru-RU" sz="2000" b="1" dirty="0" err="1">
                <a:ea typeface="+mn-lt"/>
                <a:cs typeface="+mn-lt"/>
              </a:rPr>
              <a:t>прекурсорів</a:t>
            </a:r>
            <a:r>
              <a:rPr lang="ru-RU" sz="2000" b="1" dirty="0">
                <a:ea typeface="+mn-lt"/>
                <a:cs typeface="+mn-lt"/>
              </a:rPr>
              <a:t> у закладах </a:t>
            </a:r>
            <a:r>
              <a:rPr lang="ru-RU" sz="2000" b="1" dirty="0" err="1">
                <a:ea typeface="+mn-lt"/>
                <a:cs typeface="+mn-lt"/>
              </a:rPr>
              <a:t>охорони</a:t>
            </a:r>
            <a:r>
              <a:rPr lang="ru-RU" sz="2000" b="1" dirty="0">
                <a:ea typeface="+mn-lt"/>
                <a:cs typeface="+mn-lt"/>
              </a:rPr>
              <a:t> </a:t>
            </a:r>
            <a:r>
              <a:rPr lang="ru-RU" sz="2000" b="1" dirty="0" err="1">
                <a:ea typeface="+mn-lt"/>
                <a:cs typeface="+mn-lt"/>
              </a:rPr>
              <a:t>здоров’я</a:t>
            </a:r>
            <a:r>
              <a:rPr lang="ru-RU" sz="2000" b="1" dirty="0">
                <a:ea typeface="+mn-lt"/>
                <a:cs typeface="+mn-lt"/>
              </a:rPr>
              <a:t>».</a:t>
            </a:r>
            <a:endParaRPr lang="ru-RU" b="1" dirty="0"/>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905304" y="4954077"/>
            <a:ext cx="8410752" cy="1193320"/>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b="1" dirty="0" err="1">
                <a:ea typeface="+mn-lt"/>
                <a:cs typeface="+mn-lt"/>
              </a:rPr>
              <a:t>Механізм</a:t>
            </a:r>
            <a:r>
              <a:rPr lang="ru-RU" b="1" dirty="0">
                <a:ea typeface="+mn-lt"/>
                <a:cs typeface="+mn-lt"/>
              </a:rPr>
              <a:t> </a:t>
            </a:r>
            <a:r>
              <a:rPr lang="ru-RU" b="1" dirty="0" err="1">
                <a:ea typeface="+mn-lt"/>
                <a:cs typeface="+mn-lt"/>
              </a:rPr>
              <a:t>впровадження</a:t>
            </a:r>
            <a:r>
              <a:rPr lang="ru-RU" b="1" dirty="0">
                <a:ea typeface="+mn-lt"/>
                <a:cs typeface="+mn-lt"/>
              </a:rPr>
              <a:t> </a:t>
            </a:r>
            <a:r>
              <a:rPr lang="ru-RU" b="1" dirty="0" err="1">
                <a:ea typeface="+mn-lt"/>
                <a:cs typeface="+mn-lt"/>
              </a:rPr>
              <a:t>діяльності</a:t>
            </a:r>
            <a:r>
              <a:rPr lang="ru-RU" b="1" dirty="0">
                <a:ea typeface="+mn-lt"/>
                <a:cs typeface="+mn-lt"/>
              </a:rPr>
              <a:t> </a:t>
            </a:r>
            <a:r>
              <a:rPr lang="ru-RU" b="1" dirty="0" err="1">
                <a:ea typeface="+mn-lt"/>
                <a:cs typeface="+mn-lt"/>
              </a:rPr>
              <a:t>закладів</a:t>
            </a:r>
            <a:r>
              <a:rPr lang="ru-RU" b="1" dirty="0">
                <a:ea typeface="+mn-lt"/>
                <a:cs typeface="+mn-lt"/>
              </a:rPr>
              <a:t> ОЗ </a:t>
            </a:r>
            <a:r>
              <a:rPr lang="ru-RU" b="1" dirty="0" err="1">
                <a:ea typeface="+mn-lt"/>
                <a:cs typeface="+mn-lt"/>
              </a:rPr>
              <a:t>щодо</a:t>
            </a:r>
            <a:r>
              <a:rPr lang="ru-RU" b="1" dirty="0">
                <a:ea typeface="+mn-lt"/>
                <a:cs typeface="+mn-lt"/>
              </a:rPr>
              <a:t> </a:t>
            </a:r>
            <a:r>
              <a:rPr lang="ru-RU" b="1" dirty="0" err="1">
                <a:ea typeface="+mn-lt"/>
                <a:cs typeface="+mn-lt"/>
              </a:rPr>
              <a:t>обігу</a:t>
            </a:r>
            <a:r>
              <a:rPr lang="ru-RU" b="1" dirty="0">
                <a:ea typeface="+mn-lt"/>
                <a:cs typeface="+mn-lt"/>
              </a:rPr>
              <a:t> </a:t>
            </a:r>
            <a:r>
              <a:rPr lang="ru-RU" b="1" dirty="0" err="1">
                <a:ea typeface="+mn-lt"/>
                <a:cs typeface="+mn-lt"/>
              </a:rPr>
              <a:t>контрольованих</a:t>
            </a:r>
            <a:r>
              <a:rPr lang="ru-RU" b="1" dirty="0">
                <a:ea typeface="+mn-lt"/>
                <a:cs typeface="+mn-lt"/>
              </a:rPr>
              <a:t> </a:t>
            </a:r>
            <a:r>
              <a:rPr lang="ru-RU" b="1" dirty="0" err="1">
                <a:ea typeface="+mn-lt"/>
                <a:cs typeface="+mn-lt"/>
              </a:rPr>
              <a:t>груп</a:t>
            </a:r>
            <a:r>
              <a:rPr lang="ru-RU" b="1" dirty="0">
                <a:ea typeface="+mn-lt"/>
                <a:cs typeface="+mn-lt"/>
              </a:rPr>
              <a:t> ЛЗ.</a:t>
            </a:r>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325163"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25709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0D25AE-2E37-408C-B509-73FB54447D5A}"/>
              </a:ext>
            </a:extLst>
          </p:cNvPr>
          <p:cNvSpPr>
            <a:spLocks noGrp="1"/>
          </p:cNvSpPr>
          <p:nvPr>
            <p:ph type="title"/>
          </p:nvPr>
        </p:nvSpPr>
        <p:spPr>
          <a:xfrm>
            <a:off x="496962" y="96954"/>
            <a:ext cx="11040840" cy="1325563"/>
          </a:xfrm>
        </p:spPr>
        <p:txBody>
          <a:bodyPr vert="horz" lIns="91440" tIns="45720" rIns="91440" bIns="45720" rtlCol="0" anchor="b">
            <a:noAutofit/>
          </a:bodyPr>
          <a:lstStyle/>
          <a:p>
            <a:pPr algn="ctr"/>
            <a:r>
              <a:rPr lang="ru-RU" sz="2800" i="0" dirty="0">
                <a:ea typeface="+mj-lt"/>
                <a:cs typeface="+mj-lt"/>
              </a:rPr>
              <a:t>РЕГЛАМЕНТАЦІЯ ОБІГУ </a:t>
            </a:r>
            <a:r>
              <a:rPr lang="ru-RU" sz="2800" i="0" dirty="0" err="1">
                <a:ea typeface="+mj-lt"/>
                <a:cs typeface="+mj-lt"/>
              </a:rPr>
              <a:t>наркотичних</a:t>
            </a:r>
            <a:r>
              <a:rPr lang="ru-RU" sz="2800" i="0" dirty="0">
                <a:ea typeface="+mj-lt"/>
                <a:cs typeface="+mj-lt"/>
              </a:rPr>
              <a:t> </a:t>
            </a:r>
            <a:r>
              <a:rPr lang="ru-RU" sz="2800" i="0" dirty="0" err="1">
                <a:ea typeface="+mj-lt"/>
                <a:cs typeface="+mj-lt"/>
              </a:rPr>
              <a:t>засобів</a:t>
            </a:r>
            <a:r>
              <a:rPr lang="ru-RU" sz="2800" i="0" dirty="0">
                <a:ea typeface="+mj-lt"/>
                <a:cs typeface="+mj-lt"/>
              </a:rPr>
              <a:t>, </a:t>
            </a:r>
            <a:r>
              <a:rPr lang="ru-RU" sz="2800" i="0" dirty="0" err="1">
                <a:ea typeface="+mj-lt"/>
                <a:cs typeface="+mj-lt"/>
              </a:rPr>
              <a:t>психотропних</a:t>
            </a:r>
            <a:r>
              <a:rPr lang="ru-RU" sz="2800" i="0" dirty="0">
                <a:ea typeface="+mj-lt"/>
                <a:cs typeface="+mj-lt"/>
              </a:rPr>
              <a:t> </a:t>
            </a:r>
            <a:r>
              <a:rPr lang="ru-RU" sz="2800" i="0" dirty="0" err="1">
                <a:ea typeface="+mj-lt"/>
                <a:cs typeface="+mj-lt"/>
              </a:rPr>
              <a:t>речовин</a:t>
            </a:r>
            <a:r>
              <a:rPr lang="ru-RU" sz="2800" i="0" dirty="0">
                <a:ea typeface="+mj-lt"/>
                <a:cs typeface="+mj-lt"/>
              </a:rPr>
              <a:t> та </a:t>
            </a:r>
            <a:r>
              <a:rPr lang="ru-RU" sz="2800" i="0" dirty="0" err="1">
                <a:ea typeface="+mj-lt"/>
                <a:cs typeface="+mj-lt"/>
              </a:rPr>
              <a:t>прекурсорів</a:t>
            </a:r>
            <a:r>
              <a:rPr lang="ru-RU" sz="2800" i="0" dirty="0">
                <a:ea typeface="+mj-lt"/>
                <a:cs typeface="+mj-lt"/>
              </a:rPr>
              <a:t> у закладах </a:t>
            </a:r>
            <a:r>
              <a:rPr lang="ru-RU" sz="2800" i="0" dirty="0" err="1">
                <a:ea typeface="+mj-lt"/>
                <a:cs typeface="+mj-lt"/>
              </a:rPr>
              <a:t>охорони</a:t>
            </a:r>
            <a:r>
              <a:rPr lang="ru-RU" sz="2800" i="0" dirty="0">
                <a:ea typeface="+mj-lt"/>
                <a:cs typeface="+mj-lt"/>
              </a:rPr>
              <a:t> </a:t>
            </a:r>
            <a:r>
              <a:rPr lang="ru-RU" sz="2800" i="0" dirty="0" err="1">
                <a:ea typeface="+mj-lt"/>
                <a:cs typeface="+mj-lt"/>
              </a:rPr>
              <a:t>здоров‘я</a:t>
            </a:r>
            <a:endParaRPr lang="ru-RU" sz="2800" dirty="0" err="1"/>
          </a:p>
        </p:txBody>
      </p:sp>
      <p:sp>
        <p:nvSpPr>
          <p:cNvPr id="4" name="Выноска: стрелка вниз 3">
            <a:extLst>
              <a:ext uri="{FF2B5EF4-FFF2-40B4-BE49-F238E27FC236}">
                <a16:creationId xmlns:a16="http://schemas.microsoft.com/office/drawing/2014/main" id="{AAB41987-F431-4796-8130-5E7FFD61EDFB}"/>
              </a:ext>
            </a:extLst>
          </p:cNvPr>
          <p:cNvSpPr/>
          <p:nvPr/>
        </p:nvSpPr>
        <p:spPr>
          <a:xfrm>
            <a:off x="692989" y="1419045"/>
            <a:ext cx="1984074"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sz="2000" b="1" dirty="0" err="1">
                <a:ea typeface="+mn-lt"/>
                <a:cs typeface="+mn-lt"/>
              </a:rPr>
              <a:t>Рівень</a:t>
            </a:r>
            <a:r>
              <a:rPr lang="ru-RU" sz="2000" b="1" dirty="0">
                <a:ea typeface="+mn-lt"/>
                <a:cs typeface="+mn-lt"/>
              </a:rPr>
              <a:t> </a:t>
            </a:r>
            <a:r>
              <a:rPr lang="ru-RU" sz="2000" b="1" dirty="0" err="1">
                <a:ea typeface="+mn-lt"/>
                <a:cs typeface="+mn-lt"/>
              </a:rPr>
              <a:t>ієрархії</a:t>
            </a:r>
            <a:r>
              <a:rPr lang="ru-RU" sz="2000" b="1" dirty="0">
                <a:ea typeface="+mn-lt"/>
                <a:cs typeface="+mn-lt"/>
              </a:rPr>
              <a:t> </a:t>
            </a:r>
            <a:endParaRPr lang="ru-RU" sz="2000" b="1"/>
          </a:p>
        </p:txBody>
      </p:sp>
      <p:sp>
        <p:nvSpPr>
          <p:cNvPr id="5" name="Выноска: стрелка вниз 4">
            <a:extLst>
              <a:ext uri="{FF2B5EF4-FFF2-40B4-BE49-F238E27FC236}">
                <a16:creationId xmlns:a16="http://schemas.microsoft.com/office/drawing/2014/main" id="{A08E5ADB-E9FD-43F8-A05F-4D232A0173D2}"/>
              </a:ext>
            </a:extLst>
          </p:cNvPr>
          <p:cNvSpPr/>
          <p:nvPr/>
        </p:nvSpPr>
        <p:spPr>
          <a:xfrm>
            <a:off x="4761781" y="1419044"/>
            <a:ext cx="4327583" cy="9489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ru-RU" sz="2000" b="1" dirty="0" err="1">
                <a:ea typeface="+mn-lt"/>
                <a:cs typeface="+mn-lt"/>
              </a:rPr>
              <a:t>Назва</a:t>
            </a:r>
            <a:r>
              <a:rPr lang="ru-RU" sz="2000" b="1" dirty="0">
                <a:ea typeface="+mn-lt"/>
                <a:cs typeface="+mn-lt"/>
              </a:rPr>
              <a:t> НПА</a:t>
            </a:r>
            <a:endParaRPr lang="ru-RU" sz="2000" b="1"/>
          </a:p>
        </p:txBody>
      </p:sp>
      <p:sp>
        <p:nvSpPr>
          <p:cNvPr id="8" name="Прямоугольник 7">
            <a:extLst>
              <a:ext uri="{FF2B5EF4-FFF2-40B4-BE49-F238E27FC236}">
                <a16:creationId xmlns:a16="http://schemas.microsoft.com/office/drawing/2014/main" id="{F2789EC7-A4C7-45AF-8330-66C40A467A92}"/>
              </a:ext>
            </a:extLst>
          </p:cNvPr>
          <p:cNvSpPr/>
          <p:nvPr/>
        </p:nvSpPr>
        <p:spPr>
          <a:xfrm>
            <a:off x="1109033" y="2683354"/>
            <a:ext cx="920150" cy="920150"/>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b="1" dirty="0">
                <a:ea typeface="+mn-lt"/>
                <a:cs typeface="+mn-lt"/>
              </a:rPr>
              <a:t>ІІІ</a:t>
            </a:r>
            <a:endParaRPr lang="ru-RU" sz="3200" b="1" dirty="0"/>
          </a:p>
        </p:txBody>
      </p:sp>
      <p:sp>
        <p:nvSpPr>
          <p:cNvPr id="9" name="Прямоугольник 8">
            <a:extLst>
              <a:ext uri="{FF2B5EF4-FFF2-40B4-BE49-F238E27FC236}">
                <a16:creationId xmlns:a16="http://schemas.microsoft.com/office/drawing/2014/main" id="{9C59F3CE-967D-4D50-82C9-6FD510D834B8}"/>
              </a:ext>
            </a:extLst>
          </p:cNvPr>
          <p:cNvSpPr/>
          <p:nvPr/>
        </p:nvSpPr>
        <p:spPr>
          <a:xfrm>
            <a:off x="160127" y="5098749"/>
            <a:ext cx="1984074" cy="920150"/>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ru-RU" sz="3200" dirty="0" err="1">
                <a:ea typeface="+mn-lt"/>
                <a:cs typeface="+mn-lt"/>
              </a:rPr>
              <a:t>Визначає</a:t>
            </a:r>
            <a:endParaRPr lang="ru-RU" dirty="0" err="1"/>
          </a:p>
        </p:txBody>
      </p:sp>
      <p:sp>
        <p:nvSpPr>
          <p:cNvPr id="11" name="Прямоугольник: скругленные углы 10">
            <a:extLst>
              <a:ext uri="{FF2B5EF4-FFF2-40B4-BE49-F238E27FC236}">
                <a16:creationId xmlns:a16="http://schemas.microsoft.com/office/drawing/2014/main" id="{49F06BE7-A725-4D7A-A93E-6F2046798BBD}"/>
              </a:ext>
            </a:extLst>
          </p:cNvPr>
          <p:cNvSpPr/>
          <p:nvPr/>
        </p:nvSpPr>
        <p:spPr>
          <a:xfrm>
            <a:off x="2905305" y="2509927"/>
            <a:ext cx="8036940" cy="1840299"/>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b="1" dirty="0"/>
              <a:t>Наказ </a:t>
            </a:r>
            <a:r>
              <a:rPr lang="ru-RU" b="1" dirty="0" err="1"/>
              <a:t>Міністерства</a:t>
            </a:r>
            <a:r>
              <a:rPr lang="ru-RU" b="1" dirty="0"/>
              <a:t> </a:t>
            </a:r>
            <a:r>
              <a:rPr lang="ru-RU" b="1" dirty="0" err="1"/>
              <a:t>внутрішніх</a:t>
            </a:r>
            <a:r>
              <a:rPr lang="ru-RU" sz="2000" dirty="0"/>
              <a:t/>
            </a:r>
            <a:br>
              <a:rPr lang="ru-RU" sz="2000" dirty="0"/>
            </a:br>
            <a:r>
              <a:rPr lang="ru-RU" b="1" dirty="0"/>
              <a:t>справ України</a:t>
            </a:r>
            <a:r>
              <a:rPr lang="ru-RU" sz="2000" dirty="0"/>
              <a:t/>
            </a:r>
            <a:br>
              <a:rPr lang="ru-RU" sz="2000" dirty="0"/>
            </a:br>
            <a:r>
              <a:rPr lang="ru-RU" b="1" dirty="0"/>
              <a:t>29.01.2018 № </a:t>
            </a:r>
            <a:r>
              <a:rPr lang="ru-RU" b="1" dirty="0" smtClean="0"/>
              <a:t>52 «</a:t>
            </a:r>
            <a:r>
              <a:rPr lang="uk-UA" b="1" dirty="0" smtClean="0"/>
              <a:t>Вимоги</a:t>
            </a:r>
            <a:r>
              <a:rPr lang="uk-UA" dirty="0"/>
              <a:t/>
            </a:r>
            <a:br>
              <a:rPr lang="uk-UA" dirty="0"/>
            </a:br>
            <a:r>
              <a:rPr lang="uk-UA" b="1" dirty="0"/>
              <a:t>до об'єктів і приміщень, призначених для здійснення діяльності з обігу наркотичних засобів, психотропних речовин, прекурсорів та зберігання вилучених з незаконного обігу таких засобів і </a:t>
            </a:r>
            <a:r>
              <a:rPr lang="uk-UA" b="1" dirty="0" smtClean="0"/>
              <a:t>речовин»</a:t>
            </a:r>
            <a:endParaRPr lang="ru-RU" b="1" dirty="0"/>
          </a:p>
        </p:txBody>
      </p:sp>
      <p:sp>
        <p:nvSpPr>
          <p:cNvPr id="12" name="Прямоугольник: скругленные углы 11">
            <a:extLst>
              <a:ext uri="{FF2B5EF4-FFF2-40B4-BE49-F238E27FC236}">
                <a16:creationId xmlns:a16="http://schemas.microsoft.com/office/drawing/2014/main" id="{E5E72DB3-86A5-41D9-A4C0-A80C6E922F69}"/>
              </a:ext>
            </a:extLst>
          </p:cNvPr>
          <p:cNvSpPr/>
          <p:nvPr/>
        </p:nvSpPr>
        <p:spPr>
          <a:xfrm>
            <a:off x="2905304" y="4954077"/>
            <a:ext cx="8410752" cy="1193320"/>
          </a:xfrm>
          <a:prstGeom prst="roundRect">
            <a:avLst/>
          </a:prstGeom>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ru-RU" b="1" dirty="0">
                <a:ea typeface="+mn-lt"/>
                <a:cs typeface="+mn-lt"/>
              </a:rPr>
              <a:t>Заходи з </a:t>
            </a:r>
            <a:r>
              <a:rPr lang="ru-RU" b="1" dirty="0" err="1">
                <a:ea typeface="+mn-lt"/>
                <a:cs typeface="+mn-lt"/>
              </a:rPr>
              <a:t>технічного</a:t>
            </a:r>
            <a:r>
              <a:rPr lang="ru-RU" b="1" dirty="0">
                <a:ea typeface="+mn-lt"/>
                <a:cs typeface="+mn-lt"/>
              </a:rPr>
              <a:t> </a:t>
            </a:r>
            <a:r>
              <a:rPr lang="ru-RU" b="1" dirty="0" err="1">
                <a:ea typeface="+mn-lt"/>
                <a:cs typeface="+mn-lt"/>
              </a:rPr>
              <a:t>укріплення</a:t>
            </a:r>
            <a:r>
              <a:rPr lang="ru-RU" b="1" dirty="0">
                <a:ea typeface="+mn-lt"/>
                <a:cs typeface="+mn-lt"/>
              </a:rPr>
              <a:t> та </a:t>
            </a:r>
            <a:r>
              <a:rPr lang="ru-RU" b="1" dirty="0" err="1">
                <a:ea typeface="+mn-lt"/>
                <a:cs typeface="+mn-lt"/>
              </a:rPr>
              <a:t>охорони</a:t>
            </a:r>
            <a:r>
              <a:rPr lang="ru-RU" b="1" dirty="0">
                <a:ea typeface="+mn-lt"/>
                <a:cs typeface="+mn-lt"/>
              </a:rPr>
              <a:t> </a:t>
            </a:r>
            <a:r>
              <a:rPr lang="ru-RU" b="1" dirty="0" err="1">
                <a:ea typeface="+mn-lt"/>
                <a:cs typeface="+mn-lt"/>
              </a:rPr>
              <a:t>місць</a:t>
            </a:r>
            <a:r>
              <a:rPr lang="ru-RU" b="1" dirty="0">
                <a:ea typeface="+mn-lt"/>
                <a:cs typeface="+mn-lt"/>
              </a:rPr>
              <a:t> </a:t>
            </a:r>
            <a:r>
              <a:rPr lang="ru-RU" b="1" dirty="0" err="1">
                <a:ea typeface="+mn-lt"/>
                <a:cs typeface="+mn-lt"/>
              </a:rPr>
              <a:t>концентрації</a:t>
            </a:r>
            <a:r>
              <a:rPr lang="ru-RU" b="1" dirty="0">
                <a:ea typeface="+mn-lt"/>
                <a:cs typeface="+mn-lt"/>
              </a:rPr>
              <a:t> ЛЗ </a:t>
            </a:r>
            <a:r>
              <a:rPr lang="ru-RU" b="1" dirty="0" err="1">
                <a:ea typeface="+mn-lt"/>
                <a:cs typeface="+mn-lt"/>
              </a:rPr>
              <a:t>контрольованих</a:t>
            </a:r>
            <a:r>
              <a:rPr lang="ru-RU" b="1" dirty="0">
                <a:ea typeface="+mn-lt"/>
                <a:cs typeface="+mn-lt"/>
              </a:rPr>
              <a:t> </a:t>
            </a:r>
            <a:r>
              <a:rPr lang="ru-RU" b="1" dirty="0" err="1">
                <a:ea typeface="+mn-lt"/>
                <a:cs typeface="+mn-lt"/>
              </a:rPr>
              <a:t>груп</a:t>
            </a:r>
            <a:r>
              <a:rPr lang="ru-RU" b="1" dirty="0">
                <a:ea typeface="+mn-lt"/>
                <a:cs typeface="+mn-lt"/>
              </a:rPr>
              <a:t>.</a:t>
            </a:r>
          </a:p>
        </p:txBody>
      </p:sp>
      <p:sp>
        <p:nvSpPr>
          <p:cNvPr id="25" name="Стрелка: вправо 24">
            <a:extLst>
              <a:ext uri="{FF2B5EF4-FFF2-40B4-BE49-F238E27FC236}">
                <a16:creationId xmlns:a16="http://schemas.microsoft.com/office/drawing/2014/main" id="{564C250B-E4E9-42FA-B36E-B553B8C69D2E}"/>
              </a:ext>
            </a:extLst>
          </p:cNvPr>
          <p:cNvSpPr/>
          <p:nvPr/>
        </p:nvSpPr>
        <p:spPr>
          <a:xfrm>
            <a:off x="2267654" y="2838033"/>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право 25">
            <a:extLst>
              <a:ext uri="{FF2B5EF4-FFF2-40B4-BE49-F238E27FC236}">
                <a16:creationId xmlns:a16="http://schemas.microsoft.com/office/drawing/2014/main" id="{8BDE7F5D-2DDF-4D89-B5C1-26AF04378CB5}"/>
              </a:ext>
            </a:extLst>
          </p:cNvPr>
          <p:cNvSpPr/>
          <p:nvPr/>
        </p:nvSpPr>
        <p:spPr>
          <a:xfrm>
            <a:off x="2325163" y="5224674"/>
            <a:ext cx="345057" cy="67573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949891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A7F3CF-F227-44D4-B4DC-97CED8186B98}"/>
              </a:ext>
            </a:extLst>
          </p:cNvPr>
          <p:cNvSpPr>
            <a:spLocks noGrp="1"/>
          </p:cNvSpPr>
          <p:nvPr>
            <p:ph type="title"/>
          </p:nvPr>
        </p:nvSpPr>
        <p:spPr>
          <a:xfrm>
            <a:off x="1057679" y="-147460"/>
            <a:ext cx="10077557" cy="1325563"/>
          </a:xfrm>
        </p:spPr>
        <p:txBody>
          <a:bodyPr>
            <a:normAutofit/>
          </a:bodyPr>
          <a:lstStyle/>
          <a:p>
            <a:pPr algn="ctr"/>
            <a:r>
              <a:rPr lang="ru-RU" sz="2400" i="0" dirty="0">
                <a:ea typeface="+mj-lt"/>
                <a:cs typeface="+mj-lt"/>
              </a:rPr>
              <a:t>ДОКУМЕНТИ для </a:t>
            </a:r>
            <a:r>
              <a:rPr lang="ru-RU" sz="2400" i="0" dirty="0" err="1">
                <a:ea typeface="+mj-lt"/>
                <a:cs typeface="+mj-lt"/>
              </a:rPr>
              <a:t>отримання</a:t>
            </a:r>
            <a:r>
              <a:rPr lang="ru-RU" sz="2400" i="0" dirty="0">
                <a:ea typeface="+mj-lt"/>
                <a:cs typeface="+mj-lt"/>
              </a:rPr>
              <a:t> </a:t>
            </a:r>
            <a:r>
              <a:rPr lang="ru-RU" sz="2400" i="0" dirty="0" err="1">
                <a:ea typeface="+mj-lt"/>
                <a:cs typeface="+mj-lt"/>
              </a:rPr>
              <a:t>ліцензії</a:t>
            </a:r>
            <a:r>
              <a:rPr lang="ru-RU" sz="2400" i="0" dirty="0">
                <a:ea typeface="+mj-lt"/>
                <a:cs typeface="+mj-lt"/>
              </a:rPr>
              <a:t> на один </a:t>
            </a:r>
            <a:r>
              <a:rPr lang="ru-RU" sz="2400" i="0" dirty="0" err="1">
                <a:ea typeface="+mj-lt"/>
                <a:cs typeface="+mj-lt"/>
              </a:rPr>
              <a:t>або</a:t>
            </a:r>
            <a:r>
              <a:rPr lang="ru-RU" sz="2400" i="0" dirty="0">
                <a:ea typeface="+mj-lt"/>
                <a:cs typeface="+mj-lt"/>
              </a:rPr>
              <a:t> </a:t>
            </a:r>
            <a:r>
              <a:rPr lang="ru-RU" sz="2400" i="0" dirty="0" err="1">
                <a:ea typeface="+mj-lt"/>
                <a:cs typeface="+mj-lt"/>
              </a:rPr>
              <a:t>кілька</a:t>
            </a:r>
            <a:r>
              <a:rPr lang="ru-RU" sz="2400" i="0" dirty="0">
                <a:ea typeface="+mj-lt"/>
                <a:cs typeface="+mj-lt"/>
              </a:rPr>
              <a:t> </a:t>
            </a:r>
            <a:r>
              <a:rPr lang="ru-RU" sz="2400" i="0" dirty="0" err="1">
                <a:ea typeface="+mj-lt"/>
                <a:cs typeface="+mj-lt"/>
              </a:rPr>
              <a:t>видів</a:t>
            </a:r>
            <a:r>
              <a:rPr lang="ru-RU" sz="2400" i="0" dirty="0">
                <a:ea typeface="+mj-lt"/>
                <a:cs typeface="+mj-lt"/>
              </a:rPr>
              <a:t> </a:t>
            </a:r>
            <a:r>
              <a:rPr lang="ru-RU" sz="2400" i="0" dirty="0" err="1">
                <a:ea typeface="+mj-lt"/>
                <a:cs typeface="+mj-lt"/>
              </a:rPr>
              <a:t>діяльності</a:t>
            </a:r>
            <a:r>
              <a:rPr lang="ru-RU" sz="2400" i="0" dirty="0">
                <a:ea typeface="+mj-lt"/>
                <a:cs typeface="+mj-lt"/>
              </a:rPr>
              <a:t>, </a:t>
            </a:r>
            <a:r>
              <a:rPr lang="ru-RU" sz="2400" i="0" dirty="0" err="1">
                <a:ea typeface="+mj-lt"/>
                <a:cs typeface="+mj-lt"/>
              </a:rPr>
              <a:t>пов'язаних</a:t>
            </a:r>
            <a:r>
              <a:rPr lang="ru-RU" sz="2400" i="0" dirty="0">
                <a:ea typeface="+mj-lt"/>
                <a:cs typeface="+mj-lt"/>
              </a:rPr>
              <a:t> з </a:t>
            </a:r>
            <a:r>
              <a:rPr lang="ru-RU" sz="2400" i="0" dirty="0" err="1">
                <a:ea typeface="+mj-lt"/>
                <a:cs typeface="+mj-lt"/>
              </a:rPr>
              <a:t>обігом</a:t>
            </a:r>
            <a:r>
              <a:rPr lang="ru-RU" sz="2400" i="0" dirty="0">
                <a:ea typeface="+mj-lt"/>
                <a:cs typeface="+mj-lt"/>
              </a:rPr>
              <a:t> </a:t>
            </a:r>
            <a:r>
              <a:rPr lang="ru-RU" sz="2400" i="0" dirty="0" err="1">
                <a:ea typeface="+mj-lt"/>
                <a:cs typeface="+mj-lt"/>
              </a:rPr>
              <a:t>наркотичних</a:t>
            </a:r>
            <a:r>
              <a:rPr lang="ru-RU" sz="2400" i="0" dirty="0">
                <a:ea typeface="+mj-lt"/>
                <a:cs typeface="+mj-lt"/>
              </a:rPr>
              <a:t> </a:t>
            </a:r>
            <a:r>
              <a:rPr lang="ru-RU" sz="2400" i="0" dirty="0" err="1">
                <a:ea typeface="+mj-lt"/>
                <a:cs typeface="+mj-lt"/>
              </a:rPr>
              <a:t>засобів</a:t>
            </a:r>
            <a:r>
              <a:rPr lang="ru-RU" sz="2400" i="0" dirty="0">
                <a:ea typeface="+mj-lt"/>
                <a:cs typeface="+mj-lt"/>
              </a:rPr>
              <a:t>, </a:t>
            </a:r>
            <a:r>
              <a:rPr lang="ru-RU" sz="2400" i="0" dirty="0" err="1">
                <a:ea typeface="+mj-lt"/>
                <a:cs typeface="+mj-lt"/>
              </a:rPr>
              <a:t>психотропних</a:t>
            </a:r>
            <a:r>
              <a:rPr lang="ru-RU" sz="2400" i="0" dirty="0">
                <a:ea typeface="+mj-lt"/>
                <a:cs typeface="+mj-lt"/>
              </a:rPr>
              <a:t> </a:t>
            </a:r>
            <a:r>
              <a:rPr lang="ru-RU" sz="2400" i="0" dirty="0" err="1">
                <a:ea typeface="+mj-lt"/>
                <a:cs typeface="+mj-lt"/>
              </a:rPr>
              <a:t>речовин</a:t>
            </a:r>
            <a:r>
              <a:rPr lang="ru-RU" sz="2400" i="0" dirty="0">
                <a:ea typeface="+mj-lt"/>
                <a:cs typeface="+mj-lt"/>
              </a:rPr>
              <a:t> і </a:t>
            </a:r>
            <a:r>
              <a:rPr lang="ru-RU" sz="2400" i="0" dirty="0" err="1">
                <a:ea typeface="+mj-lt"/>
                <a:cs typeface="+mj-lt"/>
              </a:rPr>
              <a:t>прекурсорів</a:t>
            </a:r>
            <a:endParaRPr lang="ru-RU" sz="2400" dirty="0" err="1"/>
          </a:p>
        </p:txBody>
      </p:sp>
      <p:sp>
        <p:nvSpPr>
          <p:cNvPr id="3" name="Объект 2">
            <a:extLst>
              <a:ext uri="{FF2B5EF4-FFF2-40B4-BE49-F238E27FC236}">
                <a16:creationId xmlns:a16="http://schemas.microsoft.com/office/drawing/2014/main" id="{0C0EF57D-EC18-4E23-A443-1B8FBE06F179}"/>
              </a:ext>
            </a:extLst>
          </p:cNvPr>
          <p:cNvSpPr>
            <a:spLocks noGrp="1"/>
          </p:cNvSpPr>
          <p:nvPr>
            <p:ph idx="1"/>
          </p:nvPr>
        </p:nvSpPr>
        <p:spPr>
          <a:xfrm>
            <a:off x="525717" y="1285433"/>
            <a:ext cx="10825179" cy="5576251"/>
          </a:xfrm>
        </p:spPr>
        <p:txBody>
          <a:bodyPr vert="horz" lIns="91440" tIns="45720" rIns="91440" bIns="45720" rtlCol="0" anchor="t">
            <a:normAutofit fontScale="85000" lnSpcReduction="10000"/>
          </a:bodyPr>
          <a:lstStyle/>
          <a:p>
            <a:pPr marL="457200" indent="-457200">
              <a:buAutoNum type="arabicPeriod"/>
            </a:pPr>
            <a:r>
              <a:rPr lang="ru-RU" b="1" err="1">
                <a:ea typeface="+mn-lt"/>
                <a:cs typeface="+mn-lt"/>
              </a:rPr>
              <a:t>заява</a:t>
            </a:r>
            <a:r>
              <a:rPr lang="ru-RU" b="1" dirty="0">
                <a:ea typeface="+mn-lt"/>
                <a:cs typeface="+mn-lt"/>
              </a:rPr>
              <a:t> </a:t>
            </a:r>
          </a:p>
          <a:p>
            <a:pPr marL="457200" indent="-457200">
              <a:buAutoNum type="arabicPeriod"/>
            </a:pPr>
            <a:r>
              <a:rPr lang="ru-RU" b="1" err="1">
                <a:ea typeface="+mn-lt"/>
                <a:cs typeface="+mn-lt"/>
              </a:rPr>
              <a:t>копії</a:t>
            </a:r>
            <a:r>
              <a:rPr lang="ru-RU" b="1" dirty="0">
                <a:ea typeface="+mn-lt"/>
                <a:cs typeface="+mn-lt"/>
              </a:rPr>
              <a:t> </a:t>
            </a:r>
            <a:r>
              <a:rPr lang="ru-RU" b="1" err="1">
                <a:ea typeface="+mn-lt"/>
                <a:cs typeface="+mn-lt"/>
              </a:rPr>
              <a:t>установчих</a:t>
            </a:r>
            <a:r>
              <a:rPr lang="ru-RU" b="1" dirty="0">
                <a:ea typeface="+mn-lt"/>
                <a:cs typeface="+mn-lt"/>
              </a:rPr>
              <a:t> </a:t>
            </a:r>
            <a:r>
              <a:rPr lang="ru-RU" b="1" err="1">
                <a:ea typeface="+mn-lt"/>
                <a:cs typeface="+mn-lt"/>
              </a:rPr>
              <a:t>документів</a:t>
            </a:r>
            <a:r>
              <a:rPr lang="ru-RU" dirty="0">
                <a:ea typeface="+mn-lt"/>
                <a:cs typeface="+mn-lt"/>
              </a:rPr>
              <a:t> (</a:t>
            </a:r>
            <a:r>
              <a:rPr lang="ru-RU" err="1">
                <a:ea typeface="+mn-lt"/>
                <a:cs typeface="+mn-lt"/>
              </a:rPr>
              <a:t>завірені</a:t>
            </a:r>
            <a:r>
              <a:rPr lang="ru-RU" dirty="0">
                <a:ea typeface="+mn-lt"/>
                <a:cs typeface="+mn-lt"/>
              </a:rPr>
              <a:t> </a:t>
            </a:r>
            <a:r>
              <a:rPr lang="ru-RU" err="1">
                <a:ea typeface="+mn-lt"/>
                <a:cs typeface="+mn-lt"/>
              </a:rPr>
              <a:t>нотаріусом</a:t>
            </a:r>
            <a:r>
              <a:rPr lang="ru-RU" dirty="0">
                <a:ea typeface="+mn-lt"/>
                <a:cs typeface="+mn-lt"/>
              </a:rPr>
              <a:t>)</a:t>
            </a:r>
          </a:p>
          <a:p>
            <a:pPr marL="457200" indent="-457200">
              <a:buAutoNum type="arabicPeriod"/>
            </a:pPr>
            <a:r>
              <a:rPr lang="ru-RU" b="1" err="1">
                <a:ea typeface="+mn-lt"/>
                <a:cs typeface="+mn-lt"/>
              </a:rPr>
              <a:t>відомості</a:t>
            </a:r>
            <a:r>
              <a:rPr lang="ru-RU" b="1" dirty="0">
                <a:ea typeface="+mn-lt"/>
                <a:cs typeface="+mn-lt"/>
              </a:rPr>
              <a:t> про </a:t>
            </a:r>
            <a:r>
              <a:rPr lang="ru-RU" b="1" err="1">
                <a:ea typeface="+mn-lt"/>
                <a:cs typeface="+mn-lt"/>
              </a:rPr>
              <a:t>відповідність</a:t>
            </a:r>
            <a:r>
              <a:rPr lang="ru-RU" b="1" dirty="0">
                <a:ea typeface="+mn-lt"/>
                <a:cs typeface="+mn-lt"/>
              </a:rPr>
              <a:t> </a:t>
            </a:r>
            <a:r>
              <a:rPr lang="ru-RU" b="1" err="1">
                <a:ea typeface="+mn-lt"/>
                <a:cs typeface="+mn-lt"/>
              </a:rPr>
              <a:t>його</a:t>
            </a:r>
            <a:r>
              <a:rPr lang="ru-RU" b="1" dirty="0">
                <a:ea typeface="+mn-lt"/>
                <a:cs typeface="+mn-lt"/>
              </a:rPr>
              <a:t> </a:t>
            </a:r>
            <a:r>
              <a:rPr lang="ru-RU" b="1" err="1">
                <a:ea typeface="+mn-lt"/>
                <a:cs typeface="+mn-lt"/>
              </a:rPr>
              <a:t>матеріальнотехнічної</a:t>
            </a:r>
            <a:r>
              <a:rPr lang="ru-RU" b="1" dirty="0">
                <a:ea typeface="+mn-lt"/>
                <a:cs typeface="+mn-lt"/>
              </a:rPr>
              <a:t> </a:t>
            </a:r>
            <a:r>
              <a:rPr lang="ru-RU" b="1" err="1">
                <a:ea typeface="+mn-lt"/>
                <a:cs typeface="+mn-lt"/>
              </a:rPr>
              <a:t>бази</a:t>
            </a:r>
            <a:r>
              <a:rPr lang="ru-RU" b="1" dirty="0">
                <a:ea typeface="+mn-lt"/>
                <a:cs typeface="+mn-lt"/>
              </a:rPr>
              <a:t>, </a:t>
            </a:r>
            <a:r>
              <a:rPr lang="ru-RU" b="1" err="1">
                <a:ea typeface="+mn-lt"/>
                <a:cs typeface="+mn-lt"/>
              </a:rPr>
              <a:t>наявності</a:t>
            </a:r>
            <a:r>
              <a:rPr lang="ru-RU" b="1" dirty="0">
                <a:ea typeface="+mn-lt"/>
                <a:cs typeface="+mn-lt"/>
              </a:rPr>
              <a:t> нормативно-</a:t>
            </a:r>
            <a:r>
              <a:rPr lang="ru-RU" b="1" err="1">
                <a:ea typeface="+mn-lt"/>
                <a:cs typeface="+mn-lt"/>
              </a:rPr>
              <a:t>правових</a:t>
            </a:r>
            <a:r>
              <a:rPr lang="ru-RU" b="1" dirty="0">
                <a:ea typeface="+mn-lt"/>
                <a:cs typeface="+mn-lt"/>
              </a:rPr>
              <a:t> </a:t>
            </a:r>
            <a:r>
              <a:rPr lang="ru-RU" b="1" err="1">
                <a:ea typeface="+mn-lt"/>
                <a:cs typeface="+mn-lt"/>
              </a:rPr>
              <a:t>документів</a:t>
            </a:r>
            <a:r>
              <a:rPr lang="ru-RU" b="1" dirty="0">
                <a:ea typeface="+mn-lt"/>
                <a:cs typeface="+mn-lt"/>
              </a:rPr>
              <a:t>, </a:t>
            </a:r>
            <a:r>
              <a:rPr lang="ru-RU" b="1" err="1">
                <a:ea typeface="+mn-lt"/>
                <a:cs typeface="+mn-lt"/>
              </a:rPr>
              <a:t>відомості</a:t>
            </a:r>
            <a:r>
              <a:rPr lang="ru-RU" b="1" dirty="0">
                <a:ea typeface="+mn-lt"/>
                <a:cs typeface="+mn-lt"/>
              </a:rPr>
              <a:t> про </a:t>
            </a:r>
            <a:r>
              <a:rPr lang="ru-RU" b="1" err="1">
                <a:ea typeface="+mn-lt"/>
                <a:cs typeface="+mn-lt"/>
              </a:rPr>
              <a:t>кваліфікацію</a:t>
            </a:r>
            <a:r>
              <a:rPr lang="ru-RU" b="1" dirty="0">
                <a:ea typeface="+mn-lt"/>
                <a:cs typeface="+mn-lt"/>
              </a:rPr>
              <a:t> </a:t>
            </a:r>
            <a:r>
              <a:rPr lang="ru-RU" b="1" err="1">
                <a:ea typeface="+mn-lt"/>
                <a:cs typeface="+mn-lt"/>
              </a:rPr>
              <a:t>працівників</a:t>
            </a:r>
            <a:r>
              <a:rPr lang="ru-RU" b="1" dirty="0">
                <a:ea typeface="+mn-lt"/>
                <a:cs typeface="+mn-lt"/>
              </a:rPr>
              <a:t>, </a:t>
            </a:r>
            <a:r>
              <a:rPr lang="ru-RU" b="1" err="1">
                <a:ea typeface="+mn-lt"/>
                <a:cs typeface="+mn-lt"/>
              </a:rPr>
              <a:t>які</a:t>
            </a:r>
            <a:r>
              <a:rPr lang="ru-RU" b="1" dirty="0">
                <a:ea typeface="+mn-lt"/>
                <a:cs typeface="+mn-lt"/>
              </a:rPr>
              <a:t> </a:t>
            </a:r>
            <a:r>
              <a:rPr lang="ru-RU" b="1" err="1">
                <a:ea typeface="+mn-lt"/>
                <a:cs typeface="+mn-lt"/>
              </a:rPr>
              <a:t>мають</a:t>
            </a:r>
            <a:r>
              <a:rPr lang="ru-RU" b="1" dirty="0">
                <a:ea typeface="+mn-lt"/>
                <a:cs typeface="+mn-lt"/>
              </a:rPr>
              <a:t> </a:t>
            </a:r>
            <a:r>
              <a:rPr lang="ru-RU" b="1" err="1">
                <a:ea typeface="+mn-lt"/>
                <a:cs typeface="+mn-lt"/>
              </a:rPr>
              <a:t>або</a:t>
            </a:r>
            <a:r>
              <a:rPr lang="ru-RU" b="1" dirty="0">
                <a:ea typeface="+mn-lt"/>
                <a:cs typeface="+mn-lt"/>
              </a:rPr>
              <a:t> </a:t>
            </a:r>
            <a:r>
              <a:rPr lang="ru-RU" b="1" err="1">
                <a:ea typeface="+mn-lt"/>
                <a:cs typeface="+mn-lt"/>
              </a:rPr>
              <a:t>будуть</a:t>
            </a:r>
            <a:r>
              <a:rPr lang="ru-RU" b="1" dirty="0">
                <a:ea typeface="+mn-lt"/>
                <a:cs typeface="+mn-lt"/>
              </a:rPr>
              <a:t> </a:t>
            </a:r>
            <a:r>
              <a:rPr lang="ru-RU" b="1" err="1">
                <a:ea typeface="+mn-lt"/>
                <a:cs typeface="+mn-lt"/>
              </a:rPr>
              <a:t>мати</a:t>
            </a:r>
            <a:r>
              <a:rPr lang="ru-RU" b="1" dirty="0">
                <a:ea typeface="+mn-lt"/>
                <a:cs typeface="+mn-lt"/>
              </a:rPr>
              <a:t> доступ </a:t>
            </a:r>
            <a:r>
              <a:rPr lang="ru-RU" b="1" err="1">
                <a:ea typeface="+mn-lt"/>
                <a:cs typeface="+mn-lt"/>
              </a:rPr>
              <a:t>безпосередньо</a:t>
            </a:r>
            <a:r>
              <a:rPr lang="ru-RU" b="1" dirty="0">
                <a:ea typeface="+mn-lt"/>
                <a:cs typeface="+mn-lt"/>
              </a:rPr>
              <a:t> до </a:t>
            </a:r>
            <a:r>
              <a:rPr lang="ru-RU" b="1" err="1">
                <a:ea typeface="+mn-lt"/>
                <a:cs typeface="+mn-lt"/>
              </a:rPr>
              <a:t>контрольованих</a:t>
            </a:r>
            <a:r>
              <a:rPr lang="ru-RU" b="1">
                <a:ea typeface="+mn-lt"/>
                <a:cs typeface="+mn-lt"/>
              </a:rPr>
              <a:t> препаратів</a:t>
            </a:r>
            <a:r>
              <a:rPr lang="ru-RU">
                <a:ea typeface="+mn-lt"/>
                <a:cs typeface="+mn-lt"/>
              </a:rPr>
              <a:t> (засвідченні підписом заявника)</a:t>
            </a:r>
          </a:p>
          <a:p>
            <a:pPr marL="457200" indent="-457200">
              <a:buAutoNum type="arabicPeriod"/>
            </a:pPr>
            <a:r>
              <a:rPr lang="ru-RU" b="1">
                <a:ea typeface="+mn-lt"/>
                <a:cs typeface="+mn-lt"/>
              </a:rPr>
              <a:t>копія свідоцтва (посвідчення, сертифіката спеціаліста), що підтверджує професійну придатність керівника до здійснення ліцензованого виду діяльності </a:t>
            </a:r>
            <a:r>
              <a:rPr lang="ru-RU">
                <a:ea typeface="+mn-lt"/>
                <a:cs typeface="+mn-lt"/>
              </a:rPr>
              <a:t>(завірена нотаріусом)</a:t>
            </a:r>
          </a:p>
          <a:p>
            <a:pPr marL="457200" indent="-457200">
              <a:buAutoNum type="arabicPeriod"/>
            </a:pPr>
            <a:r>
              <a:rPr lang="ru-RU" b="1">
                <a:ea typeface="+mn-lt"/>
                <a:cs typeface="+mn-lt"/>
              </a:rPr>
              <a:t>довідка державного або комунального ЛПУ про відсутність психічних розладів, пов'язаних із зловживанням алкогольними напоями, наркотичними засобами чи психотропними речовинами у працівників, які матимуть доступ до контрольованих препаратів </a:t>
            </a:r>
          </a:p>
          <a:p>
            <a:pPr marL="457200" indent="-457200">
              <a:buAutoNum type="arabicPeriod"/>
            </a:pPr>
            <a:r>
              <a:rPr lang="ru-RU" b="1">
                <a:ea typeface="+mn-lt"/>
                <a:cs typeface="+mn-lt"/>
              </a:rPr>
              <a:t>довідка Національної поліції про відсутність у працівників, які мають або будуть мати доступ до контрольованих препаратів, не знятої чи не погашеної судимості </a:t>
            </a:r>
          </a:p>
          <a:p>
            <a:pPr marL="457200" indent="-457200">
              <a:buAutoNum type="arabicPeriod"/>
            </a:pPr>
            <a:r>
              <a:rPr lang="ru-RU" b="1">
                <a:ea typeface="+mn-lt"/>
                <a:cs typeface="+mn-lt"/>
              </a:rPr>
              <a:t>дозвіл Національної поліції на використання об'єктів і приміщень, призначених для діяльності, пов'язаної з обігом наркотичних засобів, психотропних речовин і прекурсорів</a:t>
            </a:r>
          </a:p>
          <a:p>
            <a:pPr marL="457200" indent="-457200">
              <a:buAutoNum type="arabicPeriod"/>
            </a:pPr>
            <a:r>
              <a:rPr lang="ru-RU" b="1">
                <a:ea typeface="+mn-lt"/>
                <a:cs typeface="+mn-lt"/>
              </a:rPr>
              <a:t>висновок держ. санітарно-епідеміологічної служби про відповідність наявних приміщень вимогам санітарних норм і правил. </a:t>
            </a:r>
            <a:endParaRPr lang="ru-RU" dirty="0">
              <a:ea typeface="+mn-lt"/>
              <a:cs typeface="+mn-lt"/>
            </a:endParaRPr>
          </a:p>
          <a:p>
            <a:pPr marL="457200" indent="-457200">
              <a:buAutoNum type="arabicPeriod"/>
            </a:pPr>
            <a:endParaRPr lang="ru-RU" dirty="0">
              <a:ea typeface="+mn-lt"/>
              <a:cs typeface="+mn-lt"/>
            </a:endParaRPr>
          </a:p>
        </p:txBody>
      </p:sp>
    </p:spTree>
    <p:extLst>
      <p:ext uri="{BB962C8B-B14F-4D97-AF65-F5344CB8AC3E}">
        <p14:creationId xmlns:p14="http://schemas.microsoft.com/office/powerpoint/2010/main" val="39219325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35602D-1C92-492B-94C2-385487F59DF1}"/>
              </a:ext>
            </a:extLst>
          </p:cNvPr>
          <p:cNvSpPr>
            <a:spLocks noGrp="1"/>
          </p:cNvSpPr>
          <p:nvPr>
            <p:ph type="title"/>
          </p:nvPr>
        </p:nvSpPr>
        <p:spPr>
          <a:xfrm>
            <a:off x="1057679" y="729558"/>
            <a:ext cx="10077557" cy="1325563"/>
          </a:xfrm>
        </p:spPr>
        <p:txBody>
          <a:bodyPr>
            <a:normAutofit fontScale="90000"/>
          </a:bodyPr>
          <a:lstStyle/>
          <a:p>
            <a:pPr algn="ctr"/>
            <a:r>
              <a:rPr lang="ru-RU" i="0">
                <a:ea typeface="+mj-lt"/>
                <a:cs typeface="+mj-lt"/>
              </a:rPr>
              <a:t>Дозвіл на використання об'єктів і приміщень для здійснення діяльності, пов'язаної з обігом наркотичних засобів, психотропних речовин і прекурсорів</a:t>
            </a:r>
            <a:endParaRPr lang="ru-RU"/>
          </a:p>
        </p:txBody>
      </p:sp>
      <p:sp>
        <p:nvSpPr>
          <p:cNvPr id="4" name="Прямоугольник 3">
            <a:extLst>
              <a:ext uri="{FF2B5EF4-FFF2-40B4-BE49-F238E27FC236}">
                <a16:creationId xmlns:a16="http://schemas.microsoft.com/office/drawing/2014/main" id="{78A7210F-6019-4E48-8381-34F06EB4463F}"/>
              </a:ext>
            </a:extLst>
          </p:cNvPr>
          <p:cNvSpPr/>
          <p:nvPr/>
        </p:nvSpPr>
        <p:spPr>
          <a:xfrm>
            <a:off x="4057291" y="2425460"/>
            <a:ext cx="6527319" cy="1006413"/>
          </a:xfrm>
          <a:prstGeom prst="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C00000"/>
                </a:solidFill>
                <a:ea typeface="+mn-lt"/>
                <a:cs typeface="+mn-lt"/>
              </a:rPr>
              <a:t>територіальними органами Національної поліції</a:t>
            </a:r>
            <a:endParaRPr lang="ru-RU" b="1">
              <a:solidFill>
                <a:srgbClr val="C00000"/>
              </a:solidFill>
            </a:endParaRPr>
          </a:p>
        </p:txBody>
      </p:sp>
      <p:sp>
        <p:nvSpPr>
          <p:cNvPr id="5" name="Прямоугольник 4">
            <a:extLst>
              <a:ext uri="{FF2B5EF4-FFF2-40B4-BE49-F238E27FC236}">
                <a16:creationId xmlns:a16="http://schemas.microsoft.com/office/drawing/2014/main" id="{D07142E0-B4B1-40F5-9982-D19ABBCDB921}"/>
              </a:ext>
            </a:extLst>
          </p:cNvPr>
          <p:cNvSpPr/>
          <p:nvPr/>
        </p:nvSpPr>
        <p:spPr>
          <a:xfrm>
            <a:off x="4057290" y="3906327"/>
            <a:ext cx="6527319" cy="1006413"/>
          </a:xfrm>
          <a:prstGeom prst="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C00000"/>
                </a:solidFill>
                <a:ea typeface="+mn-lt"/>
                <a:cs typeface="+mn-lt"/>
              </a:rPr>
              <a:t>результатів перевірки цих об'єктів і приміщень</a:t>
            </a:r>
            <a:endParaRPr lang="ru-RU" b="1">
              <a:solidFill>
                <a:srgbClr val="C00000"/>
              </a:solidFill>
            </a:endParaRPr>
          </a:p>
        </p:txBody>
      </p:sp>
      <p:sp>
        <p:nvSpPr>
          <p:cNvPr id="6" name="Прямоугольник 5">
            <a:extLst>
              <a:ext uri="{FF2B5EF4-FFF2-40B4-BE49-F238E27FC236}">
                <a16:creationId xmlns:a16="http://schemas.microsoft.com/office/drawing/2014/main" id="{6474D84C-F50B-423E-A625-B1C2C9852019}"/>
              </a:ext>
            </a:extLst>
          </p:cNvPr>
          <p:cNvSpPr/>
          <p:nvPr/>
        </p:nvSpPr>
        <p:spPr>
          <a:xfrm>
            <a:off x="4057291" y="5387196"/>
            <a:ext cx="6527319" cy="1006413"/>
          </a:xfrm>
          <a:prstGeom prst="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rgbClr val="C00000"/>
                </a:solidFill>
                <a:ea typeface="+mn-lt"/>
                <a:cs typeface="+mn-lt"/>
              </a:rPr>
              <a:t>вимогам</a:t>
            </a:r>
            <a:r>
              <a:rPr lang="ru-RU" b="1" dirty="0">
                <a:solidFill>
                  <a:srgbClr val="C00000"/>
                </a:solidFill>
                <a:ea typeface="+mn-lt"/>
                <a:cs typeface="+mn-lt"/>
              </a:rPr>
              <a:t>, </a:t>
            </a:r>
            <a:r>
              <a:rPr lang="ru-RU" b="1" dirty="0" err="1">
                <a:solidFill>
                  <a:srgbClr val="C00000"/>
                </a:solidFill>
                <a:ea typeface="+mn-lt"/>
                <a:cs typeface="+mn-lt"/>
              </a:rPr>
              <a:t>затвердженим</a:t>
            </a:r>
            <a:r>
              <a:rPr lang="ru-RU" b="1" dirty="0">
                <a:solidFill>
                  <a:srgbClr val="C00000"/>
                </a:solidFill>
                <a:ea typeface="+mn-lt"/>
                <a:cs typeface="+mn-lt"/>
              </a:rPr>
              <a:t> Наказом МВС України від 29.01.2018 № 52 </a:t>
            </a:r>
            <a:endParaRPr lang="ru-RU" b="1" dirty="0">
              <a:solidFill>
                <a:srgbClr val="C00000"/>
              </a:solidFill>
            </a:endParaRPr>
          </a:p>
        </p:txBody>
      </p:sp>
      <p:sp>
        <p:nvSpPr>
          <p:cNvPr id="7" name="Стрелка: вправо 6">
            <a:extLst>
              <a:ext uri="{FF2B5EF4-FFF2-40B4-BE49-F238E27FC236}">
                <a16:creationId xmlns:a16="http://schemas.microsoft.com/office/drawing/2014/main" id="{A533A8AB-0C97-4D25-9C63-3EE340EE90B4}"/>
              </a:ext>
            </a:extLst>
          </p:cNvPr>
          <p:cNvSpPr/>
          <p:nvPr/>
        </p:nvSpPr>
        <p:spPr>
          <a:xfrm>
            <a:off x="559445" y="2351899"/>
            <a:ext cx="2487282" cy="1150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FFFF00"/>
                </a:solidFill>
                <a:ea typeface="+mn-lt"/>
                <a:cs typeface="+mn-lt"/>
              </a:rPr>
              <a:t>ВИДАЄТЬСЯ </a:t>
            </a:r>
            <a:endParaRPr lang="ru-RU">
              <a:solidFill>
                <a:srgbClr val="FFFF00"/>
              </a:solidFill>
            </a:endParaRPr>
          </a:p>
        </p:txBody>
      </p:sp>
      <p:sp>
        <p:nvSpPr>
          <p:cNvPr id="8" name="Стрелка: вправо 7">
            <a:extLst>
              <a:ext uri="{FF2B5EF4-FFF2-40B4-BE49-F238E27FC236}">
                <a16:creationId xmlns:a16="http://schemas.microsoft.com/office/drawing/2014/main" id="{D7FE243C-A82B-46BF-8C91-F6C710E563DD}"/>
              </a:ext>
            </a:extLst>
          </p:cNvPr>
          <p:cNvSpPr/>
          <p:nvPr/>
        </p:nvSpPr>
        <p:spPr>
          <a:xfrm>
            <a:off x="559444" y="3832766"/>
            <a:ext cx="2487282" cy="1150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FFFF00"/>
                </a:solidFill>
                <a:ea typeface="+mn-lt"/>
                <a:cs typeface="+mn-lt"/>
              </a:rPr>
              <a:t>НА ПІДСТАВІ</a:t>
            </a:r>
            <a:endParaRPr lang="ru-RU" b="1">
              <a:solidFill>
                <a:srgbClr val="FFFF00"/>
              </a:solidFill>
            </a:endParaRPr>
          </a:p>
        </p:txBody>
      </p:sp>
      <p:sp>
        <p:nvSpPr>
          <p:cNvPr id="9" name="Стрелка: вправо 8">
            <a:extLst>
              <a:ext uri="{FF2B5EF4-FFF2-40B4-BE49-F238E27FC236}">
                <a16:creationId xmlns:a16="http://schemas.microsoft.com/office/drawing/2014/main" id="{AC033AF3-32FA-4F18-A2C2-52B781F981A4}"/>
              </a:ext>
            </a:extLst>
          </p:cNvPr>
          <p:cNvSpPr/>
          <p:nvPr/>
        </p:nvSpPr>
        <p:spPr>
          <a:xfrm>
            <a:off x="559445" y="5313635"/>
            <a:ext cx="2487282" cy="1150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FFFF00"/>
                </a:solidFill>
                <a:ea typeface="+mn-lt"/>
                <a:cs typeface="+mn-lt"/>
              </a:rPr>
              <a:t>НА ВІДПОВІДНІСТЬ</a:t>
            </a:r>
            <a:endParaRPr lang="ru-RU" b="1">
              <a:solidFill>
                <a:srgbClr val="FFFF00"/>
              </a:solidFill>
            </a:endParaRPr>
          </a:p>
        </p:txBody>
      </p:sp>
    </p:spTree>
    <p:extLst>
      <p:ext uri="{BB962C8B-B14F-4D97-AF65-F5344CB8AC3E}">
        <p14:creationId xmlns:p14="http://schemas.microsoft.com/office/powerpoint/2010/main" val="18653805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606334-C121-440C-A690-2E963B65387C}"/>
              </a:ext>
            </a:extLst>
          </p:cNvPr>
          <p:cNvSpPr>
            <a:spLocks noGrp="1"/>
          </p:cNvSpPr>
          <p:nvPr>
            <p:ph type="title"/>
          </p:nvPr>
        </p:nvSpPr>
        <p:spPr>
          <a:xfrm>
            <a:off x="942660" y="-478140"/>
            <a:ext cx="10077557" cy="1325563"/>
          </a:xfrm>
        </p:spPr>
        <p:txBody>
          <a:bodyPr>
            <a:normAutofit/>
          </a:bodyPr>
          <a:lstStyle/>
          <a:p>
            <a:pPr algn="ctr"/>
            <a:r>
              <a:rPr lang="ru-RU" sz="2400" i="0">
                <a:ea typeface="+mj-lt"/>
                <a:cs typeface="+mj-lt"/>
              </a:rPr>
              <a:t>Технічні вимоги до приміщень в яких зберігаються наркотичні, психотропні ЛЗ та прекурсори в аптеках</a:t>
            </a:r>
            <a:endParaRPr lang="ru-RU" sz="2400"/>
          </a:p>
        </p:txBody>
      </p:sp>
      <p:graphicFrame>
        <p:nvGraphicFramePr>
          <p:cNvPr id="4" name="Таблица 4">
            <a:extLst>
              <a:ext uri="{FF2B5EF4-FFF2-40B4-BE49-F238E27FC236}">
                <a16:creationId xmlns:a16="http://schemas.microsoft.com/office/drawing/2014/main" id="{992FFE57-72B1-4230-BDDB-3377EAD6C393}"/>
              </a:ext>
            </a:extLst>
          </p:cNvPr>
          <p:cNvGraphicFramePr>
            <a:graphicFrameLocks noGrp="1"/>
          </p:cNvGraphicFramePr>
          <p:nvPr>
            <p:ph idx="1"/>
            <p:extLst>
              <p:ext uri="{D42A27DB-BD31-4B8C-83A1-F6EECF244321}">
                <p14:modId xmlns:p14="http://schemas.microsoft.com/office/powerpoint/2010/main" val="2307109271"/>
              </p:ext>
            </p:extLst>
          </p:nvPr>
        </p:nvGraphicFramePr>
        <p:xfrm>
          <a:off x="697992" y="840387"/>
          <a:ext cx="10620374" cy="6471039"/>
        </p:xfrm>
        <a:graphic>
          <a:graphicData uri="http://schemas.openxmlformats.org/drawingml/2006/table">
            <a:tbl>
              <a:tblPr firstRow="1" bandRow="1">
                <a:tableStyleId>{5C22544A-7EE6-4342-B048-85BDC9FD1C3A}</a:tableStyleId>
              </a:tblPr>
              <a:tblGrid>
                <a:gridCol w="2905124">
                  <a:extLst>
                    <a:ext uri="{9D8B030D-6E8A-4147-A177-3AD203B41FA5}">
                      <a16:colId xmlns:a16="http://schemas.microsoft.com/office/drawing/2014/main" val="1731889665"/>
                    </a:ext>
                  </a:extLst>
                </a:gridCol>
                <a:gridCol w="7715250">
                  <a:extLst>
                    <a:ext uri="{9D8B030D-6E8A-4147-A177-3AD203B41FA5}">
                      <a16:colId xmlns:a16="http://schemas.microsoft.com/office/drawing/2014/main" val="2235996336"/>
                    </a:ext>
                  </a:extLst>
                </a:gridCol>
              </a:tblGrid>
              <a:tr h="454944">
                <a:tc>
                  <a:txBody>
                    <a:bodyPr/>
                    <a:lstStyle/>
                    <a:p>
                      <a:pPr lvl="0" algn="ctr">
                        <a:buNone/>
                      </a:pPr>
                      <a:r>
                        <a:rPr lang="ru-RU" sz="2000" b="1" i="0" u="none" strike="noStrike" noProof="0"/>
                        <a:t>ОБЛАДНАННЯ</a:t>
                      </a:r>
                      <a:endParaRPr lang="ru-RU" sz="2000" b="1"/>
                    </a:p>
                  </a:txBody>
                  <a:tcPr/>
                </a:tc>
                <a:tc>
                  <a:txBody>
                    <a:bodyPr/>
                    <a:lstStyle/>
                    <a:p>
                      <a:pPr lvl="0" algn="ctr">
                        <a:buNone/>
                      </a:pPr>
                      <a:r>
                        <a:rPr lang="ru-RU" sz="2000" b="1" i="0" u="none" strike="noStrike" noProof="0"/>
                        <a:t>ТЕХНІЧНІ ВИМОГИ</a:t>
                      </a:r>
                      <a:endParaRPr lang="ru-RU" sz="2000" b="1"/>
                    </a:p>
                  </a:txBody>
                  <a:tcPr/>
                </a:tc>
                <a:extLst>
                  <a:ext uri="{0D108BD9-81ED-4DB2-BD59-A6C34878D82A}">
                    <a16:rowId xmlns:a16="http://schemas.microsoft.com/office/drawing/2014/main" val="1312255951"/>
                  </a:ext>
                </a:extLst>
              </a:tr>
              <a:tr h="418549">
                <a:tc>
                  <a:txBody>
                    <a:bodyPr/>
                    <a:lstStyle/>
                    <a:p>
                      <a:pPr lvl="0" algn="ctr">
                        <a:buNone/>
                      </a:pPr>
                      <a:r>
                        <a:rPr lang="ru-RU" sz="1800" b="1" i="0" u="none" strike="noStrike" noProof="0"/>
                        <a:t>Стіни</a:t>
                      </a:r>
                      <a:endParaRPr lang="ru-RU" b="1"/>
                    </a:p>
                  </a:txBody>
                  <a:tcPr anchor="ctr"/>
                </a:tc>
                <a:tc>
                  <a:txBody>
                    <a:bodyPr/>
                    <a:lstStyle/>
                    <a:p>
                      <a:pPr lvl="0">
                        <a:buNone/>
                      </a:pPr>
                      <a:r>
                        <a:rPr lang="ru-RU" sz="1800" b="0" i="0" u="none" strike="noStrike" noProof="0"/>
                        <a:t>еквівалентні за міцністю цегляним стінам товщиною не менше 500 мм; </a:t>
                      </a:r>
                      <a:endParaRPr lang="ru-RU"/>
                    </a:p>
                  </a:txBody>
                  <a:tcPr/>
                </a:tc>
                <a:extLst>
                  <a:ext uri="{0D108BD9-81ED-4DB2-BD59-A6C34878D82A}">
                    <a16:rowId xmlns:a16="http://schemas.microsoft.com/office/drawing/2014/main" val="83088412"/>
                  </a:ext>
                </a:extLst>
              </a:tr>
              <a:tr h="418549">
                <a:tc>
                  <a:txBody>
                    <a:bodyPr/>
                    <a:lstStyle/>
                    <a:p>
                      <a:pPr lvl="0" algn="ctr">
                        <a:buNone/>
                      </a:pPr>
                      <a:r>
                        <a:rPr lang="ru-RU" sz="1800" b="1" i="0" u="none" strike="noStrike" noProof="0"/>
                        <a:t>Пол і стеля</a:t>
                      </a:r>
                      <a:endParaRPr lang="ru-RU" b="1"/>
                    </a:p>
                  </a:txBody>
                  <a:tcPr anchor="ctr"/>
                </a:tc>
                <a:tc>
                  <a:txBody>
                    <a:bodyPr/>
                    <a:lstStyle/>
                    <a:p>
                      <a:pPr lvl="0">
                        <a:buNone/>
                      </a:pPr>
                      <a:r>
                        <a:rPr lang="ru-RU" sz="1800" b="0" i="0" u="none" strike="noStrike" noProof="0"/>
                        <a:t>еквівалентні за міцністю залізобетонній плиті товщиною не менше 180 мм; </a:t>
                      </a:r>
                      <a:endParaRPr lang="ru-RU"/>
                    </a:p>
                  </a:txBody>
                  <a:tcPr/>
                </a:tc>
                <a:extLst>
                  <a:ext uri="{0D108BD9-81ED-4DB2-BD59-A6C34878D82A}">
                    <a16:rowId xmlns:a16="http://schemas.microsoft.com/office/drawing/2014/main" val="2377077605"/>
                  </a:ext>
                </a:extLst>
              </a:tr>
              <a:tr h="727911">
                <a:tc>
                  <a:txBody>
                    <a:bodyPr/>
                    <a:lstStyle/>
                    <a:p>
                      <a:pPr lvl="0" algn="ctr">
                        <a:buNone/>
                      </a:pPr>
                      <a:r>
                        <a:rPr lang="ru-RU" sz="1800" b="1" i="0" u="none" strike="noStrike" noProof="0"/>
                        <a:t>Стіни, стеля, підлога, які не відповідають вимогам</a:t>
                      </a:r>
                      <a:endParaRPr lang="ru-RU" b="1"/>
                    </a:p>
                  </a:txBody>
                  <a:tcPr anchor="ctr"/>
                </a:tc>
                <a:tc>
                  <a:txBody>
                    <a:bodyPr/>
                    <a:lstStyle/>
                    <a:p>
                      <a:pPr lvl="0">
                        <a:buNone/>
                      </a:pPr>
                      <a:r>
                        <a:rPr lang="ru-RU" sz="1800" b="0" i="0" u="none" strike="noStrike" noProof="0"/>
                        <a:t>з внутрішнього боку по всій площі укріплені сталевими гратами з діаметром прутів не менше 10 мм та розмірами вічок не більше 150x150 мм;</a:t>
                      </a:r>
                      <a:endParaRPr lang="ru-RU"/>
                    </a:p>
                  </a:txBody>
                  <a:tcPr/>
                </a:tc>
                <a:extLst>
                  <a:ext uri="{0D108BD9-81ED-4DB2-BD59-A6C34878D82A}">
                    <a16:rowId xmlns:a16="http://schemas.microsoft.com/office/drawing/2014/main" val="1820384185"/>
                  </a:ext>
                </a:extLst>
              </a:tr>
              <a:tr h="727911">
                <a:tc>
                  <a:txBody>
                    <a:bodyPr/>
                    <a:lstStyle/>
                    <a:p>
                      <a:pPr lvl="0" algn="ctr">
                        <a:buNone/>
                      </a:pPr>
                      <a:r>
                        <a:rPr lang="ru-RU" sz="1800" b="1" i="0" u="none" strike="noStrike" noProof="0"/>
                        <a:t>Грати</a:t>
                      </a:r>
                      <a:endParaRPr lang="ru-RU" b="1"/>
                    </a:p>
                  </a:txBody>
                  <a:tcPr anchor="ctr"/>
                </a:tc>
                <a:tc>
                  <a:txBody>
                    <a:bodyPr/>
                    <a:lstStyle/>
                    <a:p>
                      <a:pPr lvl="0">
                        <a:buNone/>
                      </a:pPr>
                      <a:r>
                        <a:rPr lang="ru-RU" sz="1800" b="0" i="0" u="none" strike="noStrike" noProof="0"/>
                        <a:t>приварюються до випущених з кладки стіни чи плит, перекритих анкерами діаметром не менше 12 мм, кроком 500x500 мм;</a:t>
                      </a:r>
                      <a:endParaRPr lang="ru-RU"/>
                    </a:p>
                  </a:txBody>
                  <a:tcPr/>
                </a:tc>
                <a:extLst>
                  <a:ext uri="{0D108BD9-81ED-4DB2-BD59-A6C34878D82A}">
                    <a16:rowId xmlns:a16="http://schemas.microsoft.com/office/drawing/2014/main" val="3988258039"/>
                  </a:ext>
                </a:extLst>
              </a:tr>
              <a:tr h="1037274">
                <a:tc>
                  <a:txBody>
                    <a:bodyPr/>
                    <a:lstStyle/>
                    <a:p>
                      <a:pPr lvl="0" algn="ctr">
                        <a:buNone/>
                      </a:pPr>
                      <a:r>
                        <a:rPr lang="ru-RU" sz="1800" b="1" i="0" u="none" strike="noStrike" noProof="0"/>
                        <a:t>Вхідні двері сховищ</a:t>
                      </a:r>
                      <a:endParaRPr lang="ru-RU" b="1"/>
                    </a:p>
                  </a:txBody>
                  <a:tcPr anchor="ctr"/>
                </a:tc>
                <a:tc>
                  <a:txBody>
                    <a:bodyPr/>
                    <a:lstStyle/>
                    <a:p>
                      <a:pPr lvl="0">
                        <a:buNone/>
                      </a:pPr>
                      <a:r>
                        <a:rPr lang="ru-RU" sz="1800" b="0" i="0" u="none" strike="noStrike" noProof="0"/>
                        <a:t>справні, добре підігнані під дверну коробку, металеві або дерев'яні повнотілі, товщиною не менше 40 мм, мають не менше двох врізаних, які не самі замикаються замків;</a:t>
                      </a:r>
                      <a:endParaRPr lang="ru-RU"/>
                    </a:p>
                  </a:txBody>
                  <a:tcPr/>
                </a:tc>
                <a:extLst>
                  <a:ext uri="{0D108BD9-81ED-4DB2-BD59-A6C34878D82A}">
                    <a16:rowId xmlns:a16="http://schemas.microsoft.com/office/drawing/2014/main" val="2743113575"/>
                  </a:ext>
                </a:extLst>
              </a:tr>
              <a:tr h="1037274">
                <a:tc>
                  <a:txBody>
                    <a:bodyPr/>
                    <a:lstStyle/>
                    <a:p>
                      <a:pPr lvl="0" algn="ctr">
                        <a:buNone/>
                      </a:pPr>
                      <a:r>
                        <a:rPr lang="ru-RU" sz="1800" b="1" i="0" u="none" strike="noStrike" noProof="0"/>
                        <a:t>Віконні отвори приміщень</a:t>
                      </a:r>
                      <a:endParaRPr lang="ru-RU" b="1"/>
                    </a:p>
                  </a:txBody>
                  <a:tcPr anchor="ctr"/>
                </a:tc>
                <a:tc>
                  <a:txBody>
                    <a:bodyPr/>
                    <a:lstStyle/>
                    <a:p>
                      <a:pPr lvl="0">
                        <a:buNone/>
                      </a:pPr>
                      <a:r>
                        <a:rPr lang="ru-RU" sz="1800" b="0" i="0" u="none" strike="noStrike" noProof="0"/>
                        <a:t>з внутрішнього боку чи між рамами обладнані металевими гратами. Допускається використання декоративних грат чи жалюзі, які за міцністю не поступаються зазначеним вище гратам </a:t>
                      </a:r>
                      <a:endParaRPr lang="ru-RU"/>
                    </a:p>
                  </a:txBody>
                  <a:tcPr/>
                </a:tc>
                <a:extLst>
                  <a:ext uri="{0D108BD9-81ED-4DB2-BD59-A6C34878D82A}">
                    <a16:rowId xmlns:a16="http://schemas.microsoft.com/office/drawing/2014/main" val="2458435857"/>
                  </a:ext>
                </a:extLst>
              </a:tr>
              <a:tr h="1019076">
                <a:tc>
                  <a:txBody>
                    <a:bodyPr/>
                    <a:lstStyle/>
                    <a:p>
                      <a:pPr lvl="0" algn="ctr">
                        <a:buNone/>
                      </a:pPr>
                      <a:r>
                        <a:rPr lang="ru-RU" sz="1800" b="1" i="0" u="none" strike="noStrike" noProof="0"/>
                        <a:t>Сигналізація</a:t>
                      </a:r>
                      <a:endParaRPr lang="ru-RU" b="1"/>
                    </a:p>
                  </a:txBody>
                  <a:tcPr anchor="ctr"/>
                </a:tc>
                <a:tc>
                  <a:txBody>
                    <a:bodyPr/>
                    <a:lstStyle/>
                    <a:p>
                      <a:pPr lvl="0">
                        <a:buNone/>
                      </a:pPr>
                      <a:r>
                        <a:rPr lang="ru-RU" sz="1800" b="0" i="0" u="none" strike="noStrike" noProof="0"/>
                        <a:t>захищає будівельні конструкції периметрів приміщень: віконні та дверні отвори, вентиляційні канали, теплові вводи та інші елементи приміщення, які доступні для проникнення із зовнішнього боку.</a:t>
                      </a:r>
                      <a:endParaRPr lang="ru-RU"/>
                    </a:p>
                  </a:txBody>
                  <a:tcPr/>
                </a:tc>
                <a:extLst>
                  <a:ext uri="{0D108BD9-81ED-4DB2-BD59-A6C34878D82A}">
                    <a16:rowId xmlns:a16="http://schemas.microsoft.com/office/drawing/2014/main" val="2698124396"/>
                  </a:ext>
                </a:extLst>
              </a:tr>
            </a:tbl>
          </a:graphicData>
        </a:graphic>
      </p:graphicFrame>
    </p:spTree>
    <p:extLst>
      <p:ext uri="{BB962C8B-B14F-4D97-AF65-F5344CB8AC3E}">
        <p14:creationId xmlns:p14="http://schemas.microsoft.com/office/powerpoint/2010/main" val="3499137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5DAED7-0645-435F-914F-3B0C9B1E6C6A}"/>
              </a:ext>
            </a:extLst>
          </p:cNvPr>
          <p:cNvSpPr>
            <a:spLocks noGrp="1"/>
          </p:cNvSpPr>
          <p:nvPr>
            <p:ph type="title"/>
          </p:nvPr>
        </p:nvSpPr>
        <p:spPr>
          <a:xfrm>
            <a:off x="1057679" y="801446"/>
            <a:ext cx="10077557" cy="4574845"/>
          </a:xfrm>
        </p:spPr>
        <p:txBody>
          <a:bodyPr>
            <a:normAutofit/>
          </a:bodyPr>
          <a:lstStyle/>
          <a:p>
            <a:pPr algn="ctr"/>
            <a:r>
              <a:rPr lang="ru-RU" sz="2800" i="0" dirty="0">
                <a:solidFill>
                  <a:srgbClr val="C00000"/>
                </a:solidFill>
                <a:ea typeface="+mj-lt"/>
                <a:cs typeface="+mj-lt"/>
              </a:rPr>
              <a:t>У </a:t>
            </a:r>
            <a:r>
              <a:rPr lang="ru-RU" sz="2800" i="0" dirty="0" err="1">
                <a:solidFill>
                  <a:srgbClr val="C00000"/>
                </a:solidFill>
                <a:ea typeface="+mj-lt"/>
                <a:cs typeface="+mj-lt"/>
              </a:rPr>
              <a:t>квітні</a:t>
            </a:r>
            <a:r>
              <a:rPr lang="ru-RU" sz="2800" i="0" dirty="0">
                <a:solidFill>
                  <a:srgbClr val="C00000"/>
                </a:solidFill>
                <a:ea typeface="+mj-lt"/>
                <a:cs typeface="+mj-lt"/>
              </a:rPr>
              <a:t> 2019 року</a:t>
            </a:r>
            <a:r>
              <a:rPr lang="ru-RU" sz="2800" i="0" dirty="0">
                <a:ea typeface="+mj-lt"/>
                <a:cs typeface="+mj-lt"/>
              </a:rPr>
              <a:t> </a:t>
            </a:r>
            <a:r>
              <a:rPr lang="ru-RU" sz="2800" i="0" dirty="0" err="1">
                <a:ea typeface="+mj-lt"/>
                <a:cs typeface="+mj-lt"/>
              </a:rPr>
              <a:t>Держлікслужбою</a:t>
            </a:r>
            <a:r>
              <a:rPr lang="ru-RU" sz="2800" i="0" dirty="0">
                <a:ea typeface="+mj-lt"/>
                <a:cs typeface="+mj-lt"/>
              </a:rPr>
              <a:t> </a:t>
            </a:r>
            <a:r>
              <a:rPr lang="ru-RU" sz="2800" i="0" dirty="0" err="1">
                <a:ea typeface="+mj-lt"/>
                <a:cs typeface="+mj-lt"/>
              </a:rPr>
              <a:t>України</a:t>
            </a:r>
            <a:r>
              <a:rPr lang="ru-RU" sz="2800" i="0" dirty="0">
                <a:ea typeface="+mj-lt"/>
                <a:cs typeface="+mj-lt"/>
              </a:rPr>
              <a:t> </a:t>
            </a:r>
            <a:r>
              <a:rPr lang="ru-RU" sz="2800" i="0" dirty="0" err="1">
                <a:ea typeface="+mj-lt"/>
                <a:cs typeface="+mj-lt"/>
              </a:rPr>
              <a:t>залишені</a:t>
            </a:r>
            <a:r>
              <a:rPr lang="ru-RU" sz="2800" i="0" dirty="0">
                <a:ea typeface="+mj-lt"/>
                <a:cs typeface="+mj-lt"/>
              </a:rPr>
              <a:t> без </a:t>
            </a:r>
            <a:r>
              <a:rPr lang="ru-RU" sz="2800" i="0" dirty="0" err="1">
                <a:ea typeface="+mj-lt"/>
                <a:cs typeface="+mj-lt"/>
              </a:rPr>
              <a:t>розгляду</a:t>
            </a:r>
            <a:r>
              <a:rPr lang="ru-RU" sz="2800" i="0" dirty="0">
                <a:ea typeface="+mj-lt"/>
                <a:cs typeface="+mj-lt"/>
              </a:rPr>
              <a:t> заяви 12 </a:t>
            </a:r>
            <a:r>
              <a:rPr lang="ru-RU" sz="2800" i="0" dirty="0" err="1">
                <a:ea typeface="+mj-lt"/>
                <a:cs typeface="+mj-lt"/>
              </a:rPr>
              <a:t>суб’єктів</a:t>
            </a:r>
            <a:r>
              <a:rPr lang="ru-RU" sz="2800" i="0" dirty="0">
                <a:ea typeface="+mj-lt"/>
                <a:cs typeface="+mj-lt"/>
              </a:rPr>
              <a:t> </a:t>
            </a:r>
            <a:r>
              <a:rPr lang="ru-RU" sz="2800" i="0" dirty="0" err="1">
                <a:ea typeface="+mj-lt"/>
                <a:cs typeface="+mj-lt"/>
              </a:rPr>
              <a:t>господарювання</a:t>
            </a:r>
            <a:r>
              <a:rPr lang="ru-RU" sz="2800" i="0" dirty="0">
                <a:ea typeface="+mj-lt"/>
                <a:cs typeface="+mj-lt"/>
              </a:rPr>
              <a:t> про </a:t>
            </a:r>
            <a:r>
              <a:rPr lang="ru-RU" sz="2800" i="0" dirty="0" err="1">
                <a:ea typeface="+mj-lt"/>
                <a:cs typeface="+mj-lt"/>
              </a:rPr>
              <a:t>видачу</a:t>
            </a:r>
            <a:r>
              <a:rPr lang="ru-RU" sz="2800" i="0" dirty="0">
                <a:ea typeface="+mj-lt"/>
                <a:cs typeface="+mj-lt"/>
              </a:rPr>
              <a:t> </a:t>
            </a:r>
            <a:r>
              <a:rPr lang="ru-RU" sz="2800" i="0" dirty="0" err="1">
                <a:ea typeface="+mj-lt"/>
                <a:cs typeface="+mj-lt"/>
              </a:rPr>
              <a:t>ліцензій</a:t>
            </a:r>
            <a:r>
              <a:rPr lang="ru-RU" sz="2800" i="0" dirty="0">
                <a:ea typeface="+mj-lt"/>
                <a:cs typeface="+mj-lt"/>
              </a:rPr>
              <a:t> на право </a:t>
            </a:r>
            <a:r>
              <a:rPr lang="ru-RU" sz="2800" i="0" dirty="0" err="1">
                <a:ea typeface="+mj-lt"/>
                <a:cs typeface="+mj-lt"/>
              </a:rPr>
              <a:t>здійснення</a:t>
            </a:r>
            <a:r>
              <a:rPr lang="ru-RU" sz="2800" i="0" dirty="0">
                <a:ea typeface="+mj-lt"/>
                <a:cs typeface="+mj-lt"/>
              </a:rPr>
              <a:t> </a:t>
            </a:r>
            <a:r>
              <a:rPr lang="ru-RU" sz="2800" i="0" dirty="0" err="1">
                <a:ea typeface="+mj-lt"/>
                <a:cs typeface="+mj-lt"/>
              </a:rPr>
              <a:t>господарської</a:t>
            </a:r>
            <a:r>
              <a:rPr lang="ru-RU" sz="2800" i="0" dirty="0">
                <a:ea typeface="+mj-lt"/>
                <a:cs typeface="+mj-lt"/>
              </a:rPr>
              <a:t> </a:t>
            </a:r>
            <a:r>
              <a:rPr lang="ru-RU" sz="2800" i="0" dirty="0" err="1">
                <a:ea typeface="+mj-lt"/>
                <a:cs typeface="+mj-lt"/>
              </a:rPr>
              <a:t>діяльності</a:t>
            </a:r>
            <a:r>
              <a:rPr lang="ru-RU" sz="2800" i="0" dirty="0">
                <a:ea typeface="+mj-lt"/>
                <a:cs typeface="+mj-lt"/>
              </a:rPr>
              <a:t> з </a:t>
            </a:r>
            <a:r>
              <a:rPr lang="ru-RU" sz="2800" i="0" dirty="0" err="1">
                <a:ea typeface="+mj-lt"/>
                <a:cs typeface="+mj-lt"/>
              </a:rPr>
              <a:t>обігу</a:t>
            </a:r>
            <a:r>
              <a:rPr lang="ru-RU" sz="2800" i="0" dirty="0">
                <a:ea typeface="+mj-lt"/>
                <a:cs typeface="+mj-lt"/>
              </a:rPr>
              <a:t> </a:t>
            </a:r>
            <a:r>
              <a:rPr lang="ru-RU" sz="2800" i="0" dirty="0" err="1">
                <a:ea typeface="+mj-lt"/>
                <a:cs typeface="+mj-lt"/>
              </a:rPr>
              <a:t>наркотичних</a:t>
            </a:r>
            <a:r>
              <a:rPr lang="ru-RU" sz="2800" i="0" dirty="0">
                <a:ea typeface="+mj-lt"/>
                <a:cs typeface="+mj-lt"/>
              </a:rPr>
              <a:t> </a:t>
            </a:r>
            <a:r>
              <a:rPr lang="ru-RU" sz="2800" i="0" dirty="0" err="1">
                <a:ea typeface="+mj-lt"/>
                <a:cs typeface="+mj-lt"/>
              </a:rPr>
              <a:t>засобів</a:t>
            </a:r>
            <a:r>
              <a:rPr lang="ru-RU" sz="2800" i="0" dirty="0">
                <a:ea typeface="+mj-lt"/>
                <a:cs typeface="+mj-lt"/>
              </a:rPr>
              <a:t>, </a:t>
            </a:r>
            <a:r>
              <a:rPr lang="ru-RU" sz="2800" i="0" dirty="0" err="1">
                <a:ea typeface="+mj-lt"/>
                <a:cs typeface="+mj-lt"/>
              </a:rPr>
              <a:t>психотропних</a:t>
            </a:r>
            <a:r>
              <a:rPr lang="ru-RU" sz="2800" i="0" dirty="0">
                <a:ea typeface="+mj-lt"/>
                <a:cs typeface="+mj-lt"/>
              </a:rPr>
              <a:t> </a:t>
            </a:r>
            <a:r>
              <a:rPr lang="ru-RU" sz="2800" i="0" dirty="0" err="1">
                <a:ea typeface="+mj-lt"/>
                <a:cs typeface="+mj-lt"/>
              </a:rPr>
              <a:t>речовин</a:t>
            </a:r>
            <a:r>
              <a:rPr lang="ru-RU" sz="2800" i="0" dirty="0">
                <a:ea typeface="+mj-lt"/>
                <a:cs typeface="+mj-lt"/>
              </a:rPr>
              <a:t> і </a:t>
            </a:r>
            <a:r>
              <a:rPr lang="ru-RU" sz="2800" i="0" dirty="0" err="1">
                <a:ea typeface="+mj-lt"/>
                <a:cs typeface="+mj-lt"/>
              </a:rPr>
              <a:t>прекурсорів</a:t>
            </a:r>
            <a:r>
              <a:rPr lang="ru-RU" sz="2800" i="0" dirty="0">
                <a:ea typeface="+mj-lt"/>
                <a:cs typeface="+mj-lt"/>
              </a:rPr>
              <a:t> </a:t>
            </a:r>
            <a:r>
              <a:rPr lang="ru-RU" sz="2800" i="0" dirty="0">
                <a:solidFill>
                  <a:srgbClr val="C00000"/>
                </a:solidFill>
                <a:ea typeface="+mj-lt"/>
                <a:cs typeface="+mj-lt"/>
              </a:rPr>
              <a:t>у </a:t>
            </a:r>
            <a:r>
              <a:rPr lang="ru-RU" sz="2800" i="0" dirty="0" err="1">
                <a:solidFill>
                  <a:srgbClr val="C00000"/>
                </a:solidFill>
                <a:ea typeface="+mj-lt"/>
                <a:cs typeface="+mj-lt"/>
              </a:rPr>
              <a:t>звязку</a:t>
            </a:r>
            <a:r>
              <a:rPr lang="ru-RU" sz="2800" i="0" dirty="0">
                <a:solidFill>
                  <a:srgbClr val="C00000"/>
                </a:solidFill>
                <a:ea typeface="+mj-lt"/>
                <a:cs typeface="+mj-lt"/>
              </a:rPr>
              <a:t> з </a:t>
            </a:r>
            <a:r>
              <a:rPr lang="ru-RU" sz="2800" i="0" dirty="0" err="1">
                <a:solidFill>
                  <a:srgbClr val="C00000"/>
                </a:solidFill>
                <a:ea typeface="+mj-lt"/>
                <a:cs typeface="+mj-lt"/>
              </a:rPr>
              <a:t>тим</a:t>
            </a:r>
            <a:r>
              <a:rPr lang="ru-RU" sz="2800" i="0" dirty="0">
                <a:solidFill>
                  <a:srgbClr val="C00000"/>
                </a:solidFill>
                <a:ea typeface="+mj-lt"/>
                <a:cs typeface="+mj-lt"/>
              </a:rPr>
              <a:t>, </a:t>
            </a:r>
            <a:r>
              <a:rPr lang="ru-RU" sz="2800" i="0" dirty="0" err="1">
                <a:solidFill>
                  <a:srgbClr val="C00000"/>
                </a:solidFill>
                <a:ea typeface="+mj-lt"/>
                <a:cs typeface="+mj-lt"/>
              </a:rPr>
              <a:t>що</a:t>
            </a:r>
            <a:endParaRPr lang="ru-RU" sz="2800" dirty="0">
              <a:solidFill>
                <a:srgbClr val="C00000"/>
              </a:solidFill>
            </a:endParaRPr>
          </a:p>
        </p:txBody>
      </p:sp>
    </p:spTree>
    <p:extLst>
      <p:ext uri="{BB962C8B-B14F-4D97-AF65-F5344CB8AC3E}">
        <p14:creationId xmlns:p14="http://schemas.microsoft.com/office/powerpoint/2010/main" val="9657454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49F9BC-1ECE-491A-9DA1-510712CCDEE4}"/>
              </a:ext>
            </a:extLst>
          </p:cNvPr>
          <p:cNvSpPr>
            <a:spLocks noGrp="1"/>
          </p:cNvSpPr>
          <p:nvPr>
            <p:ph type="title"/>
          </p:nvPr>
        </p:nvSpPr>
        <p:spPr/>
        <p:txBody>
          <a:bodyPr/>
          <a:lstStyle/>
          <a:p>
            <a:r>
              <a:rPr lang="ru-RU" i="0" u="sng">
                <a:solidFill>
                  <a:srgbClr val="00B050"/>
                </a:solidFill>
                <a:ea typeface="+mj-lt"/>
                <a:cs typeface="+mj-lt"/>
              </a:rPr>
              <a:t>КЗ “КРИВОРІЗЬКА МІСЬКА ЛІКАРНЯ №16” КРИВОРІЗЬКОЇ МІСЬКОЇ РАДИ</a:t>
            </a:r>
            <a:endParaRPr lang="ru-RU" u="sng">
              <a:solidFill>
                <a:srgbClr val="00B050"/>
              </a:solidFill>
            </a:endParaRPr>
          </a:p>
        </p:txBody>
      </p:sp>
      <p:sp>
        <p:nvSpPr>
          <p:cNvPr id="3" name="Объект 2">
            <a:extLst>
              <a:ext uri="{FF2B5EF4-FFF2-40B4-BE49-F238E27FC236}">
                <a16:creationId xmlns:a16="http://schemas.microsoft.com/office/drawing/2014/main" id="{AF7A159E-F9E7-424A-A861-08CB45562F3E}"/>
              </a:ext>
            </a:extLst>
          </p:cNvPr>
          <p:cNvSpPr>
            <a:spLocks noGrp="1"/>
          </p:cNvSpPr>
          <p:nvPr>
            <p:ph idx="1"/>
          </p:nvPr>
        </p:nvSpPr>
        <p:spPr/>
        <p:txBody>
          <a:bodyPr vert="horz" lIns="91440" tIns="45720" rIns="91440" bIns="45720" rtlCol="0" anchor="t">
            <a:normAutofit/>
          </a:bodyPr>
          <a:lstStyle/>
          <a:p>
            <a:r>
              <a:rPr lang="ru-RU" sz="2800" dirty="0">
                <a:ea typeface="+mn-lt"/>
                <a:cs typeface="+mn-lt"/>
              </a:rPr>
              <a:t>– </a:t>
            </a:r>
            <a:r>
              <a:rPr lang="ru-RU" sz="2800" dirty="0" err="1">
                <a:ea typeface="+mn-lt"/>
                <a:cs typeface="+mn-lt"/>
              </a:rPr>
              <a:t>дозволом</a:t>
            </a:r>
            <a:r>
              <a:rPr lang="ru-RU" sz="2800" dirty="0">
                <a:ea typeface="+mn-lt"/>
                <a:cs typeface="+mn-lt"/>
              </a:rPr>
              <a:t> </a:t>
            </a:r>
            <a:r>
              <a:rPr lang="ru-RU" sz="2800" dirty="0" err="1">
                <a:ea typeface="+mn-lt"/>
                <a:cs typeface="+mn-lt"/>
              </a:rPr>
              <a:t>Національної</a:t>
            </a:r>
            <a:r>
              <a:rPr lang="ru-RU" sz="2800" dirty="0">
                <a:ea typeface="+mn-lt"/>
                <a:cs typeface="+mn-lt"/>
              </a:rPr>
              <a:t> </a:t>
            </a:r>
            <a:r>
              <a:rPr lang="ru-RU" sz="2800" dirty="0" err="1">
                <a:ea typeface="+mn-lt"/>
                <a:cs typeface="+mn-lt"/>
              </a:rPr>
              <a:t>поліції</a:t>
            </a:r>
            <a:r>
              <a:rPr lang="ru-RU" sz="2800" dirty="0">
                <a:ea typeface="+mn-lt"/>
                <a:cs typeface="+mn-lt"/>
              </a:rPr>
              <a:t> на </a:t>
            </a:r>
            <a:r>
              <a:rPr lang="ru-RU" sz="2800" dirty="0" err="1">
                <a:ea typeface="+mn-lt"/>
                <a:cs typeface="+mn-lt"/>
              </a:rPr>
              <a:t>використання</a:t>
            </a:r>
            <a:r>
              <a:rPr lang="ru-RU" sz="2800" dirty="0">
                <a:ea typeface="+mn-lt"/>
                <a:cs typeface="+mn-lt"/>
              </a:rPr>
              <a:t> </a:t>
            </a:r>
            <a:r>
              <a:rPr lang="ru-RU" sz="2800" dirty="0" err="1">
                <a:ea typeface="+mn-lt"/>
                <a:cs typeface="+mn-lt"/>
              </a:rPr>
              <a:t>об’єктів</a:t>
            </a:r>
            <a:r>
              <a:rPr lang="ru-RU" sz="2800" dirty="0">
                <a:ea typeface="+mn-lt"/>
                <a:cs typeface="+mn-lt"/>
              </a:rPr>
              <a:t> і </a:t>
            </a:r>
            <a:r>
              <a:rPr lang="ru-RU" sz="2800" dirty="0" err="1">
                <a:ea typeface="+mn-lt"/>
                <a:cs typeface="+mn-lt"/>
              </a:rPr>
              <a:t>приміщень</a:t>
            </a:r>
            <a:r>
              <a:rPr lang="ru-RU" sz="2800" dirty="0">
                <a:ea typeface="+mn-lt"/>
                <a:cs typeface="+mn-lt"/>
              </a:rPr>
              <a:t>, </a:t>
            </a:r>
            <a:r>
              <a:rPr lang="ru-RU" sz="2800" dirty="0" err="1">
                <a:ea typeface="+mn-lt"/>
                <a:cs typeface="+mn-lt"/>
              </a:rPr>
              <a:t>призначених</a:t>
            </a:r>
            <a:r>
              <a:rPr lang="ru-RU" sz="2800" dirty="0">
                <a:ea typeface="+mn-lt"/>
                <a:cs typeface="+mn-lt"/>
              </a:rPr>
              <a:t> для </a:t>
            </a:r>
            <a:r>
              <a:rPr lang="ru-RU" sz="2800" dirty="0" err="1">
                <a:ea typeface="+mn-lt"/>
                <a:cs typeface="+mn-lt"/>
              </a:rPr>
              <a:t>провадження</a:t>
            </a:r>
            <a:r>
              <a:rPr lang="ru-RU" sz="2800" dirty="0">
                <a:ea typeface="+mn-lt"/>
                <a:cs typeface="+mn-lt"/>
              </a:rPr>
              <a:t> </a:t>
            </a:r>
            <a:r>
              <a:rPr lang="ru-RU" sz="2800" dirty="0" err="1">
                <a:ea typeface="+mn-lt"/>
                <a:cs typeface="+mn-lt"/>
              </a:rPr>
              <a:t>діяльності</a:t>
            </a:r>
            <a:r>
              <a:rPr lang="ru-RU" sz="2800" dirty="0">
                <a:ea typeface="+mn-lt"/>
                <a:cs typeface="+mn-lt"/>
              </a:rPr>
              <a:t> з </a:t>
            </a:r>
            <a:r>
              <a:rPr lang="ru-RU" sz="2800" dirty="0" err="1">
                <a:ea typeface="+mn-lt"/>
                <a:cs typeface="+mn-lt"/>
              </a:rPr>
              <a:t>обігу</a:t>
            </a:r>
            <a:r>
              <a:rPr lang="ru-RU" sz="2800" dirty="0">
                <a:ea typeface="+mn-lt"/>
                <a:cs typeface="+mn-lt"/>
              </a:rPr>
              <a:t> </a:t>
            </a:r>
            <a:r>
              <a:rPr lang="ru-RU" sz="2800" dirty="0" err="1">
                <a:ea typeface="+mn-lt"/>
                <a:cs typeface="+mn-lt"/>
              </a:rPr>
              <a:t>наркотичних</a:t>
            </a:r>
            <a:r>
              <a:rPr lang="ru-RU" sz="2800" dirty="0">
                <a:ea typeface="+mn-lt"/>
                <a:cs typeface="+mn-lt"/>
              </a:rPr>
              <a:t> </a:t>
            </a:r>
            <a:r>
              <a:rPr lang="ru-RU" sz="2800" dirty="0" err="1">
                <a:ea typeface="+mn-lt"/>
                <a:cs typeface="+mn-lt"/>
              </a:rPr>
              <a:t>засобів</a:t>
            </a:r>
            <a:r>
              <a:rPr lang="ru-RU" sz="2800" dirty="0">
                <a:ea typeface="+mn-lt"/>
                <a:cs typeface="+mn-lt"/>
              </a:rPr>
              <a:t>, </a:t>
            </a:r>
            <a:r>
              <a:rPr lang="ru-RU" sz="2800" dirty="0" err="1">
                <a:ea typeface="+mn-lt"/>
                <a:cs typeface="+mn-lt"/>
              </a:rPr>
              <a:t>психотропних</a:t>
            </a:r>
            <a:r>
              <a:rPr lang="ru-RU" sz="2800" dirty="0">
                <a:ea typeface="+mn-lt"/>
                <a:cs typeface="+mn-lt"/>
              </a:rPr>
              <a:t> </a:t>
            </a:r>
            <a:r>
              <a:rPr lang="ru-RU" sz="2800" dirty="0" err="1">
                <a:ea typeface="+mn-lt"/>
                <a:cs typeface="+mn-lt"/>
              </a:rPr>
              <a:t>речовин</a:t>
            </a:r>
            <a:r>
              <a:rPr lang="ru-RU" sz="2800" dirty="0">
                <a:ea typeface="+mn-lt"/>
                <a:cs typeface="+mn-lt"/>
              </a:rPr>
              <a:t> і </a:t>
            </a:r>
            <a:r>
              <a:rPr lang="ru-RU" sz="2800" dirty="0" err="1">
                <a:ea typeface="+mn-lt"/>
                <a:cs typeface="+mn-lt"/>
              </a:rPr>
              <a:t>прекурсорів</a:t>
            </a:r>
            <a:r>
              <a:rPr lang="ru-RU" sz="2800" dirty="0">
                <a:ea typeface="+mn-lt"/>
                <a:cs typeface="+mn-lt"/>
              </a:rPr>
              <a:t>, та їх </a:t>
            </a:r>
            <a:r>
              <a:rPr lang="ru-RU" sz="2800" dirty="0" err="1">
                <a:ea typeface="+mn-lt"/>
                <a:cs typeface="+mn-lt"/>
              </a:rPr>
              <a:t>відповідність</a:t>
            </a:r>
            <a:r>
              <a:rPr lang="ru-RU" sz="2800" dirty="0">
                <a:ea typeface="+mn-lt"/>
                <a:cs typeface="+mn-lt"/>
              </a:rPr>
              <a:t> </a:t>
            </a:r>
            <a:r>
              <a:rPr lang="ru-RU" sz="2800" dirty="0" err="1">
                <a:ea typeface="+mn-lt"/>
                <a:cs typeface="+mn-lt"/>
              </a:rPr>
              <a:t>встановленим</a:t>
            </a:r>
            <a:r>
              <a:rPr lang="ru-RU" sz="2800" dirty="0">
                <a:ea typeface="+mn-lt"/>
                <a:cs typeface="+mn-lt"/>
              </a:rPr>
              <a:t> </a:t>
            </a:r>
            <a:r>
              <a:rPr lang="ru-RU" sz="2800" dirty="0" err="1">
                <a:ea typeface="+mn-lt"/>
                <a:cs typeface="+mn-lt"/>
              </a:rPr>
              <a:t>вимогам</a:t>
            </a:r>
            <a:r>
              <a:rPr lang="ru-RU" sz="2800" dirty="0">
                <a:ea typeface="+mn-lt"/>
                <a:cs typeface="+mn-lt"/>
              </a:rPr>
              <a:t> (</a:t>
            </a:r>
            <a:r>
              <a:rPr lang="ru-RU" sz="2800" dirty="0" err="1">
                <a:ea typeface="+mn-lt"/>
                <a:cs typeface="+mn-lt"/>
              </a:rPr>
              <a:t>далі</a:t>
            </a:r>
            <a:r>
              <a:rPr lang="ru-RU" sz="2800" dirty="0">
                <a:ea typeface="+mn-lt"/>
                <a:cs typeface="+mn-lt"/>
              </a:rPr>
              <a:t> – </a:t>
            </a:r>
            <a:r>
              <a:rPr lang="ru-RU" sz="2800" dirty="0" err="1">
                <a:ea typeface="+mn-lt"/>
                <a:cs typeface="+mn-lt"/>
              </a:rPr>
              <a:t>дозвіл</a:t>
            </a:r>
            <a:r>
              <a:rPr lang="ru-RU" sz="2800" dirty="0">
                <a:ea typeface="+mn-lt"/>
                <a:cs typeface="+mn-lt"/>
              </a:rPr>
              <a:t> </a:t>
            </a:r>
            <a:r>
              <a:rPr lang="ru-RU" sz="2800" dirty="0" err="1">
                <a:ea typeface="+mn-lt"/>
                <a:cs typeface="+mn-lt"/>
              </a:rPr>
              <a:t>Національної</a:t>
            </a:r>
            <a:r>
              <a:rPr lang="ru-RU" sz="2800" dirty="0">
                <a:ea typeface="+mn-lt"/>
                <a:cs typeface="+mn-lt"/>
              </a:rPr>
              <a:t> </a:t>
            </a:r>
            <a:r>
              <a:rPr lang="ru-RU" sz="2800" dirty="0" err="1">
                <a:ea typeface="+mn-lt"/>
                <a:cs typeface="+mn-lt"/>
              </a:rPr>
              <a:t>поліції</a:t>
            </a:r>
            <a:r>
              <a:rPr lang="ru-RU" sz="2800" dirty="0">
                <a:ea typeface="+mn-lt"/>
                <a:cs typeface="+mn-lt"/>
              </a:rPr>
              <a:t>) </a:t>
            </a:r>
            <a:r>
              <a:rPr lang="ru-RU" sz="2800" dirty="0">
                <a:solidFill>
                  <a:srgbClr val="C00000"/>
                </a:solidFill>
                <a:ea typeface="+mn-lt"/>
                <a:cs typeface="+mn-lt"/>
              </a:rPr>
              <a:t>не </a:t>
            </a:r>
            <a:r>
              <a:rPr lang="ru-RU" sz="2800" dirty="0" err="1">
                <a:solidFill>
                  <a:srgbClr val="C00000"/>
                </a:solidFill>
                <a:ea typeface="+mn-lt"/>
                <a:cs typeface="+mn-lt"/>
              </a:rPr>
              <a:t>погоджено</a:t>
            </a:r>
            <a:r>
              <a:rPr lang="ru-RU" sz="2800" dirty="0">
                <a:solidFill>
                  <a:srgbClr val="C00000"/>
                </a:solidFill>
                <a:ea typeface="+mn-lt"/>
                <a:cs typeface="+mn-lt"/>
              </a:rPr>
              <a:t> </a:t>
            </a:r>
            <a:r>
              <a:rPr lang="ru-RU" sz="2800" dirty="0" err="1">
                <a:solidFill>
                  <a:srgbClr val="C00000"/>
                </a:solidFill>
                <a:ea typeface="+mn-lt"/>
                <a:cs typeface="+mn-lt"/>
              </a:rPr>
              <a:t>зберігання</a:t>
            </a:r>
            <a:r>
              <a:rPr lang="ru-RU" sz="2800" dirty="0">
                <a:ea typeface="+mn-lt"/>
                <a:cs typeface="+mn-lt"/>
              </a:rPr>
              <a:t> </a:t>
            </a:r>
            <a:r>
              <a:rPr lang="ru-RU" sz="2800" dirty="0" err="1">
                <a:ea typeface="+mn-lt"/>
                <a:cs typeface="+mn-lt"/>
              </a:rPr>
              <a:t>підконтрольних</a:t>
            </a:r>
            <a:r>
              <a:rPr lang="ru-RU" sz="2800" dirty="0">
                <a:ea typeface="+mn-lt"/>
                <a:cs typeface="+mn-lt"/>
              </a:rPr>
              <a:t> </a:t>
            </a:r>
            <a:r>
              <a:rPr lang="ru-RU" sz="2800" dirty="0" err="1">
                <a:ea typeface="+mn-lt"/>
                <a:cs typeface="+mn-lt"/>
              </a:rPr>
              <a:t>речовин</a:t>
            </a:r>
            <a:r>
              <a:rPr lang="ru-RU" sz="2800" dirty="0">
                <a:ea typeface="+mn-lt"/>
                <a:cs typeface="+mn-lt"/>
              </a:rPr>
              <a:t> на посту в </a:t>
            </a:r>
            <a:r>
              <a:rPr lang="ru-RU" sz="2800" dirty="0" err="1">
                <a:ea typeface="+mn-lt"/>
                <a:cs typeface="+mn-lt"/>
              </a:rPr>
              <a:t>палаті</a:t>
            </a:r>
            <a:r>
              <a:rPr lang="ru-RU" sz="2800" dirty="0">
                <a:ea typeface="+mn-lt"/>
                <a:cs typeface="+mn-lt"/>
              </a:rPr>
              <a:t> </a:t>
            </a:r>
            <a:r>
              <a:rPr lang="ru-RU" sz="2800" dirty="0" err="1">
                <a:ea typeface="+mn-lt"/>
                <a:cs typeface="+mn-lt"/>
              </a:rPr>
              <a:t>інтенсивної</a:t>
            </a:r>
            <a:r>
              <a:rPr lang="ru-RU" sz="2800" dirty="0">
                <a:ea typeface="+mn-lt"/>
                <a:cs typeface="+mn-lt"/>
              </a:rPr>
              <a:t> </a:t>
            </a:r>
            <a:r>
              <a:rPr lang="ru-RU" sz="2800" dirty="0" err="1">
                <a:ea typeface="+mn-lt"/>
                <a:cs typeface="+mn-lt"/>
              </a:rPr>
              <a:t>терапії</a:t>
            </a:r>
            <a:r>
              <a:rPr lang="ru-RU" sz="2800" dirty="0">
                <a:ea typeface="+mn-lt"/>
                <a:cs typeface="+mn-lt"/>
              </a:rPr>
              <a:t> </a:t>
            </a:r>
            <a:r>
              <a:rPr lang="ru-RU" sz="2800" dirty="0" err="1">
                <a:ea typeface="+mn-lt"/>
                <a:cs typeface="+mn-lt"/>
              </a:rPr>
              <a:t>анестезіологічного</a:t>
            </a:r>
            <a:r>
              <a:rPr lang="ru-RU" sz="2800" dirty="0">
                <a:ea typeface="+mn-lt"/>
                <a:cs typeface="+mn-lt"/>
              </a:rPr>
              <a:t> </a:t>
            </a:r>
            <a:r>
              <a:rPr lang="ru-RU" sz="2800" dirty="0" err="1">
                <a:ea typeface="+mn-lt"/>
                <a:cs typeface="+mn-lt"/>
              </a:rPr>
              <a:t>відділення</a:t>
            </a:r>
            <a:r>
              <a:rPr lang="ru-RU" sz="2800" dirty="0">
                <a:ea typeface="+mn-lt"/>
                <a:cs typeface="+mn-lt"/>
              </a:rPr>
              <a:t>. </a:t>
            </a:r>
            <a:endParaRPr lang="ru-RU" dirty="0"/>
          </a:p>
        </p:txBody>
      </p:sp>
    </p:spTree>
    <p:extLst>
      <p:ext uri="{BB962C8B-B14F-4D97-AF65-F5344CB8AC3E}">
        <p14:creationId xmlns:p14="http://schemas.microsoft.com/office/powerpoint/2010/main" val="27649245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A2D813-80D5-44FB-9774-A6C5C6322560}"/>
              </a:ext>
            </a:extLst>
          </p:cNvPr>
          <p:cNvSpPr>
            <a:spLocks noGrp="1"/>
          </p:cNvSpPr>
          <p:nvPr>
            <p:ph type="title"/>
          </p:nvPr>
        </p:nvSpPr>
        <p:spPr/>
        <p:txBody>
          <a:bodyPr>
            <a:normAutofit fontScale="90000"/>
          </a:bodyPr>
          <a:lstStyle/>
          <a:p>
            <a:r>
              <a:rPr lang="ru-RU" i="0" u="sng">
                <a:solidFill>
                  <a:srgbClr val="7030A0"/>
                </a:solidFill>
                <a:ea typeface="+mj-lt"/>
                <a:cs typeface="+mj-lt"/>
              </a:rPr>
              <a:t>ТОВАРИСТВО З ОБМЕЖЕНОЮ ВІДПОВІДАЛЬНІСТЮ “ІНТЕРЕНЕРГОСЕРВІС”</a:t>
            </a:r>
            <a:endParaRPr lang="ru-RU" u="sng">
              <a:solidFill>
                <a:srgbClr val="7030A0"/>
              </a:solidFill>
            </a:endParaRPr>
          </a:p>
        </p:txBody>
      </p:sp>
      <p:sp>
        <p:nvSpPr>
          <p:cNvPr id="3" name="Объект 2">
            <a:extLst>
              <a:ext uri="{FF2B5EF4-FFF2-40B4-BE49-F238E27FC236}">
                <a16:creationId xmlns:a16="http://schemas.microsoft.com/office/drawing/2014/main" id="{3A9A70E0-2F25-430D-BD66-4219EB062494}"/>
              </a:ext>
            </a:extLst>
          </p:cNvPr>
          <p:cNvSpPr>
            <a:spLocks noGrp="1"/>
          </p:cNvSpPr>
          <p:nvPr>
            <p:ph idx="1"/>
          </p:nvPr>
        </p:nvSpPr>
        <p:spPr>
          <a:xfrm>
            <a:off x="525717" y="2320602"/>
            <a:ext cx="10077557" cy="4339799"/>
          </a:xfrm>
        </p:spPr>
        <p:txBody>
          <a:bodyPr vert="horz" lIns="91440" tIns="45720" rIns="91440" bIns="45720" rtlCol="0" anchor="t">
            <a:normAutofit lnSpcReduction="10000"/>
          </a:bodyPr>
          <a:lstStyle/>
          <a:p>
            <a:r>
              <a:rPr lang="ru-RU" sz="2400" b="1">
                <a:ea typeface="+mn-lt"/>
                <a:cs typeface="+mn-lt"/>
              </a:rPr>
              <a:t>– </a:t>
            </a:r>
            <a:r>
              <a:rPr lang="ru-RU" sz="2400" b="1">
                <a:solidFill>
                  <a:srgbClr val="C00000"/>
                </a:solidFill>
                <a:ea typeface="+mn-lt"/>
                <a:cs typeface="+mn-lt"/>
              </a:rPr>
              <a:t>довідки</a:t>
            </a:r>
            <a:r>
              <a:rPr lang="ru-RU" sz="2400" b="1">
                <a:ea typeface="+mn-lt"/>
                <a:cs typeface="+mn-lt"/>
              </a:rPr>
              <a:t> відповідного державного або комунального закладу охорони здоров’я про відсутність у працівників, які за своїми службовими обов’язками отримують (чи мають) доступ безпосередньо до наркотичних засобів, психотропних речовин і прекурсорів, </a:t>
            </a:r>
            <a:r>
              <a:rPr lang="ru-RU" sz="2400" b="1">
                <a:solidFill>
                  <a:srgbClr val="C00000"/>
                </a:solidFill>
                <a:ea typeface="+mn-lt"/>
                <a:cs typeface="+mn-lt"/>
              </a:rPr>
              <a:t>психічних розладів, пов’язаних із зловживанням алкогольними напоями, наркотичними засобами чи психотропними речовинами</a:t>
            </a:r>
            <a:r>
              <a:rPr lang="ru-RU" sz="2400" b="1">
                <a:ea typeface="+mn-lt"/>
                <a:cs typeface="+mn-lt"/>
              </a:rPr>
              <a:t>, а також </a:t>
            </a:r>
            <a:r>
              <a:rPr lang="ru-RU" sz="2400" b="1">
                <a:solidFill>
                  <a:srgbClr val="FF0000"/>
                </a:solidFill>
                <a:ea typeface="+mn-lt"/>
                <a:cs typeface="+mn-lt"/>
              </a:rPr>
              <a:t>про відсутність серед зазначених працівників осіб, визнаних непридатними до виконання окремих видів діяльності</a:t>
            </a:r>
            <a:r>
              <a:rPr lang="ru-RU" sz="2400" b="1">
                <a:ea typeface="+mn-lt"/>
                <a:cs typeface="+mn-lt"/>
              </a:rPr>
              <a:t> (робіт, професій, служби), пов’язаних з обігом наркотичних засобів, психотропних речовин і прекурсорів (</a:t>
            </a:r>
            <a:r>
              <a:rPr lang="ru-RU" sz="2400" b="1">
                <a:solidFill>
                  <a:srgbClr val="C00000"/>
                </a:solidFill>
                <a:ea typeface="+mn-lt"/>
                <a:cs typeface="+mn-lt"/>
              </a:rPr>
              <a:t>довідка наркологічного огляду</a:t>
            </a:r>
            <a:r>
              <a:rPr lang="ru-RU" sz="2400" b="1">
                <a:ea typeface="+mn-lt"/>
                <a:cs typeface="+mn-lt"/>
              </a:rPr>
              <a:t>) </a:t>
            </a:r>
            <a:endParaRPr lang="ru-RU" b="1"/>
          </a:p>
        </p:txBody>
      </p:sp>
    </p:spTree>
    <p:extLst>
      <p:ext uri="{BB962C8B-B14F-4D97-AF65-F5344CB8AC3E}">
        <p14:creationId xmlns:p14="http://schemas.microsoft.com/office/powerpoint/2010/main" val="29772548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582764-CEDB-473F-BC18-D9D12A1F5499}"/>
              </a:ext>
            </a:extLst>
          </p:cNvPr>
          <p:cNvSpPr>
            <a:spLocks noGrp="1"/>
          </p:cNvSpPr>
          <p:nvPr>
            <p:ph type="title"/>
          </p:nvPr>
        </p:nvSpPr>
        <p:spPr>
          <a:xfrm>
            <a:off x="525717" y="787068"/>
            <a:ext cx="11256500" cy="1325563"/>
          </a:xfrm>
        </p:spPr>
        <p:txBody>
          <a:bodyPr>
            <a:normAutofit fontScale="90000"/>
          </a:bodyPr>
          <a:lstStyle/>
          <a:p>
            <a:r>
              <a:rPr lang="ru-RU" i="0" u="sng">
                <a:solidFill>
                  <a:srgbClr val="7030A0"/>
                </a:solidFill>
                <a:ea typeface="+mj-lt"/>
                <a:cs typeface="+mj-lt"/>
              </a:rPr>
              <a:t>КОЗЯТИНСЬКА МІЖРАЙОННА ДЕРЖАВНА ЛАБОРАТОРІЯ ДЕРЖАВНОЇ СЛУЖБИ УКРАЇНИ З ПИТАНЬ БЕЗПЕЧНОСТІ ХАРЧОВИХ ПРОДУКТІВ ТА ЗАХИСТУ СПОЖИВАЧІВ</a:t>
            </a:r>
            <a:endParaRPr lang="ru-RU" u="sng">
              <a:solidFill>
                <a:srgbClr val="7030A0"/>
              </a:solidFill>
            </a:endParaRPr>
          </a:p>
        </p:txBody>
      </p:sp>
      <p:sp>
        <p:nvSpPr>
          <p:cNvPr id="3" name="Объект 2">
            <a:extLst>
              <a:ext uri="{FF2B5EF4-FFF2-40B4-BE49-F238E27FC236}">
                <a16:creationId xmlns:a16="http://schemas.microsoft.com/office/drawing/2014/main" id="{14324937-0C67-4676-9731-4491494D0E64}"/>
              </a:ext>
            </a:extLst>
          </p:cNvPr>
          <p:cNvSpPr>
            <a:spLocks noGrp="1"/>
          </p:cNvSpPr>
          <p:nvPr>
            <p:ph idx="1"/>
          </p:nvPr>
        </p:nvSpPr>
        <p:spPr>
          <a:xfrm>
            <a:off x="525717" y="2277471"/>
            <a:ext cx="10868311" cy="4382931"/>
          </a:xfrm>
        </p:spPr>
        <p:txBody>
          <a:bodyPr vert="horz" lIns="91440" tIns="45720" rIns="91440" bIns="45720" rtlCol="0" anchor="t">
            <a:normAutofit lnSpcReduction="10000"/>
          </a:bodyPr>
          <a:lstStyle/>
          <a:p>
            <a:r>
              <a:rPr lang="ru-RU" sz="2400" b="1">
                <a:ea typeface="+mn-lt"/>
                <a:cs typeface="+mn-lt"/>
              </a:rPr>
              <a:t>документи, що додаються до заяви про отримання ліцензії надані не в повному обсязі (</a:t>
            </a:r>
            <a:r>
              <a:rPr lang="ru-RU" sz="2400" b="1">
                <a:solidFill>
                  <a:srgbClr val="C00000"/>
                </a:solidFill>
                <a:ea typeface="+mn-lt"/>
                <a:cs typeface="+mn-lt"/>
              </a:rPr>
              <a:t>надано копії довідок</a:t>
            </a:r>
            <a:r>
              <a:rPr lang="ru-RU" sz="2400" b="1">
                <a:ea typeface="+mn-lt"/>
                <a:cs typeface="+mn-lt"/>
              </a:rPr>
              <a:t> про проходження наркологічного огляду, </a:t>
            </a:r>
            <a:r>
              <a:rPr lang="ru-RU" sz="2400" b="1">
                <a:solidFill>
                  <a:srgbClr val="FF0000"/>
                </a:solidFill>
                <a:ea typeface="+mn-lt"/>
                <a:cs typeface="+mn-lt"/>
              </a:rPr>
              <a:t>довідок МВС про відсутність у працівників, які за своїми службовими обов’язками отримають</a:t>
            </a:r>
            <a:r>
              <a:rPr lang="ru-RU" sz="2400" b="1">
                <a:ea typeface="+mn-lt"/>
                <a:cs typeface="+mn-lt"/>
              </a:rPr>
              <a:t> (чи мають) доступ безпосередньо до наркотичних засобів, психотропних речовин і прекурсорів, </a:t>
            </a:r>
            <a:r>
              <a:rPr lang="ru-RU" sz="2400" b="1">
                <a:solidFill>
                  <a:srgbClr val="0070C0"/>
                </a:solidFill>
                <a:ea typeface="+mn-lt"/>
                <a:cs typeface="+mn-lt"/>
              </a:rPr>
              <a:t>не знятої чи не погашеної в установленому порядку судимості за вчинення середньої тяжкості, тяжкого та особливо тяжкого злочину</a:t>
            </a:r>
            <a:r>
              <a:rPr lang="ru-RU" sz="2400" b="1" dirty="0">
                <a:ea typeface="+mn-lt"/>
                <a:cs typeface="+mn-lt"/>
              </a:rPr>
              <a:t> </a:t>
            </a:r>
            <a:r>
              <a:rPr lang="ru-RU" sz="2400" b="1">
                <a:solidFill>
                  <a:srgbClr val="00B050"/>
                </a:solidFill>
                <a:ea typeface="+mn-lt"/>
                <a:cs typeface="+mn-lt"/>
              </a:rPr>
              <a:t>або за злочин, пов’язаний із незаконним обігом наркотичних засобів, психотропних речовин і прекурсорів, у тому числі вчинених за межами України</a:t>
            </a:r>
            <a:r>
              <a:rPr lang="ru-RU" sz="2400" b="1" dirty="0">
                <a:ea typeface="+mn-lt"/>
                <a:cs typeface="+mn-lt"/>
              </a:rPr>
              <a:t> </a:t>
            </a:r>
            <a:r>
              <a:rPr lang="ru-RU" sz="2400" b="1">
                <a:solidFill>
                  <a:srgbClr val="FF0000"/>
                </a:solidFill>
                <a:ea typeface="+mn-lt"/>
                <a:cs typeface="+mn-lt"/>
              </a:rPr>
              <a:t>(довідка МВС), а не оригінали як передбачено Ліцензійними умовами)</a:t>
            </a:r>
            <a:r>
              <a:rPr lang="ru-RU" sz="2400" b="1">
                <a:ea typeface="+mn-lt"/>
                <a:cs typeface="+mn-lt"/>
              </a:rPr>
              <a:t>.</a:t>
            </a:r>
            <a:endParaRPr lang="ru-RU" sz="2400" b="1"/>
          </a:p>
        </p:txBody>
      </p:sp>
    </p:spTree>
    <p:extLst>
      <p:ext uri="{BB962C8B-B14F-4D97-AF65-F5344CB8AC3E}">
        <p14:creationId xmlns:p14="http://schemas.microsoft.com/office/powerpoint/2010/main" val="20527903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D0B0D3-D735-4619-AA45-B57B791E17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5200246F-F29D-4BA5-B65B-0F3498F864B6}"/>
              </a:ext>
            </a:extLst>
          </p:cNvPr>
          <p:cNvSpPr>
            <a:spLocks noGrp="1"/>
          </p:cNvSpPr>
          <p:nvPr>
            <p:ph type="ctrTitle"/>
          </p:nvPr>
        </p:nvSpPr>
        <p:spPr>
          <a:xfrm>
            <a:off x="1637409" y="1496174"/>
            <a:ext cx="9262141" cy="3847402"/>
          </a:xfrm>
        </p:spPr>
        <p:txBody>
          <a:bodyPr>
            <a:normAutofit/>
          </a:bodyPr>
          <a:lstStyle/>
          <a:p>
            <a:pPr algn="ctr"/>
            <a:r>
              <a:rPr lang="ru-RU" sz="4800" i="0">
                <a:ea typeface="+mj-lt"/>
                <a:cs typeface="+mj-lt"/>
              </a:rPr>
              <a:t>Нормативно-правове регулювання окремих етапів обігу наркотичних засобів, психотропних речовин та прекурсорів.</a:t>
            </a:r>
            <a:endParaRPr lang="ru-RU" sz="4800"/>
          </a:p>
        </p:txBody>
      </p:sp>
      <p:sp>
        <p:nvSpPr>
          <p:cNvPr id="10" name="Freeform: Shape 9">
            <a:extLst>
              <a:ext uri="{FF2B5EF4-FFF2-40B4-BE49-F238E27FC236}">
                <a16:creationId xmlns:a16="http://schemas.microsoft.com/office/drawing/2014/main" id="{A88EE6DC-B9C9-4217-8261-26F7DF29F4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7F3CC54C-8A5F-42B2-80EF-40005E1BB42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13" name="Freeform: Shape 12">
              <a:extLst>
                <a:ext uri="{FF2B5EF4-FFF2-40B4-BE49-F238E27FC236}">
                  <a16:creationId xmlns:a16="http://schemas.microsoft.com/office/drawing/2014/main" id="{E38F654D-6D96-448F-AE05-4E663E789C3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Freeform: Shape 13">
              <a:extLst>
                <a:ext uri="{FF2B5EF4-FFF2-40B4-BE49-F238E27FC236}">
                  <a16:creationId xmlns:a16="http://schemas.microsoft.com/office/drawing/2014/main" id="{C3EA0687-82A9-47B3-B116-5C1B18D7D7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ED5F2F7D-9DEC-4069-8E1A-4E3957BE577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Graphic 12">
              <a:extLst>
                <a:ext uri="{FF2B5EF4-FFF2-40B4-BE49-F238E27FC236}">
                  <a16:creationId xmlns:a16="http://schemas.microsoft.com/office/drawing/2014/main" id="{6E6DDDD8-737D-4E46-B445-AA04E56BDAC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9F66857-2EF8-4463-BE6B-0E883562735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11DA632B-97A1-4486-8F6A-1334D681421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8F9C102-1BB5-442E-8596-CD0923CF7D9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aphic 78">
            <a:extLst>
              <a:ext uri="{FF2B5EF4-FFF2-40B4-BE49-F238E27FC236}">
                <a16:creationId xmlns:a16="http://schemas.microsoft.com/office/drawing/2014/main" id="{06B4C967-D337-479B-87CA-7587B7FCFF5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2" name="Graphic 78">
              <a:extLst>
                <a:ext uri="{FF2B5EF4-FFF2-40B4-BE49-F238E27FC236}">
                  <a16:creationId xmlns:a16="http://schemas.microsoft.com/office/drawing/2014/main" id="{6EF1A9DB-7052-4254-8534-9AAED6F6B65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3" name="Graphic 78">
              <a:extLst>
                <a:ext uri="{FF2B5EF4-FFF2-40B4-BE49-F238E27FC236}">
                  <a16:creationId xmlns:a16="http://schemas.microsoft.com/office/drawing/2014/main" id="{55D44775-F9E3-4142-8CDB-277AEF2F3880}"/>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4" name="Graphic 78">
                <a:extLst>
                  <a:ext uri="{FF2B5EF4-FFF2-40B4-BE49-F238E27FC236}">
                    <a16:creationId xmlns:a16="http://schemas.microsoft.com/office/drawing/2014/main" id="{93BB9C83-6DC3-450C-BFAD-0CB5EAD294F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4E01AF91-A65B-4AE1-96C9-4168BD8F900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0AD45C08-DFB9-441F-A901-BCB9B03058D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E05BEC0E-4EE4-42C4-BF0B-15F9AC51815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0945843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56783F-6841-4FC0-93C9-7502B2AE732B}"/>
              </a:ext>
            </a:extLst>
          </p:cNvPr>
          <p:cNvSpPr>
            <a:spLocks noGrp="1"/>
          </p:cNvSpPr>
          <p:nvPr>
            <p:ph type="title"/>
          </p:nvPr>
        </p:nvSpPr>
        <p:spPr>
          <a:xfrm>
            <a:off x="525717" y="988351"/>
            <a:ext cx="11400273" cy="1541223"/>
          </a:xfrm>
        </p:spPr>
        <p:txBody>
          <a:bodyPr>
            <a:normAutofit fontScale="90000"/>
          </a:bodyPr>
          <a:lstStyle/>
          <a:p>
            <a:pPr algn="ctr"/>
            <a:r>
              <a:rPr lang="ru-RU" i="0">
                <a:ea typeface="+mj-lt"/>
                <a:cs typeface="+mj-lt"/>
              </a:rPr>
              <a:t>Ввезення, вивезення та транзит через територію України </a:t>
            </a:r>
            <a:r>
              <a:rPr lang="ru-RU" i="0" dirty="0">
                <a:ea typeface="+mj-lt"/>
                <a:cs typeface="+mj-lt"/>
              </a:rPr>
              <a:t/>
            </a:r>
            <a:br>
              <a:rPr lang="ru-RU" i="0" dirty="0">
                <a:ea typeface="+mj-lt"/>
                <a:cs typeface="+mj-lt"/>
              </a:rPr>
            </a:br>
            <a:r>
              <a:rPr lang="ru-RU" i="0">
                <a:solidFill>
                  <a:srgbClr val="C00000"/>
                </a:solidFill>
                <a:ea typeface="+mj-lt"/>
                <a:cs typeface="+mj-lt"/>
              </a:rPr>
              <a:t>наркотичних засобів, психотропних речовин, та прекурсорів, в т.ч. препаратів, що містять їх в кількостях, що перевищують гранично допустимі </a:t>
            </a:r>
            <a:endParaRPr lang="ru-RU">
              <a:solidFill>
                <a:srgbClr val="C00000"/>
              </a:solidFill>
            </a:endParaRPr>
          </a:p>
        </p:txBody>
      </p:sp>
      <p:sp>
        <p:nvSpPr>
          <p:cNvPr id="3" name="Объект 2">
            <a:extLst>
              <a:ext uri="{FF2B5EF4-FFF2-40B4-BE49-F238E27FC236}">
                <a16:creationId xmlns:a16="http://schemas.microsoft.com/office/drawing/2014/main" id="{E2BCC72E-B56E-4F67-A718-E947DD947921}"/>
              </a:ext>
            </a:extLst>
          </p:cNvPr>
          <p:cNvSpPr>
            <a:spLocks noGrp="1"/>
          </p:cNvSpPr>
          <p:nvPr>
            <p:ph idx="1"/>
          </p:nvPr>
        </p:nvSpPr>
        <p:spPr>
          <a:xfrm>
            <a:off x="985792" y="3787093"/>
            <a:ext cx="10077557" cy="3549045"/>
          </a:xfrm>
        </p:spPr>
        <p:txBody>
          <a:bodyPr vert="horz" lIns="91440" tIns="45720" rIns="91440" bIns="45720" rtlCol="0" anchor="t">
            <a:normAutofit/>
          </a:bodyPr>
          <a:lstStyle/>
          <a:p>
            <a:r>
              <a:rPr lang="ru-RU" sz="2800" b="1">
                <a:ea typeface="+mn-lt"/>
                <a:cs typeface="+mn-lt"/>
              </a:rPr>
              <a:t>1.Здійснюється на підставі Дозволу, виданого Держлікслужбою </a:t>
            </a:r>
          </a:p>
          <a:p>
            <a:r>
              <a:rPr lang="ru-RU" sz="2800" b="1">
                <a:ea typeface="+mn-lt"/>
                <a:cs typeface="+mn-lt"/>
              </a:rPr>
              <a:t>2.Через пункти пропуску через митний кордон України, перелік яких затверджений Постановою КМУ від 25.12.2002р. № 1950, в редакції від 21.07.2016 р.</a:t>
            </a:r>
            <a:endParaRPr lang="ru-RU" sz="2800" b="1"/>
          </a:p>
        </p:txBody>
      </p:sp>
      <p:sp>
        <p:nvSpPr>
          <p:cNvPr id="4" name="Стрелка: вниз 3">
            <a:extLst>
              <a:ext uri="{FF2B5EF4-FFF2-40B4-BE49-F238E27FC236}">
                <a16:creationId xmlns:a16="http://schemas.microsoft.com/office/drawing/2014/main" id="{C61EB6D6-6D70-4324-A700-3525E2B66E9D}"/>
              </a:ext>
            </a:extLst>
          </p:cNvPr>
          <p:cNvSpPr/>
          <p:nvPr/>
        </p:nvSpPr>
        <p:spPr>
          <a:xfrm>
            <a:off x="4157156" y="2738513"/>
            <a:ext cx="3709358" cy="790755"/>
          </a:xfrm>
          <a:prstGeom prst="downArrow">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740202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312FA3-A663-47D3-A3D7-DC683FD3F3D8}"/>
              </a:ext>
            </a:extLst>
          </p:cNvPr>
          <p:cNvSpPr>
            <a:spLocks noGrp="1"/>
          </p:cNvSpPr>
          <p:nvPr>
            <p:ph type="title"/>
          </p:nvPr>
        </p:nvSpPr>
        <p:spPr>
          <a:xfrm>
            <a:off x="94397" y="-3688"/>
            <a:ext cx="12018499" cy="606696"/>
          </a:xfrm>
        </p:spPr>
        <p:txBody>
          <a:bodyPr>
            <a:normAutofit/>
          </a:bodyPr>
          <a:lstStyle/>
          <a:p>
            <a:r>
              <a:rPr lang="ru-RU" sz="2400" i="0">
                <a:ea typeface="+mj-lt"/>
                <a:cs typeface="+mj-lt"/>
              </a:rPr>
              <a:t>ПЕРЕВЕЗЕННЯ наркотичних засобів, психотропних речовин та прекурсорів</a:t>
            </a:r>
            <a:endParaRPr lang="ru-RU" sz="2400"/>
          </a:p>
        </p:txBody>
      </p:sp>
      <p:sp>
        <p:nvSpPr>
          <p:cNvPr id="5" name="TextBox 4">
            <a:extLst>
              <a:ext uri="{FF2B5EF4-FFF2-40B4-BE49-F238E27FC236}">
                <a16:creationId xmlns:a16="http://schemas.microsoft.com/office/drawing/2014/main" id="{7372953D-52C1-4860-AE4D-5FDB4556EDDA}"/>
              </a:ext>
            </a:extLst>
          </p:cNvPr>
          <p:cNvSpPr txBox="1"/>
          <p:nvPr/>
        </p:nvSpPr>
        <p:spPr>
          <a:xfrm>
            <a:off x="496559" y="539691"/>
            <a:ext cx="1144150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2000" b="1" i="1" u="sng"/>
              <a:t>Регламентовано:</a:t>
            </a:r>
            <a:r>
              <a:rPr lang="ru-RU" sz="2000" dirty="0"/>
              <a:t> </a:t>
            </a:r>
            <a:r>
              <a:rPr lang="ru-RU" sz="2000">
                <a:solidFill>
                  <a:srgbClr val="C00000"/>
                </a:solidFill>
                <a:ea typeface="+mn-lt"/>
                <a:cs typeface="+mn-lt"/>
              </a:rPr>
              <a:t>ПКМУ від 17 квітня 2008 р № 366 у ред. 02.03.2016</a:t>
            </a:r>
            <a:endParaRPr lang="ru-RU" sz="2000">
              <a:solidFill>
                <a:srgbClr val="C00000"/>
              </a:solidFill>
            </a:endParaRPr>
          </a:p>
        </p:txBody>
      </p:sp>
      <p:sp>
        <p:nvSpPr>
          <p:cNvPr id="6" name="Выноска: стрелка вниз 5">
            <a:extLst>
              <a:ext uri="{FF2B5EF4-FFF2-40B4-BE49-F238E27FC236}">
                <a16:creationId xmlns:a16="http://schemas.microsoft.com/office/drawing/2014/main" id="{BE858FB6-8F32-4B60-BEB1-3659781F1656}"/>
              </a:ext>
            </a:extLst>
          </p:cNvPr>
          <p:cNvSpPr/>
          <p:nvPr/>
        </p:nvSpPr>
        <p:spPr>
          <a:xfrm>
            <a:off x="173607" y="985928"/>
            <a:ext cx="2961734" cy="646981"/>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u="sng">
                <a:ea typeface="+mn-lt"/>
                <a:cs typeface="+mn-lt"/>
              </a:rPr>
              <a:t>Здійснюється:</a:t>
            </a:r>
            <a:endParaRPr lang="ru-RU" b="1" i="1" u="sng"/>
          </a:p>
        </p:txBody>
      </p:sp>
      <p:sp>
        <p:nvSpPr>
          <p:cNvPr id="7" name="TextBox 6">
            <a:extLst>
              <a:ext uri="{FF2B5EF4-FFF2-40B4-BE49-F238E27FC236}">
                <a16:creationId xmlns:a16="http://schemas.microsoft.com/office/drawing/2014/main" id="{5B1234E5-56F3-474C-8E05-5D201A509AB2}"/>
              </a:ext>
            </a:extLst>
          </p:cNvPr>
          <p:cNvSpPr txBox="1"/>
          <p:nvPr/>
        </p:nvSpPr>
        <p:spPr>
          <a:xfrm>
            <a:off x="1431985" y="1590136"/>
            <a:ext cx="10276935" cy="923330"/>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 закладами охорони здоров'я (ЛПЗ, аптечні склади, аптеки); </a:t>
            </a:r>
            <a:endParaRPr lang="ru-RU"/>
          </a:p>
          <a:p>
            <a:r>
              <a:rPr lang="en-US"/>
              <a:t>➢ суб'єктами господарювання, які здійснюють їх виробництво; </a:t>
            </a:r>
          </a:p>
          <a:p>
            <a:r>
              <a:rPr lang="en-US"/>
              <a:t>➢ автомобільними перевізниками. </a:t>
            </a:r>
          </a:p>
        </p:txBody>
      </p:sp>
      <p:sp>
        <p:nvSpPr>
          <p:cNvPr id="8" name="Стрелка: пятиугольник 7">
            <a:extLst>
              <a:ext uri="{FF2B5EF4-FFF2-40B4-BE49-F238E27FC236}">
                <a16:creationId xmlns:a16="http://schemas.microsoft.com/office/drawing/2014/main" id="{7806D718-A997-4DE6-B730-A019093351B5}"/>
              </a:ext>
            </a:extLst>
          </p:cNvPr>
          <p:cNvSpPr/>
          <p:nvPr/>
        </p:nvSpPr>
        <p:spPr>
          <a:xfrm>
            <a:off x="169459" y="2767045"/>
            <a:ext cx="2961735" cy="58947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u="sng">
                <a:ea typeface="+mn-lt"/>
                <a:cs typeface="+mn-lt"/>
              </a:rPr>
              <a:t>Види транспорту:</a:t>
            </a:r>
            <a:endParaRPr lang="ru-RU" b="1" i="1" u="sng"/>
          </a:p>
        </p:txBody>
      </p:sp>
      <p:sp>
        <p:nvSpPr>
          <p:cNvPr id="9" name="TextBox 8">
            <a:extLst>
              <a:ext uri="{FF2B5EF4-FFF2-40B4-BE49-F238E27FC236}">
                <a16:creationId xmlns:a16="http://schemas.microsoft.com/office/drawing/2014/main" id="{B78CEAEC-B97A-4D91-9594-25EBD37D2AC3}"/>
              </a:ext>
            </a:extLst>
          </p:cNvPr>
          <p:cNvSpPr txBox="1"/>
          <p:nvPr/>
        </p:nvSpPr>
        <p:spPr>
          <a:xfrm>
            <a:off x="3214777" y="2668438"/>
            <a:ext cx="4583501" cy="923330"/>
          </a:xfrm>
          <a:prstGeom prst="rect">
            <a:avLst/>
          </a:prstGeom>
          <a:solidFill>
            <a:schemeClr val="accent1">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 автомобільний </a:t>
            </a:r>
            <a:endParaRPr lang="ru-RU"/>
          </a:p>
          <a:p>
            <a:r>
              <a:rPr lang="en-US"/>
              <a:t>➢ повітряний </a:t>
            </a:r>
          </a:p>
          <a:p>
            <a:r>
              <a:rPr lang="en-US"/>
              <a:t>➢ водний </a:t>
            </a:r>
          </a:p>
        </p:txBody>
      </p:sp>
      <p:sp>
        <p:nvSpPr>
          <p:cNvPr id="10" name="Стрелка: пятиугольник 9">
            <a:extLst>
              <a:ext uri="{FF2B5EF4-FFF2-40B4-BE49-F238E27FC236}">
                <a16:creationId xmlns:a16="http://schemas.microsoft.com/office/drawing/2014/main" id="{68EDE1BA-65CE-48A9-9E5A-028816FC9A16}"/>
              </a:ext>
            </a:extLst>
          </p:cNvPr>
          <p:cNvSpPr/>
          <p:nvPr/>
        </p:nvSpPr>
        <p:spPr>
          <a:xfrm>
            <a:off x="169458" y="3687195"/>
            <a:ext cx="2961735" cy="58947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u="sng">
                <a:ea typeface="+mn-lt"/>
                <a:cs typeface="+mn-lt"/>
              </a:rPr>
              <a:t>Види транспорту:</a:t>
            </a:r>
            <a:endParaRPr lang="ru-RU" b="1" i="1" u="sng"/>
          </a:p>
        </p:txBody>
      </p:sp>
      <p:sp>
        <p:nvSpPr>
          <p:cNvPr id="11" name="TextBox 10">
            <a:extLst>
              <a:ext uri="{FF2B5EF4-FFF2-40B4-BE49-F238E27FC236}">
                <a16:creationId xmlns:a16="http://schemas.microsoft.com/office/drawing/2014/main" id="{B5464B21-B391-4099-A86C-BD23119EB787}"/>
              </a:ext>
            </a:extLst>
          </p:cNvPr>
          <p:cNvSpPr txBox="1"/>
          <p:nvPr/>
        </p:nvSpPr>
        <p:spPr>
          <a:xfrm>
            <a:off x="3214777" y="3689230"/>
            <a:ext cx="8479766" cy="646331"/>
          </a:xfrm>
          <a:prstGeom prst="rect">
            <a:avLst/>
          </a:prstGeom>
          <a:solidFill>
            <a:srgbClr val="F5E878"/>
          </a:solidFill>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перевозити залізничним транспортом, </a:t>
            </a:r>
            <a:r>
              <a:rPr lang="en-US">
                <a:ea typeface="+mn-lt"/>
                <a:cs typeface="+mn-lt"/>
              </a:rPr>
              <a:t>пересилати поштою</a:t>
            </a:r>
            <a:r>
              <a:rPr lang="en-US"/>
              <a:t> (крім прекурсорів списку 2 таблиці IV).  </a:t>
            </a:r>
          </a:p>
        </p:txBody>
      </p:sp>
      <p:sp>
        <p:nvSpPr>
          <p:cNvPr id="12" name="Стрелка: пятиугольник 11">
            <a:extLst>
              <a:ext uri="{FF2B5EF4-FFF2-40B4-BE49-F238E27FC236}">
                <a16:creationId xmlns:a16="http://schemas.microsoft.com/office/drawing/2014/main" id="{10267EB0-395E-4D3D-882D-C6F6E12A01EF}"/>
              </a:ext>
            </a:extLst>
          </p:cNvPr>
          <p:cNvSpPr/>
          <p:nvPr/>
        </p:nvSpPr>
        <p:spPr>
          <a:xfrm>
            <a:off x="169457" y="4463572"/>
            <a:ext cx="2961735" cy="58947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i="1" u="sng">
                <a:ea typeface="+mn-lt"/>
                <a:cs typeface="+mn-lt"/>
              </a:rPr>
              <a:t>Дозвіл на перевезення:</a:t>
            </a:r>
          </a:p>
        </p:txBody>
      </p:sp>
      <p:sp>
        <p:nvSpPr>
          <p:cNvPr id="13" name="TextBox 12">
            <a:extLst>
              <a:ext uri="{FF2B5EF4-FFF2-40B4-BE49-F238E27FC236}">
                <a16:creationId xmlns:a16="http://schemas.microsoft.com/office/drawing/2014/main" id="{17D62450-9B5D-4E62-AA90-9DF35273FBA3}"/>
              </a:ext>
            </a:extLst>
          </p:cNvPr>
          <p:cNvSpPr txBox="1"/>
          <p:nvPr/>
        </p:nvSpPr>
        <p:spPr>
          <a:xfrm>
            <a:off x="3214776" y="4465607"/>
            <a:ext cx="8479765" cy="923330"/>
          </a:xfrm>
          <a:prstGeom prst="rect">
            <a:avLst/>
          </a:prstGeom>
          <a:solidFill>
            <a:schemeClr val="accent1">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 не потребує при перевезення в межах міста або району; </a:t>
            </a:r>
            <a:endParaRPr lang="ru-RU">
              <a:ea typeface="+mn-lt"/>
              <a:cs typeface="+mn-lt"/>
            </a:endParaRPr>
          </a:p>
          <a:p>
            <a:r>
              <a:rPr lang="en-US">
                <a:ea typeface="+mn-lt"/>
                <a:cs typeface="+mn-lt"/>
              </a:rPr>
              <a:t>➢ необхідно при перевезенні за межі міста або району, видається органами внутрішніх справ.</a:t>
            </a:r>
            <a:endParaRPr lang="ru-RU"/>
          </a:p>
        </p:txBody>
      </p:sp>
      <p:sp>
        <p:nvSpPr>
          <p:cNvPr id="14" name="Выноска: стрелка вниз 13">
            <a:extLst>
              <a:ext uri="{FF2B5EF4-FFF2-40B4-BE49-F238E27FC236}">
                <a16:creationId xmlns:a16="http://schemas.microsoft.com/office/drawing/2014/main" id="{338F3448-8F67-4170-9FEE-FF9184795AE0}"/>
              </a:ext>
            </a:extLst>
          </p:cNvPr>
          <p:cNvSpPr/>
          <p:nvPr/>
        </p:nvSpPr>
        <p:spPr>
          <a:xfrm>
            <a:off x="173606" y="5385399"/>
            <a:ext cx="3263658" cy="747622"/>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i="1" u="sng">
                <a:ea typeface="+mn-lt"/>
                <a:cs typeface="+mn-lt"/>
              </a:rPr>
              <a:t>Супровід вантажу в дорозі:</a:t>
            </a:r>
          </a:p>
        </p:txBody>
      </p:sp>
      <p:sp>
        <p:nvSpPr>
          <p:cNvPr id="15" name="TextBox 14">
            <a:extLst>
              <a:ext uri="{FF2B5EF4-FFF2-40B4-BE49-F238E27FC236}">
                <a16:creationId xmlns:a16="http://schemas.microsoft.com/office/drawing/2014/main" id="{3B09D247-8E70-475F-BB25-BB915ABD1514}"/>
              </a:ext>
            </a:extLst>
          </p:cNvPr>
          <p:cNvSpPr txBox="1"/>
          <p:nvPr/>
        </p:nvSpPr>
        <p:spPr>
          <a:xfrm>
            <a:off x="166777" y="5932098"/>
            <a:ext cx="5934973" cy="830997"/>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mn-lt"/>
                <a:cs typeface="+mn-lt"/>
              </a:rPr>
              <a:t>призначена керівником відповідальна особа (представник вантажовідправника або вантажоодержувача) за наявності товаротранспортної накладної.</a:t>
            </a:r>
            <a:endParaRPr lang="ru-RU" sz="1600">
              <a:ea typeface="+mn-lt"/>
              <a:cs typeface="+mn-lt"/>
            </a:endParaRPr>
          </a:p>
        </p:txBody>
      </p:sp>
      <p:sp>
        <p:nvSpPr>
          <p:cNvPr id="16" name="Выноска: стрелка вниз 15">
            <a:extLst>
              <a:ext uri="{FF2B5EF4-FFF2-40B4-BE49-F238E27FC236}">
                <a16:creationId xmlns:a16="http://schemas.microsoft.com/office/drawing/2014/main" id="{D5E17B2E-5367-4C44-A68E-0ADE4C6E0887}"/>
              </a:ext>
            </a:extLst>
          </p:cNvPr>
          <p:cNvSpPr/>
          <p:nvPr/>
        </p:nvSpPr>
        <p:spPr>
          <a:xfrm>
            <a:off x="7923002" y="5385398"/>
            <a:ext cx="3263658" cy="747622"/>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i="1" u="sng">
                <a:ea typeface="+mn-lt"/>
                <a:cs typeface="+mn-lt"/>
              </a:rPr>
              <a:t>Охорона вантажу в дорозі:</a:t>
            </a:r>
          </a:p>
        </p:txBody>
      </p:sp>
      <p:sp>
        <p:nvSpPr>
          <p:cNvPr id="17" name="TextBox 16">
            <a:extLst>
              <a:ext uri="{FF2B5EF4-FFF2-40B4-BE49-F238E27FC236}">
                <a16:creationId xmlns:a16="http://schemas.microsoft.com/office/drawing/2014/main" id="{651F6F55-721E-4357-A613-F78511ECC429}"/>
              </a:ext>
            </a:extLst>
          </p:cNvPr>
          <p:cNvSpPr txBox="1"/>
          <p:nvPr/>
        </p:nvSpPr>
        <p:spPr>
          <a:xfrm>
            <a:off x="6262776" y="6133380"/>
            <a:ext cx="5934973" cy="584775"/>
          </a:xfrm>
          <a:prstGeom prst="rect">
            <a:avLst/>
          </a:prstGeom>
          <a:solidFill>
            <a:srgbClr val="F5E878"/>
          </a:solidFill>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mn-lt"/>
                <a:cs typeface="+mn-lt"/>
              </a:rPr>
              <a:t>виходячи з конкретних обставин питання вирішується керівником закладу охорони здоров'я або суб'єкта господарювання.</a:t>
            </a:r>
            <a:endParaRPr lang="ru-RU">
              <a:ea typeface="+mn-lt"/>
              <a:cs typeface="+mn-lt"/>
            </a:endParaRPr>
          </a:p>
        </p:txBody>
      </p:sp>
    </p:spTree>
    <p:extLst>
      <p:ext uri="{BB962C8B-B14F-4D97-AF65-F5344CB8AC3E}">
        <p14:creationId xmlns:p14="http://schemas.microsoft.com/office/powerpoint/2010/main" val="23818002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CEC8BAC-3408-4680-8FA3-F2901FEBCC9E}"/>
              </a:ext>
            </a:extLst>
          </p:cNvPr>
          <p:cNvSpPr>
            <a:spLocks noGrp="1"/>
          </p:cNvSpPr>
          <p:nvPr>
            <p:ph idx="1"/>
          </p:nvPr>
        </p:nvSpPr>
        <p:spPr>
          <a:xfrm>
            <a:off x="5514662" y="4692866"/>
            <a:ext cx="6310687" cy="2039422"/>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fontScale="62500" lnSpcReduction="20000"/>
          </a:bodyPr>
          <a:lstStyle/>
          <a:p>
            <a:r>
              <a:rPr lang="ru-RU">
                <a:ea typeface="+mn-lt"/>
                <a:cs typeface="+mn-lt"/>
              </a:rPr>
              <a:t>✓ митна декларація; </a:t>
            </a:r>
          </a:p>
          <a:p>
            <a:r>
              <a:rPr lang="ru-RU">
                <a:ea typeface="+mn-lt"/>
                <a:cs typeface="+mn-lt"/>
              </a:rPr>
              <a:t>✓ рецепт, виданий в іноземній держави на ім'я хворого, легалізований консульською установою України за кордоном; </a:t>
            </a:r>
          </a:p>
          <a:p>
            <a:r>
              <a:rPr lang="ru-RU">
                <a:ea typeface="+mn-lt"/>
                <a:cs typeface="+mn-lt"/>
              </a:rPr>
              <a:t>✓ паспортний документ; </a:t>
            </a:r>
          </a:p>
          <a:p>
            <a:r>
              <a:rPr lang="ru-RU">
                <a:ea typeface="+mn-lt"/>
                <a:cs typeface="+mn-lt"/>
              </a:rPr>
              <a:t>✓ для зареєстрованих в Україні ЛЗ додається копія сертифіката якості виробника; </a:t>
            </a:r>
          </a:p>
          <a:p>
            <a:r>
              <a:rPr lang="ru-RU">
                <a:ea typeface="+mn-lt"/>
                <a:cs typeface="+mn-lt"/>
              </a:rPr>
              <a:t>✓ для незареєстрованих в Україні ЛЗ додаються відомості про реєстрацію ЛЗ в країні, звідки переміщаються ЛЗ.</a:t>
            </a:r>
            <a:endParaRPr lang="ru-RU"/>
          </a:p>
        </p:txBody>
      </p:sp>
      <p:sp>
        <p:nvSpPr>
          <p:cNvPr id="5" name="Заголовок 1">
            <a:extLst>
              <a:ext uri="{FF2B5EF4-FFF2-40B4-BE49-F238E27FC236}">
                <a16:creationId xmlns:a16="http://schemas.microsoft.com/office/drawing/2014/main" id="{E2A397F6-A125-48AA-9769-DF1645E0F570}"/>
              </a:ext>
            </a:extLst>
          </p:cNvPr>
          <p:cNvSpPr txBox="1">
            <a:spLocks/>
          </p:cNvSpPr>
          <p:nvPr/>
        </p:nvSpPr>
        <p:spPr>
          <a:xfrm>
            <a:off x="94397" y="-3688"/>
            <a:ext cx="12018499" cy="606696"/>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a:lstStyle>
          <a:p>
            <a:r>
              <a:rPr lang="ru-RU" sz="2400" i="0">
                <a:ea typeface="+mj-lt"/>
                <a:cs typeface="+mj-lt"/>
              </a:rPr>
              <a:t>ПЕРЕВЕЗЕННЯ наркотичних засобів, психотропних речовин та прекурсорів</a:t>
            </a:r>
            <a:endParaRPr lang="ru-RU" sz="2400"/>
          </a:p>
        </p:txBody>
      </p:sp>
      <p:sp>
        <p:nvSpPr>
          <p:cNvPr id="7" name="Объект 2">
            <a:extLst>
              <a:ext uri="{FF2B5EF4-FFF2-40B4-BE49-F238E27FC236}">
                <a16:creationId xmlns:a16="http://schemas.microsoft.com/office/drawing/2014/main" id="{106408B4-6D68-479F-A7ED-9E1F7C6B4305}"/>
              </a:ext>
            </a:extLst>
          </p:cNvPr>
          <p:cNvSpPr txBox="1">
            <a:spLocks/>
          </p:cNvSpPr>
          <p:nvPr/>
        </p:nvSpPr>
        <p:spPr>
          <a:xfrm>
            <a:off x="6096000" y="581650"/>
            <a:ext cx="5622957" cy="1213453"/>
          </a:xfrm>
          <a:prstGeom prst="rect">
            <a:avLst/>
          </a:prstGeom>
          <a:solidFill>
            <a:srgbClr val="D5FFB3"/>
          </a:solid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fontScale="77500" lnSpcReduction="20000"/>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dk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dk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dk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dk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ru-RU" dirty="0" err="1">
                <a:ea typeface="+mn-lt"/>
                <a:cs typeface="+mn-lt"/>
              </a:rPr>
              <a:t>фізичні</a:t>
            </a:r>
            <a:r>
              <a:rPr lang="ru-RU" dirty="0">
                <a:ea typeface="+mn-lt"/>
                <a:cs typeface="+mn-lt"/>
              </a:rPr>
              <a:t> особи </a:t>
            </a:r>
            <a:r>
              <a:rPr lang="ru-RU" dirty="0" err="1">
                <a:ea typeface="+mn-lt"/>
                <a:cs typeface="+mn-lt"/>
              </a:rPr>
              <a:t>мають</a:t>
            </a:r>
            <a:r>
              <a:rPr lang="ru-RU" dirty="0">
                <a:ea typeface="+mn-lt"/>
                <a:cs typeface="+mn-lt"/>
              </a:rPr>
              <a:t> право </a:t>
            </a:r>
            <a:r>
              <a:rPr lang="ru-RU" dirty="0" err="1">
                <a:ea typeface="+mn-lt"/>
                <a:cs typeface="+mn-lt"/>
              </a:rPr>
              <a:t>перевозити</a:t>
            </a:r>
            <a:r>
              <a:rPr lang="ru-RU" dirty="0">
                <a:ea typeface="+mn-lt"/>
                <a:cs typeface="+mn-lt"/>
              </a:rPr>
              <a:t> </a:t>
            </a:r>
            <a:r>
              <a:rPr lang="ru-RU" dirty="0" err="1">
                <a:ea typeface="+mn-lt"/>
                <a:cs typeface="+mn-lt"/>
              </a:rPr>
              <a:t>наркотичні</a:t>
            </a:r>
            <a:r>
              <a:rPr lang="ru-RU" dirty="0">
                <a:ea typeface="+mn-lt"/>
                <a:cs typeface="+mn-lt"/>
              </a:rPr>
              <a:t> </a:t>
            </a:r>
            <a:r>
              <a:rPr lang="ru-RU" dirty="0" err="1">
                <a:ea typeface="+mn-lt"/>
                <a:cs typeface="+mn-lt"/>
              </a:rPr>
              <a:t>засоби</a:t>
            </a:r>
            <a:r>
              <a:rPr lang="ru-RU" dirty="0">
                <a:ea typeface="+mn-lt"/>
                <a:cs typeface="+mn-lt"/>
              </a:rPr>
              <a:t> і </a:t>
            </a:r>
            <a:r>
              <a:rPr lang="ru-RU" dirty="0" err="1">
                <a:ea typeface="+mn-lt"/>
                <a:cs typeface="+mn-lt"/>
              </a:rPr>
              <a:t>психотропні</a:t>
            </a:r>
            <a:r>
              <a:rPr lang="ru-RU" dirty="0">
                <a:ea typeface="+mn-lt"/>
                <a:cs typeface="+mn-lt"/>
              </a:rPr>
              <a:t> </a:t>
            </a:r>
            <a:r>
              <a:rPr lang="ru-RU" dirty="0" err="1">
                <a:ea typeface="+mn-lt"/>
                <a:cs typeface="+mn-lt"/>
              </a:rPr>
              <a:t>речовини</a:t>
            </a:r>
            <a:r>
              <a:rPr lang="ru-RU" dirty="0">
                <a:ea typeface="+mn-lt"/>
                <a:cs typeface="+mn-lt"/>
              </a:rPr>
              <a:t>, </a:t>
            </a:r>
            <a:r>
              <a:rPr lang="ru-RU" dirty="0" err="1">
                <a:ea typeface="+mn-lt"/>
                <a:cs typeface="+mn-lt"/>
              </a:rPr>
              <a:t>придбані</a:t>
            </a:r>
            <a:r>
              <a:rPr lang="ru-RU" dirty="0">
                <a:ea typeface="+mn-lt"/>
                <a:cs typeface="+mn-lt"/>
              </a:rPr>
              <a:t> в </a:t>
            </a:r>
            <a:r>
              <a:rPr lang="ru-RU" dirty="0" err="1">
                <a:ea typeface="+mn-lt"/>
                <a:cs typeface="+mn-lt"/>
              </a:rPr>
              <a:t>аптеці</a:t>
            </a:r>
            <a:r>
              <a:rPr lang="ru-RU" dirty="0">
                <a:ea typeface="+mn-lt"/>
                <a:cs typeface="+mn-lt"/>
              </a:rPr>
              <a:t> за </a:t>
            </a:r>
            <a:r>
              <a:rPr lang="ru-RU" dirty="0" err="1">
                <a:ea typeface="+mn-lt"/>
                <a:cs typeface="+mn-lt"/>
              </a:rPr>
              <a:t>призначенням</a:t>
            </a:r>
            <a:r>
              <a:rPr lang="ru-RU" dirty="0">
                <a:ea typeface="+mn-lt"/>
                <a:cs typeface="+mn-lt"/>
              </a:rPr>
              <a:t> </a:t>
            </a:r>
            <a:r>
              <a:rPr lang="ru-RU" dirty="0" err="1">
                <a:ea typeface="+mn-lt"/>
                <a:cs typeface="+mn-lt"/>
              </a:rPr>
              <a:t>лікаря</a:t>
            </a:r>
            <a:r>
              <a:rPr lang="ru-RU" dirty="0">
                <a:ea typeface="+mn-lt"/>
                <a:cs typeface="+mn-lt"/>
              </a:rPr>
              <a:t> на </a:t>
            </a:r>
            <a:r>
              <a:rPr lang="ru-RU" dirty="0" err="1">
                <a:ea typeface="+mn-lt"/>
                <a:cs typeface="+mn-lt"/>
              </a:rPr>
              <a:t>підставі</a:t>
            </a:r>
            <a:r>
              <a:rPr lang="ru-RU" dirty="0">
                <a:ea typeface="+mn-lt"/>
                <a:cs typeface="+mn-lt"/>
              </a:rPr>
              <a:t> рецепта</a:t>
            </a:r>
            <a:r>
              <a:rPr lang="ru-RU" b="1" i="1" dirty="0">
                <a:ea typeface="+mn-lt"/>
                <a:cs typeface="+mn-lt"/>
              </a:rPr>
              <a:t> (П. 4 ст. 26 Закону </a:t>
            </a:r>
            <a:r>
              <a:rPr lang="ru-RU" b="1" i="1" dirty="0" err="1">
                <a:ea typeface="+mn-lt"/>
                <a:cs typeface="+mn-lt"/>
              </a:rPr>
              <a:t>України</a:t>
            </a:r>
            <a:r>
              <a:rPr lang="ru-RU" b="1" i="1" dirty="0">
                <a:ea typeface="+mn-lt"/>
                <a:cs typeface="+mn-lt"/>
              </a:rPr>
              <a:t> № 60/95- ВР, в </a:t>
            </a:r>
            <a:r>
              <a:rPr lang="ru-RU" b="1" i="1" dirty="0" err="1">
                <a:ea typeface="+mn-lt"/>
                <a:cs typeface="+mn-lt"/>
              </a:rPr>
              <a:t>редакції</a:t>
            </a:r>
            <a:r>
              <a:rPr lang="ru-RU" b="1" i="1" dirty="0">
                <a:ea typeface="+mn-lt"/>
                <a:cs typeface="+mn-lt"/>
              </a:rPr>
              <a:t> Закону </a:t>
            </a:r>
            <a:r>
              <a:rPr lang="ru-RU" b="1" i="1" dirty="0" err="1">
                <a:ea typeface="+mn-lt"/>
                <a:cs typeface="+mn-lt"/>
              </a:rPr>
              <a:t>України</a:t>
            </a:r>
            <a:r>
              <a:rPr lang="ru-RU" b="1" i="1" dirty="0">
                <a:ea typeface="+mn-lt"/>
                <a:cs typeface="+mn-lt"/>
              </a:rPr>
              <a:t> № 530-V)</a:t>
            </a:r>
            <a:r>
              <a:rPr lang="ru-RU" dirty="0">
                <a:ea typeface="+mn-lt"/>
                <a:cs typeface="+mn-lt"/>
              </a:rPr>
              <a:t> </a:t>
            </a:r>
            <a:endParaRPr lang="ru-RU" dirty="0"/>
          </a:p>
        </p:txBody>
      </p:sp>
      <p:sp>
        <p:nvSpPr>
          <p:cNvPr id="8" name="Объект 2">
            <a:extLst>
              <a:ext uri="{FF2B5EF4-FFF2-40B4-BE49-F238E27FC236}">
                <a16:creationId xmlns:a16="http://schemas.microsoft.com/office/drawing/2014/main" id="{29D66CDA-A02D-4A5D-890D-5A07ECA21D67}"/>
              </a:ext>
            </a:extLst>
          </p:cNvPr>
          <p:cNvSpPr txBox="1">
            <a:spLocks/>
          </p:cNvSpPr>
          <p:nvPr/>
        </p:nvSpPr>
        <p:spPr>
          <a:xfrm>
            <a:off x="5825212" y="1941038"/>
            <a:ext cx="5980008" cy="1392440"/>
          </a:xfrm>
          <a:prstGeom prst="rect">
            <a:avLst/>
          </a:prstGeom>
          <a:solidFill>
            <a:srgbClr val="D5FFB3"/>
          </a:solid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fontScale="85000" lnSpcReduction="10000"/>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dk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dk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dk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dk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ru-RU">
                <a:ea typeface="+mn-lt"/>
                <a:cs typeface="+mn-lt"/>
              </a:rPr>
              <a:t>хворі іноземні громадяни або особи без громадянства, які прямують транзитом через територію України, мають право ввозити наркотичні засоби і психотропні речовини виключно для власного лікування </a:t>
            </a:r>
            <a:r>
              <a:rPr lang="ru-RU" b="1" i="1">
                <a:ea typeface="+mn-lt"/>
                <a:cs typeface="+mn-lt"/>
              </a:rPr>
              <a:t>(Постанова КМУ від 8.11.2007г. № 1307, в редакції від 21.10.2010) </a:t>
            </a:r>
            <a:endParaRPr lang="ru-RU" b="1" i="1"/>
          </a:p>
        </p:txBody>
      </p:sp>
      <p:sp>
        <p:nvSpPr>
          <p:cNvPr id="10" name="Объект 2">
            <a:extLst>
              <a:ext uri="{FF2B5EF4-FFF2-40B4-BE49-F238E27FC236}">
                <a16:creationId xmlns:a16="http://schemas.microsoft.com/office/drawing/2014/main" id="{14717DB1-77A1-4525-953E-63AA740F1A4E}"/>
              </a:ext>
            </a:extLst>
          </p:cNvPr>
          <p:cNvSpPr txBox="1">
            <a:spLocks/>
          </p:cNvSpPr>
          <p:nvPr/>
        </p:nvSpPr>
        <p:spPr>
          <a:xfrm>
            <a:off x="433704" y="4945907"/>
            <a:ext cx="4556651" cy="1708743"/>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t">
            <a:normAutofit lnSpcReduction="10000"/>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dk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dk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dk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dk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r>
              <a:rPr lang="ru-RU">
                <a:ea typeface="+mn-lt"/>
                <a:cs typeface="+mn-lt"/>
              </a:rPr>
              <a:t>позначене в рецепті, але не більше 10 ампул наркотичного засобу або психотропної речовини, 50 таблеток психотропної речовини, 10 трансдермальних систем.</a:t>
            </a:r>
          </a:p>
        </p:txBody>
      </p:sp>
      <p:sp>
        <p:nvSpPr>
          <p:cNvPr id="11" name="Объект 2">
            <a:extLst>
              <a:ext uri="{FF2B5EF4-FFF2-40B4-BE49-F238E27FC236}">
                <a16:creationId xmlns:a16="http://schemas.microsoft.com/office/drawing/2014/main" id="{865D8ACF-5AB1-4B76-A034-FB13E3790E06}"/>
              </a:ext>
            </a:extLst>
          </p:cNvPr>
          <p:cNvSpPr txBox="1">
            <a:spLocks/>
          </p:cNvSpPr>
          <p:nvPr/>
        </p:nvSpPr>
        <p:spPr>
          <a:xfrm>
            <a:off x="6213402" y="3651945"/>
            <a:ext cx="3679633" cy="788593"/>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dk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dk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dk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dk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r>
              <a:rPr lang="ru-RU">
                <a:ea typeface="+mn-lt"/>
                <a:cs typeface="+mn-lt"/>
              </a:rPr>
              <a:t>письмове декларування </a:t>
            </a:r>
            <a:endParaRPr lang="ru-RU"/>
          </a:p>
        </p:txBody>
      </p:sp>
      <p:sp>
        <p:nvSpPr>
          <p:cNvPr id="12" name="Стрелка: вправо 11">
            <a:extLst>
              <a:ext uri="{FF2B5EF4-FFF2-40B4-BE49-F238E27FC236}">
                <a16:creationId xmlns:a16="http://schemas.microsoft.com/office/drawing/2014/main" id="{95AAFFBE-323C-490E-98DC-5B365CBFF734}"/>
              </a:ext>
            </a:extLst>
          </p:cNvPr>
          <p:cNvSpPr/>
          <p:nvPr/>
        </p:nvSpPr>
        <p:spPr>
          <a:xfrm>
            <a:off x="660985" y="670646"/>
            <a:ext cx="4327584" cy="1207698"/>
          </a:xfrm>
          <a:prstGeom prst="rightArrow">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a:solidFill>
                  <a:srgbClr val="C00000"/>
                </a:solidFill>
                <a:ea typeface="+mn-lt"/>
                <a:cs typeface="+mn-lt"/>
              </a:rPr>
              <a:t>На території України</a:t>
            </a:r>
            <a:endParaRPr lang="ru-RU" sz="2400" b="1">
              <a:solidFill>
                <a:srgbClr val="C00000"/>
              </a:solidFill>
            </a:endParaRPr>
          </a:p>
        </p:txBody>
      </p:sp>
      <p:sp>
        <p:nvSpPr>
          <p:cNvPr id="13" name="Стрелка: вправо 12">
            <a:extLst>
              <a:ext uri="{FF2B5EF4-FFF2-40B4-BE49-F238E27FC236}">
                <a16:creationId xmlns:a16="http://schemas.microsoft.com/office/drawing/2014/main" id="{C6A3B0B9-F31D-4D1A-8BE3-FF2580DFE4B0}"/>
              </a:ext>
            </a:extLst>
          </p:cNvPr>
          <p:cNvSpPr/>
          <p:nvPr/>
        </p:nvSpPr>
        <p:spPr>
          <a:xfrm>
            <a:off x="660984" y="2122759"/>
            <a:ext cx="4327584" cy="1308339"/>
          </a:xfrm>
          <a:prstGeom prst="rightArrow">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b="1">
                <a:solidFill>
                  <a:srgbClr val="C00000"/>
                </a:solidFill>
                <a:ea typeface="+mn-lt"/>
                <a:cs typeface="+mn-lt"/>
              </a:rPr>
              <a:t>Ввезення на територію України</a:t>
            </a:r>
            <a:endParaRPr lang="ru-RU" sz="2400" b="1">
              <a:solidFill>
                <a:srgbClr val="C00000"/>
              </a:solidFill>
            </a:endParaRPr>
          </a:p>
        </p:txBody>
      </p:sp>
      <p:sp>
        <p:nvSpPr>
          <p:cNvPr id="14" name="Стрелка: вниз 13">
            <a:extLst>
              <a:ext uri="{FF2B5EF4-FFF2-40B4-BE49-F238E27FC236}">
                <a16:creationId xmlns:a16="http://schemas.microsoft.com/office/drawing/2014/main" id="{E5B56680-F3DF-48C2-97D0-063B777250E3}"/>
              </a:ext>
            </a:extLst>
          </p:cNvPr>
          <p:cNvSpPr/>
          <p:nvPr/>
        </p:nvSpPr>
        <p:spPr>
          <a:xfrm rot="-3540000">
            <a:off x="4966639" y="2917768"/>
            <a:ext cx="747622" cy="15815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rPr>
              <a:t>Умови</a:t>
            </a:r>
          </a:p>
        </p:txBody>
      </p:sp>
      <p:sp>
        <p:nvSpPr>
          <p:cNvPr id="15" name="Стрелка: вниз 14">
            <a:extLst>
              <a:ext uri="{FF2B5EF4-FFF2-40B4-BE49-F238E27FC236}">
                <a16:creationId xmlns:a16="http://schemas.microsoft.com/office/drawing/2014/main" id="{21A29DD8-395C-4764-BD0B-98996C122704}"/>
              </a:ext>
            </a:extLst>
          </p:cNvPr>
          <p:cNvSpPr/>
          <p:nvPr/>
        </p:nvSpPr>
        <p:spPr>
          <a:xfrm rot="18960000">
            <a:off x="4288763" y="3015646"/>
            <a:ext cx="747622" cy="21134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chemeClr val="tx1"/>
                </a:solidFill>
              </a:rPr>
              <a:t>Документи</a:t>
            </a:r>
          </a:p>
        </p:txBody>
      </p:sp>
      <p:sp>
        <p:nvSpPr>
          <p:cNvPr id="16" name="Стрелка: вниз 15">
            <a:extLst>
              <a:ext uri="{FF2B5EF4-FFF2-40B4-BE49-F238E27FC236}">
                <a16:creationId xmlns:a16="http://schemas.microsoft.com/office/drawing/2014/main" id="{ED37FB61-CFE9-4636-A594-F79A6AD87593}"/>
              </a:ext>
            </a:extLst>
          </p:cNvPr>
          <p:cNvSpPr/>
          <p:nvPr/>
        </p:nvSpPr>
        <p:spPr>
          <a:xfrm>
            <a:off x="1998755" y="3283055"/>
            <a:ext cx="877018" cy="17109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Кількість</a:t>
            </a:r>
            <a:endParaRPr lang="ru-RU" b="1">
              <a:solidFill>
                <a:schemeClr val="tx1"/>
              </a:solidFill>
            </a:endParaRPr>
          </a:p>
        </p:txBody>
      </p:sp>
    </p:spTree>
    <p:extLst>
      <p:ext uri="{BB962C8B-B14F-4D97-AF65-F5344CB8AC3E}">
        <p14:creationId xmlns:p14="http://schemas.microsoft.com/office/powerpoint/2010/main" val="12554672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3E117A-1416-409F-BDFF-CD7DF1A848D9}"/>
              </a:ext>
            </a:extLst>
          </p:cNvPr>
          <p:cNvSpPr>
            <a:spLocks noGrp="1"/>
          </p:cNvSpPr>
          <p:nvPr>
            <p:ph type="title"/>
          </p:nvPr>
        </p:nvSpPr>
        <p:spPr>
          <a:xfrm>
            <a:off x="827642" y="-3687"/>
            <a:ext cx="10077557" cy="1325563"/>
          </a:xfrm>
        </p:spPr>
        <p:txBody>
          <a:bodyPr>
            <a:normAutofit/>
          </a:bodyPr>
          <a:lstStyle/>
          <a:p>
            <a:pPr algn="ctr"/>
            <a:r>
              <a:rPr lang="ru-RU" i="0">
                <a:ea typeface="+mj-lt"/>
                <a:cs typeface="+mj-lt"/>
              </a:rPr>
              <a:t>ПАКУВАННЯ ТА МАРКУВАННЯ наркотичних засобів, психотропних речовин і прекурсорів</a:t>
            </a:r>
            <a:endParaRPr lang="ru-RU"/>
          </a:p>
        </p:txBody>
      </p:sp>
      <p:sp>
        <p:nvSpPr>
          <p:cNvPr id="4" name="Прямоугольник: скругленные противолежащие углы 3">
            <a:extLst>
              <a:ext uri="{FF2B5EF4-FFF2-40B4-BE49-F238E27FC236}">
                <a16:creationId xmlns:a16="http://schemas.microsoft.com/office/drawing/2014/main" id="{C2CB95CA-2247-4A65-969F-04FBFA9BF5FC}"/>
              </a:ext>
            </a:extLst>
          </p:cNvPr>
          <p:cNvSpPr/>
          <p:nvPr/>
        </p:nvSpPr>
        <p:spPr>
          <a:xfrm>
            <a:off x="1153065" y="1720969"/>
            <a:ext cx="4442602" cy="4471357"/>
          </a:xfrm>
          <a:prstGeom prst="round2Diag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a:solidFill>
                  <a:schemeClr val="tx1"/>
                </a:solidFill>
              </a:rPr>
              <a:t>Первинна (внутрішня) </a:t>
            </a:r>
            <a:endParaRPr lang="ru-RU" sz="2800" b="1" dirty="0">
              <a:solidFill>
                <a:schemeClr val="tx1"/>
              </a:solidFill>
            </a:endParaRPr>
          </a:p>
          <a:p>
            <a:pPr algn="ctr"/>
            <a:endParaRPr lang="ru-RU" sz="2800" b="1" dirty="0">
              <a:solidFill>
                <a:srgbClr val="C00000"/>
              </a:solidFill>
            </a:endParaRPr>
          </a:p>
          <a:p>
            <a:pPr algn="ctr"/>
            <a:r>
              <a:rPr lang="ru-RU" sz="2800" b="1">
                <a:solidFill>
                  <a:srgbClr val="C00000"/>
                </a:solidFill>
              </a:rPr>
              <a:t>наноситься подвійна червона лінія</a:t>
            </a:r>
            <a:r>
              <a:rPr lang="ru-RU" dirty="0"/>
              <a:t> </a:t>
            </a:r>
            <a:r>
              <a:rPr lang="ru-RU">
                <a:solidFill>
                  <a:srgbClr val="C00000"/>
                </a:solidFill>
              </a:rPr>
              <a:t>_________________________ _________________________ </a:t>
            </a:r>
          </a:p>
        </p:txBody>
      </p:sp>
      <p:sp>
        <p:nvSpPr>
          <p:cNvPr id="5" name="Прямоугольник: скругленные противолежащие углы 4">
            <a:extLst>
              <a:ext uri="{FF2B5EF4-FFF2-40B4-BE49-F238E27FC236}">
                <a16:creationId xmlns:a16="http://schemas.microsoft.com/office/drawing/2014/main" id="{30CCB8BE-577B-4CB2-A4A3-540DE9855D31}"/>
              </a:ext>
            </a:extLst>
          </p:cNvPr>
          <p:cNvSpPr/>
          <p:nvPr/>
        </p:nvSpPr>
        <p:spPr>
          <a:xfrm>
            <a:off x="6760234" y="1720968"/>
            <a:ext cx="4442602" cy="4471357"/>
          </a:xfrm>
          <a:prstGeom prst="round2Diag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a:solidFill>
                  <a:schemeClr val="tx1"/>
                </a:solidFill>
                <a:ea typeface="+mn-lt"/>
                <a:cs typeface="+mn-lt"/>
              </a:rPr>
              <a:t>Вторинна (зовнішня)</a:t>
            </a:r>
            <a:endParaRPr lang="ru-RU">
              <a:solidFill>
                <a:schemeClr val="tx1"/>
              </a:solidFill>
            </a:endParaRPr>
          </a:p>
          <a:p>
            <a:pPr algn="ctr"/>
            <a:endParaRPr lang="ru-RU" dirty="0">
              <a:solidFill>
                <a:schemeClr val="tx1"/>
              </a:solidFill>
            </a:endParaRPr>
          </a:p>
          <a:p>
            <a:pPr algn="ctr"/>
            <a:r>
              <a:rPr lang="ru-RU" sz="2800" b="1">
                <a:solidFill>
                  <a:srgbClr val="C00000"/>
                </a:solidFill>
                <a:ea typeface="+mn-lt"/>
                <a:cs typeface="+mn-lt"/>
              </a:rPr>
              <a:t>виготовлена так, щоб виключити можливість вилучення без порушення цілісності</a:t>
            </a:r>
            <a:endParaRPr lang="ru-RU" sz="2800" b="1">
              <a:solidFill>
                <a:srgbClr val="C00000"/>
              </a:solidFill>
            </a:endParaRPr>
          </a:p>
        </p:txBody>
      </p:sp>
    </p:spTree>
    <p:extLst>
      <p:ext uri="{BB962C8B-B14F-4D97-AF65-F5344CB8AC3E}">
        <p14:creationId xmlns:p14="http://schemas.microsoft.com/office/powerpoint/2010/main" val="23921508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A41FB3-6254-4399-8099-C29ED10F39FB}"/>
              </a:ext>
            </a:extLst>
          </p:cNvPr>
          <p:cNvSpPr>
            <a:spLocks noGrp="1"/>
          </p:cNvSpPr>
          <p:nvPr>
            <p:ph type="title"/>
          </p:nvPr>
        </p:nvSpPr>
        <p:spPr/>
        <p:txBody>
          <a:bodyPr/>
          <a:lstStyle/>
          <a:p>
            <a:r>
              <a:rPr lang="ru-RU" i="0">
                <a:ea typeface="+mj-lt"/>
                <a:cs typeface="+mj-lt"/>
              </a:rPr>
              <a:t>Особливості інвентаризації</a:t>
            </a:r>
            <a:endParaRPr lang="ru-RU"/>
          </a:p>
        </p:txBody>
      </p:sp>
      <p:sp>
        <p:nvSpPr>
          <p:cNvPr id="3" name="Объект 2">
            <a:extLst>
              <a:ext uri="{FF2B5EF4-FFF2-40B4-BE49-F238E27FC236}">
                <a16:creationId xmlns:a16="http://schemas.microsoft.com/office/drawing/2014/main" id="{B7A3E1C2-3CD9-4087-BC55-1AE45E644F78}"/>
              </a:ext>
            </a:extLst>
          </p:cNvPr>
          <p:cNvSpPr>
            <a:spLocks noGrp="1"/>
          </p:cNvSpPr>
          <p:nvPr>
            <p:ph idx="1"/>
          </p:nvPr>
        </p:nvSpPr>
        <p:spPr/>
        <p:txBody>
          <a:bodyPr vert="horz" lIns="91440" tIns="45720" rIns="91440" bIns="45720" rtlCol="0" anchor="t">
            <a:normAutofit fontScale="92500" lnSpcReduction="10000"/>
          </a:bodyPr>
          <a:lstStyle/>
          <a:p>
            <a:r>
              <a:rPr lang="ru-RU" sz="3200" b="1">
                <a:ea typeface="+mn-lt"/>
                <a:cs typeface="+mn-lt"/>
              </a:rPr>
              <a:t>▪ Суб'єкти господарювання зобов'язані </a:t>
            </a:r>
            <a:r>
              <a:rPr lang="ru-RU" sz="3200" b="1" u="sng">
                <a:solidFill>
                  <a:srgbClr val="C00000"/>
                </a:solidFill>
                <a:ea typeface="+mn-lt"/>
                <a:cs typeface="+mn-lt"/>
              </a:rPr>
              <a:t>щоквартально проводити інвентаризацію</a:t>
            </a:r>
            <a:r>
              <a:rPr lang="ru-RU" sz="3200" b="1">
                <a:ea typeface="+mn-lt"/>
                <a:cs typeface="+mn-lt"/>
              </a:rPr>
              <a:t> наркотичних засобів, психотропних речовин і прекурсорів </a:t>
            </a:r>
          </a:p>
          <a:p>
            <a:r>
              <a:rPr lang="ru-RU" sz="3200" b="1">
                <a:ea typeface="+mn-lt"/>
                <a:cs typeface="+mn-lt"/>
              </a:rPr>
              <a:t>▪ За результатами інвентаризації щоквартально складається </a:t>
            </a:r>
            <a:r>
              <a:rPr lang="ru-RU" sz="3200" b="1">
                <a:solidFill>
                  <a:srgbClr val="C00000"/>
                </a:solidFill>
                <a:ea typeface="+mn-lt"/>
                <a:cs typeface="+mn-lt"/>
              </a:rPr>
              <a:t>баланс товарно-матеріальних цінностей </a:t>
            </a:r>
            <a:endParaRPr lang="ru-RU" sz="3200" b="1">
              <a:solidFill>
                <a:srgbClr val="C00000"/>
              </a:solidFill>
            </a:endParaRPr>
          </a:p>
        </p:txBody>
      </p:sp>
    </p:spTree>
    <p:extLst>
      <p:ext uri="{BB962C8B-B14F-4D97-AF65-F5344CB8AC3E}">
        <p14:creationId xmlns:p14="http://schemas.microsoft.com/office/powerpoint/2010/main" val="303983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45D52D-4B17-463D-8B5D-E3C350884035}"/>
              </a:ext>
            </a:extLst>
          </p:cNvPr>
          <p:cNvSpPr>
            <a:spLocks noGrp="1"/>
          </p:cNvSpPr>
          <p:nvPr>
            <p:ph type="title"/>
          </p:nvPr>
        </p:nvSpPr>
        <p:spPr/>
        <p:txBody>
          <a:bodyPr/>
          <a:lstStyle/>
          <a:p>
            <a:r>
              <a:rPr lang="ru-RU" i="0">
                <a:ea typeface="+mj-lt"/>
                <a:cs typeface="+mj-lt"/>
              </a:rPr>
              <a:t>Форма балансу ТМЦ</a:t>
            </a:r>
            <a:endParaRPr lang="ru-RU"/>
          </a:p>
        </p:txBody>
      </p:sp>
      <p:sp>
        <p:nvSpPr>
          <p:cNvPr id="3" name="Объект 2">
            <a:extLst>
              <a:ext uri="{FF2B5EF4-FFF2-40B4-BE49-F238E27FC236}">
                <a16:creationId xmlns:a16="http://schemas.microsoft.com/office/drawing/2014/main" id="{A663846A-B8A9-4DA2-A790-774AE2F49F39}"/>
              </a:ext>
            </a:extLst>
          </p:cNvPr>
          <p:cNvSpPr>
            <a:spLocks noGrp="1"/>
          </p:cNvSpPr>
          <p:nvPr>
            <p:ph idx="1"/>
          </p:nvPr>
        </p:nvSpPr>
        <p:spPr>
          <a:xfrm>
            <a:off x="525717" y="2349357"/>
            <a:ext cx="3492727" cy="2758291"/>
          </a:xfrm>
        </p:spPr>
        <p:txBody>
          <a:bodyPr vert="horz" lIns="91440" tIns="45720" rIns="91440" bIns="45720" rtlCol="0" anchor="t">
            <a:normAutofit lnSpcReduction="10000"/>
          </a:bodyPr>
          <a:lstStyle/>
          <a:p>
            <a:r>
              <a:rPr lang="ru-RU">
                <a:ea typeface="+mn-lt"/>
                <a:cs typeface="+mn-lt"/>
              </a:rPr>
              <a:t>Відомості про розбіжності в балансі ТМЦ або невідповідність показників балансу результатам проведеної інвентаризації </a:t>
            </a:r>
            <a:r>
              <a:rPr lang="ru-RU" b="1">
                <a:solidFill>
                  <a:srgbClr val="C00000"/>
                </a:solidFill>
                <a:ea typeface="+mn-lt"/>
                <a:cs typeface="+mn-lt"/>
              </a:rPr>
              <a:t>протягом 3 днів</a:t>
            </a:r>
            <a:r>
              <a:rPr lang="ru-RU">
                <a:ea typeface="+mn-lt"/>
                <a:cs typeface="+mn-lt"/>
              </a:rPr>
              <a:t> після виявлення подаються до Національної поліції</a:t>
            </a:r>
            <a:endParaRPr lang="ru-RU"/>
          </a:p>
        </p:txBody>
      </p:sp>
      <p:sp>
        <p:nvSpPr>
          <p:cNvPr id="4" name="Прямоугольник: скругленные углы 3">
            <a:extLst>
              <a:ext uri="{FF2B5EF4-FFF2-40B4-BE49-F238E27FC236}">
                <a16:creationId xmlns:a16="http://schemas.microsoft.com/office/drawing/2014/main" id="{A753A774-4258-4A29-99DB-DD9FF3669A79}"/>
              </a:ext>
            </a:extLst>
          </p:cNvPr>
          <p:cNvSpPr/>
          <p:nvPr/>
        </p:nvSpPr>
        <p:spPr>
          <a:xfrm>
            <a:off x="894272" y="5315309"/>
            <a:ext cx="3206149" cy="1322715"/>
          </a:xfrm>
          <a:prstGeom prst="round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a:solidFill>
                  <a:srgbClr val="002060"/>
                </a:solidFill>
                <a:ea typeface="+mn-lt"/>
                <a:cs typeface="+mn-lt"/>
              </a:rPr>
              <a:t>Якщо проводяться експортно-імпортні операції – додатково в СБУ</a:t>
            </a:r>
            <a:endParaRPr lang="ru-RU" sz="2000" b="1">
              <a:solidFill>
                <a:srgbClr val="002060"/>
              </a:solidFill>
            </a:endParaRPr>
          </a:p>
        </p:txBody>
      </p:sp>
      <p:pic>
        <p:nvPicPr>
          <p:cNvPr id="5" name="Рисунок 5" descr="Изображение выглядит как стол&#10;&#10;Автоматически созданное описание">
            <a:extLst>
              <a:ext uri="{FF2B5EF4-FFF2-40B4-BE49-F238E27FC236}">
                <a16:creationId xmlns:a16="http://schemas.microsoft.com/office/drawing/2014/main" id="{7A68025D-E334-4D8D-8DFE-E843A19E3A8B}"/>
              </a:ext>
            </a:extLst>
          </p:cNvPr>
          <p:cNvPicPr>
            <a:picLocks noChangeAspect="1"/>
          </p:cNvPicPr>
          <p:nvPr/>
        </p:nvPicPr>
        <p:blipFill>
          <a:blip r:embed="rId2"/>
          <a:stretch>
            <a:fillRect/>
          </a:stretch>
        </p:blipFill>
        <p:spPr>
          <a:xfrm>
            <a:off x="5558287" y="445493"/>
            <a:ext cx="6466934" cy="6283315"/>
          </a:xfrm>
          <a:prstGeom prst="rect">
            <a:avLst/>
          </a:prstGeom>
        </p:spPr>
      </p:pic>
    </p:spTree>
    <p:extLst>
      <p:ext uri="{BB962C8B-B14F-4D97-AF65-F5344CB8AC3E}">
        <p14:creationId xmlns:p14="http://schemas.microsoft.com/office/powerpoint/2010/main" val="36797413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47D055-F185-4CC6-8507-BA1A2DA98EAF}"/>
              </a:ext>
            </a:extLst>
          </p:cNvPr>
          <p:cNvSpPr>
            <a:spLocks noGrp="1"/>
          </p:cNvSpPr>
          <p:nvPr>
            <p:ph type="title"/>
          </p:nvPr>
        </p:nvSpPr>
        <p:spPr>
          <a:xfrm>
            <a:off x="1057679" y="657672"/>
            <a:ext cx="10077557" cy="1325563"/>
          </a:xfrm>
        </p:spPr>
        <p:txBody>
          <a:bodyPr>
            <a:normAutofit fontScale="90000"/>
          </a:bodyPr>
          <a:lstStyle/>
          <a:p>
            <a:pPr algn="ctr"/>
            <a:r>
              <a:rPr lang="ru-RU" i="0">
                <a:ea typeface="+mj-lt"/>
                <a:cs typeface="+mj-lt"/>
              </a:rPr>
              <a:t>ЗВІТНІСТЬ про діяльність, пов'язану з обігом наркотичних засобів, психотропних речовин і прекурсорів</a:t>
            </a:r>
            <a:endParaRPr lang="ru-RU"/>
          </a:p>
        </p:txBody>
      </p:sp>
      <p:sp>
        <p:nvSpPr>
          <p:cNvPr id="3" name="Объект 2">
            <a:extLst>
              <a:ext uri="{FF2B5EF4-FFF2-40B4-BE49-F238E27FC236}">
                <a16:creationId xmlns:a16="http://schemas.microsoft.com/office/drawing/2014/main" id="{16C97408-9F20-48C3-82E2-422ABC55E1BC}"/>
              </a:ext>
            </a:extLst>
          </p:cNvPr>
          <p:cNvSpPr>
            <a:spLocks noGrp="1"/>
          </p:cNvSpPr>
          <p:nvPr>
            <p:ph idx="1"/>
          </p:nvPr>
        </p:nvSpPr>
        <p:spPr>
          <a:xfrm>
            <a:off x="525717" y="2521885"/>
            <a:ext cx="10077557" cy="4239158"/>
          </a:xfrm>
        </p:spPr>
        <p:txBody>
          <a:bodyPr vert="horz" lIns="91440" tIns="45720" rIns="91440" bIns="45720" rtlCol="0" anchor="t">
            <a:normAutofit fontScale="92500" lnSpcReduction="10000"/>
          </a:bodyPr>
          <a:lstStyle/>
          <a:p>
            <a:pPr marL="342900" indent="-342900">
              <a:buChar char="•"/>
            </a:pPr>
            <a:r>
              <a:rPr lang="ru-RU" sz="2800" b="1">
                <a:solidFill>
                  <a:srgbClr val="C00000"/>
                </a:solidFill>
                <a:ea typeface="+mn-lt"/>
                <a:cs typeface="+mn-lt"/>
              </a:rPr>
              <a:t>До 25 числа</a:t>
            </a:r>
            <a:r>
              <a:rPr lang="ru-RU" sz="2800">
                <a:ea typeface="+mn-lt"/>
                <a:cs typeface="+mn-lt"/>
              </a:rPr>
              <a:t> місяця, наступного за звітним кварталом, - подають звіт про кількість вироблених, вивезених та ввезених на територію України. </a:t>
            </a:r>
            <a:endParaRPr lang="ru-RU" sz="2800"/>
          </a:p>
          <a:p>
            <a:pPr marL="342900" indent="-342900">
              <a:buChar char="•"/>
            </a:pPr>
            <a:r>
              <a:rPr lang="ru-RU" sz="2800" b="1">
                <a:solidFill>
                  <a:srgbClr val="C00000"/>
                </a:solidFill>
                <a:ea typeface="+mn-lt"/>
                <a:cs typeface="+mn-lt"/>
              </a:rPr>
              <a:t>До 31 березня</a:t>
            </a:r>
            <a:r>
              <a:rPr lang="ru-RU" sz="2800">
                <a:ea typeface="+mn-lt"/>
                <a:cs typeface="+mn-lt"/>
              </a:rPr>
              <a:t> року, наступного за звітним, - подають звіт про кількість вироблених, вивезених та ввезених на територію Україну, реалізованих або використаних, а також про кількість їх запасів на 31 грудня звітного року. </a:t>
            </a:r>
          </a:p>
          <a:p>
            <a:pPr marL="342900" indent="-342900">
              <a:buChar char="•"/>
            </a:pPr>
            <a:endParaRPr lang="ru-RU" dirty="0"/>
          </a:p>
          <a:p>
            <a:pPr algn="ctr"/>
            <a:r>
              <a:rPr lang="ru-RU" sz="3200" b="1">
                <a:solidFill>
                  <a:srgbClr val="00B050"/>
                </a:solidFill>
                <a:ea typeface="+mn-lt"/>
                <a:cs typeface="+mn-lt"/>
              </a:rPr>
              <a:t>Звіти подають до Держлікслужби</a:t>
            </a:r>
            <a:r>
              <a:rPr lang="ru-RU" sz="3200" b="1" dirty="0">
                <a:ea typeface="+mn-lt"/>
                <a:cs typeface="+mn-lt"/>
              </a:rPr>
              <a:t> </a:t>
            </a:r>
            <a:endParaRPr lang="ru-RU" b="1" dirty="0"/>
          </a:p>
        </p:txBody>
      </p:sp>
    </p:spTree>
    <p:extLst>
      <p:ext uri="{BB962C8B-B14F-4D97-AF65-F5344CB8AC3E}">
        <p14:creationId xmlns:p14="http://schemas.microsoft.com/office/powerpoint/2010/main" val="17552295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D34997-543B-4F36-A932-CFF936FE9B45}"/>
              </a:ext>
            </a:extLst>
          </p:cNvPr>
          <p:cNvSpPr>
            <a:spLocks noGrp="1"/>
          </p:cNvSpPr>
          <p:nvPr>
            <p:ph type="title"/>
          </p:nvPr>
        </p:nvSpPr>
        <p:spPr/>
        <p:txBody>
          <a:bodyPr/>
          <a:lstStyle/>
          <a:p>
            <a:r>
              <a:rPr lang="ru-RU" i="0">
                <a:ea typeface="+mj-lt"/>
                <a:cs typeface="+mj-lt"/>
              </a:rPr>
              <a:t>КВОТИ на наркотичні засоби та психотропнні речовини</a:t>
            </a:r>
            <a:endParaRPr lang="ru-RU"/>
          </a:p>
        </p:txBody>
      </p:sp>
      <p:sp>
        <p:nvSpPr>
          <p:cNvPr id="3" name="Объект 2">
            <a:extLst>
              <a:ext uri="{FF2B5EF4-FFF2-40B4-BE49-F238E27FC236}">
                <a16:creationId xmlns:a16="http://schemas.microsoft.com/office/drawing/2014/main" id="{98C51DEC-BF9A-4977-B2A2-8407237A2E02}"/>
              </a:ext>
            </a:extLst>
          </p:cNvPr>
          <p:cNvSpPr>
            <a:spLocks noGrp="1"/>
          </p:cNvSpPr>
          <p:nvPr>
            <p:ph idx="1"/>
          </p:nvPr>
        </p:nvSpPr>
        <p:spPr>
          <a:xfrm>
            <a:off x="525717" y="2363734"/>
            <a:ext cx="10077557" cy="4253535"/>
          </a:xfrm>
        </p:spPr>
        <p:txBody>
          <a:bodyPr vert="horz" lIns="91440" tIns="45720" rIns="91440" bIns="45720" rtlCol="0" anchor="t">
            <a:noAutofit/>
          </a:bodyPr>
          <a:lstStyle/>
          <a:p>
            <a:r>
              <a:rPr lang="ru-RU" sz="3200" b="1">
                <a:ea typeface="+mn-lt"/>
                <a:cs typeface="+mn-lt"/>
              </a:rPr>
              <a:t>Виробництво, виготовлення, зберігання, ввезення на територію України, вивезення з території України </a:t>
            </a:r>
            <a:r>
              <a:rPr lang="ru-RU" sz="3200" b="1" u="sng">
                <a:ea typeface="+mn-lt"/>
                <a:cs typeface="+mn-lt"/>
              </a:rPr>
              <a:t>здійснюються згідно з квотами, які щорічно встановлюються КМУ</a:t>
            </a:r>
            <a:r>
              <a:rPr lang="ru-RU" sz="3200" b="1" dirty="0">
                <a:ea typeface="+mn-lt"/>
                <a:cs typeface="+mn-lt"/>
              </a:rPr>
              <a:t> </a:t>
            </a:r>
          </a:p>
          <a:p>
            <a:endParaRPr lang="ru-RU" sz="3200" b="1" dirty="0">
              <a:ea typeface="+mn-lt"/>
              <a:cs typeface="+mn-lt"/>
            </a:endParaRPr>
          </a:p>
          <a:p>
            <a:r>
              <a:rPr lang="ru-RU" sz="3200" b="1">
                <a:solidFill>
                  <a:srgbClr val="C00000"/>
                </a:solidFill>
                <a:ea typeface="+mn-lt"/>
                <a:cs typeface="+mn-lt"/>
              </a:rPr>
              <a:t>Обсяг квот на 2014р. затверждений ПКМУ від 25.06.2014р. № 209 </a:t>
            </a:r>
            <a:endParaRPr lang="ru-RU" sz="3200" b="1">
              <a:solidFill>
                <a:srgbClr val="C00000"/>
              </a:solidFill>
            </a:endParaRPr>
          </a:p>
        </p:txBody>
      </p:sp>
    </p:spTree>
    <p:extLst>
      <p:ext uri="{BB962C8B-B14F-4D97-AF65-F5344CB8AC3E}">
        <p14:creationId xmlns:p14="http://schemas.microsoft.com/office/powerpoint/2010/main" val="15563253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A0FED2-0ADD-402F-9D48-F0E2EC8E7DFD}"/>
              </a:ext>
            </a:extLst>
          </p:cNvPr>
          <p:cNvSpPr>
            <a:spLocks noGrp="1"/>
          </p:cNvSpPr>
          <p:nvPr>
            <p:ph type="title"/>
          </p:nvPr>
        </p:nvSpPr>
        <p:spPr/>
        <p:txBody>
          <a:bodyPr>
            <a:normAutofit fontScale="90000"/>
          </a:bodyPr>
          <a:lstStyle/>
          <a:p>
            <a:r>
              <a:rPr lang="ru-RU" i="0">
                <a:ea typeface="+mj-lt"/>
                <a:cs typeface="+mj-lt"/>
              </a:rPr>
              <a:t>ЗНИЩЕННЯ наркотичних засобів, психотропних речовин і прекурсорів списку 1 таблиці IV</a:t>
            </a:r>
            <a:endParaRPr lang="ru-RU"/>
          </a:p>
        </p:txBody>
      </p:sp>
      <p:sp>
        <p:nvSpPr>
          <p:cNvPr id="3" name="Объект 2">
            <a:extLst>
              <a:ext uri="{FF2B5EF4-FFF2-40B4-BE49-F238E27FC236}">
                <a16:creationId xmlns:a16="http://schemas.microsoft.com/office/drawing/2014/main" id="{3269A1DC-F168-484A-84FE-FBF244E2B274}"/>
              </a:ext>
            </a:extLst>
          </p:cNvPr>
          <p:cNvSpPr>
            <a:spLocks noGrp="1"/>
          </p:cNvSpPr>
          <p:nvPr>
            <p:ph idx="1"/>
          </p:nvPr>
        </p:nvSpPr>
        <p:spPr>
          <a:xfrm>
            <a:off x="410699" y="2018678"/>
            <a:ext cx="10077557" cy="3549045"/>
          </a:xfrm>
        </p:spPr>
        <p:txBody>
          <a:bodyPr vert="horz" lIns="91440" tIns="45720" rIns="91440" bIns="45720" rtlCol="0" anchor="t">
            <a:normAutofit/>
          </a:bodyPr>
          <a:lstStyle/>
          <a:p>
            <a:r>
              <a:rPr lang="ru-RU" b="1" u="sng" dirty="0">
                <a:solidFill>
                  <a:srgbClr val="C00000"/>
                </a:solidFill>
                <a:ea typeface="+mn-lt"/>
                <a:cs typeface="+mn-lt"/>
              </a:rPr>
              <a:t>ЗНИЩЕННЯ ЗДІЙСНЮЮТЬ: </a:t>
            </a:r>
            <a:endParaRPr lang="ru-RU" b="1">
              <a:solidFill>
                <a:srgbClr val="C00000"/>
              </a:solidFill>
            </a:endParaRPr>
          </a:p>
          <a:p>
            <a:r>
              <a:rPr lang="ru-RU" sz="1600">
                <a:ea typeface="+mn-lt"/>
                <a:cs typeface="+mn-lt"/>
              </a:rPr>
              <a:t>➢ установи охорони здоров'я (аптечні склади, аптеки, ЛПЗ), в </a:t>
            </a:r>
            <a:r>
              <a:rPr lang="ru-RU" sz="1600" dirty="0">
                <a:ea typeface="+mn-lt"/>
                <a:cs typeface="+mn-lt"/>
              </a:rPr>
              <a:t>разі визнання таких засобів і речовин непридатними для подальшого використання; </a:t>
            </a:r>
          </a:p>
          <a:p>
            <a:r>
              <a:rPr lang="ru-RU" sz="1600">
                <a:ea typeface="+mn-lt"/>
                <a:cs typeface="+mn-lt"/>
              </a:rPr>
              <a:t>➢ виробники таких засобів і </a:t>
            </a:r>
            <a:r>
              <a:rPr lang="ru-RU" sz="1600" dirty="0">
                <a:ea typeface="+mn-lt"/>
                <a:cs typeface="+mn-lt"/>
              </a:rPr>
              <a:t>речовин, в разі визнання їх непридатними для подальшого </a:t>
            </a:r>
            <a:r>
              <a:rPr lang="ru-RU" sz="1600">
                <a:ea typeface="+mn-lt"/>
                <a:cs typeface="+mn-lt"/>
              </a:rPr>
              <a:t>використання.</a:t>
            </a:r>
            <a:endParaRPr lang="ru-RU" sz="1600"/>
          </a:p>
        </p:txBody>
      </p:sp>
      <p:sp>
        <p:nvSpPr>
          <p:cNvPr id="4" name="Стрелка: пятиугольник 3">
            <a:extLst>
              <a:ext uri="{FF2B5EF4-FFF2-40B4-BE49-F238E27FC236}">
                <a16:creationId xmlns:a16="http://schemas.microsoft.com/office/drawing/2014/main" id="{25A2E6C9-2427-4AED-9E65-382080799906}"/>
              </a:ext>
            </a:extLst>
          </p:cNvPr>
          <p:cNvSpPr/>
          <p:nvPr/>
        </p:nvSpPr>
        <p:spPr>
          <a:xfrm>
            <a:off x="287173" y="3531741"/>
            <a:ext cx="1998452" cy="603848"/>
          </a:xfrm>
          <a:prstGeom prst="homePlate">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rgbClr val="C00000"/>
                </a:solidFill>
                <a:ea typeface="+mn-lt"/>
                <a:cs typeface="+mn-lt"/>
              </a:rPr>
              <a:t>Умова: </a:t>
            </a:r>
            <a:endParaRPr lang="ru-RU">
              <a:solidFill>
                <a:srgbClr val="C00000"/>
              </a:solidFill>
            </a:endParaRPr>
          </a:p>
        </p:txBody>
      </p:sp>
      <p:sp>
        <p:nvSpPr>
          <p:cNvPr id="5" name="Стрелка: пятиугольник 4">
            <a:extLst>
              <a:ext uri="{FF2B5EF4-FFF2-40B4-BE49-F238E27FC236}">
                <a16:creationId xmlns:a16="http://schemas.microsoft.com/office/drawing/2014/main" id="{012748E4-F285-4CC6-8EE5-724E7AF58341}"/>
              </a:ext>
            </a:extLst>
          </p:cNvPr>
          <p:cNvSpPr/>
          <p:nvPr/>
        </p:nvSpPr>
        <p:spPr>
          <a:xfrm>
            <a:off x="287172" y="4595665"/>
            <a:ext cx="1998452" cy="603848"/>
          </a:xfrm>
          <a:prstGeom prst="homePlate">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C00000"/>
                </a:solidFill>
                <a:ea typeface="+mn-lt"/>
                <a:cs typeface="+mn-lt"/>
              </a:rPr>
              <a:t>Альтернатива:</a:t>
            </a:r>
            <a:endParaRPr lang="ru-RU" b="1">
              <a:solidFill>
                <a:srgbClr val="C00000"/>
              </a:solidFill>
            </a:endParaRPr>
          </a:p>
        </p:txBody>
      </p:sp>
      <p:sp>
        <p:nvSpPr>
          <p:cNvPr id="6" name="Стрелка: пятиугольник 5">
            <a:extLst>
              <a:ext uri="{FF2B5EF4-FFF2-40B4-BE49-F238E27FC236}">
                <a16:creationId xmlns:a16="http://schemas.microsoft.com/office/drawing/2014/main" id="{A24AC561-D986-4696-95C4-E726395888B3}"/>
              </a:ext>
            </a:extLst>
          </p:cNvPr>
          <p:cNvSpPr/>
          <p:nvPr/>
        </p:nvSpPr>
        <p:spPr>
          <a:xfrm>
            <a:off x="287173" y="5630835"/>
            <a:ext cx="1998452" cy="603848"/>
          </a:xfrm>
          <a:prstGeom prst="homePlate">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rgbClr val="00B050"/>
                </a:solidFill>
                <a:ea typeface="+mn-lt"/>
                <a:cs typeface="+mn-lt"/>
              </a:rPr>
              <a:t>ДОВІДКА: </a:t>
            </a:r>
            <a:endParaRPr lang="ru-RU">
              <a:solidFill>
                <a:srgbClr val="00B050"/>
              </a:solidFill>
            </a:endParaRPr>
          </a:p>
        </p:txBody>
      </p:sp>
      <p:sp>
        <p:nvSpPr>
          <p:cNvPr id="7" name="TextBox 6">
            <a:extLst>
              <a:ext uri="{FF2B5EF4-FFF2-40B4-BE49-F238E27FC236}">
                <a16:creationId xmlns:a16="http://schemas.microsoft.com/office/drawing/2014/main" id="{C81B992B-C2FC-48CC-A659-CEA85E205862}"/>
              </a:ext>
            </a:extLst>
          </p:cNvPr>
          <p:cNvSpPr txBox="1"/>
          <p:nvPr/>
        </p:nvSpPr>
        <p:spPr>
          <a:xfrm>
            <a:off x="2682815" y="3531079"/>
            <a:ext cx="819221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a:solidFill>
                  <a:srgbClr val="002060"/>
                </a:solidFill>
              </a:rPr>
              <a:t>для знищення власними силами необхідна наявність ліцензії на право знищення наркотичних засобів, психотропних речовин і прекурсорів </a:t>
            </a:r>
          </a:p>
        </p:txBody>
      </p:sp>
      <p:sp>
        <p:nvSpPr>
          <p:cNvPr id="8" name="TextBox 7">
            <a:extLst>
              <a:ext uri="{FF2B5EF4-FFF2-40B4-BE49-F238E27FC236}">
                <a16:creationId xmlns:a16="http://schemas.microsoft.com/office/drawing/2014/main" id="{CCA99E2F-C67E-48DF-86BD-DE083FC7A96F}"/>
              </a:ext>
            </a:extLst>
          </p:cNvPr>
          <p:cNvSpPr txBox="1"/>
          <p:nvPr/>
        </p:nvSpPr>
        <p:spPr>
          <a:xfrm>
            <a:off x="2424024" y="4595004"/>
            <a:ext cx="964433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a:solidFill>
                  <a:srgbClr val="002060"/>
                </a:solidFill>
              </a:rPr>
              <a:t>знищення на договірних умовах організацією, яка має зазначену ліцензію</a:t>
            </a:r>
          </a:p>
        </p:txBody>
      </p:sp>
      <p:sp>
        <p:nvSpPr>
          <p:cNvPr id="9" name="TextBox 8">
            <a:extLst>
              <a:ext uri="{FF2B5EF4-FFF2-40B4-BE49-F238E27FC236}">
                <a16:creationId xmlns:a16="http://schemas.microsoft.com/office/drawing/2014/main" id="{B2B33519-0CFB-41B5-817E-FF6B861DA426}"/>
              </a:ext>
            </a:extLst>
          </p:cNvPr>
          <p:cNvSpPr txBox="1"/>
          <p:nvPr/>
        </p:nvSpPr>
        <p:spPr>
          <a:xfrm>
            <a:off x="2553419" y="5313871"/>
            <a:ext cx="878169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solidFill>
                  <a:srgbClr val="00B050"/>
                </a:solidFill>
              </a:rPr>
              <a:t>відповідно до даних ліцензійного реєстру чинні ліцензії та відповідну матеріально-технічну базу для знищення наркотичних засобів, психотропних речовин і прекурсорів мають ТОВ «Раф-плюс» (65029, м. Одеса, вул. Ковалевського, 30-А ) і ТОВ «Грін-порт» (65058, м. Одеса, проспект Шевченка, стрункий. 6, корпус 10, кв. 30).</a:t>
            </a:r>
          </a:p>
        </p:txBody>
      </p:sp>
    </p:spTree>
    <p:extLst>
      <p:ext uri="{BB962C8B-B14F-4D97-AF65-F5344CB8AC3E}">
        <p14:creationId xmlns:p14="http://schemas.microsoft.com/office/powerpoint/2010/main" val="11971707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E87A8D-E477-484F-8593-C1BB41F000A9}"/>
              </a:ext>
            </a:extLst>
          </p:cNvPr>
          <p:cNvSpPr>
            <a:spLocks noGrp="1"/>
          </p:cNvSpPr>
          <p:nvPr>
            <p:ph type="title"/>
          </p:nvPr>
        </p:nvSpPr>
        <p:spPr/>
        <p:txBody>
          <a:bodyPr>
            <a:normAutofit/>
          </a:bodyPr>
          <a:lstStyle/>
          <a:p>
            <a:r>
              <a:rPr lang="ru-RU" i="0">
                <a:ea typeface="+mj-lt"/>
                <a:cs typeface="+mj-lt"/>
              </a:rPr>
              <a:t>Метод знищення визначає Держлікслужба на підставі поданих документів</a:t>
            </a:r>
            <a:endParaRPr lang="ru-RU"/>
          </a:p>
        </p:txBody>
      </p:sp>
      <p:sp>
        <p:nvSpPr>
          <p:cNvPr id="3" name="Объект 2">
            <a:extLst>
              <a:ext uri="{FF2B5EF4-FFF2-40B4-BE49-F238E27FC236}">
                <a16:creationId xmlns:a16="http://schemas.microsoft.com/office/drawing/2014/main" id="{5C5DE05C-04E7-493E-8712-30819598533F}"/>
              </a:ext>
            </a:extLst>
          </p:cNvPr>
          <p:cNvSpPr>
            <a:spLocks noGrp="1"/>
          </p:cNvSpPr>
          <p:nvPr>
            <p:ph idx="1"/>
          </p:nvPr>
        </p:nvSpPr>
        <p:spPr>
          <a:xfrm>
            <a:off x="525717" y="2521885"/>
            <a:ext cx="10077557" cy="4382931"/>
          </a:xfrm>
        </p:spPr>
        <p:txBody>
          <a:bodyPr vert="horz" lIns="91440" tIns="45720" rIns="91440" bIns="45720" rtlCol="0" anchor="t">
            <a:normAutofit/>
          </a:bodyPr>
          <a:lstStyle/>
          <a:p>
            <a:pPr marL="342900" indent="-342900">
              <a:buChar char="•"/>
            </a:pPr>
            <a:r>
              <a:rPr lang="ru-RU" b="1">
                <a:solidFill>
                  <a:srgbClr val="C00000"/>
                </a:solidFill>
                <a:ea typeface="+mn-lt"/>
                <a:cs typeface="+mn-lt"/>
              </a:rPr>
              <a:t>заява</a:t>
            </a:r>
            <a:r>
              <a:rPr lang="ru-RU">
                <a:ea typeface="+mn-lt"/>
                <a:cs typeface="+mn-lt"/>
              </a:rPr>
              <a:t> встановленої форми; </a:t>
            </a:r>
          </a:p>
          <a:p>
            <a:pPr marL="342900" indent="-342900">
              <a:buChar char="•"/>
            </a:pPr>
            <a:r>
              <a:rPr lang="ru-RU" b="1">
                <a:solidFill>
                  <a:srgbClr val="C00000"/>
                </a:solidFill>
                <a:ea typeface="+mn-lt"/>
                <a:cs typeface="+mn-lt"/>
              </a:rPr>
              <a:t>протокол</a:t>
            </a:r>
            <a:r>
              <a:rPr lang="ru-RU">
                <a:ea typeface="+mn-lt"/>
                <a:cs typeface="+mn-lt"/>
              </a:rPr>
              <a:t> за результатами </a:t>
            </a:r>
            <a:r>
              <a:rPr lang="ru-RU" b="1">
                <a:solidFill>
                  <a:srgbClr val="C00000"/>
                </a:solidFill>
                <a:ea typeface="+mn-lt"/>
                <a:cs typeface="+mn-lt"/>
              </a:rPr>
              <a:t>аналізу якості</a:t>
            </a:r>
            <a:r>
              <a:rPr lang="ru-RU">
                <a:ea typeface="+mn-lt"/>
                <a:cs typeface="+mn-lt"/>
              </a:rPr>
              <a:t> зазначених засобів і речовин, виданний Держлікслужбою або ії територіальним органом; </a:t>
            </a:r>
          </a:p>
          <a:p>
            <a:pPr marL="342900" indent="-342900">
              <a:buChar char="•"/>
            </a:pPr>
            <a:r>
              <a:rPr lang="ru-RU" b="1">
                <a:solidFill>
                  <a:srgbClr val="C00000"/>
                </a:solidFill>
                <a:ea typeface="+mn-lt"/>
                <a:cs typeface="+mn-lt"/>
              </a:rPr>
              <a:t>копія ліцензії</a:t>
            </a:r>
            <a:r>
              <a:rPr lang="ru-RU">
                <a:ea typeface="+mn-lt"/>
                <a:cs typeface="+mn-lt"/>
              </a:rPr>
              <a:t> на право здійснення діяльності, пов‘язаної зі знищенням, якщо знищення здійснюється власними силами; </a:t>
            </a:r>
          </a:p>
          <a:p>
            <a:pPr marL="342900" indent="-342900">
              <a:buChar char="•"/>
            </a:pPr>
            <a:r>
              <a:rPr lang="ru-RU">
                <a:ea typeface="+mn-lt"/>
                <a:cs typeface="+mn-lt"/>
              </a:rPr>
              <a:t>засвідчена в установленому порядку </a:t>
            </a:r>
            <a:r>
              <a:rPr lang="ru-RU" b="1">
                <a:solidFill>
                  <a:srgbClr val="C00000"/>
                </a:solidFill>
                <a:ea typeface="+mn-lt"/>
                <a:cs typeface="+mn-lt"/>
              </a:rPr>
              <a:t>копія договору про знищення з суб‘єктом господарювання</a:t>
            </a:r>
            <a:r>
              <a:rPr lang="ru-RU">
                <a:ea typeface="+mn-lt"/>
                <a:cs typeface="+mn-lt"/>
              </a:rPr>
              <a:t>, який має ліцензію на даний вид діяльности, якщо знищення здійснюється на договірних умовах; </a:t>
            </a:r>
          </a:p>
          <a:p>
            <a:pPr marL="342900" indent="-342900">
              <a:buChar char="•"/>
            </a:pPr>
            <a:r>
              <a:rPr lang="ru-RU" b="1">
                <a:solidFill>
                  <a:srgbClr val="C00000"/>
                </a:solidFill>
                <a:ea typeface="+mn-lt"/>
                <a:cs typeface="+mn-lt"/>
              </a:rPr>
              <a:t>копія повідомлення про термін проведення знищення</a:t>
            </a:r>
            <a:r>
              <a:rPr lang="ru-RU">
                <a:ea typeface="+mn-lt"/>
                <a:cs typeface="+mn-lt"/>
              </a:rPr>
              <a:t>, посланого суб‘єктом господарювання територіальному органу внутрішніх справ.</a:t>
            </a:r>
            <a:endParaRPr lang="ru-RU"/>
          </a:p>
        </p:txBody>
      </p:sp>
    </p:spTree>
    <p:extLst>
      <p:ext uri="{BB962C8B-B14F-4D97-AF65-F5344CB8AC3E}">
        <p14:creationId xmlns:p14="http://schemas.microsoft.com/office/powerpoint/2010/main" val="18680041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E9B1BB-FB61-4D25-8692-FA6ED28787BF}"/>
              </a:ext>
            </a:extLst>
          </p:cNvPr>
          <p:cNvSpPr>
            <a:spLocks noGrp="1"/>
          </p:cNvSpPr>
          <p:nvPr>
            <p:ph type="title"/>
          </p:nvPr>
        </p:nvSpPr>
        <p:spPr>
          <a:xfrm>
            <a:off x="1057679" y="715181"/>
            <a:ext cx="10077557" cy="1325563"/>
          </a:xfrm>
        </p:spPr>
        <p:txBody>
          <a:bodyPr>
            <a:noAutofit/>
          </a:bodyPr>
          <a:lstStyle/>
          <a:p>
            <a:pPr algn="ctr"/>
            <a:r>
              <a:rPr lang="ru-RU" sz="4000" b="1" i="0" dirty="0" err="1">
                <a:solidFill>
                  <a:srgbClr val="C00000"/>
                </a:solidFill>
                <a:ea typeface="+mj-lt"/>
                <a:cs typeface="+mj-lt"/>
              </a:rPr>
              <a:t>Злочини</a:t>
            </a:r>
            <a:r>
              <a:rPr lang="ru-RU" sz="4000" b="1" i="0" dirty="0">
                <a:solidFill>
                  <a:srgbClr val="C00000"/>
                </a:solidFill>
                <a:ea typeface="+mj-lt"/>
                <a:cs typeface="+mj-lt"/>
              </a:rPr>
              <a:t> у </a:t>
            </a:r>
            <a:r>
              <a:rPr lang="ru-RU" sz="4000" b="1" i="0" dirty="0" err="1">
                <a:solidFill>
                  <a:srgbClr val="C00000"/>
                </a:solidFill>
                <a:ea typeface="+mj-lt"/>
                <a:cs typeface="+mj-lt"/>
              </a:rPr>
              <a:t>сфері</a:t>
            </a:r>
            <a:r>
              <a:rPr lang="ru-RU" sz="4000" b="1" i="0" dirty="0">
                <a:solidFill>
                  <a:srgbClr val="C00000"/>
                </a:solidFill>
                <a:ea typeface="+mj-lt"/>
                <a:cs typeface="+mj-lt"/>
              </a:rPr>
              <a:t> </a:t>
            </a:r>
            <a:r>
              <a:rPr lang="ru-RU" sz="4000" b="1" i="0" dirty="0" err="1">
                <a:solidFill>
                  <a:srgbClr val="C00000"/>
                </a:solidFill>
                <a:ea typeface="+mj-lt"/>
                <a:cs typeface="+mj-lt"/>
              </a:rPr>
              <a:t>обігу</a:t>
            </a:r>
            <a:r>
              <a:rPr lang="ru-RU" sz="4000" b="1" i="0" dirty="0">
                <a:solidFill>
                  <a:srgbClr val="C00000"/>
                </a:solidFill>
                <a:ea typeface="+mj-lt"/>
                <a:cs typeface="+mj-lt"/>
              </a:rPr>
              <a:t> </a:t>
            </a:r>
            <a:r>
              <a:rPr lang="ru-RU" sz="4000" b="1" i="0" dirty="0" err="1">
                <a:solidFill>
                  <a:srgbClr val="C00000"/>
                </a:solidFill>
                <a:ea typeface="+mj-lt"/>
                <a:cs typeface="+mj-lt"/>
              </a:rPr>
              <a:t>наркотичних</a:t>
            </a:r>
            <a:r>
              <a:rPr lang="ru-RU" sz="4000" b="1" i="0" dirty="0">
                <a:solidFill>
                  <a:srgbClr val="C00000"/>
                </a:solidFill>
                <a:ea typeface="+mj-lt"/>
                <a:cs typeface="+mj-lt"/>
              </a:rPr>
              <a:t> </a:t>
            </a:r>
            <a:r>
              <a:rPr lang="ru-RU" sz="4000" b="1" i="0" dirty="0" err="1">
                <a:solidFill>
                  <a:srgbClr val="C00000"/>
                </a:solidFill>
                <a:ea typeface="+mj-lt"/>
                <a:cs typeface="+mj-lt"/>
              </a:rPr>
              <a:t>засобів</a:t>
            </a:r>
            <a:r>
              <a:rPr lang="ru-RU" sz="4000" b="1" i="0" dirty="0">
                <a:solidFill>
                  <a:srgbClr val="C00000"/>
                </a:solidFill>
                <a:ea typeface="+mj-lt"/>
                <a:cs typeface="+mj-lt"/>
              </a:rPr>
              <a:t>, </a:t>
            </a:r>
            <a:r>
              <a:rPr lang="ru-RU" sz="4000" b="1" i="0" dirty="0" err="1">
                <a:solidFill>
                  <a:srgbClr val="C00000"/>
                </a:solidFill>
                <a:ea typeface="+mj-lt"/>
                <a:cs typeface="+mj-lt"/>
              </a:rPr>
              <a:t>суб’єктом</a:t>
            </a:r>
            <a:r>
              <a:rPr lang="ru-RU" sz="4000" b="1" i="0" dirty="0">
                <a:solidFill>
                  <a:srgbClr val="C00000"/>
                </a:solidFill>
                <a:ea typeface="+mj-lt"/>
                <a:cs typeface="+mj-lt"/>
              </a:rPr>
              <a:t> </a:t>
            </a:r>
            <a:r>
              <a:rPr lang="ru-RU" sz="4000" b="1" i="0" dirty="0" err="1">
                <a:solidFill>
                  <a:srgbClr val="C00000"/>
                </a:solidFill>
                <a:ea typeface="+mj-lt"/>
                <a:cs typeface="+mj-lt"/>
              </a:rPr>
              <a:t>яких</a:t>
            </a:r>
            <a:r>
              <a:rPr lang="ru-RU" sz="4000" b="1" i="0" dirty="0">
                <a:solidFill>
                  <a:srgbClr val="C00000"/>
                </a:solidFill>
                <a:ea typeface="+mj-lt"/>
                <a:cs typeface="+mj-lt"/>
              </a:rPr>
              <a:t> </a:t>
            </a:r>
            <a:r>
              <a:rPr lang="ru-RU" sz="4000" b="1" i="0" dirty="0" err="1">
                <a:solidFill>
                  <a:srgbClr val="C00000"/>
                </a:solidFill>
                <a:ea typeface="+mj-lt"/>
                <a:cs typeface="+mj-lt"/>
              </a:rPr>
              <a:t>є</a:t>
            </a:r>
            <a:r>
              <a:rPr lang="ru-RU" sz="4000" b="1" i="0" dirty="0">
                <a:solidFill>
                  <a:srgbClr val="C00000"/>
                </a:solidFill>
                <a:ea typeface="+mj-lt"/>
                <a:cs typeface="+mj-lt"/>
              </a:rPr>
              <a:t> </a:t>
            </a:r>
            <a:r>
              <a:rPr lang="ru-RU" sz="4000" b="1" i="0" dirty="0" err="1">
                <a:solidFill>
                  <a:srgbClr val="C00000"/>
                </a:solidFill>
                <a:ea typeface="+mj-lt"/>
                <a:cs typeface="+mj-lt"/>
              </a:rPr>
              <a:t>фармацевтичний</a:t>
            </a:r>
            <a:r>
              <a:rPr lang="ru-RU" sz="4000" b="1" i="0" dirty="0">
                <a:solidFill>
                  <a:srgbClr val="C00000"/>
                </a:solidFill>
                <a:ea typeface="+mj-lt"/>
                <a:cs typeface="+mj-lt"/>
              </a:rPr>
              <a:t> </a:t>
            </a:r>
            <a:r>
              <a:rPr lang="ru-RU" sz="4000" b="1" i="0" dirty="0" err="1">
                <a:solidFill>
                  <a:srgbClr val="C00000"/>
                </a:solidFill>
                <a:ea typeface="+mj-lt"/>
                <a:cs typeface="+mj-lt"/>
              </a:rPr>
              <a:t>працівник</a:t>
            </a:r>
            <a:endParaRPr lang="ru-RU" sz="4000" b="1" dirty="0">
              <a:solidFill>
                <a:srgbClr val="C00000"/>
              </a:solidFill>
              <a:ea typeface="+mj-lt"/>
              <a:cs typeface="+mj-lt"/>
            </a:endParaRPr>
          </a:p>
        </p:txBody>
      </p:sp>
      <p:sp>
        <p:nvSpPr>
          <p:cNvPr id="3" name="Объект 2">
            <a:extLst>
              <a:ext uri="{FF2B5EF4-FFF2-40B4-BE49-F238E27FC236}">
                <a16:creationId xmlns:a16="http://schemas.microsoft.com/office/drawing/2014/main" id="{642EE229-57C8-4946-B1BA-57BBB93534AA}"/>
              </a:ext>
            </a:extLst>
          </p:cNvPr>
          <p:cNvSpPr>
            <a:spLocks noGrp="1"/>
          </p:cNvSpPr>
          <p:nvPr>
            <p:ph idx="1"/>
          </p:nvPr>
        </p:nvSpPr>
        <p:spPr>
          <a:xfrm>
            <a:off x="525717" y="2521885"/>
            <a:ext cx="10077557" cy="4339799"/>
          </a:xfrm>
        </p:spPr>
        <p:txBody>
          <a:bodyPr vert="horz" lIns="91440" tIns="45720" rIns="91440" bIns="45720" rtlCol="0" anchor="t">
            <a:normAutofit lnSpcReduction="10000"/>
          </a:bodyPr>
          <a:lstStyle/>
          <a:p>
            <a:pPr marL="457200" indent="-457200">
              <a:buAutoNum type="arabicPeriod"/>
            </a:pPr>
            <a:r>
              <a:rPr lang="ru-RU" sz="2400" b="1" dirty="0">
                <a:ea typeface="+mn-lt"/>
                <a:cs typeface="+mn-lt"/>
              </a:rPr>
              <a:t>Викрадення, привласнення, вимагання наркотичних засобів, психотропних речовин або їх аналогів чи заволодіння ними шляхом шахрайства або зловживання службовим становищем (ст. 308 КК). </a:t>
            </a:r>
          </a:p>
          <a:p>
            <a:pPr marL="457200" indent="-457200">
              <a:buAutoNum type="arabicPeriod"/>
            </a:pPr>
            <a:r>
              <a:rPr lang="ru-RU" sz="2400" b="1" dirty="0" err="1">
                <a:ea typeface="+mn-lt"/>
                <a:cs typeface="+mn-lt"/>
              </a:rPr>
              <a:t>Викрадення</a:t>
            </a:r>
            <a:r>
              <a:rPr lang="ru-RU" sz="2400" b="1" dirty="0">
                <a:ea typeface="+mn-lt"/>
                <a:cs typeface="+mn-lt"/>
              </a:rPr>
              <a:t>, </a:t>
            </a:r>
            <a:r>
              <a:rPr lang="ru-RU" sz="2400" b="1" dirty="0" err="1">
                <a:ea typeface="+mn-lt"/>
                <a:cs typeface="+mn-lt"/>
              </a:rPr>
              <a:t>привласнення</a:t>
            </a:r>
            <a:r>
              <a:rPr lang="ru-RU" sz="2400" b="1" dirty="0">
                <a:ea typeface="+mn-lt"/>
                <a:cs typeface="+mn-lt"/>
              </a:rPr>
              <a:t>, </a:t>
            </a:r>
            <a:r>
              <a:rPr lang="ru-RU" sz="2400" b="1" dirty="0" err="1">
                <a:ea typeface="+mn-lt"/>
                <a:cs typeface="+mn-lt"/>
              </a:rPr>
              <a:t>вимагання</a:t>
            </a:r>
            <a:r>
              <a:rPr lang="ru-RU" sz="2400" b="1" dirty="0">
                <a:ea typeface="+mn-lt"/>
                <a:cs typeface="+mn-lt"/>
              </a:rPr>
              <a:t> </a:t>
            </a:r>
            <a:r>
              <a:rPr lang="ru-RU" sz="2400" b="1" dirty="0" err="1">
                <a:ea typeface="+mn-lt"/>
                <a:cs typeface="+mn-lt"/>
              </a:rPr>
              <a:t>прекурсорів</a:t>
            </a:r>
            <a:r>
              <a:rPr lang="ru-RU" sz="2400" b="1" dirty="0">
                <a:ea typeface="+mn-lt"/>
                <a:cs typeface="+mn-lt"/>
              </a:rPr>
              <a:t> </a:t>
            </a:r>
            <a:r>
              <a:rPr lang="ru-RU" sz="2400" b="1" dirty="0" err="1">
                <a:ea typeface="+mn-lt"/>
                <a:cs typeface="+mn-lt"/>
              </a:rPr>
              <a:t>або</a:t>
            </a:r>
            <a:r>
              <a:rPr lang="ru-RU" sz="2400" b="1" dirty="0">
                <a:ea typeface="+mn-lt"/>
                <a:cs typeface="+mn-lt"/>
              </a:rPr>
              <a:t> заволодіння ними шляхом </a:t>
            </a:r>
            <a:r>
              <a:rPr lang="ru-RU" sz="2400" b="1" dirty="0" err="1">
                <a:ea typeface="+mn-lt"/>
                <a:cs typeface="+mn-lt"/>
              </a:rPr>
              <a:t>шахрайства</a:t>
            </a:r>
            <a:r>
              <a:rPr lang="ru-RU" sz="2400" b="1" dirty="0">
                <a:ea typeface="+mn-lt"/>
                <a:cs typeface="+mn-lt"/>
              </a:rPr>
              <a:t> </a:t>
            </a:r>
            <a:r>
              <a:rPr lang="ru-RU" sz="2400" b="1" dirty="0" err="1">
                <a:ea typeface="+mn-lt"/>
                <a:cs typeface="+mn-lt"/>
              </a:rPr>
              <a:t>або</a:t>
            </a:r>
            <a:r>
              <a:rPr lang="ru-RU" sz="2400" b="1" dirty="0">
                <a:ea typeface="+mn-lt"/>
                <a:cs typeface="+mn-lt"/>
              </a:rPr>
              <a:t> </a:t>
            </a:r>
            <a:r>
              <a:rPr lang="ru-RU" sz="2400" b="1" dirty="0" err="1">
                <a:ea typeface="+mn-lt"/>
                <a:cs typeface="+mn-lt"/>
              </a:rPr>
              <a:t>зловживання</a:t>
            </a:r>
            <a:r>
              <a:rPr lang="ru-RU" sz="2400" b="1" dirty="0">
                <a:ea typeface="+mn-lt"/>
                <a:cs typeface="+mn-lt"/>
              </a:rPr>
              <a:t> </a:t>
            </a:r>
            <a:r>
              <a:rPr lang="ru-RU" sz="2400" b="1" dirty="0" err="1">
                <a:ea typeface="+mn-lt"/>
                <a:cs typeface="+mn-lt"/>
              </a:rPr>
              <a:t>службовим</a:t>
            </a:r>
            <a:r>
              <a:rPr lang="ru-RU" sz="2400" b="1" dirty="0">
                <a:ea typeface="+mn-lt"/>
                <a:cs typeface="+mn-lt"/>
              </a:rPr>
              <a:t> становищем (ст. 312 КК). </a:t>
            </a:r>
          </a:p>
          <a:p>
            <a:pPr marL="457200" indent="-457200">
              <a:buAutoNum type="arabicPeriod"/>
            </a:pPr>
            <a:r>
              <a:rPr lang="ru-RU" sz="2400" b="1" dirty="0" err="1">
                <a:ea typeface="+mn-lt"/>
                <a:cs typeface="+mn-lt"/>
              </a:rPr>
              <a:t>Порушення</a:t>
            </a:r>
            <a:r>
              <a:rPr lang="ru-RU" sz="2400" b="1" dirty="0">
                <a:ea typeface="+mn-lt"/>
                <a:cs typeface="+mn-lt"/>
              </a:rPr>
              <a:t> встановлених правил обігу наркотичних засобів, психотропних речовин, їх аналогів або прекурсорів (ст. 320 КК).</a:t>
            </a:r>
            <a:endParaRPr lang="ru-RU" sz="2400" b="1" dirty="0"/>
          </a:p>
        </p:txBody>
      </p:sp>
    </p:spTree>
    <p:extLst>
      <p:ext uri="{BB962C8B-B14F-4D97-AF65-F5344CB8AC3E}">
        <p14:creationId xmlns:p14="http://schemas.microsoft.com/office/powerpoint/2010/main" val="17141665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9C3253-2155-4E44-AE0F-67FC244DB591}"/>
              </a:ext>
            </a:extLst>
          </p:cNvPr>
          <p:cNvSpPr>
            <a:spLocks noGrp="1"/>
          </p:cNvSpPr>
          <p:nvPr>
            <p:ph type="title"/>
          </p:nvPr>
        </p:nvSpPr>
        <p:spPr>
          <a:xfrm>
            <a:off x="1316472" y="2454842"/>
            <a:ext cx="10077557" cy="1325563"/>
          </a:xfrm>
        </p:spPr>
        <p:txBody>
          <a:bodyPr>
            <a:normAutofit fontScale="90000"/>
          </a:bodyPr>
          <a:lstStyle/>
          <a:p>
            <a:r>
              <a:rPr lang="ru-RU" i="0">
                <a:ea typeface="+mj-lt"/>
                <a:cs typeface="+mj-lt"/>
              </a:rPr>
              <a:t>Викрадення, привласнення, вимагання наркотичних засобів, психотропних речовин або їх аналогів чи заволодіння ними шляхом шахрайства або зловживання службовим становищем </a:t>
            </a:r>
            <a:endParaRPr lang="ru-RU"/>
          </a:p>
        </p:txBody>
      </p:sp>
      <p:pic>
        <p:nvPicPr>
          <p:cNvPr id="5" name="Рисунок 5">
            <a:extLst>
              <a:ext uri="{FF2B5EF4-FFF2-40B4-BE49-F238E27FC236}">
                <a16:creationId xmlns:a16="http://schemas.microsoft.com/office/drawing/2014/main" id="{EED1E75C-F981-4034-93BC-8C528BC3A8A9}"/>
              </a:ext>
            </a:extLst>
          </p:cNvPr>
          <p:cNvPicPr>
            <a:picLocks noChangeAspect="1"/>
          </p:cNvPicPr>
          <p:nvPr/>
        </p:nvPicPr>
        <p:blipFill>
          <a:blip r:embed="rId2"/>
          <a:stretch>
            <a:fillRect/>
          </a:stretch>
        </p:blipFill>
        <p:spPr>
          <a:xfrm>
            <a:off x="7756295" y="3873412"/>
            <a:ext cx="4085864" cy="2735112"/>
          </a:xfrm>
          <a:prstGeom prst="rect">
            <a:avLst/>
          </a:prstGeom>
        </p:spPr>
      </p:pic>
      <p:sp>
        <p:nvSpPr>
          <p:cNvPr id="4" name="Прямоугольник: скругленные углы 3">
            <a:extLst>
              <a:ext uri="{FF2B5EF4-FFF2-40B4-BE49-F238E27FC236}">
                <a16:creationId xmlns:a16="http://schemas.microsoft.com/office/drawing/2014/main" id="{CC038796-BA9B-464A-8134-C1DB4F77838F}"/>
              </a:ext>
            </a:extLst>
          </p:cNvPr>
          <p:cNvSpPr/>
          <p:nvPr/>
        </p:nvSpPr>
        <p:spPr>
          <a:xfrm>
            <a:off x="4129177" y="3604405"/>
            <a:ext cx="3925017" cy="1207697"/>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a:solidFill>
                  <a:schemeClr val="tx1"/>
                </a:solidFill>
              </a:rPr>
              <a:t>(ст. 308 КК) </a:t>
            </a:r>
          </a:p>
        </p:txBody>
      </p:sp>
    </p:spTree>
    <p:extLst>
      <p:ext uri="{BB962C8B-B14F-4D97-AF65-F5344CB8AC3E}">
        <p14:creationId xmlns:p14="http://schemas.microsoft.com/office/powerpoint/2010/main" val="22082108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9F359A5E-C1C0-44DA-8568-63E152246216}"/>
              </a:ext>
            </a:extLst>
          </p:cNvPr>
          <p:cNvSpPr/>
          <p:nvPr/>
        </p:nvSpPr>
        <p:spPr>
          <a:xfrm>
            <a:off x="2763328" y="268857"/>
            <a:ext cx="6656716" cy="1164565"/>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a:solidFill>
                  <a:schemeClr val="tx1"/>
                </a:solidFill>
                <a:ea typeface="+mn-lt"/>
                <a:cs typeface="+mn-lt"/>
              </a:rPr>
              <a:t>Основним безпосереднім об’єктом цього злочину є: </a:t>
            </a:r>
            <a:endParaRPr lang="ru-RU" sz="2400" b="1">
              <a:solidFill>
                <a:schemeClr val="tx1"/>
              </a:solidFill>
            </a:endParaRPr>
          </a:p>
        </p:txBody>
      </p:sp>
      <p:sp>
        <p:nvSpPr>
          <p:cNvPr id="5" name="Овал 4">
            <a:extLst>
              <a:ext uri="{FF2B5EF4-FFF2-40B4-BE49-F238E27FC236}">
                <a16:creationId xmlns:a16="http://schemas.microsoft.com/office/drawing/2014/main" id="{F20E97CB-8B13-49B0-BAF1-A93A73B5F126}"/>
              </a:ext>
            </a:extLst>
          </p:cNvPr>
          <p:cNvSpPr/>
          <p:nvPr/>
        </p:nvSpPr>
        <p:spPr>
          <a:xfrm>
            <a:off x="88241" y="1561920"/>
            <a:ext cx="3910640" cy="3623093"/>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i="1">
                <a:solidFill>
                  <a:schemeClr val="tx1"/>
                </a:solidFill>
              </a:rPr>
              <a:t>Суспільні відносини, які складаються під час законного обігу наркотичних засобів, психотропних речовин або їх аналогів.</a:t>
            </a:r>
          </a:p>
        </p:txBody>
      </p:sp>
      <p:sp>
        <p:nvSpPr>
          <p:cNvPr id="6" name="Овал 5">
            <a:extLst>
              <a:ext uri="{FF2B5EF4-FFF2-40B4-BE49-F238E27FC236}">
                <a16:creationId xmlns:a16="http://schemas.microsoft.com/office/drawing/2014/main" id="{2F8B85EB-1381-4CD9-9D56-FAFCC23306D7}"/>
              </a:ext>
            </a:extLst>
          </p:cNvPr>
          <p:cNvSpPr/>
          <p:nvPr/>
        </p:nvSpPr>
        <p:spPr>
          <a:xfrm>
            <a:off x="3998882" y="2870259"/>
            <a:ext cx="3910640" cy="3623093"/>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i="1">
                <a:solidFill>
                  <a:schemeClr val="tx1"/>
                </a:solidFill>
              </a:rPr>
              <a:t>Ураховуючи ознаки об’єктивної сторони цього злочину, викладені у ст. 308 КК, додатковим факультативним об’єктом такого діяння можна визнати також право власності.</a:t>
            </a:r>
          </a:p>
        </p:txBody>
      </p:sp>
      <p:sp>
        <p:nvSpPr>
          <p:cNvPr id="7" name="Овал 6">
            <a:extLst>
              <a:ext uri="{FF2B5EF4-FFF2-40B4-BE49-F238E27FC236}">
                <a16:creationId xmlns:a16="http://schemas.microsoft.com/office/drawing/2014/main" id="{BC51E1FC-9CEE-4A7C-91AC-9DF3A04A3290}"/>
              </a:ext>
            </a:extLst>
          </p:cNvPr>
          <p:cNvSpPr/>
          <p:nvPr/>
        </p:nvSpPr>
        <p:spPr>
          <a:xfrm>
            <a:off x="8197071" y="2122637"/>
            <a:ext cx="3910640" cy="3623093"/>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i="1">
                <a:solidFill>
                  <a:schemeClr val="tx1"/>
                </a:solidFill>
              </a:rPr>
              <a:t>Додатковим факультативним об’єктом може виступати здоров’я особи. </a:t>
            </a:r>
          </a:p>
        </p:txBody>
      </p:sp>
      <p:sp>
        <p:nvSpPr>
          <p:cNvPr id="8" name="Стрелка: вниз 7">
            <a:extLst>
              <a:ext uri="{FF2B5EF4-FFF2-40B4-BE49-F238E27FC236}">
                <a16:creationId xmlns:a16="http://schemas.microsoft.com/office/drawing/2014/main" id="{7D40BF8B-1365-48D2-AA27-E15AED59A0D2}"/>
              </a:ext>
            </a:extLst>
          </p:cNvPr>
          <p:cNvSpPr/>
          <p:nvPr/>
        </p:nvSpPr>
        <p:spPr>
          <a:xfrm rot="1920000">
            <a:off x="3939698" y="1485886"/>
            <a:ext cx="488830" cy="97766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a:extLst>
              <a:ext uri="{FF2B5EF4-FFF2-40B4-BE49-F238E27FC236}">
                <a16:creationId xmlns:a16="http://schemas.microsoft.com/office/drawing/2014/main" id="{1417A19B-615C-4A0E-B2B6-DC4D3244C75E}"/>
              </a:ext>
            </a:extLst>
          </p:cNvPr>
          <p:cNvSpPr/>
          <p:nvPr/>
        </p:nvSpPr>
        <p:spPr>
          <a:xfrm>
            <a:off x="5708113" y="1773433"/>
            <a:ext cx="488830" cy="97766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a:extLst>
              <a:ext uri="{FF2B5EF4-FFF2-40B4-BE49-F238E27FC236}">
                <a16:creationId xmlns:a16="http://schemas.microsoft.com/office/drawing/2014/main" id="{F30476AE-ACD7-4E01-9A5C-79DF27B275D5}"/>
              </a:ext>
            </a:extLst>
          </p:cNvPr>
          <p:cNvSpPr/>
          <p:nvPr/>
        </p:nvSpPr>
        <p:spPr>
          <a:xfrm rot="-2520000">
            <a:off x="7735321" y="1615282"/>
            <a:ext cx="488830" cy="97766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674170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FB7FF66F-C072-4EA3-AE19-BA9C5C85F65A}"/>
              </a:ext>
            </a:extLst>
          </p:cNvPr>
          <p:cNvSpPr/>
          <p:nvPr/>
        </p:nvSpPr>
        <p:spPr>
          <a:xfrm>
            <a:off x="491706" y="556404"/>
            <a:ext cx="4615130" cy="2170980"/>
          </a:xfrm>
          <a:prstGeom prst="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a:solidFill>
                  <a:schemeClr val="tx1"/>
                </a:solidFill>
              </a:rPr>
              <a:t>Предметом злочину є наркотичні засоби, психотропні речовини або їх аналоги. Ч. 1 ст. 308 КК не містить вказівки на розмір (вагу, масу) предмета злочину</a:t>
            </a:r>
          </a:p>
        </p:txBody>
      </p:sp>
      <p:sp>
        <p:nvSpPr>
          <p:cNvPr id="5" name="Прямоугольник 4">
            <a:extLst>
              <a:ext uri="{FF2B5EF4-FFF2-40B4-BE49-F238E27FC236}">
                <a16:creationId xmlns:a16="http://schemas.microsoft.com/office/drawing/2014/main" id="{53D35494-AD2A-48EF-B46B-944C286F24D2}"/>
              </a:ext>
            </a:extLst>
          </p:cNvPr>
          <p:cNvSpPr/>
          <p:nvPr/>
        </p:nvSpPr>
        <p:spPr>
          <a:xfrm>
            <a:off x="7090914" y="556403"/>
            <a:ext cx="4615130" cy="2170980"/>
          </a:xfrm>
          <a:prstGeom prst="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b="1">
                <a:solidFill>
                  <a:schemeClr val="tx1"/>
                </a:solidFill>
                <a:ea typeface="+mn-lt"/>
                <a:cs typeface="+mn-lt"/>
              </a:rPr>
              <a:t>Відповідальність за цією статтею настає незалежно від розміру наркотиків, психотропної речовини або їх аналогів. </a:t>
            </a:r>
            <a:endParaRPr lang="ru-RU" sz="2000" b="1">
              <a:solidFill>
                <a:schemeClr val="tx1"/>
              </a:solidFill>
            </a:endParaRPr>
          </a:p>
        </p:txBody>
      </p:sp>
      <p:sp>
        <p:nvSpPr>
          <p:cNvPr id="6" name="Стрелка: вправо 5">
            <a:extLst>
              <a:ext uri="{FF2B5EF4-FFF2-40B4-BE49-F238E27FC236}">
                <a16:creationId xmlns:a16="http://schemas.microsoft.com/office/drawing/2014/main" id="{DC624EF6-B002-4BDE-A9A3-A5750DCC7092}"/>
              </a:ext>
            </a:extLst>
          </p:cNvPr>
          <p:cNvSpPr/>
          <p:nvPr/>
        </p:nvSpPr>
        <p:spPr>
          <a:xfrm>
            <a:off x="5289596" y="1402993"/>
            <a:ext cx="1725282" cy="48883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a:extLst>
              <a:ext uri="{FF2B5EF4-FFF2-40B4-BE49-F238E27FC236}">
                <a16:creationId xmlns:a16="http://schemas.microsoft.com/office/drawing/2014/main" id="{444AC9BE-6C65-41B3-803A-E1ECA05F0BE0}"/>
              </a:ext>
            </a:extLst>
          </p:cNvPr>
          <p:cNvSpPr txBox="1"/>
          <p:nvPr/>
        </p:nvSpPr>
        <p:spPr>
          <a:xfrm>
            <a:off x="5182677" y="941358"/>
            <a:ext cx="17224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800" b="1">
                <a:solidFill>
                  <a:srgbClr val="C00000"/>
                </a:solidFill>
              </a:rPr>
              <a:t>ТОЖ</a:t>
            </a:r>
            <a:endParaRPr lang="ru-RU"/>
          </a:p>
        </p:txBody>
      </p:sp>
      <p:sp>
        <p:nvSpPr>
          <p:cNvPr id="8" name="Прямоугольник: скругленные углы 7">
            <a:extLst>
              <a:ext uri="{FF2B5EF4-FFF2-40B4-BE49-F238E27FC236}">
                <a16:creationId xmlns:a16="http://schemas.microsoft.com/office/drawing/2014/main" id="{5C55C444-22AA-4FBE-A3B2-6C11B507A5D5}"/>
              </a:ext>
            </a:extLst>
          </p:cNvPr>
          <p:cNvSpPr/>
          <p:nvPr/>
        </p:nvSpPr>
        <p:spPr>
          <a:xfrm>
            <a:off x="445878" y="3242273"/>
            <a:ext cx="4658262" cy="3436187"/>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a:solidFill>
                  <a:schemeClr val="tx1"/>
                </a:solidFill>
                <a:ea typeface="+mn-lt"/>
                <a:cs typeface="+mn-lt"/>
              </a:rPr>
              <a:t>Заволодіння наркотичними засобами внаслідок вимагання або розкрадання за допомогою розбою, незалежно від розміру викраденого, слід кваліфікувати як закінчений злочин</a:t>
            </a:r>
            <a:endParaRPr lang="ru-RU" sz="2400">
              <a:solidFill>
                <a:schemeClr val="tx1"/>
              </a:solidFill>
            </a:endParaRPr>
          </a:p>
        </p:txBody>
      </p:sp>
      <p:sp>
        <p:nvSpPr>
          <p:cNvPr id="9" name="Стрелка: вниз 8">
            <a:extLst>
              <a:ext uri="{FF2B5EF4-FFF2-40B4-BE49-F238E27FC236}">
                <a16:creationId xmlns:a16="http://schemas.microsoft.com/office/drawing/2014/main" id="{709CF106-DA78-48E0-A837-F5138B56B89B}"/>
              </a:ext>
            </a:extLst>
          </p:cNvPr>
          <p:cNvSpPr/>
          <p:nvPr/>
        </p:nvSpPr>
        <p:spPr>
          <a:xfrm>
            <a:off x="6267034" y="2993711"/>
            <a:ext cx="5923470" cy="368060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На думку окремих дослідників, розкрадання наркотичного засобу нижче за мінімальний розмір у формі крадіжки або шахрайства, є малозначним діянням і не тягне за собою кримінальної відповідальності.</a:t>
            </a:r>
            <a:endParaRPr lang="ru-RU">
              <a:solidFill>
                <a:schemeClr val="tx1"/>
              </a:solidFill>
            </a:endParaRPr>
          </a:p>
        </p:txBody>
      </p:sp>
    </p:spTree>
    <p:extLst>
      <p:ext uri="{BB962C8B-B14F-4D97-AF65-F5344CB8AC3E}">
        <p14:creationId xmlns:p14="http://schemas.microsoft.com/office/powerpoint/2010/main" val="24200771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4E26CC-015B-48A2-BDD2-913B5151CCF5}"/>
              </a:ext>
            </a:extLst>
          </p:cNvPr>
          <p:cNvSpPr>
            <a:spLocks noGrp="1"/>
          </p:cNvSpPr>
          <p:nvPr>
            <p:ph type="title"/>
          </p:nvPr>
        </p:nvSpPr>
        <p:spPr>
          <a:xfrm>
            <a:off x="2596056" y="226351"/>
            <a:ext cx="9603105" cy="1325563"/>
          </a:xfrm>
          <a:solidFill>
            <a:srgbClr val="B0F071"/>
          </a:solidFill>
        </p:spPr>
        <p:txBody>
          <a:bodyPr>
            <a:normAutofit/>
          </a:bodyPr>
          <a:lstStyle/>
          <a:p>
            <a:pPr algn="ctr"/>
            <a:r>
              <a:rPr lang="ru-RU" sz="2400" i="0">
                <a:ea typeface="+mj-lt"/>
                <a:cs typeface="+mj-lt"/>
              </a:rPr>
              <a:t>Об’єктивна сторона злочину передбачає такі альтернативні діяння, вчинення кожного з яких підлягає кваліфікації за ст. 308 КК: </a:t>
            </a:r>
            <a:endParaRPr lang="ru-RU" sz="2400"/>
          </a:p>
        </p:txBody>
      </p:sp>
      <p:sp>
        <p:nvSpPr>
          <p:cNvPr id="3" name="Объект 2">
            <a:extLst>
              <a:ext uri="{FF2B5EF4-FFF2-40B4-BE49-F238E27FC236}">
                <a16:creationId xmlns:a16="http://schemas.microsoft.com/office/drawing/2014/main" id="{DE260F75-3EB5-43AF-966E-55126A766EA4}"/>
              </a:ext>
            </a:extLst>
          </p:cNvPr>
          <p:cNvSpPr>
            <a:spLocks noGrp="1"/>
          </p:cNvSpPr>
          <p:nvPr>
            <p:ph idx="1"/>
          </p:nvPr>
        </p:nvSpPr>
        <p:spPr>
          <a:xfrm>
            <a:off x="266925" y="1716753"/>
            <a:ext cx="5548689" cy="4986780"/>
          </a:xfrm>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a:bodyPr>
          <a:lstStyle/>
          <a:p>
            <a:r>
              <a:rPr lang="ru-RU">
                <a:ea typeface="+mn-lt"/>
                <a:cs typeface="+mn-lt"/>
              </a:rPr>
              <a:t>Крім цього, в межах ст. 308 КК відповідальність за викрадення (у формі грабежу) та вимагання наркотичних засобів, психотропних речовин або їх аналогів диференційовано залежно від застосування насильства: викрадення та вимагання вказаних речовин, поєднане з насильством, що не є небезпечним для здоров’я і життя особи або з погрозою застосування такого насильства карається за ч. 2 ст. 308 КК, а вимагання, поєднане із застосуванням насильства, небезпечного для життя і здоров’я, карається за ч. 3 цієї статті.</a:t>
            </a:r>
            <a:endParaRPr lang="ru-RU"/>
          </a:p>
        </p:txBody>
      </p:sp>
      <p:sp>
        <p:nvSpPr>
          <p:cNvPr id="4" name="Блок-схема: знак завершения 3">
            <a:extLst>
              <a:ext uri="{FF2B5EF4-FFF2-40B4-BE49-F238E27FC236}">
                <a16:creationId xmlns:a16="http://schemas.microsoft.com/office/drawing/2014/main" id="{7787CB64-C556-4352-BAF0-1910EA9D2707}"/>
              </a:ext>
            </a:extLst>
          </p:cNvPr>
          <p:cNvSpPr/>
          <p:nvPr/>
        </p:nvSpPr>
        <p:spPr>
          <a:xfrm>
            <a:off x="6271404" y="1768501"/>
            <a:ext cx="5003319" cy="1207697"/>
          </a:xfrm>
          <a:prstGeom prst="flowChartTerminator">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rPr>
              <a:t>викрадення, привласнення, вимагання, заволодіння шляхом шахрайства (ч. 1)</a:t>
            </a:r>
          </a:p>
        </p:txBody>
      </p:sp>
      <p:sp>
        <p:nvSpPr>
          <p:cNvPr id="5" name="Блок-схема: знак завершения 4">
            <a:extLst>
              <a:ext uri="{FF2B5EF4-FFF2-40B4-BE49-F238E27FC236}">
                <a16:creationId xmlns:a16="http://schemas.microsoft.com/office/drawing/2014/main" id="{E1D3928A-CFBE-44FB-B055-E0E009FE4E6F}"/>
              </a:ext>
            </a:extLst>
          </p:cNvPr>
          <p:cNvSpPr/>
          <p:nvPr/>
        </p:nvSpPr>
        <p:spPr>
          <a:xfrm>
            <a:off x="6271403" y="3421897"/>
            <a:ext cx="5003319" cy="1207697"/>
          </a:xfrm>
          <a:prstGeom prst="flowChartTerminator">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a:solidFill>
                  <a:schemeClr val="tx1"/>
                </a:solidFill>
                <a:ea typeface="+mn-lt"/>
                <a:cs typeface="+mn-lt"/>
              </a:rPr>
              <a:t>заволодіння шляхом зловживання службовою особою своїм службовим становищем (ч. 2)</a:t>
            </a:r>
            <a:endParaRPr lang="ru-RU">
              <a:solidFill>
                <a:schemeClr val="tx1"/>
              </a:solidFill>
            </a:endParaRPr>
          </a:p>
        </p:txBody>
      </p:sp>
      <p:sp>
        <p:nvSpPr>
          <p:cNvPr id="6" name="Блок-схема: знак завершения 5">
            <a:extLst>
              <a:ext uri="{FF2B5EF4-FFF2-40B4-BE49-F238E27FC236}">
                <a16:creationId xmlns:a16="http://schemas.microsoft.com/office/drawing/2014/main" id="{84E474CF-C5F8-4B21-AF9C-EF3BC683466A}"/>
              </a:ext>
            </a:extLst>
          </p:cNvPr>
          <p:cNvSpPr/>
          <p:nvPr/>
        </p:nvSpPr>
        <p:spPr>
          <a:xfrm>
            <a:off x="6271404" y="5060916"/>
            <a:ext cx="5003319" cy="1207697"/>
          </a:xfrm>
          <a:prstGeom prst="flowChartTerminator">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a:solidFill>
                  <a:schemeClr val="tx1"/>
                </a:solidFill>
                <a:ea typeface="+mn-lt"/>
                <a:cs typeface="+mn-lt"/>
              </a:rPr>
              <a:t>розбій з метою викрадення наркотичних засобів, психотропних речовин або їх аналогів (ч. 3)</a:t>
            </a:r>
            <a:endParaRPr lang="ru-RU">
              <a:solidFill>
                <a:schemeClr val="tx1"/>
              </a:solidFill>
            </a:endParaRPr>
          </a:p>
        </p:txBody>
      </p:sp>
      <p:sp>
        <p:nvSpPr>
          <p:cNvPr id="7" name="Овал 6">
            <a:extLst>
              <a:ext uri="{FF2B5EF4-FFF2-40B4-BE49-F238E27FC236}">
                <a16:creationId xmlns:a16="http://schemas.microsoft.com/office/drawing/2014/main" id="{41B6495E-CED7-4692-A51C-F4886EADE020}"/>
              </a:ext>
            </a:extLst>
          </p:cNvPr>
          <p:cNvSpPr/>
          <p:nvPr/>
        </p:nvSpPr>
        <p:spPr>
          <a:xfrm>
            <a:off x="10986279" y="1906977"/>
            <a:ext cx="920150" cy="92015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a:solidFill>
                  <a:schemeClr val="tx1"/>
                </a:solidFill>
              </a:rPr>
              <a:t>1</a:t>
            </a:r>
          </a:p>
        </p:txBody>
      </p:sp>
      <p:sp>
        <p:nvSpPr>
          <p:cNvPr id="8" name="Овал 7">
            <a:extLst>
              <a:ext uri="{FF2B5EF4-FFF2-40B4-BE49-F238E27FC236}">
                <a16:creationId xmlns:a16="http://schemas.microsoft.com/office/drawing/2014/main" id="{23D543B8-9961-455F-AF61-9D2DC56BDD15}"/>
              </a:ext>
            </a:extLst>
          </p:cNvPr>
          <p:cNvSpPr/>
          <p:nvPr/>
        </p:nvSpPr>
        <p:spPr>
          <a:xfrm>
            <a:off x="10986278" y="3560373"/>
            <a:ext cx="920150" cy="92015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3200" b="1" dirty="0">
                <a:solidFill>
                  <a:schemeClr val="tx1"/>
                </a:solidFill>
              </a:rPr>
              <a:t>2</a:t>
            </a:r>
          </a:p>
        </p:txBody>
      </p:sp>
      <p:sp>
        <p:nvSpPr>
          <p:cNvPr id="9" name="Овал 8">
            <a:extLst>
              <a:ext uri="{FF2B5EF4-FFF2-40B4-BE49-F238E27FC236}">
                <a16:creationId xmlns:a16="http://schemas.microsoft.com/office/drawing/2014/main" id="{C7E91271-8D91-4C89-A716-3B48825E28C0}"/>
              </a:ext>
            </a:extLst>
          </p:cNvPr>
          <p:cNvSpPr/>
          <p:nvPr/>
        </p:nvSpPr>
        <p:spPr>
          <a:xfrm>
            <a:off x="10986279" y="5199392"/>
            <a:ext cx="920150" cy="92015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3200" b="1" dirty="0">
                <a:solidFill>
                  <a:schemeClr val="tx1"/>
                </a:solidFill>
              </a:rPr>
              <a:t>3</a:t>
            </a:r>
          </a:p>
        </p:txBody>
      </p:sp>
    </p:spTree>
    <p:extLst>
      <p:ext uri="{BB962C8B-B14F-4D97-AF65-F5344CB8AC3E}">
        <p14:creationId xmlns:p14="http://schemas.microsoft.com/office/powerpoint/2010/main" val="23624588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8E26366-3C89-4B0A-A611-6568EF239DE5}"/>
              </a:ext>
            </a:extLst>
          </p:cNvPr>
          <p:cNvSpPr>
            <a:spLocks noGrp="1"/>
          </p:cNvSpPr>
          <p:nvPr>
            <p:ph idx="1"/>
          </p:nvPr>
        </p:nvSpPr>
        <p:spPr>
          <a:xfrm>
            <a:off x="4033793" y="365281"/>
            <a:ext cx="7590274" cy="3922856"/>
          </a:xfrm>
        </p:spPr>
        <p:txBody>
          <a:bodyPr vert="horz" lIns="91440" tIns="45720" rIns="91440" bIns="45720" rtlCol="0" anchor="t">
            <a:normAutofit fontScale="92500" lnSpcReduction="20000"/>
          </a:bodyPr>
          <a:lstStyle/>
          <a:p>
            <a:pPr algn="ctr"/>
            <a:r>
              <a:rPr lang="ru-RU">
                <a:ea typeface="+mn-lt"/>
                <a:cs typeface="+mn-lt"/>
              </a:rPr>
              <a:t>Як зазначається у п. 6 постанови Пленуму ВСУ від 26 квітня 2002 року № 4 «Про судову практику у справах про злочини у сфері обігу наркотичних засобів, психотропних речовин, їх аналогів або прекурсорів» відповідальність за цією статтею наступає у разі умисного незаконного вилучення наркотичних засобів, психотропних речовин або їх аналогів будь-яким із цих способів з підприємств, установ і організацій незалежно від форми власності чи в окремих громадян, у т.ч. вилучення наркотиковмісних рослин або їх частин із земельних ділянок господарств чи громадян до закінчення збирання врожаю. При цьому не має значення, правомірно чи незаконно особа володіла наркотичним засобом, психотропною речовиною чи їх аналогом або вирощувала наркотиковмісні рослини, які стали предметом незаконного вилучення. </a:t>
            </a:r>
            <a:endParaRPr lang="ru-RU"/>
          </a:p>
        </p:txBody>
      </p:sp>
      <p:sp>
        <p:nvSpPr>
          <p:cNvPr id="4" name="Прямоугольник: скругленные углы 3">
            <a:extLst>
              <a:ext uri="{FF2B5EF4-FFF2-40B4-BE49-F238E27FC236}">
                <a16:creationId xmlns:a16="http://schemas.microsoft.com/office/drawing/2014/main" id="{F4FD838F-D1C8-4228-B229-9B20C2BF6C8D}"/>
              </a:ext>
            </a:extLst>
          </p:cNvPr>
          <p:cNvSpPr/>
          <p:nvPr/>
        </p:nvSpPr>
        <p:spPr>
          <a:xfrm>
            <a:off x="391064" y="3935083"/>
            <a:ext cx="5075205" cy="2185356"/>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Доктринальне тлумачення викрадення наркотичних засобів, психотропних речовин або їх аналогів (ч. 1 ст. 308 КК) визначає це діяння у формі активних дій як крадіжку (таємне незаконне вилучення) або грабіж (відкрите незаконне вилучення). </a:t>
            </a:r>
            <a:endParaRPr lang="ru-RU" b="1">
              <a:solidFill>
                <a:schemeClr val="tx1"/>
              </a:solidFill>
            </a:endParaRPr>
          </a:p>
        </p:txBody>
      </p:sp>
      <p:sp>
        <p:nvSpPr>
          <p:cNvPr id="5" name="Овал 4">
            <a:extLst>
              <a:ext uri="{FF2B5EF4-FFF2-40B4-BE49-F238E27FC236}">
                <a16:creationId xmlns:a16="http://schemas.microsoft.com/office/drawing/2014/main" id="{A3DD8F41-0D83-4B5B-AC24-55A7D2A2A024}"/>
              </a:ext>
            </a:extLst>
          </p:cNvPr>
          <p:cNvSpPr/>
          <p:nvPr/>
        </p:nvSpPr>
        <p:spPr>
          <a:xfrm>
            <a:off x="6026090" y="4293619"/>
            <a:ext cx="5635923" cy="2559168"/>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Розглянуті дії вважаються закінченими з моменту заволодіння наркотичними засобами, психотропними речовинами або їх аналогами і реальної можливості хоча б первинно розпорядитися ними (сховати, передати іншій особі тощо)</a:t>
            </a:r>
            <a:endParaRPr lang="ru-RU">
              <a:solidFill>
                <a:schemeClr val="tx1"/>
              </a:solidFill>
            </a:endParaRPr>
          </a:p>
        </p:txBody>
      </p:sp>
      <p:sp>
        <p:nvSpPr>
          <p:cNvPr id="6" name="Стрелка: вправо 5">
            <a:extLst>
              <a:ext uri="{FF2B5EF4-FFF2-40B4-BE49-F238E27FC236}">
                <a16:creationId xmlns:a16="http://schemas.microsoft.com/office/drawing/2014/main" id="{45FB2EE0-2DF3-4BAC-A22F-12D9E1C0BC4F}"/>
              </a:ext>
            </a:extLst>
          </p:cNvPr>
          <p:cNvSpPr/>
          <p:nvPr/>
        </p:nvSpPr>
        <p:spPr>
          <a:xfrm rot="840000">
            <a:off x="5604999" y="4248811"/>
            <a:ext cx="977660" cy="48883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7" descr="Изображение выглядит как вычерчивание линий&#10;&#10;Автоматически созданное описание">
            <a:extLst>
              <a:ext uri="{FF2B5EF4-FFF2-40B4-BE49-F238E27FC236}">
                <a16:creationId xmlns:a16="http://schemas.microsoft.com/office/drawing/2014/main" id="{C3312925-8FA2-423C-860D-D2D09EFA6563}"/>
              </a:ext>
            </a:extLst>
          </p:cNvPr>
          <p:cNvPicPr>
            <a:picLocks noChangeAspect="1"/>
          </p:cNvPicPr>
          <p:nvPr/>
        </p:nvPicPr>
        <p:blipFill>
          <a:blip r:embed="rId2"/>
          <a:stretch>
            <a:fillRect/>
          </a:stretch>
        </p:blipFill>
        <p:spPr>
          <a:xfrm>
            <a:off x="94891" y="579005"/>
            <a:ext cx="3893387" cy="2968291"/>
          </a:xfrm>
          <a:prstGeom prst="rect">
            <a:avLst/>
          </a:prstGeom>
        </p:spPr>
      </p:pic>
    </p:spTree>
    <p:extLst>
      <p:ext uri="{BB962C8B-B14F-4D97-AF65-F5344CB8AC3E}">
        <p14:creationId xmlns:p14="http://schemas.microsoft.com/office/powerpoint/2010/main" val="41552887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5" descr="Изображение выглядит как коллекция картинок&#10;&#10;Автоматически созданное описание">
            <a:extLst>
              <a:ext uri="{FF2B5EF4-FFF2-40B4-BE49-F238E27FC236}">
                <a16:creationId xmlns:a16="http://schemas.microsoft.com/office/drawing/2014/main" id="{CECD3CBE-6C47-4783-86C8-EFAF48C0445D}"/>
              </a:ext>
            </a:extLst>
          </p:cNvPr>
          <p:cNvPicPr>
            <a:picLocks noChangeAspect="1"/>
          </p:cNvPicPr>
          <p:nvPr/>
        </p:nvPicPr>
        <p:blipFill>
          <a:blip r:embed="rId2"/>
          <a:stretch>
            <a:fillRect/>
          </a:stretch>
        </p:blipFill>
        <p:spPr>
          <a:xfrm>
            <a:off x="0" y="2372808"/>
            <a:ext cx="2039772" cy="1436325"/>
          </a:xfrm>
          <a:prstGeom prst="rect">
            <a:avLst/>
          </a:prstGeom>
        </p:spPr>
      </p:pic>
      <p:sp>
        <p:nvSpPr>
          <p:cNvPr id="3" name="Объект 2">
            <a:extLst>
              <a:ext uri="{FF2B5EF4-FFF2-40B4-BE49-F238E27FC236}">
                <a16:creationId xmlns:a16="http://schemas.microsoft.com/office/drawing/2014/main" id="{B2257A96-F695-4FDE-B2D5-C481284D591B}"/>
              </a:ext>
            </a:extLst>
          </p:cNvPr>
          <p:cNvSpPr>
            <a:spLocks noGrp="1"/>
          </p:cNvSpPr>
          <p:nvPr>
            <p:ph idx="1"/>
          </p:nvPr>
        </p:nvSpPr>
        <p:spPr>
          <a:xfrm>
            <a:off x="1963453" y="1400451"/>
            <a:ext cx="9962539" cy="5461233"/>
          </a:xfrm>
        </p:spPr>
        <p:txBody>
          <a:bodyPr vert="horz" lIns="91440" tIns="45720" rIns="91440" bIns="45720" rtlCol="0" anchor="t">
            <a:normAutofit/>
          </a:bodyPr>
          <a:lstStyle/>
          <a:p>
            <a:pPr algn="ctr"/>
            <a:r>
              <a:rPr lang="ru-RU" i="1" dirty="0">
                <a:ea typeface="+mn-lt"/>
                <a:cs typeface="+mn-lt"/>
              </a:rPr>
              <a:t>Так, </a:t>
            </a:r>
            <a:r>
              <a:rPr lang="ru-RU" i="1" dirty="0" err="1">
                <a:ea typeface="+mn-lt"/>
                <a:cs typeface="+mn-lt"/>
              </a:rPr>
              <a:t>вироком</a:t>
            </a:r>
            <a:r>
              <a:rPr lang="ru-RU" i="1" dirty="0">
                <a:ea typeface="+mn-lt"/>
                <a:cs typeface="+mn-lt"/>
              </a:rPr>
              <a:t> </a:t>
            </a:r>
            <a:r>
              <a:rPr lang="ru-RU" i="1" dirty="0" err="1">
                <a:ea typeface="+mn-lt"/>
                <a:cs typeface="+mn-lt"/>
              </a:rPr>
              <a:t>Малинського</a:t>
            </a:r>
            <a:r>
              <a:rPr lang="ru-RU" i="1" dirty="0">
                <a:ea typeface="+mn-lt"/>
                <a:cs typeface="+mn-lt"/>
              </a:rPr>
              <a:t> районного суду </a:t>
            </a:r>
            <a:r>
              <a:rPr lang="ru-RU" i="1" dirty="0" err="1">
                <a:ea typeface="+mn-lt"/>
                <a:cs typeface="+mn-lt"/>
              </a:rPr>
              <a:t>Житомирської</a:t>
            </a:r>
            <a:r>
              <a:rPr lang="ru-RU" i="1" dirty="0">
                <a:ea typeface="+mn-lt"/>
                <a:cs typeface="+mn-lt"/>
              </a:rPr>
              <a:t> </a:t>
            </a:r>
            <a:r>
              <a:rPr lang="ru-RU" i="1" dirty="0" err="1">
                <a:ea typeface="+mn-lt"/>
                <a:cs typeface="+mn-lt"/>
              </a:rPr>
              <a:t>області</a:t>
            </a:r>
            <a:r>
              <a:rPr lang="ru-RU" i="1" dirty="0">
                <a:ea typeface="+mn-lt"/>
                <a:cs typeface="+mn-lt"/>
              </a:rPr>
              <a:t> </a:t>
            </a:r>
            <a:r>
              <a:rPr lang="ru-RU" i="1" dirty="0" err="1">
                <a:ea typeface="+mn-lt"/>
                <a:cs typeface="+mn-lt"/>
              </a:rPr>
              <a:t>від</a:t>
            </a:r>
            <a:r>
              <a:rPr lang="ru-RU" i="1" dirty="0">
                <a:ea typeface="+mn-lt"/>
                <a:cs typeface="+mn-lt"/>
              </a:rPr>
              <a:t> 17 вересня 2010 року особу </a:t>
            </a:r>
            <a:r>
              <a:rPr lang="ru-RU" i="1" dirty="0" err="1">
                <a:ea typeface="+mn-lt"/>
                <a:cs typeface="+mn-lt"/>
              </a:rPr>
              <a:t>було</a:t>
            </a:r>
            <a:r>
              <a:rPr lang="ru-RU" i="1" dirty="0">
                <a:ea typeface="+mn-lt"/>
                <a:cs typeface="+mn-lt"/>
              </a:rPr>
              <a:t> </a:t>
            </a:r>
            <a:r>
              <a:rPr lang="ru-RU" i="1" dirty="0" err="1">
                <a:ea typeface="+mn-lt"/>
                <a:cs typeface="+mn-lt"/>
              </a:rPr>
              <a:t>засуджено</a:t>
            </a:r>
            <a:r>
              <a:rPr lang="ru-RU" i="1" dirty="0">
                <a:ea typeface="+mn-lt"/>
                <a:cs typeface="+mn-lt"/>
              </a:rPr>
              <a:t> за </a:t>
            </a:r>
            <a:r>
              <a:rPr lang="ru-RU" i="1" dirty="0" err="1">
                <a:ea typeface="+mn-lt"/>
                <a:cs typeface="+mn-lt"/>
              </a:rPr>
              <a:t>викрадення</a:t>
            </a:r>
            <a:r>
              <a:rPr lang="ru-RU" i="1" dirty="0">
                <a:ea typeface="+mn-lt"/>
                <a:cs typeface="+mn-lt"/>
              </a:rPr>
              <a:t> особливо </a:t>
            </a:r>
            <a:r>
              <a:rPr lang="ru-RU" i="1" dirty="0" err="1">
                <a:ea typeface="+mn-lt"/>
                <a:cs typeface="+mn-lt"/>
              </a:rPr>
              <a:t>небезпечного</a:t>
            </a:r>
            <a:r>
              <a:rPr lang="ru-RU" i="1" dirty="0">
                <a:ea typeface="+mn-lt"/>
                <a:cs typeface="+mn-lt"/>
              </a:rPr>
              <a:t> </a:t>
            </a:r>
            <a:r>
              <a:rPr lang="ru-RU" i="1" dirty="0" err="1">
                <a:ea typeface="+mn-lt"/>
                <a:cs typeface="+mn-lt"/>
              </a:rPr>
              <a:t>наркотичного</a:t>
            </a:r>
            <a:r>
              <a:rPr lang="ru-RU" i="1" dirty="0">
                <a:ea typeface="+mn-lt"/>
                <a:cs typeface="+mn-lt"/>
              </a:rPr>
              <a:t> </a:t>
            </a:r>
            <a:r>
              <a:rPr lang="ru-RU" i="1" dirty="0" err="1">
                <a:ea typeface="+mn-lt"/>
                <a:cs typeface="+mn-lt"/>
              </a:rPr>
              <a:t>засобу</a:t>
            </a:r>
            <a:r>
              <a:rPr lang="ru-RU" i="1" dirty="0">
                <a:ea typeface="+mn-lt"/>
                <a:cs typeface="+mn-lt"/>
              </a:rPr>
              <a:t>, а </a:t>
            </a:r>
            <a:r>
              <a:rPr lang="ru-RU" i="1" dirty="0" err="1">
                <a:ea typeface="+mn-lt"/>
                <a:cs typeface="+mn-lt"/>
              </a:rPr>
              <a:t>саме</a:t>
            </a:r>
            <a:r>
              <a:rPr lang="ru-RU" i="1" dirty="0">
                <a:ea typeface="+mn-lt"/>
                <a:cs typeface="+mn-lt"/>
              </a:rPr>
              <a:t>: </a:t>
            </a:r>
            <a:r>
              <a:rPr lang="ru-RU" i="1" dirty="0" err="1">
                <a:ea typeface="+mn-lt"/>
                <a:cs typeface="+mn-lt"/>
              </a:rPr>
              <a:t>злочинець</a:t>
            </a:r>
            <a:r>
              <a:rPr lang="ru-RU" i="1" dirty="0">
                <a:ea typeface="+mn-lt"/>
                <a:cs typeface="+mn-lt"/>
              </a:rPr>
              <a:t> шляхом </a:t>
            </a:r>
            <a:r>
              <a:rPr lang="ru-RU" i="1" dirty="0" err="1">
                <a:ea typeface="+mn-lt"/>
                <a:cs typeface="+mn-lt"/>
              </a:rPr>
              <a:t>вільного</a:t>
            </a:r>
            <a:r>
              <a:rPr lang="ru-RU" i="1" dirty="0">
                <a:ea typeface="+mn-lt"/>
                <a:cs typeface="+mn-lt"/>
              </a:rPr>
              <a:t> доступу </a:t>
            </a:r>
            <a:r>
              <a:rPr lang="ru-RU" i="1" dirty="0" err="1">
                <a:ea typeface="+mn-lt"/>
                <a:cs typeface="+mn-lt"/>
              </a:rPr>
              <a:t>зайшов</a:t>
            </a:r>
            <a:r>
              <a:rPr lang="ru-RU" i="1" dirty="0">
                <a:ea typeface="+mn-lt"/>
                <a:cs typeface="+mn-lt"/>
              </a:rPr>
              <a:t> на </a:t>
            </a:r>
            <a:r>
              <a:rPr lang="ru-RU" i="1" dirty="0" err="1">
                <a:ea typeface="+mn-lt"/>
                <a:cs typeface="+mn-lt"/>
              </a:rPr>
              <a:t>присадибну</a:t>
            </a:r>
            <a:r>
              <a:rPr lang="ru-RU" i="1" dirty="0">
                <a:ea typeface="+mn-lt"/>
                <a:cs typeface="+mn-lt"/>
              </a:rPr>
              <a:t> </a:t>
            </a:r>
            <a:r>
              <a:rPr lang="ru-RU" i="1" dirty="0" err="1">
                <a:ea typeface="+mn-lt"/>
                <a:cs typeface="+mn-lt"/>
              </a:rPr>
              <a:t>ділянку</a:t>
            </a:r>
            <a:r>
              <a:rPr lang="ru-RU" i="1" dirty="0">
                <a:ea typeface="+mn-lt"/>
                <a:cs typeface="+mn-lt"/>
              </a:rPr>
              <a:t> </a:t>
            </a:r>
            <a:r>
              <a:rPr lang="ru-RU" i="1" dirty="0" err="1">
                <a:ea typeface="+mn-lt"/>
                <a:cs typeface="+mn-lt"/>
              </a:rPr>
              <a:t>біля</a:t>
            </a:r>
            <a:r>
              <a:rPr lang="ru-RU" i="1" dirty="0">
                <a:ea typeface="+mn-lt"/>
                <a:cs typeface="+mn-lt"/>
              </a:rPr>
              <a:t> </a:t>
            </a:r>
            <a:r>
              <a:rPr lang="ru-RU" i="1" dirty="0" err="1">
                <a:ea typeface="+mn-lt"/>
                <a:cs typeface="+mn-lt"/>
              </a:rPr>
              <a:t>будинку</a:t>
            </a:r>
            <a:r>
              <a:rPr lang="ru-RU" i="1" dirty="0">
                <a:ea typeface="+mn-lt"/>
                <a:cs typeface="+mn-lt"/>
              </a:rPr>
              <a:t> </a:t>
            </a:r>
            <a:r>
              <a:rPr lang="ru-RU" i="1" dirty="0" err="1">
                <a:ea typeface="+mn-lt"/>
                <a:cs typeface="+mn-lt"/>
              </a:rPr>
              <a:t>іншої</a:t>
            </a:r>
            <a:r>
              <a:rPr lang="ru-RU" i="1" dirty="0">
                <a:ea typeface="+mn-lt"/>
                <a:cs typeface="+mn-lt"/>
              </a:rPr>
              <a:t> особи, де </a:t>
            </a:r>
            <a:r>
              <a:rPr lang="ru-RU" i="1" dirty="0" err="1">
                <a:ea typeface="+mn-lt"/>
                <a:cs typeface="+mn-lt"/>
              </a:rPr>
              <a:t>таємно</a:t>
            </a:r>
            <a:r>
              <a:rPr lang="ru-RU" i="1" dirty="0">
                <a:ea typeface="+mn-lt"/>
                <a:cs typeface="+mn-lt"/>
              </a:rPr>
              <a:t> </a:t>
            </a:r>
            <a:r>
              <a:rPr lang="ru-RU" i="1" dirty="0" err="1">
                <a:ea typeface="+mn-lt"/>
                <a:cs typeface="+mn-lt"/>
              </a:rPr>
              <a:t>викрав</a:t>
            </a:r>
            <a:r>
              <a:rPr lang="ru-RU" i="1" dirty="0">
                <a:ea typeface="+mn-lt"/>
                <a:cs typeface="+mn-lt"/>
              </a:rPr>
              <a:t> </a:t>
            </a:r>
            <a:r>
              <a:rPr lang="ru-RU" i="1" dirty="0" err="1">
                <a:ea typeface="+mn-lt"/>
                <a:cs typeface="+mn-lt"/>
              </a:rPr>
              <a:t>рослини</a:t>
            </a:r>
            <a:r>
              <a:rPr lang="ru-RU" i="1" dirty="0">
                <a:ea typeface="+mn-lt"/>
                <a:cs typeface="+mn-lt"/>
              </a:rPr>
              <a:t> </a:t>
            </a:r>
            <a:r>
              <a:rPr lang="ru-RU" i="1" dirty="0" err="1">
                <a:ea typeface="+mn-lt"/>
                <a:cs typeface="+mn-lt"/>
              </a:rPr>
              <a:t>конопель</a:t>
            </a:r>
            <a:r>
              <a:rPr lang="ru-RU" i="1" dirty="0">
                <a:ea typeface="+mn-lt"/>
                <a:cs typeface="+mn-lt"/>
              </a:rPr>
              <a:t> </a:t>
            </a:r>
          </a:p>
          <a:p>
            <a:pPr algn="ctr"/>
            <a:endParaRPr lang="ru-RU" i="1" dirty="0">
              <a:ea typeface="+mn-lt"/>
              <a:cs typeface="+mn-lt"/>
            </a:endParaRPr>
          </a:p>
          <a:p>
            <a:pPr algn="ctr"/>
            <a:r>
              <a:rPr lang="ru-RU" i="1" dirty="0" err="1">
                <a:ea typeface="+mn-lt"/>
                <a:cs typeface="+mn-lt"/>
              </a:rPr>
              <a:t>Наприклад</a:t>
            </a:r>
            <a:r>
              <a:rPr lang="ru-RU" i="1" dirty="0">
                <a:ea typeface="+mn-lt"/>
                <a:cs typeface="+mn-lt"/>
              </a:rPr>
              <a:t>, </a:t>
            </a:r>
            <a:r>
              <a:rPr lang="ru-RU" i="1" dirty="0" err="1">
                <a:ea typeface="+mn-lt"/>
                <a:cs typeface="+mn-lt"/>
              </a:rPr>
              <a:t>вироком</a:t>
            </a:r>
            <a:r>
              <a:rPr lang="ru-RU" i="1" dirty="0">
                <a:ea typeface="+mn-lt"/>
                <a:cs typeface="+mn-lt"/>
              </a:rPr>
              <a:t> </a:t>
            </a:r>
            <a:r>
              <a:rPr lang="ru-RU" i="1" dirty="0" err="1">
                <a:ea typeface="+mn-lt"/>
                <a:cs typeface="+mn-lt"/>
              </a:rPr>
              <a:t>Кагарлицького</a:t>
            </a:r>
            <a:r>
              <a:rPr lang="ru-RU" i="1" dirty="0">
                <a:ea typeface="+mn-lt"/>
                <a:cs typeface="+mn-lt"/>
              </a:rPr>
              <a:t> районного суду </a:t>
            </a:r>
            <a:r>
              <a:rPr lang="ru-RU" i="1" dirty="0" err="1">
                <a:ea typeface="+mn-lt"/>
                <a:cs typeface="+mn-lt"/>
              </a:rPr>
              <a:t>Київської</a:t>
            </a:r>
            <a:r>
              <a:rPr lang="ru-RU" i="1" dirty="0">
                <a:ea typeface="+mn-lt"/>
                <a:cs typeface="+mn-lt"/>
              </a:rPr>
              <a:t> </a:t>
            </a:r>
            <a:r>
              <a:rPr lang="ru-RU" i="1" dirty="0" err="1">
                <a:ea typeface="+mn-lt"/>
                <a:cs typeface="+mn-lt"/>
              </a:rPr>
              <a:t>області</a:t>
            </a:r>
            <a:r>
              <a:rPr lang="ru-RU" i="1" dirty="0">
                <a:ea typeface="+mn-lt"/>
                <a:cs typeface="+mn-lt"/>
              </a:rPr>
              <a:t> </a:t>
            </a:r>
            <a:r>
              <a:rPr lang="ru-RU" i="1" dirty="0" err="1">
                <a:ea typeface="+mn-lt"/>
                <a:cs typeface="+mn-lt"/>
              </a:rPr>
              <a:t>від</a:t>
            </a:r>
            <a:r>
              <a:rPr lang="ru-RU" i="1" dirty="0">
                <a:ea typeface="+mn-lt"/>
                <a:cs typeface="+mn-lt"/>
              </a:rPr>
              <a:t> 3 червня 2010 року </a:t>
            </a:r>
            <a:r>
              <a:rPr lang="ru-RU" i="1" dirty="0" err="1">
                <a:ea typeface="+mn-lt"/>
                <a:cs typeface="+mn-lt"/>
              </a:rPr>
              <a:t>двох</a:t>
            </a:r>
            <a:r>
              <a:rPr lang="ru-RU" i="1" dirty="0">
                <a:ea typeface="+mn-lt"/>
                <a:cs typeface="+mn-lt"/>
              </a:rPr>
              <a:t> </a:t>
            </a:r>
            <a:r>
              <a:rPr lang="ru-RU" i="1" dirty="0" err="1">
                <a:ea typeface="+mn-lt"/>
                <a:cs typeface="+mn-lt"/>
              </a:rPr>
              <a:t>осіб</a:t>
            </a:r>
            <a:r>
              <a:rPr lang="ru-RU" i="1" dirty="0">
                <a:ea typeface="+mn-lt"/>
                <a:cs typeface="+mn-lt"/>
              </a:rPr>
              <a:t> </a:t>
            </a:r>
            <a:r>
              <a:rPr lang="ru-RU" i="1" dirty="0" err="1">
                <a:ea typeface="+mn-lt"/>
                <a:cs typeface="+mn-lt"/>
              </a:rPr>
              <a:t>визнано</a:t>
            </a:r>
            <a:r>
              <a:rPr lang="ru-RU" i="1" dirty="0">
                <a:ea typeface="+mn-lt"/>
                <a:cs typeface="+mn-lt"/>
              </a:rPr>
              <a:t> </a:t>
            </a:r>
            <a:r>
              <a:rPr lang="ru-RU" i="1" dirty="0" err="1">
                <a:ea typeface="+mn-lt"/>
                <a:cs typeface="+mn-lt"/>
              </a:rPr>
              <a:t>винними</a:t>
            </a:r>
            <a:r>
              <a:rPr lang="ru-RU" i="1" dirty="0">
                <a:ea typeface="+mn-lt"/>
                <a:cs typeface="+mn-lt"/>
              </a:rPr>
              <a:t> у </a:t>
            </a:r>
            <a:r>
              <a:rPr lang="ru-RU" i="1" dirty="0" err="1">
                <a:ea typeface="+mn-lt"/>
                <a:cs typeface="+mn-lt"/>
              </a:rPr>
              <a:t>скоєнні</a:t>
            </a:r>
            <a:r>
              <a:rPr lang="ru-RU" i="1" dirty="0">
                <a:ea typeface="+mn-lt"/>
                <a:cs typeface="+mn-lt"/>
              </a:rPr>
              <a:t> </a:t>
            </a:r>
            <a:r>
              <a:rPr lang="ru-RU" i="1" dirty="0" err="1">
                <a:ea typeface="+mn-lt"/>
                <a:cs typeface="+mn-lt"/>
              </a:rPr>
              <a:t>злочину</a:t>
            </a:r>
            <a:r>
              <a:rPr lang="ru-RU" i="1" dirty="0">
                <a:ea typeface="+mn-lt"/>
                <a:cs typeface="+mn-lt"/>
              </a:rPr>
              <a:t>, </a:t>
            </a:r>
            <a:r>
              <a:rPr lang="ru-RU" i="1" dirty="0" err="1">
                <a:ea typeface="+mn-lt"/>
                <a:cs typeface="+mn-lt"/>
              </a:rPr>
              <a:t>передбаченого</a:t>
            </a:r>
            <a:r>
              <a:rPr lang="ru-RU" i="1" dirty="0">
                <a:ea typeface="+mn-lt"/>
                <a:cs typeface="+mn-lt"/>
              </a:rPr>
              <a:t> ч. 2 ст. 308 КК. Так, </a:t>
            </a:r>
            <a:r>
              <a:rPr lang="ru-RU" i="1" dirty="0" err="1">
                <a:ea typeface="+mn-lt"/>
                <a:cs typeface="+mn-lt"/>
              </a:rPr>
              <a:t>засуджені</a:t>
            </a:r>
            <a:r>
              <a:rPr lang="ru-RU" i="1" dirty="0">
                <a:ea typeface="+mn-lt"/>
                <a:cs typeface="+mn-lt"/>
              </a:rPr>
              <a:t> </a:t>
            </a:r>
            <a:r>
              <a:rPr lang="ru-RU" i="1" dirty="0" err="1">
                <a:ea typeface="+mn-lt"/>
                <a:cs typeface="+mn-lt"/>
              </a:rPr>
              <a:t>приїхали</a:t>
            </a:r>
            <a:r>
              <a:rPr lang="ru-RU" i="1" dirty="0">
                <a:ea typeface="+mn-lt"/>
                <a:cs typeface="+mn-lt"/>
              </a:rPr>
              <a:t> на поле, на </a:t>
            </a:r>
            <a:r>
              <a:rPr lang="ru-RU" i="1" dirty="0" err="1">
                <a:ea typeface="+mn-lt"/>
                <a:cs typeface="+mn-lt"/>
              </a:rPr>
              <a:t>якому</a:t>
            </a:r>
            <a:r>
              <a:rPr lang="ru-RU" i="1" dirty="0">
                <a:ea typeface="+mn-lt"/>
                <a:cs typeface="+mn-lt"/>
              </a:rPr>
              <a:t> </a:t>
            </a:r>
            <a:r>
              <a:rPr lang="ru-RU" i="1" dirty="0" err="1">
                <a:ea typeface="+mn-lt"/>
                <a:cs typeface="+mn-lt"/>
              </a:rPr>
              <a:t>фермерське</a:t>
            </a:r>
            <a:r>
              <a:rPr lang="ru-RU" i="1" dirty="0">
                <a:ea typeface="+mn-lt"/>
                <a:cs typeface="+mn-lt"/>
              </a:rPr>
              <a:t> </a:t>
            </a:r>
            <a:r>
              <a:rPr lang="ru-RU" i="1" dirty="0" err="1">
                <a:ea typeface="+mn-lt"/>
                <a:cs typeface="+mn-lt"/>
              </a:rPr>
              <a:t>господарство</a:t>
            </a:r>
            <a:r>
              <a:rPr lang="ru-RU" i="1" dirty="0">
                <a:ea typeface="+mn-lt"/>
                <a:cs typeface="+mn-lt"/>
              </a:rPr>
              <a:t> </a:t>
            </a:r>
            <a:r>
              <a:rPr lang="ru-RU" i="1" dirty="0" err="1">
                <a:ea typeface="+mn-lt"/>
                <a:cs typeface="+mn-lt"/>
              </a:rPr>
              <a:t>відповідно</a:t>
            </a:r>
            <a:r>
              <a:rPr lang="ru-RU" i="1" dirty="0">
                <a:ea typeface="+mn-lt"/>
                <a:cs typeface="+mn-lt"/>
              </a:rPr>
              <a:t> до </a:t>
            </a:r>
            <a:r>
              <a:rPr lang="ru-RU" i="1" dirty="0" err="1">
                <a:ea typeface="+mn-lt"/>
                <a:cs typeface="+mn-lt"/>
              </a:rPr>
              <a:t>ліцензії</a:t>
            </a:r>
            <a:r>
              <a:rPr lang="ru-RU" i="1" dirty="0">
                <a:ea typeface="+mn-lt"/>
                <a:cs typeface="+mn-lt"/>
              </a:rPr>
              <a:t> </a:t>
            </a:r>
            <a:r>
              <a:rPr lang="ru-RU" i="1" dirty="0" err="1">
                <a:ea typeface="+mn-lt"/>
                <a:cs typeface="+mn-lt"/>
              </a:rPr>
              <a:t>Міністерства</a:t>
            </a:r>
            <a:r>
              <a:rPr lang="ru-RU" i="1" dirty="0">
                <a:ea typeface="+mn-lt"/>
                <a:cs typeface="+mn-lt"/>
              </a:rPr>
              <a:t> </a:t>
            </a:r>
            <a:r>
              <a:rPr lang="ru-RU" i="1" dirty="0" err="1">
                <a:ea typeface="+mn-lt"/>
                <a:cs typeface="+mn-lt"/>
              </a:rPr>
              <a:t>аграрної</a:t>
            </a:r>
            <a:r>
              <a:rPr lang="ru-RU" i="1" dirty="0">
                <a:ea typeface="+mn-lt"/>
                <a:cs typeface="+mn-lt"/>
              </a:rPr>
              <a:t> </a:t>
            </a:r>
            <a:r>
              <a:rPr lang="ru-RU" i="1" dirty="0" err="1">
                <a:ea typeface="+mn-lt"/>
                <a:cs typeface="+mn-lt"/>
              </a:rPr>
              <a:t>політики</a:t>
            </a:r>
            <a:r>
              <a:rPr lang="ru-RU" i="1" dirty="0">
                <a:ea typeface="+mn-lt"/>
                <a:cs typeface="+mn-lt"/>
              </a:rPr>
              <a:t> </a:t>
            </a:r>
            <a:r>
              <a:rPr lang="ru-RU" i="1" dirty="0" err="1">
                <a:ea typeface="+mn-lt"/>
                <a:cs typeface="+mn-lt"/>
              </a:rPr>
              <a:t>вирощувало</a:t>
            </a:r>
            <a:r>
              <a:rPr lang="ru-RU" i="1" dirty="0">
                <a:ea typeface="+mn-lt"/>
                <a:cs typeface="+mn-lt"/>
              </a:rPr>
              <a:t> </a:t>
            </a:r>
            <a:r>
              <a:rPr lang="ru-RU" i="1" dirty="0" err="1">
                <a:ea typeface="+mn-lt"/>
                <a:cs typeface="+mn-lt"/>
              </a:rPr>
              <a:t>рослини</a:t>
            </a:r>
            <a:r>
              <a:rPr lang="ru-RU" i="1" dirty="0">
                <a:ea typeface="+mn-lt"/>
                <a:cs typeface="+mn-lt"/>
              </a:rPr>
              <a:t> </a:t>
            </a:r>
            <a:r>
              <a:rPr lang="ru-RU" i="1" dirty="0" err="1">
                <a:ea typeface="+mn-lt"/>
                <a:cs typeface="+mn-lt"/>
              </a:rPr>
              <a:t>олійного</a:t>
            </a:r>
            <a:r>
              <a:rPr lang="ru-RU" i="1" dirty="0">
                <a:ea typeface="+mn-lt"/>
                <a:cs typeface="+mn-lt"/>
              </a:rPr>
              <a:t> маку, </a:t>
            </a:r>
            <a:r>
              <a:rPr lang="ru-RU" i="1" dirty="0" err="1">
                <a:ea typeface="+mn-lt"/>
                <a:cs typeface="+mn-lt"/>
              </a:rPr>
              <a:t>після</a:t>
            </a:r>
            <a:r>
              <a:rPr lang="ru-RU" i="1" dirty="0">
                <a:ea typeface="+mn-lt"/>
                <a:cs typeface="+mn-lt"/>
              </a:rPr>
              <a:t> </a:t>
            </a:r>
            <a:r>
              <a:rPr lang="ru-RU" i="1" dirty="0" err="1">
                <a:ea typeface="+mn-lt"/>
                <a:cs typeface="+mn-lt"/>
              </a:rPr>
              <a:t>чого</a:t>
            </a:r>
            <a:r>
              <a:rPr lang="ru-RU" i="1" dirty="0">
                <a:ea typeface="+mn-lt"/>
                <a:cs typeface="+mn-lt"/>
              </a:rPr>
              <a:t> з метою </a:t>
            </a:r>
            <a:r>
              <a:rPr lang="ru-RU" i="1" dirty="0" err="1">
                <a:ea typeface="+mn-lt"/>
                <a:cs typeface="+mn-lt"/>
              </a:rPr>
              <a:t>викрадення</a:t>
            </a:r>
            <a:r>
              <a:rPr lang="ru-RU" i="1" dirty="0">
                <a:ea typeface="+mn-lt"/>
                <a:cs typeface="+mn-lt"/>
              </a:rPr>
              <a:t> </a:t>
            </a:r>
            <a:r>
              <a:rPr lang="ru-RU" i="1" dirty="0" err="1">
                <a:ea typeface="+mn-lt"/>
                <a:cs typeface="+mn-lt"/>
              </a:rPr>
              <a:t>рослин</a:t>
            </a:r>
            <a:r>
              <a:rPr lang="ru-RU" i="1" dirty="0">
                <a:ea typeface="+mn-lt"/>
                <a:cs typeface="+mn-lt"/>
              </a:rPr>
              <a:t> маку </a:t>
            </a:r>
            <a:r>
              <a:rPr lang="ru-RU" i="1" dirty="0" err="1">
                <a:ea typeface="+mn-lt"/>
                <a:cs typeface="+mn-lt"/>
              </a:rPr>
              <a:t>таємно</a:t>
            </a:r>
            <a:r>
              <a:rPr lang="ru-RU" i="1" dirty="0">
                <a:ea typeface="+mn-lt"/>
                <a:cs typeface="+mn-lt"/>
              </a:rPr>
              <a:t> проникли на поле, яке </a:t>
            </a:r>
            <a:r>
              <a:rPr lang="ru-RU" i="1" dirty="0" err="1">
                <a:ea typeface="+mn-lt"/>
                <a:cs typeface="+mn-lt"/>
              </a:rPr>
              <a:t>охоронялося</a:t>
            </a:r>
            <a:r>
              <a:rPr lang="ru-RU" i="1" dirty="0">
                <a:ea typeface="+mn-lt"/>
                <a:cs typeface="+mn-lt"/>
              </a:rPr>
              <a:t> </a:t>
            </a:r>
            <a:r>
              <a:rPr lang="ru-RU" i="1" dirty="0" err="1">
                <a:ea typeface="+mn-lt"/>
                <a:cs typeface="+mn-lt"/>
              </a:rPr>
              <a:t>працівниками</a:t>
            </a:r>
            <a:r>
              <a:rPr lang="ru-RU" i="1" dirty="0">
                <a:ea typeface="+mn-lt"/>
                <a:cs typeface="+mn-lt"/>
              </a:rPr>
              <a:t> ВДСО. </a:t>
            </a:r>
            <a:r>
              <a:rPr lang="ru-RU" i="1" dirty="0" err="1">
                <a:ea typeface="+mn-lt"/>
                <a:cs typeface="+mn-lt"/>
              </a:rPr>
              <a:t>Зібравши</a:t>
            </a:r>
            <a:r>
              <a:rPr lang="ru-RU" i="1" dirty="0">
                <a:ea typeface="+mn-lt"/>
                <a:cs typeface="+mn-lt"/>
              </a:rPr>
              <a:t> з поля </a:t>
            </a:r>
            <a:r>
              <a:rPr lang="ru-RU" i="1" dirty="0" err="1">
                <a:ea typeface="+mn-lt"/>
                <a:cs typeface="+mn-lt"/>
              </a:rPr>
              <a:t>рослини</a:t>
            </a:r>
            <a:r>
              <a:rPr lang="ru-RU" i="1" dirty="0">
                <a:ea typeface="+mn-lt"/>
                <a:cs typeface="+mn-lt"/>
              </a:rPr>
              <a:t> маку у сумку, </a:t>
            </a:r>
            <a:r>
              <a:rPr lang="ru-RU" i="1" dirty="0" err="1">
                <a:ea typeface="+mn-lt"/>
                <a:cs typeface="+mn-lt"/>
              </a:rPr>
              <a:t>сіли</a:t>
            </a:r>
            <a:r>
              <a:rPr lang="ru-RU" i="1" dirty="0">
                <a:ea typeface="+mn-lt"/>
                <a:cs typeface="+mn-lt"/>
              </a:rPr>
              <a:t> до </a:t>
            </a:r>
            <a:r>
              <a:rPr lang="ru-RU" i="1" dirty="0" err="1">
                <a:ea typeface="+mn-lt"/>
                <a:cs typeface="+mn-lt"/>
              </a:rPr>
              <a:t>автомобіля</a:t>
            </a:r>
            <a:r>
              <a:rPr lang="ru-RU" i="1" dirty="0">
                <a:ea typeface="+mn-lt"/>
                <a:cs typeface="+mn-lt"/>
              </a:rPr>
              <a:t> та </a:t>
            </a:r>
            <a:r>
              <a:rPr lang="ru-RU" i="1" dirty="0" err="1">
                <a:ea typeface="+mn-lt"/>
                <a:cs typeface="+mn-lt"/>
              </a:rPr>
              <a:t>поїхали</a:t>
            </a:r>
            <a:r>
              <a:rPr lang="ru-RU" i="1" dirty="0">
                <a:ea typeface="+mn-lt"/>
                <a:cs typeface="+mn-lt"/>
              </a:rPr>
              <a:t> з поля. </a:t>
            </a:r>
            <a:r>
              <a:rPr lang="ru-RU" i="1" dirty="0" err="1">
                <a:ea typeface="+mn-lt"/>
                <a:cs typeface="+mn-lt"/>
              </a:rPr>
              <a:t>Під</a:t>
            </a:r>
            <a:r>
              <a:rPr lang="ru-RU" i="1" dirty="0">
                <a:ea typeface="+mn-lt"/>
                <a:cs typeface="+mn-lt"/>
              </a:rPr>
              <a:t> час руху </a:t>
            </a:r>
            <a:r>
              <a:rPr lang="ru-RU" i="1" dirty="0" err="1">
                <a:ea typeface="+mn-lt"/>
                <a:cs typeface="+mn-lt"/>
              </a:rPr>
              <a:t>побачили</a:t>
            </a:r>
            <a:r>
              <a:rPr lang="ru-RU" i="1" dirty="0">
                <a:ea typeface="+mn-lt"/>
                <a:cs typeface="+mn-lt"/>
              </a:rPr>
              <a:t> </a:t>
            </a:r>
            <a:r>
              <a:rPr lang="ru-RU" i="1" dirty="0" err="1">
                <a:ea typeface="+mn-lt"/>
                <a:cs typeface="+mn-lt"/>
              </a:rPr>
              <a:t>інший</a:t>
            </a:r>
            <a:r>
              <a:rPr lang="ru-RU" i="1" dirty="0">
                <a:ea typeface="+mn-lt"/>
                <a:cs typeface="+mn-lt"/>
              </a:rPr>
              <a:t> </a:t>
            </a:r>
            <a:r>
              <a:rPr lang="ru-RU" i="1" dirty="0" err="1">
                <a:ea typeface="+mn-lt"/>
                <a:cs typeface="+mn-lt"/>
              </a:rPr>
              <a:t>автомобіль</a:t>
            </a:r>
            <a:r>
              <a:rPr lang="ru-RU" i="1" dirty="0">
                <a:ea typeface="+mn-lt"/>
                <a:cs typeface="+mn-lt"/>
              </a:rPr>
              <a:t>, </a:t>
            </a:r>
            <a:r>
              <a:rPr lang="ru-RU" i="1" dirty="0" err="1">
                <a:ea typeface="+mn-lt"/>
                <a:cs typeface="+mn-lt"/>
              </a:rPr>
              <a:t>який</a:t>
            </a:r>
            <a:r>
              <a:rPr lang="ru-RU" i="1" dirty="0">
                <a:ea typeface="+mn-lt"/>
                <a:cs typeface="+mn-lt"/>
              </a:rPr>
              <a:t> їх </a:t>
            </a:r>
            <a:r>
              <a:rPr lang="ru-RU" i="1" dirty="0" err="1">
                <a:ea typeface="+mn-lt"/>
                <a:cs typeface="+mn-lt"/>
              </a:rPr>
              <a:t>переслідував</a:t>
            </a:r>
            <a:r>
              <a:rPr lang="ru-RU" i="1" dirty="0">
                <a:ea typeface="+mn-lt"/>
                <a:cs typeface="+mn-lt"/>
              </a:rPr>
              <a:t>, та </a:t>
            </a:r>
            <a:r>
              <a:rPr lang="ru-RU" i="1" dirty="0" err="1">
                <a:ea typeface="+mn-lt"/>
                <a:cs typeface="+mn-lt"/>
              </a:rPr>
              <a:t>викинули</a:t>
            </a:r>
            <a:r>
              <a:rPr lang="ru-RU" i="1" dirty="0">
                <a:ea typeface="+mn-lt"/>
                <a:cs typeface="+mn-lt"/>
              </a:rPr>
              <a:t> з </a:t>
            </a:r>
            <a:r>
              <a:rPr lang="ru-RU" i="1" dirty="0" err="1">
                <a:ea typeface="+mn-lt"/>
                <a:cs typeface="+mn-lt"/>
              </a:rPr>
              <a:t>машини</a:t>
            </a:r>
            <a:r>
              <a:rPr lang="ru-RU" i="1" dirty="0">
                <a:ea typeface="+mn-lt"/>
                <a:cs typeface="+mn-lt"/>
              </a:rPr>
              <a:t> сумку з маком, але все одно </a:t>
            </a:r>
            <a:r>
              <a:rPr lang="ru-RU" i="1" dirty="0" err="1">
                <a:ea typeface="+mn-lt"/>
                <a:cs typeface="+mn-lt"/>
              </a:rPr>
              <a:t>були</a:t>
            </a:r>
            <a:r>
              <a:rPr lang="ru-RU" i="1" dirty="0">
                <a:ea typeface="+mn-lt"/>
                <a:cs typeface="+mn-lt"/>
              </a:rPr>
              <a:t> </a:t>
            </a:r>
            <a:r>
              <a:rPr lang="ru-RU" i="1" dirty="0" err="1">
                <a:ea typeface="+mn-lt"/>
                <a:cs typeface="+mn-lt"/>
              </a:rPr>
              <a:t>затримані</a:t>
            </a:r>
            <a:r>
              <a:rPr lang="ru-RU" i="1" dirty="0">
                <a:ea typeface="+mn-lt"/>
                <a:cs typeface="+mn-lt"/>
              </a:rPr>
              <a:t> </a:t>
            </a:r>
            <a:r>
              <a:rPr lang="ru-RU" i="1" dirty="0" err="1">
                <a:ea typeface="+mn-lt"/>
                <a:cs typeface="+mn-lt"/>
              </a:rPr>
              <a:t>працівниками</a:t>
            </a:r>
            <a:r>
              <a:rPr lang="ru-RU" i="1" dirty="0">
                <a:ea typeface="+mn-lt"/>
                <a:cs typeface="+mn-lt"/>
              </a:rPr>
              <a:t> ВДСО</a:t>
            </a:r>
            <a:endParaRPr lang="ru-RU" i="1" dirty="0"/>
          </a:p>
        </p:txBody>
      </p:sp>
      <p:sp>
        <p:nvSpPr>
          <p:cNvPr id="4" name="Лента: наклоненная вниз 3">
            <a:extLst>
              <a:ext uri="{FF2B5EF4-FFF2-40B4-BE49-F238E27FC236}">
                <a16:creationId xmlns:a16="http://schemas.microsoft.com/office/drawing/2014/main" id="{75642849-8C12-4E68-A3FF-5C0DF98631F6}"/>
              </a:ext>
            </a:extLst>
          </p:cNvPr>
          <p:cNvSpPr/>
          <p:nvPr/>
        </p:nvSpPr>
        <p:spPr>
          <a:xfrm>
            <a:off x="4467131" y="189695"/>
            <a:ext cx="6110376" cy="1006414"/>
          </a:xfrm>
          <a:prstGeom prst="ribb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a:ea typeface="+mn-lt"/>
                <a:cs typeface="+mn-lt"/>
              </a:rPr>
              <a:t>Приклад</a:t>
            </a:r>
            <a:endParaRPr lang="ru-RU" sz="3200" b="1"/>
          </a:p>
        </p:txBody>
      </p:sp>
    </p:spTree>
    <p:extLst>
      <p:ext uri="{BB962C8B-B14F-4D97-AF65-F5344CB8AC3E}">
        <p14:creationId xmlns:p14="http://schemas.microsoft.com/office/powerpoint/2010/main" val="10883407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знак завершения 3">
            <a:extLst>
              <a:ext uri="{FF2B5EF4-FFF2-40B4-BE49-F238E27FC236}">
                <a16:creationId xmlns:a16="http://schemas.microsoft.com/office/drawing/2014/main" id="{7EA33A86-9B91-45B1-B18A-64A7FCF93847}"/>
              </a:ext>
            </a:extLst>
          </p:cNvPr>
          <p:cNvSpPr/>
          <p:nvPr/>
        </p:nvSpPr>
        <p:spPr>
          <a:xfrm>
            <a:off x="2432649" y="43218"/>
            <a:ext cx="5477772" cy="1567131"/>
          </a:xfrm>
          <a:prstGeom prst="flowChartTerminator">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id="{E76AAD9D-601F-45A3-A3BB-48993AB7917B}"/>
              </a:ext>
            </a:extLst>
          </p:cNvPr>
          <p:cNvSpPr txBox="1"/>
          <p:nvPr/>
        </p:nvSpPr>
        <p:spPr>
          <a:xfrm>
            <a:off x="2610029" y="223388"/>
            <a:ext cx="367772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b="1">
                <a:ea typeface="+mn-lt"/>
                <a:cs typeface="+mn-lt"/>
              </a:rPr>
              <a:t>Під привласненням наркотичних засобів, психотропних речовин або їх аналогів (ч. 1 ст. 308 КК) слід розуміти</a:t>
            </a:r>
            <a:endParaRPr lang="ru-RU" b="1"/>
          </a:p>
        </p:txBody>
      </p:sp>
      <p:sp>
        <p:nvSpPr>
          <p:cNvPr id="6" name="Прямоугольник: скругленные углы 5">
            <a:extLst>
              <a:ext uri="{FF2B5EF4-FFF2-40B4-BE49-F238E27FC236}">
                <a16:creationId xmlns:a16="http://schemas.microsoft.com/office/drawing/2014/main" id="{6C6DD1CD-BDC3-42AD-9E75-7A7820408ED3}"/>
              </a:ext>
            </a:extLst>
          </p:cNvPr>
          <p:cNvSpPr/>
          <p:nvPr/>
        </p:nvSpPr>
        <p:spPr>
          <a:xfrm>
            <a:off x="6542776" y="37022"/>
            <a:ext cx="5348376" cy="238664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протиправне вилучення (утримання, неповернення) особою вказаних речовин, які перебували у його правомірному володінні з метою в подальшому розпорядитися ними на власний розсуд. Злочин, вчинений у цій формі, вважається закінченим з моменту утримання наркотиків.</a:t>
            </a:r>
          </a:p>
        </p:txBody>
      </p:sp>
      <p:sp>
        <p:nvSpPr>
          <p:cNvPr id="7" name="Овал 6">
            <a:extLst>
              <a:ext uri="{FF2B5EF4-FFF2-40B4-BE49-F238E27FC236}">
                <a16:creationId xmlns:a16="http://schemas.microsoft.com/office/drawing/2014/main" id="{12FED765-7881-418C-B095-6BC5F4B2C7EC}"/>
              </a:ext>
            </a:extLst>
          </p:cNvPr>
          <p:cNvSpPr/>
          <p:nvPr/>
        </p:nvSpPr>
        <p:spPr>
          <a:xfrm>
            <a:off x="819689" y="1862048"/>
            <a:ext cx="6354791" cy="5003319"/>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a:solidFill>
                  <a:schemeClr val="tx1"/>
                </a:solidFill>
                <a:ea typeface="+mn-lt"/>
                <a:cs typeface="+mn-lt"/>
              </a:rPr>
              <a:t>На думку А.А. Музики, при заволодінні наркотичними засобами, психотропними речовинами або їх аналогами наслідки у вигляді матеріальної шкоди (на відміну від аналогічних злочинів проти власності), як правило, не настають чи є незначними і тому не визначають суспільної небезпеки посягання. Відтак, для викрадення наркотичних засобів (психотропних речовин чи їх аналогів) не є обов’язковою ознака безоплатності їх вилучення. Грошова чи інша компенсація вартості цих предметів не змінює соціальної суті даного злочину. Протиправні дії винного, який хоча й сплатив вартість наркотиків чи психотропних речовин і тому не заподіяв шкоди власності, все рівно охоплюються ст. 308 КК . </a:t>
            </a:r>
            <a:endParaRPr lang="ru-RU" sz="1600">
              <a:solidFill>
                <a:schemeClr val="tx1"/>
              </a:solidFill>
            </a:endParaRPr>
          </a:p>
        </p:txBody>
      </p:sp>
      <p:sp>
        <p:nvSpPr>
          <p:cNvPr id="8" name="Стрелка: изогнутая вправо 7">
            <a:extLst>
              <a:ext uri="{FF2B5EF4-FFF2-40B4-BE49-F238E27FC236}">
                <a16:creationId xmlns:a16="http://schemas.microsoft.com/office/drawing/2014/main" id="{6A65F1D5-466D-4928-803D-A1F641D09838}"/>
              </a:ext>
            </a:extLst>
          </p:cNvPr>
          <p:cNvSpPr/>
          <p:nvPr/>
        </p:nvSpPr>
        <p:spPr>
          <a:xfrm rot="1620000">
            <a:off x="1553827" y="736963"/>
            <a:ext cx="690113" cy="1754037"/>
          </a:xfrm>
          <a:prstGeom prst="curv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9" name="Стрелка: изогнутая влево 8">
            <a:extLst>
              <a:ext uri="{FF2B5EF4-FFF2-40B4-BE49-F238E27FC236}">
                <a16:creationId xmlns:a16="http://schemas.microsoft.com/office/drawing/2014/main" id="{480C986A-BB87-4542-BCE4-F98FBC2DA144}"/>
              </a:ext>
            </a:extLst>
          </p:cNvPr>
          <p:cNvSpPr/>
          <p:nvPr/>
        </p:nvSpPr>
        <p:spPr>
          <a:xfrm rot="2100000">
            <a:off x="6858262" y="2283430"/>
            <a:ext cx="632604" cy="155275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10" name="Рисунок 10" descr="Изображение выглядит как инструмент&#10;&#10;Автоматически созданное описание">
            <a:extLst>
              <a:ext uri="{FF2B5EF4-FFF2-40B4-BE49-F238E27FC236}">
                <a16:creationId xmlns:a16="http://schemas.microsoft.com/office/drawing/2014/main" id="{3D3AC5CE-5CD5-4A1E-B78D-A2A377F7DC63}"/>
              </a:ext>
            </a:extLst>
          </p:cNvPr>
          <p:cNvPicPr>
            <a:picLocks noChangeAspect="1"/>
          </p:cNvPicPr>
          <p:nvPr/>
        </p:nvPicPr>
        <p:blipFill>
          <a:blip r:embed="rId2"/>
          <a:stretch>
            <a:fillRect/>
          </a:stretch>
        </p:blipFill>
        <p:spPr>
          <a:xfrm>
            <a:off x="8269765" y="2557283"/>
            <a:ext cx="3703787" cy="1944717"/>
          </a:xfrm>
          <a:prstGeom prst="rect">
            <a:avLst/>
          </a:prstGeom>
        </p:spPr>
      </p:pic>
      <p:pic>
        <p:nvPicPr>
          <p:cNvPr id="11" name="Рисунок 11" descr="Изображение выглядит как внутренний, растение, зубчатая передача&#10;&#10;Автоматически созданное описание">
            <a:extLst>
              <a:ext uri="{FF2B5EF4-FFF2-40B4-BE49-F238E27FC236}">
                <a16:creationId xmlns:a16="http://schemas.microsoft.com/office/drawing/2014/main" id="{673FCC96-9281-43D1-89A5-0E6469115922}"/>
              </a:ext>
            </a:extLst>
          </p:cNvPr>
          <p:cNvPicPr>
            <a:picLocks noChangeAspect="1"/>
          </p:cNvPicPr>
          <p:nvPr/>
        </p:nvPicPr>
        <p:blipFill>
          <a:blip r:embed="rId3"/>
          <a:stretch>
            <a:fillRect/>
          </a:stretch>
        </p:blipFill>
        <p:spPr>
          <a:xfrm>
            <a:off x="6708027" y="4503168"/>
            <a:ext cx="4196210" cy="2380531"/>
          </a:xfrm>
          <a:prstGeom prst="rect">
            <a:avLst/>
          </a:prstGeom>
        </p:spPr>
      </p:pic>
    </p:spTree>
    <p:extLst>
      <p:ext uri="{BB962C8B-B14F-4D97-AF65-F5344CB8AC3E}">
        <p14:creationId xmlns:p14="http://schemas.microsoft.com/office/powerpoint/2010/main" val="2821780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D82D5AF-C6E6-4D76-B368-5955FEB8507F}"/>
              </a:ext>
            </a:extLst>
          </p:cNvPr>
          <p:cNvSpPr>
            <a:spLocks noGrp="1"/>
          </p:cNvSpPr>
          <p:nvPr>
            <p:ph idx="1"/>
          </p:nvPr>
        </p:nvSpPr>
        <p:spPr>
          <a:xfrm>
            <a:off x="2279755" y="3312639"/>
            <a:ext cx="8740462" cy="3477158"/>
          </a:xfrm>
        </p:spPr>
        <p:txBody>
          <a:bodyPr vert="horz" lIns="91440" tIns="45720" rIns="91440" bIns="45720" rtlCol="0" anchor="t">
            <a:normAutofit/>
          </a:bodyPr>
          <a:lstStyle/>
          <a:p>
            <a:r>
              <a:rPr lang="ru-RU" b="1">
                <a:ea typeface="+mn-lt"/>
                <a:cs typeface="+mn-lt"/>
              </a:rPr>
              <a:t>Так, вимагання за змістом ч. 1 ст. 308 КК означає </a:t>
            </a:r>
            <a:r>
              <a:rPr lang="ru-RU" b="1" i="1">
                <a:ea typeface="+mn-lt"/>
                <a:cs typeface="+mn-lt"/>
              </a:rPr>
              <a:t>вимогу передачі вказаних речовин чи права на них поєднане з погрозою обмеження прав, свобод або законних інтересів особи, у володінні якої знаходяться ці предмети, або її близьких родичів, пошкодження чи знищення їхнього майна або майна, що перебуває в їхньому віданні чи під охороною, або розголошення відомостей, які особа чи її близькі родичі бажають зберегти в таємниці.</a:t>
            </a:r>
            <a:r>
              <a:rPr lang="ru-RU" b="1">
                <a:ea typeface="+mn-lt"/>
                <a:cs typeface="+mn-lt"/>
              </a:rPr>
              <a:t> Злочин, вчинений у цій формі, вважається закінченим з моменту пред’явлення особі злочинної вимоги.</a:t>
            </a:r>
            <a:endParaRPr lang="ru-RU" b="1"/>
          </a:p>
        </p:txBody>
      </p:sp>
      <p:sp>
        <p:nvSpPr>
          <p:cNvPr id="4" name="Ромб 3">
            <a:extLst>
              <a:ext uri="{FF2B5EF4-FFF2-40B4-BE49-F238E27FC236}">
                <a16:creationId xmlns:a16="http://schemas.microsoft.com/office/drawing/2014/main" id="{DECCDD28-18C7-46B3-B0CF-1DB82553CF3B}"/>
              </a:ext>
            </a:extLst>
          </p:cNvPr>
          <p:cNvSpPr/>
          <p:nvPr/>
        </p:nvSpPr>
        <p:spPr>
          <a:xfrm>
            <a:off x="1311216" y="67574"/>
            <a:ext cx="10049771" cy="2832338"/>
          </a:xfrm>
          <a:prstGeom prst="diamond">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rPr>
              <a:t>Для характеристики вимагання наркотичних засобів, психотропних речовин або їх аналогів (ч. 1 ст. 308 КК) слід звертатися до визначення вимагання, наведеного у ст. 189 КК, з урахуванням певних особливостей щодо погрози застосування або застосування насильства. </a:t>
            </a:r>
          </a:p>
        </p:txBody>
      </p:sp>
      <p:pic>
        <p:nvPicPr>
          <p:cNvPr id="5" name="Рисунок 5">
            <a:extLst>
              <a:ext uri="{FF2B5EF4-FFF2-40B4-BE49-F238E27FC236}">
                <a16:creationId xmlns:a16="http://schemas.microsoft.com/office/drawing/2014/main" id="{86FA6E88-5BC6-4B94-A561-39F227AF0B96}"/>
              </a:ext>
            </a:extLst>
          </p:cNvPr>
          <p:cNvPicPr>
            <a:picLocks noChangeAspect="1"/>
          </p:cNvPicPr>
          <p:nvPr/>
        </p:nvPicPr>
        <p:blipFill>
          <a:blip r:embed="rId2"/>
          <a:stretch>
            <a:fillRect/>
          </a:stretch>
        </p:blipFill>
        <p:spPr>
          <a:xfrm>
            <a:off x="38001" y="0"/>
            <a:ext cx="2038171" cy="2128927"/>
          </a:xfrm>
          <a:prstGeom prst="rect">
            <a:avLst/>
          </a:prstGeom>
        </p:spPr>
      </p:pic>
    </p:spTree>
    <p:extLst>
      <p:ext uri="{BB962C8B-B14F-4D97-AF65-F5344CB8AC3E}">
        <p14:creationId xmlns:p14="http://schemas.microsoft.com/office/powerpoint/2010/main" val="28302214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1" descr="Изображение выглядит как человек, мужчина, зеленый&#10;&#10;Автоматически созданное описание">
            <a:extLst>
              <a:ext uri="{FF2B5EF4-FFF2-40B4-BE49-F238E27FC236}">
                <a16:creationId xmlns:a16="http://schemas.microsoft.com/office/drawing/2014/main" id="{DEDABF31-D5DC-4DC4-8B68-99E3E7D4D583}"/>
              </a:ext>
            </a:extLst>
          </p:cNvPr>
          <p:cNvPicPr>
            <a:picLocks noChangeAspect="1"/>
          </p:cNvPicPr>
          <p:nvPr/>
        </p:nvPicPr>
        <p:blipFill>
          <a:blip r:embed="rId2"/>
          <a:stretch>
            <a:fillRect/>
          </a:stretch>
        </p:blipFill>
        <p:spPr>
          <a:xfrm>
            <a:off x="2884098" y="1888101"/>
            <a:ext cx="4123425" cy="2578589"/>
          </a:xfrm>
          <a:prstGeom prst="rect">
            <a:avLst/>
          </a:prstGeom>
        </p:spPr>
      </p:pic>
      <p:sp>
        <p:nvSpPr>
          <p:cNvPr id="4" name="Блок-схема: знак завершения 3">
            <a:extLst>
              <a:ext uri="{FF2B5EF4-FFF2-40B4-BE49-F238E27FC236}">
                <a16:creationId xmlns:a16="http://schemas.microsoft.com/office/drawing/2014/main" id="{51A778F6-CB4D-4ACC-BF6C-ACC4BCCFF6E9}"/>
              </a:ext>
            </a:extLst>
          </p:cNvPr>
          <p:cNvSpPr/>
          <p:nvPr/>
        </p:nvSpPr>
        <p:spPr>
          <a:xfrm>
            <a:off x="736121" y="402652"/>
            <a:ext cx="4615131" cy="1768414"/>
          </a:xfrm>
          <a:prstGeom prst="flowChartTerminator">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Для тлумачення заволодіння наркотиками шляхом шахрайства (ч. 1 ст. 308 КК) слід використовувати законодавче визначення шахрайства, наведене у ст. 190 КК. </a:t>
            </a:r>
            <a:endParaRPr lang="ru-RU">
              <a:solidFill>
                <a:schemeClr val="tx1"/>
              </a:solidFill>
            </a:endParaRPr>
          </a:p>
        </p:txBody>
      </p:sp>
      <p:sp>
        <p:nvSpPr>
          <p:cNvPr id="5" name="Овал 4">
            <a:extLst>
              <a:ext uri="{FF2B5EF4-FFF2-40B4-BE49-F238E27FC236}">
                <a16:creationId xmlns:a16="http://schemas.microsoft.com/office/drawing/2014/main" id="{F64DBA97-2F90-4AA9-A444-470BDA29CF96}"/>
              </a:ext>
            </a:extLst>
          </p:cNvPr>
          <p:cNvSpPr/>
          <p:nvPr/>
        </p:nvSpPr>
        <p:spPr>
          <a:xfrm>
            <a:off x="7406317" y="181694"/>
            <a:ext cx="4011282" cy="2587922"/>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a:solidFill>
                  <a:schemeClr val="tx1"/>
                </a:solidFill>
                <a:ea typeface="+mn-lt"/>
                <a:cs typeface="+mn-lt"/>
              </a:rPr>
              <a:t>Шахрайство – це заволодіння чужим майном або придбання права на нього шляхом обману чи зловживання довірою.</a:t>
            </a:r>
            <a:endParaRPr lang="ru-RU" sz="2000">
              <a:solidFill>
                <a:schemeClr val="tx1"/>
              </a:solidFill>
            </a:endParaRPr>
          </a:p>
        </p:txBody>
      </p:sp>
      <p:sp>
        <p:nvSpPr>
          <p:cNvPr id="6" name="Прямоугольник: скругленные углы 5">
            <a:extLst>
              <a:ext uri="{FF2B5EF4-FFF2-40B4-BE49-F238E27FC236}">
                <a16:creationId xmlns:a16="http://schemas.microsoft.com/office/drawing/2014/main" id="{8F4CD3EF-7BC2-4E1F-97A4-80029384DCD5}"/>
              </a:ext>
            </a:extLst>
          </p:cNvPr>
          <p:cNvSpPr/>
          <p:nvPr/>
        </p:nvSpPr>
        <p:spPr>
          <a:xfrm>
            <a:off x="6844701" y="3962041"/>
            <a:ext cx="4845168" cy="2156602"/>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Тож заволодіння наркотичними засобами, психотропними речовинами або їх аналогами шляхом шахрайства – це вилучення вказаних речовин або права на них шляхом обману чи зловживання довірою.</a:t>
            </a:r>
            <a:endParaRPr lang="ru-RU">
              <a:solidFill>
                <a:schemeClr val="tx1"/>
              </a:solidFill>
            </a:endParaRPr>
          </a:p>
        </p:txBody>
      </p:sp>
      <p:sp>
        <p:nvSpPr>
          <p:cNvPr id="7" name="Овал 6">
            <a:extLst>
              <a:ext uri="{FF2B5EF4-FFF2-40B4-BE49-F238E27FC236}">
                <a16:creationId xmlns:a16="http://schemas.microsoft.com/office/drawing/2014/main" id="{919322E0-CF80-45CA-BAF5-004D3C8D2748}"/>
              </a:ext>
            </a:extLst>
          </p:cNvPr>
          <p:cNvSpPr/>
          <p:nvPr/>
        </p:nvSpPr>
        <p:spPr>
          <a:xfrm>
            <a:off x="404543" y="3819165"/>
            <a:ext cx="4945809" cy="2300375"/>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a:solidFill>
                  <a:schemeClr val="tx1"/>
                </a:solidFill>
                <a:ea typeface="+mn-lt"/>
                <a:cs typeface="+mn-lt"/>
              </a:rPr>
              <a:t>Таке заволодіння вважається закінченим злочином з моменту отримання реальної можливості хоча б первинно розпорядитися наркотиками. </a:t>
            </a:r>
            <a:endParaRPr lang="ru-RU">
              <a:solidFill>
                <a:schemeClr val="tx1"/>
              </a:solidFill>
            </a:endParaRPr>
          </a:p>
        </p:txBody>
      </p:sp>
      <p:sp>
        <p:nvSpPr>
          <p:cNvPr id="8" name="Стрелка: вправо 7">
            <a:extLst>
              <a:ext uri="{FF2B5EF4-FFF2-40B4-BE49-F238E27FC236}">
                <a16:creationId xmlns:a16="http://schemas.microsoft.com/office/drawing/2014/main" id="{157A984A-801A-4640-89C7-625B600971BD}"/>
              </a:ext>
            </a:extLst>
          </p:cNvPr>
          <p:cNvSpPr/>
          <p:nvPr/>
        </p:nvSpPr>
        <p:spPr>
          <a:xfrm>
            <a:off x="5791006" y="1041762"/>
            <a:ext cx="1365848" cy="4888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a:extLst>
              <a:ext uri="{FF2B5EF4-FFF2-40B4-BE49-F238E27FC236}">
                <a16:creationId xmlns:a16="http://schemas.microsoft.com/office/drawing/2014/main" id="{541592EB-B200-4E09-8F35-83A5DD7BB41E}"/>
              </a:ext>
            </a:extLst>
          </p:cNvPr>
          <p:cNvSpPr/>
          <p:nvPr/>
        </p:nvSpPr>
        <p:spPr>
          <a:xfrm>
            <a:off x="9214392" y="2878692"/>
            <a:ext cx="488830" cy="97766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лево 9">
            <a:extLst>
              <a:ext uri="{FF2B5EF4-FFF2-40B4-BE49-F238E27FC236}">
                <a16:creationId xmlns:a16="http://schemas.microsoft.com/office/drawing/2014/main" id="{634DD511-063B-400B-AB7F-FC4BF193735A}"/>
              </a:ext>
            </a:extLst>
          </p:cNvPr>
          <p:cNvSpPr/>
          <p:nvPr/>
        </p:nvSpPr>
        <p:spPr>
          <a:xfrm>
            <a:off x="5415398" y="4792455"/>
            <a:ext cx="1365849" cy="48883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6732620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8" descr="Изображение выглядит как статуя, туалет, красный&#10;&#10;Автоматически созданное описание">
            <a:extLst>
              <a:ext uri="{FF2B5EF4-FFF2-40B4-BE49-F238E27FC236}">
                <a16:creationId xmlns:a16="http://schemas.microsoft.com/office/drawing/2014/main" id="{791B7615-5ACA-4B68-80A8-BA74DFCAF9BC}"/>
              </a:ext>
            </a:extLst>
          </p:cNvPr>
          <p:cNvPicPr>
            <a:picLocks noChangeAspect="1"/>
          </p:cNvPicPr>
          <p:nvPr/>
        </p:nvPicPr>
        <p:blipFill>
          <a:blip r:embed="rId2"/>
          <a:stretch>
            <a:fillRect/>
          </a:stretch>
        </p:blipFill>
        <p:spPr>
          <a:xfrm>
            <a:off x="-2605" y="3843877"/>
            <a:ext cx="3441400" cy="3009001"/>
          </a:xfrm>
          <a:prstGeom prst="rect">
            <a:avLst/>
          </a:prstGeom>
        </p:spPr>
      </p:pic>
      <p:sp>
        <p:nvSpPr>
          <p:cNvPr id="4" name="Овал 3">
            <a:extLst>
              <a:ext uri="{FF2B5EF4-FFF2-40B4-BE49-F238E27FC236}">
                <a16:creationId xmlns:a16="http://schemas.microsoft.com/office/drawing/2014/main" id="{CAEDDACE-95C4-483C-910E-402F9C1A4DF2}"/>
              </a:ext>
            </a:extLst>
          </p:cNvPr>
          <p:cNvSpPr/>
          <p:nvPr/>
        </p:nvSpPr>
        <p:spPr>
          <a:xfrm>
            <a:off x="5624423" y="183318"/>
            <a:ext cx="6498564" cy="2788481"/>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ea typeface="+mn-lt"/>
                <a:cs typeface="+mn-lt"/>
              </a:rPr>
              <a:t>Так, </a:t>
            </a:r>
            <a:r>
              <a:rPr lang="ru-RU" dirty="0" err="1">
                <a:solidFill>
                  <a:schemeClr val="tx1"/>
                </a:solidFill>
                <a:ea typeface="+mn-lt"/>
                <a:cs typeface="+mn-lt"/>
              </a:rPr>
              <a:t>заволодіння</a:t>
            </a:r>
            <a:r>
              <a:rPr lang="ru-RU" dirty="0">
                <a:solidFill>
                  <a:schemeClr val="tx1"/>
                </a:solidFill>
                <a:ea typeface="+mn-lt"/>
                <a:cs typeface="+mn-lt"/>
              </a:rPr>
              <a:t> </a:t>
            </a:r>
            <a:r>
              <a:rPr lang="ru-RU" dirty="0" err="1">
                <a:solidFill>
                  <a:schemeClr val="tx1"/>
                </a:solidFill>
                <a:ea typeface="+mn-lt"/>
                <a:cs typeface="+mn-lt"/>
              </a:rPr>
              <a:t>наркотичними</a:t>
            </a:r>
            <a:r>
              <a:rPr lang="ru-RU" dirty="0">
                <a:solidFill>
                  <a:schemeClr val="tx1"/>
                </a:solidFill>
                <a:ea typeface="+mn-lt"/>
                <a:cs typeface="+mn-lt"/>
              </a:rPr>
              <a:t> </a:t>
            </a:r>
            <a:r>
              <a:rPr lang="ru-RU" dirty="0" err="1">
                <a:solidFill>
                  <a:schemeClr val="tx1"/>
                </a:solidFill>
                <a:ea typeface="+mn-lt"/>
                <a:cs typeface="+mn-lt"/>
              </a:rPr>
              <a:t>засобами</a:t>
            </a:r>
            <a:r>
              <a:rPr lang="ru-RU" dirty="0">
                <a:solidFill>
                  <a:schemeClr val="tx1"/>
                </a:solidFill>
                <a:ea typeface="+mn-lt"/>
                <a:cs typeface="+mn-lt"/>
              </a:rPr>
              <a:t>, </a:t>
            </a:r>
            <a:r>
              <a:rPr lang="ru-RU" dirty="0" err="1">
                <a:solidFill>
                  <a:schemeClr val="tx1"/>
                </a:solidFill>
                <a:ea typeface="+mn-lt"/>
                <a:cs typeface="+mn-lt"/>
              </a:rPr>
              <a:t>психотропними</a:t>
            </a:r>
            <a:r>
              <a:rPr lang="ru-RU" dirty="0">
                <a:solidFill>
                  <a:schemeClr val="tx1"/>
                </a:solidFill>
                <a:ea typeface="+mn-lt"/>
                <a:cs typeface="+mn-lt"/>
              </a:rPr>
              <a:t> </a:t>
            </a:r>
            <a:r>
              <a:rPr lang="ru-RU" dirty="0" err="1">
                <a:solidFill>
                  <a:schemeClr val="tx1"/>
                </a:solidFill>
                <a:ea typeface="+mn-lt"/>
                <a:cs typeface="+mn-lt"/>
              </a:rPr>
              <a:t>речовинами</a:t>
            </a:r>
            <a:r>
              <a:rPr lang="ru-RU" dirty="0">
                <a:solidFill>
                  <a:schemeClr val="tx1"/>
                </a:solidFill>
                <a:ea typeface="+mn-lt"/>
                <a:cs typeface="+mn-lt"/>
              </a:rPr>
              <a:t> </a:t>
            </a:r>
            <a:r>
              <a:rPr lang="ru-RU" dirty="0" err="1">
                <a:solidFill>
                  <a:schemeClr val="tx1"/>
                </a:solidFill>
                <a:ea typeface="+mn-lt"/>
                <a:cs typeface="+mn-lt"/>
              </a:rPr>
              <a:t>або</a:t>
            </a:r>
            <a:r>
              <a:rPr lang="ru-RU" dirty="0">
                <a:solidFill>
                  <a:schemeClr val="tx1"/>
                </a:solidFill>
                <a:ea typeface="+mn-lt"/>
                <a:cs typeface="+mn-lt"/>
              </a:rPr>
              <a:t> їх аналогами шляхом </a:t>
            </a:r>
            <a:r>
              <a:rPr lang="ru-RU" dirty="0" err="1">
                <a:solidFill>
                  <a:schemeClr val="tx1"/>
                </a:solidFill>
                <a:ea typeface="+mn-lt"/>
                <a:cs typeface="+mn-lt"/>
              </a:rPr>
              <a:t>зловживання</a:t>
            </a:r>
            <a:r>
              <a:rPr lang="ru-RU" dirty="0">
                <a:solidFill>
                  <a:schemeClr val="tx1"/>
                </a:solidFill>
                <a:ea typeface="+mn-lt"/>
                <a:cs typeface="+mn-lt"/>
              </a:rPr>
              <a:t> </a:t>
            </a:r>
            <a:r>
              <a:rPr lang="ru-RU" dirty="0" err="1">
                <a:solidFill>
                  <a:schemeClr val="tx1"/>
                </a:solidFill>
                <a:ea typeface="+mn-lt"/>
                <a:cs typeface="+mn-lt"/>
              </a:rPr>
              <a:t>службовою</a:t>
            </a:r>
            <a:r>
              <a:rPr lang="ru-RU" dirty="0">
                <a:solidFill>
                  <a:schemeClr val="tx1"/>
                </a:solidFill>
                <a:ea typeface="+mn-lt"/>
                <a:cs typeface="+mn-lt"/>
              </a:rPr>
              <a:t> особою </a:t>
            </a:r>
            <a:r>
              <a:rPr lang="ru-RU" dirty="0" err="1">
                <a:solidFill>
                  <a:schemeClr val="tx1"/>
                </a:solidFill>
                <a:ea typeface="+mn-lt"/>
                <a:cs typeface="+mn-lt"/>
              </a:rPr>
              <a:t>своїм</a:t>
            </a:r>
            <a:r>
              <a:rPr lang="ru-RU" dirty="0">
                <a:solidFill>
                  <a:schemeClr val="tx1"/>
                </a:solidFill>
                <a:ea typeface="+mn-lt"/>
                <a:cs typeface="+mn-lt"/>
              </a:rPr>
              <a:t> </a:t>
            </a:r>
            <a:r>
              <a:rPr lang="ru-RU" dirty="0" err="1">
                <a:solidFill>
                  <a:schemeClr val="tx1"/>
                </a:solidFill>
                <a:ea typeface="+mn-lt"/>
                <a:cs typeface="+mn-lt"/>
              </a:rPr>
              <a:t>службовим</a:t>
            </a:r>
            <a:r>
              <a:rPr lang="ru-RU" dirty="0">
                <a:solidFill>
                  <a:schemeClr val="tx1"/>
                </a:solidFill>
                <a:ea typeface="+mn-lt"/>
                <a:cs typeface="+mn-lt"/>
              </a:rPr>
              <a:t> становищем – </a:t>
            </a:r>
            <a:r>
              <a:rPr lang="ru-RU" dirty="0" err="1">
                <a:solidFill>
                  <a:schemeClr val="tx1"/>
                </a:solidFill>
                <a:ea typeface="+mn-lt"/>
                <a:cs typeface="+mn-lt"/>
              </a:rPr>
              <a:t>це</a:t>
            </a:r>
            <a:r>
              <a:rPr lang="ru-RU" dirty="0">
                <a:solidFill>
                  <a:schemeClr val="tx1"/>
                </a:solidFill>
                <a:ea typeface="+mn-lt"/>
                <a:cs typeface="+mn-lt"/>
              </a:rPr>
              <a:t> </a:t>
            </a:r>
            <a:r>
              <a:rPr lang="ru-RU" dirty="0" err="1">
                <a:solidFill>
                  <a:schemeClr val="tx1"/>
                </a:solidFill>
                <a:ea typeface="+mn-lt"/>
                <a:cs typeface="+mn-lt"/>
              </a:rPr>
              <a:t>вилучення</a:t>
            </a:r>
            <a:r>
              <a:rPr lang="ru-RU" dirty="0">
                <a:solidFill>
                  <a:schemeClr val="tx1"/>
                </a:solidFill>
                <a:ea typeface="+mn-lt"/>
                <a:cs typeface="+mn-lt"/>
              </a:rPr>
              <a:t> (</a:t>
            </a:r>
            <a:r>
              <a:rPr lang="ru-RU" dirty="0" err="1">
                <a:solidFill>
                  <a:schemeClr val="tx1"/>
                </a:solidFill>
                <a:ea typeface="+mn-lt"/>
                <a:cs typeface="+mn-lt"/>
              </a:rPr>
              <a:t>утримання</a:t>
            </a:r>
            <a:r>
              <a:rPr lang="ru-RU" dirty="0">
                <a:solidFill>
                  <a:schemeClr val="tx1"/>
                </a:solidFill>
                <a:ea typeface="+mn-lt"/>
                <a:cs typeface="+mn-lt"/>
              </a:rPr>
              <a:t>) </a:t>
            </a:r>
            <a:r>
              <a:rPr lang="ru-RU" dirty="0" err="1">
                <a:solidFill>
                  <a:schemeClr val="tx1"/>
                </a:solidFill>
                <a:ea typeface="+mn-lt"/>
                <a:cs typeface="+mn-lt"/>
              </a:rPr>
              <a:t>наркотиків</a:t>
            </a:r>
            <a:r>
              <a:rPr lang="ru-RU" dirty="0">
                <a:solidFill>
                  <a:schemeClr val="tx1"/>
                </a:solidFill>
                <a:ea typeface="+mn-lt"/>
                <a:cs typeface="+mn-lt"/>
              </a:rPr>
              <a:t> шляхом </a:t>
            </a:r>
            <a:r>
              <a:rPr lang="ru-RU" dirty="0" err="1">
                <a:solidFill>
                  <a:schemeClr val="tx1"/>
                </a:solidFill>
                <a:ea typeface="+mn-lt"/>
                <a:cs typeface="+mn-lt"/>
              </a:rPr>
              <a:t>умисного</a:t>
            </a:r>
            <a:r>
              <a:rPr lang="ru-RU" dirty="0">
                <a:solidFill>
                  <a:schemeClr val="tx1"/>
                </a:solidFill>
                <a:ea typeface="+mn-lt"/>
                <a:cs typeface="+mn-lt"/>
              </a:rPr>
              <a:t> </a:t>
            </a:r>
            <a:r>
              <a:rPr lang="ru-RU" dirty="0" err="1">
                <a:solidFill>
                  <a:schemeClr val="tx1"/>
                </a:solidFill>
                <a:ea typeface="+mn-lt"/>
                <a:cs typeface="+mn-lt"/>
              </a:rPr>
              <a:t>використання</a:t>
            </a:r>
            <a:r>
              <a:rPr lang="ru-RU" dirty="0">
                <a:solidFill>
                  <a:schemeClr val="tx1"/>
                </a:solidFill>
                <a:ea typeface="+mn-lt"/>
                <a:cs typeface="+mn-lt"/>
              </a:rPr>
              <a:t> особою </a:t>
            </a:r>
            <a:r>
              <a:rPr lang="ru-RU" dirty="0" err="1">
                <a:solidFill>
                  <a:schemeClr val="tx1"/>
                </a:solidFill>
                <a:ea typeface="+mn-lt"/>
                <a:cs typeface="+mn-lt"/>
              </a:rPr>
              <a:t>свого</a:t>
            </a:r>
            <a:r>
              <a:rPr lang="ru-RU" dirty="0">
                <a:solidFill>
                  <a:schemeClr val="tx1"/>
                </a:solidFill>
                <a:ea typeface="+mn-lt"/>
                <a:cs typeface="+mn-lt"/>
              </a:rPr>
              <a:t> </a:t>
            </a:r>
            <a:r>
              <a:rPr lang="ru-RU" dirty="0" err="1">
                <a:solidFill>
                  <a:schemeClr val="tx1"/>
                </a:solidFill>
                <a:ea typeface="+mn-lt"/>
                <a:cs typeface="+mn-lt"/>
              </a:rPr>
              <a:t>службового</a:t>
            </a:r>
            <a:r>
              <a:rPr lang="ru-RU" dirty="0">
                <a:solidFill>
                  <a:schemeClr val="tx1"/>
                </a:solidFill>
                <a:ea typeface="+mn-lt"/>
                <a:cs typeface="+mn-lt"/>
              </a:rPr>
              <a:t> становища </a:t>
            </a:r>
            <a:r>
              <a:rPr lang="ru-RU" dirty="0" err="1">
                <a:solidFill>
                  <a:schemeClr val="tx1"/>
                </a:solidFill>
                <a:ea typeface="+mn-lt"/>
                <a:cs typeface="+mn-lt"/>
              </a:rPr>
              <a:t>всупереч</a:t>
            </a:r>
            <a:r>
              <a:rPr lang="ru-RU" dirty="0">
                <a:solidFill>
                  <a:schemeClr val="tx1"/>
                </a:solidFill>
                <a:ea typeface="+mn-lt"/>
                <a:cs typeface="+mn-lt"/>
              </a:rPr>
              <a:t> </a:t>
            </a:r>
            <a:r>
              <a:rPr lang="ru-RU" dirty="0" err="1">
                <a:solidFill>
                  <a:schemeClr val="tx1"/>
                </a:solidFill>
                <a:ea typeface="+mn-lt"/>
                <a:cs typeface="+mn-lt"/>
              </a:rPr>
              <a:t>інтересам</a:t>
            </a:r>
            <a:r>
              <a:rPr lang="ru-RU" dirty="0">
                <a:solidFill>
                  <a:schemeClr val="tx1"/>
                </a:solidFill>
                <a:ea typeface="+mn-lt"/>
                <a:cs typeface="+mn-lt"/>
              </a:rPr>
              <a:t> </a:t>
            </a:r>
            <a:r>
              <a:rPr lang="ru-RU" dirty="0" err="1">
                <a:solidFill>
                  <a:schemeClr val="tx1"/>
                </a:solidFill>
                <a:ea typeface="+mn-lt"/>
                <a:cs typeface="+mn-lt"/>
              </a:rPr>
              <a:t>служби</a:t>
            </a:r>
            <a:r>
              <a:rPr lang="ru-RU" dirty="0">
                <a:solidFill>
                  <a:schemeClr val="tx1"/>
                </a:solidFill>
                <a:ea typeface="+mn-lt"/>
                <a:cs typeface="+mn-lt"/>
              </a:rPr>
              <a:t>.</a:t>
            </a:r>
            <a:endParaRPr lang="ru-RU" dirty="0">
              <a:solidFill>
                <a:schemeClr val="tx1"/>
              </a:solidFill>
            </a:endParaRPr>
          </a:p>
        </p:txBody>
      </p:sp>
      <p:sp>
        <p:nvSpPr>
          <p:cNvPr id="5" name="Пузырек для мыслей: облако 4">
            <a:extLst>
              <a:ext uri="{FF2B5EF4-FFF2-40B4-BE49-F238E27FC236}">
                <a16:creationId xmlns:a16="http://schemas.microsoft.com/office/drawing/2014/main" id="{2FB71B6B-B26E-4293-BB8C-DAB7B30C6F28}"/>
              </a:ext>
            </a:extLst>
          </p:cNvPr>
          <p:cNvSpPr/>
          <p:nvPr/>
        </p:nvSpPr>
        <p:spPr>
          <a:xfrm>
            <a:off x="-170551" y="850155"/>
            <a:ext cx="6584828" cy="2760452"/>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a:ea typeface="+mn-lt"/>
                <a:cs typeface="+mn-lt"/>
              </a:rPr>
              <a:t>Як слушно зауважує С.Н. Арєшкіна, різниця між цією формою даного злочину і привласненням наркотичних засобів полягає в тому, що для останньої форми характерне використання того факту, що наркотики були довірені особі у зв’язку з виконанням нею професійних, а не службових обов’язків, а також у суб’єкті злочину</a:t>
            </a:r>
            <a:endParaRPr lang="ru-RU" sz="1600"/>
          </a:p>
        </p:txBody>
      </p:sp>
      <p:sp>
        <p:nvSpPr>
          <p:cNvPr id="6" name="Овал 5">
            <a:extLst>
              <a:ext uri="{FF2B5EF4-FFF2-40B4-BE49-F238E27FC236}">
                <a16:creationId xmlns:a16="http://schemas.microsoft.com/office/drawing/2014/main" id="{98FA67A8-484C-49CC-A2B0-D3D342001633}"/>
              </a:ext>
            </a:extLst>
          </p:cNvPr>
          <p:cNvSpPr/>
          <p:nvPr/>
        </p:nvSpPr>
        <p:spPr>
          <a:xfrm>
            <a:off x="6528400" y="3818266"/>
            <a:ext cx="3838752" cy="1825923"/>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Злочин, вчинений у цій формі, є закінченим з моменту утримання наркотиків.</a:t>
            </a:r>
            <a:endParaRPr lang="ru-RU" b="1">
              <a:solidFill>
                <a:schemeClr val="tx1"/>
              </a:solidFill>
            </a:endParaRPr>
          </a:p>
        </p:txBody>
      </p:sp>
      <p:sp>
        <p:nvSpPr>
          <p:cNvPr id="7" name="Звезда: 4 точки 6">
            <a:extLst>
              <a:ext uri="{FF2B5EF4-FFF2-40B4-BE49-F238E27FC236}">
                <a16:creationId xmlns:a16="http://schemas.microsoft.com/office/drawing/2014/main" id="{70C79CD6-01DF-4CC4-AFE0-8048CC67CE96}"/>
              </a:ext>
            </a:extLst>
          </p:cNvPr>
          <p:cNvSpPr/>
          <p:nvPr/>
        </p:nvSpPr>
        <p:spPr>
          <a:xfrm>
            <a:off x="5952406" y="4277444"/>
            <a:ext cx="920150" cy="920150"/>
          </a:xfrm>
          <a:prstGeom prst="star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041960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5" descr="Изображение выглядит как коллекция картинок&#10;&#10;Автоматически созданное описание">
            <a:extLst>
              <a:ext uri="{FF2B5EF4-FFF2-40B4-BE49-F238E27FC236}">
                <a16:creationId xmlns:a16="http://schemas.microsoft.com/office/drawing/2014/main" id="{CECD3CBE-6C47-4783-86C8-EFAF48C0445D}"/>
              </a:ext>
            </a:extLst>
          </p:cNvPr>
          <p:cNvPicPr>
            <a:picLocks noChangeAspect="1"/>
          </p:cNvPicPr>
          <p:nvPr/>
        </p:nvPicPr>
        <p:blipFill>
          <a:blip r:embed="rId2"/>
          <a:stretch>
            <a:fillRect/>
          </a:stretch>
        </p:blipFill>
        <p:spPr>
          <a:xfrm>
            <a:off x="75572" y="2269466"/>
            <a:ext cx="3313800" cy="2333444"/>
          </a:xfrm>
          <a:prstGeom prst="rect">
            <a:avLst/>
          </a:prstGeom>
        </p:spPr>
      </p:pic>
      <p:sp>
        <p:nvSpPr>
          <p:cNvPr id="3" name="Объект 2">
            <a:extLst>
              <a:ext uri="{FF2B5EF4-FFF2-40B4-BE49-F238E27FC236}">
                <a16:creationId xmlns:a16="http://schemas.microsoft.com/office/drawing/2014/main" id="{B2257A96-F695-4FDE-B2D5-C481284D591B}"/>
              </a:ext>
            </a:extLst>
          </p:cNvPr>
          <p:cNvSpPr>
            <a:spLocks noGrp="1"/>
          </p:cNvSpPr>
          <p:nvPr>
            <p:ph idx="1"/>
          </p:nvPr>
        </p:nvSpPr>
        <p:spPr>
          <a:xfrm>
            <a:off x="3389372" y="1437111"/>
            <a:ext cx="8539181" cy="5231194"/>
          </a:xfrm>
        </p:spPr>
        <p:txBody>
          <a:bodyPr vert="horz" lIns="91440" tIns="45720" rIns="91440" bIns="45720" rtlCol="0" anchor="t">
            <a:normAutofit/>
          </a:bodyPr>
          <a:lstStyle/>
          <a:p>
            <a:pPr algn="ctr"/>
            <a:r>
              <a:rPr lang="ru-RU" i="1" dirty="0" err="1">
                <a:ea typeface="+mn-lt"/>
                <a:cs typeface="+mn-lt"/>
              </a:rPr>
              <a:t>Наприклад</a:t>
            </a:r>
            <a:r>
              <a:rPr lang="ru-RU" i="1" dirty="0">
                <a:ea typeface="+mn-lt"/>
                <a:cs typeface="+mn-lt"/>
              </a:rPr>
              <a:t>, </a:t>
            </a:r>
            <a:r>
              <a:rPr lang="ru-RU" i="1" dirty="0" err="1">
                <a:ea typeface="+mn-lt"/>
                <a:cs typeface="+mn-lt"/>
              </a:rPr>
              <a:t>вироком</a:t>
            </a:r>
            <a:r>
              <a:rPr lang="ru-RU" i="1" dirty="0">
                <a:ea typeface="+mn-lt"/>
                <a:cs typeface="+mn-lt"/>
              </a:rPr>
              <a:t> </a:t>
            </a:r>
            <a:r>
              <a:rPr lang="ru-RU" i="1" dirty="0" err="1">
                <a:ea typeface="+mn-lt"/>
                <a:cs typeface="+mn-lt"/>
              </a:rPr>
              <a:t>Скадовського</a:t>
            </a:r>
            <a:r>
              <a:rPr lang="ru-RU" i="1" dirty="0">
                <a:ea typeface="+mn-lt"/>
                <a:cs typeface="+mn-lt"/>
              </a:rPr>
              <a:t> районного суду </a:t>
            </a:r>
            <a:r>
              <a:rPr lang="ru-RU" i="1" dirty="0" err="1">
                <a:ea typeface="+mn-lt"/>
                <a:cs typeface="+mn-lt"/>
              </a:rPr>
              <a:t>Херсонської</a:t>
            </a:r>
            <a:r>
              <a:rPr lang="ru-RU" i="1" dirty="0">
                <a:ea typeface="+mn-lt"/>
                <a:cs typeface="+mn-lt"/>
              </a:rPr>
              <a:t> </a:t>
            </a:r>
            <a:r>
              <a:rPr lang="ru-RU" i="1" dirty="0" err="1">
                <a:ea typeface="+mn-lt"/>
                <a:cs typeface="+mn-lt"/>
              </a:rPr>
              <a:t>області</a:t>
            </a:r>
            <a:r>
              <a:rPr lang="ru-RU" i="1" dirty="0">
                <a:ea typeface="+mn-lt"/>
                <a:cs typeface="+mn-lt"/>
              </a:rPr>
              <a:t> </a:t>
            </a:r>
            <a:r>
              <a:rPr lang="ru-RU" i="1" dirty="0" err="1">
                <a:ea typeface="+mn-lt"/>
                <a:cs typeface="+mn-lt"/>
              </a:rPr>
              <a:t>від</a:t>
            </a:r>
            <a:r>
              <a:rPr lang="ru-RU" i="1" dirty="0">
                <a:ea typeface="+mn-lt"/>
                <a:cs typeface="+mn-lt"/>
              </a:rPr>
              <a:t> 22 лютого 2011 року </a:t>
            </a:r>
            <a:r>
              <a:rPr lang="ru-RU" i="1" dirty="0" err="1">
                <a:ea typeface="+mn-lt"/>
                <a:cs typeface="+mn-lt"/>
              </a:rPr>
              <a:t>жінку</a:t>
            </a:r>
            <a:r>
              <a:rPr lang="ru-RU" i="1" dirty="0">
                <a:ea typeface="+mn-lt"/>
                <a:cs typeface="+mn-lt"/>
              </a:rPr>
              <a:t> </a:t>
            </a:r>
            <a:r>
              <a:rPr lang="ru-RU" i="1" dirty="0" err="1">
                <a:ea typeface="+mn-lt"/>
                <a:cs typeface="+mn-lt"/>
              </a:rPr>
              <a:t>було</a:t>
            </a:r>
            <a:r>
              <a:rPr lang="ru-RU" i="1" dirty="0">
                <a:ea typeface="+mn-lt"/>
                <a:cs typeface="+mn-lt"/>
              </a:rPr>
              <a:t> </a:t>
            </a:r>
            <a:r>
              <a:rPr lang="ru-RU" i="1" dirty="0" err="1">
                <a:ea typeface="+mn-lt"/>
                <a:cs typeface="+mn-lt"/>
              </a:rPr>
              <a:t>засуджено</a:t>
            </a:r>
            <a:r>
              <a:rPr lang="ru-RU" i="1" dirty="0">
                <a:ea typeface="+mn-lt"/>
                <a:cs typeface="+mn-lt"/>
              </a:rPr>
              <a:t>, в т.ч., за </a:t>
            </a:r>
            <a:r>
              <a:rPr lang="ru-RU" i="1" dirty="0" err="1">
                <a:ea typeface="+mn-lt"/>
                <a:cs typeface="+mn-lt"/>
              </a:rPr>
              <a:t>скоєння</a:t>
            </a:r>
            <a:r>
              <a:rPr lang="ru-RU" i="1" dirty="0">
                <a:ea typeface="+mn-lt"/>
                <a:cs typeface="+mn-lt"/>
              </a:rPr>
              <a:t> </a:t>
            </a:r>
            <a:r>
              <a:rPr lang="ru-RU" i="1" dirty="0" err="1">
                <a:ea typeface="+mn-lt"/>
                <a:cs typeface="+mn-lt"/>
              </a:rPr>
              <a:t>злочину</a:t>
            </a:r>
            <a:r>
              <a:rPr lang="ru-RU" i="1" dirty="0">
                <a:ea typeface="+mn-lt"/>
                <a:cs typeface="+mn-lt"/>
              </a:rPr>
              <a:t>, </a:t>
            </a:r>
            <a:r>
              <a:rPr lang="ru-RU" i="1" dirty="0" err="1">
                <a:ea typeface="+mn-lt"/>
                <a:cs typeface="+mn-lt"/>
              </a:rPr>
              <a:t>передбаченого</a:t>
            </a:r>
            <a:r>
              <a:rPr lang="ru-RU" i="1" dirty="0">
                <a:ea typeface="+mn-lt"/>
                <a:cs typeface="+mn-lt"/>
              </a:rPr>
              <a:t> ч. 2 ст. 308 КК, – </a:t>
            </a:r>
            <a:r>
              <a:rPr lang="ru-RU" i="1" dirty="0" err="1">
                <a:ea typeface="+mn-lt"/>
                <a:cs typeface="+mn-lt"/>
              </a:rPr>
              <a:t>заволодіння</a:t>
            </a:r>
            <a:r>
              <a:rPr lang="ru-RU" i="1" dirty="0">
                <a:ea typeface="+mn-lt"/>
                <a:cs typeface="+mn-lt"/>
              </a:rPr>
              <a:t> </a:t>
            </a:r>
            <a:r>
              <a:rPr lang="ru-RU" i="1" dirty="0" err="1">
                <a:ea typeface="+mn-lt"/>
                <a:cs typeface="+mn-lt"/>
              </a:rPr>
              <a:t>психотропними</a:t>
            </a:r>
            <a:r>
              <a:rPr lang="ru-RU" i="1" dirty="0">
                <a:ea typeface="+mn-lt"/>
                <a:cs typeface="+mn-lt"/>
              </a:rPr>
              <a:t> </a:t>
            </a:r>
            <a:r>
              <a:rPr lang="ru-RU" i="1" dirty="0" err="1">
                <a:ea typeface="+mn-lt"/>
                <a:cs typeface="+mn-lt"/>
              </a:rPr>
              <a:t>речовинами</a:t>
            </a:r>
            <a:r>
              <a:rPr lang="ru-RU" i="1" dirty="0">
                <a:ea typeface="+mn-lt"/>
                <a:cs typeface="+mn-lt"/>
              </a:rPr>
              <a:t> шляхом </a:t>
            </a:r>
            <a:r>
              <a:rPr lang="ru-RU" i="1" dirty="0" err="1">
                <a:ea typeface="+mn-lt"/>
                <a:cs typeface="+mn-lt"/>
              </a:rPr>
              <a:t>зловживання</a:t>
            </a:r>
            <a:r>
              <a:rPr lang="ru-RU" i="1" dirty="0">
                <a:ea typeface="+mn-lt"/>
                <a:cs typeface="+mn-lt"/>
              </a:rPr>
              <a:t> </a:t>
            </a:r>
            <a:r>
              <a:rPr lang="ru-RU" i="1" dirty="0" err="1">
                <a:ea typeface="+mn-lt"/>
                <a:cs typeface="+mn-lt"/>
              </a:rPr>
              <a:t>службовою</a:t>
            </a:r>
            <a:r>
              <a:rPr lang="ru-RU" i="1" dirty="0">
                <a:ea typeface="+mn-lt"/>
                <a:cs typeface="+mn-lt"/>
              </a:rPr>
              <a:t> особою </a:t>
            </a:r>
            <a:r>
              <a:rPr lang="ru-RU" i="1" dirty="0" err="1">
                <a:ea typeface="+mn-lt"/>
                <a:cs typeface="+mn-lt"/>
              </a:rPr>
              <a:t>своїм</a:t>
            </a:r>
            <a:r>
              <a:rPr lang="ru-RU" i="1" dirty="0">
                <a:ea typeface="+mn-lt"/>
                <a:cs typeface="+mn-lt"/>
              </a:rPr>
              <a:t> </a:t>
            </a:r>
            <a:r>
              <a:rPr lang="ru-RU" i="1" dirty="0" err="1">
                <a:ea typeface="+mn-lt"/>
                <a:cs typeface="+mn-lt"/>
              </a:rPr>
              <a:t>службовим</a:t>
            </a:r>
            <a:r>
              <a:rPr lang="ru-RU" i="1" dirty="0">
                <a:ea typeface="+mn-lt"/>
                <a:cs typeface="+mn-lt"/>
              </a:rPr>
              <a:t> становищем, за таких </a:t>
            </a:r>
            <a:r>
              <a:rPr lang="ru-RU" i="1" dirty="0" err="1">
                <a:ea typeface="+mn-lt"/>
                <a:cs typeface="+mn-lt"/>
              </a:rPr>
              <a:t>обставин</a:t>
            </a:r>
            <a:r>
              <a:rPr lang="ru-RU" i="1" dirty="0">
                <a:ea typeface="+mn-lt"/>
                <a:cs typeface="+mn-lt"/>
              </a:rPr>
              <a:t>. У </a:t>
            </a:r>
            <a:r>
              <a:rPr lang="ru-RU" i="1" dirty="0" err="1">
                <a:ea typeface="+mn-lt"/>
                <a:cs typeface="+mn-lt"/>
              </a:rPr>
              <a:t>період</a:t>
            </a:r>
            <a:r>
              <a:rPr lang="ru-RU" i="1" dirty="0">
                <a:ea typeface="+mn-lt"/>
                <a:cs typeface="+mn-lt"/>
              </a:rPr>
              <a:t> з лютого по </a:t>
            </a:r>
            <a:r>
              <a:rPr lang="ru-RU" i="1" dirty="0" err="1">
                <a:ea typeface="+mn-lt"/>
                <a:cs typeface="+mn-lt"/>
              </a:rPr>
              <a:t>квітень</a:t>
            </a:r>
            <a:r>
              <a:rPr lang="ru-RU" i="1" dirty="0">
                <a:ea typeface="+mn-lt"/>
                <a:cs typeface="+mn-lt"/>
              </a:rPr>
              <a:t> 2010 року </a:t>
            </a:r>
            <a:r>
              <a:rPr lang="ru-RU" i="1" dirty="0" err="1">
                <a:ea typeface="+mn-lt"/>
                <a:cs typeface="+mn-lt"/>
              </a:rPr>
              <a:t>жінка</a:t>
            </a:r>
            <a:r>
              <a:rPr lang="ru-RU" i="1" dirty="0">
                <a:ea typeface="+mn-lt"/>
                <a:cs typeface="+mn-lt"/>
              </a:rPr>
              <a:t>, </a:t>
            </a:r>
            <a:r>
              <a:rPr lang="ru-RU" i="1" dirty="0" err="1">
                <a:ea typeface="+mn-lt"/>
                <a:cs typeface="+mn-lt"/>
              </a:rPr>
              <a:t>обіймаючи</a:t>
            </a:r>
            <a:r>
              <a:rPr lang="ru-RU" i="1" dirty="0">
                <a:ea typeface="+mn-lt"/>
                <a:cs typeface="+mn-lt"/>
              </a:rPr>
              <a:t> посаду </a:t>
            </a:r>
            <a:r>
              <a:rPr lang="ru-RU" i="1" dirty="0" err="1">
                <a:ea typeface="+mn-lt"/>
                <a:cs typeface="+mn-lt"/>
              </a:rPr>
              <a:t>старшої</a:t>
            </a:r>
            <a:r>
              <a:rPr lang="ru-RU" i="1" dirty="0">
                <a:ea typeface="+mn-lt"/>
                <a:cs typeface="+mn-lt"/>
              </a:rPr>
              <a:t> </a:t>
            </a:r>
            <a:r>
              <a:rPr lang="ru-RU" i="1" dirty="0" err="1">
                <a:ea typeface="+mn-lt"/>
                <a:cs typeface="+mn-lt"/>
              </a:rPr>
              <a:t>медичної</a:t>
            </a:r>
            <a:r>
              <a:rPr lang="ru-RU" i="1" dirty="0">
                <a:ea typeface="+mn-lt"/>
                <a:cs typeface="+mn-lt"/>
              </a:rPr>
              <a:t> </a:t>
            </a:r>
            <a:r>
              <a:rPr lang="ru-RU" i="1" dirty="0" err="1">
                <a:ea typeface="+mn-lt"/>
                <a:cs typeface="+mn-lt"/>
              </a:rPr>
              <a:t>сестри</a:t>
            </a:r>
            <a:r>
              <a:rPr lang="ru-RU" i="1" dirty="0">
                <a:ea typeface="+mn-lt"/>
                <a:cs typeface="+mn-lt"/>
              </a:rPr>
              <a:t> </a:t>
            </a:r>
            <a:r>
              <a:rPr lang="ru-RU" i="1" dirty="0" err="1">
                <a:ea typeface="+mn-lt"/>
                <a:cs typeface="+mn-lt"/>
              </a:rPr>
              <a:t>реанімаційного</a:t>
            </a:r>
            <a:r>
              <a:rPr lang="ru-RU" i="1" dirty="0">
                <a:ea typeface="+mn-lt"/>
                <a:cs typeface="+mn-lt"/>
              </a:rPr>
              <a:t> </a:t>
            </a:r>
            <a:r>
              <a:rPr lang="ru-RU" i="1" dirty="0" err="1">
                <a:ea typeface="+mn-lt"/>
                <a:cs typeface="+mn-lt"/>
              </a:rPr>
              <a:t>відділення</a:t>
            </a:r>
            <a:r>
              <a:rPr lang="ru-RU" i="1" dirty="0">
                <a:ea typeface="+mn-lt"/>
                <a:cs typeface="+mn-lt"/>
              </a:rPr>
              <a:t> </a:t>
            </a:r>
            <a:r>
              <a:rPr lang="ru-RU" i="1" dirty="0" err="1">
                <a:ea typeface="+mn-lt"/>
                <a:cs typeface="+mn-lt"/>
              </a:rPr>
              <a:t>лікарні</a:t>
            </a:r>
            <a:r>
              <a:rPr lang="ru-RU" i="1" dirty="0">
                <a:ea typeface="+mn-lt"/>
                <a:cs typeface="+mn-lt"/>
              </a:rPr>
              <a:t>, будучи </a:t>
            </a:r>
            <a:r>
              <a:rPr lang="ru-RU" i="1" dirty="0" err="1">
                <a:ea typeface="+mn-lt"/>
                <a:cs typeface="+mn-lt"/>
              </a:rPr>
              <a:t>відповідальною</a:t>
            </a:r>
            <a:r>
              <a:rPr lang="ru-RU" i="1" dirty="0">
                <a:ea typeface="+mn-lt"/>
                <a:cs typeface="+mn-lt"/>
              </a:rPr>
              <a:t> особою за </a:t>
            </a:r>
            <a:r>
              <a:rPr lang="ru-RU" i="1" dirty="0" err="1">
                <a:ea typeface="+mn-lt"/>
                <a:cs typeface="+mn-lt"/>
              </a:rPr>
              <a:t>отримання</a:t>
            </a:r>
            <a:r>
              <a:rPr lang="ru-RU" i="1" dirty="0">
                <a:ea typeface="+mn-lt"/>
                <a:cs typeface="+mn-lt"/>
              </a:rPr>
              <a:t>, </a:t>
            </a:r>
            <a:r>
              <a:rPr lang="ru-RU" i="1" dirty="0" err="1">
                <a:ea typeface="+mn-lt"/>
                <a:cs typeface="+mn-lt"/>
              </a:rPr>
              <a:t>зберігання</a:t>
            </a:r>
            <a:r>
              <a:rPr lang="ru-RU" i="1" dirty="0">
                <a:ea typeface="+mn-lt"/>
                <a:cs typeface="+mn-lt"/>
              </a:rPr>
              <a:t>, </a:t>
            </a:r>
            <a:r>
              <a:rPr lang="ru-RU" i="1" dirty="0" err="1">
                <a:ea typeface="+mn-lt"/>
                <a:cs typeface="+mn-lt"/>
              </a:rPr>
              <a:t>облік</a:t>
            </a:r>
            <a:r>
              <a:rPr lang="ru-RU" i="1" dirty="0">
                <a:ea typeface="+mn-lt"/>
                <a:cs typeface="+mn-lt"/>
              </a:rPr>
              <a:t> та </a:t>
            </a:r>
            <a:r>
              <a:rPr lang="ru-RU" i="1" dirty="0" err="1">
                <a:ea typeface="+mn-lt"/>
                <a:cs typeface="+mn-lt"/>
              </a:rPr>
              <a:t>здачу</a:t>
            </a:r>
            <a:r>
              <a:rPr lang="ru-RU" i="1" dirty="0">
                <a:ea typeface="+mn-lt"/>
                <a:cs typeface="+mn-lt"/>
              </a:rPr>
              <a:t> ампул </a:t>
            </a:r>
            <a:r>
              <a:rPr lang="ru-RU" i="1" dirty="0" err="1">
                <a:ea typeface="+mn-lt"/>
                <a:cs typeface="+mn-lt"/>
              </a:rPr>
              <a:t>наркотичних</a:t>
            </a:r>
            <a:r>
              <a:rPr lang="ru-RU" i="1" dirty="0">
                <a:ea typeface="+mn-lt"/>
                <a:cs typeface="+mn-lt"/>
              </a:rPr>
              <a:t>, </a:t>
            </a:r>
            <a:r>
              <a:rPr lang="ru-RU" i="1" dirty="0" err="1">
                <a:ea typeface="+mn-lt"/>
                <a:cs typeface="+mn-lt"/>
              </a:rPr>
              <a:t>психотропних</a:t>
            </a:r>
            <a:r>
              <a:rPr lang="ru-RU" i="1" dirty="0">
                <a:ea typeface="+mn-lt"/>
                <a:cs typeface="+mn-lt"/>
              </a:rPr>
              <a:t> </a:t>
            </a:r>
            <a:r>
              <a:rPr lang="ru-RU" i="1" dirty="0" err="1">
                <a:ea typeface="+mn-lt"/>
                <a:cs typeface="+mn-lt"/>
              </a:rPr>
              <a:t>препаратів</a:t>
            </a:r>
            <a:r>
              <a:rPr lang="ru-RU" i="1" dirty="0">
                <a:ea typeface="+mn-lt"/>
                <a:cs typeface="+mn-lt"/>
              </a:rPr>
              <a:t> та </a:t>
            </a:r>
            <a:r>
              <a:rPr lang="ru-RU" i="1" dirty="0" err="1">
                <a:ea typeface="+mn-lt"/>
                <a:cs typeface="+mn-lt"/>
              </a:rPr>
              <a:t>прекурсорів</a:t>
            </a:r>
            <a:r>
              <a:rPr lang="ru-RU" i="1" dirty="0">
                <a:ea typeface="+mn-lt"/>
                <a:cs typeface="+mn-lt"/>
              </a:rPr>
              <a:t>, в </a:t>
            </a:r>
            <a:r>
              <a:rPr lang="ru-RU" i="1" dirty="0" err="1">
                <a:ea typeface="+mn-lt"/>
                <a:cs typeface="+mn-lt"/>
              </a:rPr>
              <a:t>порушення</a:t>
            </a:r>
            <a:r>
              <a:rPr lang="ru-RU" i="1" dirty="0">
                <a:ea typeface="+mn-lt"/>
                <a:cs typeface="+mn-lt"/>
              </a:rPr>
              <a:t> </a:t>
            </a:r>
            <a:r>
              <a:rPr lang="ru-RU" i="1" dirty="0" err="1">
                <a:ea typeface="+mn-lt"/>
                <a:cs typeface="+mn-lt"/>
              </a:rPr>
              <a:t>вимог</a:t>
            </a:r>
            <a:r>
              <a:rPr lang="ru-RU" i="1" dirty="0">
                <a:ea typeface="+mn-lt"/>
                <a:cs typeface="+mn-lt"/>
              </a:rPr>
              <a:t> п. 1.11 Наказу МОЗ </a:t>
            </a:r>
            <a:r>
              <a:rPr lang="ru-RU" i="1" dirty="0" err="1">
                <a:ea typeface="+mn-lt"/>
                <a:cs typeface="+mn-lt"/>
              </a:rPr>
              <a:t>від</a:t>
            </a:r>
            <a:r>
              <a:rPr lang="ru-RU" i="1" dirty="0">
                <a:ea typeface="+mn-lt"/>
                <a:cs typeface="+mn-lt"/>
              </a:rPr>
              <a:t> 21.01.2010 р. № 11 «Про </a:t>
            </a:r>
            <a:r>
              <a:rPr lang="ru-RU" i="1" dirty="0" err="1">
                <a:ea typeface="+mn-lt"/>
                <a:cs typeface="+mn-lt"/>
              </a:rPr>
              <a:t>затвердження</a:t>
            </a:r>
            <a:r>
              <a:rPr lang="ru-RU" i="1" dirty="0">
                <a:ea typeface="+mn-lt"/>
                <a:cs typeface="+mn-lt"/>
              </a:rPr>
              <a:t> порядку </a:t>
            </a:r>
            <a:r>
              <a:rPr lang="ru-RU" i="1" dirty="0" err="1">
                <a:ea typeface="+mn-lt"/>
                <a:cs typeface="+mn-lt"/>
              </a:rPr>
              <a:t>обігу</a:t>
            </a:r>
            <a:r>
              <a:rPr lang="ru-RU" i="1" dirty="0">
                <a:ea typeface="+mn-lt"/>
                <a:cs typeface="+mn-lt"/>
              </a:rPr>
              <a:t> </a:t>
            </a:r>
            <a:r>
              <a:rPr lang="ru-RU" i="1" dirty="0" err="1">
                <a:ea typeface="+mn-lt"/>
                <a:cs typeface="+mn-lt"/>
              </a:rPr>
              <a:t>наркотичних</a:t>
            </a:r>
            <a:r>
              <a:rPr lang="ru-RU" i="1" dirty="0">
                <a:ea typeface="+mn-lt"/>
                <a:cs typeface="+mn-lt"/>
              </a:rPr>
              <a:t> </a:t>
            </a:r>
            <a:r>
              <a:rPr lang="ru-RU" i="1" dirty="0" err="1">
                <a:ea typeface="+mn-lt"/>
                <a:cs typeface="+mn-lt"/>
              </a:rPr>
              <a:t>засобів</a:t>
            </a:r>
            <a:r>
              <a:rPr lang="ru-RU" i="1" dirty="0">
                <a:ea typeface="+mn-lt"/>
                <a:cs typeface="+mn-lt"/>
              </a:rPr>
              <a:t> та </a:t>
            </a:r>
            <a:r>
              <a:rPr lang="ru-RU" i="1" dirty="0" err="1">
                <a:ea typeface="+mn-lt"/>
                <a:cs typeface="+mn-lt"/>
              </a:rPr>
              <a:t>прекурсорів</a:t>
            </a:r>
            <a:r>
              <a:rPr lang="ru-RU" i="1" dirty="0">
                <a:ea typeface="+mn-lt"/>
                <a:cs typeface="+mn-lt"/>
              </a:rPr>
              <a:t> у закладах </a:t>
            </a:r>
            <a:r>
              <a:rPr lang="ru-RU" i="1" dirty="0" err="1">
                <a:ea typeface="+mn-lt"/>
                <a:cs typeface="+mn-lt"/>
              </a:rPr>
              <a:t>охорони</a:t>
            </a:r>
            <a:r>
              <a:rPr lang="ru-RU" i="1" dirty="0">
                <a:ea typeface="+mn-lt"/>
                <a:cs typeface="+mn-lt"/>
              </a:rPr>
              <a:t> здоров’я </a:t>
            </a:r>
            <a:r>
              <a:rPr lang="ru-RU" i="1" dirty="0" err="1">
                <a:ea typeface="+mn-lt"/>
                <a:cs typeface="+mn-lt"/>
              </a:rPr>
              <a:t>України</a:t>
            </a:r>
            <a:r>
              <a:rPr lang="ru-RU" i="1" dirty="0">
                <a:ea typeface="+mn-lt"/>
                <a:cs typeface="+mn-lt"/>
              </a:rPr>
              <a:t>», </a:t>
            </a:r>
            <a:r>
              <a:rPr lang="ru-RU" i="1" dirty="0" err="1">
                <a:ea typeface="+mn-lt"/>
                <a:cs typeface="+mn-lt"/>
              </a:rPr>
              <a:t>користуючись</a:t>
            </a:r>
            <a:r>
              <a:rPr lang="ru-RU" i="1" dirty="0">
                <a:ea typeface="+mn-lt"/>
                <a:cs typeface="+mn-lt"/>
              </a:rPr>
              <a:t> </a:t>
            </a:r>
            <a:r>
              <a:rPr lang="ru-RU" i="1" dirty="0" err="1">
                <a:ea typeface="+mn-lt"/>
                <a:cs typeface="+mn-lt"/>
              </a:rPr>
              <a:t>своїм</a:t>
            </a:r>
            <a:r>
              <a:rPr lang="ru-RU" i="1" dirty="0">
                <a:ea typeface="+mn-lt"/>
                <a:cs typeface="+mn-lt"/>
              </a:rPr>
              <a:t> </a:t>
            </a:r>
            <a:r>
              <a:rPr lang="ru-RU" i="1" dirty="0" err="1">
                <a:ea typeface="+mn-lt"/>
                <a:cs typeface="+mn-lt"/>
              </a:rPr>
              <a:t>службовим</a:t>
            </a:r>
            <a:r>
              <a:rPr lang="ru-RU" i="1" dirty="0">
                <a:ea typeface="+mn-lt"/>
                <a:cs typeface="+mn-lt"/>
              </a:rPr>
              <a:t> становищем, </a:t>
            </a:r>
            <a:r>
              <a:rPr lang="ru-RU" i="1" dirty="0" err="1">
                <a:ea typeface="+mn-lt"/>
                <a:cs typeface="+mn-lt"/>
              </a:rPr>
              <a:t>привласнила</a:t>
            </a:r>
            <a:r>
              <a:rPr lang="ru-RU" i="1" dirty="0">
                <a:ea typeface="+mn-lt"/>
                <a:cs typeface="+mn-lt"/>
              </a:rPr>
              <a:t> 30 ампул з психотропною </a:t>
            </a:r>
            <a:r>
              <a:rPr lang="ru-RU" i="1" dirty="0" err="1">
                <a:ea typeface="+mn-lt"/>
                <a:cs typeface="+mn-lt"/>
              </a:rPr>
              <a:t>речовиною</a:t>
            </a:r>
            <a:r>
              <a:rPr lang="ru-RU" i="1" dirty="0">
                <a:ea typeface="+mn-lt"/>
                <a:cs typeface="+mn-lt"/>
              </a:rPr>
              <a:t> – «</a:t>
            </a:r>
            <a:r>
              <a:rPr lang="ru-RU" i="1" dirty="0" err="1">
                <a:ea typeface="+mn-lt"/>
                <a:cs typeface="+mn-lt"/>
              </a:rPr>
              <a:t>Сибазоном</a:t>
            </a:r>
            <a:r>
              <a:rPr lang="ru-RU" i="1" dirty="0">
                <a:ea typeface="+mn-lt"/>
                <a:cs typeface="+mn-lt"/>
              </a:rPr>
              <a:t>»</a:t>
            </a:r>
            <a:endParaRPr lang="ru-RU" i="1" dirty="0"/>
          </a:p>
        </p:txBody>
      </p:sp>
      <p:sp>
        <p:nvSpPr>
          <p:cNvPr id="4" name="Лента: наклоненная вниз 3">
            <a:extLst>
              <a:ext uri="{FF2B5EF4-FFF2-40B4-BE49-F238E27FC236}">
                <a16:creationId xmlns:a16="http://schemas.microsoft.com/office/drawing/2014/main" id="{75642849-8C12-4E68-A3FF-5C0DF98631F6}"/>
              </a:ext>
            </a:extLst>
          </p:cNvPr>
          <p:cNvSpPr/>
          <p:nvPr/>
        </p:nvSpPr>
        <p:spPr>
          <a:xfrm>
            <a:off x="4467131" y="189695"/>
            <a:ext cx="6110376" cy="1006414"/>
          </a:xfrm>
          <a:prstGeom prst="ribb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a:ea typeface="+mn-lt"/>
                <a:cs typeface="+mn-lt"/>
              </a:rPr>
              <a:t>Приклад</a:t>
            </a:r>
            <a:endParaRPr lang="ru-RU" sz="3200" b="1"/>
          </a:p>
        </p:txBody>
      </p:sp>
    </p:spTree>
    <p:extLst>
      <p:ext uri="{BB962C8B-B14F-4D97-AF65-F5344CB8AC3E}">
        <p14:creationId xmlns:p14="http://schemas.microsoft.com/office/powerpoint/2010/main" val="38055309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descr="Изображение выглядит как человек, внешний, растение, рука&#10;&#10;Автоматически созданное описание">
            <a:extLst>
              <a:ext uri="{FF2B5EF4-FFF2-40B4-BE49-F238E27FC236}">
                <a16:creationId xmlns:a16="http://schemas.microsoft.com/office/drawing/2014/main" id="{42614856-75B5-4698-A103-F33DC97B15B0}"/>
              </a:ext>
            </a:extLst>
          </p:cNvPr>
          <p:cNvPicPr>
            <a:picLocks noChangeAspect="1"/>
          </p:cNvPicPr>
          <p:nvPr/>
        </p:nvPicPr>
        <p:blipFill>
          <a:blip r:embed="rId2"/>
          <a:stretch>
            <a:fillRect/>
          </a:stretch>
        </p:blipFill>
        <p:spPr>
          <a:xfrm>
            <a:off x="5773948" y="378334"/>
            <a:ext cx="6366294" cy="3585296"/>
          </a:xfrm>
          <a:prstGeom prst="rect">
            <a:avLst/>
          </a:prstGeom>
        </p:spPr>
      </p:pic>
      <p:sp>
        <p:nvSpPr>
          <p:cNvPr id="5" name="Прямоугольник: скругленные углы 4">
            <a:extLst>
              <a:ext uri="{FF2B5EF4-FFF2-40B4-BE49-F238E27FC236}">
                <a16:creationId xmlns:a16="http://schemas.microsoft.com/office/drawing/2014/main" id="{CFD5B59F-A897-46E2-8522-8927B01022A9}"/>
              </a:ext>
            </a:extLst>
          </p:cNvPr>
          <p:cNvSpPr/>
          <p:nvPr/>
        </p:nvSpPr>
        <p:spPr>
          <a:xfrm>
            <a:off x="448574" y="786442"/>
            <a:ext cx="5075206" cy="3421808"/>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a:solidFill>
                  <a:schemeClr val="tx1"/>
                </a:solidFill>
                <a:ea typeface="+mn-lt"/>
                <a:cs typeface="+mn-lt"/>
              </a:rPr>
              <a:t>Розбій з метою викрадення наркотичних засобів, психотропних речовин або їх аналогів (ч. 3 ст. 308 КК) – це напад з метою заволодіння вказаними речовинами, поєднаний із насильством, небезпечним для життя чи здоров’я особи, яка зазнала нападу, чи з погрозою застосування такого насильства.</a:t>
            </a:r>
            <a:endParaRPr lang="ru-RU" sz="2000">
              <a:solidFill>
                <a:schemeClr val="tx1"/>
              </a:solidFill>
            </a:endParaRPr>
          </a:p>
        </p:txBody>
      </p:sp>
      <p:sp>
        <p:nvSpPr>
          <p:cNvPr id="6" name="Прямоугольник: скругленные углы 5">
            <a:extLst>
              <a:ext uri="{FF2B5EF4-FFF2-40B4-BE49-F238E27FC236}">
                <a16:creationId xmlns:a16="http://schemas.microsoft.com/office/drawing/2014/main" id="{C17E771F-7990-4A9D-91B4-617F0E40A26D}"/>
              </a:ext>
            </a:extLst>
          </p:cNvPr>
          <p:cNvSpPr/>
          <p:nvPr/>
        </p:nvSpPr>
        <p:spPr>
          <a:xfrm>
            <a:off x="5781675" y="4207354"/>
            <a:ext cx="4471356" cy="2185357"/>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a:solidFill>
                  <a:schemeClr val="tx1"/>
                </a:solidFill>
                <a:ea typeface="+mn-lt"/>
                <a:cs typeface="+mn-lt"/>
              </a:rPr>
              <a:t>Розбій є злочином з усіченим складом і вважається закінченим з моменту нападу на особу</a:t>
            </a:r>
            <a:r>
              <a:rPr lang="ru-RU" sz="2000">
                <a:solidFill>
                  <a:schemeClr val="tx1"/>
                </a:solidFill>
                <a:ea typeface="+mn-lt"/>
                <a:cs typeface="+mn-lt"/>
              </a:rPr>
              <a:t>. </a:t>
            </a:r>
            <a:endParaRPr lang="ru-RU" sz="2000">
              <a:solidFill>
                <a:schemeClr val="tx1"/>
              </a:solidFill>
            </a:endParaRPr>
          </a:p>
        </p:txBody>
      </p:sp>
      <p:sp>
        <p:nvSpPr>
          <p:cNvPr id="7" name="Стрелка: изогнутая вправо 6">
            <a:extLst>
              <a:ext uri="{FF2B5EF4-FFF2-40B4-BE49-F238E27FC236}">
                <a16:creationId xmlns:a16="http://schemas.microsoft.com/office/drawing/2014/main" id="{4CA6F249-FE56-4177-BBD1-3F6791B93936}"/>
              </a:ext>
            </a:extLst>
          </p:cNvPr>
          <p:cNvSpPr/>
          <p:nvPr/>
        </p:nvSpPr>
        <p:spPr>
          <a:xfrm rot="18420000">
            <a:off x="4078847" y="3825994"/>
            <a:ext cx="920151" cy="2616678"/>
          </a:xfrm>
          <a:prstGeom prst="curv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41282278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descr="Изображение выглядит как текст&#10;&#10;Автоматически созданное описание">
            <a:extLst>
              <a:ext uri="{FF2B5EF4-FFF2-40B4-BE49-F238E27FC236}">
                <a16:creationId xmlns:a16="http://schemas.microsoft.com/office/drawing/2014/main" id="{59B94A62-8529-4859-BDA7-4AB94C6FCEA3}"/>
              </a:ext>
            </a:extLst>
          </p:cNvPr>
          <p:cNvPicPr>
            <a:picLocks noChangeAspect="1"/>
          </p:cNvPicPr>
          <p:nvPr/>
        </p:nvPicPr>
        <p:blipFill>
          <a:blip r:embed="rId2"/>
          <a:stretch>
            <a:fillRect/>
          </a:stretch>
        </p:blipFill>
        <p:spPr>
          <a:xfrm>
            <a:off x="470858" y="1453461"/>
            <a:ext cx="2753263" cy="3936699"/>
          </a:xfrm>
          <a:prstGeom prst="rect">
            <a:avLst/>
          </a:prstGeom>
        </p:spPr>
      </p:pic>
      <p:sp>
        <p:nvSpPr>
          <p:cNvPr id="5" name="Прямоугольник: скругленные углы 4">
            <a:extLst>
              <a:ext uri="{FF2B5EF4-FFF2-40B4-BE49-F238E27FC236}">
                <a16:creationId xmlns:a16="http://schemas.microsoft.com/office/drawing/2014/main" id="{2E6C6693-59FF-4905-812F-DA5C074D20D2}"/>
              </a:ext>
            </a:extLst>
          </p:cNvPr>
          <p:cNvSpPr/>
          <p:nvPr/>
        </p:nvSpPr>
        <p:spPr>
          <a:xfrm>
            <a:off x="4733028" y="398253"/>
            <a:ext cx="6742979" cy="1480866"/>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i="1">
                <a:solidFill>
                  <a:schemeClr val="tx1"/>
                </a:solidFill>
                <a:ea typeface="+mn-lt"/>
                <a:cs typeface="+mn-lt"/>
              </a:rPr>
              <a:t>У доктрині кримінального права та серед правозастосовувачів вважається, якщо заволодіння наркотиками вчиняється для їх подальшого збуту, дії особи слід додатково кваліфікувати і як готування до злочину, передбаченого ст. 307 КК. </a:t>
            </a:r>
            <a:endParaRPr lang="ru-RU" i="1">
              <a:solidFill>
                <a:schemeClr val="tx1"/>
              </a:solidFill>
            </a:endParaRPr>
          </a:p>
        </p:txBody>
      </p:sp>
      <p:sp>
        <p:nvSpPr>
          <p:cNvPr id="6" name="Прямоугольник: скругленные углы 5">
            <a:extLst>
              <a:ext uri="{FF2B5EF4-FFF2-40B4-BE49-F238E27FC236}">
                <a16:creationId xmlns:a16="http://schemas.microsoft.com/office/drawing/2014/main" id="{269C3939-5D67-41F7-BBE8-59ABC0DE5931}"/>
              </a:ext>
            </a:extLst>
          </p:cNvPr>
          <p:cNvSpPr/>
          <p:nvPr/>
        </p:nvSpPr>
        <p:spPr>
          <a:xfrm>
            <a:off x="4733027" y="2080403"/>
            <a:ext cx="6742979" cy="2372262"/>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i="1">
                <a:solidFill>
                  <a:schemeClr val="tx1"/>
                </a:solidFill>
                <a:ea typeface="+mn-lt"/>
                <a:cs typeface="+mn-lt"/>
              </a:rPr>
              <a:t>Наступні за таким заволодінням дії – зберігання, перевезення, пересилання з метою збуту чи без такої, а так само збут викрадених наркотичних засобів або психотропних речовин чи їх аналогів, слід кваліфікувати за сукупністю злочинів – за ст. ст. 308 і 307 або 309 КК. Такі дії однак не утворюють ознаки повторності, передбаченої ч. 2 ст. 307 або ч. 2 ст. 309 КК.</a:t>
            </a:r>
          </a:p>
        </p:txBody>
      </p:sp>
      <p:sp>
        <p:nvSpPr>
          <p:cNvPr id="7" name="Прямоугольник: скругленные углы 6">
            <a:extLst>
              <a:ext uri="{FF2B5EF4-FFF2-40B4-BE49-F238E27FC236}">
                <a16:creationId xmlns:a16="http://schemas.microsoft.com/office/drawing/2014/main" id="{23ED7C14-C84F-497A-B70E-F9099BE34089}"/>
              </a:ext>
            </a:extLst>
          </p:cNvPr>
          <p:cNvSpPr/>
          <p:nvPr/>
        </p:nvSpPr>
        <p:spPr>
          <a:xfrm>
            <a:off x="4733028" y="4682706"/>
            <a:ext cx="6742979" cy="2055960"/>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i="1">
                <a:solidFill>
                  <a:schemeClr val="tx1"/>
                </a:solidFill>
                <a:ea typeface="+mn-lt"/>
                <a:cs typeface="+mn-lt"/>
              </a:rPr>
              <a:t>Так само і виготовлення з викрадених наркотиковмісних рослин наркотику нового виду (з конопель – гашишу, марихуани, з макової соломи – екстракційного або ацетильованого опію тощо) кваліфікується за сукупністю злочинів, передбачених ст. ст. 308 і 307 або 309 КК. Повторність у цьому разі також відсутня. </a:t>
            </a:r>
          </a:p>
        </p:txBody>
      </p:sp>
      <p:sp>
        <p:nvSpPr>
          <p:cNvPr id="8" name="Куб 7">
            <a:extLst>
              <a:ext uri="{FF2B5EF4-FFF2-40B4-BE49-F238E27FC236}">
                <a16:creationId xmlns:a16="http://schemas.microsoft.com/office/drawing/2014/main" id="{CEEF7D34-A019-4C39-AE01-F852BB9C0C93}"/>
              </a:ext>
            </a:extLst>
          </p:cNvPr>
          <p:cNvSpPr/>
          <p:nvPr/>
        </p:nvSpPr>
        <p:spPr>
          <a:xfrm>
            <a:off x="3603590" y="692175"/>
            <a:ext cx="1020792" cy="891396"/>
          </a:xfrm>
          <a:prstGeom prst="cub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t>1</a:t>
            </a:r>
          </a:p>
        </p:txBody>
      </p:sp>
      <p:sp>
        <p:nvSpPr>
          <p:cNvPr id="9" name="Куб 8">
            <a:extLst>
              <a:ext uri="{FF2B5EF4-FFF2-40B4-BE49-F238E27FC236}">
                <a16:creationId xmlns:a16="http://schemas.microsoft.com/office/drawing/2014/main" id="{0D0648A0-82C5-43C7-8EB0-1F609F64F95C}"/>
              </a:ext>
            </a:extLst>
          </p:cNvPr>
          <p:cNvSpPr/>
          <p:nvPr/>
        </p:nvSpPr>
        <p:spPr>
          <a:xfrm>
            <a:off x="3603589" y="2877533"/>
            <a:ext cx="1020792" cy="891396"/>
          </a:xfrm>
          <a:prstGeom prst="cub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a:t>2</a:t>
            </a:r>
          </a:p>
        </p:txBody>
      </p:sp>
      <p:sp>
        <p:nvSpPr>
          <p:cNvPr id="10" name="Куб 9">
            <a:extLst>
              <a:ext uri="{FF2B5EF4-FFF2-40B4-BE49-F238E27FC236}">
                <a16:creationId xmlns:a16="http://schemas.microsoft.com/office/drawing/2014/main" id="{3685A65E-1A98-4C8A-801F-9003BB2736A0}"/>
              </a:ext>
            </a:extLst>
          </p:cNvPr>
          <p:cNvSpPr/>
          <p:nvPr/>
        </p:nvSpPr>
        <p:spPr>
          <a:xfrm>
            <a:off x="3603590" y="5264175"/>
            <a:ext cx="1020792" cy="891396"/>
          </a:xfrm>
          <a:prstGeom prst="cub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a:t>3</a:t>
            </a:r>
          </a:p>
        </p:txBody>
      </p:sp>
    </p:spTree>
    <p:extLst>
      <p:ext uri="{BB962C8B-B14F-4D97-AF65-F5344CB8AC3E}">
        <p14:creationId xmlns:p14="http://schemas.microsoft.com/office/powerpoint/2010/main" val="32105946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один скругленный угол 3">
            <a:extLst>
              <a:ext uri="{FF2B5EF4-FFF2-40B4-BE49-F238E27FC236}">
                <a16:creationId xmlns:a16="http://schemas.microsoft.com/office/drawing/2014/main" id="{F7E78C8C-4B61-4187-A5A2-E463CF3DDBB9}"/>
              </a:ext>
            </a:extLst>
          </p:cNvPr>
          <p:cNvSpPr/>
          <p:nvPr/>
        </p:nvSpPr>
        <p:spPr>
          <a:xfrm>
            <a:off x="2935857" y="326366"/>
            <a:ext cx="8842073" cy="2386641"/>
          </a:xfrm>
          <a:prstGeom prst="round1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i="1">
                <a:solidFill>
                  <a:schemeClr val="tx1"/>
                </a:solidFill>
                <a:ea typeface="+mn-lt"/>
                <a:cs typeface="+mn-lt"/>
              </a:rPr>
              <a:t>Суб’єктом злочину</a:t>
            </a:r>
            <a:r>
              <a:rPr lang="ru-RU" sz="2000">
                <a:solidFill>
                  <a:schemeClr val="tx1"/>
                </a:solidFill>
                <a:ea typeface="+mn-lt"/>
                <a:cs typeface="+mn-lt"/>
              </a:rPr>
              <a:t>, вчиненого шляхом крадіжки, грабежу, розбою та вимагання, може бути фізична, осудна особа, яка досягла </a:t>
            </a:r>
            <a:r>
              <a:rPr lang="ru-RU" sz="2000" b="1">
                <a:solidFill>
                  <a:schemeClr val="tx1"/>
                </a:solidFill>
                <a:ea typeface="+mn-lt"/>
                <a:cs typeface="+mn-lt"/>
              </a:rPr>
              <a:t>14-річного віку</a:t>
            </a:r>
            <a:r>
              <a:rPr lang="ru-RU" sz="2000">
                <a:solidFill>
                  <a:schemeClr val="tx1"/>
                </a:solidFill>
                <a:ea typeface="+mn-lt"/>
                <a:cs typeface="+mn-lt"/>
              </a:rPr>
              <a:t>, а вчиненого шляхом зловживання службової особи своїм службовим становищем – фізична, осудна особа, яка досягла </a:t>
            </a:r>
            <a:r>
              <a:rPr lang="ru-RU" sz="2000" b="1">
                <a:solidFill>
                  <a:schemeClr val="tx1"/>
                </a:solidFill>
                <a:ea typeface="+mn-lt"/>
                <a:cs typeface="+mn-lt"/>
              </a:rPr>
              <a:t>16-річного віку</a:t>
            </a:r>
            <a:r>
              <a:rPr lang="ru-RU" sz="2000">
                <a:solidFill>
                  <a:schemeClr val="tx1"/>
                </a:solidFill>
                <a:ea typeface="+mn-lt"/>
                <a:cs typeface="+mn-lt"/>
              </a:rPr>
              <a:t>, котра до того ж є службовою особою, визначення якої закріплено у ст. ст. 18, 364 КК. </a:t>
            </a:r>
            <a:endParaRPr lang="ru-RU" sz="2000">
              <a:solidFill>
                <a:schemeClr val="tx1"/>
              </a:solidFill>
            </a:endParaRPr>
          </a:p>
        </p:txBody>
      </p:sp>
      <p:sp>
        <p:nvSpPr>
          <p:cNvPr id="5" name="Прямоугольник: скругленные противолежащие углы 4">
            <a:extLst>
              <a:ext uri="{FF2B5EF4-FFF2-40B4-BE49-F238E27FC236}">
                <a16:creationId xmlns:a16="http://schemas.microsoft.com/office/drawing/2014/main" id="{77F3571A-E08E-401F-8E05-34BC97AC68E5}"/>
              </a:ext>
            </a:extLst>
          </p:cNvPr>
          <p:cNvSpPr/>
          <p:nvPr/>
        </p:nvSpPr>
        <p:spPr>
          <a:xfrm>
            <a:off x="188883" y="2899015"/>
            <a:ext cx="9000225" cy="1552753"/>
          </a:xfrm>
          <a:prstGeom prst="round2Diag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u-RU">
                <a:ea typeface="+mn-lt"/>
                <a:cs typeface="+mn-lt"/>
              </a:rPr>
              <a:t>Привласнення наркотиків, психотропних речовин або їх аналогів може бути вчинено фізичною, осудною особою, яка досягла </a:t>
            </a:r>
            <a:r>
              <a:rPr lang="ru-RU" b="1">
                <a:ea typeface="+mn-lt"/>
                <a:cs typeface="+mn-lt"/>
              </a:rPr>
              <a:t>16-річного віку</a:t>
            </a:r>
            <a:r>
              <a:rPr lang="ru-RU">
                <a:ea typeface="+mn-lt"/>
                <a:cs typeface="+mn-lt"/>
              </a:rPr>
              <a:t>, якій такі предмети були ввірені чи перебували у її віданні у зв’язку з її професійною діяльністю.</a:t>
            </a:r>
            <a:endParaRPr lang="ru-RU"/>
          </a:p>
        </p:txBody>
      </p:sp>
      <p:sp>
        <p:nvSpPr>
          <p:cNvPr id="6" name="Прямоугольник: один скругленный угол 5">
            <a:extLst>
              <a:ext uri="{FF2B5EF4-FFF2-40B4-BE49-F238E27FC236}">
                <a16:creationId xmlns:a16="http://schemas.microsoft.com/office/drawing/2014/main" id="{9FF06C2F-6B8E-41B2-91F6-E4365D3E4301}"/>
              </a:ext>
            </a:extLst>
          </p:cNvPr>
          <p:cNvSpPr/>
          <p:nvPr/>
        </p:nvSpPr>
        <p:spPr>
          <a:xfrm>
            <a:off x="2216988" y="4826478"/>
            <a:ext cx="9330903" cy="1552754"/>
          </a:xfrm>
          <a:prstGeom prst="round1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a:solidFill>
                  <a:schemeClr val="tx1"/>
                </a:solidFill>
                <a:ea typeface="+mn-lt"/>
                <a:cs typeface="+mn-lt"/>
              </a:rPr>
              <a:t>Суб’єктом заволодіння наркотиками шляхом шахрайства визнається фізична, осудна особа, яка досягла </a:t>
            </a:r>
            <a:r>
              <a:rPr lang="ru-RU" sz="2000" b="1">
                <a:solidFill>
                  <a:schemeClr val="tx1"/>
                </a:solidFill>
                <a:ea typeface="+mn-lt"/>
                <a:cs typeface="+mn-lt"/>
              </a:rPr>
              <a:t>16-річного віку. </a:t>
            </a:r>
            <a:endParaRPr lang="ru-RU" b="1">
              <a:solidFill>
                <a:schemeClr val="tx1"/>
              </a:solidFill>
              <a:ea typeface="+mn-lt"/>
              <a:cs typeface="+mn-lt"/>
            </a:endParaRPr>
          </a:p>
        </p:txBody>
      </p:sp>
    </p:spTree>
    <p:extLst>
      <p:ext uri="{BB962C8B-B14F-4D97-AF65-F5344CB8AC3E}">
        <p14:creationId xmlns:p14="http://schemas.microsoft.com/office/powerpoint/2010/main" val="9464701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descr="Изображение выглядит как текст, внутренний, мебель&#10;&#10;Автоматически созданное описание">
            <a:extLst>
              <a:ext uri="{FF2B5EF4-FFF2-40B4-BE49-F238E27FC236}">
                <a16:creationId xmlns:a16="http://schemas.microsoft.com/office/drawing/2014/main" id="{004E8B7F-E197-406D-98EC-08DFEC1E749D}"/>
              </a:ext>
            </a:extLst>
          </p:cNvPr>
          <p:cNvPicPr>
            <a:picLocks noChangeAspect="1"/>
          </p:cNvPicPr>
          <p:nvPr/>
        </p:nvPicPr>
        <p:blipFill>
          <a:blip r:embed="rId2"/>
          <a:stretch>
            <a:fillRect/>
          </a:stretch>
        </p:blipFill>
        <p:spPr>
          <a:xfrm>
            <a:off x="353683" y="938628"/>
            <a:ext cx="6366294" cy="4247499"/>
          </a:xfrm>
          <a:prstGeom prst="rect">
            <a:avLst/>
          </a:prstGeom>
        </p:spPr>
      </p:pic>
      <p:sp>
        <p:nvSpPr>
          <p:cNvPr id="5" name="Прямоугольник 4">
            <a:extLst>
              <a:ext uri="{FF2B5EF4-FFF2-40B4-BE49-F238E27FC236}">
                <a16:creationId xmlns:a16="http://schemas.microsoft.com/office/drawing/2014/main" id="{5D3ACE7B-AD30-45AB-BB52-B0B7326A1815}"/>
              </a:ext>
            </a:extLst>
          </p:cNvPr>
          <p:cNvSpPr/>
          <p:nvPr/>
        </p:nvSpPr>
        <p:spPr>
          <a:xfrm>
            <a:off x="9391290" y="887083"/>
            <a:ext cx="186905" cy="508958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6" name="Овал 5">
            <a:extLst>
              <a:ext uri="{FF2B5EF4-FFF2-40B4-BE49-F238E27FC236}">
                <a16:creationId xmlns:a16="http://schemas.microsoft.com/office/drawing/2014/main" id="{4E0BF898-0D90-4773-9661-4F4FC94018EA}"/>
              </a:ext>
            </a:extLst>
          </p:cNvPr>
          <p:cNvSpPr/>
          <p:nvPr/>
        </p:nvSpPr>
        <p:spPr>
          <a:xfrm>
            <a:off x="7607600" y="52298"/>
            <a:ext cx="3953772" cy="1768414"/>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rPr>
              <a:t>Суб’єктивна сторона злочину, який розглядається, характеризується </a:t>
            </a:r>
            <a:r>
              <a:rPr lang="ru-RU" b="1">
                <a:solidFill>
                  <a:schemeClr val="tx1"/>
                </a:solidFill>
              </a:rPr>
              <a:t>прямим умислом.</a:t>
            </a:r>
          </a:p>
        </p:txBody>
      </p:sp>
      <p:sp>
        <p:nvSpPr>
          <p:cNvPr id="7" name="Овал 6">
            <a:extLst>
              <a:ext uri="{FF2B5EF4-FFF2-40B4-BE49-F238E27FC236}">
                <a16:creationId xmlns:a16="http://schemas.microsoft.com/office/drawing/2014/main" id="{DE914CF7-694B-4D4C-936A-69C0176E3E34}"/>
              </a:ext>
            </a:extLst>
          </p:cNvPr>
          <p:cNvSpPr/>
          <p:nvPr/>
        </p:nvSpPr>
        <p:spPr>
          <a:xfrm>
            <a:off x="7909523" y="4883090"/>
            <a:ext cx="3163018" cy="1768414"/>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a:solidFill>
                  <a:schemeClr val="tx1"/>
                </a:solidFill>
                <a:ea typeface="+mn-lt"/>
                <a:cs typeface="+mn-lt"/>
              </a:rPr>
              <a:t>Мотиви розглянутих діянь для кваліфікації значення не мають.</a:t>
            </a:r>
            <a:endParaRPr lang="ru-RU">
              <a:solidFill>
                <a:schemeClr val="tx1"/>
              </a:solidFill>
            </a:endParaRPr>
          </a:p>
        </p:txBody>
      </p:sp>
      <p:sp>
        <p:nvSpPr>
          <p:cNvPr id="8" name="Овал 7">
            <a:extLst>
              <a:ext uri="{FF2B5EF4-FFF2-40B4-BE49-F238E27FC236}">
                <a16:creationId xmlns:a16="http://schemas.microsoft.com/office/drawing/2014/main" id="{9AB56E23-4A7C-4622-94A5-FCCBB97F6B26}"/>
              </a:ext>
            </a:extLst>
          </p:cNvPr>
          <p:cNvSpPr/>
          <p:nvPr/>
        </p:nvSpPr>
        <p:spPr>
          <a:xfrm>
            <a:off x="6974996" y="2021996"/>
            <a:ext cx="5089582" cy="2659810"/>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a:solidFill>
                  <a:schemeClr val="tx1"/>
                </a:solidFill>
              </a:rPr>
              <a:t>При вчиненні його шляхом розбою обов’язковою ознакою суб’єктивної сторони є законодавчо визначена мета – </a:t>
            </a:r>
            <a:r>
              <a:rPr lang="ru-RU" i="1">
                <a:solidFill>
                  <a:schemeClr val="tx1"/>
                </a:solidFill>
              </a:rPr>
              <a:t>заволодіння наркотичними засобами, психотропними речовинами або їх аналогами. </a:t>
            </a:r>
          </a:p>
        </p:txBody>
      </p:sp>
    </p:spTree>
    <p:extLst>
      <p:ext uri="{BB962C8B-B14F-4D97-AF65-F5344CB8AC3E}">
        <p14:creationId xmlns:p14="http://schemas.microsoft.com/office/powerpoint/2010/main" val="36160930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80C5D902-27DD-4583-BAE3-6B5C24BE0D27}"/>
              </a:ext>
            </a:extLst>
          </p:cNvPr>
          <p:cNvSpPr/>
          <p:nvPr/>
        </p:nvSpPr>
        <p:spPr>
          <a:xfrm>
            <a:off x="5178725" y="96328"/>
            <a:ext cx="6742980" cy="1107055"/>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Кваліфікуючі та особливо кваліфікуючі ознаки злочину, який розглядається, можна класифікувати залежно від елемента складу злочину, який такою ознакою характеризується. </a:t>
            </a:r>
            <a:endParaRPr lang="ru-RU">
              <a:solidFill>
                <a:schemeClr val="tx1"/>
              </a:solidFill>
            </a:endParaRPr>
          </a:p>
        </p:txBody>
      </p:sp>
      <p:sp>
        <p:nvSpPr>
          <p:cNvPr id="5" name="TextBox 4">
            <a:extLst>
              <a:ext uri="{FF2B5EF4-FFF2-40B4-BE49-F238E27FC236}">
                <a16:creationId xmlns:a16="http://schemas.microsoft.com/office/drawing/2014/main" id="{8F0166A6-1E8C-45C7-BCC7-B0D4DF8CA06C}"/>
              </a:ext>
            </a:extLst>
          </p:cNvPr>
          <p:cNvSpPr txBox="1"/>
          <p:nvPr/>
        </p:nvSpPr>
        <p:spPr>
          <a:xfrm>
            <a:off x="1345721" y="1316967"/>
            <a:ext cx="10492595" cy="9309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err="1"/>
              <a:t>Першу</a:t>
            </a:r>
            <a:r>
              <a:rPr lang="en-US" b="1" dirty="0"/>
              <a:t> </a:t>
            </a:r>
            <a:r>
              <a:rPr lang="en-US" b="1" dirty="0" err="1"/>
              <a:t>групу</a:t>
            </a:r>
            <a:r>
              <a:rPr lang="en-US" b="1" dirty="0"/>
              <a:t> </a:t>
            </a:r>
            <a:r>
              <a:rPr lang="en-US" b="1" dirty="0" err="1"/>
              <a:t>утворюють</a:t>
            </a:r>
            <a:r>
              <a:rPr lang="en-US" b="1" dirty="0"/>
              <a:t> </a:t>
            </a:r>
            <a:r>
              <a:rPr lang="en-US" b="1" dirty="0" err="1"/>
              <a:t>ознаки</a:t>
            </a:r>
            <a:r>
              <a:rPr lang="en-US" b="1" dirty="0"/>
              <a:t>, </a:t>
            </a:r>
            <a:r>
              <a:rPr lang="en-US" b="1" dirty="0" err="1"/>
              <a:t>які</a:t>
            </a:r>
            <a:r>
              <a:rPr lang="en-US" b="1" dirty="0"/>
              <a:t> </a:t>
            </a:r>
            <a:r>
              <a:rPr lang="en-US" b="1" dirty="0" err="1"/>
              <a:t>умовно</a:t>
            </a:r>
            <a:r>
              <a:rPr lang="en-US" b="1" dirty="0"/>
              <a:t> </a:t>
            </a:r>
            <a:r>
              <a:rPr lang="en-US" b="1" dirty="0" err="1"/>
              <a:t>характеризують</a:t>
            </a:r>
            <a:r>
              <a:rPr lang="en-US" b="1" dirty="0"/>
              <a:t> </a:t>
            </a:r>
            <a:r>
              <a:rPr lang="en-US" b="1" dirty="0" err="1"/>
              <a:t>суб’єкта</a:t>
            </a:r>
            <a:r>
              <a:rPr lang="en-US" b="1" dirty="0"/>
              <a:t> </a:t>
            </a:r>
            <a:r>
              <a:rPr lang="en-US" b="1" dirty="0" err="1"/>
              <a:t>злочину</a:t>
            </a:r>
            <a:r>
              <a:rPr lang="en-US" b="1" dirty="0"/>
              <a:t> – </a:t>
            </a:r>
            <a:r>
              <a:rPr lang="en-US" b="1" dirty="0" err="1"/>
              <a:t>повторність</a:t>
            </a:r>
            <a:r>
              <a:rPr lang="en-US" b="1" dirty="0"/>
              <a:t>, </a:t>
            </a:r>
            <a:r>
              <a:rPr lang="en-US" b="1" dirty="0" err="1"/>
              <a:t>вчинення</a:t>
            </a:r>
            <a:r>
              <a:rPr lang="en-US" b="1" dirty="0"/>
              <a:t> </a:t>
            </a:r>
            <a:r>
              <a:rPr lang="en-US" b="1" dirty="0" err="1"/>
              <a:t>злочину</a:t>
            </a:r>
            <a:r>
              <a:rPr lang="en-US" b="1" dirty="0"/>
              <a:t> </a:t>
            </a:r>
            <a:r>
              <a:rPr lang="en-US" b="1" dirty="0" err="1"/>
              <a:t>особою</a:t>
            </a:r>
            <a:r>
              <a:rPr lang="en-US" b="1" dirty="0"/>
              <a:t>, </a:t>
            </a:r>
            <a:r>
              <a:rPr lang="en-US" b="1" dirty="0" err="1"/>
              <a:t>яка</a:t>
            </a:r>
            <a:r>
              <a:rPr lang="en-US" b="1" dirty="0"/>
              <a:t> </a:t>
            </a:r>
            <a:r>
              <a:rPr lang="en-US" b="1" dirty="0" err="1"/>
              <a:t>раніше</a:t>
            </a:r>
            <a:r>
              <a:rPr lang="en-US" b="1" dirty="0"/>
              <a:t> </a:t>
            </a:r>
            <a:r>
              <a:rPr lang="en-US" b="1" dirty="0" err="1"/>
              <a:t>вчинила</a:t>
            </a:r>
            <a:r>
              <a:rPr lang="en-US" b="1" dirty="0"/>
              <a:t> </a:t>
            </a:r>
            <a:r>
              <a:rPr lang="en-US" b="1" dirty="0" err="1"/>
              <a:t>один</a:t>
            </a:r>
            <a:r>
              <a:rPr lang="en-US" b="1" dirty="0"/>
              <a:t> із </a:t>
            </a:r>
            <a:r>
              <a:rPr lang="en-US" b="1" dirty="0" err="1"/>
              <a:t>злочинів</a:t>
            </a:r>
            <a:r>
              <a:rPr lang="en-US" b="1" dirty="0"/>
              <a:t>, </a:t>
            </a:r>
            <a:r>
              <a:rPr lang="en-US" b="1" dirty="0" err="1"/>
              <a:t>передбачених</a:t>
            </a:r>
            <a:r>
              <a:rPr lang="en-US" b="1" dirty="0"/>
              <a:t> </a:t>
            </a:r>
            <a:r>
              <a:rPr lang="en-US" b="1" dirty="0" err="1"/>
              <a:t>статтями</a:t>
            </a:r>
            <a:r>
              <a:rPr lang="en-US" b="1" dirty="0"/>
              <a:t> 306, 307, 310, 311, 312, 314, 317 КК, (ч. 2 ст. 308 КК). </a:t>
            </a:r>
            <a:endParaRPr lang="ru-RU" dirty="0"/>
          </a:p>
        </p:txBody>
      </p:sp>
      <p:cxnSp>
        <p:nvCxnSpPr>
          <p:cNvPr id="6" name="Прямая со стрелкой 5">
            <a:extLst>
              <a:ext uri="{FF2B5EF4-FFF2-40B4-BE49-F238E27FC236}">
                <a16:creationId xmlns:a16="http://schemas.microsoft.com/office/drawing/2014/main" id="{408EF6A1-91C1-4D4A-883B-FCCB02354F8D}"/>
              </a:ext>
            </a:extLst>
          </p:cNvPr>
          <p:cNvCxnSpPr/>
          <p:nvPr/>
        </p:nvCxnSpPr>
        <p:spPr>
          <a:xfrm>
            <a:off x="1224053" y="2309543"/>
            <a:ext cx="10596110" cy="14377"/>
          </a:xfrm>
          <a:prstGeom prst="straightConnector1">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Прямоугольник 6">
            <a:extLst>
              <a:ext uri="{FF2B5EF4-FFF2-40B4-BE49-F238E27FC236}">
                <a16:creationId xmlns:a16="http://schemas.microsoft.com/office/drawing/2014/main" id="{BFF47FB7-ECAC-4749-8A2B-9F32601ACA63}"/>
              </a:ext>
            </a:extLst>
          </p:cNvPr>
          <p:cNvSpPr/>
          <p:nvPr/>
        </p:nvSpPr>
        <p:spPr>
          <a:xfrm>
            <a:off x="6312739" y="2509927"/>
            <a:ext cx="5707810" cy="1135810"/>
          </a:xfrm>
          <a:prstGeom prst="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a:solidFill>
                  <a:schemeClr val="tx1"/>
                </a:solidFill>
                <a:ea typeface="+mn-lt"/>
                <a:cs typeface="+mn-lt"/>
              </a:rPr>
              <a:t>Так, Обидві ознаки не вимагають факту засудження особи за вчинення попереднього діяння. До цієї групи можна включити також вчинення злочину за попередньою змовою групою осіб (ч. 2 ст. 308 КК) та організованою групою (ч. 3 ст. 308 КК). </a:t>
            </a:r>
            <a:endParaRPr lang="ru-RU" sz="1600">
              <a:solidFill>
                <a:schemeClr val="tx1"/>
              </a:solidFill>
            </a:endParaRPr>
          </a:p>
        </p:txBody>
      </p:sp>
      <p:sp>
        <p:nvSpPr>
          <p:cNvPr id="8" name="TextBox 7">
            <a:extLst>
              <a:ext uri="{FF2B5EF4-FFF2-40B4-BE49-F238E27FC236}">
                <a16:creationId xmlns:a16="http://schemas.microsoft.com/office/drawing/2014/main" id="{77EECFE5-80A7-44CF-9A24-931C0CA33540}"/>
              </a:ext>
            </a:extLst>
          </p:cNvPr>
          <p:cNvSpPr txBox="1"/>
          <p:nvPr/>
        </p:nvSpPr>
        <p:spPr>
          <a:xfrm>
            <a:off x="1345721" y="3804249"/>
            <a:ext cx="1069387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Другу групу складають ознаки, які характеризують спосіб вчинення злочину: із застосуванням насильства, що не є небезпечним для життя чи здоров’я потерпілого або з погрозою застосування такого насильства (ч. 2 ст. 308 КК) та із застосуванням насильства, небезпечного для життя та здоров’я особи, проте ця ознака стосується тільки вчинення злочину у формі вимагання (ч. 3 ст. 308 КК). </a:t>
            </a:r>
            <a:endParaRPr lang="ru-RU"/>
          </a:p>
        </p:txBody>
      </p:sp>
      <p:cxnSp>
        <p:nvCxnSpPr>
          <p:cNvPr id="9" name="Прямая со стрелкой 8">
            <a:extLst>
              <a:ext uri="{FF2B5EF4-FFF2-40B4-BE49-F238E27FC236}">
                <a16:creationId xmlns:a16="http://schemas.microsoft.com/office/drawing/2014/main" id="{311D9C6C-C455-4DEF-A398-BEADDE085720}"/>
              </a:ext>
            </a:extLst>
          </p:cNvPr>
          <p:cNvCxnSpPr>
            <a:cxnSpLocks/>
          </p:cNvCxnSpPr>
          <p:nvPr/>
        </p:nvCxnSpPr>
        <p:spPr>
          <a:xfrm>
            <a:off x="1224052" y="5156259"/>
            <a:ext cx="10596110" cy="14377"/>
          </a:xfrm>
          <a:prstGeom prst="straightConnector1">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0CEF4ED-120C-423E-816B-AFA051829378}"/>
              </a:ext>
            </a:extLst>
          </p:cNvPr>
          <p:cNvSpPr txBox="1"/>
          <p:nvPr/>
        </p:nvSpPr>
        <p:spPr>
          <a:xfrm>
            <a:off x="1345721" y="5472022"/>
            <a:ext cx="1069387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Третя група включає ознаки, які характеризують предмет злочину, передбаченого ст. 308 КК,– великий (ч. 2) та особливо великий розмір (ч. 3) наркотичних засобів або психотропних речовин чи їх аналогів. Про їх поняття див. § 15.1.</a:t>
            </a:r>
            <a:endParaRPr lang="ru-RU"/>
          </a:p>
        </p:txBody>
      </p:sp>
      <p:cxnSp>
        <p:nvCxnSpPr>
          <p:cNvPr id="11" name="Прямая со стрелкой 10">
            <a:extLst>
              <a:ext uri="{FF2B5EF4-FFF2-40B4-BE49-F238E27FC236}">
                <a16:creationId xmlns:a16="http://schemas.microsoft.com/office/drawing/2014/main" id="{E4540E1B-95CF-4DAC-B62D-310EDE7A6B13}"/>
              </a:ext>
            </a:extLst>
          </p:cNvPr>
          <p:cNvCxnSpPr>
            <a:cxnSpLocks/>
          </p:cNvCxnSpPr>
          <p:nvPr/>
        </p:nvCxnSpPr>
        <p:spPr>
          <a:xfrm>
            <a:off x="1224051" y="6464598"/>
            <a:ext cx="10596110" cy="14377"/>
          </a:xfrm>
          <a:prstGeom prst="straightConnector1">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Звезда: 5 точек 11">
            <a:extLst>
              <a:ext uri="{FF2B5EF4-FFF2-40B4-BE49-F238E27FC236}">
                <a16:creationId xmlns:a16="http://schemas.microsoft.com/office/drawing/2014/main" id="{C043FF17-F7B0-4624-B704-2623D626C1FD}"/>
              </a:ext>
            </a:extLst>
          </p:cNvPr>
          <p:cNvSpPr/>
          <p:nvPr/>
        </p:nvSpPr>
        <p:spPr>
          <a:xfrm>
            <a:off x="258972" y="1028161"/>
            <a:ext cx="920150" cy="92015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solidFill>
                  <a:schemeClr val="tx1"/>
                </a:solidFill>
              </a:rPr>
              <a:t>1</a:t>
            </a:r>
          </a:p>
        </p:txBody>
      </p:sp>
      <p:sp>
        <p:nvSpPr>
          <p:cNvPr id="14" name="Звезда: 5 точек 13">
            <a:extLst>
              <a:ext uri="{FF2B5EF4-FFF2-40B4-BE49-F238E27FC236}">
                <a16:creationId xmlns:a16="http://schemas.microsoft.com/office/drawing/2014/main" id="{47BC78A6-22E3-4E30-9CEC-54B6F54A446A}"/>
              </a:ext>
            </a:extLst>
          </p:cNvPr>
          <p:cNvSpPr/>
          <p:nvPr/>
        </p:nvSpPr>
        <p:spPr>
          <a:xfrm>
            <a:off x="258971" y="3759859"/>
            <a:ext cx="920150" cy="92015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a:solidFill>
                  <a:schemeClr val="tx1"/>
                </a:solidFill>
              </a:rPr>
              <a:t>2</a:t>
            </a:r>
          </a:p>
        </p:txBody>
      </p:sp>
      <p:sp>
        <p:nvSpPr>
          <p:cNvPr id="15" name="Звезда: 5 точек 14">
            <a:extLst>
              <a:ext uri="{FF2B5EF4-FFF2-40B4-BE49-F238E27FC236}">
                <a16:creationId xmlns:a16="http://schemas.microsoft.com/office/drawing/2014/main" id="{BFB88DD0-BEA8-454E-B0E8-B01DA71475AD}"/>
              </a:ext>
            </a:extLst>
          </p:cNvPr>
          <p:cNvSpPr/>
          <p:nvPr/>
        </p:nvSpPr>
        <p:spPr>
          <a:xfrm>
            <a:off x="258972" y="5470765"/>
            <a:ext cx="920150" cy="92015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a:solidFill>
                  <a:schemeClr val="tx1"/>
                </a:solidFill>
              </a:rPr>
              <a:t>3</a:t>
            </a:r>
          </a:p>
        </p:txBody>
      </p:sp>
    </p:spTree>
    <p:extLst>
      <p:ext uri="{BB962C8B-B14F-4D97-AF65-F5344CB8AC3E}">
        <p14:creationId xmlns:p14="http://schemas.microsoft.com/office/powerpoint/2010/main" val="4163132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кругленные углы 4">
            <a:extLst>
              <a:ext uri="{FF2B5EF4-FFF2-40B4-BE49-F238E27FC236}">
                <a16:creationId xmlns:a16="http://schemas.microsoft.com/office/drawing/2014/main" id="{461E1AEB-1F99-446B-8C47-774806855D95}"/>
              </a:ext>
            </a:extLst>
          </p:cNvPr>
          <p:cNvSpPr/>
          <p:nvPr/>
        </p:nvSpPr>
        <p:spPr>
          <a:xfrm>
            <a:off x="462053" y="397354"/>
            <a:ext cx="4040036" cy="611037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u-RU" sz="2000" b="1">
                <a:solidFill>
                  <a:srgbClr val="C00000"/>
                </a:solidFill>
              </a:rPr>
              <a:t>Насильством, що не є небезпечним для життя чи здоров’я потерпілого</a:t>
            </a:r>
            <a:r>
              <a:rPr lang="ru-RU" sz="2000"/>
              <a:t>, охоплюється заподіяння особі умисного легкого тілесного ушкодження, що не спричинило короткочасного розладу здоров’я або незначної втрати працездатності, а також вчинення інших насильницьких дій (завдання удару, побоїв, незаконне позбавлення волі) за умови, що вони не були небезпечними для життя чи здоров’я в момент заподіяння.</a:t>
            </a:r>
          </a:p>
        </p:txBody>
      </p:sp>
      <p:sp>
        <p:nvSpPr>
          <p:cNvPr id="6" name="Прямоугольник: скругленные углы 5">
            <a:extLst>
              <a:ext uri="{FF2B5EF4-FFF2-40B4-BE49-F238E27FC236}">
                <a16:creationId xmlns:a16="http://schemas.microsoft.com/office/drawing/2014/main" id="{7271E249-FA01-4111-8C6E-6A58914571FB}"/>
              </a:ext>
            </a:extLst>
          </p:cNvPr>
          <p:cNvSpPr/>
          <p:nvPr/>
        </p:nvSpPr>
        <p:spPr>
          <a:xfrm>
            <a:off x="7046883" y="397353"/>
            <a:ext cx="4773280" cy="611037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91440" tIns="45720" rIns="91440" bIns="45720" rtlCol="0" anchor="ctr"/>
          <a:lstStyle/>
          <a:p>
            <a:pPr algn="ctr"/>
            <a:r>
              <a:rPr lang="ru-RU" sz="2000" b="1" i="1">
                <a:solidFill>
                  <a:srgbClr val="C00000"/>
                </a:solidFill>
              </a:rPr>
              <a:t>Небезпечне для життя і здоров’я насильство</a:t>
            </a:r>
            <a:r>
              <a:rPr lang="ru-RU" sz="2000"/>
              <a:t> – це умисне заподіяння особі легкого тілесного ушкодження, що спричинило короткочасний розлад здоров’я або незначну втрату працездатності, середньої тяжкості або тяжке тілесне ушкодження, а також інші насильницькі дії, які не призвели до вказаних наслідків, але були небезпечними для життя чи здоров’я в момент їх вчинення. До них слід відносити, зокрема, і насильство, що призвело до втрати свідомості чи мало характер мордування, придушення за шию, скидання з висоти, застосування електроструму, зброї, спеціальних знарядь тощо .</a:t>
            </a:r>
          </a:p>
        </p:txBody>
      </p:sp>
      <p:pic>
        <p:nvPicPr>
          <p:cNvPr id="7" name="Рисунок 7" descr="Изображение выглядит как человек&#10;&#10;Автоматически созданное описание">
            <a:extLst>
              <a:ext uri="{FF2B5EF4-FFF2-40B4-BE49-F238E27FC236}">
                <a16:creationId xmlns:a16="http://schemas.microsoft.com/office/drawing/2014/main" id="{AB6CCB0A-12D3-43CD-BEA4-9ECF4544543D}"/>
              </a:ext>
            </a:extLst>
          </p:cNvPr>
          <p:cNvPicPr>
            <a:picLocks noChangeAspect="1"/>
          </p:cNvPicPr>
          <p:nvPr/>
        </p:nvPicPr>
        <p:blipFill>
          <a:blip r:embed="rId2"/>
          <a:stretch>
            <a:fillRect/>
          </a:stretch>
        </p:blipFill>
        <p:spPr>
          <a:xfrm>
            <a:off x="4567147" y="1815501"/>
            <a:ext cx="2410723" cy="3370771"/>
          </a:xfrm>
          <a:prstGeom prst="rect">
            <a:avLst/>
          </a:prstGeom>
        </p:spPr>
      </p:pic>
    </p:spTree>
    <p:extLst>
      <p:ext uri="{BB962C8B-B14F-4D97-AF65-F5344CB8AC3E}">
        <p14:creationId xmlns:p14="http://schemas.microsoft.com/office/powerpoint/2010/main" val="18735945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66A4F0-3BE2-48AA-9D99-D0B98004FC43}"/>
              </a:ext>
            </a:extLst>
          </p:cNvPr>
          <p:cNvSpPr>
            <a:spLocks noGrp="1"/>
          </p:cNvSpPr>
          <p:nvPr>
            <p:ph type="title"/>
          </p:nvPr>
        </p:nvSpPr>
        <p:spPr>
          <a:xfrm>
            <a:off x="1172698" y="1045861"/>
            <a:ext cx="10077557" cy="4474203"/>
          </a:xfrm>
        </p:spPr>
        <p:style>
          <a:lnRef idx="3">
            <a:schemeClr val="lt1"/>
          </a:lnRef>
          <a:fillRef idx="1">
            <a:schemeClr val="dk1"/>
          </a:fillRef>
          <a:effectRef idx="1">
            <a:schemeClr val="dk1"/>
          </a:effectRef>
          <a:fontRef idx="minor">
            <a:schemeClr val="lt1"/>
          </a:fontRef>
        </p:style>
        <p:txBody>
          <a:bodyPr vert="horz" lIns="91440" tIns="45720" rIns="91440" bIns="45720" rtlCol="0" anchor="ctr">
            <a:normAutofit/>
          </a:bodyPr>
          <a:lstStyle/>
          <a:p>
            <a:pPr algn="ctr"/>
            <a:r>
              <a:rPr lang="ru-RU" i="0">
                <a:ea typeface="+mj-lt"/>
                <a:cs typeface="+mj-lt"/>
              </a:rPr>
              <a:t>Викрадення, привласнення, вимагання прекурсорів або заволодіння ними шляхом шахрайства або зловживання службовим становищем (ст. 312 КК).</a:t>
            </a:r>
            <a:endParaRPr lang="ru-RU"/>
          </a:p>
        </p:txBody>
      </p:sp>
    </p:spTree>
    <p:extLst>
      <p:ext uri="{BB962C8B-B14F-4D97-AF65-F5344CB8AC3E}">
        <p14:creationId xmlns:p14="http://schemas.microsoft.com/office/powerpoint/2010/main" val="27607787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a:extLst>
              <a:ext uri="{FF2B5EF4-FFF2-40B4-BE49-F238E27FC236}">
                <a16:creationId xmlns:a16="http://schemas.microsoft.com/office/drawing/2014/main" id="{6B8B9835-99EC-402A-8FB4-7C88200A3FBA}"/>
              </a:ext>
            </a:extLst>
          </p:cNvPr>
          <p:cNvSpPr/>
          <p:nvPr/>
        </p:nvSpPr>
        <p:spPr>
          <a:xfrm>
            <a:off x="5264989" y="96328"/>
            <a:ext cx="6484187" cy="4169432"/>
          </a:xfrm>
          <a:prstGeom prst="ellipse">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err="1">
                <a:solidFill>
                  <a:srgbClr val="C00000"/>
                </a:solidFill>
                <a:ea typeface="+mn-lt"/>
                <a:cs typeface="+mn-lt"/>
              </a:rPr>
              <a:t>Основним</a:t>
            </a:r>
            <a:r>
              <a:rPr lang="ru-RU" sz="2000" dirty="0">
                <a:solidFill>
                  <a:srgbClr val="C00000"/>
                </a:solidFill>
                <a:ea typeface="+mn-lt"/>
                <a:cs typeface="+mn-lt"/>
              </a:rPr>
              <a:t> </a:t>
            </a:r>
            <a:r>
              <a:rPr lang="ru-RU" sz="2000" dirty="0" err="1">
                <a:solidFill>
                  <a:srgbClr val="C00000"/>
                </a:solidFill>
                <a:ea typeface="+mn-lt"/>
                <a:cs typeface="+mn-lt"/>
              </a:rPr>
              <a:t>безпосереднім</a:t>
            </a:r>
            <a:r>
              <a:rPr lang="ru-RU" sz="2000" dirty="0">
                <a:solidFill>
                  <a:srgbClr val="C00000"/>
                </a:solidFill>
                <a:ea typeface="+mn-lt"/>
                <a:cs typeface="+mn-lt"/>
              </a:rPr>
              <a:t> </a:t>
            </a:r>
            <a:r>
              <a:rPr lang="ru-RU" sz="2000" dirty="0" err="1">
                <a:solidFill>
                  <a:srgbClr val="C00000"/>
                </a:solidFill>
                <a:ea typeface="+mn-lt"/>
                <a:cs typeface="+mn-lt"/>
              </a:rPr>
              <a:t>об’єктом</a:t>
            </a:r>
            <a:r>
              <a:rPr lang="ru-RU" sz="2000" dirty="0">
                <a:ea typeface="+mn-lt"/>
                <a:cs typeface="+mn-lt"/>
              </a:rPr>
              <a:t> </a:t>
            </a:r>
            <a:r>
              <a:rPr lang="ru-RU" sz="2000" dirty="0">
                <a:solidFill>
                  <a:schemeClr val="tx1"/>
                </a:solidFill>
                <a:ea typeface="+mn-lt"/>
                <a:cs typeface="+mn-lt"/>
              </a:rPr>
              <a:t>цього </a:t>
            </a:r>
            <a:r>
              <a:rPr lang="ru-RU" sz="2000" dirty="0" err="1">
                <a:solidFill>
                  <a:schemeClr val="tx1"/>
                </a:solidFill>
                <a:ea typeface="+mn-lt"/>
                <a:cs typeface="+mn-lt"/>
              </a:rPr>
              <a:t>злочину</a:t>
            </a:r>
            <a:r>
              <a:rPr lang="ru-RU" sz="2000" dirty="0">
                <a:solidFill>
                  <a:schemeClr val="tx1"/>
                </a:solidFill>
                <a:ea typeface="+mn-lt"/>
                <a:cs typeface="+mn-lt"/>
              </a:rPr>
              <a:t> є </a:t>
            </a:r>
            <a:r>
              <a:rPr lang="ru-RU" sz="2000" dirty="0" err="1">
                <a:solidFill>
                  <a:schemeClr val="tx1"/>
                </a:solidFill>
                <a:ea typeface="+mn-lt"/>
                <a:cs typeface="+mn-lt"/>
              </a:rPr>
              <a:t>суспільні</a:t>
            </a:r>
            <a:r>
              <a:rPr lang="ru-RU" sz="2000" dirty="0">
                <a:solidFill>
                  <a:schemeClr val="tx1"/>
                </a:solidFill>
                <a:ea typeface="+mn-lt"/>
                <a:cs typeface="+mn-lt"/>
              </a:rPr>
              <a:t> </a:t>
            </a:r>
            <a:r>
              <a:rPr lang="ru-RU" sz="2000" dirty="0" err="1">
                <a:solidFill>
                  <a:schemeClr val="tx1"/>
                </a:solidFill>
                <a:ea typeface="+mn-lt"/>
                <a:cs typeface="+mn-lt"/>
              </a:rPr>
              <a:t>відносини</a:t>
            </a:r>
            <a:r>
              <a:rPr lang="ru-RU" sz="2000" dirty="0">
                <a:solidFill>
                  <a:schemeClr val="tx1"/>
                </a:solidFill>
                <a:ea typeface="+mn-lt"/>
                <a:cs typeface="+mn-lt"/>
              </a:rPr>
              <a:t>, </a:t>
            </a:r>
            <a:r>
              <a:rPr lang="ru-RU" sz="2000" dirty="0" err="1">
                <a:solidFill>
                  <a:schemeClr val="tx1"/>
                </a:solidFill>
                <a:ea typeface="+mn-lt"/>
                <a:cs typeface="+mn-lt"/>
              </a:rPr>
              <a:t>які</a:t>
            </a:r>
            <a:r>
              <a:rPr lang="ru-RU" sz="2000" dirty="0">
                <a:solidFill>
                  <a:schemeClr val="tx1"/>
                </a:solidFill>
                <a:ea typeface="+mn-lt"/>
                <a:cs typeface="+mn-lt"/>
              </a:rPr>
              <a:t> </a:t>
            </a:r>
            <a:r>
              <a:rPr lang="ru-RU" sz="2000" dirty="0" err="1">
                <a:solidFill>
                  <a:schemeClr val="tx1"/>
                </a:solidFill>
                <a:ea typeface="+mn-lt"/>
                <a:cs typeface="+mn-lt"/>
              </a:rPr>
              <a:t>забезпечують</a:t>
            </a:r>
            <a:r>
              <a:rPr lang="ru-RU" sz="2000" dirty="0">
                <a:solidFill>
                  <a:schemeClr val="tx1"/>
                </a:solidFill>
                <a:ea typeface="+mn-lt"/>
                <a:cs typeface="+mn-lt"/>
              </a:rPr>
              <a:t> </a:t>
            </a:r>
            <a:r>
              <a:rPr lang="ru-RU" sz="2000" dirty="0" err="1">
                <a:solidFill>
                  <a:schemeClr val="tx1"/>
                </a:solidFill>
                <a:ea typeface="+mn-lt"/>
                <a:cs typeface="+mn-lt"/>
              </a:rPr>
              <a:t>законний</a:t>
            </a:r>
            <a:r>
              <a:rPr lang="ru-RU" sz="2000" dirty="0">
                <a:solidFill>
                  <a:schemeClr val="tx1"/>
                </a:solidFill>
                <a:ea typeface="+mn-lt"/>
                <a:cs typeface="+mn-lt"/>
              </a:rPr>
              <a:t> </a:t>
            </a:r>
            <a:r>
              <a:rPr lang="ru-RU" sz="2000" dirty="0" err="1">
                <a:solidFill>
                  <a:schemeClr val="tx1"/>
                </a:solidFill>
                <a:ea typeface="+mn-lt"/>
                <a:cs typeface="+mn-lt"/>
              </a:rPr>
              <a:t>обіг</a:t>
            </a:r>
            <a:r>
              <a:rPr lang="ru-RU" sz="2000" dirty="0">
                <a:solidFill>
                  <a:schemeClr val="tx1"/>
                </a:solidFill>
                <a:ea typeface="+mn-lt"/>
                <a:cs typeface="+mn-lt"/>
              </a:rPr>
              <a:t> </a:t>
            </a:r>
            <a:r>
              <a:rPr lang="ru-RU" sz="2000" dirty="0" err="1">
                <a:solidFill>
                  <a:schemeClr val="tx1"/>
                </a:solidFill>
                <a:ea typeface="+mn-lt"/>
                <a:cs typeface="+mn-lt"/>
              </a:rPr>
              <a:t>прекурсорів</a:t>
            </a:r>
            <a:r>
              <a:rPr lang="ru-RU" sz="2000" dirty="0">
                <a:solidFill>
                  <a:schemeClr val="tx1"/>
                </a:solidFill>
                <a:ea typeface="+mn-lt"/>
                <a:cs typeface="+mn-lt"/>
              </a:rPr>
              <a:t> </a:t>
            </a:r>
            <a:r>
              <a:rPr lang="ru-RU" sz="2000" dirty="0" err="1">
                <a:solidFill>
                  <a:schemeClr val="tx1"/>
                </a:solidFill>
                <a:ea typeface="+mn-lt"/>
                <a:cs typeface="+mn-lt"/>
              </a:rPr>
              <a:t>наркотичних</a:t>
            </a:r>
            <a:r>
              <a:rPr lang="ru-RU" sz="2000" dirty="0">
                <a:solidFill>
                  <a:schemeClr val="tx1"/>
                </a:solidFill>
                <a:ea typeface="+mn-lt"/>
                <a:cs typeface="+mn-lt"/>
              </a:rPr>
              <a:t> засобів і </a:t>
            </a:r>
            <a:r>
              <a:rPr lang="ru-RU" sz="2000" dirty="0" err="1">
                <a:solidFill>
                  <a:schemeClr val="tx1"/>
                </a:solidFill>
                <a:ea typeface="+mn-lt"/>
                <a:cs typeface="+mn-lt"/>
              </a:rPr>
              <a:t>психотропних</a:t>
            </a:r>
            <a:r>
              <a:rPr lang="ru-RU" sz="2000" dirty="0">
                <a:solidFill>
                  <a:schemeClr val="tx1"/>
                </a:solidFill>
                <a:ea typeface="+mn-lt"/>
                <a:cs typeface="+mn-lt"/>
              </a:rPr>
              <a:t> </a:t>
            </a:r>
            <a:r>
              <a:rPr lang="ru-RU" sz="2000" dirty="0" err="1">
                <a:solidFill>
                  <a:schemeClr val="tx1"/>
                </a:solidFill>
                <a:ea typeface="+mn-lt"/>
                <a:cs typeface="+mn-lt"/>
              </a:rPr>
              <a:t>речовин</a:t>
            </a:r>
            <a:r>
              <a:rPr lang="ru-RU" sz="2000" dirty="0">
                <a:solidFill>
                  <a:schemeClr val="tx1"/>
                </a:solidFill>
                <a:ea typeface="+mn-lt"/>
                <a:cs typeface="+mn-lt"/>
              </a:rPr>
              <a:t>. </a:t>
            </a:r>
            <a:r>
              <a:rPr lang="ru-RU" sz="2000" dirty="0" err="1">
                <a:solidFill>
                  <a:schemeClr val="tx1"/>
                </a:solidFill>
                <a:ea typeface="+mn-lt"/>
                <a:cs typeface="+mn-lt"/>
              </a:rPr>
              <a:t>Ураховуючи</a:t>
            </a:r>
            <a:r>
              <a:rPr lang="ru-RU" sz="2000" dirty="0">
                <a:solidFill>
                  <a:schemeClr val="tx1"/>
                </a:solidFill>
                <a:ea typeface="+mn-lt"/>
                <a:cs typeface="+mn-lt"/>
              </a:rPr>
              <a:t> </a:t>
            </a:r>
            <a:r>
              <a:rPr lang="ru-RU" sz="2000" dirty="0" err="1">
                <a:solidFill>
                  <a:schemeClr val="tx1"/>
                </a:solidFill>
                <a:ea typeface="+mn-lt"/>
                <a:cs typeface="+mn-lt"/>
              </a:rPr>
              <a:t>ознаки</a:t>
            </a:r>
            <a:r>
              <a:rPr lang="ru-RU" sz="2000" dirty="0">
                <a:solidFill>
                  <a:schemeClr val="tx1"/>
                </a:solidFill>
                <a:ea typeface="+mn-lt"/>
                <a:cs typeface="+mn-lt"/>
              </a:rPr>
              <a:t> </a:t>
            </a:r>
            <a:r>
              <a:rPr lang="ru-RU" sz="2000" dirty="0" err="1">
                <a:solidFill>
                  <a:schemeClr val="tx1"/>
                </a:solidFill>
                <a:ea typeface="+mn-lt"/>
                <a:cs typeface="+mn-lt"/>
              </a:rPr>
              <a:t>об’єктивної</a:t>
            </a:r>
            <a:r>
              <a:rPr lang="ru-RU" sz="2000" dirty="0">
                <a:solidFill>
                  <a:schemeClr val="tx1"/>
                </a:solidFill>
                <a:ea typeface="+mn-lt"/>
                <a:cs typeface="+mn-lt"/>
              </a:rPr>
              <a:t> </a:t>
            </a:r>
            <a:r>
              <a:rPr lang="ru-RU" sz="2000" dirty="0" err="1">
                <a:solidFill>
                  <a:schemeClr val="tx1"/>
                </a:solidFill>
                <a:ea typeface="+mn-lt"/>
                <a:cs typeface="+mn-lt"/>
              </a:rPr>
              <a:t>сторони</a:t>
            </a:r>
            <a:r>
              <a:rPr lang="ru-RU" sz="2000" dirty="0">
                <a:solidFill>
                  <a:schemeClr val="tx1"/>
                </a:solidFill>
                <a:ea typeface="+mn-lt"/>
                <a:cs typeface="+mn-lt"/>
              </a:rPr>
              <a:t> </a:t>
            </a:r>
            <a:r>
              <a:rPr lang="ru-RU" sz="2000" dirty="0" err="1">
                <a:solidFill>
                  <a:schemeClr val="tx1"/>
                </a:solidFill>
                <a:ea typeface="+mn-lt"/>
                <a:cs typeface="+mn-lt"/>
              </a:rPr>
              <a:t>злочину</a:t>
            </a:r>
            <a:r>
              <a:rPr lang="ru-RU" sz="2000" dirty="0">
                <a:solidFill>
                  <a:schemeClr val="tx1"/>
                </a:solidFill>
                <a:ea typeface="+mn-lt"/>
                <a:cs typeface="+mn-lt"/>
              </a:rPr>
              <a:t>, </a:t>
            </a:r>
            <a:r>
              <a:rPr lang="ru-RU" sz="2000" dirty="0" err="1">
                <a:solidFill>
                  <a:schemeClr val="tx1"/>
                </a:solidFill>
                <a:ea typeface="+mn-lt"/>
                <a:cs typeface="+mn-lt"/>
              </a:rPr>
              <a:t>викладені</a:t>
            </a:r>
            <a:r>
              <a:rPr lang="ru-RU" sz="2000" dirty="0">
                <a:solidFill>
                  <a:schemeClr val="tx1"/>
                </a:solidFill>
                <a:ea typeface="+mn-lt"/>
                <a:cs typeface="+mn-lt"/>
              </a:rPr>
              <a:t> у ст. 312 КК, </a:t>
            </a:r>
            <a:r>
              <a:rPr lang="ru-RU" sz="2000" dirty="0" err="1">
                <a:solidFill>
                  <a:srgbClr val="C00000"/>
                </a:solidFill>
                <a:ea typeface="+mn-lt"/>
                <a:cs typeface="+mn-lt"/>
              </a:rPr>
              <a:t>додатковими</a:t>
            </a:r>
            <a:r>
              <a:rPr lang="ru-RU" sz="2000" dirty="0">
                <a:solidFill>
                  <a:srgbClr val="C00000"/>
                </a:solidFill>
                <a:ea typeface="+mn-lt"/>
                <a:cs typeface="+mn-lt"/>
              </a:rPr>
              <a:t> </a:t>
            </a:r>
            <a:r>
              <a:rPr lang="ru-RU" sz="2000" dirty="0" err="1">
                <a:solidFill>
                  <a:srgbClr val="C00000"/>
                </a:solidFill>
                <a:ea typeface="+mn-lt"/>
                <a:cs typeface="+mn-lt"/>
              </a:rPr>
              <a:t>факультативними</a:t>
            </a:r>
            <a:r>
              <a:rPr lang="ru-RU" sz="2000" dirty="0">
                <a:solidFill>
                  <a:srgbClr val="C00000"/>
                </a:solidFill>
                <a:ea typeface="+mn-lt"/>
                <a:cs typeface="+mn-lt"/>
              </a:rPr>
              <a:t> </a:t>
            </a:r>
            <a:r>
              <a:rPr lang="ru-RU" sz="2000" dirty="0" err="1">
                <a:solidFill>
                  <a:srgbClr val="C00000"/>
                </a:solidFill>
                <a:ea typeface="+mn-lt"/>
                <a:cs typeface="+mn-lt"/>
              </a:rPr>
              <a:t>об’єктами</a:t>
            </a:r>
            <a:r>
              <a:rPr lang="ru-RU" sz="2000" dirty="0">
                <a:solidFill>
                  <a:schemeClr val="tx1"/>
                </a:solidFill>
                <a:ea typeface="+mn-lt"/>
                <a:cs typeface="+mn-lt"/>
              </a:rPr>
              <a:t> </a:t>
            </a:r>
            <a:r>
              <a:rPr lang="ru-RU" sz="2000" dirty="0" err="1">
                <a:solidFill>
                  <a:schemeClr val="tx1"/>
                </a:solidFill>
                <a:ea typeface="+mn-lt"/>
                <a:cs typeface="+mn-lt"/>
              </a:rPr>
              <a:t>може</a:t>
            </a:r>
            <a:r>
              <a:rPr lang="ru-RU" sz="2000" dirty="0">
                <a:solidFill>
                  <a:schemeClr val="tx1"/>
                </a:solidFill>
                <a:ea typeface="+mn-lt"/>
                <a:cs typeface="+mn-lt"/>
              </a:rPr>
              <a:t> </a:t>
            </a:r>
            <a:r>
              <a:rPr lang="ru-RU" sz="2000" dirty="0" err="1">
                <a:solidFill>
                  <a:schemeClr val="tx1"/>
                </a:solidFill>
                <a:ea typeface="+mn-lt"/>
                <a:cs typeface="+mn-lt"/>
              </a:rPr>
              <a:t>виступати</a:t>
            </a:r>
            <a:r>
              <a:rPr lang="ru-RU" sz="2000" dirty="0">
                <a:solidFill>
                  <a:schemeClr val="tx1"/>
                </a:solidFill>
                <a:ea typeface="+mn-lt"/>
                <a:cs typeface="+mn-lt"/>
              </a:rPr>
              <a:t> здоров’я особи, а також право </a:t>
            </a:r>
            <a:r>
              <a:rPr lang="ru-RU" sz="2000" dirty="0" err="1">
                <a:solidFill>
                  <a:schemeClr val="tx1"/>
                </a:solidFill>
                <a:ea typeface="+mn-lt"/>
                <a:cs typeface="+mn-lt"/>
              </a:rPr>
              <a:t>власності</a:t>
            </a:r>
            <a:r>
              <a:rPr lang="ru-RU" sz="2000" dirty="0">
                <a:solidFill>
                  <a:schemeClr val="tx1"/>
                </a:solidFill>
                <a:ea typeface="+mn-lt"/>
                <a:cs typeface="+mn-lt"/>
              </a:rPr>
              <a:t>.</a:t>
            </a:r>
            <a:endParaRPr lang="ru-RU" sz="2000" dirty="0">
              <a:solidFill>
                <a:schemeClr val="tx1"/>
              </a:solidFill>
            </a:endParaRPr>
          </a:p>
        </p:txBody>
      </p:sp>
      <p:sp>
        <p:nvSpPr>
          <p:cNvPr id="5" name="TextBox 4">
            <a:extLst>
              <a:ext uri="{FF2B5EF4-FFF2-40B4-BE49-F238E27FC236}">
                <a16:creationId xmlns:a16="http://schemas.microsoft.com/office/drawing/2014/main" id="{EEE0D485-64E6-4254-883F-6CE4BB6F2DA6}"/>
              </a:ext>
            </a:extLst>
          </p:cNvPr>
          <p:cNvSpPr txBox="1"/>
          <p:nvPr/>
        </p:nvSpPr>
        <p:spPr>
          <a:xfrm>
            <a:off x="3717986" y="4264325"/>
            <a:ext cx="675448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err="1"/>
              <a:t>Видається</a:t>
            </a:r>
            <a:r>
              <a:rPr lang="en-US" sz="2400" dirty="0"/>
              <a:t> </a:t>
            </a:r>
            <a:r>
              <a:rPr lang="en-US" sz="2400" dirty="0" err="1"/>
              <a:t>цікавим</a:t>
            </a:r>
            <a:r>
              <a:rPr lang="en-US" sz="2400" dirty="0"/>
              <a:t>, що Україна є </a:t>
            </a:r>
            <a:r>
              <a:rPr lang="en-US" sz="2400" dirty="0" err="1"/>
              <a:t>однією</a:t>
            </a:r>
            <a:r>
              <a:rPr lang="en-US" sz="2400" dirty="0"/>
              <a:t> з </a:t>
            </a:r>
            <a:r>
              <a:rPr lang="en-US" sz="2400" dirty="0" err="1"/>
              <a:t>небагатьох</a:t>
            </a:r>
            <a:r>
              <a:rPr lang="en-US" sz="2400" dirty="0"/>
              <a:t> </a:t>
            </a:r>
            <a:r>
              <a:rPr lang="en-US" sz="2400" dirty="0" err="1"/>
              <a:t>держав</a:t>
            </a:r>
            <a:r>
              <a:rPr lang="en-US" sz="2400" dirty="0"/>
              <a:t>, у </a:t>
            </a:r>
            <a:r>
              <a:rPr lang="en-US" sz="2400" dirty="0" err="1"/>
              <a:t>якій</a:t>
            </a:r>
            <a:r>
              <a:rPr lang="en-US" sz="2400" dirty="0"/>
              <a:t> </a:t>
            </a:r>
            <a:r>
              <a:rPr lang="en-US" sz="2400" dirty="0" err="1"/>
              <a:t>криміналізовані</a:t>
            </a:r>
            <a:r>
              <a:rPr lang="en-US" sz="2400" dirty="0"/>
              <a:t> </a:t>
            </a:r>
            <a:r>
              <a:rPr lang="en-US" sz="2400" dirty="0" err="1"/>
              <a:t>дії</a:t>
            </a:r>
            <a:r>
              <a:rPr lang="en-US" sz="2400" dirty="0"/>
              <a:t>, </a:t>
            </a:r>
            <a:r>
              <a:rPr lang="en-US" sz="2400" dirty="0" err="1"/>
              <a:t>описані</a:t>
            </a:r>
            <a:r>
              <a:rPr lang="en-US" sz="2400" dirty="0"/>
              <a:t> у ст. 312 КК. </a:t>
            </a:r>
            <a:r>
              <a:rPr lang="en-US" sz="2400" dirty="0" err="1"/>
              <a:t>Так</a:t>
            </a:r>
            <a:r>
              <a:rPr lang="en-US" sz="2400" dirty="0"/>
              <a:t>, </a:t>
            </a:r>
            <a:r>
              <a:rPr lang="en-US" sz="2400" dirty="0" err="1"/>
              <a:t>крім</a:t>
            </a:r>
            <a:r>
              <a:rPr lang="en-US" sz="2400" dirty="0"/>
              <a:t> України, </a:t>
            </a:r>
            <a:r>
              <a:rPr lang="en-US" sz="2400" dirty="0" err="1"/>
              <a:t>кримінальна</a:t>
            </a:r>
            <a:r>
              <a:rPr lang="en-US" sz="2400" dirty="0"/>
              <a:t> </a:t>
            </a:r>
            <a:r>
              <a:rPr lang="en-US" sz="2400" dirty="0" err="1"/>
              <a:t>відповідальність</a:t>
            </a:r>
            <a:r>
              <a:rPr lang="en-US" sz="2400" dirty="0"/>
              <a:t> </a:t>
            </a:r>
            <a:r>
              <a:rPr lang="en-US" sz="2400" dirty="0" err="1"/>
              <a:t>за</a:t>
            </a:r>
            <a:r>
              <a:rPr lang="en-US" sz="2400" dirty="0"/>
              <a:t> </a:t>
            </a:r>
            <a:r>
              <a:rPr lang="en-US" sz="2400" dirty="0" err="1"/>
              <a:t>заволодіння</a:t>
            </a:r>
            <a:r>
              <a:rPr lang="en-US" sz="2400" dirty="0"/>
              <a:t> </a:t>
            </a:r>
            <a:r>
              <a:rPr lang="en-US" sz="2400" dirty="0" err="1"/>
              <a:t>прекурсорами</a:t>
            </a:r>
            <a:r>
              <a:rPr lang="en-US" sz="2400" dirty="0"/>
              <a:t> у </a:t>
            </a:r>
            <a:r>
              <a:rPr lang="en-US" sz="2400" dirty="0" err="1"/>
              <a:t>наведені</a:t>
            </a:r>
            <a:r>
              <a:rPr lang="en-US" sz="2400" dirty="0"/>
              <a:t> </a:t>
            </a:r>
            <a:r>
              <a:rPr lang="en-US" sz="2400" dirty="0" err="1"/>
              <a:t>способи</a:t>
            </a:r>
            <a:r>
              <a:rPr lang="en-US" sz="2400" dirty="0"/>
              <a:t> </a:t>
            </a:r>
            <a:r>
              <a:rPr lang="en-US" sz="2400" dirty="0" err="1"/>
              <a:t>передбачена</a:t>
            </a:r>
            <a:r>
              <a:rPr lang="en-US" sz="2400" dirty="0"/>
              <a:t> </a:t>
            </a:r>
            <a:r>
              <a:rPr lang="en-US" sz="2400" dirty="0" err="1"/>
              <a:t>лише</a:t>
            </a:r>
            <a:r>
              <a:rPr lang="en-US" sz="2400" dirty="0"/>
              <a:t> в </a:t>
            </a:r>
            <a:r>
              <a:rPr lang="en-US" sz="2400" dirty="0" err="1"/>
              <a:t>Азербайджані</a:t>
            </a:r>
            <a:r>
              <a:rPr lang="en-US" sz="2400" dirty="0"/>
              <a:t>, </a:t>
            </a:r>
            <a:r>
              <a:rPr lang="en-US" sz="2400" dirty="0" err="1"/>
              <a:t>Грузії</a:t>
            </a:r>
            <a:r>
              <a:rPr lang="en-US" sz="2400" dirty="0"/>
              <a:t> та </a:t>
            </a:r>
            <a:r>
              <a:rPr lang="en-US" sz="2400" dirty="0" err="1"/>
              <a:t>Таджикистані</a:t>
            </a:r>
            <a:r>
              <a:rPr lang="en-US" sz="2400" dirty="0"/>
              <a:t>. </a:t>
            </a:r>
            <a:endParaRPr lang="ru-RU" dirty="0"/>
          </a:p>
        </p:txBody>
      </p:sp>
      <p:pic>
        <p:nvPicPr>
          <p:cNvPr id="6" name="Рисунок 6" descr="Изображение выглядит как текст, коллекция картинок&#10;&#10;Автоматически созданное описание">
            <a:extLst>
              <a:ext uri="{FF2B5EF4-FFF2-40B4-BE49-F238E27FC236}">
                <a16:creationId xmlns:a16="http://schemas.microsoft.com/office/drawing/2014/main" id="{1BA28067-2820-4689-91AB-A597C61248D8}"/>
              </a:ext>
            </a:extLst>
          </p:cNvPr>
          <p:cNvPicPr>
            <a:picLocks noChangeAspect="1"/>
          </p:cNvPicPr>
          <p:nvPr/>
        </p:nvPicPr>
        <p:blipFill>
          <a:blip r:embed="rId2"/>
          <a:stretch>
            <a:fillRect/>
          </a:stretch>
        </p:blipFill>
        <p:spPr>
          <a:xfrm>
            <a:off x="212157" y="3070825"/>
            <a:ext cx="3515084" cy="3505559"/>
          </a:xfrm>
          <a:prstGeom prst="rect">
            <a:avLst/>
          </a:prstGeom>
        </p:spPr>
      </p:pic>
    </p:spTree>
    <p:extLst>
      <p:ext uri="{BB962C8B-B14F-4D97-AF65-F5344CB8AC3E}">
        <p14:creationId xmlns:p14="http://schemas.microsoft.com/office/powerpoint/2010/main" val="25808897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A0D69C-FC2A-4BF3-A7F9-9EE151EF2C1B}"/>
              </a:ext>
            </a:extLst>
          </p:cNvPr>
          <p:cNvSpPr>
            <a:spLocks noGrp="1"/>
          </p:cNvSpPr>
          <p:nvPr>
            <p:ph type="title"/>
          </p:nvPr>
        </p:nvSpPr>
        <p:spPr>
          <a:xfrm>
            <a:off x="525717" y="-3687"/>
            <a:ext cx="11400273" cy="678582"/>
          </a:xfrm>
        </p:spPr>
        <p:style>
          <a:lnRef idx="2">
            <a:schemeClr val="dk1">
              <a:shade val="50000"/>
            </a:schemeClr>
          </a:lnRef>
          <a:fillRef idx="1">
            <a:schemeClr val="dk1"/>
          </a:fillRef>
          <a:effectRef idx="0">
            <a:schemeClr val="dk1"/>
          </a:effectRef>
          <a:fontRef idx="minor">
            <a:schemeClr val="lt1"/>
          </a:fontRef>
        </p:style>
        <p:txBody>
          <a:bodyPr>
            <a:normAutofit/>
          </a:bodyPr>
          <a:lstStyle/>
          <a:p>
            <a:r>
              <a:rPr lang="ru-RU" sz="2800" i="0">
                <a:ea typeface="+mj-lt"/>
                <a:cs typeface="+mj-lt"/>
              </a:rPr>
              <a:t>Предметом злочину, передбаченого ст. 312 КК, є прекурсори</a:t>
            </a:r>
            <a:endParaRPr lang="ru-RU" sz="2800"/>
          </a:p>
        </p:txBody>
      </p:sp>
      <p:sp>
        <p:nvSpPr>
          <p:cNvPr id="3" name="Объект 2">
            <a:extLst>
              <a:ext uri="{FF2B5EF4-FFF2-40B4-BE49-F238E27FC236}">
                <a16:creationId xmlns:a16="http://schemas.microsoft.com/office/drawing/2014/main" id="{6A01F811-DA94-4D7A-845A-EB1277B3F4A6}"/>
              </a:ext>
            </a:extLst>
          </p:cNvPr>
          <p:cNvSpPr>
            <a:spLocks noGrp="1"/>
          </p:cNvSpPr>
          <p:nvPr>
            <p:ph idx="1"/>
          </p:nvPr>
        </p:nvSpPr>
        <p:spPr>
          <a:xfrm>
            <a:off x="425076" y="1716753"/>
            <a:ext cx="11342764" cy="1795009"/>
          </a:xfr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rmAutofit fontScale="85000" lnSpcReduction="10000"/>
          </a:bodyPr>
          <a:lstStyle/>
          <a:p>
            <a:pPr marL="457200" indent="-457200">
              <a:buAutoNum type="arabicPeriod"/>
            </a:pPr>
            <a:r>
              <a:rPr lang="ru-RU">
                <a:ea typeface="+mn-lt"/>
                <a:cs typeface="+mn-lt"/>
              </a:rPr>
              <a:t>Викрадення, привласнення, вимагання, заволодіння шляхом шахрайства з метою подальшого збуту, збут прекурсорів для виробництва або виготовлення наркотичних засобів, психотропних речовин або їх аналогів (ч. 1); </a:t>
            </a:r>
          </a:p>
          <a:p>
            <a:pPr marL="457200" indent="-457200">
              <a:buAutoNum type="arabicPeriod"/>
            </a:pPr>
            <a:r>
              <a:rPr lang="ru-RU">
                <a:ea typeface="+mn-lt"/>
                <a:cs typeface="+mn-lt"/>
              </a:rPr>
              <a:t>Заволодіння прекурсорами шляхом зловживання службовою особою своїм службовим становищем (ч. 2); </a:t>
            </a:r>
          </a:p>
          <a:p>
            <a:pPr marL="457200" indent="-457200">
              <a:buAutoNum type="arabicPeriod"/>
            </a:pPr>
            <a:r>
              <a:rPr lang="ru-RU">
                <a:ea typeface="+mn-lt"/>
                <a:cs typeface="+mn-lt"/>
              </a:rPr>
              <a:t>Розбій з метою викрадення прекурсорів (ч. 3). </a:t>
            </a:r>
            <a:endParaRPr lang="ru-RU"/>
          </a:p>
        </p:txBody>
      </p:sp>
      <p:sp>
        <p:nvSpPr>
          <p:cNvPr id="4" name="Прямоугольник 3">
            <a:extLst>
              <a:ext uri="{FF2B5EF4-FFF2-40B4-BE49-F238E27FC236}">
                <a16:creationId xmlns:a16="http://schemas.microsoft.com/office/drawing/2014/main" id="{70E81360-CF2D-4D24-ABC6-AADD207A3065}"/>
              </a:ext>
            </a:extLst>
          </p:cNvPr>
          <p:cNvSpPr/>
          <p:nvPr/>
        </p:nvSpPr>
        <p:spPr>
          <a:xfrm>
            <a:off x="5552536" y="671423"/>
            <a:ext cx="6369168" cy="934527"/>
          </a:xfrm>
          <a:prstGeom prst="rect">
            <a:avLst/>
          </a:prstGeom>
          <a:solidFill>
            <a:srgbClr val="B0F07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Об’єктивна сторона злочину</a:t>
            </a:r>
            <a:r>
              <a:rPr lang="ru-RU">
                <a:solidFill>
                  <a:schemeClr val="tx1"/>
                </a:solidFill>
                <a:ea typeface="+mn-lt"/>
                <a:cs typeface="+mn-lt"/>
              </a:rPr>
              <a:t> передбачає такі альтернативні діяння, вчинення кожного з яких підлягає кваліфікації за ст. 312 КК: </a:t>
            </a:r>
            <a:endParaRPr lang="ru-RU">
              <a:solidFill>
                <a:schemeClr val="tx1"/>
              </a:solidFill>
            </a:endParaRPr>
          </a:p>
        </p:txBody>
      </p:sp>
      <p:sp>
        <p:nvSpPr>
          <p:cNvPr id="5" name="Прямоугольник 4">
            <a:extLst>
              <a:ext uri="{FF2B5EF4-FFF2-40B4-BE49-F238E27FC236}">
                <a16:creationId xmlns:a16="http://schemas.microsoft.com/office/drawing/2014/main" id="{FA1D0C89-2069-41D6-B3EB-D6025AE5EB78}"/>
              </a:ext>
            </a:extLst>
          </p:cNvPr>
          <p:cNvSpPr/>
          <p:nvPr/>
        </p:nvSpPr>
        <p:spPr>
          <a:xfrm>
            <a:off x="792732" y="3200939"/>
            <a:ext cx="7332450" cy="1178942"/>
          </a:xfrm>
          <a:prstGeom prst="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Крім цього, в межах ст. 312 КК, як і при описі суміжного злочину, передбаченого ст. 308 КК, відповідальність за викрадення (у формі грабежу) та вимагання прекурсорів диференційовано залежно від застосування насильства: </a:t>
            </a:r>
            <a:endParaRPr lang="ru-RU" b="1">
              <a:solidFill>
                <a:schemeClr val="tx1"/>
              </a:solidFill>
            </a:endParaRPr>
          </a:p>
        </p:txBody>
      </p:sp>
      <p:sp>
        <p:nvSpPr>
          <p:cNvPr id="6" name="Прямоугольник: скругленные углы 5">
            <a:extLst>
              <a:ext uri="{FF2B5EF4-FFF2-40B4-BE49-F238E27FC236}">
                <a16:creationId xmlns:a16="http://schemas.microsoft.com/office/drawing/2014/main" id="{66069338-1CC7-4E6D-A9ED-331A6527267F}"/>
              </a:ext>
            </a:extLst>
          </p:cNvPr>
          <p:cNvSpPr/>
          <p:nvPr/>
        </p:nvSpPr>
        <p:spPr>
          <a:xfrm>
            <a:off x="418023" y="4637776"/>
            <a:ext cx="3666224" cy="2214112"/>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rPr>
              <a:t>викрадення та вимагання прекурсорів, поєднане з насильством, що не є небезпечним для здоров’я і життя особи або з погрозою застосування такого насильства, карається за ч. 2 ст. 312 КК </a:t>
            </a:r>
          </a:p>
        </p:txBody>
      </p:sp>
      <p:sp>
        <p:nvSpPr>
          <p:cNvPr id="7" name="Прямоугольник: скругленные углы 6">
            <a:extLst>
              <a:ext uri="{FF2B5EF4-FFF2-40B4-BE49-F238E27FC236}">
                <a16:creationId xmlns:a16="http://schemas.microsoft.com/office/drawing/2014/main" id="{DC2799B9-13FB-4B64-9A25-B53BCCED74C0}"/>
              </a:ext>
            </a:extLst>
          </p:cNvPr>
          <p:cNvSpPr/>
          <p:nvPr/>
        </p:nvSpPr>
        <p:spPr>
          <a:xfrm>
            <a:off x="4529946" y="4637775"/>
            <a:ext cx="3105508" cy="2214112"/>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a:solidFill>
                  <a:schemeClr val="tx1"/>
                </a:solidFill>
              </a:rPr>
              <a:t>а вимагання, поєднане із застосуванням насильства, небезпечного для життя і здоров’я, карається за ч. 3 цієї статті. </a:t>
            </a:r>
          </a:p>
        </p:txBody>
      </p:sp>
      <p:sp>
        <p:nvSpPr>
          <p:cNvPr id="8" name="Стрелка: вниз 7">
            <a:extLst>
              <a:ext uri="{FF2B5EF4-FFF2-40B4-BE49-F238E27FC236}">
                <a16:creationId xmlns:a16="http://schemas.microsoft.com/office/drawing/2014/main" id="{A164E42A-9378-42BE-BCBE-3E8165A48A36}"/>
              </a:ext>
            </a:extLst>
          </p:cNvPr>
          <p:cNvSpPr/>
          <p:nvPr/>
        </p:nvSpPr>
        <p:spPr>
          <a:xfrm rot="1560000">
            <a:off x="3772292" y="4372907"/>
            <a:ext cx="373812" cy="51758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a:extLst>
              <a:ext uri="{FF2B5EF4-FFF2-40B4-BE49-F238E27FC236}">
                <a16:creationId xmlns:a16="http://schemas.microsoft.com/office/drawing/2014/main" id="{31FFC581-140F-498B-A633-B5C009AFA238}"/>
              </a:ext>
            </a:extLst>
          </p:cNvPr>
          <p:cNvSpPr/>
          <p:nvPr/>
        </p:nvSpPr>
        <p:spPr>
          <a:xfrm rot="-1440000">
            <a:off x="4548669" y="4372906"/>
            <a:ext cx="373812" cy="51758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a:extLst>
              <a:ext uri="{FF2B5EF4-FFF2-40B4-BE49-F238E27FC236}">
                <a16:creationId xmlns:a16="http://schemas.microsoft.com/office/drawing/2014/main" id="{4FF38FA7-BA5F-40F8-9DA5-ECF0559BC65D}"/>
              </a:ext>
            </a:extLst>
          </p:cNvPr>
          <p:cNvSpPr/>
          <p:nvPr/>
        </p:nvSpPr>
        <p:spPr>
          <a:xfrm>
            <a:off x="8683205" y="2925073"/>
            <a:ext cx="3019244" cy="3925017"/>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2000" i="1">
                <a:ea typeface="+mn-lt"/>
                <a:cs typeface="+mn-lt"/>
              </a:rPr>
              <a:t>Вищенаведені діяння були охарактеризо вані при розгляді злочинів, передбачених ст.ст. 307 та 308 КК.</a:t>
            </a:r>
            <a:endParaRPr lang="ru-RU" sz="2000" i="1"/>
          </a:p>
        </p:txBody>
      </p:sp>
    </p:spTree>
    <p:extLst>
      <p:ext uri="{BB962C8B-B14F-4D97-AF65-F5344CB8AC3E}">
        <p14:creationId xmlns:p14="http://schemas.microsoft.com/office/powerpoint/2010/main" val="36136929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2568F3C-A5E4-4693-91BB-AA630BDE3DD5}"/>
              </a:ext>
            </a:extLst>
          </p:cNvPr>
          <p:cNvSpPr>
            <a:spLocks noGrp="1"/>
          </p:cNvSpPr>
          <p:nvPr>
            <p:ph idx="1"/>
          </p:nvPr>
        </p:nvSpPr>
        <p:spPr>
          <a:xfrm>
            <a:off x="1805302" y="1256677"/>
            <a:ext cx="10077557" cy="5475611"/>
          </a:xfrm>
        </p:spPr>
        <p:txBody>
          <a:bodyPr vert="horz" lIns="91440" tIns="45720" rIns="91440" bIns="45720" rtlCol="0" anchor="t">
            <a:normAutofit/>
          </a:bodyPr>
          <a:lstStyle/>
          <a:p>
            <a:r>
              <a:rPr lang="ru-RU">
                <a:ea typeface="+mn-lt"/>
                <a:cs typeface="+mn-lt"/>
              </a:rPr>
              <a:t>Суб’єктом цього злочину, виходячи з положень ст. 22 КК, є фізична, осудна особа, яка досягла 16-річного віку. Вчинення злочину, передбаченого ст. 312 КК, шляхом зловживання службовою особою своїм службовим становищем, можливо за умови, що суб’єкт діяння поряд з переліченими ознаками буде мати </a:t>
            </a:r>
            <a:r>
              <a:rPr lang="ru-RU" b="1" i="1">
                <a:ea typeface="+mn-lt"/>
                <a:cs typeface="+mn-lt"/>
              </a:rPr>
              <a:t>додаткові ознаки службової особи</a:t>
            </a:r>
            <a:r>
              <a:rPr lang="ru-RU">
                <a:ea typeface="+mn-lt"/>
                <a:cs typeface="+mn-lt"/>
              </a:rPr>
              <a:t>, визначення якої закріплено у ст.ст. 18, 364 КК. </a:t>
            </a:r>
          </a:p>
          <a:p>
            <a:r>
              <a:rPr lang="ru-RU">
                <a:ea typeface="+mn-lt"/>
                <a:cs typeface="+mn-lt"/>
              </a:rPr>
              <a:t>Привласнення прекурсорів з метою подальшого збуту може бути вчинено фізичною, осудною особою, яка досягла 16-річного віку, </a:t>
            </a:r>
            <a:r>
              <a:rPr lang="ru-RU" b="1" i="1">
                <a:ea typeface="+mn-lt"/>
                <a:cs typeface="+mn-lt"/>
              </a:rPr>
              <a:t>котрій такі предмети були ввірені чи перебували у її віданні у зв’язку з її професійною діяльністю</a:t>
            </a:r>
            <a:r>
              <a:rPr lang="ru-RU">
                <a:ea typeface="+mn-lt"/>
                <a:cs typeface="+mn-lt"/>
              </a:rPr>
              <a:t>.</a:t>
            </a:r>
          </a:p>
          <a:p>
            <a:r>
              <a:rPr lang="ru-RU">
                <a:ea typeface="+mn-lt"/>
                <a:cs typeface="+mn-lt"/>
              </a:rPr>
              <a:t>Зауважимо, що розглядуваний злочин і діяння, передбачені ст. 313 КК, є виключенням з доктринального тлумачення та законодавчого закріплення в частині ознак суб’єкта викрадення (як шляхом крадіжки, так і шляхом грабежу, вимагання та розбою), оскільки </a:t>
            </a:r>
            <a:r>
              <a:rPr lang="ru-RU" b="1" i="1">
                <a:ea typeface="+mn-lt"/>
                <a:cs typeface="+mn-lt"/>
              </a:rPr>
              <a:t>для притягнення до кримінальної відповідальності за вказані форми викрадення встановлено знижений вік кримінальної відповідальності – з 14 років. </a:t>
            </a:r>
            <a:endParaRPr lang="ru-RU" b="1" i="1"/>
          </a:p>
        </p:txBody>
      </p:sp>
      <p:sp>
        <p:nvSpPr>
          <p:cNvPr id="5" name="Заголовок 1">
            <a:extLst>
              <a:ext uri="{FF2B5EF4-FFF2-40B4-BE49-F238E27FC236}">
                <a16:creationId xmlns:a16="http://schemas.microsoft.com/office/drawing/2014/main" id="{864B7F7E-2158-4DEF-BD93-8C1246842C70}"/>
              </a:ext>
            </a:extLst>
          </p:cNvPr>
          <p:cNvSpPr txBox="1">
            <a:spLocks/>
          </p:cNvSpPr>
          <p:nvPr/>
        </p:nvSpPr>
        <p:spPr>
          <a:xfrm>
            <a:off x="525717" y="-3687"/>
            <a:ext cx="11400273" cy="1095525"/>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b">
            <a:normAutofit/>
          </a:bodyPr>
          <a:lstStyle>
            <a:lvl1pPr algn="l" defTabSz="914400" rtl="0" eaLnBrk="1" latinLnBrk="0" hangingPunct="1">
              <a:lnSpc>
                <a:spcPct val="100000"/>
              </a:lnSpc>
              <a:spcBef>
                <a:spcPct val="0"/>
              </a:spcBef>
              <a:buNone/>
              <a:defRPr sz="3600" i="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ru-RU" sz="2800" i="0">
                <a:ea typeface="+mn-lt"/>
                <a:cs typeface="+mn-lt"/>
              </a:rPr>
              <a:t>Суб’єктом цього злочину, виходячи з положень ст. 22 КК, є фізична, осудна особа, яка досягла 16-річного віку. </a:t>
            </a:r>
            <a:endParaRPr lang="ru-RU"/>
          </a:p>
        </p:txBody>
      </p:sp>
      <p:pic>
        <p:nvPicPr>
          <p:cNvPr id="7" name="Рисунок 6">
            <a:extLst>
              <a:ext uri="{FF2B5EF4-FFF2-40B4-BE49-F238E27FC236}">
                <a16:creationId xmlns:a16="http://schemas.microsoft.com/office/drawing/2014/main" id="{A4B4852B-9462-45FD-8A23-2092DE0BBF95}"/>
              </a:ext>
            </a:extLst>
          </p:cNvPr>
          <p:cNvPicPr>
            <a:picLocks noChangeAspect="1"/>
          </p:cNvPicPr>
          <p:nvPr/>
        </p:nvPicPr>
        <p:blipFill>
          <a:blip r:embed="rId2"/>
          <a:stretch>
            <a:fillRect/>
          </a:stretch>
        </p:blipFill>
        <p:spPr>
          <a:xfrm>
            <a:off x="472926" y="3096974"/>
            <a:ext cx="1066979" cy="1037866"/>
          </a:xfrm>
          <a:prstGeom prst="rect">
            <a:avLst/>
          </a:prstGeom>
        </p:spPr>
      </p:pic>
      <p:pic>
        <p:nvPicPr>
          <p:cNvPr id="8" name="Рисунок 7">
            <a:extLst>
              <a:ext uri="{FF2B5EF4-FFF2-40B4-BE49-F238E27FC236}">
                <a16:creationId xmlns:a16="http://schemas.microsoft.com/office/drawing/2014/main" id="{60B48FF6-34CB-4C55-B528-C8A775B3719F}"/>
              </a:ext>
            </a:extLst>
          </p:cNvPr>
          <p:cNvPicPr>
            <a:picLocks noChangeAspect="1"/>
          </p:cNvPicPr>
          <p:nvPr/>
        </p:nvPicPr>
        <p:blipFill>
          <a:blip r:embed="rId2"/>
          <a:stretch>
            <a:fillRect/>
          </a:stretch>
        </p:blipFill>
        <p:spPr>
          <a:xfrm>
            <a:off x="472925" y="1342936"/>
            <a:ext cx="1066979" cy="1037866"/>
          </a:xfrm>
          <a:prstGeom prst="rect">
            <a:avLst/>
          </a:prstGeom>
        </p:spPr>
      </p:pic>
      <p:pic>
        <p:nvPicPr>
          <p:cNvPr id="9" name="Рисунок 8">
            <a:extLst>
              <a:ext uri="{FF2B5EF4-FFF2-40B4-BE49-F238E27FC236}">
                <a16:creationId xmlns:a16="http://schemas.microsoft.com/office/drawing/2014/main" id="{3864D43C-2BB8-4884-8F40-581F12F6CF10}"/>
              </a:ext>
            </a:extLst>
          </p:cNvPr>
          <p:cNvPicPr>
            <a:picLocks noChangeAspect="1"/>
          </p:cNvPicPr>
          <p:nvPr/>
        </p:nvPicPr>
        <p:blipFill>
          <a:blip r:embed="rId2"/>
          <a:stretch>
            <a:fillRect/>
          </a:stretch>
        </p:blipFill>
        <p:spPr>
          <a:xfrm>
            <a:off x="472926" y="4333427"/>
            <a:ext cx="1066979" cy="1037866"/>
          </a:xfrm>
          <a:prstGeom prst="rect">
            <a:avLst/>
          </a:prstGeom>
        </p:spPr>
      </p:pic>
    </p:spTree>
    <p:extLst>
      <p:ext uri="{BB962C8B-B14F-4D97-AF65-F5344CB8AC3E}">
        <p14:creationId xmlns:p14="http://schemas.microsoft.com/office/powerpoint/2010/main" val="28731999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скругленные углы 5">
            <a:extLst>
              <a:ext uri="{FF2B5EF4-FFF2-40B4-BE49-F238E27FC236}">
                <a16:creationId xmlns:a16="http://schemas.microsoft.com/office/drawing/2014/main" id="{A8722129-1116-49C4-94C6-874F5C1305A3}"/>
              </a:ext>
            </a:extLst>
          </p:cNvPr>
          <p:cNvSpPr/>
          <p:nvPr/>
        </p:nvSpPr>
        <p:spPr>
          <a:xfrm>
            <a:off x="879895" y="4165120"/>
            <a:ext cx="5693433" cy="2472904"/>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a:solidFill>
                  <a:schemeClr val="tx1"/>
                </a:solidFill>
                <a:ea typeface="+mn-lt"/>
                <a:cs typeface="+mn-lt"/>
              </a:rPr>
              <a:t>Для вчинення злочину, передбаченого ст. 312 КК, у формі збуту прекурсорів обов’язковою ознакою суб’єктивної сторони поряд з виною є також </a:t>
            </a:r>
            <a:r>
              <a:rPr lang="ru-RU" sz="2000" b="1" i="1">
                <a:solidFill>
                  <a:schemeClr val="tx1"/>
                </a:solidFill>
                <a:ea typeface="+mn-lt"/>
                <a:cs typeface="+mn-lt"/>
              </a:rPr>
              <a:t>законодавчо закріплена мета</a:t>
            </a:r>
            <a:r>
              <a:rPr lang="ru-RU" sz="2000">
                <a:solidFill>
                  <a:schemeClr val="tx1"/>
                </a:solidFill>
                <a:ea typeface="+mn-lt"/>
                <a:cs typeface="+mn-lt"/>
              </a:rPr>
              <a:t> – для виробництва або виготовлення наркотичних засобів, психотропних речовин або їх аналогів.</a:t>
            </a:r>
            <a:endParaRPr lang="ru-RU">
              <a:solidFill>
                <a:schemeClr val="tx1"/>
              </a:solidFill>
              <a:ea typeface="+mn-lt"/>
              <a:cs typeface="+mn-lt"/>
            </a:endParaRPr>
          </a:p>
        </p:txBody>
      </p:sp>
      <p:sp>
        <p:nvSpPr>
          <p:cNvPr id="8" name="Стрелка: изогнутая вниз 7">
            <a:extLst>
              <a:ext uri="{FF2B5EF4-FFF2-40B4-BE49-F238E27FC236}">
                <a16:creationId xmlns:a16="http://schemas.microsoft.com/office/drawing/2014/main" id="{B43EAB77-273E-4C8E-9F7A-88339D45548E}"/>
              </a:ext>
            </a:extLst>
          </p:cNvPr>
          <p:cNvSpPr/>
          <p:nvPr/>
        </p:nvSpPr>
        <p:spPr>
          <a:xfrm rot="420000">
            <a:off x="5526145" y="320076"/>
            <a:ext cx="2587922" cy="977659"/>
          </a:xfrm>
          <a:prstGeom prst="curved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9" name="Стрелка: изогнутая вниз 8">
            <a:extLst>
              <a:ext uri="{FF2B5EF4-FFF2-40B4-BE49-F238E27FC236}">
                <a16:creationId xmlns:a16="http://schemas.microsoft.com/office/drawing/2014/main" id="{1DA6CCDE-1465-4FC0-BDDC-33681B48639C}"/>
              </a:ext>
            </a:extLst>
          </p:cNvPr>
          <p:cNvSpPr/>
          <p:nvPr/>
        </p:nvSpPr>
        <p:spPr>
          <a:xfrm rot="8160000">
            <a:off x="6643171" y="5206320"/>
            <a:ext cx="2041583" cy="877018"/>
          </a:xfrm>
          <a:prstGeom prst="curved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4" name="Прямоугольник: скругленные углы 3">
            <a:extLst>
              <a:ext uri="{FF2B5EF4-FFF2-40B4-BE49-F238E27FC236}">
                <a16:creationId xmlns:a16="http://schemas.microsoft.com/office/drawing/2014/main" id="{A8DD4532-80D5-49D1-B02E-30C7C7376457}"/>
              </a:ext>
            </a:extLst>
          </p:cNvPr>
          <p:cNvSpPr/>
          <p:nvPr/>
        </p:nvSpPr>
        <p:spPr>
          <a:xfrm>
            <a:off x="606725" y="211347"/>
            <a:ext cx="5693433" cy="2472904"/>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i="1">
                <a:solidFill>
                  <a:schemeClr val="tx1"/>
                </a:solidFill>
                <a:ea typeface="+mn-lt"/>
                <a:cs typeface="+mn-lt"/>
              </a:rPr>
              <a:t>Суб’єктивна сторона злочину</a:t>
            </a:r>
            <a:r>
              <a:rPr lang="ru-RU" sz="2000">
                <a:solidFill>
                  <a:schemeClr val="tx1"/>
                </a:solidFill>
                <a:ea typeface="+mn-lt"/>
                <a:cs typeface="+mn-lt"/>
              </a:rPr>
              <a:t>, який розглядається, характеризується прямим умислом та законодавчо визначеною метою збуту для таких діянь, як викрадення, привласнення, вимагання, заволодіння шляхом шахрайства.</a:t>
            </a:r>
            <a:endParaRPr lang="ru-RU" sz="2000">
              <a:solidFill>
                <a:schemeClr val="tx1"/>
              </a:solidFill>
            </a:endParaRPr>
          </a:p>
        </p:txBody>
      </p:sp>
      <p:sp>
        <p:nvSpPr>
          <p:cNvPr id="5" name="Прямоугольник: скругленные углы 4">
            <a:extLst>
              <a:ext uri="{FF2B5EF4-FFF2-40B4-BE49-F238E27FC236}">
                <a16:creationId xmlns:a16="http://schemas.microsoft.com/office/drawing/2014/main" id="{77241635-96F3-4A9A-A589-2885639E05DD}"/>
              </a:ext>
            </a:extLst>
          </p:cNvPr>
          <p:cNvSpPr/>
          <p:nvPr/>
        </p:nvSpPr>
        <p:spPr>
          <a:xfrm>
            <a:off x="7162800" y="1447799"/>
            <a:ext cx="4715773" cy="3795620"/>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a:solidFill>
                  <a:schemeClr val="tx1"/>
                </a:solidFill>
                <a:ea typeface="+mn-lt"/>
                <a:cs typeface="+mn-lt"/>
              </a:rPr>
              <a:t>Вважаємо, що </a:t>
            </a:r>
            <a:r>
              <a:rPr lang="ru-RU" sz="2000" b="1" i="1">
                <a:solidFill>
                  <a:schemeClr val="tx1"/>
                </a:solidFill>
                <a:ea typeface="+mn-lt"/>
                <a:cs typeface="+mn-lt"/>
              </a:rPr>
              <a:t>мета</a:t>
            </a:r>
            <a:r>
              <a:rPr lang="ru-RU" sz="2000">
                <a:solidFill>
                  <a:schemeClr val="tx1"/>
                </a:solidFill>
                <a:ea typeface="+mn-lt"/>
                <a:cs typeface="+mn-lt"/>
              </a:rPr>
              <a:t> збуту також поширюється на вчинення досліджуваного злочину у формі заволодіння прекурсорами шляхом зловживання службовою особою своїм службовим становищем та розбою з метою викрадення прекурсорів. </a:t>
            </a:r>
            <a:endParaRPr lang="ru-RU">
              <a:solidFill>
                <a:schemeClr val="tx1"/>
              </a:solidFill>
            </a:endParaRPr>
          </a:p>
        </p:txBody>
      </p:sp>
    </p:spTree>
    <p:extLst>
      <p:ext uri="{BB962C8B-B14F-4D97-AF65-F5344CB8AC3E}">
        <p14:creationId xmlns:p14="http://schemas.microsoft.com/office/powerpoint/2010/main" val="39952378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D5AED0-742B-4F6F-A4DE-A95642B6E64C}"/>
              </a:ext>
            </a:extLst>
          </p:cNvPr>
          <p:cNvSpPr>
            <a:spLocks noGrp="1"/>
          </p:cNvSpPr>
          <p:nvPr>
            <p:ph type="title"/>
          </p:nvPr>
        </p:nvSpPr>
        <p:spPr>
          <a:xfrm>
            <a:off x="-6245" y="-3687"/>
            <a:ext cx="12205406" cy="1512469"/>
          </a:xfrm>
          <a:solidFill>
            <a:srgbClr val="B0F071"/>
          </a:solidFill>
        </p:spPr>
        <p:txBody>
          <a:bodyPr>
            <a:normAutofit/>
          </a:bodyPr>
          <a:lstStyle/>
          <a:p>
            <a:pPr algn="ctr"/>
            <a:r>
              <a:rPr lang="ru-RU" sz="2400" i="0">
                <a:solidFill>
                  <a:srgbClr val="C00000"/>
                </a:solidFill>
                <a:ea typeface="+mj-lt"/>
                <a:cs typeface="+mj-lt"/>
              </a:rPr>
              <a:t>Кваліфікуючі та особливо кваліфікуючі ознаки цього злочину</a:t>
            </a:r>
            <a:r>
              <a:rPr lang="ru-RU" sz="2400" i="0">
                <a:ea typeface="+mj-lt"/>
                <a:cs typeface="+mj-lt"/>
              </a:rPr>
              <a:t> можна класифікувати залежно від елемента складу злочину, який такою ознакою характеризується.</a:t>
            </a:r>
            <a:r>
              <a:rPr lang="ru-RU" i="0" dirty="0">
                <a:ea typeface="+mj-lt"/>
                <a:cs typeface="+mj-lt"/>
              </a:rPr>
              <a:t> </a:t>
            </a:r>
            <a:endParaRPr lang="ru-RU" dirty="0"/>
          </a:p>
        </p:txBody>
      </p:sp>
      <p:sp>
        <p:nvSpPr>
          <p:cNvPr id="3" name="Объект 2">
            <a:extLst>
              <a:ext uri="{FF2B5EF4-FFF2-40B4-BE49-F238E27FC236}">
                <a16:creationId xmlns:a16="http://schemas.microsoft.com/office/drawing/2014/main" id="{8D95D7F4-0356-4105-9E2D-9FDE684350B8}"/>
              </a:ext>
            </a:extLst>
          </p:cNvPr>
          <p:cNvSpPr>
            <a:spLocks noGrp="1"/>
          </p:cNvSpPr>
          <p:nvPr>
            <p:ph idx="1"/>
          </p:nvPr>
        </p:nvSpPr>
        <p:spPr>
          <a:xfrm>
            <a:off x="899528" y="1975546"/>
            <a:ext cx="10408236" cy="4311044"/>
          </a:xfrm>
        </p:spPr>
        <p:style>
          <a:lnRef idx="2">
            <a:schemeClr val="accent6"/>
          </a:lnRef>
          <a:fillRef idx="1">
            <a:schemeClr val="lt1"/>
          </a:fillRef>
          <a:effectRef idx="0">
            <a:schemeClr val="accent6"/>
          </a:effectRef>
          <a:fontRef idx="minor">
            <a:schemeClr val="dk1"/>
          </a:fontRef>
        </p:style>
        <p:txBody>
          <a:bodyPr vert="horz" lIns="91440" tIns="45720" rIns="91440" bIns="45720" rtlCol="0" anchor="t">
            <a:normAutofit lnSpcReduction="10000"/>
          </a:bodyPr>
          <a:lstStyle/>
          <a:p>
            <a:pPr marL="457200" indent="-457200">
              <a:buAutoNum type="arabicPeriod"/>
            </a:pPr>
            <a:r>
              <a:rPr lang="ru-RU" b="1">
                <a:ea typeface="+mn-lt"/>
                <a:cs typeface="+mn-lt"/>
              </a:rPr>
              <a:t>Так, </a:t>
            </a:r>
            <a:r>
              <a:rPr lang="ru-RU" b="1">
                <a:solidFill>
                  <a:srgbClr val="C00000"/>
                </a:solidFill>
                <a:ea typeface="+mn-lt"/>
                <a:cs typeface="+mn-lt"/>
              </a:rPr>
              <a:t>першу групу</a:t>
            </a:r>
            <a:r>
              <a:rPr lang="ru-RU" b="1">
                <a:ea typeface="+mn-lt"/>
                <a:cs typeface="+mn-lt"/>
              </a:rPr>
              <a:t> утворюють ознаки, які умовно характеризують суб’єкта злочину – повторність, вчинення злочину за попередньою змовою групою осіб (ч. 2 ст. 312 КК) та організованою групою (ч. 3 ст. 312 КК). </a:t>
            </a:r>
          </a:p>
          <a:p>
            <a:pPr marL="457200" indent="-457200">
              <a:buAutoNum type="arabicPeriod"/>
            </a:pPr>
            <a:r>
              <a:rPr lang="ru-RU" b="1">
                <a:solidFill>
                  <a:srgbClr val="C00000"/>
                </a:solidFill>
                <a:ea typeface="+mn-lt"/>
                <a:cs typeface="+mn-lt"/>
              </a:rPr>
              <a:t>Другу групу</a:t>
            </a:r>
            <a:r>
              <a:rPr lang="ru-RU" b="1">
                <a:ea typeface="+mn-lt"/>
                <a:cs typeface="+mn-lt"/>
              </a:rPr>
              <a:t> складають ознаки, які характеризують спосіб вчинення злочину: із застосуванням насильства, що не є небезпечним для життя чи здоров’я потерпілого, або з погрозою застосування такого насильства (ч. 2 ст. 312 КК) та із застосуванням насильства, небезпечного для життя та здоров’я особи, проте ця ознака стосується тільки вчинення злочину у формі вимагання (ч. 3 ст. 312 КК).</a:t>
            </a:r>
          </a:p>
          <a:p>
            <a:pPr marL="457200" indent="-457200">
              <a:buAutoNum type="arabicPeriod"/>
            </a:pPr>
            <a:r>
              <a:rPr lang="ru-RU" b="1">
                <a:solidFill>
                  <a:srgbClr val="C00000"/>
                </a:solidFill>
                <a:ea typeface="+mn-lt"/>
                <a:cs typeface="+mn-lt"/>
              </a:rPr>
              <a:t>Третя група</a:t>
            </a:r>
            <a:r>
              <a:rPr lang="ru-RU" b="1">
                <a:ea typeface="+mn-lt"/>
                <a:cs typeface="+mn-lt"/>
              </a:rPr>
              <a:t> включає ознаки, які притаманні предмету злочину, передбаченого ст. 312 КК, – великий (ч. 2) та особливо великий розмір (ч. 3) прекурсорів.</a:t>
            </a:r>
            <a:endParaRPr lang="ru-RU" b="1" dirty="0"/>
          </a:p>
        </p:txBody>
      </p:sp>
    </p:spTree>
    <p:extLst>
      <p:ext uri="{BB962C8B-B14F-4D97-AF65-F5344CB8AC3E}">
        <p14:creationId xmlns:p14="http://schemas.microsoft.com/office/powerpoint/2010/main" val="4719788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66A4F0-3BE2-48AA-9D99-D0B98004FC43}"/>
              </a:ext>
            </a:extLst>
          </p:cNvPr>
          <p:cNvSpPr>
            <a:spLocks noGrp="1"/>
          </p:cNvSpPr>
          <p:nvPr>
            <p:ph type="title"/>
          </p:nvPr>
        </p:nvSpPr>
        <p:spPr>
          <a:xfrm>
            <a:off x="1172698" y="1045861"/>
            <a:ext cx="10077557" cy="4474203"/>
          </a:xfrm>
        </p:spPr>
        <p:style>
          <a:lnRef idx="3">
            <a:schemeClr val="lt1"/>
          </a:lnRef>
          <a:fillRef idx="1">
            <a:schemeClr val="dk1"/>
          </a:fillRef>
          <a:effectRef idx="1">
            <a:schemeClr val="dk1"/>
          </a:effectRef>
          <a:fontRef idx="minor">
            <a:schemeClr val="lt1"/>
          </a:fontRef>
        </p:style>
        <p:txBody>
          <a:bodyPr vert="horz" lIns="91440" tIns="45720" rIns="91440" bIns="45720" rtlCol="0" anchor="ctr">
            <a:normAutofit/>
          </a:bodyPr>
          <a:lstStyle/>
          <a:p>
            <a:pPr algn="ctr"/>
            <a:r>
              <a:rPr lang="ru-RU" i="0">
                <a:ea typeface="+mn-lt"/>
                <a:cs typeface="+mn-lt"/>
              </a:rPr>
              <a:t>Порушення встановлених правил обігу наркотичних засобів, психотропних речовин, їх аналогів або прекурсорів (ст. 320 КК). </a:t>
            </a:r>
            <a:endParaRPr lang="ru-RU"/>
          </a:p>
        </p:txBody>
      </p:sp>
    </p:spTree>
    <p:extLst>
      <p:ext uri="{BB962C8B-B14F-4D97-AF65-F5344CB8AC3E}">
        <p14:creationId xmlns:p14="http://schemas.microsoft.com/office/powerpoint/2010/main" val="24054205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7D9968FA-667D-4A6D-820A-BC4DAD555473}"/>
              </a:ext>
            </a:extLst>
          </p:cNvPr>
          <p:cNvPicPr>
            <a:picLocks noChangeAspect="1"/>
          </p:cNvPicPr>
          <p:nvPr/>
        </p:nvPicPr>
        <p:blipFill>
          <a:blip r:embed="rId2"/>
          <a:stretch>
            <a:fillRect/>
          </a:stretch>
        </p:blipFill>
        <p:spPr>
          <a:xfrm>
            <a:off x="529506" y="2808770"/>
            <a:ext cx="4569124" cy="4046108"/>
          </a:xfrm>
          <a:prstGeom prst="rect">
            <a:avLst/>
          </a:prstGeom>
        </p:spPr>
      </p:pic>
      <p:sp>
        <p:nvSpPr>
          <p:cNvPr id="4" name="Пузырек для мыслей: облако 3">
            <a:extLst>
              <a:ext uri="{FF2B5EF4-FFF2-40B4-BE49-F238E27FC236}">
                <a16:creationId xmlns:a16="http://schemas.microsoft.com/office/drawing/2014/main" id="{ABA387E6-5560-4DB4-96A8-F27189EF7946}"/>
              </a:ext>
            </a:extLst>
          </p:cNvPr>
          <p:cNvSpPr/>
          <p:nvPr/>
        </p:nvSpPr>
        <p:spPr>
          <a:xfrm>
            <a:off x="2849593" y="-241627"/>
            <a:ext cx="8985847" cy="3551206"/>
          </a:xfrm>
          <a:prstGeom prst="cloudCallou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ru-RU" sz="2000" b="1">
                <a:ea typeface="+mn-lt"/>
                <a:cs typeface="+mn-lt"/>
              </a:rPr>
              <a:t>Основним безпосереднім об’єктом</a:t>
            </a:r>
            <a:r>
              <a:rPr lang="ru-RU" sz="2000">
                <a:ea typeface="+mn-lt"/>
                <a:cs typeface="+mn-lt"/>
              </a:rPr>
              <a:t> цього злочину є суспільні відносини, які забезпечують законний обіг наркотичних засобів, психотропних речовин, їх аналогів або прекурсорів, призначених для виробництва чи виготовлення цих засобів чи речовин</a:t>
            </a:r>
            <a:endParaRPr lang="ru-RU" sz="2000"/>
          </a:p>
        </p:txBody>
      </p:sp>
    </p:spTree>
    <p:extLst>
      <p:ext uri="{BB962C8B-B14F-4D97-AF65-F5344CB8AC3E}">
        <p14:creationId xmlns:p14="http://schemas.microsoft.com/office/powerpoint/2010/main" val="1764306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0D880C-41C7-4CEB-BF57-BF794BF76EED}"/>
              </a:ext>
            </a:extLst>
          </p:cNvPr>
          <p:cNvSpPr>
            <a:spLocks noGrp="1"/>
          </p:cNvSpPr>
          <p:nvPr>
            <p:ph type="title"/>
          </p:nvPr>
        </p:nvSpPr>
        <p:spPr>
          <a:xfrm>
            <a:off x="525717" y="168842"/>
            <a:ext cx="10077557" cy="1325563"/>
          </a:xfrm>
        </p:spPr>
        <p:txBody>
          <a:bodyPr>
            <a:normAutofit fontScale="90000"/>
          </a:bodyPr>
          <a:lstStyle/>
          <a:p>
            <a:r>
              <a:rPr lang="ru-RU" i="0">
                <a:ea typeface="+mj-lt"/>
                <a:cs typeface="+mj-lt"/>
              </a:rPr>
              <a:t>Об’єктивна сторона злочину, передбаченого ст. 320 КК, характеризується вчиненням одного з перелічених діянь: </a:t>
            </a:r>
            <a:endParaRPr lang="ru-RU"/>
          </a:p>
        </p:txBody>
      </p:sp>
      <p:sp>
        <p:nvSpPr>
          <p:cNvPr id="4" name="Прямоугольник 3">
            <a:extLst>
              <a:ext uri="{FF2B5EF4-FFF2-40B4-BE49-F238E27FC236}">
                <a16:creationId xmlns:a16="http://schemas.microsoft.com/office/drawing/2014/main" id="{95A8D267-EB55-46EC-86EA-9A815043FFED}"/>
              </a:ext>
            </a:extLst>
          </p:cNvPr>
          <p:cNvSpPr/>
          <p:nvPr/>
        </p:nvSpPr>
        <p:spPr>
          <a:xfrm>
            <a:off x="879894" y="1591574"/>
            <a:ext cx="7821281" cy="805131"/>
          </a:xfrm>
          <a:prstGeom prst="rect">
            <a:avLst/>
          </a:prstGeom>
          <a:solidFill>
            <a:srgbClr val="BDD4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solidFill>
                  <a:schemeClr val="tx1"/>
                </a:solidFill>
                <a:ea typeface="+mn-lt"/>
                <a:cs typeface="+mn-lt"/>
              </a:rPr>
              <a:t>Порушення встановлених правил посіву або вирощування снотворного маку чи конопель</a:t>
            </a:r>
            <a:endParaRPr lang="ru-RU" b="1">
              <a:solidFill>
                <a:schemeClr val="tx1"/>
              </a:solidFill>
            </a:endParaRPr>
          </a:p>
        </p:txBody>
      </p:sp>
      <p:sp>
        <p:nvSpPr>
          <p:cNvPr id="5" name="Прямоугольник 4">
            <a:extLst>
              <a:ext uri="{FF2B5EF4-FFF2-40B4-BE49-F238E27FC236}">
                <a16:creationId xmlns:a16="http://schemas.microsoft.com/office/drawing/2014/main" id="{1FAFA6D0-CFD7-4DC5-B34D-D0E4275D3C80}"/>
              </a:ext>
            </a:extLst>
          </p:cNvPr>
          <p:cNvSpPr/>
          <p:nvPr/>
        </p:nvSpPr>
        <p:spPr>
          <a:xfrm>
            <a:off x="1196194" y="2784894"/>
            <a:ext cx="10193545" cy="1595885"/>
          </a:xfrm>
          <a:prstGeom prst="rect">
            <a:avLst/>
          </a:prstGeom>
          <a:solidFill>
            <a:srgbClr val="E5BDFC"/>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chemeClr val="tx1"/>
                </a:solidFill>
                <a:ea typeface="+mn-lt"/>
                <a:cs typeface="+mn-lt"/>
              </a:rPr>
              <a:t>Порушення правил виробництва, виготовлення, зберігання, обліку, відпуску, розподілу, торгівлі, перевезення, пересилання чи використання наркотичних засобів, психотропних речовин, їх аналогів або прекурсорів, призначених для виробництва чи виготовлення цих засобів.</a:t>
            </a:r>
            <a:endParaRPr lang="ru-RU" b="1">
              <a:solidFill>
                <a:schemeClr val="tx1"/>
              </a:solidFill>
            </a:endParaRPr>
          </a:p>
        </p:txBody>
      </p:sp>
      <p:sp>
        <p:nvSpPr>
          <p:cNvPr id="6" name="Прямоугольник 5">
            <a:extLst>
              <a:ext uri="{FF2B5EF4-FFF2-40B4-BE49-F238E27FC236}">
                <a16:creationId xmlns:a16="http://schemas.microsoft.com/office/drawing/2014/main" id="{0B2C7E75-E753-4A83-8F0F-104378DB83D7}"/>
              </a:ext>
            </a:extLst>
          </p:cNvPr>
          <p:cNvSpPr/>
          <p:nvPr/>
        </p:nvSpPr>
        <p:spPr>
          <a:xfrm>
            <a:off x="2101968" y="4768969"/>
            <a:ext cx="9891621" cy="1595885"/>
          </a:xfrm>
          <a:prstGeom prst="rect">
            <a:avLst/>
          </a:prstGeom>
          <a:solidFill>
            <a:srgbClr val="8B81FC"/>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a:solidFill>
                  <a:schemeClr val="tx1"/>
                </a:solidFill>
                <a:ea typeface="+mn-lt"/>
                <a:cs typeface="+mn-lt"/>
              </a:rPr>
              <a:t>Слід відмітити, що указані діяння можуть вчинятися як шляхом дії, та</a:t>
            </a:r>
            <a:r>
              <a:rPr lang="ru-RU" b="1" i="1">
                <a:solidFill>
                  <a:srgbClr val="C00000"/>
                </a:solidFill>
                <a:ea typeface="+mn-lt"/>
                <a:cs typeface="+mn-lt"/>
              </a:rPr>
              <a:t>к і шляхом бездіяльності, наприклад, не було вжито відповідних заходів для належного зберігання або обліку цих речовин.</a:t>
            </a:r>
          </a:p>
        </p:txBody>
      </p:sp>
      <p:sp>
        <p:nvSpPr>
          <p:cNvPr id="7" name="Стрелка: вниз 6">
            <a:extLst>
              <a:ext uri="{FF2B5EF4-FFF2-40B4-BE49-F238E27FC236}">
                <a16:creationId xmlns:a16="http://schemas.microsoft.com/office/drawing/2014/main" id="{18379275-05B4-49E3-A8AA-58A54DD505DE}"/>
              </a:ext>
            </a:extLst>
          </p:cNvPr>
          <p:cNvSpPr/>
          <p:nvPr/>
        </p:nvSpPr>
        <p:spPr>
          <a:xfrm>
            <a:off x="6298484" y="2320671"/>
            <a:ext cx="2271622" cy="603849"/>
          </a:xfrm>
          <a:prstGeom prst="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a:extLst>
              <a:ext uri="{FF2B5EF4-FFF2-40B4-BE49-F238E27FC236}">
                <a16:creationId xmlns:a16="http://schemas.microsoft.com/office/drawing/2014/main" id="{284865EB-E598-418B-ADDD-E1A14BD473F4}"/>
              </a:ext>
            </a:extLst>
          </p:cNvPr>
          <p:cNvSpPr/>
          <p:nvPr/>
        </p:nvSpPr>
        <p:spPr>
          <a:xfrm>
            <a:off x="7563691" y="4232859"/>
            <a:ext cx="2271622" cy="603849"/>
          </a:xfrm>
          <a:prstGeom prst="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454565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A7EF7400-E5AC-482C-8C30-B4DBF2E7A9F0}"/>
              </a:ext>
            </a:extLst>
          </p:cNvPr>
          <p:cNvSpPr/>
          <p:nvPr/>
        </p:nvSpPr>
        <p:spPr>
          <a:xfrm>
            <a:off x="5782575" y="139461"/>
            <a:ext cx="5175847" cy="158150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a:ea typeface="+mn-lt"/>
                <a:cs typeface="+mn-lt"/>
              </a:rPr>
              <a:t>Зауважимо, що на відміну від злочинів, передбачених ст.ст. 307, 309, 310, 311 КК, дії, які складають об’єктивну сторону злочину за ст. 320 КК, вчиняються на законних підставах, але з порушенням встановленого порядку </a:t>
            </a:r>
            <a:endParaRPr lang="ru-RU"/>
          </a:p>
        </p:txBody>
      </p:sp>
      <p:sp>
        <p:nvSpPr>
          <p:cNvPr id="5" name="Овал 4">
            <a:extLst>
              <a:ext uri="{FF2B5EF4-FFF2-40B4-BE49-F238E27FC236}">
                <a16:creationId xmlns:a16="http://schemas.microsoft.com/office/drawing/2014/main" id="{9FA73095-790E-4089-AB31-9F1986F8EE64}"/>
              </a:ext>
            </a:extLst>
          </p:cNvPr>
          <p:cNvSpPr/>
          <p:nvPr/>
        </p:nvSpPr>
        <p:spPr>
          <a:xfrm>
            <a:off x="174505" y="167317"/>
            <a:ext cx="3781242" cy="2012829"/>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ea typeface="+mn-lt"/>
                <a:cs typeface="+mn-lt"/>
              </a:rPr>
              <a:t>Для тлумачення змісту діянь, зазначених у ст. 320 КК, слід звертатися до регулюючого законодавства:</a:t>
            </a:r>
            <a:endParaRPr lang="ru-RU"/>
          </a:p>
        </p:txBody>
      </p:sp>
      <p:sp>
        <p:nvSpPr>
          <p:cNvPr id="6" name="Прямоугольник 5">
            <a:extLst>
              <a:ext uri="{FF2B5EF4-FFF2-40B4-BE49-F238E27FC236}">
                <a16:creationId xmlns:a16="http://schemas.microsoft.com/office/drawing/2014/main" id="{3E93E4DB-81BC-4A95-A06F-B55F74AB8B2C}"/>
              </a:ext>
            </a:extLst>
          </p:cNvPr>
          <p:cNvSpPr/>
          <p:nvPr/>
        </p:nvSpPr>
        <p:spPr>
          <a:xfrm>
            <a:off x="245493" y="2308644"/>
            <a:ext cx="3651848" cy="93452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a:ea typeface="+mn-lt"/>
                <a:cs typeface="+mn-lt"/>
              </a:rPr>
              <a:t>Встановлювати, у порушенні яких саме норм виразилося те чи інше діяння.</a:t>
            </a:r>
            <a:endParaRPr lang="ru-RU"/>
          </a:p>
        </p:txBody>
      </p:sp>
      <p:sp>
        <p:nvSpPr>
          <p:cNvPr id="7" name="Прямоугольник: скругленные углы 6">
            <a:extLst>
              <a:ext uri="{FF2B5EF4-FFF2-40B4-BE49-F238E27FC236}">
                <a16:creationId xmlns:a16="http://schemas.microsoft.com/office/drawing/2014/main" id="{E3E863A8-CBB1-4944-A74B-FA9F1BC3BAC2}"/>
              </a:ext>
            </a:extLst>
          </p:cNvPr>
          <p:cNvSpPr/>
          <p:nvPr/>
        </p:nvSpPr>
        <p:spPr>
          <a:xfrm>
            <a:off x="172708" y="3529821"/>
            <a:ext cx="3781245" cy="311988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000">
                <a:ea typeface="+mn-lt"/>
                <a:cs typeface="+mn-lt"/>
              </a:rPr>
              <a:t>Як зазначалося раніше, обіг наркотичних засобів, психотропних речовин, їх аналогів або прекурсорів дозволено лише за умови отримання ліцензії на здійснення певної діяльності з цими засобами.</a:t>
            </a:r>
            <a:endParaRPr lang="ru-RU" sz="2000"/>
          </a:p>
        </p:txBody>
      </p:sp>
      <p:sp>
        <p:nvSpPr>
          <p:cNvPr id="8" name="Свиток: вертикальный 7">
            <a:extLst>
              <a:ext uri="{FF2B5EF4-FFF2-40B4-BE49-F238E27FC236}">
                <a16:creationId xmlns:a16="http://schemas.microsoft.com/office/drawing/2014/main" id="{0722AC52-CADE-4E00-96E2-7CDF44FB66F5}"/>
              </a:ext>
            </a:extLst>
          </p:cNvPr>
          <p:cNvSpPr/>
          <p:nvPr/>
        </p:nvSpPr>
        <p:spPr>
          <a:xfrm>
            <a:off x="4368071" y="1861868"/>
            <a:ext cx="6872375" cy="4830791"/>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000" b="1">
                <a:ea typeface="+mn-lt"/>
                <a:cs typeface="+mn-lt"/>
              </a:rPr>
              <a:t>• До Постанови КМУ від 3 червня 2009 року № 589 «Про затвердження Порядку провадження діяльності, пов’язаної з обігом наркотичних засобів, психотропних речовин і прекурсорів, та контролю за їх обігом» (в ред. 2018 р.) </a:t>
            </a:r>
          </a:p>
          <a:p>
            <a:pPr algn="ctr"/>
            <a:r>
              <a:rPr lang="ru-RU" sz="2000" b="1">
                <a:solidFill>
                  <a:schemeClr val="bg1"/>
                </a:solidFill>
                <a:ea typeface="+mn-lt"/>
                <a:cs typeface="+mn-lt"/>
              </a:rPr>
              <a:t>• До наказу МОЗ від 07 серпня 2015 року № 11 «Про деякі питання придбання, перевезення, зберігання, відпуску, використання та знищення наркотичних засобів, психотропних речовин і прекурсорів у закладах охорони здоров’я»</a:t>
            </a:r>
            <a:endParaRPr lang="ru-RU" sz="2000" b="1">
              <a:solidFill>
                <a:schemeClr val="bg1"/>
              </a:solidFill>
            </a:endParaRPr>
          </a:p>
        </p:txBody>
      </p:sp>
      <p:sp>
        <p:nvSpPr>
          <p:cNvPr id="9" name="Стрелка: изогнутая вниз 8">
            <a:extLst>
              <a:ext uri="{FF2B5EF4-FFF2-40B4-BE49-F238E27FC236}">
                <a16:creationId xmlns:a16="http://schemas.microsoft.com/office/drawing/2014/main" id="{D59E50A4-F49B-4DCA-98EF-5DD9A8C08727}"/>
              </a:ext>
            </a:extLst>
          </p:cNvPr>
          <p:cNvSpPr/>
          <p:nvPr/>
        </p:nvSpPr>
        <p:spPr>
          <a:xfrm rot="21300000" flipH="1">
            <a:off x="3792175" y="219074"/>
            <a:ext cx="2099094" cy="747622"/>
          </a:xfrm>
          <a:prstGeom prst="curvedDown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0" name="Стрелка: изогнутая вниз 9">
            <a:extLst>
              <a:ext uri="{FF2B5EF4-FFF2-40B4-BE49-F238E27FC236}">
                <a16:creationId xmlns:a16="http://schemas.microsoft.com/office/drawing/2014/main" id="{63773834-CACD-4C22-BD2B-16F8D3D8FF38}"/>
              </a:ext>
            </a:extLst>
          </p:cNvPr>
          <p:cNvSpPr/>
          <p:nvPr/>
        </p:nvSpPr>
        <p:spPr>
          <a:xfrm rot="11760000" flipH="1">
            <a:off x="3236435" y="1840373"/>
            <a:ext cx="2099094" cy="575094"/>
          </a:xfrm>
          <a:prstGeom prst="curvedDown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1" name="Стрелка: изогнутая вниз 10">
            <a:extLst>
              <a:ext uri="{FF2B5EF4-FFF2-40B4-BE49-F238E27FC236}">
                <a16:creationId xmlns:a16="http://schemas.microsoft.com/office/drawing/2014/main" id="{21A28EE0-6180-46F4-A49D-4BFDC4C1B62B}"/>
              </a:ext>
            </a:extLst>
          </p:cNvPr>
          <p:cNvSpPr/>
          <p:nvPr/>
        </p:nvSpPr>
        <p:spPr>
          <a:xfrm rot="20340000" flipH="1">
            <a:off x="3546141" y="1706494"/>
            <a:ext cx="1538378" cy="488830"/>
          </a:xfrm>
          <a:prstGeom prst="curvedDown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2" name="Стрелка: изогнутая вниз 11">
            <a:extLst>
              <a:ext uri="{FF2B5EF4-FFF2-40B4-BE49-F238E27FC236}">
                <a16:creationId xmlns:a16="http://schemas.microsoft.com/office/drawing/2014/main" id="{33669B0E-55CE-49B3-A3D3-387094D16ED3}"/>
              </a:ext>
            </a:extLst>
          </p:cNvPr>
          <p:cNvSpPr/>
          <p:nvPr/>
        </p:nvSpPr>
        <p:spPr>
          <a:xfrm rot="4920000">
            <a:off x="3466104" y="3373749"/>
            <a:ext cx="1337093" cy="575094"/>
          </a:xfrm>
          <a:prstGeom prst="curvedDown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623696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0E8A8284-4DEC-4E3D-A06C-7945A13E693A}"/>
              </a:ext>
            </a:extLst>
          </p:cNvPr>
          <p:cNvSpPr/>
          <p:nvPr/>
        </p:nvSpPr>
        <p:spPr>
          <a:xfrm>
            <a:off x="-207219" y="79614"/>
            <a:ext cx="11300602" cy="6512942"/>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ru-RU" sz="1900" i="1" dirty="0">
                <a:ea typeface="+mn-lt"/>
                <a:cs typeface="+mn-lt"/>
              </a:rPr>
              <a:t>Так, 12 </a:t>
            </a:r>
            <a:r>
              <a:rPr lang="ru-RU" sz="1900" i="1" dirty="0" err="1">
                <a:ea typeface="+mn-lt"/>
                <a:cs typeface="+mn-lt"/>
              </a:rPr>
              <a:t>жовтня</a:t>
            </a:r>
            <a:r>
              <a:rPr lang="ru-RU" sz="1900" i="1" dirty="0">
                <a:ea typeface="+mn-lt"/>
                <a:cs typeface="+mn-lt"/>
              </a:rPr>
              <a:t> 2010 року </a:t>
            </a:r>
            <a:r>
              <a:rPr lang="ru-RU" sz="1900" i="1" dirty="0" err="1">
                <a:ea typeface="+mn-lt"/>
                <a:cs typeface="+mn-lt"/>
              </a:rPr>
              <a:t>вироком</a:t>
            </a:r>
            <a:r>
              <a:rPr lang="ru-RU" sz="1900" i="1" dirty="0">
                <a:ea typeface="+mn-lt"/>
                <a:cs typeface="+mn-lt"/>
              </a:rPr>
              <a:t> </a:t>
            </a:r>
            <a:r>
              <a:rPr lang="ru-RU" sz="1900" i="1" dirty="0" err="1">
                <a:ea typeface="+mn-lt"/>
                <a:cs typeface="+mn-lt"/>
              </a:rPr>
              <a:t>Яготинського</a:t>
            </a:r>
            <a:r>
              <a:rPr lang="ru-RU" sz="1900" i="1" dirty="0">
                <a:ea typeface="+mn-lt"/>
                <a:cs typeface="+mn-lt"/>
              </a:rPr>
              <a:t> районного суду </a:t>
            </a:r>
            <a:r>
              <a:rPr lang="ru-RU" sz="1900" i="1" dirty="0" err="1">
                <a:ea typeface="+mn-lt"/>
                <a:cs typeface="+mn-lt"/>
              </a:rPr>
              <a:t>Київської</a:t>
            </a:r>
            <a:r>
              <a:rPr lang="ru-RU" sz="1900" i="1" dirty="0">
                <a:ea typeface="+mn-lt"/>
                <a:cs typeface="+mn-lt"/>
              </a:rPr>
              <a:t> </a:t>
            </a:r>
            <a:r>
              <a:rPr lang="ru-RU" sz="1900" i="1" dirty="0" err="1">
                <a:ea typeface="+mn-lt"/>
                <a:cs typeface="+mn-lt"/>
              </a:rPr>
              <a:t>області</a:t>
            </a:r>
            <a:r>
              <a:rPr lang="ru-RU" sz="1900" i="1" dirty="0">
                <a:ea typeface="+mn-lt"/>
                <a:cs typeface="+mn-lt"/>
              </a:rPr>
              <a:t> </a:t>
            </a:r>
            <a:r>
              <a:rPr lang="ru-RU" sz="1900" i="1" dirty="0" err="1">
                <a:ea typeface="+mn-lt"/>
                <a:cs typeface="+mn-lt"/>
              </a:rPr>
              <a:t>було</a:t>
            </a:r>
            <a:r>
              <a:rPr lang="ru-RU" sz="1900" i="1" dirty="0">
                <a:ea typeface="+mn-lt"/>
                <a:cs typeface="+mn-lt"/>
              </a:rPr>
              <a:t> </a:t>
            </a:r>
            <a:r>
              <a:rPr lang="ru-RU" sz="1900" i="1" dirty="0" err="1">
                <a:ea typeface="+mn-lt"/>
                <a:cs typeface="+mn-lt"/>
              </a:rPr>
              <a:t>засуджено</a:t>
            </a:r>
            <a:r>
              <a:rPr lang="ru-RU" sz="1900" i="1" dirty="0">
                <a:ea typeface="+mn-lt"/>
                <a:cs typeface="+mn-lt"/>
              </a:rPr>
              <a:t> директора </a:t>
            </a:r>
            <a:r>
              <a:rPr lang="ru-RU" sz="1900" i="1" dirty="0" err="1">
                <a:ea typeface="+mn-lt"/>
                <a:cs typeface="+mn-lt"/>
              </a:rPr>
              <a:t>районної</a:t>
            </a:r>
            <a:r>
              <a:rPr lang="ru-RU" sz="1900" i="1" dirty="0">
                <a:ea typeface="+mn-lt"/>
                <a:cs typeface="+mn-lt"/>
              </a:rPr>
              <a:t> </a:t>
            </a:r>
            <a:r>
              <a:rPr lang="ru-RU" sz="1900" i="1" dirty="0" err="1">
                <a:ea typeface="+mn-lt"/>
                <a:cs typeface="+mn-lt"/>
              </a:rPr>
              <a:t>державної</a:t>
            </a:r>
            <a:r>
              <a:rPr lang="ru-RU" sz="1900" i="1" dirty="0">
                <a:ea typeface="+mn-lt"/>
                <a:cs typeface="+mn-lt"/>
              </a:rPr>
              <a:t> </a:t>
            </a:r>
            <a:r>
              <a:rPr lang="ru-RU" sz="1900" i="1" dirty="0" err="1">
                <a:ea typeface="+mn-lt"/>
                <a:cs typeface="+mn-lt"/>
              </a:rPr>
              <a:t>лабораторії</a:t>
            </a:r>
            <a:r>
              <a:rPr lang="ru-RU" sz="1900" i="1" dirty="0">
                <a:ea typeface="+mn-lt"/>
                <a:cs typeface="+mn-lt"/>
              </a:rPr>
              <a:t> </a:t>
            </a:r>
            <a:r>
              <a:rPr lang="ru-RU" sz="1900" i="1" dirty="0" err="1">
                <a:ea typeface="+mn-lt"/>
                <a:cs typeface="+mn-lt"/>
              </a:rPr>
              <a:t>ветеринарної</a:t>
            </a:r>
            <a:r>
              <a:rPr lang="ru-RU" sz="1900" i="1" dirty="0">
                <a:ea typeface="+mn-lt"/>
                <a:cs typeface="+mn-lt"/>
              </a:rPr>
              <a:t> </a:t>
            </a:r>
            <a:r>
              <a:rPr lang="ru-RU" sz="1900" i="1" dirty="0" err="1">
                <a:ea typeface="+mn-lt"/>
                <a:cs typeface="+mn-lt"/>
              </a:rPr>
              <a:t>медицини</a:t>
            </a:r>
            <a:r>
              <a:rPr lang="ru-RU" sz="1900" i="1" dirty="0">
                <a:ea typeface="+mn-lt"/>
                <a:cs typeface="+mn-lt"/>
              </a:rPr>
              <a:t> за те, </a:t>
            </a:r>
            <a:r>
              <a:rPr lang="ru-RU" sz="1900" i="1" dirty="0" err="1">
                <a:ea typeface="+mn-lt"/>
                <a:cs typeface="+mn-lt"/>
              </a:rPr>
              <a:t>що</a:t>
            </a:r>
            <a:r>
              <a:rPr lang="ru-RU" sz="1900" i="1" dirty="0">
                <a:ea typeface="+mn-lt"/>
                <a:cs typeface="+mn-lt"/>
              </a:rPr>
              <a:t> вона </a:t>
            </a:r>
            <a:r>
              <a:rPr lang="ru-RU" sz="1900" i="1" dirty="0" err="1">
                <a:ea typeface="+mn-lt"/>
                <a:cs typeface="+mn-lt"/>
              </a:rPr>
              <a:t>всупереч</a:t>
            </a:r>
            <a:r>
              <a:rPr lang="ru-RU" sz="1900" i="1" dirty="0">
                <a:ea typeface="+mn-lt"/>
                <a:cs typeface="+mn-lt"/>
              </a:rPr>
              <a:t> </a:t>
            </a:r>
            <a:r>
              <a:rPr lang="ru-RU" sz="1900" i="1" dirty="0" err="1">
                <a:ea typeface="+mn-lt"/>
                <a:cs typeface="+mn-lt"/>
              </a:rPr>
              <a:t>вимогам</a:t>
            </a:r>
            <a:r>
              <a:rPr lang="ru-RU" sz="1900" i="1" dirty="0">
                <a:ea typeface="+mn-lt"/>
                <a:cs typeface="+mn-lt"/>
              </a:rPr>
              <a:t> п. 23 ст. 9 Закону </a:t>
            </a:r>
            <a:r>
              <a:rPr lang="ru-RU" sz="1900" i="1" dirty="0" err="1">
                <a:ea typeface="+mn-lt"/>
                <a:cs typeface="+mn-lt"/>
              </a:rPr>
              <a:t>України</a:t>
            </a:r>
            <a:r>
              <a:rPr lang="ru-RU" sz="1900" i="1" dirty="0">
                <a:ea typeface="+mn-lt"/>
                <a:cs typeface="+mn-lt"/>
              </a:rPr>
              <a:t> </a:t>
            </a:r>
            <a:r>
              <a:rPr lang="ru-RU" sz="1900" i="1" dirty="0" err="1">
                <a:ea typeface="+mn-lt"/>
                <a:cs typeface="+mn-lt"/>
              </a:rPr>
              <a:t>від</a:t>
            </a:r>
            <a:r>
              <a:rPr lang="ru-RU" sz="1900" i="1" dirty="0">
                <a:ea typeface="+mn-lt"/>
                <a:cs typeface="+mn-lt"/>
              </a:rPr>
              <a:t> 1 червня 2000 року «Про </a:t>
            </a:r>
            <a:r>
              <a:rPr lang="ru-RU" sz="1900" i="1" dirty="0" err="1">
                <a:ea typeface="+mn-lt"/>
                <a:cs typeface="+mn-lt"/>
              </a:rPr>
              <a:t>ліцензування</a:t>
            </a:r>
            <a:r>
              <a:rPr lang="ru-RU" sz="1900" i="1" dirty="0">
                <a:ea typeface="+mn-lt"/>
                <a:cs typeface="+mn-lt"/>
              </a:rPr>
              <a:t> </a:t>
            </a:r>
            <a:r>
              <a:rPr lang="ru-RU" sz="1900" i="1" dirty="0" err="1">
                <a:ea typeface="+mn-lt"/>
                <a:cs typeface="+mn-lt"/>
              </a:rPr>
              <a:t>певних</a:t>
            </a:r>
            <a:r>
              <a:rPr lang="ru-RU" sz="1900" i="1" dirty="0">
                <a:ea typeface="+mn-lt"/>
                <a:cs typeface="+mn-lt"/>
              </a:rPr>
              <a:t> </a:t>
            </a:r>
            <a:r>
              <a:rPr lang="ru-RU" sz="1900" i="1" dirty="0" err="1">
                <a:ea typeface="+mn-lt"/>
                <a:cs typeface="+mn-lt"/>
              </a:rPr>
              <a:t>видів</a:t>
            </a:r>
            <a:r>
              <a:rPr lang="ru-RU" sz="1900" i="1" dirty="0">
                <a:ea typeface="+mn-lt"/>
                <a:cs typeface="+mn-lt"/>
              </a:rPr>
              <a:t>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ч. 3 ст. 7, ч. 2 ст. 8 Закону </a:t>
            </a:r>
            <a:r>
              <a:rPr lang="ru-RU" sz="1900" i="1" dirty="0" err="1">
                <a:ea typeface="+mn-lt"/>
                <a:cs typeface="+mn-lt"/>
              </a:rPr>
              <a:t>України</a:t>
            </a:r>
            <a:r>
              <a:rPr lang="ru-RU" sz="1900" i="1" dirty="0">
                <a:ea typeface="+mn-lt"/>
                <a:cs typeface="+mn-lt"/>
              </a:rPr>
              <a:t> </a:t>
            </a:r>
            <a:r>
              <a:rPr lang="ru-RU" sz="1900" i="1" dirty="0" err="1">
                <a:ea typeface="+mn-lt"/>
                <a:cs typeface="+mn-lt"/>
              </a:rPr>
              <a:t>від</a:t>
            </a:r>
            <a:r>
              <a:rPr lang="ru-RU" sz="1900" i="1" dirty="0">
                <a:ea typeface="+mn-lt"/>
                <a:cs typeface="+mn-lt"/>
              </a:rPr>
              <a:t> 15 лютого 1995 року «Про </a:t>
            </a:r>
            <a:r>
              <a:rPr lang="ru-RU" sz="1900" i="1" dirty="0" err="1">
                <a:ea typeface="+mn-lt"/>
                <a:cs typeface="+mn-lt"/>
              </a:rPr>
              <a:t>наркотичні</a:t>
            </a:r>
            <a:r>
              <a:rPr lang="ru-RU" sz="1900" i="1" dirty="0">
                <a:ea typeface="+mn-lt"/>
                <a:cs typeface="+mn-lt"/>
              </a:rPr>
              <a:t> </a:t>
            </a:r>
            <a:r>
              <a:rPr lang="ru-RU" sz="1900" i="1" dirty="0" err="1">
                <a:ea typeface="+mn-lt"/>
                <a:cs typeface="+mn-lt"/>
              </a:rPr>
              <a:t>засоби</a:t>
            </a:r>
            <a:r>
              <a:rPr lang="ru-RU" sz="1900" i="1" dirty="0">
                <a:ea typeface="+mn-lt"/>
                <a:cs typeface="+mn-lt"/>
              </a:rPr>
              <a:t>, </a:t>
            </a:r>
            <a:r>
              <a:rPr lang="ru-RU" sz="1900" i="1" dirty="0" err="1">
                <a:ea typeface="+mn-lt"/>
                <a:cs typeface="+mn-lt"/>
              </a:rPr>
              <a:t>психотропні</a:t>
            </a:r>
            <a:r>
              <a:rPr lang="ru-RU" sz="1900" i="1" dirty="0">
                <a:ea typeface="+mn-lt"/>
                <a:cs typeface="+mn-lt"/>
              </a:rPr>
              <a:t> </a:t>
            </a:r>
            <a:r>
              <a:rPr lang="ru-RU" sz="1900" i="1" dirty="0" err="1">
                <a:ea typeface="+mn-lt"/>
                <a:cs typeface="+mn-lt"/>
              </a:rPr>
              <a:t>речовини</a:t>
            </a:r>
            <a:r>
              <a:rPr lang="ru-RU" sz="1900" i="1" dirty="0">
                <a:ea typeface="+mn-lt"/>
                <a:cs typeface="+mn-lt"/>
              </a:rPr>
              <a:t> і </a:t>
            </a:r>
            <a:r>
              <a:rPr lang="ru-RU" sz="1900" i="1" dirty="0" err="1">
                <a:ea typeface="+mn-lt"/>
                <a:cs typeface="+mn-lt"/>
              </a:rPr>
              <a:t>прекурсори</a:t>
            </a:r>
            <a:r>
              <a:rPr lang="ru-RU" sz="1900" i="1" dirty="0">
                <a:ea typeface="+mn-lt"/>
                <a:cs typeface="+mn-lt"/>
              </a:rPr>
              <a:t>» не </a:t>
            </a:r>
            <a:r>
              <a:rPr lang="ru-RU" sz="1900" i="1" dirty="0" err="1">
                <a:ea typeface="+mn-lt"/>
                <a:cs typeface="+mn-lt"/>
              </a:rPr>
              <a:t>отримала</a:t>
            </a:r>
            <a:r>
              <a:rPr lang="ru-RU" sz="1900" i="1" dirty="0">
                <a:ea typeface="+mn-lt"/>
                <a:cs typeface="+mn-lt"/>
              </a:rPr>
              <a:t> у </a:t>
            </a:r>
            <a:r>
              <a:rPr lang="ru-RU" sz="1900" i="1" dirty="0" err="1">
                <a:ea typeface="+mn-lt"/>
                <a:cs typeface="+mn-lt"/>
              </a:rPr>
              <a:t>встановленому</a:t>
            </a:r>
            <a:r>
              <a:rPr lang="ru-RU" sz="1900" i="1" dirty="0">
                <a:ea typeface="+mn-lt"/>
                <a:cs typeface="+mn-lt"/>
              </a:rPr>
              <a:t> законом порядку </a:t>
            </a:r>
            <a:r>
              <a:rPr lang="ru-RU" sz="1900" i="1" dirty="0" err="1">
                <a:ea typeface="+mn-lt"/>
                <a:cs typeface="+mn-lt"/>
              </a:rPr>
              <a:t>спеціальний</a:t>
            </a:r>
            <a:r>
              <a:rPr lang="ru-RU" sz="1900" i="1" dirty="0">
                <a:ea typeface="+mn-lt"/>
                <a:cs typeface="+mn-lt"/>
              </a:rPr>
              <a:t> </a:t>
            </a:r>
            <a:r>
              <a:rPr lang="ru-RU" sz="1900" i="1" dirty="0" err="1">
                <a:ea typeface="+mn-lt"/>
                <a:cs typeface="+mn-lt"/>
              </a:rPr>
              <a:t>дозвіл</a:t>
            </a:r>
            <a:r>
              <a:rPr lang="ru-RU" sz="1900" i="1" dirty="0">
                <a:ea typeface="+mn-lt"/>
                <a:cs typeface="+mn-lt"/>
              </a:rPr>
              <a:t> – </a:t>
            </a:r>
            <a:r>
              <a:rPr lang="ru-RU" sz="1900" i="1" dirty="0" err="1">
                <a:ea typeface="+mn-lt"/>
                <a:cs typeface="+mn-lt"/>
              </a:rPr>
              <a:t>ліцензію</a:t>
            </a:r>
            <a:r>
              <a:rPr lang="ru-RU" sz="1900" i="1" dirty="0">
                <a:ea typeface="+mn-lt"/>
                <a:cs typeface="+mn-lt"/>
              </a:rPr>
              <a:t> на право </a:t>
            </a:r>
            <a:r>
              <a:rPr lang="ru-RU" sz="1900" i="1" dirty="0" err="1">
                <a:ea typeface="+mn-lt"/>
                <a:cs typeface="+mn-lt"/>
              </a:rPr>
              <a:t>здійснення</a:t>
            </a:r>
            <a:r>
              <a:rPr lang="ru-RU" sz="1900" i="1" dirty="0">
                <a:ea typeface="+mn-lt"/>
                <a:cs typeface="+mn-lt"/>
              </a:rPr>
              <a:t> </a:t>
            </a:r>
            <a:r>
              <a:rPr lang="ru-RU" sz="1900" i="1" dirty="0" err="1">
                <a:ea typeface="+mn-lt"/>
                <a:cs typeface="+mn-lt"/>
              </a:rPr>
              <a:t>діяльності</a:t>
            </a:r>
            <a:r>
              <a:rPr lang="ru-RU" sz="1900" i="1" dirty="0">
                <a:ea typeface="+mn-lt"/>
                <a:cs typeface="+mn-lt"/>
              </a:rPr>
              <a:t> у </a:t>
            </a:r>
            <a:r>
              <a:rPr lang="ru-RU" sz="1900" i="1" dirty="0" err="1">
                <a:ea typeface="+mn-lt"/>
                <a:cs typeface="+mn-lt"/>
              </a:rPr>
              <a:t>сфері</a:t>
            </a:r>
            <a:r>
              <a:rPr lang="ru-RU" sz="1900" i="1" dirty="0">
                <a:ea typeface="+mn-lt"/>
                <a:cs typeface="+mn-lt"/>
              </a:rPr>
              <a:t> </a:t>
            </a:r>
            <a:r>
              <a:rPr lang="ru-RU" sz="1900" i="1" dirty="0" err="1">
                <a:ea typeface="+mn-lt"/>
                <a:cs typeface="+mn-lt"/>
              </a:rPr>
              <a:t>обігу</a:t>
            </a:r>
            <a:r>
              <a:rPr lang="ru-RU" sz="1900" i="1" dirty="0">
                <a:ea typeface="+mn-lt"/>
                <a:cs typeface="+mn-lt"/>
              </a:rPr>
              <a:t> </a:t>
            </a:r>
            <a:r>
              <a:rPr lang="ru-RU" sz="1900" i="1" dirty="0" err="1">
                <a:ea typeface="+mn-lt"/>
                <a:cs typeface="+mn-lt"/>
              </a:rPr>
              <a:t>прекурсорів</a:t>
            </a:r>
            <a:r>
              <a:rPr lang="ru-RU" sz="1900" i="1" dirty="0">
                <a:ea typeface="+mn-lt"/>
                <a:cs typeface="+mn-lt"/>
              </a:rPr>
              <a:t>, </a:t>
            </a:r>
            <a:r>
              <a:rPr lang="ru-RU" sz="1900" i="1" dirty="0" err="1">
                <a:ea typeface="+mn-lt"/>
                <a:cs typeface="+mn-lt"/>
              </a:rPr>
              <a:t>що</a:t>
            </a:r>
            <a:r>
              <a:rPr lang="ru-RU" sz="1900" i="1" dirty="0">
                <a:ea typeface="+mn-lt"/>
                <a:cs typeface="+mn-lt"/>
              </a:rPr>
              <a:t> </a:t>
            </a:r>
            <a:r>
              <a:rPr lang="ru-RU" sz="1900" i="1" dirty="0" err="1">
                <a:ea typeface="+mn-lt"/>
                <a:cs typeface="+mn-lt"/>
              </a:rPr>
              <a:t>видається</a:t>
            </a:r>
            <a:r>
              <a:rPr lang="ru-RU" sz="1900" i="1" dirty="0">
                <a:ea typeface="+mn-lt"/>
                <a:cs typeface="+mn-lt"/>
              </a:rPr>
              <a:t> </a:t>
            </a:r>
            <a:r>
              <a:rPr lang="ru-RU" sz="1900" i="1" dirty="0" err="1">
                <a:ea typeface="+mn-lt"/>
                <a:cs typeface="+mn-lt"/>
              </a:rPr>
              <a:t>державним</a:t>
            </a:r>
            <a:r>
              <a:rPr lang="ru-RU" sz="1900" i="1" dirty="0">
                <a:ea typeface="+mn-lt"/>
                <a:cs typeface="+mn-lt"/>
              </a:rPr>
              <a:t> органом </a:t>
            </a:r>
            <a:r>
              <a:rPr lang="ru-RU" sz="1900" i="1" dirty="0" err="1">
                <a:ea typeface="+mn-lt"/>
                <a:cs typeface="+mn-lt"/>
              </a:rPr>
              <a:t>ліцензування</a:t>
            </a:r>
            <a:r>
              <a:rPr lang="ru-RU" sz="1900" i="1" dirty="0">
                <a:ea typeface="+mn-lt"/>
                <a:cs typeface="+mn-lt"/>
              </a:rPr>
              <a:t>, і </a:t>
            </a:r>
            <a:r>
              <a:rPr lang="ru-RU" sz="1900" i="1" dirty="0" err="1">
                <a:ea typeface="+mn-lt"/>
                <a:cs typeface="+mn-lt"/>
              </a:rPr>
              <a:t>тим</a:t>
            </a:r>
            <a:r>
              <a:rPr lang="ru-RU" sz="1900" i="1" dirty="0">
                <a:ea typeface="+mn-lt"/>
                <a:cs typeface="+mn-lt"/>
              </a:rPr>
              <a:t> самим допустила </a:t>
            </a:r>
            <a:r>
              <a:rPr lang="ru-RU" sz="1900" i="1" dirty="0" err="1">
                <a:ea typeface="+mn-lt"/>
                <a:cs typeface="+mn-lt"/>
              </a:rPr>
              <a:t>незаконне</a:t>
            </a:r>
            <a:r>
              <a:rPr lang="ru-RU" sz="1900" i="1" dirty="0">
                <a:ea typeface="+mn-lt"/>
                <a:cs typeface="+mn-lt"/>
              </a:rPr>
              <a:t> </a:t>
            </a:r>
            <a:r>
              <a:rPr lang="ru-RU" sz="1900" i="1" dirty="0" err="1">
                <a:ea typeface="+mn-lt"/>
                <a:cs typeface="+mn-lt"/>
              </a:rPr>
              <a:t>використання</a:t>
            </a:r>
            <a:r>
              <a:rPr lang="ru-RU" sz="1900" i="1" dirty="0">
                <a:ea typeface="+mn-lt"/>
                <a:cs typeface="+mn-lt"/>
              </a:rPr>
              <a:t> </a:t>
            </a:r>
            <a:r>
              <a:rPr lang="ru-RU" sz="1900" i="1" dirty="0" err="1">
                <a:ea typeface="+mn-lt"/>
                <a:cs typeface="+mn-lt"/>
              </a:rPr>
              <a:t>прекурсорів</a:t>
            </a:r>
            <a:r>
              <a:rPr lang="ru-RU" sz="1900" i="1" dirty="0">
                <a:ea typeface="+mn-lt"/>
                <a:cs typeface="+mn-lt"/>
              </a:rPr>
              <a:t> у </a:t>
            </a:r>
            <a:r>
              <a:rPr lang="ru-RU" sz="1900" i="1" dirty="0" err="1">
                <a:ea typeface="+mn-lt"/>
                <a:cs typeface="+mn-lt"/>
              </a:rPr>
              <a:t>дослідницькій</a:t>
            </a:r>
            <a:r>
              <a:rPr lang="ru-RU" sz="1900" i="1" dirty="0">
                <a:ea typeface="+mn-lt"/>
                <a:cs typeface="+mn-lt"/>
              </a:rPr>
              <a:t> </a:t>
            </a:r>
            <a:r>
              <a:rPr lang="ru-RU" sz="1900" i="1" dirty="0" err="1">
                <a:ea typeface="+mn-lt"/>
                <a:cs typeface="+mn-lt"/>
              </a:rPr>
              <a:t>діяльності</a:t>
            </a:r>
            <a:r>
              <a:rPr lang="ru-RU" sz="1900" i="1" dirty="0">
                <a:ea typeface="+mn-lt"/>
                <a:cs typeface="+mn-lt"/>
              </a:rPr>
              <a:t> </a:t>
            </a:r>
            <a:r>
              <a:rPr lang="ru-RU" sz="1900" i="1" dirty="0" err="1">
                <a:ea typeface="+mn-lt"/>
                <a:cs typeface="+mn-lt"/>
              </a:rPr>
              <a:t>очолюваної</a:t>
            </a:r>
            <a:r>
              <a:rPr lang="ru-RU" sz="1900" i="1" dirty="0">
                <a:ea typeface="+mn-lt"/>
                <a:cs typeface="+mn-lt"/>
              </a:rPr>
              <a:t> нею </a:t>
            </a:r>
            <a:r>
              <a:rPr lang="ru-RU" sz="1900" i="1" dirty="0" err="1">
                <a:ea typeface="+mn-lt"/>
                <a:cs typeface="+mn-lt"/>
              </a:rPr>
              <a:t>лабораторії</a:t>
            </a:r>
            <a:r>
              <a:rPr lang="ru-RU" sz="1900" i="1" dirty="0">
                <a:ea typeface="+mn-lt"/>
                <a:cs typeface="+mn-lt"/>
              </a:rPr>
              <a:t>. </a:t>
            </a:r>
            <a:r>
              <a:rPr lang="ru-RU" sz="1900" i="1" dirty="0" err="1">
                <a:ea typeface="+mn-lt"/>
                <a:cs typeface="+mn-lt"/>
              </a:rPr>
              <a:t>Крім</a:t>
            </a:r>
            <a:r>
              <a:rPr lang="ru-RU" sz="1900" i="1" dirty="0">
                <a:ea typeface="+mn-lt"/>
                <a:cs typeface="+mn-lt"/>
              </a:rPr>
              <a:t> </a:t>
            </a:r>
            <a:r>
              <a:rPr lang="ru-RU" sz="1900" i="1" dirty="0" err="1">
                <a:ea typeface="+mn-lt"/>
                <a:cs typeface="+mn-lt"/>
              </a:rPr>
              <a:t>цього</a:t>
            </a:r>
            <a:r>
              <a:rPr lang="ru-RU" sz="1900" i="1" dirty="0">
                <a:ea typeface="+mn-lt"/>
                <a:cs typeface="+mn-lt"/>
              </a:rPr>
              <a:t>, нею не </a:t>
            </a:r>
            <a:r>
              <a:rPr lang="ru-RU" sz="1900" i="1" dirty="0" err="1">
                <a:ea typeface="+mn-lt"/>
                <a:cs typeface="+mn-lt"/>
              </a:rPr>
              <a:t>було</a:t>
            </a:r>
            <a:r>
              <a:rPr lang="ru-RU" sz="1900" i="1" dirty="0">
                <a:ea typeface="+mn-lt"/>
                <a:cs typeface="+mn-lt"/>
              </a:rPr>
              <a:t> </a:t>
            </a:r>
            <a:r>
              <a:rPr lang="ru-RU" sz="1900" i="1" dirty="0" err="1">
                <a:ea typeface="+mn-lt"/>
                <a:cs typeface="+mn-lt"/>
              </a:rPr>
              <a:t>обліковані</a:t>
            </a:r>
            <a:r>
              <a:rPr lang="ru-RU" sz="1900" i="1" dirty="0">
                <a:ea typeface="+mn-lt"/>
                <a:cs typeface="+mn-lt"/>
              </a:rPr>
              <a:t> </a:t>
            </a:r>
            <a:r>
              <a:rPr lang="ru-RU" sz="1900" i="1" dirty="0" err="1">
                <a:ea typeface="+mn-lt"/>
                <a:cs typeface="+mn-lt"/>
              </a:rPr>
              <a:t>залишки</a:t>
            </a:r>
            <a:r>
              <a:rPr lang="ru-RU" sz="1900" i="1" dirty="0">
                <a:ea typeface="+mn-lt"/>
                <a:cs typeface="+mn-lt"/>
              </a:rPr>
              <a:t> </a:t>
            </a:r>
            <a:r>
              <a:rPr lang="ru-RU" sz="1900" i="1" dirty="0" err="1">
                <a:ea typeface="+mn-lt"/>
                <a:cs typeface="+mn-lt"/>
              </a:rPr>
              <a:t>прекурсорів</a:t>
            </a:r>
            <a:r>
              <a:rPr lang="ru-RU" sz="1900" i="1" dirty="0">
                <a:ea typeface="+mn-lt"/>
                <a:cs typeface="+mn-lt"/>
              </a:rPr>
              <a:t> Списку 2 </a:t>
            </a:r>
            <a:r>
              <a:rPr lang="ru-RU" sz="1900" i="1" dirty="0" err="1">
                <a:ea typeface="+mn-lt"/>
                <a:cs typeface="+mn-lt"/>
              </a:rPr>
              <a:t>Таблиці</a:t>
            </a:r>
            <a:r>
              <a:rPr lang="ru-RU" sz="1900" i="1" dirty="0">
                <a:ea typeface="+mn-lt"/>
                <a:cs typeface="+mn-lt"/>
              </a:rPr>
              <a:t> IV </a:t>
            </a:r>
            <a:r>
              <a:rPr lang="ru-RU" sz="1900" i="1" dirty="0" err="1">
                <a:ea typeface="+mn-lt"/>
                <a:cs typeface="+mn-lt"/>
              </a:rPr>
              <a:t>Переліку</a:t>
            </a:r>
            <a:r>
              <a:rPr lang="ru-RU" sz="1900" i="1" dirty="0">
                <a:ea typeface="+mn-lt"/>
                <a:cs typeface="+mn-lt"/>
              </a:rPr>
              <a:t> </a:t>
            </a:r>
            <a:r>
              <a:rPr lang="ru-RU" sz="1900" i="1" dirty="0" err="1">
                <a:ea typeface="+mn-lt"/>
                <a:cs typeface="+mn-lt"/>
              </a:rPr>
              <a:t>наркотичних</a:t>
            </a:r>
            <a:r>
              <a:rPr lang="ru-RU" sz="1900" i="1" dirty="0">
                <a:ea typeface="+mn-lt"/>
                <a:cs typeface="+mn-lt"/>
              </a:rPr>
              <a:t> </a:t>
            </a:r>
            <a:r>
              <a:rPr lang="ru-RU" sz="1900" i="1" dirty="0" err="1">
                <a:ea typeface="+mn-lt"/>
                <a:cs typeface="+mn-lt"/>
              </a:rPr>
              <a:t>засобів</a:t>
            </a:r>
            <a:r>
              <a:rPr lang="ru-RU" sz="1900" i="1" dirty="0">
                <a:ea typeface="+mn-lt"/>
                <a:cs typeface="+mn-lt"/>
              </a:rPr>
              <a:t>, </a:t>
            </a:r>
            <a:r>
              <a:rPr lang="ru-RU" sz="1900" i="1" dirty="0" err="1">
                <a:ea typeface="+mn-lt"/>
                <a:cs typeface="+mn-lt"/>
              </a:rPr>
              <a:t>психотропних</a:t>
            </a:r>
            <a:r>
              <a:rPr lang="ru-RU" sz="1900" i="1" dirty="0">
                <a:ea typeface="+mn-lt"/>
                <a:cs typeface="+mn-lt"/>
              </a:rPr>
              <a:t> </a:t>
            </a:r>
            <a:r>
              <a:rPr lang="ru-RU" sz="1900" i="1" dirty="0" err="1">
                <a:ea typeface="+mn-lt"/>
                <a:cs typeface="+mn-lt"/>
              </a:rPr>
              <a:t>речовин</a:t>
            </a:r>
            <a:r>
              <a:rPr lang="ru-RU" sz="1900" i="1" dirty="0">
                <a:ea typeface="+mn-lt"/>
                <a:cs typeface="+mn-lt"/>
              </a:rPr>
              <a:t> і </a:t>
            </a:r>
            <a:r>
              <a:rPr lang="ru-RU" sz="1900" i="1" dirty="0" err="1">
                <a:ea typeface="+mn-lt"/>
                <a:cs typeface="+mn-lt"/>
              </a:rPr>
              <a:t>прекурсорів</a:t>
            </a:r>
            <a:r>
              <a:rPr lang="ru-RU" sz="1900" i="1" dirty="0">
                <a:ea typeface="+mn-lt"/>
                <a:cs typeface="+mn-lt"/>
              </a:rPr>
              <a:t> – </a:t>
            </a:r>
            <a:r>
              <a:rPr lang="ru-RU" sz="1900" i="1" dirty="0" err="1">
                <a:ea typeface="+mn-lt"/>
                <a:cs typeface="+mn-lt"/>
              </a:rPr>
              <a:t>соляної</a:t>
            </a:r>
            <a:r>
              <a:rPr lang="ru-RU" sz="1900" i="1" dirty="0">
                <a:ea typeface="+mn-lt"/>
                <a:cs typeface="+mn-lt"/>
              </a:rPr>
              <a:t> </a:t>
            </a:r>
            <a:r>
              <a:rPr lang="ru-RU" sz="1900" i="1" dirty="0" err="1">
                <a:ea typeface="+mn-lt"/>
                <a:cs typeface="+mn-lt"/>
              </a:rPr>
              <a:t>кислоти</a:t>
            </a:r>
            <a:r>
              <a:rPr lang="ru-RU" sz="1900" i="1" dirty="0">
                <a:ea typeface="+mn-lt"/>
                <a:cs typeface="+mn-lt"/>
              </a:rPr>
              <a:t> </a:t>
            </a:r>
            <a:r>
              <a:rPr lang="ru-RU" sz="1900" i="1" dirty="0" err="1">
                <a:ea typeface="+mn-lt"/>
                <a:cs typeface="+mn-lt"/>
              </a:rPr>
              <a:t>об’ємом</a:t>
            </a:r>
            <a:r>
              <a:rPr lang="ru-RU" sz="1900" i="1" dirty="0">
                <a:ea typeface="+mn-lt"/>
                <a:cs typeface="+mn-lt"/>
              </a:rPr>
              <a:t> 55 </a:t>
            </a:r>
            <a:r>
              <a:rPr lang="ru-RU" sz="1900" i="1" dirty="0" err="1">
                <a:ea typeface="+mn-lt"/>
                <a:cs typeface="+mn-lt"/>
              </a:rPr>
              <a:t>літрів</a:t>
            </a:r>
            <a:r>
              <a:rPr lang="ru-RU" sz="1900" i="1" dirty="0">
                <a:ea typeface="+mn-lt"/>
                <a:cs typeface="+mn-lt"/>
              </a:rPr>
              <a:t> та </a:t>
            </a:r>
            <a:r>
              <a:rPr lang="ru-RU" sz="1900" i="1" dirty="0" err="1">
                <a:ea typeface="+mn-lt"/>
                <a:cs typeface="+mn-lt"/>
              </a:rPr>
              <a:t>сірчаної</a:t>
            </a:r>
            <a:r>
              <a:rPr lang="ru-RU" sz="1900" i="1" dirty="0">
                <a:ea typeface="+mn-lt"/>
                <a:cs typeface="+mn-lt"/>
              </a:rPr>
              <a:t> </a:t>
            </a:r>
            <a:r>
              <a:rPr lang="ru-RU" sz="1900" i="1" dirty="0" err="1">
                <a:ea typeface="+mn-lt"/>
                <a:cs typeface="+mn-lt"/>
              </a:rPr>
              <a:t>кислоти</a:t>
            </a:r>
            <a:r>
              <a:rPr lang="ru-RU" sz="1900" i="1" dirty="0">
                <a:ea typeface="+mn-lt"/>
                <a:cs typeface="+mn-lt"/>
              </a:rPr>
              <a:t> </a:t>
            </a:r>
            <a:r>
              <a:rPr lang="ru-RU" sz="1900" i="1" dirty="0" err="1">
                <a:ea typeface="+mn-lt"/>
                <a:cs typeface="+mn-lt"/>
              </a:rPr>
              <a:t>об’ємом</a:t>
            </a:r>
            <a:r>
              <a:rPr lang="ru-RU" sz="1900" i="1" dirty="0">
                <a:ea typeface="+mn-lt"/>
                <a:cs typeface="+mn-lt"/>
              </a:rPr>
              <a:t> 15 </a:t>
            </a:r>
            <a:r>
              <a:rPr lang="ru-RU" sz="1900" i="1" dirty="0" err="1">
                <a:ea typeface="+mn-lt"/>
                <a:cs typeface="+mn-lt"/>
              </a:rPr>
              <a:t>літрів</a:t>
            </a:r>
            <a:r>
              <a:rPr lang="ru-RU" sz="1900" i="1" dirty="0">
                <a:ea typeface="+mn-lt"/>
                <a:cs typeface="+mn-lt"/>
              </a:rPr>
              <a:t>, не </a:t>
            </a:r>
            <a:r>
              <a:rPr lang="ru-RU" sz="1900" i="1" dirty="0" err="1">
                <a:ea typeface="+mn-lt"/>
                <a:cs typeface="+mn-lt"/>
              </a:rPr>
              <a:t>було</a:t>
            </a:r>
            <a:r>
              <a:rPr lang="ru-RU" sz="1900" i="1" dirty="0">
                <a:ea typeface="+mn-lt"/>
                <a:cs typeface="+mn-lt"/>
              </a:rPr>
              <a:t> </a:t>
            </a:r>
            <a:r>
              <a:rPr lang="ru-RU" sz="1900" i="1" dirty="0" err="1">
                <a:ea typeface="+mn-lt"/>
                <a:cs typeface="+mn-lt"/>
              </a:rPr>
              <a:t>забезпечено</a:t>
            </a:r>
            <a:r>
              <a:rPr lang="ru-RU" sz="1900" i="1" dirty="0">
                <a:ea typeface="+mn-lt"/>
                <a:cs typeface="+mn-lt"/>
              </a:rPr>
              <a:t> </a:t>
            </a:r>
            <a:r>
              <a:rPr lang="ru-RU" sz="1900" i="1" dirty="0" err="1">
                <a:ea typeface="+mn-lt"/>
                <a:cs typeface="+mn-lt"/>
              </a:rPr>
              <a:t>ведення</a:t>
            </a:r>
            <a:r>
              <a:rPr lang="ru-RU" sz="1900" i="1" dirty="0">
                <a:ea typeface="+mn-lt"/>
                <a:cs typeface="+mn-lt"/>
              </a:rPr>
              <a:t> </a:t>
            </a:r>
            <a:r>
              <a:rPr lang="ru-RU" sz="1900" i="1" dirty="0" err="1">
                <a:ea typeface="+mn-lt"/>
                <a:cs typeface="+mn-lt"/>
              </a:rPr>
              <a:t>окремого</a:t>
            </a:r>
            <a:r>
              <a:rPr lang="ru-RU" sz="1900" i="1" dirty="0">
                <a:ea typeface="+mn-lt"/>
                <a:cs typeface="+mn-lt"/>
              </a:rPr>
              <a:t> журналу </a:t>
            </a:r>
            <a:r>
              <a:rPr lang="ru-RU" sz="1900" i="1" dirty="0" err="1">
                <a:ea typeface="+mn-lt"/>
                <a:cs typeface="+mn-lt"/>
              </a:rPr>
              <a:t>обліку</a:t>
            </a:r>
            <a:r>
              <a:rPr lang="ru-RU" sz="1900" i="1" dirty="0">
                <a:ea typeface="+mn-lt"/>
                <a:cs typeface="+mn-lt"/>
              </a:rPr>
              <a:t> </a:t>
            </a:r>
            <a:r>
              <a:rPr lang="ru-RU" sz="1900" i="1" dirty="0" err="1">
                <a:ea typeface="+mn-lt"/>
                <a:cs typeface="+mn-lt"/>
              </a:rPr>
              <a:t>прекурсорів</a:t>
            </a:r>
            <a:r>
              <a:rPr lang="ru-RU" sz="1900" i="1" dirty="0">
                <a:ea typeface="+mn-lt"/>
                <a:cs typeface="+mn-lt"/>
              </a:rPr>
              <a:t> та </a:t>
            </a:r>
            <a:r>
              <a:rPr lang="ru-RU" sz="1900" i="1" dirty="0" err="1">
                <a:ea typeface="+mn-lt"/>
                <a:cs typeface="+mn-lt"/>
              </a:rPr>
              <a:t>подання</a:t>
            </a:r>
            <a:r>
              <a:rPr lang="ru-RU" sz="1900" i="1" dirty="0">
                <a:ea typeface="+mn-lt"/>
                <a:cs typeface="+mn-lt"/>
              </a:rPr>
              <a:t> </a:t>
            </a:r>
            <a:r>
              <a:rPr lang="ru-RU" sz="1900" i="1" dirty="0" err="1">
                <a:ea typeface="+mn-lt"/>
                <a:cs typeface="+mn-lt"/>
              </a:rPr>
              <a:t>щорічного</a:t>
            </a:r>
            <a:r>
              <a:rPr lang="ru-RU" sz="1900" i="1" dirty="0">
                <a:ea typeface="+mn-lt"/>
                <a:cs typeface="+mn-lt"/>
              </a:rPr>
              <a:t> </a:t>
            </a:r>
            <a:r>
              <a:rPr lang="ru-RU" sz="1900" i="1" dirty="0" err="1">
                <a:ea typeface="+mn-lt"/>
                <a:cs typeface="+mn-lt"/>
              </a:rPr>
              <a:t>звіту</a:t>
            </a:r>
            <a:r>
              <a:rPr lang="ru-RU" sz="1900" i="1" dirty="0">
                <a:ea typeface="+mn-lt"/>
                <a:cs typeface="+mn-lt"/>
              </a:rPr>
              <a:t> про </a:t>
            </a:r>
            <a:r>
              <a:rPr lang="ru-RU" sz="1900" i="1" dirty="0" err="1">
                <a:ea typeface="+mn-lt"/>
                <a:cs typeface="+mn-lt"/>
              </a:rPr>
              <a:t>діяльність</a:t>
            </a:r>
            <a:r>
              <a:rPr lang="ru-RU" sz="1900" i="1" dirty="0">
                <a:ea typeface="+mn-lt"/>
                <a:cs typeface="+mn-lt"/>
              </a:rPr>
              <a:t>, </a:t>
            </a:r>
            <a:r>
              <a:rPr lang="ru-RU" sz="1900" i="1" dirty="0" err="1">
                <a:ea typeface="+mn-lt"/>
                <a:cs typeface="+mn-lt"/>
              </a:rPr>
              <a:t>пов’язану</a:t>
            </a:r>
            <a:r>
              <a:rPr lang="ru-RU" sz="1900" i="1" dirty="0">
                <a:ea typeface="+mn-lt"/>
                <a:cs typeface="+mn-lt"/>
              </a:rPr>
              <a:t> з </a:t>
            </a:r>
            <a:r>
              <a:rPr lang="ru-RU" sz="1900" i="1" dirty="0" err="1">
                <a:ea typeface="+mn-lt"/>
                <a:cs typeface="+mn-lt"/>
              </a:rPr>
              <a:t>обігом</a:t>
            </a:r>
            <a:r>
              <a:rPr lang="ru-RU" sz="1900" i="1" dirty="0">
                <a:ea typeface="+mn-lt"/>
                <a:cs typeface="+mn-lt"/>
              </a:rPr>
              <a:t> </a:t>
            </a:r>
            <a:r>
              <a:rPr lang="ru-RU" sz="1900" i="1" dirty="0" err="1">
                <a:ea typeface="+mn-lt"/>
                <a:cs typeface="+mn-lt"/>
              </a:rPr>
              <a:t>прекурсорів</a:t>
            </a:r>
            <a:r>
              <a:rPr lang="ru-RU" sz="1900" i="1" dirty="0">
                <a:ea typeface="+mn-lt"/>
                <a:cs typeface="+mn-lt"/>
              </a:rPr>
              <a:t> за 2008 р.; не </a:t>
            </a:r>
            <a:r>
              <a:rPr lang="ru-RU" sz="1900" i="1" dirty="0" err="1">
                <a:ea typeface="+mn-lt"/>
                <a:cs typeface="+mn-lt"/>
              </a:rPr>
              <a:t>було</a:t>
            </a:r>
            <a:r>
              <a:rPr lang="ru-RU" sz="1900" i="1" dirty="0">
                <a:ea typeface="+mn-lt"/>
                <a:cs typeface="+mn-lt"/>
              </a:rPr>
              <a:t> внесено </a:t>
            </a:r>
            <a:r>
              <a:rPr lang="ru-RU" sz="1900" i="1" dirty="0" err="1">
                <a:ea typeface="+mn-lt"/>
                <a:cs typeface="+mn-lt"/>
              </a:rPr>
              <a:t>зміни</a:t>
            </a:r>
            <a:r>
              <a:rPr lang="ru-RU" sz="1900" i="1" dirty="0">
                <a:ea typeface="+mn-lt"/>
                <a:cs typeface="+mn-lt"/>
              </a:rPr>
              <a:t> </a:t>
            </a:r>
            <a:r>
              <a:rPr lang="ru-RU" sz="1900" i="1" dirty="0" err="1">
                <a:ea typeface="+mn-lt"/>
                <a:cs typeface="+mn-lt"/>
              </a:rPr>
              <a:t>щодо</a:t>
            </a:r>
            <a:r>
              <a:rPr lang="ru-RU" sz="1900" i="1" dirty="0">
                <a:ea typeface="+mn-lt"/>
                <a:cs typeface="+mn-lt"/>
              </a:rPr>
              <a:t> </a:t>
            </a:r>
            <a:r>
              <a:rPr lang="ru-RU" sz="1900" i="1" dirty="0" err="1">
                <a:ea typeface="+mn-lt"/>
                <a:cs typeface="+mn-lt"/>
              </a:rPr>
              <a:t>діяльності</a:t>
            </a:r>
            <a:r>
              <a:rPr lang="ru-RU" sz="1900" i="1" dirty="0">
                <a:ea typeface="+mn-lt"/>
                <a:cs typeface="+mn-lt"/>
              </a:rPr>
              <a:t>, </a:t>
            </a:r>
            <a:r>
              <a:rPr lang="ru-RU" sz="1900" i="1" dirty="0" err="1">
                <a:ea typeface="+mn-lt"/>
                <a:cs typeface="+mn-lt"/>
              </a:rPr>
              <a:t>пов’язаної</a:t>
            </a:r>
            <a:r>
              <a:rPr lang="ru-RU" sz="1900" i="1" dirty="0">
                <a:ea typeface="+mn-lt"/>
                <a:cs typeface="+mn-lt"/>
              </a:rPr>
              <a:t> з </a:t>
            </a:r>
            <a:r>
              <a:rPr lang="ru-RU" sz="1900" i="1" dirty="0" err="1">
                <a:ea typeface="+mn-lt"/>
                <a:cs typeface="+mn-lt"/>
              </a:rPr>
              <a:t>обігом</a:t>
            </a:r>
            <a:r>
              <a:rPr lang="ru-RU" sz="1900" i="1" dirty="0">
                <a:ea typeface="+mn-lt"/>
                <a:cs typeface="+mn-lt"/>
              </a:rPr>
              <a:t> </a:t>
            </a:r>
            <a:r>
              <a:rPr lang="ru-RU" sz="1900" i="1" dirty="0" err="1">
                <a:ea typeface="+mn-lt"/>
                <a:cs typeface="+mn-lt"/>
              </a:rPr>
              <a:t>прекурсорів</a:t>
            </a:r>
            <a:r>
              <a:rPr lang="ru-RU" sz="1900" i="1" dirty="0">
                <a:ea typeface="+mn-lt"/>
                <a:cs typeface="+mn-lt"/>
              </a:rPr>
              <a:t>, у </a:t>
            </a:r>
            <a:r>
              <a:rPr lang="ru-RU" sz="1900" i="1" dirty="0" err="1">
                <a:ea typeface="+mn-lt"/>
                <a:cs typeface="+mn-lt"/>
              </a:rPr>
              <a:t>посадові</a:t>
            </a:r>
            <a:r>
              <a:rPr lang="ru-RU" sz="1900" i="1" dirty="0">
                <a:ea typeface="+mn-lt"/>
                <a:cs typeface="+mn-lt"/>
              </a:rPr>
              <a:t> </a:t>
            </a:r>
            <a:r>
              <a:rPr lang="ru-RU" sz="1900" i="1" dirty="0" err="1">
                <a:ea typeface="+mn-lt"/>
                <a:cs typeface="+mn-lt"/>
              </a:rPr>
              <a:t>інструкції</a:t>
            </a:r>
            <a:r>
              <a:rPr lang="ru-RU" sz="1900" i="1" dirty="0">
                <a:ea typeface="+mn-lt"/>
                <a:cs typeface="+mn-lt"/>
              </a:rPr>
              <a:t> </a:t>
            </a:r>
            <a:r>
              <a:rPr lang="ru-RU" sz="1900" i="1" dirty="0" err="1">
                <a:ea typeface="+mn-lt"/>
                <a:cs typeface="+mn-lt"/>
              </a:rPr>
              <a:t>осіб</a:t>
            </a:r>
            <a:r>
              <a:rPr lang="ru-RU" sz="1900" i="1" dirty="0">
                <a:ea typeface="+mn-lt"/>
                <a:cs typeface="+mn-lt"/>
              </a:rPr>
              <a:t>, </a:t>
            </a:r>
            <a:r>
              <a:rPr lang="ru-RU" sz="1900" i="1" dirty="0" err="1">
                <a:ea typeface="+mn-lt"/>
                <a:cs typeface="+mn-lt"/>
              </a:rPr>
              <a:t>допущених</a:t>
            </a:r>
            <a:r>
              <a:rPr lang="ru-RU" sz="1900" i="1" dirty="0">
                <a:ea typeface="+mn-lt"/>
                <a:cs typeface="+mn-lt"/>
              </a:rPr>
              <a:t> до роботи з ними. Судом </a:t>
            </a:r>
            <a:r>
              <a:rPr lang="ru-RU" sz="1900" i="1" dirty="0" err="1">
                <a:ea typeface="+mn-lt"/>
                <a:cs typeface="+mn-lt"/>
              </a:rPr>
              <a:t>такі</a:t>
            </a:r>
            <a:r>
              <a:rPr lang="ru-RU" sz="1900" i="1" dirty="0">
                <a:ea typeface="+mn-lt"/>
                <a:cs typeface="+mn-lt"/>
              </a:rPr>
              <a:t> </a:t>
            </a:r>
            <a:r>
              <a:rPr lang="ru-RU" sz="1900" i="1" dirty="0" err="1">
                <a:ea typeface="+mn-lt"/>
                <a:cs typeface="+mn-lt"/>
              </a:rPr>
              <a:t>дії</a:t>
            </a:r>
            <a:r>
              <a:rPr lang="ru-RU" sz="1900" i="1" dirty="0">
                <a:ea typeface="+mn-lt"/>
                <a:cs typeface="+mn-lt"/>
              </a:rPr>
              <a:t> </a:t>
            </a:r>
            <a:r>
              <a:rPr lang="ru-RU" sz="1900" i="1" dirty="0" err="1">
                <a:ea typeface="+mn-lt"/>
                <a:cs typeface="+mn-lt"/>
              </a:rPr>
              <a:t>було</a:t>
            </a:r>
            <a:r>
              <a:rPr lang="ru-RU" sz="1900" i="1" dirty="0">
                <a:ea typeface="+mn-lt"/>
                <a:cs typeface="+mn-lt"/>
              </a:rPr>
              <a:t> </a:t>
            </a:r>
            <a:r>
              <a:rPr lang="ru-RU" sz="1900" i="1" dirty="0" err="1">
                <a:ea typeface="+mn-lt"/>
                <a:cs typeface="+mn-lt"/>
              </a:rPr>
              <a:t>кваліфіковано</a:t>
            </a:r>
            <a:r>
              <a:rPr lang="ru-RU" sz="1900" i="1" dirty="0">
                <a:ea typeface="+mn-lt"/>
                <a:cs typeface="+mn-lt"/>
              </a:rPr>
              <a:t> за ч. 1 ст. 320 КК як </a:t>
            </a:r>
            <a:r>
              <a:rPr lang="ru-RU" sz="1900" i="1" dirty="0" err="1">
                <a:ea typeface="+mn-lt"/>
                <a:cs typeface="+mn-lt"/>
              </a:rPr>
              <a:t>порушення</a:t>
            </a:r>
            <a:r>
              <a:rPr lang="ru-RU" sz="1900" i="1" dirty="0">
                <a:ea typeface="+mn-lt"/>
                <a:cs typeface="+mn-lt"/>
              </a:rPr>
              <a:t> правил </a:t>
            </a:r>
            <a:r>
              <a:rPr lang="ru-RU" sz="1900" i="1" dirty="0" err="1">
                <a:ea typeface="+mn-lt"/>
                <a:cs typeface="+mn-lt"/>
              </a:rPr>
              <a:t>зберігання</a:t>
            </a:r>
            <a:r>
              <a:rPr lang="ru-RU" sz="1900" i="1" dirty="0">
                <a:ea typeface="+mn-lt"/>
                <a:cs typeface="+mn-lt"/>
              </a:rPr>
              <a:t>, </a:t>
            </a:r>
            <a:r>
              <a:rPr lang="ru-RU" sz="1900" i="1" dirty="0" err="1">
                <a:ea typeface="+mn-lt"/>
                <a:cs typeface="+mn-lt"/>
              </a:rPr>
              <a:t>обліку</a:t>
            </a:r>
            <a:r>
              <a:rPr lang="ru-RU" sz="1900" i="1" dirty="0">
                <a:ea typeface="+mn-lt"/>
                <a:cs typeface="+mn-lt"/>
              </a:rPr>
              <a:t>, </a:t>
            </a:r>
            <a:r>
              <a:rPr lang="ru-RU" sz="1900" i="1" dirty="0" err="1">
                <a:ea typeface="+mn-lt"/>
                <a:cs typeface="+mn-lt"/>
              </a:rPr>
              <a:t>розподілу</a:t>
            </a:r>
            <a:r>
              <a:rPr lang="ru-RU" sz="1900" i="1" dirty="0">
                <a:ea typeface="+mn-lt"/>
                <a:cs typeface="+mn-lt"/>
              </a:rPr>
              <a:t> і </a:t>
            </a:r>
            <a:r>
              <a:rPr lang="ru-RU" sz="1900" i="1" dirty="0" err="1">
                <a:ea typeface="+mn-lt"/>
                <a:cs typeface="+mn-lt"/>
              </a:rPr>
              <a:t>використання</a:t>
            </a:r>
            <a:r>
              <a:rPr lang="ru-RU" sz="1900" i="1" dirty="0">
                <a:ea typeface="+mn-lt"/>
                <a:cs typeface="+mn-lt"/>
              </a:rPr>
              <a:t> </a:t>
            </a:r>
            <a:r>
              <a:rPr lang="ru-RU" sz="1900" i="1" dirty="0" err="1">
                <a:ea typeface="+mn-lt"/>
                <a:cs typeface="+mn-lt"/>
              </a:rPr>
              <a:t>прекурсорів</a:t>
            </a:r>
            <a:r>
              <a:rPr lang="ru-RU" sz="1900" i="1" dirty="0">
                <a:ea typeface="+mn-lt"/>
                <a:cs typeface="+mn-lt"/>
              </a:rPr>
              <a:t>, </a:t>
            </a:r>
            <a:r>
              <a:rPr lang="ru-RU" sz="1900" i="1" dirty="0" err="1">
                <a:ea typeface="+mn-lt"/>
                <a:cs typeface="+mn-lt"/>
              </a:rPr>
              <a:t>призначених</a:t>
            </a:r>
            <a:r>
              <a:rPr lang="ru-RU" sz="1900" i="1" dirty="0">
                <a:ea typeface="+mn-lt"/>
                <a:cs typeface="+mn-lt"/>
              </a:rPr>
              <a:t> для </a:t>
            </a:r>
            <a:r>
              <a:rPr lang="ru-RU" sz="1900" i="1" dirty="0" err="1">
                <a:ea typeface="+mn-lt"/>
                <a:cs typeface="+mn-lt"/>
              </a:rPr>
              <a:t>виробництва</a:t>
            </a:r>
            <a:r>
              <a:rPr lang="ru-RU" sz="1900" i="1" dirty="0">
                <a:ea typeface="+mn-lt"/>
                <a:cs typeface="+mn-lt"/>
              </a:rPr>
              <a:t> </a:t>
            </a:r>
            <a:r>
              <a:rPr lang="ru-RU" sz="1900" i="1" dirty="0" err="1">
                <a:ea typeface="+mn-lt"/>
                <a:cs typeface="+mn-lt"/>
              </a:rPr>
              <a:t>чи</a:t>
            </a:r>
            <a:r>
              <a:rPr lang="ru-RU" sz="1900" i="1" dirty="0">
                <a:ea typeface="+mn-lt"/>
                <a:cs typeface="+mn-lt"/>
              </a:rPr>
              <a:t> </a:t>
            </a:r>
            <a:r>
              <a:rPr lang="ru-RU" sz="1900" i="1" dirty="0" err="1">
                <a:ea typeface="+mn-lt"/>
                <a:cs typeface="+mn-lt"/>
              </a:rPr>
              <a:t>виготовлення</a:t>
            </a:r>
            <a:r>
              <a:rPr lang="ru-RU" sz="1900" i="1" dirty="0">
                <a:ea typeface="+mn-lt"/>
                <a:cs typeface="+mn-lt"/>
              </a:rPr>
              <a:t> </a:t>
            </a:r>
            <a:r>
              <a:rPr lang="ru-RU" sz="1900" i="1" dirty="0" err="1">
                <a:ea typeface="+mn-lt"/>
                <a:cs typeface="+mn-lt"/>
              </a:rPr>
              <a:t>наркотичних</a:t>
            </a:r>
            <a:r>
              <a:rPr lang="ru-RU" sz="1900" i="1" dirty="0">
                <a:ea typeface="+mn-lt"/>
                <a:cs typeface="+mn-lt"/>
              </a:rPr>
              <a:t> </a:t>
            </a:r>
            <a:r>
              <a:rPr lang="ru-RU" sz="1900" i="1" dirty="0" err="1">
                <a:ea typeface="+mn-lt"/>
                <a:cs typeface="+mn-lt"/>
              </a:rPr>
              <a:t>засобів</a:t>
            </a:r>
            <a:endParaRPr lang="ru-RU" sz="1900" i="1" dirty="0"/>
          </a:p>
        </p:txBody>
      </p:sp>
      <p:sp>
        <p:nvSpPr>
          <p:cNvPr id="5" name="TextBox 4">
            <a:extLst>
              <a:ext uri="{FF2B5EF4-FFF2-40B4-BE49-F238E27FC236}">
                <a16:creationId xmlns:a16="http://schemas.microsoft.com/office/drawing/2014/main" id="{BB1275BF-C3E3-4DD7-8BFE-2EF851351F1F}"/>
              </a:ext>
            </a:extLst>
          </p:cNvPr>
          <p:cNvSpPr txBox="1"/>
          <p:nvPr/>
        </p:nvSpPr>
        <p:spPr>
          <a:xfrm>
            <a:off x="1919917" y="79614"/>
            <a:ext cx="928489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a:ea typeface="+mn-lt"/>
                <a:cs typeface="+mn-lt"/>
              </a:rPr>
              <a:t>Вирок Яготинського районного суду Київської області від 12 жовтня 2010 року у справі № 1-139/10</a:t>
            </a:r>
            <a:endParaRPr lang="ru-RU" sz="2400" b="1"/>
          </a:p>
        </p:txBody>
      </p:sp>
    </p:spTree>
    <p:extLst>
      <p:ext uri="{BB962C8B-B14F-4D97-AF65-F5344CB8AC3E}">
        <p14:creationId xmlns:p14="http://schemas.microsoft.com/office/powerpoint/2010/main" val="38726392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горизонтальный 3">
            <a:extLst>
              <a:ext uri="{FF2B5EF4-FFF2-40B4-BE49-F238E27FC236}">
                <a16:creationId xmlns:a16="http://schemas.microsoft.com/office/drawing/2014/main" id="{80BD72F3-A12C-4DB4-93BC-850845665A92}"/>
              </a:ext>
            </a:extLst>
          </p:cNvPr>
          <p:cNvSpPr/>
          <p:nvPr/>
        </p:nvSpPr>
        <p:spPr>
          <a:xfrm>
            <a:off x="751217" y="80023"/>
            <a:ext cx="10725508" cy="1437735"/>
          </a:xfrm>
          <a:prstGeom prst="horizontalScroll">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b="1">
                <a:ea typeface="+mn-lt"/>
                <a:cs typeface="+mn-lt"/>
              </a:rPr>
              <a:t>Типовим прикладом злочину, передбаченого ст. 320 КК, у формі відпуску наркотичних засобів, психотропних речовин, їх аналогів або прекурсорів, призначених для виробництва чи виготовлення цих засобів чи речовин, є продаж цих речовин без рецепта.</a:t>
            </a:r>
            <a:endParaRPr lang="ru-RU" b="1"/>
          </a:p>
        </p:txBody>
      </p:sp>
      <p:sp>
        <p:nvSpPr>
          <p:cNvPr id="5" name="Стрелка: шеврон 4">
            <a:extLst>
              <a:ext uri="{FF2B5EF4-FFF2-40B4-BE49-F238E27FC236}">
                <a16:creationId xmlns:a16="http://schemas.microsoft.com/office/drawing/2014/main" id="{8102DF63-C265-46FA-8F33-8B3E98F5702B}"/>
              </a:ext>
            </a:extLst>
          </p:cNvPr>
          <p:cNvSpPr/>
          <p:nvPr/>
        </p:nvSpPr>
        <p:spPr>
          <a:xfrm rot="5400000">
            <a:off x="274372" y="1848691"/>
            <a:ext cx="1552753" cy="1092679"/>
          </a:xfrm>
          <a:prstGeom prst="chevro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solidFill>
                <a:schemeClr val="tx1"/>
              </a:solidFill>
            </a:endParaRPr>
          </a:p>
        </p:txBody>
      </p:sp>
      <p:sp>
        <p:nvSpPr>
          <p:cNvPr id="6" name="Прямоугольник 5">
            <a:extLst>
              <a:ext uri="{FF2B5EF4-FFF2-40B4-BE49-F238E27FC236}">
                <a16:creationId xmlns:a16="http://schemas.microsoft.com/office/drawing/2014/main" id="{197A99EB-1F76-4ABD-8BAC-03AB013E8599}"/>
              </a:ext>
            </a:extLst>
          </p:cNvPr>
          <p:cNvSpPr/>
          <p:nvPr/>
        </p:nvSpPr>
        <p:spPr>
          <a:xfrm>
            <a:off x="1596965" y="1618531"/>
            <a:ext cx="10150414" cy="103516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a:ea typeface="+mn-lt"/>
                <a:cs typeface="+mn-lt"/>
              </a:rPr>
              <a:t>• В Україні чинний перелік лікарських засобів, дозволених до застосування в Україні, які відпускаються без рецептів з аптек та їх структурних підрозділів, тож ліки, не зазначені у цьому переліку, повинні реалізовуватися за рецептами.</a:t>
            </a:r>
            <a:endParaRPr lang="ru-RU"/>
          </a:p>
        </p:txBody>
      </p:sp>
      <p:sp>
        <p:nvSpPr>
          <p:cNvPr id="7" name="Стрелка: шеврон 6">
            <a:extLst>
              <a:ext uri="{FF2B5EF4-FFF2-40B4-BE49-F238E27FC236}">
                <a16:creationId xmlns:a16="http://schemas.microsoft.com/office/drawing/2014/main" id="{04DA8124-A8B8-4911-9471-0276CB976F69}"/>
              </a:ext>
            </a:extLst>
          </p:cNvPr>
          <p:cNvSpPr/>
          <p:nvPr/>
        </p:nvSpPr>
        <p:spPr>
          <a:xfrm rot="5400000">
            <a:off x="274371" y="3559596"/>
            <a:ext cx="1552753" cy="1092679"/>
          </a:xfrm>
          <a:prstGeom prst="chevro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solidFill>
                <a:schemeClr val="tx1"/>
              </a:solidFill>
            </a:endParaRPr>
          </a:p>
        </p:txBody>
      </p:sp>
      <p:sp>
        <p:nvSpPr>
          <p:cNvPr id="8" name="Стрелка: шеврон 7">
            <a:extLst>
              <a:ext uri="{FF2B5EF4-FFF2-40B4-BE49-F238E27FC236}">
                <a16:creationId xmlns:a16="http://schemas.microsoft.com/office/drawing/2014/main" id="{78EEBF03-B8D5-4B4F-9513-2CAC9479B486}"/>
              </a:ext>
            </a:extLst>
          </p:cNvPr>
          <p:cNvSpPr/>
          <p:nvPr/>
        </p:nvSpPr>
        <p:spPr>
          <a:xfrm rot="5400000">
            <a:off x="274372" y="5284879"/>
            <a:ext cx="1552753" cy="1092679"/>
          </a:xfrm>
          <a:prstGeom prst="chevro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solidFill>
                <a:schemeClr val="tx1"/>
              </a:solidFill>
            </a:endParaRPr>
          </a:p>
        </p:txBody>
      </p:sp>
      <p:sp>
        <p:nvSpPr>
          <p:cNvPr id="9" name="Прямоугольник 8">
            <a:extLst>
              <a:ext uri="{FF2B5EF4-FFF2-40B4-BE49-F238E27FC236}">
                <a16:creationId xmlns:a16="http://schemas.microsoft.com/office/drawing/2014/main" id="{7F4B8692-2AC8-4F70-A607-2ED5381B95F9}"/>
              </a:ext>
            </a:extLst>
          </p:cNvPr>
          <p:cNvSpPr/>
          <p:nvPr/>
        </p:nvSpPr>
        <p:spPr>
          <a:xfrm>
            <a:off x="1596964" y="3329436"/>
            <a:ext cx="10150414" cy="1164564"/>
          </a:xfrm>
          <a:prstGeom prst="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ru-RU" sz="1600">
                <a:ea typeface="+mn-lt"/>
                <a:cs typeface="+mn-lt"/>
              </a:rPr>
              <a:t>• Крім цього, наказом МОЗ від 14 травня 2003 року № 210 (зі змінами від 20 вересня 2005 року) «Про затвердження критеріїв віднесення наркотичних (психотропних) лікарських засобів, що містять малу кількість наркотичних засобів або психотропних речовин і прекурсорів, до категорії лікарських засобів, які відпускаються без рецептів, та Переліку цих засобів» затверджений відповідний перелік, </a:t>
            </a:r>
          </a:p>
        </p:txBody>
      </p:sp>
      <p:sp>
        <p:nvSpPr>
          <p:cNvPr id="10" name="Прямоугольник 9">
            <a:extLst>
              <a:ext uri="{FF2B5EF4-FFF2-40B4-BE49-F238E27FC236}">
                <a16:creationId xmlns:a16="http://schemas.microsoft.com/office/drawing/2014/main" id="{61BF721C-BB4A-47C0-96B3-9AAC404A5A33}"/>
              </a:ext>
            </a:extLst>
          </p:cNvPr>
          <p:cNvSpPr/>
          <p:nvPr/>
        </p:nvSpPr>
        <p:spPr>
          <a:xfrm>
            <a:off x="1596965" y="5054720"/>
            <a:ext cx="10150414" cy="1322715"/>
          </a:xfrm>
          <a:prstGeom prst="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ru-RU" sz="1600" dirty="0">
                <a:ea typeface="+mn-lt"/>
                <a:cs typeface="+mn-lt"/>
              </a:rPr>
              <a:t>• Наказом МОЗ </a:t>
            </a:r>
            <a:r>
              <a:rPr lang="ru-RU" sz="1600" dirty="0" err="1">
                <a:ea typeface="+mn-lt"/>
                <a:cs typeface="+mn-lt"/>
              </a:rPr>
              <a:t>від</a:t>
            </a:r>
            <a:r>
              <a:rPr lang="ru-RU" sz="1600" dirty="0">
                <a:ea typeface="+mn-lt"/>
                <a:cs typeface="+mn-lt"/>
              </a:rPr>
              <a:t> 19 липня 2005 року № 360 «Про </a:t>
            </a:r>
            <a:r>
              <a:rPr lang="ru-RU" sz="1600" dirty="0" err="1">
                <a:ea typeface="+mn-lt"/>
                <a:cs typeface="+mn-lt"/>
              </a:rPr>
              <a:t>затвердження</a:t>
            </a:r>
            <a:r>
              <a:rPr lang="ru-RU" sz="1600" dirty="0">
                <a:ea typeface="+mn-lt"/>
                <a:cs typeface="+mn-lt"/>
              </a:rPr>
              <a:t> Правил </a:t>
            </a:r>
            <a:r>
              <a:rPr lang="ru-RU" sz="1600" dirty="0" err="1">
                <a:ea typeface="+mn-lt"/>
                <a:cs typeface="+mn-lt"/>
              </a:rPr>
              <a:t>виписування</a:t>
            </a:r>
            <a:r>
              <a:rPr lang="ru-RU" sz="1600" dirty="0">
                <a:ea typeface="+mn-lt"/>
                <a:cs typeface="+mn-lt"/>
              </a:rPr>
              <a:t> </a:t>
            </a:r>
            <a:r>
              <a:rPr lang="ru-RU" sz="1600" dirty="0" err="1">
                <a:ea typeface="+mn-lt"/>
                <a:cs typeface="+mn-lt"/>
              </a:rPr>
              <a:t>рецептів</a:t>
            </a:r>
            <a:r>
              <a:rPr lang="ru-RU" sz="1600" dirty="0">
                <a:ea typeface="+mn-lt"/>
                <a:cs typeface="+mn-lt"/>
              </a:rPr>
              <a:t> та </a:t>
            </a:r>
            <a:r>
              <a:rPr lang="ru-RU" sz="1600" dirty="0" err="1">
                <a:ea typeface="+mn-lt"/>
                <a:cs typeface="+mn-lt"/>
              </a:rPr>
              <a:t>вимог-замовлень</a:t>
            </a:r>
            <a:r>
              <a:rPr lang="ru-RU" sz="1600" dirty="0">
                <a:ea typeface="+mn-lt"/>
                <a:cs typeface="+mn-lt"/>
              </a:rPr>
              <a:t> на </a:t>
            </a:r>
            <a:r>
              <a:rPr lang="ru-RU" sz="1600" dirty="0" err="1">
                <a:ea typeface="+mn-lt"/>
                <a:cs typeface="+mn-lt"/>
              </a:rPr>
              <a:t>лікарські</a:t>
            </a:r>
            <a:r>
              <a:rPr lang="ru-RU" sz="1600" dirty="0">
                <a:ea typeface="+mn-lt"/>
                <a:cs typeface="+mn-lt"/>
              </a:rPr>
              <a:t> </a:t>
            </a:r>
            <a:r>
              <a:rPr lang="ru-RU" sz="1600" dirty="0" err="1">
                <a:ea typeface="+mn-lt"/>
                <a:cs typeface="+mn-lt"/>
              </a:rPr>
              <a:t>засоби</a:t>
            </a:r>
            <a:r>
              <a:rPr lang="ru-RU" sz="1600" dirty="0">
                <a:ea typeface="+mn-lt"/>
                <a:cs typeface="+mn-lt"/>
              </a:rPr>
              <a:t> і </a:t>
            </a:r>
            <a:r>
              <a:rPr lang="ru-RU" sz="1600" dirty="0" err="1">
                <a:ea typeface="+mn-lt"/>
                <a:cs typeface="+mn-lt"/>
              </a:rPr>
              <a:t>вироби</a:t>
            </a:r>
            <a:r>
              <a:rPr lang="ru-RU" sz="1600" dirty="0">
                <a:ea typeface="+mn-lt"/>
                <a:cs typeface="+mn-lt"/>
              </a:rPr>
              <a:t> </a:t>
            </a:r>
            <a:r>
              <a:rPr lang="ru-RU" sz="1600" dirty="0" err="1">
                <a:ea typeface="+mn-lt"/>
                <a:cs typeface="+mn-lt"/>
              </a:rPr>
              <a:t>медичного</a:t>
            </a:r>
            <a:r>
              <a:rPr lang="ru-RU" sz="1600" dirty="0">
                <a:ea typeface="+mn-lt"/>
                <a:cs typeface="+mn-lt"/>
              </a:rPr>
              <a:t> </a:t>
            </a:r>
            <a:r>
              <a:rPr lang="ru-RU" sz="1600" dirty="0" err="1">
                <a:ea typeface="+mn-lt"/>
                <a:cs typeface="+mn-lt"/>
              </a:rPr>
              <a:t>призначення</a:t>
            </a:r>
            <a:r>
              <a:rPr lang="ru-RU" sz="1600" dirty="0">
                <a:ea typeface="+mn-lt"/>
                <a:cs typeface="+mn-lt"/>
              </a:rPr>
              <a:t>, Порядку </a:t>
            </a:r>
            <a:r>
              <a:rPr lang="ru-RU" sz="1600" dirty="0" err="1">
                <a:ea typeface="+mn-lt"/>
                <a:cs typeface="+mn-lt"/>
              </a:rPr>
              <a:t>відпуску</a:t>
            </a:r>
            <a:r>
              <a:rPr lang="ru-RU" sz="1600" dirty="0">
                <a:ea typeface="+mn-lt"/>
                <a:cs typeface="+mn-lt"/>
              </a:rPr>
              <a:t> </a:t>
            </a:r>
            <a:r>
              <a:rPr lang="ru-RU" sz="1600" dirty="0" err="1">
                <a:ea typeface="+mn-lt"/>
                <a:cs typeface="+mn-lt"/>
              </a:rPr>
              <a:t>лікарських</a:t>
            </a:r>
            <a:r>
              <a:rPr lang="ru-RU" sz="1600" dirty="0">
                <a:ea typeface="+mn-lt"/>
                <a:cs typeface="+mn-lt"/>
              </a:rPr>
              <a:t> </a:t>
            </a:r>
            <a:r>
              <a:rPr lang="ru-RU" sz="1600" dirty="0" err="1">
                <a:ea typeface="+mn-lt"/>
                <a:cs typeface="+mn-lt"/>
              </a:rPr>
              <a:t>засобів</a:t>
            </a:r>
            <a:r>
              <a:rPr lang="ru-RU" sz="1600" dirty="0">
                <a:ea typeface="+mn-lt"/>
                <a:cs typeface="+mn-lt"/>
              </a:rPr>
              <a:t> і </a:t>
            </a:r>
            <a:r>
              <a:rPr lang="ru-RU" sz="1600" dirty="0" err="1">
                <a:ea typeface="+mn-lt"/>
                <a:cs typeface="+mn-lt"/>
              </a:rPr>
              <a:t>виробів</a:t>
            </a:r>
            <a:r>
              <a:rPr lang="ru-RU" sz="1600" dirty="0">
                <a:ea typeface="+mn-lt"/>
                <a:cs typeface="+mn-lt"/>
              </a:rPr>
              <a:t> </a:t>
            </a:r>
            <a:r>
              <a:rPr lang="ru-RU" sz="1600" dirty="0" err="1">
                <a:ea typeface="+mn-lt"/>
                <a:cs typeface="+mn-lt"/>
              </a:rPr>
              <a:t>медичного</a:t>
            </a:r>
            <a:r>
              <a:rPr lang="ru-RU" sz="1600" dirty="0">
                <a:ea typeface="+mn-lt"/>
                <a:cs typeface="+mn-lt"/>
              </a:rPr>
              <a:t> </a:t>
            </a:r>
            <a:r>
              <a:rPr lang="ru-RU" sz="1600" dirty="0" err="1">
                <a:ea typeface="+mn-lt"/>
                <a:cs typeface="+mn-lt"/>
              </a:rPr>
              <a:t>призначення</a:t>
            </a:r>
            <a:r>
              <a:rPr lang="ru-RU" sz="1600" dirty="0">
                <a:ea typeface="+mn-lt"/>
                <a:cs typeface="+mn-lt"/>
              </a:rPr>
              <a:t> з аптек та їх </a:t>
            </a:r>
            <a:r>
              <a:rPr lang="ru-RU" sz="1600" dirty="0" err="1">
                <a:ea typeface="+mn-lt"/>
                <a:cs typeface="+mn-lt"/>
              </a:rPr>
              <a:t>структурних</a:t>
            </a:r>
            <a:r>
              <a:rPr lang="ru-RU" sz="1600" dirty="0">
                <a:ea typeface="+mn-lt"/>
                <a:cs typeface="+mn-lt"/>
              </a:rPr>
              <a:t> </a:t>
            </a:r>
            <a:r>
              <a:rPr lang="ru-RU" sz="1600" dirty="0" err="1">
                <a:ea typeface="+mn-lt"/>
                <a:cs typeface="+mn-lt"/>
              </a:rPr>
              <a:t>підрозділів</a:t>
            </a:r>
            <a:r>
              <a:rPr lang="ru-RU" sz="1600" dirty="0">
                <a:ea typeface="+mn-lt"/>
                <a:cs typeface="+mn-lt"/>
              </a:rPr>
              <a:t>, </a:t>
            </a:r>
            <a:r>
              <a:rPr lang="ru-RU" sz="1600" dirty="0" err="1">
                <a:ea typeface="+mn-lt"/>
                <a:cs typeface="+mn-lt"/>
              </a:rPr>
              <a:t>Інструкції</a:t>
            </a:r>
            <a:r>
              <a:rPr lang="ru-RU" sz="1600" dirty="0">
                <a:ea typeface="+mn-lt"/>
                <a:cs typeface="+mn-lt"/>
              </a:rPr>
              <a:t> про порядок </a:t>
            </a:r>
            <a:r>
              <a:rPr lang="ru-RU" sz="1600" dirty="0" err="1">
                <a:ea typeface="+mn-lt"/>
                <a:cs typeface="+mn-lt"/>
              </a:rPr>
              <a:t>зберігання</a:t>
            </a:r>
            <a:r>
              <a:rPr lang="ru-RU" sz="1600" dirty="0">
                <a:ea typeface="+mn-lt"/>
                <a:cs typeface="+mn-lt"/>
              </a:rPr>
              <a:t>, </a:t>
            </a:r>
            <a:r>
              <a:rPr lang="ru-RU" sz="1600" dirty="0" err="1">
                <a:ea typeface="+mn-lt"/>
                <a:cs typeface="+mn-lt"/>
              </a:rPr>
              <a:t>обліку</a:t>
            </a:r>
            <a:r>
              <a:rPr lang="ru-RU" sz="1600" dirty="0">
                <a:ea typeface="+mn-lt"/>
                <a:cs typeface="+mn-lt"/>
              </a:rPr>
              <a:t> та </a:t>
            </a:r>
            <a:r>
              <a:rPr lang="ru-RU" sz="1600" dirty="0" err="1">
                <a:ea typeface="+mn-lt"/>
                <a:cs typeface="+mn-lt"/>
              </a:rPr>
              <a:t>знищення</a:t>
            </a:r>
            <a:r>
              <a:rPr lang="ru-RU" sz="1600" dirty="0">
                <a:ea typeface="+mn-lt"/>
                <a:cs typeface="+mn-lt"/>
              </a:rPr>
              <a:t> </a:t>
            </a:r>
            <a:r>
              <a:rPr lang="ru-RU" sz="1600" dirty="0" err="1">
                <a:ea typeface="+mn-lt"/>
                <a:cs typeface="+mn-lt"/>
              </a:rPr>
              <a:t>рецептурних</a:t>
            </a:r>
            <a:r>
              <a:rPr lang="ru-RU" sz="1600" dirty="0">
                <a:ea typeface="+mn-lt"/>
                <a:cs typeface="+mn-lt"/>
              </a:rPr>
              <a:t> </a:t>
            </a:r>
            <a:r>
              <a:rPr lang="ru-RU" sz="1600" dirty="0" err="1">
                <a:ea typeface="+mn-lt"/>
                <a:cs typeface="+mn-lt"/>
              </a:rPr>
              <a:t>бланків</a:t>
            </a:r>
            <a:r>
              <a:rPr lang="ru-RU" sz="1600" dirty="0">
                <a:ea typeface="+mn-lt"/>
                <a:cs typeface="+mn-lt"/>
              </a:rPr>
              <a:t> та </a:t>
            </a:r>
            <a:r>
              <a:rPr lang="ru-RU" sz="1600" dirty="0" err="1">
                <a:ea typeface="+mn-lt"/>
                <a:cs typeface="+mn-lt"/>
              </a:rPr>
              <a:t>вимог-замовлень</a:t>
            </a:r>
            <a:r>
              <a:rPr lang="ru-RU" sz="1600" dirty="0">
                <a:ea typeface="+mn-lt"/>
                <a:cs typeface="+mn-lt"/>
              </a:rPr>
              <a:t>» </a:t>
            </a:r>
            <a:r>
              <a:rPr lang="ru-RU" sz="1600" dirty="0" err="1">
                <a:ea typeface="+mn-lt"/>
                <a:cs typeface="+mn-lt"/>
              </a:rPr>
              <a:t>урегульовані</a:t>
            </a:r>
            <a:r>
              <a:rPr lang="ru-RU" sz="1600" dirty="0">
                <a:ea typeface="+mn-lt"/>
                <a:cs typeface="+mn-lt"/>
              </a:rPr>
              <a:t> </a:t>
            </a:r>
            <a:r>
              <a:rPr lang="ru-RU" sz="1600" dirty="0" err="1">
                <a:ea typeface="+mn-lt"/>
                <a:cs typeface="+mn-lt"/>
              </a:rPr>
              <a:t>відповідні</a:t>
            </a:r>
            <a:r>
              <a:rPr lang="ru-RU" sz="1600" dirty="0">
                <a:ea typeface="+mn-lt"/>
                <a:cs typeface="+mn-lt"/>
              </a:rPr>
              <a:t> правила </a:t>
            </a:r>
            <a:r>
              <a:rPr lang="ru-RU" sz="1600" dirty="0" err="1">
                <a:ea typeface="+mn-lt"/>
                <a:cs typeface="+mn-lt"/>
              </a:rPr>
              <a:t>поводження</a:t>
            </a:r>
            <a:r>
              <a:rPr lang="ru-RU" sz="1600" dirty="0">
                <a:ea typeface="+mn-lt"/>
                <a:cs typeface="+mn-lt"/>
              </a:rPr>
              <a:t> з рецептами та </a:t>
            </a:r>
            <a:r>
              <a:rPr lang="ru-RU" sz="1600" dirty="0" err="1">
                <a:ea typeface="+mn-lt"/>
                <a:cs typeface="+mn-lt"/>
              </a:rPr>
              <a:t>ліками</a:t>
            </a:r>
            <a:r>
              <a:rPr lang="ru-RU" sz="1600" dirty="0">
                <a:ea typeface="+mn-lt"/>
                <a:cs typeface="+mn-lt"/>
              </a:rPr>
              <a:t>. </a:t>
            </a:r>
            <a:endParaRPr lang="ru-RU" sz="1600" dirty="0"/>
          </a:p>
        </p:txBody>
      </p:sp>
    </p:spTree>
    <p:extLst>
      <p:ext uri="{BB962C8B-B14F-4D97-AF65-F5344CB8AC3E}">
        <p14:creationId xmlns:p14="http://schemas.microsoft.com/office/powerpoint/2010/main" val="1612254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F4FD614E-9B18-4574-8A81-B705A87F5F4B}"/>
              </a:ext>
            </a:extLst>
          </p:cNvPr>
          <p:cNvSpPr/>
          <p:nvPr/>
        </p:nvSpPr>
        <p:spPr>
          <a:xfrm>
            <a:off x="115967" y="154557"/>
            <a:ext cx="5319621" cy="3263659"/>
          </a:xfrm>
          <a:prstGeom prst="verticalScrol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i="1">
                <a:ea typeface="+mn-lt"/>
                <a:cs typeface="+mn-lt"/>
              </a:rPr>
              <a:t>Вироком Франківського районного суду м. Львова 26 вересня 2011 року за ч. 1 ст. 320 КК (порушення правил відпуску наркотичних засобів) було засуджено провізора аптеки, який продав громадянину без рецепта сорок пігулок «Кондрепін І С», які містять кодеїн і відносяться до наркотичних засобів,, обіг яких обмежено .</a:t>
            </a:r>
            <a:endParaRPr lang="ru-RU" i="1"/>
          </a:p>
        </p:txBody>
      </p:sp>
      <p:pic>
        <p:nvPicPr>
          <p:cNvPr id="5" name="Рисунок 5" descr="Изображение выглядит как текст&#10;&#10;Автоматически созданное описание">
            <a:extLst>
              <a:ext uri="{FF2B5EF4-FFF2-40B4-BE49-F238E27FC236}">
                <a16:creationId xmlns:a16="http://schemas.microsoft.com/office/drawing/2014/main" id="{7837D146-5085-4FD1-B50B-266D80FA919B}"/>
              </a:ext>
            </a:extLst>
          </p:cNvPr>
          <p:cNvPicPr>
            <a:picLocks noChangeAspect="1"/>
          </p:cNvPicPr>
          <p:nvPr/>
        </p:nvPicPr>
        <p:blipFill>
          <a:blip r:embed="rId2"/>
          <a:stretch>
            <a:fillRect/>
          </a:stretch>
        </p:blipFill>
        <p:spPr>
          <a:xfrm>
            <a:off x="2179608" y="3511131"/>
            <a:ext cx="3634596" cy="3343814"/>
          </a:xfrm>
          <a:prstGeom prst="rect">
            <a:avLst/>
          </a:prstGeom>
        </p:spPr>
      </p:pic>
      <p:sp>
        <p:nvSpPr>
          <p:cNvPr id="6" name="Облачко с текстом: овальное 5">
            <a:extLst>
              <a:ext uri="{FF2B5EF4-FFF2-40B4-BE49-F238E27FC236}">
                <a16:creationId xmlns:a16="http://schemas.microsoft.com/office/drawing/2014/main" id="{8F16C863-10EF-4AE5-9C1B-CAA5A04507B2}"/>
              </a:ext>
            </a:extLst>
          </p:cNvPr>
          <p:cNvSpPr/>
          <p:nvPr/>
        </p:nvSpPr>
        <p:spPr>
          <a:xfrm rot="1140000">
            <a:off x="5591093" y="252850"/>
            <a:ext cx="6239772" cy="4528866"/>
          </a:xfrm>
          <a:prstGeom prst="wedgeEllipse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dirty="0"/>
              <a:t>Своїми діями провізор порушив вимоги наказу МОЗ від 19 липня 2005 року №360 "Про затвердження Правил виписування рецептів та вимог-замовлень на лікарські засоби і вироби медичного призначення, Порядку відпуску лікарських засобів і виробів медичного призначення з аптек та їх структурних підрозділів, Інструкції про порядок зберігання, обліку та знищення рецептурних бланків та вимог-замовлень" </a:t>
            </a:r>
            <a:r>
              <a:rPr lang="ru-RU" b="1">
                <a:solidFill>
                  <a:srgbClr val="C00000"/>
                </a:solidFill>
              </a:rPr>
              <a:t>(чинний)</a:t>
            </a:r>
            <a:endParaRPr lang="ru-RU"/>
          </a:p>
        </p:txBody>
      </p:sp>
    </p:spTree>
    <p:extLst>
      <p:ext uri="{BB962C8B-B14F-4D97-AF65-F5344CB8AC3E}">
        <p14:creationId xmlns:p14="http://schemas.microsoft.com/office/powerpoint/2010/main" val="4292262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ыноска: стрелка вниз 3">
            <a:extLst>
              <a:ext uri="{FF2B5EF4-FFF2-40B4-BE49-F238E27FC236}">
                <a16:creationId xmlns:a16="http://schemas.microsoft.com/office/drawing/2014/main" id="{010F0B05-8058-4BDE-BACE-14F9048FA298}"/>
              </a:ext>
            </a:extLst>
          </p:cNvPr>
          <p:cNvSpPr/>
          <p:nvPr/>
        </p:nvSpPr>
        <p:spPr>
          <a:xfrm>
            <a:off x="319177" y="110706"/>
            <a:ext cx="4945810" cy="1322716"/>
          </a:xfrm>
          <a:prstGeom prst="downArrow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a:t>Суб'єкт злочину, передбаченого ст. 320 КК, спеціальний</a:t>
            </a:r>
          </a:p>
        </p:txBody>
      </p:sp>
      <p:sp>
        <p:nvSpPr>
          <p:cNvPr id="5" name="Прямоугольник: скругленные углы 4">
            <a:extLst>
              <a:ext uri="{FF2B5EF4-FFF2-40B4-BE49-F238E27FC236}">
                <a16:creationId xmlns:a16="http://schemas.microsoft.com/office/drawing/2014/main" id="{4763E62E-3992-4AB4-8BBD-2FDFA448CEE5}"/>
              </a:ext>
            </a:extLst>
          </p:cNvPr>
          <p:cNvSpPr/>
          <p:nvPr/>
        </p:nvSpPr>
        <p:spPr>
          <a:xfrm>
            <a:off x="390166" y="1720071"/>
            <a:ext cx="5190225" cy="4399470"/>
          </a:xfrm>
          <a:prstGeom prst="roundRect">
            <a:avLst/>
          </a:prstGeom>
          <a:solidFill>
            <a:srgbClr val="B4AF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i="1" dirty="0">
                <a:solidFill>
                  <a:schemeClr val="tx1"/>
                </a:solidFill>
              </a:rPr>
              <a:t>Особа, яка за характером своєї професійної діяльнгості повинна дотримуватися встановлених законодавством правил обігу наркотичних засобів, психотропних речовин, їх аналогів або прекурсорів, призначених для виробництва чи виготовлення цих засобів чи речовин; наприклад, провізор, медичний персонал, робітники сільськогосподарського підприємства, яке займається культивуванням </a:t>
            </a:r>
            <a:r>
              <a:rPr lang="ru-RU" i="1">
                <a:solidFill>
                  <a:schemeClr val="tx1"/>
                </a:solidFill>
              </a:rPr>
              <a:t>снотворного маку чи конопель</a:t>
            </a:r>
            <a:endParaRPr lang="ru-RU" i="1" dirty="0">
              <a:solidFill>
                <a:schemeClr val="tx1"/>
              </a:solidFill>
            </a:endParaRPr>
          </a:p>
        </p:txBody>
      </p:sp>
      <p:sp>
        <p:nvSpPr>
          <p:cNvPr id="6" name="Облачко с текстом: овальное 5">
            <a:extLst>
              <a:ext uri="{FF2B5EF4-FFF2-40B4-BE49-F238E27FC236}">
                <a16:creationId xmlns:a16="http://schemas.microsoft.com/office/drawing/2014/main" id="{74B0AAEE-9A85-41C0-8F0D-436F19C8DE3C}"/>
              </a:ext>
            </a:extLst>
          </p:cNvPr>
          <p:cNvSpPr/>
          <p:nvPr/>
        </p:nvSpPr>
        <p:spPr>
          <a:xfrm>
            <a:off x="5953306" y="44124"/>
            <a:ext cx="5851582" cy="3968150"/>
          </a:xfrm>
          <a:prstGeom prst="wedgeEllipseCallou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a:solidFill>
                  <a:schemeClr val="tx1"/>
                </a:solidFill>
                <a:ea typeface="+mn-lt"/>
                <a:cs typeface="+mn-lt"/>
              </a:rPr>
              <a:t>Якщо дії спеціального суб’єкта розглядуваного злочину містять ознаки злочину у сфері службової діяльності, вчинене слід додатково кваліфікувати за статтями Особливої частини КК, які передбачають відповідальність за такий злочин.</a:t>
            </a:r>
            <a:endParaRPr lang="ru-RU" sz="2000">
              <a:solidFill>
                <a:schemeClr val="tx1"/>
              </a:solidFill>
            </a:endParaRPr>
          </a:p>
        </p:txBody>
      </p:sp>
    </p:spTree>
    <p:extLst>
      <p:ext uri="{BB962C8B-B14F-4D97-AF65-F5344CB8AC3E}">
        <p14:creationId xmlns:p14="http://schemas.microsoft.com/office/powerpoint/2010/main" val="2044311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0E8A8284-4DEC-4E3D-A06C-7945A13E693A}"/>
              </a:ext>
            </a:extLst>
          </p:cNvPr>
          <p:cNvSpPr/>
          <p:nvPr/>
        </p:nvSpPr>
        <p:spPr>
          <a:xfrm>
            <a:off x="389137" y="600255"/>
            <a:ext cx="11300602" cy="5434641"/>
          </a:xfrm>
          <a:prstGeom prst="verticalScroll">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just"/>
            <a:r>
              <a:rPr lang="ru-RU" sz="1900" i="1" dirty="0">
                <a:ea typeface="+mn-lt"/>
                <a:cs typeface="+mn-lt"/>
              </a:rPr>
              <a:t>Так, </a:t>
            </a:r>
            <a:r>
              <a:rPr lang="ru-RU" sz="1900" i="1" dirty="0" err="1">
                <a:ea typeface="+mn-lt"/>
                <a:cs typeface="+mn-lt"/>
              </a:rPr>
              <a:t>вироком</a:t>
            </a:r>
            <a:r>
              <a:rPr lang="ru-RU" sz="1900" i="1" dirty="0">
                <a:ea typeface="+mn-lt"/>
                <a:cs typeface="+mn-lt"/>
              </a:rPr>
              <a:t> </a:t>
            </a:r>
            <a:r>
              <a:rPr lang="ru-RU" sz="1900" i="1" dirty="0" err="1">
                <a:ea typeface="+mn-lt"/>
                <a:cs typeface="+mn-lt"/>
              </a:rPr>
              <a:t>Ямпільського</a:t>
            </a:r>
            <a:r>
              <a:rPr lang="ru-RU" sz="1900" i="1" dirty="0">
                <a:ea typeface="+mn-lt"/>
                <a:cs typeface="+mn-lt"/>
              </a:rPr>
              <a:t> районного суду </a:t>
            </a:r>
            <a:r>
              <a:rPr lang="ru-RU" sz="1900" i="1" dirty="0" err="1">
                <a:ea typeface="+mn-lt"/>
                <a:cs typeface="+mn-lt"/>
              </a:rPr>
              <a:t>Сумської</a:t>
            </a:r>
            <a:r>
              <a:rPr lang="ru-RU" sz="1900" i="1" dirty="0">
                <a:ea typeface="+mn-lt"/>
                <a:cs typeface="+mn-lt"/>
              </a:rPr>
              <a:t> </a:t>
            </a:r>
            <a:r>
              <a:rPr lang="ru-RU" sz="1900" i="1" dirty="0" err="1">
                <a:ea typeface="+mn-lt"/>
                <a:cs typeface="+mn-lt"/>
              </a:rPr>
              <a:t>області</a:t>
            </a:r>
            <a:r>
              <a:rPr lang="ru-RU" sz="1900" i="1" dirty="0">
                <a:ea typeface="+mn-lt"/>
                <a:cs typeface="+mn-lt"/>
              </a:rPr>
              <a:t> </a:t>
            </a:r>
            <a:r>
              <a:rPr lang="ru-RU" sz="1900" i="1" dirty="0" err="1">
                <a:ea typeface="+mn-lt"/>
                <a:cs typeface="+mn-lt"/>
              </a:rPr>
              <a:t>від</a:t>
            </a:r>
            <a:r>
              <a:rPr lang="ru-RU" sz="1900" i="1" dirty="0">
                <a:ea typeface="+mn-lt"/>
                <a:cs typeface="+mn-lt"/>
              </a:rPr>
              <a:t> 15 вересня 2010 року за ч. 1 ст. 320, ч. 1 ст. 366 КК </a:t>
            </a:r>
            <a:r>
              <a:rPr lang="ru-RU" sz="1900" i="1" dirty="0" err="1">
                <a:ea typeface="+mn-lt"/>
                <a:cs typeface="+mn-lt"/>
              </a:rPr>
              <a:t>було</a:t>
            </a:r>
            <a:r>
              <a:rPr lang="ru-RU" sz="1900" i="1" dirty="0">
                <a:ea typeface="+mn-lt"/>
                <a:cs typeface="+mn-lt"/>
              </a:rPr>
              <a:t> </a:t>
            </a:r>
            <a:r>
              <a:rPr lang="ru-RU" sz="1900" i="1" dirty="0" err="1">
                <a:ea typeface="+mn-lt"/>
                <a:cs typeface="+mn-lt"/>
              </a:rPr>
              <a:t>засуджено</a:t>
            </a:r>
            <a:r>
              <a:rPr lang="ru-RU" sz="1900" i="1" dirty="0">
                <a:ea typeface="+mn-lt"/>
                <a:cs typeface="+mn-lt"/>
              </a:rPr>
              <a:t> </a:t>
            </a:r>
            <a:r>
              <a:rPr lang="ru-RU" sz="1900" i="1" dirty="0" err="1">
                <a:ea typeface="+mn-lt"/>
                <a:cs typeface="+mn-lt"/>
              </a:rPr>
              <a:t>завідуючого</a:t>
            </a:r>
            <a:r>
              <a:rPr lang="ru-RU" sz="1900" i="1" dirty="0">
                <a:ea typeface="+mn-lt"/>
                <a:cs typeface="+mn-lt"/>
              </a:rPr>
              <a:t> аптекою. Судом </a:t>
            </a:r>
            <a:r>
              <a:rPr lang="ru-RU" sz="1900" i="1" dirty="0" err="1">
                <a:ea typeface="+mn-lt"/>
                <a:cs typeface="+mn-lt"/>
              </a:rPr>
              <a:t>було</a:t>
            </a:r>
            <a:r>
              <a:rPr lang="ru-RU" sz="1900" i="1" dirty="0">
                <a:ea typeface="+mn-lt"/>
                <a:cs typeface="+mn-lt"/>
              </a:rPr>
              <a:t> </a:t>
            </a:r>
            <a:r>
              <a:rPr lang="ru-RU" sz="1900" i="1" dirty="0" err="1">
                <a:ea typeface="+mn-lt"/>
                <a:cs typeface="+mn-lt"/>
              </a:rPr>
              <a:t>встановлено</a:t>
            </a:r>
            <a:r>
              <a:rPr lang="ru-RU" sz="1900" i="1" dirty="0">
                <a:ea typeface="+mn-lt"/>
                <a:cs typeface="+mn-lt"/>
              </a:rPr>
              <a:t>, </a:t>
            </a:r>
            <a:r>
              <a:rPr lang="ru-RU" sz="1900" i="1" dirty="0" err="1">
                <a:ea typeface="+mn-lt"/>
                <a:cs typeface="+mn-lt"/>
              </a:rPr>
              <a:t>що</a:t>
            </a:r>
            <a:r>
              <a:rPr lang="ru-RU" sz="1900" i="1" dirty="0">
                <a:ea typeface="+mn-lt"/>
                <a:cs typeface="+mn-lt"/>
              </a:rPr>
              <a:t> </a:t>
            </a:r>
            <a:r>
              <a:rPr lang="ru-RU" sz="1900" i="1" dirty="0" err="1">
                <a:ea typeface="+mn-lt"/>
                <a:cs typeface="+mn-lt"/>
              </a:rPr>
              <a:t>згідно</a:t>
            </a:r>
            <a:r>
              <a:rPr lang="ru-RU" sz="1900" i="1" dirty="0">
                <a:ea typeface="+mn-lt"/>
                <a:cs typeface="+mn-lt"/>
              </a:rPr>
              <a:t> з </a:t>
            </a:r>
            <a:r>
              <a:rPr lang="ru-RU" sz="1900" i="1" dirty="0" err="1">
                <a:ea typeface="+mn-lt"/>
                <a:cs typeface="+mn-lt"/>
              </a:rPr>
              <a:t>вимогами</a:t>
            </a:r>
            <a:r>
              <a:rPr lang="ru-RU" sz="1900" i="1" dirty="0">
                <a:ea typeface="+mn-lt"/>
                <a:cs typeface="+mn-lt"/>
              </a:rPr>
              <a:t> ст. 10 Закону </a:t>
            </a:r>
            <a:r>
              <a:rPr lang="ru-RU" sz="1900" i="1" dirty="0" err="1">
                <a:ea typeface="+mn-lt"/>
                <a:cs typeface="+mn-lt"/>
              </a:rPr>
              <a:t>України</a:t>
            </a:r>
            <a:r>
              <a:rPr lang="ru-RU" sz="1900" i="1" dirty="0">
                <a:ea typeface="+mn-lt"/>
                <a:cs typeface="+mn-lt"/>
              </a:rPr>
              <a:t> «Про </a:t>
            </a:r>
            <a:r>
              <a:rPr lang="ru-RU" sz="1900" i="1" dirty="0" err="1">
                <a:ea typeface="+mn-lt"/>
                <a:cs typeface="+mn-lt"/>
              </a:rPr>
              <a:t>ліцензування</a:t>
            </a:r>
            <a:r>
              <a:rPr lang="ru-RU" sz="1900" i="1" dirty="0">
                <a:ea typeface="+mn-lt"/>
                <a:cs typeface="+mn-lt"/>
              </a:rPr>
              <a:t> </a:t>
            </a:r>
            <a:r>
              <a:rPr lang="ru-RU" sz="1900" i="1" dirty="0" err="1">
                <a:ea typeface="+mn-lt"/>
                <a:cs typeface="+mn-lt"/>
              </a:rPr>
              <a:t>певних</a:t>
            </a:r>
            <a:r>
              <a:rPr lang="ru-RU" sz="1900" i="1" dirty="0">
                <a:ea typeface="+mn-lt"/>
                <a:cs typeface="+mn-lt"/>
              </a:rPr>
              <a:t> </a:t>
            </a:r>
            <a:r>
              <a:rPr lang="ru-RU" sz="1900" i="1" dirty="0" err="1">
                <a:ea typeface="+mn-lt"/>
                <a:cs typeface="+mn-lt"/>
              </a:rPr>
              <a:t>видів</a:t>
            </a:r>
            <a:r>
              <a:rPr lang="ru-RU" sz="1900" i="1" dirty="0">
                <a:ea typeface="+mn-lt"/>
                <a:cs typeface="+mn-lt"/>
              </a:rPr>
              <a:t>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для </a:t>
            </a:r>
            <a:r>
              <a:rPr lang="ru-RU" sz="1900" i="1" dirty="0" err="1">
                <a:ea typeface="+mn-lt"/>
                <a:cs typeface="+mn-lt"/>
              </a:rPr>
              <a:t>окремих</a:t>
            </a:r>
            <a:r>
              <a:rPr lang="ru-RU" sz="1900" i="1" dirty="0">
                <a:ea typeface="+mn-lt"/>
                <a:cs typeface="+mn-lt"/>
              </a:rPr>
              <a:t> </a:t>
            </a:r>
            <a:r>
              <a:rPr lang="ru-RU" sz="1900" i="1" dirty="0" err="1">
                <a:ea typeface="+mn-lt"/>
                <a:cs typeface="+mn-lt"/>
              </a:rPr>
              <a:t>видів</a:t>
            </a:r>
            <a:r>
              <a:rPr lang="ru-RU" sz="1900" i="1" dirty="0">
                <a:ea typeface="+mn-lt"/>
                <a:cs typeface="+mn-lt"/>
              </a:rPr>
              <a:t>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a:t>
            </a:r>
            <a:r>
              <a:rPr lang="ru-RU" sz="1900" i="1" dirty="0" err="1">
                <a:ea typeface="+mn-lt"/>
                <a:cs typeface="+mn-lt"/>
              </a:rPr>
              <a:t>що</a:t>
            </a:r>
            <a:r>
              <a:rPr lang="ru-RU" sz="1900" i="1" dirty="0">
                <a:ea typeface="+mn-lt"/>
                <a:cs typeface="+mn-lt"/>
              </a:rPr>
              <a:t> </a:t>
            </a:r>
            <a:r>
              <a:rPr lang="ru-RU" sz="1900" i="1" dirty="0" err="1">
                <a:ea typeface="+mn-lt"/>
                <a:cs typeface="+mn-lt"/>
              </a:rPr>
              <a:t>підлягають</a:t>
            </a:r>
            <a:r>
              <a:rPr lang="ru-RU" sz="1900" i="1" dirty="0">
                <a:ea typeface="+mn-lt"/>
                <a:cs typeface="+mn-lt"/>
              </a:rPr>
              <a:t> </a:t>
            </a:r>
            <a:r>
              <a:rPr lang="ru-RU" sz="1900" i="1" dirty="0" err="1">
                <a:ea typeface="+mn-lt"/>
                <a:cs typeface="+mn-lt"/>
              </a:rPr>
              <a:t>ліцензуванню</a:t>
            </a:r>
            <a:r>
              <a:rPr lang="ru-RU" sz="1900" i="1" dirty="0">
                <a:ea typeface="+mn-lt"/>
                <a:cs typeface="+mn-lt"/>
              </a:rPr>
              <a:t>, до заяви про </a:t>
            </a:r>
            <a:r>
              <a:rPr lang="ru-RU" sz="1900" i="1" dirty="0" err="1">
                <a:ea typeface="+mn-lt"/>
                <a:cs typeface="+mn-lt"/>
              </a:rPr>
              <a:t>видачу</a:t>
            </a:r>
            <a:r>
              <a:rPr lang="ru-RU" sz="1900" i="1" dirty="0">
                <a:ea typeface="+mn-lt"/>
                <a:cs typeface="+mn-lt"/>
              </a:rPr>
              <a:t> </a:t>
            </a:r>
            <a:r>
              <a:rPr lang="ru-RU" sz="1900" i="1" dirty="0" err="1">
                <a:ea typeface="+mn-lt"/>
                <a:cs typeface="+mn-lt"/>
              </a:rPr>
              <a:t>ліцензії</a:t>
            </a:r>
            <a:r>
              <a:rPr lang="ru-RU" sz="1900" i="1" dirty="0">
                <a:ea typeface="+mn-lt"/>
                <a:cs typeface="+mn-lt"/>
              </a:rPr>
              <a:t> </a:t>
            </a:r>
            <a:r>
              <a:rPr lang="ru-RU" sz="1900" i="1" dirty="0" err="1">
                <a:ea typeface="+mn-lt"/>
                <a:cs typeface="+mn-lt"/>
              </a:rPr>
              <a:t>додаються</a:t>
            </a:r>
            <a:r>
              <a:rPr lang="ru-RU" sz="1900" i="1" dirty="0">
                <a:ea typeface="+mn-lt"/>
                <a:cs typeface="+mn-lt"/>
              </a:rPr>
              <a:t> </a:t>
            </a:r>
            <a:r>
              <a:rPr lang="ru-RU" sz="1900" i="1" dirty="0" err="1">
                <a:ea typeface="+mn-lt"/>
                <a:cs typeface="+mn-lt"/>
              </a:rPr>
              <a:t>документи</a:t>
            </a:r>
            <a:r>
              <a:rPr lang="ru-RU" sz="1900" i="1" dirty="0">
                <a:ea typeface="+mn-lt"/>
                <a:cs typeface="+mn-lt"/>
              </a:rPr>
              <a:t>, </a:t>
            </a:r>
            <a:r>
              <a:rPr lang="ru-RU" sz="1900" i="1" dirty="0" err="1">
                <a:ea typeface="+mn-lt"/>
                <a:cs typeface="+mn-lt"/>
              </a:rPr>
              <a:t>вичерпний</a:t>
            </a:r>
            <a:r>
              <a:rPr lang="ru-RU" sz="1900" i="1" dirty="0">
                <a:ea typeface="+mn-lt"/>
                <a:cs typeface="+mn-lt"/>
              </a:rPr>
              <a:t> </a:t>
            </a:r>
            <a:r>
              <a:rPr lang="ru-RU" sz="1900" i="1" dirty="0" err="1">
                <a:ea typeface="+mn-lt"/>
                <a:cs typeface="+mn-lt"/>
              </a:rPr>
              <a:t>перелік</a:t>
            </a:r>
            <a:r>
              <a:rPr lang="ru-RU" sz="1900" i="1" dirty="0">
                <a:ea typeface="+mn-lt"/>
                <a:cs typeface="+mn-lt"/>
              </a:rPr>
              <a:t> </a:t>
            </a:r>
            <a:r>
              <a:rPr lang="ru-RU" sz="1900" i="1" dirty="0" err="1">
                <a:ea typeface="+mn-lt"/>
                <a:cs typeface="+mn-lt"/>
              </a:rPr>
              <a:t>яких</a:t>
            </a:r>
            <a:r>
              <a:rPr lang="ru-RU" sz="1900" i="1" dirty="0">
                <a:ea typeface="+mn-lt"/>
                <a:cs typeface="+mn-lt"/>
              </a:rPr>
              <a:t> </a:t>
            </a:r>
            <a:r>
              <a:rPr lang="ru-RU" sz="1900" i="1" dirty="0" err="1">
                <a:ea typeface="+mn-lt"/>
                <a:cs typeface="+mn-lt"/>
              </a:rPr>
              <a:t>встановлюється</a:t>
            </a:r>
            <a:r>
              <a:rPr lang="ru-RU" sz="1900" i="1" dirty="0">
                <a:ea typeface="+mn-lt"/>
                <a:cs typeface="+mn-lt"/>
              </a:rPr>
              <a:t> КМУ. У </a:t>
            </a:r>
            <a:r>
              <a:rPr lang="ru-RU" sz="1900" i="1" dirty="0" err="1">
                <a:ea typeface="+mn-lt"/>
                <a:cs typeface="+mn-lt"/>
              </a:rPr>
              <a:t>Постанові</a:t>
            </a:r>
            <a:r>
              <a:rPr lang="ru-RU" sz="1900" i="1" dirty="0">
                <a:ea typeface="+mn-lt"/>
                <a:cs typeface="+mn-lt"/>
              </a:rPr>
              <a:t> КМУ </a:t>
            </a:r>
            <a:r>
              <a:rPr lang="ru-RU" sz="1900" i="1" dirty="0" err="1">
                <a:ea typeface="+mn-lt"/>
                <a:cs typeface="+mn-lt"/>
              </a:rPr>
              <a:t>від</a:t>
            </a:r>
            <a:r>
              <a:rPr lang="ru-RU" sz="1900" i="1" dirty="0">
                <a:ea typeface="+mn-lt"/>
                <a:cs typeface="+mn-lt"/>
              </a:rPr>
              <a:t> 4 липня 2001 року № 756 «Про </a:t>
            </a:r>
            <a:r>
              <a:rPr lang="ru-RU" sz="1900" i="1" dirty="0" err="1">
                <a:ea typeface="+mn-lt"/>
                <a:cs typeface="+mn-lt"/>
              </a:rPr>
              <a:t>затвердження</a:t>
            </a:r>
            <a:r>
              <a:rPr lang="ru-RU" sz="1900" i="1" dirty="0">
                <a:ea typeface="+mn-lt"/>
                <a:cs typeface="+mn-lt"/>
              </a:rPr>
              <a:t> </a:t>
            </a:r>
            <a:r>
              <a:rPr lang="ru-RU" sz="1900" i="1" dirty="0" err="1">
                <a:ea typeface="+mn-lt"/>
                <a:cs typeface="+mn-lt"/>
              </a:rPr>
              <a:t>переліку</a:t>
            </a:r>
            <a:r>
              <a:rPr lang="ru-RU" sz="1900" i="1" dirty="0">
                <a:ea typeface="+mn-lt"/>
                <a:cs typeface="+mn-lt"/>
              </a:rPr>
              <a:t> </a:t>
            </a:r>
            <a:r>
              <a:rPr lang="ru-RU" sz="1900" i="1" dirty="0" err="1">
                <a:ea typeface="+mn-lt"/>
                <a:cs typeface="+mn-lt"/>
              </a:rPr>
              <a:t>документів</a:t>
            </a:r>
            <a:r>
              <a:rPr lang="ru-RU" sz="1900" i="1" dirty="0">
                <a:ea typeface="+mn-lt"/>
                <a:cs typeface="+mn-lt"/>
              </a:rPr>
              <a:t>, </a:t>
            </a:r>
            <a:r>
              <a:rPr lang="ru-RU" sz="1900" i="1" dirty="0" err="1">
                <a:ea typeface="+mn-lt"/>
                <a:cs typeface="+mn-lt"/>
              </a:rPr>
              <a:t>які</a:t>
            </a:r>
            <a:r>
              <a:rPr lang="ru-RU" sz="1900" i="1" dirty="0">
                <a:ea typeface="+mn-lt"/>
                <a:cs typeface="+mn-lt"/>
              </a:rPr>
              <a:t> </a:t>
            </a:r>
            <a:r>
              <a:rPr lang="ru-RU" sz="1900" i="1" dirty="0" err="1">
                <a:ea typeface="+mn-lt"/>
                <a:cs typeface="+mn-lt"/>
              </a:rPr>
              <a:t>додаються</a:t>
            </a:r>
            <a:r>
              <a:rPr lang="ru-RU" sz="1900" i="1" dirty="0">
                <a:ea typeface="+mn-lt"/>
                <a:cs typeface="+mn-lt"/>
              </a:rPr>
              <a:t> до заяви про </a:t>
            </a:r>
            <a:r>
              <a:rPr lang="ru-RU" sz="1900" i="1" dirty="0" err="1">
                <a:ea typeface="+mn-lt"/>
                <a:cs typeface="+mn-lt"/>
              </a:rPr>
              <a:t>видачу</a:t>
            </a:r>
            <a:r>
              <a:rPr lang="ru-RU" sz="1900" i="1" dirty="0">
                <a:ea typeface="+mn-lt"/>
                <a:cs typeface="+mn-lt"/>
              </a:rPr>
              <a:t> </a:t>
            </a:r>
            <a:r>
              <a:rPr lang="ru-RU" sz="1900" i="1" dirty="0" err="1">
                <a:ea typeface="+mn-lt"/>
                <a:cs typeface="+mn-lt"/>
              </a:rPr>
              <a:t>ліценції</a:t>
            </a:r>
            <a:r>
              <a:rPr lang="ru-RU" sz="1900" i="1" dirty="0">
                <a:ea typeface="+mn-lt"/>
                <a:cs typeface="+mn-lt"/>
              </a:rPr>
              <a:t> для </a:t>
            </a:r>
            <a:r>
              <a:rPr lang="ru-RU" sz="1900" i="1" dirty="0" err="1">
                <a:ea typeface="+mn-lt"/>
                <a:cs typeface="+mn-lt"/>
              </a:rPr>
              <a:t>окремого</a:t>
            </a:r>
            <a:r>
              <a:rPr lang="ru-RU" sz="1900" i="1" dirty="0">
                <a:ea typeface="+mn-lt"/>
                <a:cs typeface="+mn-lt"/>
              </a:rPr>
              <a:t> виду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a:t>
            </a:r>
            <a:r>
              <a:rPr lang="ru-RU" sz="1900" i="1" dirty="0" err="1">
                <a:ea typeface="+mn-lt"/>
                <a:cs typeface="+mn-lt"/>
              </a:rPr>
              <a:t>зазначено</a:t>
            </a:r>
            <a:r>
              <a:rPr lang="ru-RU" sz="1900" i="1" dirty="0">
                <a:ea typeface="+mn-lt"/>
                <a:cs typeface="+mn-lt"/>
              </a:rPr>
              <a:t>: для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з </a:t>
            </a:r>
            <a:r>
              <a:rPr lang="ru-RU" sz="1900" i="1" dirty="0" err="1">
                <a:ea typeface="+mn-lt"/>
                <a:cs typeface="+mn-lt"/>
              </a:rPr>
              <a:t>роздрібної</a:t>
            </a:r>
            <a:r>
              <a:rPr lang="ru-RU" sz="1900" i="1" dirty="0">
                <a:ea typeface="+mn-lt"/>
                <a:cs typeface="+mn-lt"/>
              </a:rPr>
              <a:t> </a:t>
            </a:r>
            <a:r>
              <a:rPr lang="ru-RU" sz="1900" i="1" dirty="0" err="1">
                <a:ea typeface="+mn-lt"/>
                <a:cs typeface="+mn-lt"/>
              </a:rPr>
              <a:t>торгівлі</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a:t>
            </a:r>
            <a:r>
              <a:rPr lang="ru-RU" sz="1900" i="1" dirty="0" err="1">
                <a:ea typeface="+mn-lt"/>
                <a:cs typeface="+mn-lt"/>
              </a:rPr>
              <a:t>необхідна</a:t>
            </a:r>
            <a:r>
              <a:rPr lang="ru-RU" sz="1900" i="1" dirty="0">
                <a:ea typeface="+mn-lt"/>
                <a:cs typeface="+mn-lt"/>
              </a:rPr>
              <a:t> </a:t>
            </a:r>
            <a:r>
              <a:rPr lang="ru-RU" sz="1900" i="1" dirty="0" err="1">
                <a:ea typeface="+mn-lt"/>
                <a:cs typeface="+mn-lt"/>
              </a:rPr>
              <a:t>копія</a:t>
            </a:r>
            <a:r>
              <a:rPr lang="ru-RU" sz="1900" i="1" dirty="0">
                <a:ea typeface="+mn-lt"/>
                <a:cs typeface="+mn-lt"/>
              </a:rPr>
              <a:t> паспорта аптечного закладу, </a:t>
            </a:r>
            <a:r>
              <a:rPr lang="ru-RU" sz="1900" i="1" dirty="0" err="1">
                <a:ea typeface="+mn-lt"/>
                <a:cs typeface="+mn-lt"/>
              </a:rPr>
              <a:t>що</a:t>
            </a:r>
            <a:r>
              <a:rPr lang="ru-RU" sz="1900" i="1" dirty="0">
                <a:ea typeface="+mn-lt"/>
                <a:cs typeface="+mn-lt"/>
              </a:rPr>
              <a:t> </a:t>
            </a:r>
            <a:r>
              <a:rPr lang="ru-RU" sz="1900" i="1" dirty="0" err="1">
                <a:ea typeface="+mn-lt"/>
                <a:cs typeface="+mn-lt"/>
              </a:rPr>
              <a:t>складений</a:t>
            </a:r>
            <a:r>
              <a:rPr lang="ru-RU" sz="1900" i="1" dirty="0">
                <a:ea typeface="+mn-lt"/>
                <a:cs typeface="+mn-lt"/>
              </a:rPr>
              <a:t> за формою, </a:t>
            </a:r>
            <a:r>
              <a:rPr lang="ru-RU" sz="1900" i="1" dirty="0" err="1">
                <a:ea typeface="+mn-lt"/>
                <a:cs typeface="+mn-lt"/>
              </a:rPr>
              <a:t>затвердженою</a:t>
            </a:r>
            <a:r>
              <a:rPr lang="ru-RU" sz="1900" i="1" dirty="0">
                <a:ea typeface="+mn-lt"/>
                <a:cs typeface="+mn-lt"/>
              </a:rPr>
              <a:t> </a:t>
            </a:r>
            <a:r>
              <a:rPr lang="ru-RU" sz="1900" i="1" dirty="0" err="1">
                <a:ea typeface="+mn-lt"/>
                <a:cs typeface="+mn-lt"/>
              </a:rPr>
              <a:t>постановою</a:t>
            </a:r>
            <a:r>
              <a:rPr lang="ru-RU" sz="1900" i="1" dirty="0">
                <a:ea typeface="+mn-lt"/>
                <a:cs typeface="+mn-lt"/>
              </a:rPr>
              <a:t> КМУ </a:t>
            </a:r>
            <a:r>
              <a:rPr lang="ru-RU" sz="1900" i="1" dirty="0" err="1">
                <a:ea typeface="+mn-lt"/>
                <a:cs typeface="+mn-lt"/>
              </a:rPr>
              <a:t>від</a:t>
            </a:r>
            <a:r>
              <a:rPr lang="ru-RU" sz="1900" i="1" dirty="0">
                <a:ea typeface="+mn-lt"/>
                <a:cs typeface="+mn-lt"/>
              </a:rPr>
              <a:t> 3 лютого 2010 року № 259 «</a:t>
            </a:r>
            <a:r>
              <a:rPr lang="ru-RU" sz="1900" i="1" dirty="0" err="1">
                <a:ea typeface="+mn-lt"/>
                <a:cs typeface="+mn-lt"/>
              </a:rPr>
              <a:t>Деякі</a:t>
            </a:r>
            <a:r>
              <a:rPr lang="ru-RU" sz="1900" i="1" dirty="0">
                <a:ea typeface="+mn-lt"/>
                <a:cs typeface="+mn-lt"/>
              </a:rPr>
              <a:t> </a:t>
            </a:r>
            <a:r>
              <a:rPr lang="ru-RU" sz="1900" i="1" dirty="0" err="1">
                <a:ea typeface="+mn-lt"/>
                <a:cs typeface="+mn-lt"/>
              </a:rPr>
              <a:t>питання</a:t>
            </a:r>
            <a:r>
              <a:rPr lang="ru-RU" sz="1900" i="1" dirty="0">
                <a:ea typeface="+mn-lt"/>
                <a:cs typeface="+mn-lt"/>
              </a:rPr>
              <a:t> </a:t>
            </a:r>
            <a:r>
              <a:rPr lang="ru-RU" sz="1900" i="1" dirty="0" err="1">
                <a:ea typeface="+mn-lt"/>
                <a:cs typeface="+mn-lt"/>
              </a:rPr>
              <a:t>діяльності</a:t>
            </a:r>
            <a:r>
              <a:rPr lang="ru-RU" sz="1900" i="1" dirty="0">
                <a:ea typeface="+mn-lt"/>
                <a:cs typeface="+mn-lt"/>
              </a:rPr>
              <a:t>, </a:t>
            </a:r>
            <a:r>
              <a:rPr lang="ru-RU" sz="1900" i="1" dirty="0" err="1">
                <a:ea typeface="+mn-lt"/>
                <a:cs typeface="+mn-lt"/>
              </a:rPr>
              <a:t>пов’язаної</a:t>
            </a:r>
            <a:r>
              <a:rPr lang="ru-RU" sz="1900" i="1" dirty="0">
                <a:ea typeface="+mn-lt"/>
                <a:cs typeface="+mn-lt"/>
              </a:rPr>
              <a:t> з </a:t>
            </a:r>
            <a:r>
              <a:rPr lang="ru-RU" sz="1900" i="1" dirty="0" err="1">
                <a:ea typeface="+mn-lt"/>
                <a:cs typeface="+mn-lt"/>
              </a:rPr>
              <a:t>торгівлею</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a:t>
            </a:r>
            <a:endParaRPr lang="ru-RU" i="1" dirty="0"/>
          </a:p>
        </p:txBody>
      </p:sp>
      <p:sp>
        <p:nvSpPr>
          <p:cNvPr id="5" name="TextBox 4">
            <a:extLst>
              <a:ext uri="{FF2B5EF4-FFF2-40B4-BE49-F238E27FC236}">
                <a16:creationId xmlns:a16="http://schemas.microsoft.com/office/drawing/2014/main" id="{BB1275BF-C3E3-4DD7-8BFE-2EF851351F1F}"/>
              </a:ext>
            </a:extLst>
          </p:cNvPr>
          <p:cNvSpPr txBox="1"/>
          <p:nvPr/>
        </p:nvSpPr>
        <p:spPr>
          <a:xfrm>
            <a:off x="1862408" y="554067"/>
            <a:ext cx="928489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dirty="0" err="1">
                <a:ea typeface="+mn-lt"/>
                <a:cs typeface="+mn-lt"/>
              </a:rPr>
              <a:t>Вирок</a:t>
            </a:r>
            <a:r>
              <a:rPr lang="ru-RU" sz="2400" b="1" dirty="0">
                <a:ea typeface="+mn-lt"/>
                <a:cs typeface="+mn-lt"/>
              </a:rPr>
              <a:t> </a:t>
            </a:r>
            <a:r>
              <a:rPr lang="ru-RU" sz="2400" b="1" dirty="0" err="1">
                <a:ea typeface="+mn-lt"/>
                <a:cs typeface="+mn-lt"/>
              </a:rPr>
              <a:t>Ямпільського</a:t>
            </a:r>
            <a:r>
              <a:rPr lang="ru-RU" sz="2400" b="1" dirty="0">
                <a:ea typeface="+mn-lt"/>
                <a:cs typeface="+mn-lt"/>
              </a:rPr>
              <a:t> районного суду </a:t>
            </a:r>
            <a:r>
              <a:rPr lang="ru-RU" sz="2400" b="1" dirty="0" err="1">
                <a:ea typeface="+mn-lt"/>
                <a:cs typeface="+mn-lt"/>
              </a:rPr>
              <a:t>Сумської</a:t>
            </a:r>
            <a:r>
              <a:rPr lang="ru-RU" sz="2400" b="1" dirty="0">
                <a:ea typeface="+mn-lt"/>
                <a:cs typeface="+mn-lt"/>
              </a:rPr>
              <a:t> </a:t>
            </a:r>
            <a:r>
              <a:rPr lang="ru-RU" sz="2400" b="1" dirty="0" err="1">
                <a:ea typeface="+mn-lt"/>
                <a:cs typeface="+mn-lt"/>
              </a:rPr>
              <a:t>області</a:t>
            </a:r>
            <a:r>
              <a:rPr lang="ru-RU" sz="2400" b="1" dirty="0">
                <a:ea typeface="+mn-lt"/>
                <a:cs typeface="+mn-lt"/>
              </a:rPr>
              <a:t> </a:t>
            </a:r>
            <a:r>
              <a:rPr lang="ru-RU" sz="2400" b="1" dirty="0" err="1">
                <a:ea typeface="+mn-lt"/>
                <a:cs typeface="+mn-lt"/>
              </a:rPr>
              <a:t>від</a:t>
            </a:r>
            <a:r>
              <a:rPr lang="ru-RU" sz="2400" b="1" dirty="0">
                <a:ea typeface="+mn-lt"/>
                <a:cs typeface="+mn-lt"/>
              </a:rPr>
              <a:t> 15 вересня 2010 року у </a:t>
            </a:r>
            <a:r>
              <a:rPr lang="ru-RU" sz="2400" b="1" dirty="0" err="1">
                <a:ea typeface="+mn-lt"/>
                <a:cs typeface="+mn-lt"/>
              </a:rPr>
              <a:t>справі</a:t>
            </a:r>
            <a:r>
              <a:rPr lang="ru-RU" sz="2400" b="1" dirty="0">
                <a:ea typeface="+mn-lt"/>
                <a:cs typeface="+mn-lt"/>
              </a:rPr>
              <a:t> № 1-94/10 </a:t>
            </a:r>
            <a:endParaRPr lang="ru-RU" b="1" dirty="0"/>
          </a:p>
        </p:txBody>
      </p:sp>
    </p:spTree>
    <p:extLst>
      <p:ext uri="{BB962C8B-B14F-4D97-AF65-F5344CB8AC3E}">
        <p14:creationId xmlns:p14="http://schemas.microsoft.com/office/powerpoint/2010/main" val="23959736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0E8A8284-4DEC-4E3D-A06C-7945A13E693A}"/>
              </a:ext>
            </a:extLst>
          </p:cNvPr>
          <p:cNvSpPr/>
          <p:nvPr/>
        </p:nvSpPr>
        <p:spPr>
          <a:xfrm>
            <a:off x="245363" y="82670"/>
            <a:ext cx="11300602" cy="6512942"/>
          </a:xfrm>
          <a:prstGeom prst="verticalScroll">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just"/>
            <a:r>
              <a:rPr lang="ru-RU" sz="1900" i="1" dirty="0" err="1">
                <a:ea typeface="+mn-lt"/>
                <a:cs typeface="+mn-lt"/>
              </a:rPr>
              <a:t>Завідуючий</a:t>
            </a:r>
            <a:r>
              <a:rPr lang="ru-RU" sz="1900" i="1" dirty="0">
                <a:ea typeface="+mn-lt"/>
                <a:cs typeface="+mn-lt"/>
              </a:rPr>
              <a:t> аптекою, </a:t>
            </a:r>
            <a:r>
              <a:rPr lang="ru-RU" sz="1900" i="1" dirty="0" err="1">
                <a:ea typeface="+mn-lt"/>
                <a:cs typeface="+mn-lt"/>
              </a:rPr>
              <a:t>займаючись</a:t>
            </a:r>
            <a:r>
              <a:rPr lang="ru-RU" sz="1900" i="1" dirty="0">
                <a:ea typeface="+mn-lt"/>
                <a:cs typeface="+mn-lt"/>
              </a:rPr>
              <a:t> </a:t>
            </a:r>
            <a:r>
              <a:rPr lang="ru-RU" sz="1900" i="1" dirty="0" err="1">
                <a:ea typeface="+mn-lt"/>
                <a:cs typeface="+mn-lt"/>
              </a:rPr>
              <a:t>оформленням</a:t>
            </a:r>
            <a:r>
              <a:rPr lang="ru-RU" sz="1900" i="1" dirty="0">
                <a:ea typeface="+mn-lt"/>
                <a:cs typeface="+mn-lt"/>
              </a:rPr>
              <a:t> </a:t>
            </a:r>
            <a:r>
              <a:rPr lang="ru-RU" sz="1900" i="1" dirty="0" err="1">
                <a:ea typeface="+mn-lt"/>
                <a:cs typeface="+mn-lt"/>
              </a:rPr>
              <a:t>ліцензії</a:t>
            </a:r>
            <a:r>
              <a:rPr lang="ru-RU" sz="1900" i="1" dirty="0">
                <a:ea typeface="+mn-lt"/>
                <a:cs typeface="+mn-lt"/>
              </a:rPr>
              <a:t> на </a:t>
            </a:r>
            <a:r>
              <a:rPr lang="ru-RU" sz="1900" i="1" dirty="0" err="1">
                <a:ea typeface="+mn-lt"/>
                <a:cs typeface="+mn-lt"/>
              </a:rPr>
              <a:t>роздрібну</a:t>
            </a:r>
            <a:r>
              <a:rPr lang="ru-RU" sz="1900" i="1" dirty="0">
                <a:ea typeface="+mn-lt"/>
                <a:cs typeface="+mn-lt"/>
              </a:rPr>
              <a:t> </a:t>
            </a:r>
            <a:r>
              <a:rPr lang="ru-RU" sz="1900" i="1" dirty="0" err="1">
                <a:ea typeface="+mn-lt"/>
                <a:cs typeface="+mn-lt"/>
              </a:rPr>
              <a:t>торгівлю</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a:t>
            </a:r>
            <a:r>
              <a:rPr lang="ru-RU" sz="1900" i="1" dirty="0" err="1">
                <a:ea typeface="+mn-lt"/>
                <a:cs typeface="+mn-lt"/>
              </a:rPr>
              <a:t>достовірно</a:t>
            </a:r>
            <a:r>
              <a:rPr lang="ru-RU" sz="1900" i="1" dirty="0">
                <a:ea typeface="+mn-lt"/>
                <a:cs typeface="+mn-lt"/>
              </a:rPr>
              <a:t> знав </a:t>
            </a:r>
            <a:r>
              <a:rPr lang="ru-RU" sz="1900" i="1" dirty="0" err="1">
                <a:ea typeface="+mn-lt"/>
                <a:cs typeface="+mn-lt"/>
              </a:rPr>
              <a:t>вимоги</a:t>
            </a:r>
            <a:r>
              <a:rPr lang="ru-RU" sz="1900" i="1" dirty="0">
                <a:ea typeface="+mn-lt"/>
                <a:cs typeface="+mn-lt"/>
              </a:rPr>
              <a:t> п. 2.5.15 </a:t>
            </a:r>
            <a:r>
              <a:rPr lang="ru-RU" sz="1900" i="1" dirty="0" err="1">
                <a:ea typeface="+mn-lt"/>
                <a:cs typeface="+mn-lt"/>
              </a:rPr>
              <a:t>Ліцензійних</a:t>
            </a:r>
            <a:r>
              <a:rPr lang="ru-RU" sz="1900" i="1" dirty="0">
                <a:ea typeface="+mn-lt"/>
                <a:cs typeface="+mn-lt"/>
              </a:rPr>
              <a:t> умов </a:t>
            </a:r>
            <a:r>
              <a:rPr lang="ru-RU" sz="1900" i="1" dirty="0" err="1">
                <a:ea typeface="+mn-lt"/>
                <a:cs typeface="+mn-lt"/>
              </a:rPr>
              <a:t>провадження</a:t>
            </a:r>
            <a:r>
              <a:rPr lang="ru-RU" sz="1900" i="1" dirty="0">
                <a:ea typeface="+mn-lt"/>
                <a:cs typeface="+mn-lt"/>
              </a:rPr>
              <a:t>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з </a:t>
            </a:r>
            <a:r>
              <a:rPr lang="ru-RU" sz="1900" i="1" dirty="0" err="1">
                <a:ea typeface="+mn-lt"/>
                <a:cs typeface="+mn-lt"/>
              </a:rPr>
              <a:t>виробництва</a:t>
            </a:r>
            <a:r>
              <a:rPr lang="ru-RU" sz="1900" i="1" dirty="0">
                <a:ea typeface="+mn-lt"/>
                <a:cs typeface="+mn-lt"/>
              </a:rPr>
              <a:t> </a:t>
            </a:r>
            <a:r>
              <a:rPr lang="ru-RU" sz="1900" i="1" dirty="0" err="1">
                <a:ea typeface="+mn-lt"/>
                <a:cs typeface="+mn-lt"/>
              </a:rPr>
              <a:t>лікарських</a:t>
            </a:r>
            <a:r>
              <a:rPr lang="ru-RU" sz="1900" i="1" dirty="0">
                <a:ea typeface="+mn-lt"/>
                <a:cs typeface="+mn-lt"/>
              </a:rPr>
              <a:t> </a:t>
            </a:r>
            <a:r>
              <a:rPr lang="ru-RU" sz="1900" i="1" dirty="0" err="1">
                <a:ea typeface="+mn-lt"/>
                <a:cs typeface="+mn-lt"/>
              </a:rPr>
              <a:t>засобів</a:t>
            </a:r>
            <a:r>
              <a:rPr lang="ru-RU" sz="1900" i="1" dirty="0">
                <a:ea typeface="+mn-lt"/>
                <a:cs typeface="+mn-lt"/>
              </a:rPr>
              <a:t>, </a:t>
            </a:r>
            <a:r>
              <a:rPr lang="ru-RU" sz="1900" i="1" dirty="0" err="1">
                <a:ea typeface="+mn-lt"/>
                <a:cs typeface="+mn-lt"/>
              </a:rPr>
              <a:t>оптової</a:t>
            </a:r>
            <a:r>
              <a:rPr lang="ru-RU" sz="1900" i="1" dirty="0">
                <a:ea typeface="+mn-lt"/>
                <a:cs typeface="+mn-lt"/>
              </a:rPr>
              <a:t>, </a:t>
            </a:r>
            <a:r>
              <a:rPr lang="ru-RU" sz="1900" i="1" dirty="0" err="1">
                <a:ea typeface="+mn-lt"/>
                <a:cs typeface="+mn-lt"/>
              </a:rPr>
              <a:t>роздрібної</a:t>
            </a:r>
            <a:r>
              <a:rPr lang="ru-RU" sz="1900" i="1" dirty="0">
                <a:ea typeface="+mn-lt"/>
                <a:cs typeface="+mn-lt"/>
              </a:rPr>
              <a:t> </a:t>
            </a:r>
            <a:r>
              <a:rPr lang="ru-RU" sz="1900" i="1" dirty="0" err="1">
                <a:ea typeface="+mn-lt"/>
                <a:cs typeface="+mn-lt"/>
              </a:rPr>
              <a:t>торгівлі</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a:t>
            </a:r>
            <a:r>
              <a:rPr lang="ru-RU" sz="1900" i="1" dirty="0" err="1">
                <a:ea typeface="+mn-lt"/>
                <a:cs typeface="+mn-lt"/>
              </a:rPr>
              <a:t>затверджених</a:t>
            </a:r>
            <a:r>
              <a:rPr lang="ru-RU" sz="1900" i="1" dirty="0">
                <a:ea typeface="+mn-lt"/>
                <a:cs typeface="+mn-lt"/>
              </a:rPr>
              <a:t> наказом Державного </a:t>
            </a:r>
            <a:r>
              <a:rPr lang="ru-RU" sz="1900" i="1" dirty="0" err="1">
                <a:ea typeface="+mn-lt"/>
                <a:cs typeface="+mn-lt"/>
              </a:rPr>
              <a:t>комітету</a:t>
            </a:r>
            <a:r>
              <a:rPr lang="ru-RU" sz="1900" i="1" dirty="0">
                <a:ea typeface="+mn-lt"/>
                <a:cs typeface="+mn-lt"/>
              </a:rPr>
              <a:t> </a:t>
            </a:r>
            <a:r>
              <a:rPr lang="ru-RU" sz="1900" i="1" dirty="0" err="1">
                <a:ea typeface="+mn-lt"/>
                <a:cs typeface="+mn-lt"/>
              </a:rPr>
              <a:t>України</a:t>
            </a:r>
            <a:r>
              <a:rPr lang="ru-RU" sz="1900" i="1" dirty="0">
                <a:ea typeface="+mn-lt"/>
                <a:cs typeface="+mn-lt"/>
              </a:rPr>
              <a:t> з </a:t>
            </a:r>
            <a:r>
              <a:rPr lang="ru-RU" sz="1900" i="1" dirty="0" err="1">
                <a:ea typeface="+mn-lt"/>
                <a:cs typeface="+mn-lt"/>
              </a:rPr>
              <a:t>питань</a:t>
            </a:r>
            <a:r>
              <a:rPr lang="ru-RU" sz="1900" i="1" dirty="0">
                <a:ea typeface="+mn-lt"/>
                <a:cs typeface="+mn-lt"/>
              </a:rPr>
              <a:t> </a:t>
            </a:r>
            <a:r>
              <a:rPr lang="ru-RU" sz="1900" i="1" dirty="0" err="1">
                <a:ea typeface="+mn-lt"/>
                <a:cs typeface="+mn-lt"/>
              </a:rPr>
              <a:t>регуляторної</a:t>
            </a:r>
            <a:r>
              <a:rPr lang="ru-RU" sz="1900" i="1" dirty="0">
                <a:ea typeface="+mn-lt"/>
                <a:cs typeface="+mn-lt"/>
              </a:rPr>
              <a:t> </a:t>
            </a:r>
            <a:r>
              <a:rPr lang="ru-RU" sz="1900" i="1" dirty="0" err="1">
                <a:ea typeface="+mn-lt"/>
                <a:cs typeface="+mn-lt"/>
              </a:rPr>
              <a:t>політики</a:t>
            </a:r>
            <a:r>
              <a:rPr lang="ru-RU" sz="1900" i="1" dirty="0">
                <a:ea typeface="+mn-lt"/>
                <a:cs typeface="+mn-lt"/>
              </a:rPr>
              <a:t> та </a:t>
            </a:r>
            <a:r>
              <a:rPr lang="ru-RU" sz="1900" i="1" dirty="0" err="1">
                <a:ea typeface="+mn-lt"/>
                <a:cs typeface="+mn-lt"/>
              </a:rPr>
              <a:t>підприємництва</a:t>
            </a:r>
            <a:r>
              <a:rPr lang="ru-RU" sz="1900" i="1" dirty="0">
                <a:ea typeface="+mn-lt"/>
                <a:cs typeface="+mn-lt"/>
              </a:rPr>
              <a:t> та </a:t>
            </a:r>
            <a:r>
              <a:rPr lang="ru-RU" sz="1900" i="1" dirty="0" err="1">
                <a:ea typeface="+mn-lt"/>
                <a:cs typeface="+mn-lt"/>
              </a:rPr>
              <a:t>Державної</a:t>
            </a:r>
            <a:r>
              <a:rPr lang="ru-RU" sz="1900" i="1" dirty="0">
                <a:ea typeface="+mn-lt"/>
                <a:cs typeface="+mn-lt"/>
              </a:rPr>
              <a:t> </a:t>
            </a:r>
            <a:r>
              <a:rPr lang="ru-RU" sz="1900" i="1" dirty="0" err="1">
                <a:ea typeface="+mn-lt"/>
                <a:cs typeface="+mn-lt"/>
              </a:rPr>
              <a:t>інспекції</a:t>
            </a:r>
            <a:r>
              <a:rPr lang="ru-RU" sz="1900" i="1" dirty="0">
                <a:ea typeface="+mn-lt"/>
                <a:cs typeface="+mn-lt"/>
              </a:rPr>
              <a:t> з контролю </a:t>
            </a:r>
            <a:r>
              <a:rPr lang="ru-RU" sz="1900" i="1" dirty="0" err="1">
                <a:ea typeface="+mn-lt"/>
                <a:cs typeface="+mn-lt"/>
              </a:rPr>
              <a:t>якості</a:t>
            </a:r>
            <a:r>
              <a:rPr lang="ru-RU" sz="1900" i="1" dirty="0">
                <a:ea typeface="+mn-lt"/>
                <a:cs typeface="+mn-lt"/>
              </a:rPr>
              <a:t> </a:t>
            </a:r>
            <a:r>
              <a:rPr lang="ru-RU" sz="1900" i="1" dirty="0" err="1">
                <a:ea typeface="+mn-lt"/>
                <a:cs typeface="+mn-lt"/>
              </a:rPr>
              <a:t>лікарських</a:t>
            </a:r>
            <a:r>
              <a:rPr lang="ru-RU" sz="1900" i="1" dirty="0">
                <a:ea typeface="+mn-lt"/>
                <a:cs typeface="+mn-lt"/>
              </a:rPr>
              <a:t> </a:t>
            </a:r>
            <a:r>
              <a:rPr lang="ru-RU" sz="1900" i="1" dirty="0" err="1">
                <a:ea typeface="+mn-lt"/>
                <a:cs typeface="+mn-lt"/>
              </a:rPr>
              <a:t>засобів</a:t>
            </a:r>
            <a:r>
              <a:rPr lang="ru-RU" sz="1900" i="1" dirty="0">
                <a:ea typeface="+mn-lt"/>
                <a:cs typeface="+mn-lt"/>
              </a:rPr>
              <a:t> </a:t>
            </a:r>
            <a:r>
              <a:rPr lang="ru-RU" sz="1900" i="1" dirty="0" err="1">
                <a:ea typeface="+mn-lt"/>
                <a:cs typeface="+mn-lt"/>
              </a:rPr>
              <a:t>від</a:t>
            </a:r>
            <a:r>
              <a:rPr lang="ru-RU" sz="1900" i="1" dirty="0">
                <a:ea typeface="+mn-lt"/>
                <a:cs typeface="+mn-lt"/>
              </a:rPr>
              <a:t> 03 </a:t>
            </a:r>
            <a:r>
              <a:rPr lang="ru-RU" sz="1900" i="1" dirty="0" err="1">
                <a:ea typeface="+mn-lt"/>
                <a:cs typeface="+mn-lt"/>
              </a:rPr>
              <a:t>березня</a:t>
            </a:r>
            <a:r>
              <a:rPr lang="ru-RU" sz="1900" i="1" dirty="0">
                <a:ea typeface="+mn-lt"/>
                <a:cs typeface="+mn-lt"/>
              </a:rPr>
              <a:t> 2009 року № 44/27, а </a:t>
            </a:r>
            <a:r>
              <a:rPr lang="ru-RU" sz="1900" i="1" dirty="0" err="1">
                <a:ea typeface="+mn-lt"/>
                <a:cs typeface="+mn-lt"/>
              </a:rPr>
              <a:t>саме</a:t>
            </a:r>
            <a:r>
              <a:rPr lang="ru-RU" sz="1900" i="1" dirty="0">
                <a:ea typeface="+mn-lt"/>
                <a:cs typeface="+mn-lt"/>
              </a:rPr>
              <a:t> те, </a:t>
            </a:r>
            <a:r>
              <a:rPr lang="ru-RU" sz="1900" i="1" dirty="0" err="1">
                <a:ea typeface="+mn-lt"/>
                <a:cs typeface="+mn-lt"/>
              </a:rPr>
              <a:t>що</a:t>
            </a:r>
            <a:r>
              <a:rPr lang="ru-RU" sz="1900" i="1" dirty="0">
                <a:ea typeface="+mn-lt"/>
                <a:cs typeface="+mn-lt"/>
              </a:rPr>
              <a:t> </a:t>
            </a:r>
            <a:r>
              <a:rPr lang="ru-RU" sz="1900" i="1" dirty="0" err="1">
                <a:ea typeface="+mn-lt"/>
                <a:cs typeface="+mn-lt"/>
              </a:rPr>
              <a:t>площа</a:t>
            </a:r>
            <a:r>
              <a:rPr lang="ru-RU" sz="1900" i="1" dirty="0">
                <a:ea typeface="+mn-lt"/>
                <a:cs typeface="+mn-lt"/>
              </a:rPr>
              <a:t> аптечного пункту не </a:t>
            </a:r>
            <a:r>
              <a:rPr lang="ru-RU" sz="1900" i="1" dirty="0" err="1">
                <a:ea typeface="+mn-lt"/>
                <a:cs typeface="+mn-lt"/>
              </a:rPr>
              <a:t>може</a:t>
            </a:r>
            <a:r>
              <a:rPr lang="ru-RU" sz="1900" i="1" dirty="0">
                <a:ea typeface="+mn-lt"/>
                <a:cs typeface="+mn-lt"/>
              </a:rPr>
              <a:t> бути </a:t>
            </a:r>
            <a:r>
              <a:rPr lang="ru-RU" sz="1900" i="1" dirty="0" err="1">
                <a:ea typeface="+mn-lt"/>
                <a:cs typeface="+mn-lt"/>
              </a:rPr>
              <a:t>меншою</a:t>
            </a:r>
            <a:r>
              <a:rPr lang="ru-RU" sz="1900" i="1" dirty="0">
                <a:ea typeface="+mn-lt"/>
                <a:cs typeface="+mn-lt"/>
              </a:rPr>
              <a:t> 18 </a:t>
            </a:r>
            <a:r>
              <a:rPr lang="ru-RU" sz="1900" i="1" dirty="0" err="1">
                <a:ea typeface="+mn-lt"/>
                <a:cs typeface="+mn-lt"/>
              </a:rPr>
              <a:t>метрів</a:t>
            </a:r>
            <a:r>
              <a:rPr lang="ru-RU" sz="1900" i="1" dirty="0">
                <a:ea typeface="+mn-lt"/>
                <a:cs typeface="+mn-lt"/>
              </a:rPr>
              <a:t> </a:t>
            </a:r>
            <a:r>
              <a:rPr lang="ru-RU" sz="1900" i="1" dirty="0" err="1">
                <a:ea typeface="+mn-lt"/>
                <a:cs typeface="+mn-lt"/>
              </a:rPr>
              <a:t>квадратних</a:t>
            </a:r>
            <a:r>
              <a:rPr lang="ru-RU" sz="1900" i="1" dirty="0">
                <a:ea typeface="+mn-lt"/>
                <a:cs typeface="+mn-lt"/>
              </a:rPr>
              <a:t> </a:t>
            </a:r>
            <a:r>
              <a:rPr lang="ru-RU" sz="1900" i="1" dirty="0" err="1">
                <a:ea typeface="+mn-lt"/>
                <a:cs typeface="+mn-lt"/>
              </a:rPr>
              <a:t>відповідно</a:t>
            </a:r>
            <a:r>
              <a:rPr lang="ru-RU" sz="1900" i="1" dirty="0">
                <a:ea typeface="+mn-lt"/>
                <a:cs typeface="+mn-lt"/>
              </a:rPr>
              <a:t> до </a:t>
            </a:r>
            <a:r>
              <a:rPr lang="ru-RU" sz="1900" i="1" dirty="0" err="1">
                <a:ea typeface="+mn-lt"/>
                <a:cs typeface="+mn-lt"/>
              </a:rPr>
              <a:t>вимог</a:t>
            </a:r>
            <a:r>
              <a:rPr lang="ru-RU" sz="1900" i="1" dirty="0">
                <a:ea typeface="+mn-lt"/>
                <a:cs typeface="+mn-lt"/>
              </a:rPr>
              <a:t> ДБН В.2.2 – 10.2001 «</a:t>
            </a:r>
            <a:r>
              <a:rPr lang="ru-RU" sz="1900" i="1" dirty="0" err="1">
                <a:ea typeface="+mn-lt"/>
                <a:cs typeface="+mn-lt"/>
              </a:rPr>
              <a:t>Будинки</a:t>
            </a:r>
            <a:r>
              <a:rPr lang="ru-RU" sz="1900" i="1" dirty="0">
                <a:ea typeface="+mn-lt"/>
                <a:cs typeface="+mn-lt"/>
              </a:rPr>
              <a:t> і </a:t>
            </a:r>
            <a:r>
              <a:rPr lang="ru-RU" sz="1900" i="1" dirty="0" err="1">
                <a:ea typeface="+mn-lt"/>
                <a:cs typeface="+mn-lt"/>
              </a:rPr>
              <a:t>споруди</a:t>
            </a:r>
            <a:r>
              <a:rPr lang="ru-RU" sz="1900" i="1" dirty="0">
                <a:ea typeface="+mn-lt"/>
                <a:cs typeface="+mn-lt"/>
              </a:rPr>
              <a:t>. </a:t>
            </a:r>
            <a:r>
              <a:rPr lang="ru-RU" sz="1900" i="1" dirty="0" err="1">
                <a:ea typeface="+mn-lt"/>
                <a:cs typeface="+mn-lt"/>
              </a:rPr>
              <a:t>Заклади</a:t>
            </a:r>
            <a:r>
              <a:rPr lang="ru-RU" sz="1900" i="1" dirty="0">
                <a:ea typeface="+mn-lt"/>
                <a:cs typeface="+mn-lt"/>
              </a:rPr>
              <a:t> </a:t>
            </a:r>
            <a:r>
              <a:rPr lang="ru-RU" sz="1900" i="1" dirty="0" err="1">
                <a:ea typeface="+mn-lt"/>
                <a:cs typeface="+mn-lt"/>
              </a:rPr>
              <a:t>охорони</a:t>
            </a:r>
            <a:r>
              <a:rPr lang="ru-RU" sz="1900" i="1" dirty="0">
                <a:ea typeface="+mn-lt"/>
                <a:cs typeface="+mn-lt"/>
              </a:rPr>
              <a:t> </a:t>
            </a:r>
            <a:r>
              <a:rPr lang="ru-RU" sz="1900" i="1" dirty="0" err="1">
                <a:ea typeface="+mn-lt"/>
                <a:cs typeface="+mn-lt"/>
              </a:rPr>
              <a:t>здоров’я</a:t>
            </a:r>
            <a:r>
              <a:rPr lang="ru-RU" sz="1900" i="1" dirty="0">
                <a:ea typeface="+mn-lt"/>
                <a:cs typeface="+mn-lt"/>
              </a:rPr>
              <a:t>». </a:t>
            </a:r>
            <a:endParaRPr lang="ru-RU" i="1" dirty="0">
              <a:ea typeface="+mn-lt"/>
              <a:cs typeface="+mn-lt"/>
            </a:endParaRPr>
          </a:p>
          <a:p>
            <a:pPr algn="just"/>
            <a:endParaRPr lang="ru-RU" sz="1900" i="1" dirty="0">
              <a:ea typeface="+mn-lt"/>
              <a:cs typeface="+mn-lt"/>
            </a:endParaRPr>
          </a:p>
          <a:p>
            <a:pPr algn="just"/>
            <a:r>
              <a:rPr lang="ru-RU" sz="1900" i="1" dirty="0" err="1">
                <a:ea typeface="+mn-lt"/>
                <a:cs typeface="+mn-lt"/>
              </a:rPr>
              <a:t>Проте</a:t>
            </a:r>
            <a:r>
              <a:rPr lang="ru-RU" sz="1900" i="1" dirty="0">
                <a:ea typeface="+mn-lt"/>
                <a:cs typeface="+mn-lt"/>
              </a:rPr>
              <a:t> </a:t>
            </a:r>
            <a:r>
              <a:rPr lang="ru-RU" sz="1900" i="1" dirty="0" err="1">
                <a:ea typeface="+mn-lt"/>
                <a:cs typeface="+mn-lt"/>
              </a:rPr>
              <a:t>достовірно</a:t>
            </a:r>
            <a:r>
              <a:rPr lang="ru-RU" sz="1900" i="1" dirty="0">
                <a:ea typeface="+mn-lt"/>
                <a:cs typeface="+mn-lt"/>
              </a:rPr>
              <a:t> </a:t>
            </a:r>
            <a:r>
              <a:rPr lang="ru-RU" sz="1900" i="1" dirty="0" err="1">
                <a:ea typeface="+mn-lt"/>
                <a:cs typeface="+mn-lt"/>
              </a:rPr>
              <a:t>знаючи</a:t>
            </a:r>
            <a:r>
              <a:rPr lang="ru-RU" sz="1900" i="1" dirty="0">
                <a:ea typeface="+mn-lt"/>
                <a:cs typeface="+mn-lt"/>
              </a:rPr>
              <a:t>, </a:t>
            </a:r>
            <a:r>
              <a:rPr lang="ru-RU" sz="1900" i="1" dirty="0" err="1">
                <a:ea typeface="+mn-lt"/>
                <a:cs typeface="+mn-lt"/>
              </a:rPr>
              <a:t>що</a:t>
            </a:r>
            <a:r>
              <a:rPr lang="ru-RU" sz="1900" i="1" dirty="0">
                <a:ea typeface="+mn-lt"/>
                <a:cs typeface="+mn-lt"/>
              </a:rPr>
              <a:t> </a:t>
            </a:r>
            <a:r>
              <a:rPr lang="ru-RU" sz="1900" i="1" dirty="0" err="1">
                <a:ea typeface="+mn-lt"/>
                <a:cs typeface="+mn-lt"/>
              </a:rPr>
              <a:t>площа</a:t>
            </a:r>
            <a:r>
              <a:rPr lang="ru-RU" sz="1900" i="1" dirty="0">
                <a:ea typeface="+mn-lt"/>
                <a:cs typeface="+mn-lt"/>
              </a:rPr>
              <a:t> аптечного пункту, для </a:t>
            </a:r>
            <a:r>
              <a:rPr lang="ru-RU" sz="1900" i="1" dirty="0" err="1">
                <a:ea typeface="+mn-lt"/>
                <a:cs typeface="+mn-lt"/>
              </a:rPr>
              <a:t>діяльності</a:t>
            </a:r>
            <a:r>
              <a:rPr lang="ru-RU" sz="1900" i="1" dirty="0">
                <a:ea typeface="+mn-lt"/>
                <a:cs typeface="+mn-lt"/>
              </a:rPr>
              <a:t> </a:t>
            </a:r>
            <a:r>
              <a:rPr lang="ru-RU" sz="1900" i="1" dirty="0" err="1">
                <a:ea typeface="+mn-lt"/>
                <a:cs typeface="+mn-lt"/>
              </a:rPr>
              <a:t>якого</a:t>
            </a:r>
            <a:r>
              <a:rPr lang="ru-RU" sz="1900" i="1" dirty="0">
                <a:ea typeface="+mn-lt"/>
                <a:cs typeface="+mn-lt"/>
              </a:rPr>
              <a:t> </a:t>
            </a:r>
            <a:r>
              <a:rPr lang="ru-RU" sz="1900" i="1" dirty="0" err="1">
                <a:ea typeface="+mn-lt"/>
                <a:cs typeface="+mn-lt"/>
              </a:rPr>
              <a:t>він</a:t>
            </a:r>
            <a:r>
              <a:rPr lang="ru-RU" sz="1900" i="1" dirty="0">
                <a:ea typeface="+mn-lt"/>
                <a:cs typeface="+mn-lt"/>
              </a:rPr>
              <a:t> </a:t>
            </a:r>
            <a:r>
              <a:rPr lang="ru-RU" sz="1900" i="1" dirty="0" err="1">
                <a:ea typeface="+mn-lt"/>
                <a:cs typeface="+mn-lt"/>
              </a:rPr>
              <a:t>готував</a:t>
            </a:r>
            <a:r>
              <a:rPr lang="ru-RU" sz="1900" i="1" dirty="0">
                <a:ea typeface="+mn-lt"/>
                <a:cs typeface="+mn-lt"/>
              </a:rPr>
              <a:t> </a:t>
            </a:r>
            <a:r>
              <a:rPr lang="ru-RU" sz="1900" i="1" dirty="0" err="1">
                <a:ea typeface="+mn-lt"/>
                <a:cs typeface="+mn-lt"/>
              </a:rPr>
              <a:t>документи</a:t>
            </a:r>
            <a:r>
              <a:rPr lang="ru-RU" sz="1900" i="1" dirty="0">
                <a:ea typeface="+mn-lt"/>
                <a:cs typeface="+mn-lt"/>
              </a:rPr>
              <a:t> на </a:t>
            </a:r>
            <a:r>
              <a:rPr lang="ru-RU" sz="1900" i="1" dirty="0" err="1">
                <a:ea typeface="+mn-lt"/>
                <a:cs typeface="+mn-lt"/>
              </a:rPr>
              <a:t>отримання</a:t>
            </a:r>
            <a:r>
              <a:rPr lang="ru-RU" sz="1900" i="1" dirty="0">
                <a:ea typeface="+mn-lt"/>
                <a:cs typeface="+mn-lt"/>
              </a:rPr>
              <a:t> </a:t>
            </a:r>
            <a:r>
              <a:rPr lang="ru-RU" sz="1900" i="1" dirty="0" err="1">
                <a:ea typeface="+mn-lt"/>
                <a:cs typeface="+mn-lt"/>
              </a:rPr>
              <a:t>ліцензії</a:t>
            </a:r>
            <a:r>
              <a:rPr lang="ru-RU" sz="1900" i="1" dirty="0">
                <a:ea typeface="+mn-lt"/>
                <a:cs typeface="+mn-lt"/>
              </a:rPr>
              <a:t>, </a:t>
            </a:r>
            <a:r>
              <a:rPr lang="ru-RU" sz="1900" i="1" dirty="0" err="1">
                <a:ea typeface="+mn-lt"/>
                <a:cs typeface="+mn-lt"/>
              </a:rPr>
              <a:t>дорівнює</a:t>
            </a:r>
            <a:r>
              <a:rPr lang="ru-RU" sz="1900" i="1" dirty="0">
                <a:ea typeface="+mn-lt"/>
                <a:cs typeface="+mn-lt"/>
              </a:rPr>
              <a:t> 12 </a:t>
            </a:r>
            <a:r>
              <a:rPr lang="ru-RU" sz="1900" i="1" dirty="0" err="1">
                <a:ea typeface="+mn-lt"/>
                <a:cs typeface="+mn-lt"/>
              </a:rPr>
              <a:t>метрів</a:t>
            </a:r>
            <a:r>
              <a:rPr lang="ru-RU" sz="1900" i="1" dirty="0">
                <a:ea typeface="+mn-lt"/>
                <a:cs typeface="+mn-lt"/>
              </a:rPr>
              <a:t> </a:t>
            </a:r>
            <a:r>
              <a:rPr lang="ru-RU" sz="1900" i="1" dirty="0" err="1">
                <a:ea typeface="+mn-lt"/>
                <a:cs typeface="+mn-lt"/>
              </a:rPr>
              <a:t>квадратних</a:t>
            </a:r>
            <a:r>
              <a:rPr lang="ru-RU" sz="1900" i="1" dirty="0">
                <a:ea typeface="+mn-lt"/>
                <a:cs typeface="+mn-lt"/>
              </a:rPr>
              <a:t>, </a:t>
            </a:r>
            <a:r>
              <a:rPr lang="ru-RU" sz="1900" i="1" dirty="0" err="1">
                <a:ea typeface="+mn-lt"/>
                <a:cs typeface="+mn-lt"/>
              </a:rPr>
              <a:t>порушуючи</a:t>
            </a:r>
            <a:r>
              <a:rPr lang="ru-RU" sz="1900" i="1" dirty="0">
                <a:ea typeface="+mn-lt"/>
                <a:cs typeface="+mn-lt"/>
              </a:rPr>
              <a:t> </a:t>
            </a:r>
            <a:r>
              <a:rPr lang="ru-RU" sz="1900" i="1" dirty="0" err="1">
                <a:ea typeface="+mn-lt"/>
                <a:cs typeface="+mn-lt"/>
              </a:rPr>
              <a:t>наведені</a:t>
            </a:r>
            <a:r>
              <a:rPr lang="ru-RU" sz="1900" i="1" dirty="0">
                <a:ea typeface="+mn-lt"/>
                <a:cs typeface="+mn-lt"/>
              </a:rPr>
              <a:t> </a:t>
            </a:r>
            <a:r>
              <a:rPr lang="ru-RU" sz="1900" i="1" dirty="0" err="1">
                <a:ea typeface="+mn-lt"/>
                <a:cs typeface="+mn-lt"/>
              </a:rPr>
              <a:t>приписи</a:t>
            </a:r>
            <a:r>
              <a:rPr lang="ru-RU" sz="1900" i="1" dirty="0">
                <a:ea typeface="+mn-lt"/>
                <a:cs typeface="+mn-lt"/>
              </a:rPr>
              <a:t>, </a:t>
            </a:r>
            <a:r>
              <a:rPr lang="ru-RU" sz="1900" i="1" dirty="0" err="1">
                <a:ea typeface="+mn-lt"/>
                <a:cs typeface="+mn-lt"/>
              </a:rPr>
              <a:t>умисно</a:t>
            </a:r>
            <a:r>
              <a:rPr lang="ru-RU" sz="1900" i="1" dirty="0">
                <a:ea typeface="+mn-lt"/>
                <a:cs typeface="+mn-lt"/>
              </a:rPr>
              <a:t> </a:t>
            </a:r>
            <a:r>
              <a:rPr lang="ru-RU" sz="1900" i="1" dirty="0" err="1">
                <a:ea typeface="+mn-lt"/>
                <a:cs typeface="+mn-lt"/>
              </a:rPr>
              <a:t>вніс</a:t>
            </a:r>
            <a:r>
              <a:rPr lang="ru-RU" sz="1900" i="1" dirty="0">
                <a:ea typeface="+mn-lt"/>
                <a:cs typeface="+mn-lt"/>
              </a:rPr>
              <a:t> до паспорта аптечного пункту </a:t>
            </a:r>
            <a:r>
              <a:rPr lang="ru-RU" sz="1900" i="1" dirty="0" err="1">
                <a:ea typeface="+mn-lt"/>
                <a:cs typeface="+mn-lt"/>
              </a:rPr>
              <a:t>неправдиві</a:t>
            </a:r>
            <a:r>
              <a:rPr lang="ru-RU" sz="1900" i="1" dirty="0">
                <a:ea typeface="+mn-lt"/>
                <a:cs typeface="+mn-lt"/>
              </a:rPr>
              <a:t> </a:t>
            </a:r>
            <a:r>
              <a:rPr lang="ru-RU" sz="1900" i="1" dirty="0" err="1">
                <a:ea typeface="+mn-lt"/>
                <a:cs typeface="+mn-lt"/>
              </a:rPr>
              <a:t>відомості</a:t>
            </a:r>
            <a:r>
              <a:rPr lang="ru-RU" sz="1900" i="1" dirty="0">
                <a:ea typeface="+mn-lt"/>
                <a:cs typeface="+mn-lt"/>
              </a:rPr>
              <a:t>, а </a:t>
            </a:r>
            <a:r>
              <a:rPr lang="ru-RU" sz="1900" i="1" dirty="0" err="1">
                <a:ea typeface="+mn-lt"/>
                <a:cs typeface="+mn-lt"/>
              </a:rPr>
              <a:t>саме</a:t>
            </a:r>
            <a:r>
              <a:rPr lang="ru-RU" sz="1900" i="1" dirty="0">
                <a:ea typeface="+mn-lt"/>
                <a:cs typeface="+mn-lt"/>
              </a:rPr>
              <a:t>: </a:t>
            </a:r>
            <a:r>
              <a:rPr lang="ru-RU" sz="1900" i="1" dirty="0" err="1">
                <a:ea typeface="+mn-lt"/>
                <a:cs typeface="+mn-lt"/>
              </a:rPr>
              <a:t>вказав</a:t>
            </a:r>
            <a:r>
              <a:rPr lang="ru-RU" sz="1900" i="1" dirty="0">
                <a:ea typeface="+mn-lt"/>
                <a:cs typeface="+mn-lt"/>
              </a:rPr>
              <a:t> </a:t>
            </a:r>
            <a:r>
              <a:rPr lang="ru-RU" sz="1900" i="1" dirty="0" err="1">
                <a:ea typeface="+mn-lt"/>
                <a:cs typeface="+mn-lt"/>
              </a:rPr>
              <a:t>загальну</a:t>
            </a:r>
            <a:r>
              <a:rPr lang="ru-RU" sz="1900" i="1" dirty="0">
                <a:ea typeface="+mn-lt"/>
                <a:cs typeface="+mn-lt"/>
              </a:rPr>
              <a:t> </a:t>
            </a:r>
            <a:r>
              <a:rPr lang="ru-RU" sz="1900" i="1" dirty="0" err="1">
                <a:ea typeface="+mn-lt"/>
                <a:cs typeface="+mn-lt"/>
              </a:rPr>
              <a:t>площу</a:t>
            </a:r>
            <a:r>
              <a:rPr lang="ru-RU" sz="1900" i="1" dirty="0">
                <a:ea typeface="+mn-lt"/>
                <a:cs typeface="+mn-lt"/>
              </a:rPr>
              <a:t> аптечного пункту 18 </a:t>
            </a:r>
            <a:r>
              <a:rPr lang="ru-RU" sz="1900" i="1" dirty="0" err="1">
                <a:ea typeface="+mn-lt"/>
                <a:cs typeface="+mn-lt"/>
              </a:rPr>
              <a:t>метрів</a:t>
            </a:r>
            <a:r>
              <a:rPr lang="ru-RU" sz="1900" i="1" dirty="0">
                <a:ea typeface="+mn-lt"/>
                <a:cs typeface="+mn-lt"/>
              </a:rPr>
              <a:t> </a:t>
            </a:r>
            <a:r>
              <a:rPr lang="ru-RU" sz="1900" i="1" dirty="0" err="1">
                <a:ea typeface="+mn-lt"/>
                <a:cs typeface="+mn-lt"/>
              </a:rPr>
              <a:t>квадратних</a:t>
            </a:r>
            <a:r>
              <a:rPr lang="ru-RU" sz="1900" i="1" dirty="0">
                <a:ea typeface="+mn-lt"/>
                <a:cs typeface="+mn-lt"/>
              </a:rPr>
              <a:t> і </a:t>
            </a:r>
            <a:r>
              <a:rPr lang="ru-RU" sz="1900" i="1" dirty="0" err="1">
                <a:ea typeface="+mn-lt"/>
                <a:cs typeface="+mn-lt"/>
              </a:rPr>
              <a:t>зазначив</a:t>
            </a:r>
            <a:r>
              <a:rPr lang="ru-RU" sz="1900" i="1" dirty="0">
                <a:ea typeface="+mn-lt"/>
                <a:cs typeface="+mn-lt"/>
              </a:rPr>
              <a:t> </a:t>
            </a:r>
            <a:r>
              <a:rPr lang="ru-RU" sz="1900" i="1" dirty="0" err="1">
                <a:ea typeface="+mn-lt"/>
                <a:cs typeface="+mn-lt"/>
              </a:rPr>
              <a:t>цю</a:t>
            </a:r>
            <a:r>
              <a:rPr lang="ru-RU" sz="1900" i="1" dirty="0">
                <a:ea typeface="+mn-lt"/>
                <a:cs typeface="+mn-lt"/>
              </a:rPr>
              <a:t> </a:t>
            </a:r>
            <a:r>
              <a:rPr lang="ru-RU" sz="1900" i="1" dirty="0" err="1">
                <a:ea typeface="+mn-lt"/>
                <a:cs typeface="+mn-lt"/>
              </a:rPr>
              <a:t>площу</a:t>
            </a:r>
            <a:r>
              <a:rPr lang="ru-RU" sz="1900" i="1" dirty="0">
                <a:ea typeface="+mn-lt"/>
                <a:cs typeface="+mn-lt"/>
              </a:rPr>
              <a:t> у </a:t>
            </a:r>
            <a:r>
              <a:rPr lang="ru-RU" sz="1900" i="1" dirty="0" err="1">
                <a:ea typeface="+mn-lt"/>
                <a:cs typeface="+mn-lt"/>
              </a:rPr>
              <a:t>плані</a:t>
            </a:r>
            <a:r>
              <a:rPr lang="ru-RU" sz="1900" i="1" dirty="0">
                <a:ea typeface="+mn-lt"/>
                <a:cs typeface="+mn-lt"/>
              </a:rPr>
              <a:t> </a:t>
            </a:r>
            <a:r>
              <a:rPr lang="ru-RU" sz="1900" i="1" dirty="0" err="1">
                <a:ea typeface="+mn-lt"/>
                <a:cs typeface="+mn-lt"/>
              </a:rPr>
              <a:t>схеми</a:t>
            </a:r>
            <a:r>
              <a:rPr lang="ru-RU" sz="1900" i="1" dirty="0">
                <a:ea typeface="+mn-lt"/>
                <a:cs typeface="+mn-lt"/>
              </a:rPr>
              <a:t> </a:t>
            </a:r>
            <a:r>
              <a:rPr lang="ru-RU" sz="1900" i="1" dirty="0" err="1">
                <a:ea typeface="+mn-lt"/>
                <a:cs typeface="+mn-lt"/>
              </a:rPr>
              <a:t>приміщення</a:t>
            </a:r>
            <a:r>
              <a:rPr lang="ru-RU" sz="1900" i="1" dirty="0">
                <a:ea typeface="+mn-lt"/>
                <a:cs typeface="+mn-lt"/>
              </a:rPr>
              <a:t> аптечного </a:t>
            </a:r>
            <a:r>
              <a:rPr lang="ru-RU" sz="1900" i="1" dirty="0" err="1">
                <a:ea typeface="+mn-lt"/>
                <a:cs typeface="+mn-lt"/>
              </a:rPr>
              <a:t>кіоску</a:t>
            </a:r>
            <a:r>
              <a:rPr lang="ru-RU" sz="1900" i="1" dirty="0">
                <a:ea typeface="+mn-lt"/>
                <a:cs typeface="+mn-lt"/>
              </a:rPr>
              <a:t>. </a:t>
            </a:r>
            <a:endParaRPr lang="ru-RU" i="1" dirty="0"/>
          </a:p>
        </p:txBody>
      </p:sp>
      <p:sp>
        <p:nvSpPr>
          <p:cNvPr id="5" name="TextBox 4">
            <a:extLst>
              <a:ext uri="{FF2B5EF4-FFF2-40B4-BE49-F238E27FC236}">
                <a16:creationId xmlns:a16="http://schemas.microsoft.com/office/drawing/2014/main" id="{BB1275BF-C3E3-4DD7-8BFE-2EF851351F1F}"/>
              </a:ext>
            </a:extLst>
          </p:cNvPr>
          <p:cNvSpPr txBox="1"/>
          <p:nvPr/>
        </p:nvSpPr>
        <p:spPr>
          <a:xfrm>
            <a:off x="1919917" y="79614"/>
            <a:ext cx="928489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dirty="0" err="1">
                <a:ea typeface="+mn-lt"/>
                <a:cs typeface="+mn-lt"/>
              </a:rPr>
              <a:t>Вирок</a:t>
            </a:r>
            <a:r>
              <a:rPr lang="ru-RU" sz="2400" b="1" dirty="0">
                <a:ea typeface="+mn-lt"/>
                <a:cs typeface="+mn-lt"/>
              </a:rPr>
              <a:t> </a:t>
            </a:r>
            <a:r>
              <a:rPr lang="ru-RU" sz="2400" b="1" dirty="0" err="1">
                <a:ea typeface="+mn-lt"/>
                <a:cs typeface="+mn-lt"/>
              </a:rPr>
              <a:t>Ямпільського</a:t>
            </a:r>
            <a:r>
              <a:rPr lang="ru-RU" sz="2400" b="1" dirty="0">
                <a:ea typeface="+mn-lt"/>
                <a:cs typeface="+mn-lt"/>
              </a:rPr>
              <a:t> районного суду </a:t>
            </a:r>
            <a:r>
              <a:rPr lang="ru-RU" sz="2400" b="1" dirty="0" err="1">
                <a:ea typeface="+mn-lt"/>
                <a:cs typeface="+mn-lt"/>
              </a:rPr>
              <a:t>Сумської</a:t>
            </a:r>
            <a:r>
              <a:rPr lang="ru-RU" sz="2400" b="1" dirty="0">
                <a:ea typeface="+mn-lt"/>
                <a:cs typeface="+mn-lt"/>
              </a:rPr>
              <a:t> </a:t>
            </a:r>
            <a:r>
              <a:rPr lang="ru-RU" sz="2400" b="1" dirty="0" err="1">
                <a:ea typeface="+mn-lt"/>
                <a:cs typeface="+mn-lt"/>
              </a:rPr>
              <a:t>області</a:t>
            </a:r>
            <a:r>
              <a:rPr lang="ru-RU" sz="2400" b="1" dirty="0">
                <a:ea typeface="+mn-lt"/>
                <a:cs typeface="+mn-lt"/>
              </a:rPr>
              <a:t> </a:t>
            </a:r>
            <a:r>
              <a:rPr lang="ru-RU" sz="2400" b="1" dirty="0" err="1">
                <a:ea typeface="+mn-lt"/>
                <a:cs typeface="+mn-lt"/>
              </a:rPr>
              <a:t>від</a:t>
            </a:r>
            <a:r>
              <a:rPr lang="ru-RU" sz="2400" b="1" dirty="0">
                <a:ea typeface="+mn-lt"/>
                <a:cs typeface="+mn-lt"/>
              </a:rPr>
              <a:t> 15 вересня 2010 року у </a:t>
            </a:r>
            <a:r>
              <a:rPr lang="ru-RU" sz="2400" b="1" dirty="0" err="1">
                <a:ea typeface="+mn-lt"/>
                <a:cs typeface="+mn-lt"/>
              </a:rPr>
              <a:t>справі</a:t>
            </a:r>
            <a:r>
              <a:rPr lang="ru-RU" sz="2400" b="1" dirty="0">
                <a:ea typeface="+mn-lt"/>
                <a:cs typeface="+mn-lt"/>
              </a:rPr>
              <a:t> № 1-94/10 </a:t>
            </a:r>
            <a:endParaRPr lang="ru-RU" sz="2400" dirty="0">
              <a:ea typeface="+mn-lt"/>
              <a:cs typeface="+mn-lt"/>
            </a:endParaRPr>
          </a:p>
          <a:p>
            <a:pPr algn="ctr"/>
            <a:endParaRPr lang="ru-RU" sz="2400" b="1" dirty="0"/>
          </a:p>
        </p:txBody>
      </p:sp>
    </p:spTree>
    <p:extLst>
      <p:ext uri="{BB962C8B-B14F-4D97-AF65-F5344CB8AC3E}">
        <p14:creationId xmlns:p14="http://schemas.microsoft.com/office/powerpoint/2010/main" val="6437351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0E8A8284-4DEC-4E3D-A06C-7945A13E693A}"/>
              </a:ext>
            </a:extLst>
          </p:cNvPr>
          <p:cNvSpPr/>
          <p:nvPr/>
        </p:nvSpPr>
        <p:spPr>
          <a:xfrm>
            <a:off x="245363" y="82670"/>
            <a:ext cx="11300602" cy="6512942"/>
          </a:xfrm>
          <a:prstGeom prst="verticalScroll">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just"/>
            <a:r>
              <a:rPr lang="ru-RU" sz="1900" i="1" dirty="0" err="1">
                <a:ea typeface="+mn-lt"/>
                <a:cs typeface="+mn-lt"/>
              </a:rPr>
              <a:t>Після</a:t>
            </a:r>
            <a:r>
              <a:rPr lang="ru-RU" sz="1900" i="1" dirty="0">
                <a:ea typeface="+mn-lt"/>
                <a:cs typeface="+mn-lt"/>
              </a:rPr>
              <a:t> </a:t>
            </a:r>
            <a:r>
              <a:rPr lang="ru-RU" sz="1900" i="1" dirty="0" err="1">
                <a:ea typeface="+mn-lt"/>
                <a:cs typeface="+mn-lt"/>
              </a:rPr>
              <a:t>складання</a:t>
            </a:r>
            <a:r>
              <a:rPr lang="ru-RU" sz="1900" i="1" dirty="0">
                <a:ea typeface="+mn-lt"/>
                <a:cs typeface="+mn-lt"/>
              </a:rPr>
              <a:t> паспорт на </a:t>
            </a:r>
            <a:r>
              <a:rPr lang="ru-RU" sz="1900" i="1" dirty="0" err="1">
                <a:ea typeface="+mn-lt"/>
                <a:cs typeface="+mn-lt"/>
              </a:rPr>
              <a:t>аптечний</a:t>
            </a:r>
            <a:r>
              <a:rPr lang="ru-RU" sz="1900" i="1" dirty="0">
                <a:ea typeface="+mn-lt"/>
                <a:cs typeface="+mn-lt"/>
              </a:rPr>
              <a:t> пункт разом з </a:t>
            </a:r>
            <a:r>
              <a:rPr lang="ru-RU" sz="1900" i="1" dirty="0" err="1">
                <a:ea typeface="+mn-lt"/>
                <a:cs typeface="+mn-lt"/>
              </a:rPr>
              <a:t>іншими</a:t>
            </a:r>
            <a:r>
              <a:rPr lang="ru-RU" sz="1900" i="1" dirty="0">
                <a:ea typeface="+mn-lt"/>
                <a:cs typeface="+mn-lt"/>
              </a:rPr>
              <a:t> документами </a:t>
            </a:r>
            <a:r>
              <a:rPr lang="ru-RU" sz="1900" i="1" dirty="0" err="1">
                <a:ea typeface="+mn-lt"/>
                <a:cs typeface="+mn-lt"/>
              </a:rPr>
              <a:t>був</a:t>
            </a:r>
            <a:r>
              <a:rPr lang="ru-RU" sz="1900" i="1" dirty="0">
                <a:ea typeface="+mn-lt"/>
                <a:cs typeface="+mn-lt"/>
              </a:rPr>
              <a:t> </a:t>
            </a:r>
            <a:r>
              <a:rPr lang="ru-RU" sz="1900" i="1" dirty="0" err="1">
                <a:ea typeface="+mn-lt"/>
                <a:cs typeface="+mn-lt"/>
              </a:rPr>
              <a:t>наданий</a:t>
            </a:r>
            <a:r>
              <a:rPr lang="ru-RU" sz="1900" i="1" dirty="0">
                <a:ea typeface="+mn-lt"/>
                <a:cs typeface="+mn-lt"/>
              </a:rPr>
              <a:t> до </a:t>
            </a:r>
            <a:r>
              <a:rPr lang="ru-RU" sz="1900" i="1" dirty="0" err="1">
                <a:ea typeface="+mn-lt"/>
                <a:cs typeface="+mn-lt"/>
              </a:rPr>
              <a:t>Державної</a:t>
            </a:r>
            <a:r>
              <a:rPr lang="ru-RU" sz="1900" i="1" dirty="0">
                <a:ea typeface="+mn-lt"/>
                <a:cs typeface="+mn-lt"/>
              </a:rPr>
              <a:t> </a:t>
            </a:r>
            <a:r>
              <a:rPr lang="ru-RU" sz="1900" i="1" dirty="0" err="1">
                <a:ea typeface="+mn-lt"/>
                <a:cs typeface="+mn-lt"/>
              </a:rPr>
              <a:t>інспекції</a:t>
            </a:r>
            <a:r>
              <a:rPr lang="ru-RU" sz="1900" i="1" dirty="0">
                <a:ea typeface="+mn-lt"/>
                <a:cs typeface="+mn-lt"/>
              </a:rPr>
              <a:t> з контролю </a:t>
            </a:r>
            <a:r>
              <a:rPr lang="ru-RU" sz="1900" i="1" dirty="0" err="1">
                <a:ea typeface="+mn-lt"/>
                <a:cs typeface="+mn-lt"/>
              </a:rPr>
              <a:t>якості</a:t>
            </a:r>
            <a:r>
              <a:rPr lang="ru-RU" sz="1900" i="1" dirty="0">
                <a:ea typeface="+mn-lt"/>
                <a:cs typeface="+mn-lt"/>
              </a:rPr>
              <a:t> </a:t>
            </a:r>
            <a:r>
              <a:rPr lang="ru-RU" sz="1900" i="1" dirty="0" err="1">
                <a:ea typeface="+mn-lt"/>
                <a:cs typeface="+mn-lt"/>
              </a:rPr>
              <a:t>лікарських</a:t>
            </a:r>
            <a:r>
              <a:rPr lang="ru-RU" sz="1900" i="1" dirty="0">
                <a:ea typeface="+mn-lt"/>
                <a:cs typeface="+mn-lt"/>
              </a:rPr>
              <a:t> </a:t>
            </a:r>
            <a:r>
              <a:rPr lang="ru-RU" sz="1900" i="1" dirty="0" err="1">
                <a:ea typeface="+mn-lt"/>
                <a:cs typeface="+mn-lt"/>
              </a:rPr>
              <a:t>засобів</a:t>
            </a:r>
            <a:r>
              <a:rPr lang="ru-RU" sz="1900" i="1" dirty="0">
                <a:ea typeface="+mn-lt"/>
                <a:cs typeface="+mn-lt"/>
              </a:rPr>
              <a:t> МОЗ для </a:t>
            </a:r>
            <a:r>
              <a:rPr lang="ru-RU" sz="1900" i="1" dirty="0" err="1">
                <a:ea typeface="+mn-lt"/>
                <a:cs typeface="+mn-lt"/>
              </a:rPr>
              <a:t>отримання</a:t>
            </a:r>
            <a:r>
              <a:rPr lang="ru-RU" sz="1900" i="1" dirty="0">
                <a:ea typeface="+mn-lt"/>
                <a:cs typeface="+mn-lt"/>
              </a:rPr>
              <a:t> </a:t>
            </a:r>
            <a:r>
              <a:rPr lang="ru-RU" sz="1900" i="1" dirty="0" err="1">
                <a:ea typeface="+mn-lt"/>
                <a:cs typeface="+mn-lt"/>
              </a:rPr>
              <a:t>ліцензії</a:t>
            </a:r>
            <a:r>
              <a:rPr lang="ru-RU" sz="1900" i="1" dirty="0">
                <a:ea typeface="+mn-lt"/>
                <a:cs typeface="+mn-lt"/>
              </a:rPr>
              <a:t> на право </a:t>
            </a:r>
            <a:r>
              <a:rPr lang="ru-RU" sz="1900" i="1" dirty="0" err="1">
                <a:ea typeface="+mn-lt"/>
                <a:cs typeface="+mn-lt"/>
              </a:rPr>
              <a:t>торгівлі</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a:t>
            </a:r>
            <a:r>
              <a:rPr lang="ru-RU" sz="1900" i="1" dirty="0" err="1">
                <a:ea typeface="+mn-lt"/>
                <a:cs typeface="+mn-lt"/>
              </a:rPr>
              <a:t>Своїми</a:t>
            </a:r>
            <a:r>
              <a:rPr lang="ru-RU" sz="1900" i="1" dirty="0">
                <a:ea typeface="+mn-lt"/>
                <a:cs typeface="+mn-lt"/>
              </a:rPr>
              <a:t> </a:t>
            </a:r>
            <a:r>
              <a:rPr lang="ru-RU" sz="1900" i="1" dirty="0" err="1">
                <a:ea typeface="+mn-lt"/>
                <a:cs typeface="+mn-lt"/>
              </a:rPr>
              <a:t>діями</a:t>
            </a:r>
            <a:r>
              <a:rPr lang="ru-RU" sz="1900" i="1" dirty="0">
                <a:ea typeface="+mn-lt"/>
                <a:cs typeface="+mn-lt"/>
              </a:rPr>
              <a:t> </a:t>
            </a:r>
            <a:r>
              <a:rPr lang="ru-RU" sz="1900" i="1" dirty="0" err="1">
                <a:ea typeface="+mn-lt"/>
                <a:cs typeface="+mn-lt"/>
              </a:rPr>
              <a:t>завідуючий</a:t>
            </a:r>
            <a:r>
              <a:rPr lang="ru-RU" sz="1900" i="1" dirty="0">
                <a:ea typeface="+mn-lt"/>
                <a:cs typeface="+mn-lt"/>
              </a:rPr>
              <a:t> аптекою вчинив </a:t>
            </a:r>
            <a:r>
              <a:rPr lang="ru-RU" sz="1900" i="1" dirty="0" err="1">
                <a:ea typeface="+mn-lt"/>
                <a:cs typeface="+mn-lt"/>
              </a:rPr>
              <a:t>службове</a:t>
            </a:r>
            <a:r>
              <a:rPr lang="ru-RU" sz="1900" i="1" dirty="0">
                <a:ea typeface="+mn-lt"/>
                <a:cs typeface="+mn-lt"/>
              </a:rPr>
              <a:t> </a:t>
            </a:r>
            <a:r>
              <a:rPr lang="ru-RU" sz="1900" i="1" dirty="0" err="1">
                <a:ea typeface="+mn-lt"/>
                <a:cs typeface="+mn-lt"/>
              </a:rPr>
              <a:t>підроблення</a:t>
            </a:r>
            <a:r>
              <a:rPr lang="ru-RU" sz="1900" i="1" dirty="0">
                <a:ea typeface="+mn-lt"/>
                <a:cs typeface="+mn-lt"/>
              </a:rPr>
              <a:t>, </a:t>
            </a:r>
            <a:r>
              <a:rPr lang="ru-RU" sz="1900" i="1" dirty="0" err="1">
                <a:ea typeface="+mn-lt"/>
                <a:cs typeface="+mn-lt"/>
              </a:rPr>
              <a:t>тобто</a:t>
            </a:r>
            <a:r>
              <a:rPr lang="ru-RU" sz="1900" i="1" dirty="0">
                <a:ea typeface="+mn-lt"/>
                <a:cs typeface="+mn-lt"/>
              </a:rPr>
              <a:t> </a:t>
            </a:r>
            <a:r>
              <a:rPr lang="ru-RU" sz="1900" i="1" dirty="0" err="1">
                <a:ea typeface="+mn-lt"/>
                <a:cs typeface="+mn-lt"/>
              </a:rPr>
              <a:t>внесення</a:t>
            </a:r>
            <a:r>
              <a:rPr lang="ru-RU" sz="1900" i="1" dirty="0">
                <a:ea typeface="+mn-lt"/>
                <a:cs typeface="+mn-lt"/>
              </a:rPr>
              <a:t> </a:t>
            </a:r>
            <a:r>
              <a:rPr lang="ru-RU" sz="1900" i="1" dirty="0" err="1">
                <a:ea typeface="+mn-lt"/>
                <a:cs typeface="+mn-lt"/>
              </a:rPr>
              <a:t>службовою</a:t>
            </a:r>
            <a:r>
              <a:rPr lang="ru-RU" sz="1900" i="1" dirty="0">
                <a:ea typeface="+mn-lt"/>
                <a:cs typeface="+mn-lt"/>
              </a:rPr>
              <a:t> особою до </a:t>
            </a:r>
            <a:r>
              <a:rPr lang="ru-RU" sz="1900" i="1" dirty="0" err="1">
                <a:ea typeface="+mn-lt"/>
                <a:cs typeface="+mn-lt"/>
              </a:rPr>
              <a:t>офіційних</a:t>
            </a:r>
            <a:r>
              <a:rPr lang="ru-RU" sz="1900" i="1" dirty="0">
                <a:ea typeface="+mn-lt"/>
                <a:cs typeface="+mn-lt"/>
              </a:rPr>
              <a:t> </a:t>
            </a:r>
            <a:r>
              <a:rPr lang="ru-RU" sz="1900" i="1" dirty="0" err="1">
                <a:ea typeface="+mn-lt"/>
                <a:cs typeface="+mn-lt"/>
              </a:rPr>
              <a:t>документів</a:t>
            </a:r>
            <a:r>
              <a:rPr lang="ru-RU" sz="1900" i="1" dirty="0">
                <a:ea typeface="+mn-lt"/>
                <a:cs typeface="+mn-lt"/>
              </a:rPr>
              <a:t> </a:t>
            </a:r>
            <a:r>
              <a:rPr lang="ru-RU" sz="1900" i="1" dirty="0" err="1">
                <a:ea typeface="+mn-lt"/>
                <a:cs typeface="+mn-lt"/>
              </a:rPr>
              <a:t>неправдивих</a:t>
            </a:r>
            <a:r>
              <a:rPr lang="ru-RU" sz="1900" i="1" dirty="0">
                <a:ea typeface="+mn-lt"/>
                <a:cs typeface="+mn-lt"/>
              </a:rPr>
              <a:t> </a:t>
            </a:r>
            <a:r>
              <a:rPr lang="ru-RU" sz="1900" i="1" dirty="0" err="1">
                <a:ea typeface="+mn-lt"/>
                <a:cs typeface="+mn-lt"/>
              </a:rPr>
              <a:t>відомостей</a:t>
            </a:r>
            <a:r>
              <a:rPr lang="ru-RU" sz="1900" i="1" dirty="0">
                <a:ea typeface="+mn-lt"/>
                <a:cs typeface="+mn-lt"/>
              </a:rPr>
              <a:t>, а </a:t>
            </a:r>
            <a:r>
              <a:rPr lang="ru-RU" sz="1900" i="1" dirty="0" err="1">
                <a:ea typeface="+mn-lt"/>
                <a:cs typeface="+mn-lt"/>
              </a:rPr>
              <a:t>також</a:t>
            </a:r>
            <a:r>
              <a:rPr lang="ru-RU" sz="1900" i="1" dirty="0">
                <a:ea typeface="+mn-lt"/>
                <a:cs typeface="+mn-lt"/>
              </a:rPr>
              <a:t> </a:t>
            </a:r>
            <a:r>
              <a:rPr lang="ru-RU" sz="1900" i="1" dirty="0" err="1">
                <a:ea typeface="+mn-lt"/>
                <a:cs typeface="+mn-lt"/>
              </a:rPr>
              <a:t>видачу</a:t>
            </a:r>
            <a:r>
              <a:rPr lang="ru-RU" sz="1900" i="1" dirty="0">
                <a:ea typeface="+mn-lt"/>
                <a:cs typeface="+mn-lt"/>
              </a:rPr>
              <a:t> </a:t>
            </a:r>
            <a:r>
              <a:rPr lang="ru-RU" sz="1900" i="1" dirty="0" err="1">
                <a:ea typeface="+mn-lt"/>
                <a:cs typeface="+mn-lt"/>
              </a:rPr>
              <a:t>завідомо</a:t>
            </a:r>
            <a:r>
              <a:rPr lang="ru-RU" sz="1900" i="1" dirty="0">
                <a:ea typeface="+mn-lt"/>
                <a:cs typeface="+mn-lt"/>
              </a:rPr>
              <a:t> </a:t>
            </a:r>
            <a:r>
              <a:rPr lang="ru-RU" sz="1900" i="1" dirty="0" err="1">
                <a:ea typeface="+mn-lt"/>
                <a:cs typeface="+mn-lt"/>
              </a:rPr>
              <a:t>неправдивих</a:t>
            </a:r>
            <a:r>
              <a:rPr lang="ru-RU" sz="1900" i="1" dirty="0">
                <a:ea typeface="+mn-lt"/>
                <a:cs typeface="+mn-lt"/>
              </a:rPr>
              <a:t> </a:t>
            </a:r>
            <a:r>
              <a:rPr lang="ru-RU" sz="1900" i="1" dirty="0" err="1">
                <a:ea typeface="+mn-lt"/>
                <a:cs typeface="+mn-lt"/>
              </a:rPr>
              <a:t>документів</a:t>
            </a:r>
            <a:r>
              <a:rPr lang="ru-RU" sz="1900" i="1" dirty="0">
                <a:ea typeface="+mn-lt"/>
                <a:cs typeface="+mn-lt"/>
              </a:rPr>
              <a:t>. </a:t>
            </a:r>
            <a:endParaRPr lang="ru-RU" i="1" dirty="0">
              <a:ea typeface="+mn-lt"/>
              <a:cs typeface="+mn-lt"/>
            </a:endParaRPr>
          </a:p>
          <a:p>
            <a:pPr algn="just"/>
            <a:endParaRPr lang="ru-RU" sz="1900" i="1" dirty="0">
              <a:ea typeface="+mn-lt"/>
              <a:cs typeface="+mn-lt"/>
            </a:endParaRPr>
          </a:p>
          <a:p>
            <a:pPr algn="just"/>
            <a:r>
              <a:rPr lang="ru-RU" sz="1900" i="1" dirty="0" err="1">
                <a:ea typeface="+mn-lt"/>
                <a:cs typeface="+mn-lt"/>
              </a:rPr>
              <a:t>Крім</a:t>
            </a:r>
            <a:r>
              <a:rPr lang="ru-RU" sz="1900" i="1" dirty="0">
                <a:ea typeface="+mn-lt"/>
                <a:cs typeface="+mn-lt"/>
              </a:rPr>
              <a:t> </a:t>
            </a:r>
            <a:r>
              <a:rPr lang="ru-RU" sz="1900" i="1" dirty="0" err="1">
                <a:ea typeface="+mn-lt"/>
                <a:cs typeface="+mn-lt"/>
              </a:rPr>
              <a:t>цього</a:t>
            </a:r>
            <a:r>
              <a:rPr lang="ru-RU" sz="1900" i="1" dirty="0">
                <a:ea typeface="+mn-lt"/>
                <a:cs typeface="+mn-lt"/>
              </a:rPr>
              <a:t>, </a:t>
            </a:r>
            <a:r>
              <a:rPr lang="ru-RU" sz="1900" i="1" dirty="0" err="1">
                <a:ea typeface="+mn-lt"/>
                <a:cs typeface="+mn-lt"/>
              </a:rPr>
              <a:t>він</a:t>
            </a:r>
            <a:r>
              <a:rPr lang="ru-RU" sz="1900" i="1" dirty="0">
                <a:ea typeface="+mn-lt"/>
                <a:cs typeface="+mn-lt"/>
              </a:rPr>
              <a:t> же </a:t>
            </a:r>
            <a:r>
              <a:rPr lang="ru-RU" sz="1900" i="1" dirty="0" err="1">
                <a:ea typeface="+mn-lt"/>
                <a:cs typeface="+mn-lt"/>
              </a:rPr>
              <a:t>після</a:t>
            </a:r>
            <a:r>
              <a:rPr lang="ru-RU" sz="1900" i="1" dirty="0">
                <a:ea typeface="+mn-lt"/>
                <a:cs typeface="+mn-lt"/>
              </a:rPr>
              <a:t> </a:t>
            </a:r>
            <a:r>
              <a:rPr lang="ru-RU" sz="1900" i="1" dirty="0" err="1">
                <a:ea typeface="+mn-lt"/>
                <a:cs typeface="+mn-lt"/>
              </a:rPr>
              <a:t>закінчення</a:t>
            </a:r>
            <a:r>
              <a:rPr lang="ru-RU" sz="1900" i="1" dirty="0">
                <a:ea typeface="+mn-lt"/>
                <a:cs typeface="+mn-lt"/>
              </a:rPr>
              <a:t> строку </a:t>
            </a:r>
            <a:r>
              <a:rPr lang="ru-RU" sz="1900" i="1" dirty="0" err="1">
                <a:ea typeface="+mn-lt"/>
                <a:cs typeface="+mn-lt"/>
              </a:rPr>
              <a:t>дії</a:t>
            </a:r>
            <a:r>
              <a:rPr lang="ru-RU" sz="1900" i="1" dirty="0">
                <a:ea typeface="+mn-lt"/>
                <a:cs typeface="+mn-lt"/>
              </a:rPr>
              <a:t> </a:t>
            </a:r>
            <a:r>
              <a:rPr lang="ru-RU" sz="1900" i="1" dirty="0" err="1">
                <a:ea typeface="+mn-lt"/>
                <a:cs typeface="+mn-lt"/>
              </a:rPr>
              <a:t>ліцензії</a:t>
            </a:r>
            <a:r>
              <a:rPr lang="ru-RU" sz="1900" i="1" dirty="0">
                <a:ea typeface="+mn-lt"/>
                <a:cs typeface="+mn-lt"/>
              </a:rPr>
              <a:t> для </a:t>
            </a:r>
            <a:r>
              <a:rPr lang="ru-RU" sz="1900" i="1" dirty="0" err="1">
                <a:ea typeface="+mn-lt"/>
                <a:cs typeface="+mn-lt"/>
              </a:rPr>
              <a:t>господарської</a:t>
            </a:r>
            <a:r>
              <a:rPr lang="ru-RU" sz="1900" i="1" dirty="0">
                <a:ea typeface="+mn-lt"/>
                <a:cs typeface="+mn-lt"/>
              </a:rPr>
              <a:t> </a:t>
            </a:r>
            <a:r>
              <a:rPr lang="ru-RU" sz="1900" i="1" dirty="0" err="1">
                <a:ea typeface="+mn-lt"/>
                <a:cs typeface="+mn-lt"/>
              </a:rPr>
              <a:t>діяльності</a:t>
            </a:r>
            <a:r>
              <a:rPr lang="ru-RU" sz="1900" i="1" dirty="0">
                <a:ea typeface="+mn-lt"/>
                <a:cs typeface="+mn-lt"/>
              </a:rPr>
              <a:t> з </a:t>
            </a:r>
            <a:r>
              <a:rPr lang="ru-RU" sz="1900" i="1" dirty="0" err="1">
                <a:ea typeface="+mn-lt"/>
                <a:cs typeface="+mn-lt"/>
              </a:rPr>
              <a:t>роздрібної</a:t>
            </a:r>
            <a:r>
              <a:rPr lang="ru-RU" sz="1900" i="1" dirty="0">
                <a:ea typeface="+mn-lt"/>
                <a:cs typeface="+mn-lt"/>
              </a:rPr>
              <a:t> </a:t>
            </a:r>
            <a:r>
              <a:rPr lang="ru-RU" sz="1900" i="1" dirty="0" err="1">
                <a:ea typeface="+mn-lt"/>
                <a:cs typeface="+mn-lt"/>
              </a:rPr>
              <a:t>торгівлі</a:t>
            </a:r>
            <a:r>
              <a:rPr lang="ru-RU" sz="1900" i="1" dirty="0">
                <a:ea typeface="+mn-lt"/>
                <a:cs typeface="+mn-lt"/>
              </a:rPr>
              <a:t> </a:t>
            </a:r>
            <a:r>
              <a:rPr lang="ru-RU" sz="1900" i="1" dirty="0" err="1">
                <a:ea typeface="+mn-lt"/>
                <a:cs typeface="+mn-lt"/>
              </a:rPr>
              <a:t>лікарськими</a:t>
            </a:r>
            <a:r>
              <a:rPr lang="ru-RU" sz="1900" i="1" dirty="0">
                <a:ea typeface="+mn-lt"/>
                <a:cs typeface="+mn-lt"/>
              </a:rPr>
              <a:t> </a:t>
            </a:r>
            <a:r>
              <a:rPr lang="ru-RU" sz="1900" i="1" dirty="0" err="1">
                <a:ea typeface="+mn-lt"/>
                <a:cs typeface="+mn-lt"/>
              </a:rPr>
              <a:t>засобами</a:t>
            </a:r>
            <a:r>
              <a:rPr lang="ru-RU" sz="1900" i="1" dirty="0">
                <a:ea typeface="+mn-lt"/>
                <a:cs typeface="+mn-lt"/>
              </a:rPr>
              <a:t> до </a:t>
            </a:r>
            <a:r>
              <a:rPr lang="ru-RU" sz="1900" i="1" dirty="0" err="1">
                <a:ea typeface="+mn-lt"/>
                <a:cs typeface="+mn-lt"/>
              </a:rPr>
              <a:t>отримання</a:t>
            </a:r>
            <a:r>
              <a:rPr lang="ru-RU" sz="1900" i="1" dirty="0">
                <a:ea typeface="+mn-lt"/>
                <a:cs typeface="+mn-lt"/>
              </a:rPr>
              <a:t> </a:t>
            </a:r>
            <a:r>
              <a:rPr lang="ru-RU" sz="1900" i="1" dirty="0" err="1">
                <a:ea typeface="+mn-lt"/>
                <a:cs typeface="+mn-lt"/>
              </a:rPr>
              <a:t>нової</a:t>
            </a:r>
            <a:r>
              <a:rPr lang="ru-RU" sz="1900" i="1" dirty="0">
                <a:ea typeface="+mn-lt"/>
                <a:cs typeface="+mn-lt"/>
              </a:rPr>
              <a:t> порушив </a:t>
            </a:r>
            <a:r>
              <a:rPr lang="ru-RU" sz="1900" i="1" dirty="0" err="1">
                <a:ea typeface="+mn-lt"/>
                <a:cs typeface="+mn-lt"/>
              </a:rPr>
              <a:t>встановлені</a:t>
            </a:r>
            <a:r>
              <a:rPr lang="ru-RU" sz="1900" i="1" dirty="0">
                <a:ea typeface="+mn-lt"/>
                <a:cs typeface="+mn-lt"/>
              </a:rPr>
              <a:t> правила </a:t>
            </a:r>
            <a:r>
              <a:rPr lang="ru-RU" sz="1900" i="1" dirty="0" err="1">
                <a:ea typeface="+mn-lt"/>
                <a:cs typeface="+mn-lt"/>
              </a:rPr>
              <a:t>зберігання</a:t>
            </a:r>
            <a:r>
              <a:rPr lang="ru-RU" sz="1900" i="1" dirty="0">
                <a:ea typeface="+mn-lt"/>
                <a:cs typeface="+mn-lt"/>
              </a:rPr>
              <a:t> </a:t>
            </a:r>
            <a:r>
              <a:rPr lang="ru-RU" sz="1900" i="1" dirty="0" err="1">
                <a:ea typeface="+mn-lt"/>
                <a:cs typeface="+mn-lt"/>
              </a:rPr>
              <a:t>психотропних</a:t>
            </a:r>
            <a:r>
              <a:rPr lang="ru-RU" sz="1900" i="1" dirty="0">
                <a:ea typeface="+mn-lt"/>
                <a:cs typeface="+mn-lt"/>
              </a:rPr>
              <a:t> </a:t>
            </a:r>
            <a:r>
              <a:rPr lang="ru-RU" sz="1900" i="1" dirty="0" err="1">
                <a:ea typeface="+mn-lt"/>
                <a:cs typeface="+mn-lt"/>
              </a:rPr>
              <a:t>лікарських</a:t>
            </a:r>
            <a:r>
              <a:rPr lang="ru-RU" sz="1900" i="1" dirty="0">
                <a:ea typeface="+mn-lt"/>
                <a:cs typeface="+mn-lt"/>
              </a:rPr>
              <a:t> </a:t>
            </a:r>
            <a:r>
              <a:rPr lang="ru-RU" sz="1900" i="1" dirty="0" err="1">
                <a:ea typeface="+mn-lt"/>
                <a:cs typeface="+mn-lt"/>
              </a:rPr>
              <a:t>засобів</a:t>
            </a:r>
            <a:r>
              <a:rPr lang="ru-RU" sz="1900" i="1" dirty="0">
                <a:ea typeface="+mn-lt"/>
                <a:cs typeface="+mn-lt"/>
              </a:rPr>
              <a:t>, до складу </a:t>
            </a:r>
            <a:r>
              <a:rPr lang="ru-RU" sz="1900" i="1" dirty="0" err="1">
                <a:ea typeface="+mn-lt"/>
                <a:cs typeface="+mn-lt"/>
              </a:rPr>
              <a:t>яких</a:t>
            </a:r>
            <a:r>
              <a:rPr lang="ru-RU" sz="1900" i="1" dirty="0">
                <a:ea typeface="+mn-lt"/>
                <a:cs typeface="+mn-lt"/>
              </a:rPr>
              <a:t> входить </a:t>
            </a:r>
            <a:r>
              <a:rPr lang="ru-RU" sz="1900" i="1" dirty="0" err="1">
                <a:ea typeface="+mn-lt"/>
                <a:cs typeface="+mn-lt"/>
              </a:rPr>
              <a:t>оксибутират</a:t>
            </a:r>
            <a:r>
              <a:rPr lang="ru-RU" sz="1900" i="1" dirty="0">
                <a:ea typeface="+mn-lt"/>
                <a:cs typeface="+mn-lt"/>
              </a:rPr>
              <a:t>, </a:t>
            </a:r>
            <a:r>
              <a:rPr lang="ru-RU" sz="1900" i="1" dirty="0" err="1">
                <a:ea typeface="+mn-lt"/>
                <a:cs typeface="+mn-lt"/>
              </a:rPr>
              <a:t>який</a:t>
            </a:r>
            <a:r>
              <a:rPr lang="ru-RU" sz="1900" i="1" dirty="0">
                <a:ea typeface="+mn-lt"/>
                <a:cs typeface="+mn-lt"/>
              </a:rPr>
              <a:t> </a:t>
            </a:r>
            <a:r>
              <a:rPr lang="ru-RU" sz="1900" i="1" dirty="0" err="1">
                <a:ea typeface="+mn-lt"/>
                <a:cs typeface="+mn-lt"/>
              </a:rPr>
              <a:t>віднесено</a:t>
            </a:r>
            <a:r>
              <a:rPr lang="ru-RU" sz="1900" i="1" dirty="0">
                <a:ea typeface="+mn-lt"/>
                <a:cs typeface="+mn-lt"/>
              </a:rPr>
              <a:t> до </a:t>
            </a:r>
            <a:r>
              <a:rPr lang="ru-RU" sz="1900" i="1" dirty="0" err="1">
                <a:ea typeface="+mn-lt"/>
                <a:cs typeface="+mn-lt"/>
              </a:rPr>
              <a:t>психотропних</a:t>
            </a:r>
            <a:r>
              <a:rPr lang="ru-RU" sz="1900" i="1" dirty="0">
                <a:ea typeface="+mn-lt"/>
                <a:cs typeface="+mn-lt"/>
              </a:rPr>
              <a:t> </a:t>
            </a:r>
            <a:r>
              <a:rPr lang="ru-RU" sz="1900" i="1" dirty="0" err="1">
                <a:ea typeface="+mn-lt"/>
                <a:cs typeface="+mn-lt"/>
              </a:rPr>
              <a:t>речовин</a:t>
            </a:r>
            <a:r>
              <a:rPr lang="ru-RU" sz="1900" i="1" dirty="0">
                <a:ea typeface="+mn-lt"/>
                <a:cs typeface="+mn-lt"/>
              </a:rPr>
              <a:t>, </a:t>
            </a:r>
            <a:r>
              <a:rPr lang="ru-RU" sz="1900" i="1" dirty="0" err="1">
                <a:ea typeface="+mn-lt"/>
                <a:cs typeface="+mn-lt"/>
              </a:rPr>
              <a:t>чим</a:t>
            </a:r>
            <a:r>
              <a:rPr lang="ru-RU" sz="1900" i="1" dirty="0">
                <a:ea typeface="+mn-lt"/>
                <a:cs typeface="+mn-lt"/>
              </a:rPr>
              <a:t> </a:t>
            </a:r>
            <a:r>
              <a:rPr lang="ru-RU" sz="1900" i="1" dirty="0" err="1">
                <a:ea typeface="+mn-lt"/>
                <a:cs typeface="+mn-lt"/>
              </a:rPr>
              <a:t>скоїв</a:t>
            </a:r>
            <a:r>
              <a:rPr lang="ru-RU" sz="1900" i="1" dirty="0">
                <a:ea typeface="+mn-lt"/>
                <a:cs typeface="+mn-lt"/>
              </a:rPr>
              <a:t> </a:t>
            </a:r>
            <a:r>
              <a:rPr lang="ru-RU" sz="1900" i="1" dirty="0" err="1">
                <a:ea typeface="+mn-lt"/>
                <a:cs typeface="+mn-lt"/>
              </a:rPr>
              <a:t>злочин</a:t>
            </a:r>
            <a:r>
              <a:rPr lang="ru-RU" sz="1900" i="1" dirty="0">
                <a:ea typeface="+mn-lt"/>
                <a:cs typeface="+mn-lt"/>
              </a:rPr>
              <a:t>, </a:t>
            </a:r>
            <a:r>
              <a:rPr lang="ru-RU" sz="1900" i="1" dirty="0" err="1">
                <a:ea typeface="+mn-lt"/>
                <a:cs typeface="+mn-lt"/>
              </a:rPr>
              <a:t>передбачений</a:t>
            </a:r>
            <a:r>
              <a:rPr lang="ru-RU" sz="1900" i="1" dirty="0">
                <a:ea typeface="+mn-lt"/>
                <a:cs typeface="+mn-lt"/>
              </a:rPr>
              <a:t> ч. 1 ст. 320 КК</a:t>
            </a:r>
            <a:endParaRPr lang="ru-RU" i="1" dirty="0"/>
          </a:p>
        </p:txBody>
      </p:sp>
      <p:sp>
        <p:nvSpPr>
          <p:cNvPr id="5" name="TextBox 4">
            <a:extLst>
              <a:ext uri="{FF2B5EF4-FFF2-40B4-BE49-F238E27FC236}">
                <a16:creationId xmlns:a16="http://schemas.microsoft.com/office/drawing/2014/main" id="{BB1275BF-C3E3-4DD7-8BFE-2EF851351F1F}"/>
              </a:ext>
            </a:extLst>
          </p:cNvPr>
          <p:cNvSpPr txBox="1"/>
          <p:nvPr/>
        </p:nvSpPr>
        <p:spPr>
          <a:xfrm>
            <a:off x="1919917" y="79614"/>
            <a:ext cx="928489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2400" b="1" dirty="0" err="1">
                <a:ea typeface="+mn-lt"/>
                <a:cs typeface="+mn-lt"/>
              </a:rPr>
              <a:t>Вирок</a:t>
            </a:r>
            <a:r>
              <a:rPr lang="ru-RU" sz="2400" b="1" dirty="0">
                <a:ea typeface="+mn-lt"/>
                <a:cs typeface="+mn-lt"/>
              </a:rPr>
              <a:t> </a:t>
            </a:r>
            <a:r>
              <a:rPr lang="ru-RU" sz="2400" b="1" dirty="0" err="1">
                <a:ea typeface="+mn-lt"/>
                <a:cs typeface="+mn-lt"/>
              </a:rPr>
              <a:t>Ямпільського</a:t>
            </a:r>
            <a:r>
              <a:rPr lang="ru-RU" sz="2400" b="1" dirty="0">
                <a:ea typeface="+mn-lt"/>
                <a:cs typeface="+mn-lt"/>
              </a:rPr>
              <a:t> районного суду </a:t>
            </a:r>
            <a:r>
              <a:rPr lang="ru-RU" sz="2400" b="1" dirty="0" err="1">
                <a:ea typeface="+mn-lt"/>
                <a:cs typeface="+mn-lt"/>
              </a:rPr>
              <a:t>Сумської</a:t>
            </a:r>
            <a:r>
              <a:rPr lang="ru-RU" sz="2400" b="1" dirty="0">
                <a:ea typeface="+mn-lt"/>
                <a:cs typeface="+mn-lt"/>
              </a:rPr>
              <a:t> </a:t>
            </a:r>
            <a:r>
              <a:rPr lang="ru-RU" sz="2400" b="1" dirty="0" err="1">
                <a:ea typeface="+mn-lt"/>
                <a:cs typeface="+mn-lt"/>
              </a:rPr>
              <a:t>області</a:t>
            </a:r>
            <a:r>
              <a:rPr lang="ru-RU" sz="2400" b="1" dirty="0">
                <a:ea typeface="+mn-lt"/>
                <a:cs typeface="+mn-lt"/>
              </a:rPr>
              <a:t> </a:t>
            </a:r>
            <a:r>
              <a:rPr lang="ru-RU" sz="2400" b="1" dirty="0" err="1">
                <a:ea typeface="+mn-lt"/>
                <a:cs typeface="+mn-lt"/>
              </a:rPr>
              <a:t>від</a:t>
            </a:r>
            <a:r>
              <a:rPr lang="ru-RU" sz="2400" b="1" dirty="0">
                <a:ea typeface="+mn-lt"/>
                <a:cs typeface="+mn-lt"/>
              </a:rPr>
              <a:t> 15 вересня 2010 року у </a:t>
            </a:r>
            <a:r>
              <a:rPr lang="ru-RU" sz="2400" b="1" dirty="0" err="1">
                <a:ea typeface="+mn-lt"/>
                <a:cs typeface="+mn-lt"/>
              </a:rPr>
              <a:t>справі</a:t>
            </a:r>
            <a:r>
              <a:rPr lang="ru-RU" sz="2400" b="1" dirty="0">
                <a:ea typeface="+mn-lt"/>
                <a:cs typeface="+mn-lt"/>
              </a:rPr>
              <a:t> № 1-94/10 </a:t>
            </a:r>
            <a:endParaRPr lang="ru-RU" sz="2400" dirty="0">
              <a:ea typeface="+mn-lt"/>
              <a:cs typeface="+mn-lt"/>
            </a:endParaRPr>
          </a:p>
          <a:p>
            <a:pPr algn="ctr"/>
            <a:endParaRPr lang="ru-RU" sz="2400" b="1" dirty="0"/>
          </a:p>
        </p:txBody>
      </p:sp>
    </p:spTree>
    <p:extLst>
      <p:ext uri="{BB962C8B-B14F-4D97-AF65-F5344CB8AC3E}">
        <p14:creationId xmlns:p14="http://schemas.microsoft.com/office/powerpoint/2010/main" val="15357398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66A4F0-3BE2-48AA-9D99-D0B98004FC43}"/>
              </a:ext>
            </a:extLst>
          </p:cNvPr>
          <p:cNvSpPr>
            <a:spLocks noGrp="1"/>
          </p:cNvSpPr>
          <p:nvPr>
            <p:ph type="title"/>
          </p:nvPr>
        </p:nvSpPr>
        <p:spPr>
          <a:xfrm>
            <a:off x="1172698" y="1045861"/>
            <a:ext cx="10077557" cy="4474203"/>
          </a:xfrm>
        </p:spPr>
        <p:style>
          <a:lnRef idx="3">
            <a:schemeClr val="lt1"/>
          </a:lnRef>
          <a:fillRef idx="1">
            <a:schemeClr val="dk1"/>
          </a:fillRef>
          <a:effectRef idx="1">
            <a:schemeClr val="dk1"/>
          </a:effectRef>
          <a:fontRef idx="minor">
            <a:schemeClr val="lt1"/>
          </a:fontRef>
        </p:style>
        <p:txBody>
          <a:bodyPr vert="horz" lIns="91440" tIns="45720" rIns="91440" bIns="45720" rtlCol="0" anchor="ctr">
            <a:normAutofit/>
          </a:bodyPr>
          <a:lstStyle/>
          <a:p>
            <a:pPr algn="ctr"/>
            <a:r>
              <a:rPr lang="ru-RU" i="0" dirty="0" err="1">
                <a:ea typeface="+mn-lt"/>
                <a:cs typeface="+mn-lt"/>
              </a:rPr>
              <a:t>Незаконне</a:t>
            </a:r>
            <a:r>
              <a:rPr lang="ru-RU" i="0" dirty="0">
                <a:ea typeface="+mn-lt"/>
                <a:cs typeface="+mn-lt"/>
              </a:rPr>
              <a:t> </a:t>
            </a:r>
            <a:r>
              <a:rPr lang="ru-RU" i="0" dirty="0" err="1">
                <a:ea typeface="+mn-lt"/>
                <a:cs typeface="+mn-lt"/>
              </a:rPr>
              <a:t>виробництво</a:t>
            </a:r>
            <a:r>
              <a:rPr lang="ru-RU" i="0" dirty="0">
                <a:ea typeface="+mn-lt"/>
                <a:cs typeface="+mn-lt"/>
              </a:rPr>
              <a:t>, </a:t>
            </a:r>
            <a:r>
              <a:rPr lang="ru-RU" i="0" dirty="0" err="1">
                <a:ea typeface="+mn-lt"/>
                <a:cs typeface="+mn-lt"/>
              </a:rPr>
              <a:t>виготовлення</a:t>
            </a:r>
            <a:r>
              <a:rPr lang="ru-RU" i="0" dirty="0">
                <a:ea typeface="+mn-lt"/>
                <a:cs typeface="+mn-lt"/>
              </a:rPr>
              <a:t>, </a:t>
            </a:r>
            <a:r>
              <a:rPr lang="ru-RU" i="0" dirty="0" err="1">
                <a:ea typeface="+mn-lt"/>
                <a:cs typeface="+mn-lt"/>
              </a:rPr>
              <a:t>придбання</a:t>
            </a:r>
            <a:r>
              <a:rPr lang="ru-RU" i="0" dirty="0">
                <a:ea typeface="+mn-lt"/>
                <a:cs typeface="+mn-lt"/>
              </a:rPr>
              <a:t>, </a:t>
            </a:r>
            <a:r>
              <a:rPr lang="ru-RU" i="0" dirty="0" err="1">
                <a:ea typeface="+mn-lt"/>
                <a:cs typeface="+mn-lt"/>
              </a:rPr>
              <a:t>перевезення</a:t>
            </a:r>
            <a:r>
              <a:rPr lang="ru-RU" i="0" dirty="0">
                <a:ea typeface="+mn-lt"/>
                <a:cs typeface="+mn-lt"/>
              </a:rPr>
              <a:t>, </a:t>
            </a:r>
            <a:r>
              <a:rPr lang="ru-RU" i="0" dirty="0" err="1">
                <a:ea typeface="+mn-lt"/>
                <a:cs typeface="+mn-lt"/>
              </a:rPr>
              <a:t>пересилання</a:t>
            </a:r>
            <a:r>
              <a:rPr lang="ru-RU" i="0" dirty="0">
                <a:ea typeface="+mn-lt"/>
                <a:cs typeface="+mn-lt"/>
              </a:rPr>
              <a:t>, </a:t>
            </a:r>
            <a:r>
              <a:rPr lang="ru-RU" i="0" dirty="0" err="1">
                <a:ea typeface="+mn-lt"/>
                <a:cs typeface="+mn-lt"/>
              </a:rPr>
              <a:t>зберігання</a:t>
            </a:r>
            <a:r>
              <a:rPr lang="ru-RU" i="0" dirty="0">
                <a:ea typeface="+mn-lt"/>
                <a:cs typeface="+mn-lt"/>
              </a:rPr>
              <a:t> з метою </a:t>
            </a:r>
            <a:r>
              <a:rPr lang="ru-RU" i="0" dirty="0" err="1">
                <a:ea typeface="+mn-lt"/>
                <a:cs typeface="+mn-lt"/>
              </a:rPr>
              <a:t>збуту</a:t>
            </a:r>
            <a:r>
              <a:rPr lang="ru-RU" i="0" dirty="0">
                <a:ea typeface="+mn-lt"/>
                <a:cs typeface="+mn-lt"/>
              </a:rPr>
              <a:t> </a:t>
            </a:r>
            <a:r>
              <a:rPr lang="ru-RU" i="0" dirty="0" err="1">
                <a:ea typeface="+mn-lt"/>
                <a:cs typeface="+mn-lt"/>
              </a:rPr>
              <a:t>або</a:t>
            </a:r>
            <a:r>
              <a:rPr lang="ru-RU" i="0" dirty="0">
                <a:ea typeface="+mn-lt"/>
                <a:cs typeface="+mn-lt"/>
              </a:rPr>
              <a:t> </a:t>
            </a:r>
            <a:r>
              <a:rPr lang="ru-RU" i="0" dirty="0" err="1">
                <a:ea typeface="+mn-lt"/>
                <a:cs typeface="+mn-lt"/>
              </a:rPr>
              <a:t>збут</a:t>
            </a:r>
            <a:r>
              <a:rPr lang="ru-RU" i="0" dirty="0">
                <a:ea typeface="+mn-lt"/>
                <a:cs typeface="+mn-lt"/>
              </a:rPr>
              <a:t> </a:t>
            </a:r>
            <a:r>
              <a:rPr lang="ru-RU" i="0" dirty="0" err="1">
                <a:ea typeface="+mn-lt"/>
                <a:cs typeface="+mn-lt"/>
              </a:rPr>
              <a:t>отруйних</a:t>
            </a:r>
            <a:r>
              <a:rPr lang="ru-RU" i="0" dirty="0">
                <a:ea typeface="+mn-lt"/>
                <a:cs typeface="+mn-lt"/>
              </a:rPr>
              <a:t> </a:t>
            </a:r>
            <a:r>
              <a:rPr lang="ru-RU" i="0" dirty="0" err="1">
                <a:ea typeface="+mn-lt"/>
                <a:cs typeface="+mn-lt"/>
              </a:rPr>
              <a:t>чи</a:t>
            </a:r>
            <a:r>
              <a:rPr lang="ru-RU" i="0" dirty="0">
                <a:ea typeface="+mn-lt"/>
                <a:cs typeface="+mn-lt"/>
              </a:rPr>
              <a:t> </a:t>
            </a:r>
            <a:r>
              <a:rPr lang="ru-RU" i="0" dirty="0" err="1">
                <a:ea typeface="+mn-lt"/>
                <a:cs typeface="+mn-lt"/>
              </a:rPr>
              <a:t>сильнодіючих</a:t>
            </a:r>
            <a:r>
              <a:rPr lang="ru-RU" i="0" dirty="0">
                <a:ea typeface="+mn-lt"/>
                <a:cs typeface="+mn-lt"/>
              </a:rPr>
              <a:t> </a:t>
            </a:r>
            <a:r>
              <a:rPr lang="ru-RU" i="0" dirty="0" err="1">
                <a:ea typeface="+mn-lt"/>
                <a:cs typeface="+mn-lt"/>
              </a:rPr>
              <a:t>речовин</a:t>
            </a:r>
            <a:r>
              <a:rPr lang="ru-RU" i="0" dirty="0">
                <a:ea typeface="+mn-lt"/>
                <a:cs typeface="+mn-lt"/>
              </a:rPr>
              <a:t> </a:t>
            </a:r>
            <a:r>
              <a:rPr lang="ru-RU" i="0" dirty="0" err="1">
                <a:ea typeface="+mn-lt"/>
                <a:cs typeface="+mn-lt"/>
              </a:rPr>
              <a:t>або</a:t>
            </a:r>
            <a:r>
              <a:rPr lang="ru-RU" i="0" dirty="0">
                <a:ea typeface="+mn-lt"/>
                <a:cs typeface="+mn-lt"/>
              </a:rPr>
              <a:t> </a:t>
            </a:r>
            <a:r>
              <a:rPr lang="ru-RU" i="0" dirty="0" err="1">
                <a:ea typeface="+mn-lt"/>
                <a:cs typeface="+mn-lt"/>
              </a:rPr>
              <a:t>отруйних</a:t>
            </a:r>
            <a:r>
              <a:rPr lang="ru-RU" i="0" dirty="0">
                <a:ea typeface="+mn-lt"/>
                <a:cs typeface="+mn-lt"/>
              </a:rPr>
              <a:t> </a:t>
            </a:r>
            <a:r>
              <a:rPr lang="ru-RU" i="0" dirty="0" err="1">
                <a:ea typeface="+mn-lt"/>
                <a:cs typeface="+mn-lt"/>
              </a:rPr>
              <a:t>чи</a:t>
            </a:r>
            <a:r>
              <a:rPr lang="ru-RU" i="0" dirty="0">
                <a:ea typeface="+mn-lt"/>
                <a:cs typeface="+mn-lt"/>
              </a:rPr>
              <a:t> </a:t>
            </a:r>
            <a:r>
              <a:rPr lang="ru-RU" i="0" dirty="0" err="1">
                <a:ea typeface="+mn-lt"/>
                <a:cs typeface="+mn-lt"/>
              </a:rPr>
              <a:t>сильнодіючих</a:t>
            </a:r>
            <a:r>
              <a:rPr lang="ru-RU" i="0" dirty="0">
                <a:ea typeface="+mn-lt"/>
                <a:cs typeface="+mn-lt"/>
              </a:rPr>
              <a:t> </a:t>
            </a:r>
            <a:r>
              <a:rPr lang="ru-RU" i="0" dirty="0" err="1">
                <a:ea typeface="+mn-lt"/>
                <a:cs typeface="+mn-lt"/>
              </a:rPr>
              <a:t>лікарських</a:t>
            </a:r>
            <a:r>
              <a:rPr lang="ru-RU" i="0" dirty="0">
                <a:ea typeface="+mn-lt"/>
                <a:cs typeface="+mn-lt"/>
              </a:rPr>
              <a:t> </a:t>
            </a:r>
            <a:r>
              <a:rPr lang="ru-RU" i="0" dirty="0" err="1">
                <a:ea typeface="+mn-lt"/>
                <a:cs typeface="+mn-lt"/>
              </a:rPr>
              <a:t>засобів</a:t>
            </a:r>
            <a:r>
              <a:rPr lang="ru-RU" i="0" dirty="0">
                <a:ea typeface="+mn-lt"/>
                <a:cs typeface="+mn-lt"/>
              </a:rPr>
              <a:t> (ст. 321 КК).  </a:t>
            </a:r>
            <a:endParaRPr lang="ru-RU"/>
          </a:p>
        </p:txBody>
      </p:sp>
    </p:spTree>
    <p:extLst>
      <p:ext uri="{BB962C8B-B14F-4D97-AF65-F5344CB8AC3E}">
        <p14:creationId xmlns:p14="http://schemas.microsoft.com/office/powerpoint/2010/main" val="32606149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лачко с текстом: прямоугольное 3">
            <a:extLst>
              <a:ext uri="{FF2B5EF4-FFF2-40B4-BE49-F238E27FC236}">
                <a16:creationId xmlns:a16="http://schemas.microsoft.com/office/drawing/2014/main" id="{53AD02F2-8980-4882-91A4-60A325B5907C}"/>
              </a:ext>
            </a:extLst>
          </p:cNvPr>
          <p:cNvSpPr/>
          <p:nvPr/>
        </p:nvSpPr>
        <p:spPr>
          <a:xfrm>
            <a:off x="736121" y="520374"/>
            <a:ext cx="3407433" cy="1193320"/>
          </a:xfrm>
          <a:prstGeom prst="wedgeRectCallou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solidFill>
                  <a:schemeClr val="tx1"/>
                </a:solidFill>
              </a:rPr>
              <a:t>Об'єкт</a:t>
            </a:r>
            <a:r>
              <a:rPr lang="ru-RU" sz="2400" b="1" dirty="0">
                <a:solidFill>
                  <a:schemeClr val="tx1"/>
                </a:solidFill>
              </a:rPr>
              <a:t> </a:t>
            </a:r>
            <a:r>
              <a:rPr lang="ru-RU" sz="2400" b="1" dirty="0" err="1">
                <a:solidFill>
                  <a:schemeClr val="tx1"/>
                </a:solidFill>
              </a:rPr>
              <a:t>злочину</a:t>
            </a:r>
          </a:p>
        </p:txBody>
      </p:sp>
      <p:sp>
        <p:nvSpPr>
          <p:cNvPr id="5" name="Облачко с текстом: прямоугольное 4">
            <a:extLst>
              <a:ext uri="{FF2B5EF4-FFF2-40B4-BE49-F238E27FC236}">
                <a16:creationId xmlns:a16="http://schemas.microsoft.com/office/drawing/2014/main" id="{55912480-5BF6-4328-9CE5-A67120E68BE3}"/>
              </a:ext>
            </a:extLst>
          </p:cNvPr>
          <p:cNvSpPr/>
          <p:nvPr/>
        </p:nvSpPr>
        <p:spPr>
          <a:xfrm>
            <a:off x="7637253" y="520373"/>
            <a:ext cx="3407433" cy="1193320"/>
          </a:xfrm>
          <a:prstGeom prst="wedgeRectCallou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b="1">
                <a:solidFill>
                  <a:schemeClr val="tx1"/>
                </a:solidFill>
                <a:latin typeface="Avenir Next LT Pro"/>
              </a:rPr>
              <a:t>Предмет злочину</a:t>
            </a:r>
            <a:endParaRPr lang="ru-RU" sz="2400" b="1">
              <a:solidFill>
                <a:schemeClr val="tx1"/>
              </a:solidFill>
            </a:endParaRPr>
          </a:p>
        </p:txBody>
      </p:sp>
      <p:sp>
        <p:nvSpPr>
          <p:cNvPr id="6" name="Прямоугольник: скругленные углы 5">
            <a:extLst>
              <a:ext uri="{FF2B5EF4-FFF2-40B4-BE49-F238E27FC236}">
                <a16:creationId xmlns:a16="http://schemas.microsoft.com/office/drawing/2014/main" id="{E04F4254-B4F9-4C3C-92F6-25431A1B7E07}"/>
              </a:ext>
            </a:extLst>
          </p:cNvPr>
          <p:cNvSpPr/>
          <p:nvPr/>
        </p:nvSpPr>
        <p:spPr>
          <a:xfrm>
            <a:off x="404543" y="2050750"/>
            <a:ext cx="4198188" cy="41263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000" dirty="0">
                <a:ea typeface="+mn-lt"/>
                <a:cs typeface="+mn-lt"/>
              </a:rPr>
              <a:t>Порядок </a:t>
            </a:r>
            <a:r>
              <a:rPr lang="ru-RU" sz="2000" dirty="0" err="1">
                <a:ea typeface="+mn-lt"/>
                <a:cs typeface="+mn-lt"/>
              </a:rPr>
              <a:t>обігу</a:t>
            </a:r>
            <a:r>
              <a:rPr lang="ru-RU" sz="2000" dirty="0">
                <a:ea typeface="+mn-lt"/>
                <a:cs typeface="+mn-lt"/>
              </a:rPr>
              <a:t> </a:t>
            </a:r>
            <a:r>
              <a:rPr lang="ru-RU" sz="2000" dirty="0" err="1">
                <a:ea typeface="+mn-lt"/>
                <a:cs typeface="+mn-lt"/>
              </a:rPr>
              <a:t>отруйних</a:t>
            </a:r>
            <a:r>
              <a:rPr lang="ru-RU" sz="2000" dirty="0">
                <a:ea typeface="+mn-lt"/>
                <a:cs typeface="+mn-lt"/>
              </a:rPr>
              <a:t> і </a:t>
            </a:r>
            <a:r>
              <a:rPr lang="ru-RU" sz="2000" dirty="0" err="1">
                <a:ea typeface="+mn-lt"/>
                <a:cs typeface="+mn-lt"/>
              </a:rPr>
              <a:t>сильнодіючих</a:t>
            </a:r>
            <a:r>
              <a:rPr lang="ru-RU" sz="2000" dirty="0">
                <a:ea typeface="+mn-lt"/>
                <a:cs typeface="+mn-lt"/>
              </a:rPr>
              <a:t> </a:t>
            </a:r>
            <a:r>
              <a:rPr lang="ru-RU" sz="2000" dirty="0" err="1">
                <a:ea typeface="+mn-lt"/>
                <a:cs typeface="+mn-lt"/>
              </a:rPr>
              <a:t>речовин</a:t>
            </a:r>
            <a:r>
              <a:rPr lang="ru-RU" sz="2000" dirty="0">
                <a:ea typeface="+mn-lt"/>
                <a:cs typeface="+mn-lt"/>
              </a:rPr>
              <a:t>, </a:t>
            </a:r>
            <a:r>
              <a:rPr lang="ru-RU" sz="2000" dirty="0" err="1">
                <a:ea typeface="+mn-lt"/>
                <a:cs typeface="+mn-lt"/>
              </a:rPr>
              <a:t>що</a:t>
            </a:r>
            <a:r>
              <a:rPr lang="ru-RU" sz="2000" dirty="0">
                <a:ea typeface="+mn-lt"/>
                <a:cs typeface="+mn-lt"/>
              </a:rPr>
              <a:t> не є </a:t>
            </a:r>
            <a:r>
              <a:rPr lang="ru-RU" sz="2000" dirty="0" err="1">
                <a:ea typeface="+mn-lt"/>
                <a:cs typeface="+mn-lt"/>
              </a:rPr>
              <a:t>наркотичними</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психотропними</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їх</a:t>
            </a:r>
            <a:r>
              <a:rPr lang="ru-RU" sz="2000" dirty="0">
                <a:ea typeface="+mn-lt"/>
                <a:cs typeface="+mn-lt"/>
              </a:rPr>
              <a:t> аналогами, а </a:t>
            </a:r>
            <a:r>
              <a:rPr lang="ru-RU" sz="2000" dirty="0" err="1">
                <a:ea typeface="+mn-lt"/>
                <a:cs typeface="+mn-lt"/>
              </a:rPr>
              <a:t>також</a:t>
            </a:r>
            <a:r>
              <a:rPr lang="ru-RU" sz="2000" dirty="0">
                <a:ea typeface="+mn-lt"/>
                <a:cs typeface="+mn-lt"/>
              </a:rPr>
              <a:t> </a:t>
            </a:r>
            <a:r>
              <a:rPr lang="ru-RU" sz="2000" dirty="0" err="1">
                <a:ea typeface="+mn-lt"/>
                <a:cs typeface="+mn-lt"/>
              </a:rPr>
              <a:t>отруйних</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сильнодіючих</a:t>
            </a:r>
            <a:r>
              <a:rPr lang="ru-RU" sz="2000" dirty="0">
                <a:ea typeface="+mn-lt"/>
                <a:cs typeface="+mn-lt"/>
              </a:rPr>
              <a:t> </a:t>
            </a:r>
            <a:r>
              <a:rPr lang="ru-RU" sz="2000" dirty="0" err="1">
                <a:ea typeface="+mn-lt"/>
                <a:cs typeface="+mn-lt"/>
              </a:rPr>
              <a:t>лікарських</a:t>
            </a:r>
            <a:r>
              <a:rPr lang="ru-RU" sz="2000" dirty="0">
                <a:ea typeface="+mn-lt"/>
                <a:cs typeface="+mn-lt"/>
              </a:rPr>
              <a:t> </a:t>
            </a:r>
            <a:r>
              <a:rPr lang="ru-RU" sz="2000" dirty="0" err="1">
                <a:ea typeface="+mn-lt"/>
                <a:cs typeface="+mn-lt"/>
              </a:rPr>
              <a:t>засобів</a:t>
            </a:r>
            <a:r>
              <a:rPr lang="ru-RU" sz="2000" dirty="0">
                <a:ea typeface="+mn-lt"/>
                <a:cs typeface="+mn-lt"/>
              </a:rPr>
              <a:t>, </a:t>
            </a:r>
            <a:r>
              <a:rPr lang="ru-RU" sz="2000" dirty="0" err="1">
                <a:ea typeface="+mn-lt"/>
                <a:cs typeface="+mn-lt"/>
              </a:rPr>
              <a:t>встановлений</a:t>
            </a:r>
            <a:r>
              <a:rPr lang="ru-RU" sz="2000" dirty="0">
                <a:ea typeface="+mn-lt"/>
                <a:cs typeface="+mn-lt"/>
              </a:rPr>
              <a:t> </a:t>
            </a:r>
            <a:r>
              <a:rPr lang="ru-RU" sz="2000" dirty="0" err="1">
                <a:ea typeface="+mn-lt"/>
                <a:cs typeface="+mn-lt"/>
              </a:rPr>
              <a:t>законодавством</a:t>
            </a:r>
            <a:r>
              <a:rPr lang="ru-RU" sz="2000" dirty="0">
                <a:ea typeface="+mn-lt"/>
                <a:cs typeface="+mn-lt"/>
              </a:rPr>
              <a:t> з метою </a:t>
            </a:r>
            <a:r>
              <a:rPr lang="ru-RU" sz="2000" dirty="0" err="1">
                <a:ea typeface="+mn-lt"/>
                <a:cs typeface="+mn-lt"/>
              </a:rPr>
              <a:t>охорони</a:t>
            </a:r>
            <a:r>
              <a:rPr lang="ru-RU" sz="2000" dirty="0">
                <a:ea typeface="+mn-lt"/>
                <a:cs typeface="+mn-lt"/>
              </a:rPr>
              <a:t> </a:t>
            </a:r>
            <a:r>
              <a:rPr lang="ru-RU" sz="2000" dirty="0" err="1">
                <a:ea typeface="+mn-lt"/>
                <a:cs typeface="+mn-lt"/>
              </a:rPr>
              <a:t>здоров’я</a:t>
            </a:r>
            <a:r>
              <a:rPr lang="ru-RU" sz="2000" dirty="0">
                <a:ea typeface="+mn-lt"/>
                <a:cs typeface="+mn-lt"/>
              </a:rPr>
              <a:t> </a:t>
            </a:r>
            <a:r>
              <a:rPr lang="ru-RU" sz="2000" dirty="0" err="1">
                <a:ea typeface="+mn-lt"/>
                <a:cs typeface="+mn-lt"/>
              </a:rPr>
              <a:t>населення</a:t>
            </a:r>
            <a:r>
              <a:rPr lang="ru-RU" sz="2000" dirty="0">
                <a:ea typeface="+mn-lt"/>
                <a:cs typeface="+mn-lt"/>
              </a:rPr>
              <a:t> . </a:t>
            </a:r>
            <a:endParaRPr lang="ru-RU" sz="2000" dirty="0"/>
          </a:p>
        </p:txBody>
      </p:sp>
      <p:sp>
        <p:nvSpPr>
          <p:cNvPr id="7" name="Прямоугольник: скругленные углы 6">
            <a:extLst>
              <a:ext uri="{FF2B5EF4-FFF2-40B4-BE49-F238E27FC236}">
                <a16:creationId xmlns:a16="http://schemas.microsoft.com/office/drawing/2014/main" id="{854AAD28-4A5F-4C64-993F-077542A87F75}"/>
              </a:ext>
            </a:extLst>
          </p:cNvPr>
          <p:cNvSpPr/>
          <p:nvPr/>
        </p:nvSpPr>
        <p:spPr>
          <a:xfrm>
            <a:off x="7248165" y="2050750"/>
            <a:ext cx="4198188" cy="4126300"/>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just"/>
            <a:r>
              <a:rPr lang="ru-RU" sz="2000" dirty="0">
                <a:ea typeface="+mn-lt"/>
                <a:cs typeface="+mn-lt"/>
              </a:rPr>
              <a:t>1) </a:t>
            </a:r>
            <a:r>
              <a:rPr lang="ru-RU" sz="2000" dirty="0" err="1">
                <a:ea typeface="+mn-lt"/>
                <a:cs typeface="+mn-lt"/>
              </a:rPr>
              <a:t>Отруйні</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сильнодіючі</a:t>
            </a:r>
            <a:r>
              <a:rPr lang="ru-RU" sz="2000" dirty="0">
                <a:ea typeface="+mn-lt"/>
                <a:cs typeface="+mn-lt"/>
              </a:rPr>
              <a:t> </a:t>
            </a:r>
            <a:r>
              <a:rPr lang="ru-RU" sz="2000" dirty="0" err="1">
                <a:ea typeface="+mn-lt"/>
                <a:cs typeface="+mn-lt"/>
              </a:rPr>
              <a:t>речовини</a:t>
            </a:r>
            <a:r>
              <a:rPr lang="ru-RU" sz="2000" dirty="0">
                <a:ea typeface="+mn-lt"/>
                <a:cs typeface="+mn-lt"/>
              </a:rPr>
              <a:t>, </a:t>
            </a:r>
            <a:r>
              <a:rPr lang="ru-RU" sz="2000" dirty="0" err="1">
                <a:ea typeface="+mn-lt"/>
                <a:cs typeface="+mn-lt"/>
              </a:rPr>
              <a:t>що</a:t>
            </a:r>
            <a:r>
              <a:rPr lang="ru-RU" sz="2000" dirty="0">
                <a:ea typeface="+mn-lt"/>
                <a:cs typeface="+mn-lt"/>
              </a:rPr>
              <a:t> не є </a:t>
            </a:r>
            <a:r>
              <a:rPr lang="ru-RU" sz="2000" dirty="0" err="1">
                <a:ea typeface="+mn-lt"/>
                <a:cs typeface="+mn-lt"/>
              </a:rPr>
              <a:t>наркотичними</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психотропними</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їх</a:t>
            </a:r>
            <a:r>
              <a:rPr lang="ru-RU" sz="2000" dirty="0">
                <a:ea typeface="+mn-lt"/>
                <a:cs typeface="+mn-lt"/>
              </a:rPr>
              <a:t> аналогами ; </a:t>
            </a:r>
            <a:endParaRPr lang="ru-RU">
              <a:ea typeface="+mn-lt"/>
              <a:cs typeface="+mn-lt"/>
            </a:endParaRPr>
          </a:p>
          <a:p>
            <a:pPr algn="just"/>
            <a:r>
              <a:rPr lang="ru-RU" sz="2000" dirty="0">
                <a:ea typeface="+mn-lt"/>
                <a:cs typeface="+mn-lt"/>
              </a:rPr>
              <a:t>2) </a:t>
            </a:r>
            <a:r>
              <a:rPr lang="ru-RU" sz="2000" dirty="0" err="1">
                <a:ea typeface="+mn-lt"/>
                <a:cs typeface="+mn-lt"/>
              </a:rPr>
              <a:t>Отруйні</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сильнодіючі</a:t>
            </a:r>
            <a:r>
              <a:rPr lang="ru-RU" sz="2000" dirty="0">
                <a:ea typeface="+mn-lt"/>
                <a:cs typeface="+mn-lt"/>
              </a:rPr>
              <a:t> </a:t>
            </a:r>
            <a:r>
              <a:rPr lang="ru-RU" sz="2000" dirty="0" err="1">
                <a:ea typeface="+mn-lt"/>
                <a:cs typeface="+mn-lt"/>
              </a:rPr>
              <a:t>лікарські</a:t>
            </a:r>
            <a:r>
              <a:rPr lang="ru-RU" sz="2000" dirty="0">
                <a:ea typeface="+mn-lt"/>
                <a:cs typeface="+mn-lt"/>
              </a:rPr>
              <a:t> </a:t>
            </a:r>
            <a:r>
              <a:rPr lang="ru-RU" sz="2000" dirty="0" err="1">
                <a:ea typeface="+mn-lt"/>
                <a:cs typeface="+mn-lt"/>
              </a:rPr>
              <a:t>засоби</a:t>
            </a:r>
            <a:r>
              <a:rPr lang="ru-RU" sz="2000" dirty="0">
                <a:ea typeface="+mn-lt"/>
                <a:cs typeface="+mn-lt"/>
              </a:rPr>
              <a:t> ; </a:t>
            </a:r>
            <a:endParaRPr lang="ru-RU">
              <a:ea typeface="+mn-lt"/>
              <a:cs typeface="+mn-lt"/>
            </a:endParaRPr>
          </a:p>
          <a:p>
            <a:pPr algn="just"/>
            <a:r>
              <a:rPr lang="ru-RU" sz="2000" dirty="0">
                <a:ea typeface="+mn-lt"/>
                <a:cs typeface="+mn-lt"/>
              </a:rPr>
              <a:t>3) </a:t>
            </a:r>
            <a:r>
              <a:rPr lang="ru-RU" sz="2000" dirty="0" err="1">
                <a:ea typeface="+mn-lt"/>
                <a:cs typeface="+mn-lt"/>
              </a:rPr>
              <a:t>Обладнання</a:t>
            </a:r>
            <a:r>
              <a:rPr lang="ru-RU" sz="2000" dirty="0">
                <a:ea typeface="+mn-lt"/>
                <a:cs typeface="+mn-lt"/>
              </a:rPr>
              <a:t>, </a:t>
            </a:r>
            <a:r>
              <a:rPr lang="ru-RU" sz="2000" dirty="0" err="1">
                <a:ea typeface="+mn-lt"/>
                <a:cs typeface="+mn-lt"/>
              </a:rPr>
              <a:t>призначене</a:t>
            </a:r>
            <a:r>
              <a:rPr lang="ru-RU" sz="2000" dirty="0">
                <a:ea typeface="+mn-lt"/>
                <a:cs typeface="+mn-lt"/>
              </a:rPr>
              <a:t> для </a:t>
            </a:r>
            <a:r>
              <a:rPr lang="ru-RU" sz="2000" dirty="0" err="1">
                <a:ea typeface="+mn-lt"/>
                <a:cs typeface="+mn-lt"/>
              </a:rPr>
              <a:t>виробництва</a:t>
            </a:r>
            <a:r>
              <a:rPr lang="ru-RU" sz="2000" dirty="0">
                <a:ea typeface="+mn-lt"/>
                <a:cs typeface="+mn-lt"/>
              </a:rPr>
              <a:t> </a:t>
            </a:r>
            <a:r>
              <a:rPr lang="ru-RU" sz="2000" dirty="0" err="1">
                <a:ea typeface="+mn-lt"/>
                <a:cs typeface="+mn-lt"/>
              </a:rPr>
              <a:t>чи</a:t>
            </a:r>
            <a:r>
              <a:rPr lang="ru-RU" sz="2000" dirty="0">
                <a:ea typeface="+mn-lt"/>
                <a:cs typeface="+mn-lt"/>
              </a:rPr>
              <a:t> </a:t>
            </a:r>
            <a:r>
              <a:rPr lang="ru-RU" sz="2000" dirty="0" err="1">
                <a:ea typeface="+mn-lt"/>
                <a:cs typeface="+mn-lt"/>
              </a:rPr>
              <a:t>виготовлення</a:t>
            </a:r>
            <a:r>
              <a:rPr lang="ru-RU" sz="2000" dirty="0">
                <a:ea typeface="+mn-lt"/>
                <a:cs typeface="+mn-lt"/>
              </a:rPr>
              <a:t> таких </a:t>
            </a:r>
            <a:r>
              <a:rPr lang="ru-RU" sz="2000" dirty="0" err="1">
                <a:ea typeface="+mn-lt"/>
                <a:cs typeface="+mn-lt"/>
              </a:rPr>
              <a:t>речовин</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лікарських</a:t>
            </a:r>
            <a:r>
              <a:rPr lang="ru-RU" sz="2000" dirty="0">
                <a:ea typeface="+mn-lt"/>
                <a:cs typeface="+mn-lt"/>
              </a:rPr>
              <a:t> </a:t>
            </a:r>
            <a:r>
              <a:rPr lang="ru-RU" sz="2000" dirty="0" err="1">
                <a:ea typeface="+mn-lt"/>
                <a:cs typeface="+mn-lt"/>
              </a:rPr>
              <a:t>засобів</a:t>
            </a:r>
            <a:r>
              <a:rPr lang="ru-RU" sz="2000" dirty="0">
                <a:ea typeface="+mn-lt"/>
                <a:cs typeface="+mn-lt"/>
              </a:rPr>
              <a:t> .</a:t>
            </a:r>
            <a:endParaRPr lang="ru-RU" dirty="0">
              <a:ea typeface="+mn-lt"/>
              <a:cs typeface="+mn-lt"/>
            </a:endParaRPr>
          </a:p>
        </p:txBody>
      </p:sp>
      <p:pic>
        <p:nvPicPr>
          <p:cNvPr id="8" name="Рисунок 8">
            <a:extLst>
              <a:ext uri="{FF2B5EF4-FFF2-40B4-BE49-F238E27FC236}">
                <a16:creationId xmlns:a16="http://schemas.microsoft.com/office/drawing/2014/main" id="{CC99970B-52BE-4E45-B555-4EB7FB2AED3D}"/>
              </a:ext>
            </a:extLst>
          </p:cNvPr>
          <p:cNvPicPr>
            <a:picLocks noChangeAspect="1"/>
          </p:cNvPicPr>
          <p:nvPr/>
        </p:nvPicPr>
        <p:blipFill>
          <a:blip r:embed="rId2"/>
          <a:stretch>
            <a:fillRect/>
          </a:stretch>
        </p:blipFill>
        <p:spPr>
          <a:xfrm>
            <a:off x="4755311" y="2107002"/>
            <a:ext cx="2350698" cy="4038600"/>
          </a:xfrm>
          <a:prstGeom prst="rect">
            <a:avLst/>
          </a:prstGeom>
        </p:spPr>
      </p:pic>
    </p:spTree>
    <p:extLst>
      <p:ext uri="{BB962C8B-B14F-4D97-AF65-F5344CB8AC3E}">
        <p14:creationId xmlns:p14="http://schemas.microsoft.com/office/powerpoint/2010/main" val="31114439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узырек для мыслей: облако 3">
            <a:extLst>
              <a:ext uri="{FF2B5EF4-FFF2-40B4-BE49-F238E27FC236}">
                <a16:creationId xmlns:a16="http://schemas.microsoft.com/office/drawing/2014/main" id="{5B80177D-6181-4BB8-ACD8-0DB02F2336D5}"/>
              </a:ext>
            </a:extLst>
          </p:cNvPr>
          <p:cNvSpPr/>
          <p:nvPr/>
        </p:nvSpPr>
        <p:spPr>
          <a:xfrm rot="20760000" flipH="1">
            <a:off x="565473" y="152553"/>
            <a:ext cx="3508074" cy="161026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ОТРУЙНІ РЕЧОВИНИ</a:t>
            </a:r>
          </a:p>
        </p:txBody>
      </p:sp>
      <p:sp>
        <p:nvSpPr>
          <p:cNvPr id="5" name="Прямоугольник: скругленные углы 4">
            <a:extLst>
              <a:ext uri="{FF2B5EF4-FFF2-40B4-BE49-F238E27FC236}">
                <a16:creationId xmlns:a16="http://schemas.microsoft.com/office/drawing/2014/main" id="{603B0049-0A8F-49C4-B9EC-16C74B3ACFB6}"/>
              </a:ext>
            </a:extLst>
          </p:cNvPr>
          <p:cNvSpPr/>
          <p:nvPr/>
        </p:nvSpPr>
        <p:spPr>
          <a:xfrm>
            <a:off x="5077184" y="109807"/>
            <a:ext cx="6484186" cy="3220527"/>
          </a:xfrm>
          <a:prstGeom prst="roundRect">
            <a:avLst/>
          </a:prstGeom>
          <a:solidFill>
            <a:srgbClr val="B4AF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err="1">
                <a:solidFill>
                  <a:schemeClr val="tx1"/>
                </a:solidFill>
                <a:ea typeface="+mn-lt"/>
                <a:cs typeface="+mn-lt"/>
              </a:rPr>
              <a:t>Небезпечні</a:t>
            </a:r>
            <a:r>
              <a:rPr lang="ru-RU" sz="2000" dirty="0">
                <a:solidFill>
                  <a:schemeClr val="tx1"/>
                </a:solidFill>
                <a:ea typeface="+mn-lt"/>
                <a:cs typeface="+mn-lt"/>
              </a:rPr>
              <a:t> </a:t>
            </a:r>
            <a:r>
              <a:rPr lang="ru-RU" sz="2000" dirty="0" err="1">
                <a:solidFill>
                  <a:schemeClr val="tx1"/>
                </a:solidFill>
                <a:ea typeface="+mn-lt"/>
                <a:cs typeface="+mn-lt"/>
              </a:rPr>
              <a:t>хімічні</a:t>
            </a:r>
            <a:r>
              <a:rPr lang="ru-RU" sz="2000" dirty="0">
                <a:solidFill>
                  <a:schemeClr val="tx1"/>
                </a:solidFill>
                <a:ea typeface="+mn-lt"/>
                <a:cs typeface="+mn-lt"/>
              </a:rPr>
              <a:t> </a:t>
            </a:r>
            <a:r>
              <a:rPr lang="ru-RU" sz="2000" dirty="0" err="1">
                <a:solidFill>
                  <a:schemeClr val="tx1"/>
                </a:solidFill>
                <a:ea typeface="+mn-lt"/>
                <a:cs typeface="+mn-lt"/>
              </a:rPr>
              <a:t>речовини</a:t>
            </a:r>
            <a:r>
              <a:rPr lang="ru-RU" sz="2000" dirty="0">
                <a:solidFill>
                  <a:schemeClr val="tx1"/>
                </a:solidFill>
                <a:ea typeface="+mn-lt"/>
                <a:cs typeface="+mn-lt"/>
              </a:rPr>
              <a:t> та </a:t>
            </a:r>
            <a:r>
              <a:rPr lang="ru-RU" sz="2000" dirty="0" err="1">
                <a:solidFill>
                  <a:schemeClr val="tx1"/>
                </a:solidFill>
                <a:ea typeface="+mn-lt"/>
                <a:cs typeface="+mn-lt"/>
              </a:rPr>
              <a:t>сполуки</a:t>
            </a:r>
            <a:r>
              <a:rPr lang="ru-RU" sz="2000" dirty="0">
                <a:solidFill>
                  <a:schemeClr val="tx1"/>
                </a:solidFill>
                <a:ea typeface="+mn-lt"/>
                <a:cs typeface="+mn-lt"/>
              </a:rPr>
              <a:t>, </a:t>
            </a:r>
            <a:r>
              <a:rPr lang="ru-RU" sz="2000" dirty="0" err="1">
                <a:solidFill>
                  <a:schemeClr val="tx1"/>
                </a:solidFill>
                <a:ea typeface="+mn-lt"/>
                <a:cs typeface="+mn-lt"/>
              </a:rPr>
              <a:t>індивідуальні</a:t>
            </a:r>
            <a:r>
              <a:rPr lang="ru-RU" sz="2000" dirty="0">
                <a:solidFill>
                  <a:schemeClr val="tx1"/>
                </a:solidFill>
                <a:ea typeface="+mn-lt"/>
                <a:cs typeface="+mn-lt"/>
              </a:rPr>
              <a:t> за </a:t>
            </a:r>
            <a:r>
              <a:rPr lang="ru-RU" sz="2000" dirty="0" err="1">
                <a:solidFill>
                  <a:schemeClr val="tx1"/>
                </a:solidFill>
                <a:ea typeface="+mn-lt"/>
                <a:cs typeface="+mn-lt"/>
              </a:rPr>
              <a:t>своїм</a:t>
            </a:r>
            <a:r>
              <a:rPr lang="ru-RU" sz="2000" dirty="0">
                <a:solidFill>
                  <a:schemeClr val="tx1"/>
                </a:solidFill>
                <a:ea typeface="+mn-lt"/>
                <a:cs typeface="+mn-lt"/>
              </a:rPr>
              <a:t> складом, </a:t>
            </a:r>
            <a:r>
              <a:rPr lang="ru-RU" sz="2000" dirty="0" err="1">
                <a:solidFill>
                  <a:schemeClr val="tx1"/>
                </a:solidFill>
                <a:ea typeface="+mn-lt"/>
                <a:cs typeface="+mn-lt"/>
              </a:rPr>
              <a:t>суміші</a:t>
            </a:r>
            <a:r>
              <a:rPr lang="ru-RU" sz="2000" dirty="0">
                <a:solidFill>
                  <a:schemeClr val="tx1"/>
                </a:solidFill>
                <a:ea typeface="+mn-lt"/>
                <a:cs typeface="+mn-lt"/>
              </a:rPr>
              <a:t> </a:t>
            </a:r>
            <a:r>
              <a:rPr lang="ru-RU" sz="2000" dirty="0" err="1">
                <a:solidFill>
                  <a:schemeClr val="tx1"/>
                </a:solidFill>
                <a:ea typeface="+mn-lt"/>
                <a:cs typeface="+mn-lt"/>
              </a:rPr>
              <a:t>хімічних</a:t>
            </a:r>
            <a:r>
              <a:rPr lang="ru-RU" sz="2000" dirty="0">
                <a:solidFill>
                  <a:schemeClr val="tx1"/>
                </a:solidFill>
                <a:ea typeface="+mn-lt"/>
                <a:cs typeface="+mn-lt"/>
              </a:rPr>
              <a:t> </a:t>
            </a:r>
            <a:r>
              <a:rPr lang="ru-RU" sz="2000" dirty="0" err="1">
                <a:solidFill>
                  <a:schemeClr val="tx1"/>
                </a:solidFill>
                <a:ea typeface="+mn-lt"/>
                <a:cs typeface="+mn-lt"/>
              </a:rPr>
              <a:t>речовин</a:t>
            </a:r>
            <a:r>
              <a:rPr lang="ru-RU" sz="2000" dirty="0">
                <a:solidFill>
                  <a:schemeClr val="tx1"/>
                </a:solidFill>
                <a:ea typeface="+mn-lt"/>
                <a:cs typeface="+mn-lt"/>
              </a:rPr>
              <a:t> та </a:t>
            </a:r>
            <a:r>
              <a:rPr lang="ru-RU" sz="2000" dirty="0" err="1">
                <a:solidFill>
                  <a:schemeClr val="tx1"/>
                </a:solidFill>
                <a:ea typeface="+mn-lt"/>
                <a:cs typeface="+mn-lt"/>
              </a:rPr>
              <a:t>сполук</a:t>
            </a:r>
            <a:r>
              <a:rPr lang="ru-RU" sz="2000" dirty="0">
                <a:solidFill>
                  <a:schemeClr val="tx1"/>
                </a:solidFill>
                <a:ea typeface="+mn-lt"/>
                <a:cs typeface="+mn-lt"/>
              </a:rPr>
              <a:t>, </a:t>
            </a:r>
            <a:r>
              <a:rPr lang="ru-RU" sz="2000" dirty="0" err="1">
                <a:solidFill>
                  <a:schemeClr val="tx1"/>
                </a:solidFill>
                <a:ea typeface="+mn-lt"/>
                <a:cs typeface="+mn-lt"/>
              </a:rPr>
              <a:t>продукти</a:t>
            </a:r>
            <a:r>
              <a:rPr lang="ru-RU" sz="2000" dirty="0">
                <a:solidFill>
                  <a:schemeClr val="tx1"/>
                </a:solidFill>
                <a:ea typeface="+mn-lt"/>
                <a:cs typeface="+mn-lt"/>
              </a:rPr>
              <a:t> </a:t>
            </a:r>
            <a:r>
              <a:rPr lang="ru-RU" sz="2000" dirty="0" err="1">
                <a:solidFill>
                  <a:schemeClr val="tx1"/>
                </a:solidFill>
                <a:ea typeface="+mn-lt"/>
                <a:cs typeface="+mn-lt"/>
              </a:rPr>
              <a:t>їх</a:t>
            </a:r>
            <a:r>
              <a:rPr lang="ru-RU" sz="2000" dirty="0">
                <a:solidFill>
                  <a:schemeClr val="tx1"/>
                </a:solidFill>
                <a:ea typeface="+mn-lt"/>
                <a:cs typeface="+mn-lt"/>
              </a:rPr>
              <a:t> </a:t>
            </a:r>
            <a:r>
              <a:rPr lang="ru-RU" sz="2000" dirty="0" err="1">
                <a:solidFill>
                  <a:schemeClr val="tx1"/>
                </a:solidFill>
                <a:ea typeface="+mn-lt"/>
                <a:cs typeface="+mn-lt"/>
              </a:rPr>
              <a:t>розкладу</a:t>
            </a:r>
            <a:r>
              <a:rPr lang="ru-RU" sz="2000" dirty="0">
                <a:solidFill>
                  <a:schemeClr val="tx1"/>
                </a:solidFill>
                <a:ea typeface="+mn-lt"/>
                <a:cs typeface="+mn-lt"/>
              </a:rPr>
              <a:t> та </a:t>
            </a:r>
            <a:r>
              <a:rPr lang="ru-RU" sz="2000" dirty="0" err="1">
                <a:solidFill>
                  <a:schemeClr val="tx1"/>
                </a:solidFill>
                <a:ea typeface="+mn-lt"/>
                <a:cs typeface="+mn-lt"/>
              </a:rPr>
              <a:t>розпаду</a:t>
            </a:r>
            <a:r>
              <a:rPr lang="ru-RU" sz="2000" dirty="0">
                <a:solidFill>
                  <a:schemeClr val="tx1"/>
                </a:solidFill>
                <a:ea typeface="+mn-lt"/>
                <a:cs typeface="+mn-lt"/>
              </a:rPr>
              <a:t>, </a:t>
            </a:r>
            <a:r>
              <a:rPr lang="ru-RU" sz="2000" dirty="0" err="1">
                <a:solidFill>
                  <a:schemeClr val="tx1"/>
                </a:solidFill>
                <a:ea typeface="+mn-lt"/>
                <a:cs typeface="+mn-lt"/>
              </a:rPr>
              <a:t>які</a:t>
            </a:r>
            <a:r>
              <a:rPr lang="ru-RU" sz="2000" dirty="0">
                <a:solidFill>
                  <a:schemeClr val="tx1"/>
                </a:solidFill>
                <a:ea typeface="+mn-lt"/>
                <a:cs typeface="+mn-lt"/>
              </a:rPr>
              <a:t> за </a:t>
            </a:r>
            <a:r>
              <a:rPr lang="ru-RU" sz="2000" dirty="0" err="1">
                <a:solidFill>
                  <a:schemeClr val="tx1"/>
                </a:solidFill>
                <a:ea typeface="+mn-lt"/>
                <a:cs typeface="+mn-lt"/>
              </a:rPr>
              <a:t>сукупністю</a:t>
            </a:r>
            <a:r>
              <a:rPr lang="ru-RU" sz="2000" dirty="0">
                <a:solidFill>
                  <a:schemeClr val="tx1"/>
                </a:solidFill>
                <a:ea typeface="+mn-lt"/>
                <a:cs typeface="+mn-lt"/>
              </a:rPr>
              <a:t> </a:t>
            </a:r>
            <a:r>
              <a:rPr lang="ru-RU" sz="2000" dirty="0" err="1">
                <a:solidFill>
                  <a:schemeClr val="tx1"/>
                </a:solidFill>
                <a:ea typeface="+mn-lt"/>
                <a:cs typeface="+mn-lt"/>
              </a:rPr>
              <a:t>притаманних</a:t>
            </a:r>
            <a:r>
              <a:rPr lang="ru-RU" sz="2000" dirty="0">
                <a:solidFill>
                  <a:schemeClr val="tx1"/>
                </a:solidFill>
                <a:ea typeface="+mn-lt"/>
                <a:cs typeface="+mn-lt"/>
              </a:rPr>
              <a:t> </a:t>
            </a:r>
            <a:r>
              <a:rPr lang="ru-RU" sz="2000" dirty="0" err="1">
                <a:solidFill>
                  <a:schemeClr val="tx1"/>
                </a:solidFill>
                <a:ea typeface="+mn-lt"/>
                <a:cs typeface="+mn-lt"/>
              </a:rPr>
              <a:t>їм</a:t>
            </a:r>
            <a:r>
              <a:rPr lang="ru-RU" sz="2000" dirty="0">
                <a:solidFill>
                  <a:schemeClr val="tx1"/>
                </a:solidFill>
                <a:ea typeface="+mn-lt"/>
                <a:cs typeface="+mn-lt"/>
              </a:rPr>
              <a:t> </a:t>
            </a:r>
            <a:r>
              <a:rPr lang="ru-RU" sz="2000" dirty="0" err="1">
                <a:solidFill>
                  <a:schemeClr val="tx1"/>
                </a:solidFill>
                <a:ea typeface="+mn-lt"/>
                <a:cs typeface="+mn-lt"/>
              </a:rPr>
              <a:t>властивостей</a:t>
            </a:r>
            <a:r>
              <a:rPr lang="ru-RU" sz="2000" dirty="0">
                <a:solidFill>
                  <a:schemeClr val="tx1"/>
                </a:solidFill>
                <a:ea typeface="+mn-lt"/>
                <a:cs typeface="+mn-lt"/>
              </a:rPr>
              <a:t> </a:t>
            </a:r>
            <a:r>
              <a:rPr lang="ru-RU" sz="2000" dirty="0" err="1">
                <a:solidFill>
                  <a:schemeClr val="tx1"/>
                </a:solidFill>
                <a:ea typeface="+mn-lt"/>
                <a:cs typeface="+mn-lt"/>
              </a:rPr>
              <a:t>створюють</a:t>
            </a:r>
            <a:r>
              <a:rPr lang="ru-RU" sz="2000" dirty="0">
                <a:solidFill>
                  <a:schemeClr val="tx1"/>
                </a:solidFill>
                <a:ea typeface="+mn-lt"/>
                <a:cs typeface="+mn-lt"/>
              </a:rPr>
              <a:t> </a:t>
            </a:r>
            <a:r>
              <a:rPr lang="ru-RU" sz="2000" dirty="0" err="1">
                <a:solidFill>
                  <a:schemeClr val="tx1"/>
                </a:solidFill>
                <a:ea typeface="+mn-lt"/>
                <a:cs typeface="+mn-lt"/>
              </a:rPr>
              <a:t>або</a:t>
            </a:r>
            <a:r>
              <a:rPr lang="ru-RU" sz="2000" dirty="0">
                <a:solidFill>
                  <a:schemeClr val="tx1"/>
                </a:solidFill>
                <a:ea typeface="+mn-lt"/>
                <a:cs typeface="+mn-lt"/>
              </a:rPr>
              <a:t> </a:t>
            </a:r>
            <a:r>
              <a:rPr lang="ru-RU" sz="2000" dirty="0" err="1">
                <a:solidFill>
                  <a:schemeClr val="tx1"/>
                </a:solidFill>
                <a:ea typeface="+mn-lt"/>
                <a:cs typeface="+mn-lt"/>
              </a:rPr>
              <a:t>можуть</a:t>
            </a:r>
            <a:r>
              <a:rPr lang="ru-RU" sz="2000" dirty="0">
                <a:solidFill>
                  <a:schemeClr val="tx1"/>
                </a:solidFill>
                <a:ea typeface="+mn-lt"/>
                <a:cs typeface="+mn-lt"/>
              </a:rPr>
              <a:t> </a:t>
            </a:r>
            <a:r>
              <a:rPr lang="ru-RU" sz="2000" dirty="0" err="1">
                <a:solidFill>
                  <a:schemeClr val="tx1"/>
                </a:solidFill>
                <a:ea typeface="+mn-lt"/>
                <a:cs typeface="+mn-lt"/>
              </a:rPr>
              <a:t>створити</a:t>
            </a:r>
            <a:r>
              <a:rPr lang="ru-RU" sz="2000" dirty="0">
                <a:solidFill>
                  <a:schemeClr val="tx1"/>
                </a:solidFill>
                <a:ea typeface="+mn-lt"/>
                <a:cs typeface="+mn-lt"/>
              </a:rPr>
              <a:t> </a:t>
            </a:r>
            <a:r>
              <a:rPr lang="ru-RU" sz="2000" dirty="0" err="1">
                <a:solidFill>
                  <a:schemeClr val="tx1"/>
                </a:solidFill>
                <a:ea typeface="+mn-lt"/>
                <a:cs typeface="+mn-lt"/>
              </a:rPr>
              <a:t>небезпеку</a:t>
            </a:r>
            <a:r>
              <a:rPr lang="ru-RU" sz="2000" dirty="0">
                <a:solidFill>
                  <a:schemeClr val="tx1"/>
                </a:solidFill>
                <a:ea typeface="+mn-lt"/>
                <a:cs typeface="+mn-lt"/>
              </a:rPr>
              <a:t> для </a:t>
            </a:r>
            <a:r>
              <a:rPr lang="ru-RU" sz="2000" dirty="0" err="1">
                <a:solidFill>
                  <a:schemeClr val="tx1"/>
                </a:solidFill>
                <a:ea typeface="+mn-lt"/>
                <a:cs typeface="+mn-lt"/>
              </a:rPr>
              <a:t>здоров’я</a:t>
            </a:r>
            <a:r>
              <a:rPr lang="ru-RU" sz="2000" dirty="0">
                <a:solidFill>
                  <a:schemeClr val="tx1"/>
                </a:solidFill>
                <a:ea typeface="+mn-lt"/>
                <a:cs typeface="+mn-lt"/>
              </a:rPr>
              <a:t> </a:t>
            </a:r>
            <a:r>
              <a:rPr lang="ru-RU" sz="2000" dirty="0" err="1">
                <a:solidFill>
                  <a:schemeClr val="tx1"/>
                </a:solidFill>
                <a:ea typeface="+mn-lt"/>
                <a:cs typeface="+mn-lt"/>
              </a:rPr>
              <a:t>чи</a:t>
            </a:r>
            <a:r>
              <a:rPr lang="ru-RU" sz="2000" dirty="0">
                <a:solidFill>
                  <a:schemeClr val="tx1"/>
                </a:solidFill>
                <a:ea typeface="+mn-lt"/>
                <a:cs typeface="+mn-lt"/>
              </a:rPr>
              <a:t> </a:t>
            </a:r>
            <a:r>
              <a:rPr lang="ru-RU" sz="2000" dirty="0" err="1">
                <a:solidFill>
                  <a:schemeClr val="tx1"/>
                </a:solidFill>
                <a:ea typeface="+mn-lt"/>
                <a:cs typeface="+mn-lt"/>
              </a:rPr>
              <a:t>життя</a:t>
            </a:r>
            <a:r>
              <a:rPr lang="ru-RU" sz="2000" dirty="0">
                <a:solidFill>
                  <a:schemeClr val="tx1"/>
                </a:solidFill>
                <a:ea typeface="+mn-lt"/>
                <a:cs typeface="+mn-lt"/>
              </a:rPr>
              <a:t> людей і </a:t>
            </a:r>
            <a:r>
              <a:rPr lang="ru-RU" sz="2000" dirty="0" err="1">
                <a:solidFill>
                  <a:schemeClr val="tx1"/>
                </a:solidFill>
                <a:ea typeface="+mn-lt"/>
                <a:cs typeface="+mn-lt"/>
              </a:rPr>
              <a:t>які</a:t>
            </a:r>
            <a:r>
              <a:rPr lang="ru-RU" sz="2000" dirty="0">
                <a:solidFill>
                  <a:schemeClr val="tx1"/>
                </a:solidFill>
                <a:ea typeface="+mn-lt"/>
                <a:cs typeface="+mn-lt"/>
              </a:rPr>
              <a:t> </a:t>
            </a:r>
            <a:r>
              <a:rPr lang="ru-RU" sz="2000" dirty="0" err="1">
                <a:solidFill>
                  <a:schemeClr val="tx1"/>
                </a:solidFill>
                <a:ea typeface="+mn-lt"/>
                <a:cs typeface="+mn-lt"/>
              </a:rPr>
              <a:t>потребують</a:t>
            </a:r>
            <a:r>
              <a:rPr lang="ru-RU" sz="2000" dirty="0">
                <a:solidFill>
                  <a:schemeClr val="tx1"/>
                </a:solidFill>
                <a:ea typeface="+mn-lt"/>
                <a:cs typeface="+mn-lt"/>
              </a:rPr>
              <a:t> </a:t>
            </a:r>
            <a:r>
              <a:rPr lang="ru-RU" sz="2000" dirty="0" err="1">
                <a:solidFill>
                  <a:schemeClr val="tx1"/>
                </a:solidFill>
                <a:ea typeface="+mn-lt"/>
                <a:cs typeface="+mn-lt"/>
              </a:rPr>
              <a:t>спеціальних</a:t>
            </a:r>
            <a:r>
              <a:rPr lang="ru-RU" sz="2000" dirty="0">
                <a:solidFill>
                  <a:schemeClr val="tx1"/>
                </a:solidFill>
                <a:ea typeface="+mn-lt"/>
                <a:cs typeface="+mn-lt"/>
              </a:rPr>
              <a:t> </a:t>
            </a:r>
            <a:r>
              <a:rPr lang="ru-RU" sz="2000" dirty="0" err="1">
                <a:solidFill>
                  <a:schemeClr val="tx1"/>
                </a:solidFill>
                <a:ea typeface="+mn-lt"/>
                <a:cs typeface="+mn-lt"/>
              </a:rPr>
              <a:t>методів</a:t>
            </a:r>
            <a:r>
              <a:rPr lang="ru-RU" sz="2000" dirty="0">
                <a:solidFill>
                  <a:schemeClr val="tx1"/>
                </a:solidFill>
                <a:ea typeface="+mn-lt"/>
                <a:cs typeface="+mn-lt"/>
              </a:rPr>
              <a:t>, умов і </a:t>
            </a:r>
            <a:r>
              <a:rPr lang="ru-RU" sz="2000" dirty="0" err="1">
                <a:solidFill>
                  <a:schemeClr val="tx1"/>
                </a:solidFill>
                <a:ea typeface="+mn-lt"/>
                <a:cs typeface="+mn-lt"/>
              </a:rPr>
              <a:t>засобів</a:t>
            </a:r>
            <a:r>
              <a:rPr lang="ru-RU" sz="2000" dirty="0">
                <a:solidFill>
                  <a:schemeClr val="tx1"/>
                </a:solidFill>
                <a:ea typeface="+mn-lt"/>
                <a:cs typeface="+mn-lt"/>
              </a:rPr>
              <a:t> </a:t>
            </a:r>
            <a:r>
              <a:rPr lang="ru-RU" sz="2000" dirty="0" err="1">
                <a:solidFill>
                  <a:schemeClr val="tx1"/>
                </a:solidFill>
                <a:ea typeface="+mn-lt"/>
                <a:cs typeface="+mn-lt"/>
              </a:rPr>
              <a:t>поводження</a:t>
            </a:r>
            <a:r>
              <a:rPr lang="ru-RU" sz="2000" dirty="0">
                <a:solidFill>
                  <a:schemeClr val="tx1"/>
                </a:solidFill>
                <a:ea typeface="+mn-lt"/>
                <a:cs typeface="+mn-lt"/>
              </a:rPr>
              <a:t> з ними.</a:t>
            </a:r>
            <a:endParaRPr lang="ru-RU" sz="2000" dirty="0">
              <a:solidFill>
                <a:schemeClr val="tx1"/>
              </a:solidFill>
            </a:endParaRPr>
          </a:p>
        </p:txBody>
      </p:sp>
      <p:sp>
        <p:nvSpPr>
          <p:cNvPr id="6" name="Прямоугольник: скругленные противолежащие углы 5">
            <a:extLst>
              <a:ext uri="{FF2B5EF4-FFF2-40B4-BE49-F238E27FC236}">
                <a16:creationId xmlns:a16="http://schemas.microsoft.com/office/drawing/2014/main" id="{FB299FBB-2082-4CDF-8A21-7ED1342E9683}"/>
              </a:ext>
            </a:extLst>
          </p:cNvPr>
          <p:cNvSpPr/>
          <p:nvPr/>
        </p:nvSpPr>
        <p:spPr>
          <a:xfrm flipH="1">
            <a:off x="5176926" y="3688871"/>
            <a:ext cx="6872378" cy="1308338"/>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err="1">
                <a:ea typeface="+mn-lt"/>
                <a:cs typeface="+mn-lt"/>
              </a:rPr>
              <a:t>Це</a:t>
            </a:r>
            <a:r>
              <a:rPr lang="ru-RU" dirty="0">
                <a:ea typeface="+mn-lt"/>
                <a:cs typeface="+mn-lt"/>
              </a:rPr>
              <a:t>, </a:t>
            </a:r>
            <a:r>
              <a:rPr lang="ru-RU" dirty="0" err="1">
                <a:ea typeface="+mn-lt"/>
                <a:cs typeface="+mn-lt"/>
              </a:rPr>
              <a:t>зокрема</a:t>
            </a:r>
            <a:r>
              <a:rPr lang="ru-RU" dirty="0">
                <a:ea typeface="+mn-lt"/>
                <a:cs typeface="+mn-lt"/>
              </a:rPr>
              <a:t>, </a:t>
            </a:r>
            <a:r>
              <a:rPr lang="ru-RU" dirty="0" err="1">
                <a:ea typeface="+mn-lt"/>
                <a:cs typeface="+mn-lt"/>
              </a:rPr>
              <a:t>отрути</a:t>
            </a:r>
            <a:r>
              <a:rPr lang="ru-RU" dirty="0">
                <a:ea typeface="+mn-lt"/>
                <a:cs typeface="+mn-lt"/>
              </a:rPr>
              <a:t>, </a:t>
            </a:r>
            <a:r>
              <a:rPr lang="ru-RU" dirty="0" err="1">
                <a:ea typeface="+mn-lt"/>
                <a:cs typeface="+mn-lt"/>
              </a:rPr>
              <a:t>токсини</a:t>
            </a:r>
            <a:r>
              <a:rPr lang="ru-RU" dirty="0">
                <a:ea typeface="+mn-lt"/>
                <a:cs typeface="+mn-lt"/>
              </a:rPr>
              <a:t> (</a:t>
            </a:r>
            <a:r>
              <a:rPr lang="ru-RU" dirty="0" err="1">
                <a:ea typeface="+mn-lt"/>
                <a:cs typeface="+mn-lt"/>
              </a:rPr>
              <a:t>бойові</a:t>
            </a:r>
            <a:r>
              <a:rPr lang="ru-RU" dirty="0">
                <a:ea typeface="+mn-lt"/>
                <a:cs typeface="+mn-lt"/>
              </a:rPr>
              <a:t>, </a:t>
            </a:r>
            <a:r>
              <a:rPr lang="ru-RU" dirty="0" err="1">
                <a:ea typeface="+mn-lt"/>
                <a:cs typeface="+mn-lt"/>
              </a:rPr>
              <a:t>лікарські</a:t>
            </a:r>
            <a:r>
              <a:rPr lang="ru-RU" dirty="0">
                <a:ea typeface="+mn-lt"/>
                <a:cs typeface="+mn-lt"/>
              </a:rPr>
              <a:t>, </a:t>
            </a:r>
            <a:r>
              <a:rPr lang="ru-RU" dirty="0" err="1">
                <a:ea typeface="+mn-lt"/>
                <a:cs typeface="+mn-lt"/>
              </a:rPr>
              <a:t>сільськогосподарські</a:t>
            </a:r>
            <a:r>
              <a:rPr lang="ru-RU" dirty="0">
                <a:ea typeface="+mn-lt"/>
                <a:cs typeface="+mn-lt"/>
              </a:rPr>
              <a:t> та </a:t>
            </a:r>
            <a:r>
              <a:rPr lang="ru-RU" dirty="0" err="1">
                <a:ea typeface="+mn-lt"/>
                <a:cs typeface="+mn-lt"/>
              </a:rPr>
              <a:t>інші</a:t>
            </a:r>
            <a:r>
              <a:rPr lang="ru-RU" dirty="0">
                <a:ea typeface="+mn-lt"/>
                <a:cs typeface="+mn-lt"/>
              </a:rPr>
              <a:t>), </a:t>
            </a:r>
            <a:r>
              <a:rPr lang="ru-RU" dirty="0" err="1">
                <a:ea typeface="+mn-lt"/>
                <a:cs typeface="+mn-lt"/>
              </a:rPr>
              <a:t>які</a:t>
            </a:r>
            <a:r>
              <a:rPr lang="ru-RU" dirty="0">
                <a:ea typeface="+mn-lt"/>
                <a:cs typeface="+mn-lt"/>
              </a:rPr>
              <a:t>, </a:t>
            </a:r>
            <a:r>
              <a:rPr lang="ru-RU" dirty="0" err="1">
                <a:ea typeface="+mn-lt"/>
                <a:cs typeface="+mn-lt"/>
              </a:rPr>
              <a:t>потрапляючи</a:t>
            </a:r>
            <a:r>
              <a:rPr lang="ru-RU" dirty="0">
                <a:ea typeface="+mn-lt"/>
                <a:cs typeface="+mn-lt"/>
              </a:rPr>
              <a:t> </a:t>
            </a:r>
            <a:r>
              <a:rPr lang="ru-RU" dirty="0" err="1">
                <a:ea typeface="+mn-lt"/>
                <a:cs typeface="+mn-lt"/>
              </a:rPr>
              <a:t>всередину</a:t>
            </a:r>
            <a:r>
              <a:rPr lang="ru-RU" dirty="0">
                <a:ea typeface="+mn-lt"/>
                <a:cs typeface="+mn-lt"/>
              </a:rPr>
              <a:t> </a:t>
            </a:r>
            <a:r>
              <a:rPr lang="ru-RU" dirty="0" err="1">
                <a:ea typeface="+mn-lt"/>
                <a:cs typeface="+mn-lt"/>
              </a:rPr>
              <a:t>організму</a:t>
            </a:r>
            <a:r>
              <a:rPr lang="ru-RU" dirty="0">
                <a:ea typeface="+mn-lt"/>
                <a:cs typeface="+mn-lt"/>
              </a:rPr>
              <a:t> </a:t>
            </a:r>
            <a:r>
              <a:rPr lang="ru-RU" dirty="0" err="1">
                <a:ea typeface="+mn-lt"/>
                <a:cs typeface="+mn-lt"/>
              </a:rPr>
              <a:t>людини</a:t>
            </a:r>
            <a:r>
              <a:rPr lang="ru-RU" dirty="0">
                <a:ea typeface="+mn-lt"/>
                <a:cs typeface="+mn-lt"/>
              </a:rPr>
              <a:t> через </a:t>
            </a:r>
            <a:r>
              <a:rPr lang="ru-RU" dirty="0" err="1">
                <a:ea typeface="+mn-lt"/>
                <a:cs typeface="+mn-lt"/>
              </a:rPr>
              <a:t>органи</a:t>
            </a:r>
            <a:r>
              <a:rPr lang="ru-RU" dirty="0">
                <a:ea typeface="+mn-lt"/>
                <a:cs typeface="+mn-lt"/>
              </a:rPr>
              <a:t> </a:t>
            </a:r>
            <a:r>
              <a:rPr lang="ru-RU" dirty="0" err="1">
                <a:ea typeface="+mn-lt"/>
                <a:cs typeface="+mn-lt"/>
              </a:rPr>
              <a:t>дихання</a:t>
            </a:r>
            <a:r>
              <a:rPr lang="ru-RU" dirty="0">
                <a:ea typeface="+mn-lt"/>
                <a:cs typeface="+mn-lt"/>
              </a:rPr>
              <a:t>, </a:t>
            </a:r>
            <a:r>
              <a:rPr lang="ru-RU" dirty="0" err="1">
                <a:ea typeface="+mn-lt"/>
                <a:cs typeface="+mn-lt"/>
              </a:rPr>
              <a:t>травлення</a:t>
            </a:r>
            <a:r>
              <a:rPr lang="ru-RU" dirty="0">
                <a:ea typeface="+mn-lt"/>
                <a:cs typeface="+mn-lt"/>
              </a:rPr>
              <a:t> </a:t>
            </a:r>
            <a:r>
              <a:rPr lang="ru-RU" dirty="0" err="1">
                <a:ea typeface="+mn-lt"/>
                <a:cs typeface="+mn-lt"/>
              </a:rPr>
              <a:t>або</a:t>
            </a:r>
            <a:r>
              <a:rPr lang="ru-RU" dirty="0">
                <a:ea typeface="+mn-lt"/>
                <a:cs typeface="+mn-lt"/>
              </a:rPr>
              <a:t> через </a:t>
            </a:r>
            <a:r>
              <a:rPr lang="ru-RU" dirty="0" err="1">
                <a:ea typeface="+mn-lt"/>
                <a:cs typeface="+mn-lt"/>
              </a:rPr>
              <a:t>шкіру</a:t>
            </a:r>
            <a:r>
              <a:rPr lang="ru-RU" dirty="0">
                <a:ea typeface="+mn-lt"/>
                <a:cs typeface="+mn-lt"/>
              </a:rPr>
              <a:t>, </a:t>
            </a:r>
            <a:r>
              <a:rPr lang="ru-RU" dirty="0" err="1">
                <a:ea typeface="+mn-lt"/>
                <a:cs typeface="+mn-lt"/>
              </a:rPr>
              <a:t>здатні</a:t>
            </a:r>
            <a:r>
              <a:rPr lang="ru-RU" dirty="0">
                <a:ea typeface="+mn-lt"/>
                <a:cs typeface="+mn-lt"/>
              </a:rPr>
              <a:t> </a:t>
            </a:r>
            <a:r>
              <a:rPr lang="ru-RU" dirty="0" err="1">
                <a:ea typeface="+mn-lt"/>
                <a:cs typeface="+mn-lt"/>
              </a:rPr>
              <a:t>викликати</a:t>
            </a:r>
            <a:r>
              <a:rPr lang="ru-RU" dirty="0">
                <a:ea typeface="+mn-lt"/>
                <a:cs typeface="+mn-lt"/>
              </a:rPr>
              <a:t> смерть </a:t>
            </a:r>
            <a:r>
              <a:rPr lang="ru-RU" dirty="0" err="1">
                <a:ea typeface="+mn-lt"/>
                <a:cs typeface="+mn-lt"/>
              </a:rPr>
              <a:t>або</a:t>
            </a:r>
            <a:r>
              <a:rPr lang="ru-RU" dirty="0">
                <a:ea typeface="+mn-lt"/>
                <a:cs typeface="+mn-lt"/>
              </a:rPr>
              <a:t> тяжкий </a:t>
            </a:r>
            <a:r>
              <a:rPr lang="ru-RU" dirty="0" err="1">
                <a:ea typeface="+mn-lt"/>
                <a:cs typeface="+mn-lt"/>
              </a:rPr>
              <a:t>розлад</a:t>
            </a:r>
            <a:r>
              <a:rPr lang="ru-RU" dirty="0">
                <a:ea typeface="+mn-lt"/>
                <a:cs typeface="+mn-lt"/>
              </a:rPr>
              <a:t> </a:t>
            </a:r>
            <a:r>
              <a:rPr lang="ru-RU" dirty="0" err="1">
                <a:ea typeface="+mn-lt"/>
                <a:cs typeface="+mn-lt"/>
              </a:rPr>
              <a:t>здоров’я</a:t>
            </a:r>
            <a:r>
              <a:rPr lang="ru-RU" dirty="0">
                <a:ea typeface="+mn-lt"/>
                <a:cs typeface="+mn-lt"/>
              </a:rPr>
              <a:t>.</a:t>
            </a:r>
            <a:endParaRPr lang="ru-RU" dirty="0"/>
          </a:p>
        </p:txBody>
      </p:sp>
      <p:sp>
        <p:nvSpPr>
          <p:cNvPr id="7" name="Прямоугольник: скругленные углы 6">
            <a:extLst>
              <a:ext uri="{FF2B5EF4-FFF2-40B4-BE49-F238E27FC236}">
                <a16:creationId xmlns:a16="http://schemas.microsoft.com/office/drawing/2014/main" id="{BC674A1F-C980-4691-9FAD-1AC6E88CB587}"/>
              </a:ext>
            </a:extLst>
          </p:cNvPr>
          <p:cNvSpPr/>
          <p:nvPr/>
        </p:nvSpPr>
        <p:spPr>
          <a:xfrm>
            <a:off x="180" y="5528274"/>
            <a:ext cx="9489055" cy="1107055"/>
          </a:xfrm>
          <a:prstGeom prst="round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err="1">
                <a:solidFill>
                  <a:schemeClr val="tx1"/>
                </a:solidFill>
                <a:ea typeface="+mn-lt"/>
                <a:cs typeface="+mn-lt"/>
              </a:rPr>
              <a:t>Такі</a:t>
            </a:r>
            <a:r>
              <a:rPr lang="ru-RU" sz="2400" dirty="0">
                <a:solidFill>
                  <a:schemeClr val="tx1"/>
                </a:solidFill>
                <a:ea typeface="+mn-lt"/>
                <a:cs typeface="+mn-lt"/>
              </a:rPr>
              <a:t> </a:t>
            </a:r>
            <a:r>
              <a:rPr lang="ru-RU" sz="2400" dirty="0" err="1">
                <a:solidFill>
                  <a:schemeClr val="tx1"/>
                </a:solidFill>
                <a:ea typeface="+mn-lt"/>
                <a:cs typeface="+mn-lt"/>
              </a:rPr>
              <a:t>речовини</a:t>
            </a:r>
            <a:r>
              <a:rPr lang="ru-RU" sz="2400" dirty="0">
                <a:solidFill>
                  <a:schemeClr val="tx1"/>
                </a:solidFill>
                <a:ea typeface="+mn-lt"/>
                <a:cs typeface="+mn-lt"/>
              </a:rPr>
              <a:t> </a:t>
            </a:r>
            <a:r>
              <a:rPr lang="ru-RU" sz="2400" dirty="0" err="1">
                <a:solidFill>
                  <a:schemeClr val="tx1"/>
                </a:solidFill>
                <a:ea typeface="+mn-lt"/>
                <a:cs typeface="+mn-lt"/>
              </a:rPr>
              <a:t>можуть</a:t>
            </a:r>
            <a:r>
              <a:rPr lang="ru-RU" sz="2400" dirty="0">
                <a:solidFill>
                  <a:schemeClr val="tx1"/>
                </a:solidFill>
                <a:ea typeface="+mn-lt"/>
                <a:cs typeface="+mn-lt"/>
              </a:rPr>
              <a:t> бути </a:t>
            </a:r>
            <a:r>
              <a:rPr lang="ru-RU" sz="2400" dirty="0" err="1">
                <a:solidFill>
                  <a:schemeClr val="tx1"/>
                </a:solidFill>
                <a:ea typeface="+mn-lt"/>
                <a:cs typeface="+mn-lt"/>
              </a:rPr>
              <a:t>мінерального</a:t>
            </a:r>
            <a:r>
              <a:rPr lang="ru-RU" sz="2400" dirty="0">
                <a:solidFill>
                  <a:schemeClr val="tx1"/>
                </a:solidFill>
                <a:ea typeface="+mn-lt"/>
                <a:cs typeface="+mn-lt"/>
              </a:rPr>
              <a:t>, </a:t>
            </a:r>
            <a:r>
              <a:rPr lang="ru-RU" sz="2400" dirty="0" err="1">
                <a:solidFill>
                  <a:schemeClr val="tx1"/>
                </a:solidFill>
                <a:ea typeface="+mn-lt"/>
                <a:cs typeface="+mn-lt"/>
              </a:rPr>
              <a:t>рослинного</a:t>
            </a:r>
            <a:r>
              <a:rPr lang="ru-RU" sz="2400" dirty="0">
                <a:solidFill>
                  <a:schemeClr val="tx1"/>
                </a:solidFill>
                <a:ea typeface="+mn-lt"/>
                <a:cs typeface="+mn-lt"/>
              </a:rPr>
              <a:t>, </a:t>
            </a:r>
            <a:r>
              <a:rPr lang="ru-RU" sz="2400" dirty="0" err="1">
                <a:solidFill>
                  <a:schemeClr val="tx1"/>
                </a:solidFill>
                <a:ea typeface="+mn-lt"/>
                <a:cs typeface="+mn-lt"/>
              </a:rPr>
              <a:t>тваринного</a:t>
            </a:r>
            <a:r>
              <a:rPr lang="ru-RU" sz="2400" dirty="0">
                <a:solidFill>
                  <a:schemeClr val="tx1"/>
                </a:solidFill>
                <a:ea typeface="+mn-lt"/>
                <a:cs typeface="+mn-lt"/>
              </a:rPr>
              <a:t> </a:t>
            </a:r>
            <a:r>
              <a:rPr lang="ru-RU" sz="2400" dirty="0" err="1">
                <a:solidFill>
                  <a:schemeClr val="tx1"/>
                </a:solidFill>
                <a:ea typeface="+mn-lt"/>
                <a:cs typeface="+mn-lt"/>
              </a:rPr>
              <a:t>або</a:t>
            </a:r>
            <a:r>
              <a:rPr lang="ru-RU" sz="2400" dirty="0">
                <a:solidFill>
                  <a:schemeClr val="tx1"/>
                </a:solidFill>
                <a:ea typeface="+mn-lt"/>
                <a:cs typeface="+mn-lt"/>
              </a:rPr>
              <a:t> </a:t>
            </a:r>
            <a:r>
              <a:rPr lang="ru-RU" sz="2400" dirty="0" err="1">
                <a:solidFill>
                  <a:schemeClr val="tx1"/>
                </a:solidFill>
                <a:ea typeface="+mn-lt"/>
                <a:cs typeface="+mn-lt"/>
              </a:rPr>
              <a:t>змішаного</a:t>
            </a:r>
            <a:r>
              <a:rPr lang="ru-RU" sz="2400" dirty="0">
                <a:solidFill>
                  <a:schemeClr val="tx1"/>
                </a:solidFill>
                <a:ea typeface="+mn-lt"/>
                <a:cs typeface="+mn-lt"/>
              </a:rPr>
              <a:t> </a:t>
            </a:r>
            <a:r>
              <a:rPr lang="ru-RU" sz="2400" dirty="0" err="1">
                <a:solidFill>
                  <a:schemeClr val="tx1"/>
                </a:solidFill>
                <a:ea typeface="+mn-lt"/>
                <a:cs typeface="+mn-lt"/>
              </a:rPr>
              <a:t>чи</a:t>
            </a:r>
            <a:r>
              <a:rPr lang="ru-RU" sz="2400" dirty="0">
                <a:solidFill>
                  <a:schemeClr val="tx1"/>
                </a:solidFill>
                <a:ea typeface="+mn-lt"/>
                <a:cs typeface="+mn-lt"/>
              </a:rPr>
              <a:t> штучного (</a:t>
            </a:r>
            <a:r>
              <a:rPr lang="ru-RU" sz="2400" dirty="0" err="1">
                <a:solidFill>
                  <a:schemeClr val="tx1"/>
                </a:solidFill>
                <a:ea typeface="+mn-lt"/>
                <a:cs typeface="+mn-lt"/>
              </a:rPr>
              <a:t>хімічного</a:t>
            </a:r>
            <a:r>
              <a:rPr lang="ru-RU" sz="2400" dirty="0">
                <a:solidFill>
                  <a:schemeClr val="tx1"/>
                </a:solidFill>
                <a:ea typeface="+mn-lt"/>
                <a:cs typeface="+mn-lt"/>
              </a:rPr>
              <a:t>) </a:t>
            </a:r>
            <a:r>
              <a:rPr lang="ru-RU" sz="2400" dirty="0" err="1">
                <a:solidFill>
                  <a:schemeClr val="tx1"/>
                </a:solidFill>
                <a:ea typeface="+mn-lt"/>
                <a:cs typeface="+mn-lt"/>
              </a:rPr>
              <a:t>походження</a:t>
            </a:r>
            <a:r>
              <a:rPr lang="ru-RU" sz="2400" dirty="0">
                <a:solidFill>
                  <a:schemeClr val="tx1"/>
                </a:solidFill>
                <a:ea typeface="+mn-lt"/>
                <a:cs typeface="+mn-lt"/>
              </a:rPr>
              <a:t>.</a:t>
            </a:r>
            <a:endParaRPr lang="ru-RU" sz="2400" dirty="0">
              <a:solidFill>
                <a:schemeClr val="tx1"/>
              </a:solidFill>
            </a:endParaRPr>
          </a:p>
        </p:txBody>
      </p:sp>
      <p:pic>
        <p:nvPicPr>
          <p:cNvPr id="8" name="Рисунок 8">
            <a:extLst>
              <a:ext uri="{FF2B5EF4-FFF2-40B4-BE49-F238E27FC236}">
                <a16:creationId xmlns:a16="http://schemas.microsoft.com/office/drawing/2014/main" id="{708785B3-1B33-4103-A968-083209296641}"/>
              </a:ext>
            </a:extLst>
          </p:cNvPr>
          <p:cNvPicPr>
            <a:picLocks noChangeAspect="1"/>
          </p:cNvPicPr>
          <p:nvPr/>
        </p:nvPicPr>
        <p:blipFill>
          <a:blip r:embed="rId2"/>
          <a:stretch>
            <a:fillRect/>
          </a:stretch>
        </p:blipFill>
        <p:spPr>
          <a:xfrm>
            <a:off x="1124758" y="1990815"/>
            <a:ext cx="2897576" cy="3437086"/>
          </a:xfrm>
          <a:prstGeom prst="rect">
            <a:avLst/>
          </a:prstGeom>
          <a:ln>
            <a:noFill/>
          </a:ln>
          <a:effectLst>
            <a:softEdge rad="112500"/>
          </a:effectLst>
        </p:spPr>
      </p:pic>
    </p:spTree>
    <p:extLst>
      <p:ext uri="{BB962C8B-B14F-4D97-AF65-F5344CB8AC3E}">
        <p14:creationId xmlns:p14="http://schemas.microsoft.com/office/powerpoint/2010/main" val="22585620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узырек для мыслей: облако 3">
            <a:extLst>
              <a:ext uri="{FF2B5EF4-FFF2-40B4-BE49-F238E27FC236}">
                <a16:creationId xmlns:a16="http://schemas.microsoft.com/office/drawing/2014/main" id="{5B80177D-6181-4BB8-ACD8-0DB02F2336D5}"/>
              </a:ext>
            </a:extLst>
          </p:cNvPr>
          <p:cNvSpPr/>
          <p:nvPr/>
        </p:nvSpPr>
        <p:spPr>
          <a:xfrm rot="20760000" flipH="1">
            <a:off x="282197" y="187335"/>
            <a:ext cx="3795621" cy="161026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b="1" dirty="0"/>
              <a:t>СИЛЬНОДІЮЧІ РЕЧОВИНИ</a:t>
            </a:r>
          </a:p>
        </p:txBody>
      </p:sp>
      <p:sp>
        <p:nvSpPr>
          <p:cNvPr id="5" name="Прямоугольник: скругленные углы 4">
            <a:extLst>
              <a:ext uri="{FF2B5EF4-FFF2-40B4-BE49-F238E27FC236}">
                <a16:creationId xmlns:a16="http://schemas.microsoft.com/office/drawing/2014/main" id="{603B0049-0A8F-49C4-B9EC-16C74B3ACFB6}"/>
              </a:ext>
            </a:extLst>
          </p:cNvPr>
          <p:cNvSpPr/>
          <p:nvPr/>
        </p:nvSpPr>
        <p:spPr>
          <a:xfrm>
            <a:off x="5077184" y="109807"/>
            <a:ext cx="6484186" cy="2329132"/>
          </a:xfrm>
          <a:prstGeom prst="roundRect">
            <a:avLst/>
          </a:prstGeom>
          <a:solidFill>
            <a:srgbClr val="B4AFF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000" dirty="0" err="1">
                <a:solidFill>
                  <a:schemeClr val="tx1"/>
                </a:solidFill>
                <a:ea typeface="+mn-lt"/>
                <a:cs typeface="+mn-lt"/>
              </a:rPr>
              <a:t>Речовини</a:t>
            </a:r>
            <a:r>
              <a:rPr lang="ru-RU" sz="2000" dirty="0">
                <a:solidFill>
                  <a:schemeClr val="tx1"/>
                </a:solidFill>
                <a:ea typeface="+mn-lt"/>
                <a:cs typeface="+mn-lt"/>
              </a:rPr>
              <a:t> синтетичного </a:t>
            </a:r>
            <a:r>
              <a:rPr lang="ru-RU" sz="2000" dirty="0" err="1">
                <a:solidFill>
                  <a:schemeClr val="tx1"/>
                </a:solidFill>
                <a:ea typeface="+mn-lt"/>
                <a:cs typeface="+mn-lt"/>
              </a:rPr>
              <a:t>або</a:t>
            </a:r>
            <a:r>
              <a:rPr lang="ru-RU" sz="2000" dirty="0">
                <a:solidFill>
                  <a:schemeClr val="tx1"/>
                </a:solidFill>
                <a:ea typeface="+mn-lt"/>
                <a:cs typeface="+mn-lt"/>
              </a:rPr>
              <a:t> природного </a:t>
            </a:r>
            <a:r>
              <a:rPr lang="ru-RU" sz="2000" dirty="0" err="1">
                <a:solidFill>
                  <a:schemeClr val="tx1"/>
                </a:solidFill>
                <a:ea typeface="+mn-lt"/>
                <a:cs typeface="+mn-lt"/>
              </a:rPr>
              <a:t>походження</a:t>
            </a:r>
            <a:r>
              <a:rPr lang="ru-RU" sz="2000" dirty="0">
                <a:solidFill>
                  <a:schemeClr val="tx1"/>
                </a:solidFill>
                <a:ea typeface="+mn-lt"/>
                <a:cs typeface="+mn-lt"/>
              </a:rPr>
              <a:t>, в т.ч. </a:t>
            </a:r>
            <a:r>
              <a:rPr lang="ru-RU" sz="2000" dirty="0" err="1">
                <a:solidFill>
                  <a:schemeClr val="tx1"/>
                </a:solidFill>
                <a:ea typeface="+mn-lt"/>
                <a:cs typeface="+mn-lt"/>
              </a:rPr>
              <a:t>рослини</a:t>
            </a:r>
            <a:r>
              <a:rPr lang="ru-RU" sz="2000" dirty="0">
                <a:solidFill>
                  <a:schemeClr val="tx1"/>
                </a:solidFill>
                <a:ea typeface="+mn-lt"/>
                <a:cs typeface="+mn-lt"/>
              </a:rPr>
              <a:t>, </a:t>
            </a:r>
            <a:r>
              <a:rPr lang="ru-RU" sz="2000" dirty="0" err="1">
                <a:solidFill>
                  <a:schemeClr val="tx1"/>
                </a:solidFill>
                <a:ea typeface="+mn-lt"/>
                <a:cs typeface="+mn-lt"/>
              </a:rPr>
              <a:t>що</a:t>
            </a:r>
            <a:r>
              <a:rPr lang="ru-RU" sz="2000" dirty="0">
                <a:solidFill>
                  <a:schemeClr val="tx1"/>
                </a:solidFill>
                <a:ea typeface="+mn-lt"/>
                <a:cs typeface="+mn-lt"/>
              </a:rPr>
              <a:t> </a:t>
            </a:r>
            <a:r>
              <a:rPr lang="ru-RU" sz="2000" dirty="0" err="1">
                <a:solidFill>
                  <a:schemeClr val="tx1"/>
                </a:solidFill>
                <a:ea typeface="+mn-lt"/>
                <a:cs typeface="+mn-lt"/>
              </a:rPr>
              <a:t>небезпечно</a:t>
            </a:r>
            <a:r>
              <a:rPr lang="ru-RU" sz="2000" dirty="0">
                <a:solidFill>
                  <a:schemeClr val="tx1"/>
                </a:solidFill>
                <a:ea typeface="+mn-lt"/>
                <a:cs typeface="+mn-lt"/>
              </a:rPr>
              <a:t> </a:t>
            </a:r>
            <a:r>
              <a:rPr lang="ru-RU" sz="2000" dirty="0" err="1">
                <a:solidFill>
                  <a:schemeClr val="tx1"/>
                </a:solidFill>
                <a:ea typeface="+mn-lt"/>
                <a:cs typeface="+mn-lt"/>
              </a:rPr>
              <a:t>впливають</a:t>
            </a:r>
            <a:r>
              <a:rPr lang="ru-RU" sz="2000" dirty="0">
                <a:solidFill>
                  <a:schemeClr val="tx1"/>
                </a:solidFill>
                <a:ea typeface="+mn-lt"/>
                <a:cs typeface="+mn-lt"/>
              </a:rPr>
              <a:t> на </a:t>
            </a:r>
            <a:r>
              <a:rPr lang="ru-RU" sz="2000" dirty="0" err="1">
                <a:solidFill>
                  <a:schemeClr val="tx1"/>
                </a:solidFill>
                <a:ea typeface="+mn-lt"/>
                <a:cs typeface="+mn-lt"/>
              </a:rPr>
              <a:t>організм</a:t>
            </a:r>
            <a:r>
              <a:rPr lang="ru-RU" sz="2000" dirty="0">
                <a:solidFill>
                  <a:schemeClr val="tx1"/>
                </a:solidFill>
                <a:ea typeface="+mn-lt"/>
                <a:cs typeface="+mn-lt"/>
              </a:rPr>
              <a:t> </a:t>
            </a:r>
            <a:r>
              <a:rPr lang="ru-RU" sz="2000" dirty="0" err="1">
                <a:solidFill>
                  <a:schemeClr val="tx1"/>
                </a:solidFill>
                <a:ea typeface="+mn-lt"/>
                <a:cs typeface="+mn-lt"/>
              </a:rPr>
              <a:t>людини</a:t>
            </a:r>
            <a:r>
              <a:rPr lang="ru-RU" sz="2000" dirty="0">
                <a:solidFill>
                  <a:schemeClr val="tx1"/>
                </a:solidFill>
                <a:ea typeface="+mn-lt"/>
                <a:cs typeface="+mn-lt"/>
              </a:rPr>
              <a:t> і </a:t>
            </a:r>
            <a:r>
              <a:rPr lang="ru-RU" sz="2000" dirty="0" err="1">
                <a:solidFill>
                  <a:schemeClr val="tx1"/>
                </a:solidFill>
                <a:ea typeface="+mn-lt"/>
                <a:cs typeface="+mn-lt"/>
              </a:rPr>
              <a:t>можуть</a:t>
            </a:r>
            <a:r>
              <a:rPr lang="ru-RU" sz="2000" dirty="0">
                <a:solidFill>
                  <a:schemeClr val="tx1"/>
                </a:solidFill>
                <a:ea typeface="+mn-lt"/>
                <a:cs typeface="+mn-lt"/>
              </a:rPr>
              <a:t> </a:t>
            </a:r>
            <a:r>
              <a:rPr lang="ru-RU" sz="2000" dirty="0" err="1">
                <a:solidFill>
                  <a:schemeClr val="tx1"/>
                </a:solidFill>
                <a:ea typeface="+mn-lt"/>
                <a:cs typeface="+mn-lt"/>
              </a:rPr>
              <a:t>завдати</a:t>
            </a:r>
            <a:r>
              <a:rPr lang="ru-RU" sz="2000" dirty="0">
                <a:solidFill>
                  <a:schemeClr val="tx1"/>
                </a:solidFill>
                <a:ea typeface="+mn-lt"/>
                <a:cs typeface="+mn-lt"/>
              </a:rPr>
              <a:t> шкоду </a:t>
            </a:r>
            <a:r>
              <a:rPr lang="ru-RU" sz="2000" dirty="0" err="1">
                <a:solidFill>
                  <a:schemeClr val="tx1"/>
                </a:solidFill>
                <a:ea typeface="+mn-lt"/>
                <a:cs typeface="+mn-lt"/>
              </a:rPr>
              <a:t>її</a:t>
            </a:r>
            <a:r>
              <a:rPr lang="ru-RU" sz="2000" dirty="0">
                <a:solidFill>
                  <a:schemeClr val="tx1"/>
                </a:solidFill>
                <a:ea typeface="+mn-lt"/>
                <a:cs typeface="+mn-lt"/>
              </a:rPr>
              <a:t> </a:t>
            </a:r>
            <a:r>
              <a:rPr lang="ru-RU" sz="2000" dirty="0" err="1">
                <a:solidFill>
                  <a:schemeClr val="tx1"/>
                </a:solidFill>
                <a:ea typeface="+mn-lt"/>
                <a:cs typeface="+mn-lt"/>
              </a:rPr>
              <a:t>здоров’ю</a:t>
            </a:r>
            <a:r>
              <a:rPr lang="ru-RU" sz="2000" dirty="0">
                <a:solidFill>
                  <a:schemeClr val="tx1"/>
                </a:solidFill>
                <a:ea typeface="+mn-lt"/>
                <a:cs typeface="+mn-lt"/>
              </a:rPr>
              <a:t> та </a:t>
            </a:r>
            <a:r>
              <a:rPr lang="ru-RU" sz="2000" dirty="0" err="1">
                <a:solidFill>
                  <a:schemeClr val="tx1"/>
                </a:solidFill>
                <a:ea typeface="+mn-lt"/>
                <a:cs typeface="+mn-lt"/>
              </a:rPr>
              <a:t>життю</a:t>
            </a:r>
            <a:r>
              <a:rPr lang="ru-RU" sz="2000" dirty="0">
                <a:solidFill>
                  <a:schemeClr val="tx1"/>
                </a:solidFill>
                <a:ea typeface="+mn-lt"/>
                <a:cs typeface="+mn-lt"/>
              </a:rPr>
              <a:t> при </a:t>
            </a:r>
            <a:r>
              <a:rPr lang="ru-RU" sz="2000" dirty="0" err="1">
                <a:solidFill>
                  <a:schemeClr val="tx1"/>
                </a:solidFill>
                <a:ea typeface="+mn-lt"/>
                <a:cs typeface="+mn-lt"/>
              </a:rPr>
              <a:t>прийомі</a:t>
            </a:r>
            <a:r>
              <a:rPr lang="ru-RU" sz="2000" dirty="0">
                <a:solidFill>
                  <a:schemeClr val="tx1"/>
                </a:solidFill>
                <a:ea typeface="+mn-lt"/>
                <a:cs typeface="+mn-lt"/>
              </a:rPr>
              <a:t> </a:t>
            </a:r>
            <a:r>
              <a:rPr lang="ru-RU" sz="2000" dirty="0" err="1">
                <a:solidFill>
                  <a:schemeClr val="tx1"/>
                </a:solidFill>
                <a:ea typeface="+mn-lt"/>
                <a:cs typeface="+mn-lt"/>
              </a:rPr>
              <a:t>їх</a:t>
            </a:r>
            <a:r>
              <a:rPr lang="ru-RU" sz="2000" dirty="0">
                <a:solidFill>
                  <a:schemeClr val="tx1"/>
                </a:solidFill>
                <a:ea typeface="+mn-lt"/>
                <a:cs typeface="+mn-lt"/>
              </a:rPr>
              <a:t> не в </a:t>
            </a:r>
            <a:r>
              <a:rPr lang="ru-RU" sz="2000" dirty="0" err="1">
                <a:solidFill>
                  <a:schemeClr val="tx1"/>
                </a:solidFill>
                <a:ea typeface="+mn-lt"/>
                <a:cs typeface="+mn-lt"/>
              </a:rPr>
              <a:t>медичних</a:t>
            </a:r>
            <a:r>
              <a:rPr lang="ru-RU" sz="2000" dirty="0">
                <a:solidFill>
                  <a:schemeClr val="tx1"/>
                </a:solidFill>
                <a:ea typeface="+mn-lt"/>
                <a:cs typeface="+mn-lt"/>
              </a:rPr>
              <a:t> </a:t>
            </a:r>
            <a:r>
              <a:rPr lang="ru-RU" sz="2000" dirty="0" err="1">
                <a:solidFill>
                  <a:schemeClr val="tx1"/>
                </a:solidFill>
                <a:ea typeface="+mn-lt"/>
                <a:cs typeface="+mn-lt"/>
              </a:rPr>
              <a:t>цілях</a:t>
            </a:r>
            <a:r>
              <a:rPr lang="ru-RU" sz="2000" dirty="0">
                <a:solidFill>
                  <a:schemeClr val="tx1"/>
                </a:solidFill>
                <a:ea typeface="+mn-lt"/>
                <a:cs typeface="+mn-lt"/>
              </a:rPr>
              <a:t>.</a:t>
            </a:r>
            <a:endParaRPr lang="ru-RU" dirty="0">
              <a:solidFill>
                <a:schemeClr val="tx1"/>
              </a:solidFill>
              <a:ea typeface="+mn-lt"/>
              <a:cs typeface="+mn-lt"/>
            </a:endParaRPr>
          </a:p>
        </p:txBody>
      </p:sp>
      <p:sp>
        <p:nvSpPr>
          <p:cNvPr id="6" name="Прямоугольник: скругленные противолежащие углы 5">
            <a:extLst>
              <a:ext uri="{FF2B5EF4-FFF2-40B4-BE49-F238E27FC236}">
                <a16:creationId xmlns:a16="http://schemas.microsoft.com/office/drawing/2014/main" id="{FB299FBB-2082-4CDF-8A21-7ED1342E9683}"/>
              </a:ext>
            </a:extLst>
          </p:cNvPr>
          <p:cNvSpPr/>
          <p:nvPr/>
        </p:nvSpPr>
        <p:spPr>
          <a:xfrm flipH="1">
            <a:off x="5176926" y="2610571"/>
            <a:ext cx="6872378" cy="2774826"/>
          </a:xfrm>
          <a:prstGeom prst="round2Diag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just"/>
            <a:r>
              <a:rPr lang="ru-RU" dirty="0">
                <a:ea typeface="+mn-lt"/>
                <a:cs typeface="+mn-lt"/>
              </a:rPr>
              <a:t>До них </a:t>
            </a:r>
            <a:r>
              <a:rPr lang="ru-RU" dirty="0" err="1">
                <a:ea typeface="+mn-lt"/>
                <a:cs typeface="+mn-lt"/>
              </a:rPr>
              <a:t>віднесені</a:t>
            </a:r>
            <a:r>
              <a:rPr lang="ru-RU" dirty="0">
                <a:ea typeface="+mn-lt"/>
                <a:cs typeface="+mn-lt"/>
              </a:rPr>
              <a:t>, </a:t>
            </a:r>
            <a:r>
              <a:rPr lang="ru-RU" dirty="0" err="1">
                <a:ea typeface="+mn-lt"/>
                <a:cs typeface="+mn-lt"/>
              </a:rPr>
              <a:t>зокрема</a:t>
            </a:r>
            <a:r>
              <a:rPr lang="ru-RU" dirty="0">
                <a:ea typeface="+mn-lt"/>
                <a:cs typeface="+mn-lt"/>
              </a:rPr>
              <a:t>, </a:t>
            </a:r>
            <a:r>
              <a:rPr lang="ru-RU" dirty="0" err="1">
                <a:ea typeface="+mn-lt"/>
                <a:cs typeface="+mn-lt"/>
              </a:rPr>
              <a:t>аміназин</a:t>
            </a:r>
            <a:r>
              <a:rPr lang="ru-RU" dirty="0">
                <a:ea typeface="+mn-lt"/>
                <a:cs typeface="+mn-lt"/>
              </a:rPr>
              <a:t>, </a:t>
            </a:r>
            <a:r>
              <a:rPr lang="ru-RU" dirty="0" err="1">
                <a:ea typeface="+mn-lt"/>
                <a:cs typeface="+mn-lt"/>
              </a:rPr>
              <a:t>бісептол</a:t>
            </a:r>
            <a:r>
              <a:rPr lang="ru-RU" dirty="0">
                <a:ea typeface="+mn-lt"/>
                <a:cs typeface="+mn-lt"/>
              </a:rPr>
              <a:t>, </a:t>
            </a:r>
            <a:r>
              <a:rPr lang="ru-RU" dirty="0" err="1">
                <a:ea typeface="+mn-lt"/>
                <a:cs typeface="+mn-lt"/>
              </a:rPr>
              <a:t>гросептол</a:t>
            </a:r>
            <a:r>
              <a:rPr lang="ru-RU" dirty="0">
                <a:ea typeface="+mn-lt"/>
                <a:cs typeface="+mn-lt"/>
              </a:rPr>
              <a:t>, </a:t>
            </a:r>
            <a:r>
              <a:rPr lang="ru-RU" dirty="0" err="1">
                <a:ea typeface="+mn-lt"/>
                <a:cs typeface="+mn-lt"/>
              </a:rPr>
              <a:t>еритроміцин</a:t>
            </a:r>
            <a:r>
              <a:rPr lang="ru-RU" dirty="0">
                <a:ea typeface="+mn-lt"/>
                <a:cs typeface="+mn-lt"/>
              </a:rPr>
              <a:t>, </a:t>
            </a:r>
            <a:r>
              <a:rPr lang="ru-RU" dirty="0" err="1">
                <a:ea typeface="+mn-lt"/>
                <a:cs typeface="+mn-lt"/>
              </a:rPr>
              <a:t>ефералган</a:t>
            </a:r>
            <a:r>
              <a:rPr lang="ru-RU" dirty="0">
                <a:ea typeface="+mn-lt"/>
                <a:cs typeface="+mn-lt"/>
              </a:rPr>
              <a:t>, камфора, корвалол, </a:t>
            </a:r>
            <a:r>
              <a:rPr lang="ru-RU" dirty="0" err="1">
                <a:ea typeface="+mn-lt"/>
                <a:cs typeface="+mn-lt"/>
              </a:rPr>
              <a:t>ністатин</a:t>
            </a:r>
            <a:r>
              <a:rPr lang="ru-RU" dirty="0">
                <a:ea typeface="+mn-lt"/>
                <a:cs typeface="+mn-lt"/>
              </a:rPr>
              <a:t>, </a:t>
            </a:r>
            <a:r>
              <a:rPr lang="ru-RU" dirty="0" err="1">
                <a:ea typeface="+mn-lt"/>
                <a:cs typeface="+mn-lt"/>
              </a:rPr>
              <a:t>нітрогліцерин</a:t>
            </a:r>
            <a:r>
              <a:rPr lang="ru-RU" dirty="0">
                <a:ea typeface="+mn-lt"/>
                <a:cs typeface="+mn-lt"/>
              </a:rPr>
              <a:t>, </a:t>
            </a:r>
            <a:r>
              <a:rPr lang="ru-RU" dirty="0" err="1">
                <a:ea typeface="+mn-lt"/>
                <a:cs typeface="+mn-lt"/>
              </a:rPr>
              <a:t>новокаїн</a:t>
            </a:r>
            <a:r>
              <a:rPr lang="ru-RU" dirty="0">
                <a:ea typeface="+mn-lt"/>
                <a:cs typeface="+mn-lt"/>
              </a:rPr>
              <a:t>, </a:t>
            </a:r>
            <a:r>
              <a:rPr lang="ru-RU" dirty="0" err="1">
                <a:ea typeface="+mn-lt"/>
                <a:cs typeface="+mn-lt"/>
              </a:rPr>
              <a:t>сульфадимезин</a:t>
            </a:r>
            <a:r>
              <a:rPr lang="ru-RU" dirty="0">
                <a:ea typeface="+mn-lt"/>
                <a:cs typeface="+mn-lt"/>
              </a:rPr>
              <a:t>, </a:t>
            </a:r>
            <a:r>
              <a:rPr lang="ru-RU" dirty="0" err="1">
                <a:ea typeface="+mn-lt"/>
                <a:cs typeface="+mn-lt"/>
              </a:rPr>
              <a:t>тетрациклін</a:t>
            </a:r>
            <a:r>
              <a:rPr lang="ru-RU" dirty="0">
                <a:ea typeface="+mn-lt"/>
                <a:cs typeface="+mn-lt"/>
              </a:rPr>
              <a:t>, </a:t>
            </a:r>
            <a:r>
              <a:rPr lang="ru-RU" dirty="0" err="1">
                <a:ea typeface="+mn-lt"/>
                <a:cs typeface="+mn-lt"/>
              </a:rPr>
              <a:t>фурацилін</a:t>
            </a:r>
            <a:r>
              <a:rPr lang="ru-RU" dirty="0">
                <a:ea typeface="+mn-lt"/>
                <a:cs typeface="+mn-lt"/>
              </a:rPr>
              <a:t>, </a:t>
            </a:r>
            <a:r>
              <a:rPr lang="ru-RU" dirty="0" err="1">
                <a:ea typeface="+mn-lt"/>
                <a:cs typeface="+mn-lt"/>
              </a:rPr>
              <a:t>деякі</a:t>
            </a:r>
            <a:r>
              <a:rPr lang="ru-RU" dirty="0">
                <a:ea typeface="+mn-lt"/>
                <a:cs typeface="+mn-lt"/>
              </a:rPr>
              <a:t> </a:t>
            </a:r>
            <a:r>
              <a:rPr lang="ru-RU" dirty="0" err="1">
                <a:ea typeface="+mn-lt"/>
                <a:cs typeface="+mn-lt"/>
              </a:rPr>
              <a:t>інсуліни</a:t>
            </a:r>
            <a:r>
              <a:rPr lang="ru-RU" dirty="0">
                <a:ea typeface="+mn-lt"/>
                <a:cs typeface="+mn-lt"/>
              </a:rPr>
              <a:t> та </a:t>
            </a:r>
            <a:r>
              <a:rPr lang="ru-RU" dirty="0" err="1">
                <a:ea typeface="+mn-lt"/>
                <a:cs typeface="+mn-lt"/>
              </a:rPr>
              <a:t>вітаміни</a:t>
            </a:r>
            <a:r>
              <a:rPr lang="ru-RU" dirty="0">
                <a:ea typeface="+mn-lt"/>
                <a:cs typeface="+mn-lt"/>
              </a:rPr>
              <a:t>, кислота </a:t>
            </a:r>
            <a:r>
              <a:rPr lang="ru-RU" dirty="0" err="1">
                <a:ea typeface="+mn-lt"/>
                <a:cs typeface="+mn-lt"/>
              </a:rPr>
              <a:t>нікотинова</a:t>
            </a:r>
            <a:r>
              <a:rPr lang="ru-RU" dirty="0">
                <a:ea typeface="+mn-lt"/>
                <a:cs typeface="+mn-lt"/>
              </a:rPr>
              <a:t>, </a:t>
            </a:r>
            <a:r>
              <a:rPr lang="ru-RU" dirty="0" err="1">
                <a:ea typeface="+mn-lt"/>
                <a:cs typeface="+mn-lt"/>
              </a:rPr>
              <a:t>настій</a:t>
            </a:r>
            <a:r>
              <a:rPr lang="ru-RU" dirty="0">
                <a:ea typeface="+mn-lt"/>
                <a:cs typeface="+mn-lt"/>
              </a:rPr>
              <a:t> женьшеню і </a:t>
            </a:r>
            <a:r>
              <a:rPr lang="ru-RU" dirty="0" err="1">
                <a:ea typeface="+mn-lt"/>
                <a:cs typeface="+mn-lt"/>
              </a:rPr>
              <a:t>прополісу</a:t>
            </a:r>
            <a:r>
              <a:rPr lang="ru-RU" dirty="0">
                <a:ea typeface="+mn-lt"/>
                <a:cs typeface="+mn-lt"/>
              </a:rPr>
              <a:t>, </a:t>
            </a:r>
            <a:r>
              <a:rPr lang="ru-RU" dirty="0" err="1">
                <a:ea typeface="+mn-lt"/>
                <a:cs typeface="+mn-lt"/>
              </a:rPr>
              <a:t>розчин</a:t>
            </a:r>
            <a:r>
              <a:rPr lang="ru-RU" dirty="0">
                <a:ea typeface="+mn-lt"/>
                <a:cs typeface="+mn-lt"/>
              </a:rPr>
              <a:t> йоду </a:t>
            </a:r>
            <a:r>
              <a:rPr lang="ru-RU" dirty="0" err="1">
                <a:ea typeface="+mn-lt"/>
                <a:cs typeface="+mn-lt"/>
              </a:rPr>
              <a:t>спиртовий</a:t>
            </a:r>
            <a:r>
              <a:rPr lang="ru-RU" dirty="0">
                <a:ea typeface="+mn-lt"/>
                <a:cs typeface="+mn-lt"/>
              </a:rPr>
              <a:t>, </a:t>
            </a:r>
            <a:r>
              <a:rPr lang="ru-RU" dirty="0" err="1">
                <a:ea typeface="+mn-lt"/>
                <a:cs typeface="+mn-lt"/>
              </a:rPr>
              <a:t>також</a:t>
            </a:r>
            <a:r>
              <a:rPr lang="ru-RU" dirty="0">
                <a:ea typeface="+mn-lt"/>
                <a:cs typeface="+mn-lt"/>
              </a:rPr>
              <a:t> належать й </a:t>
            </a:r>
            <a:r>
              <a:rPr lang="ru-RU" dirty="0" err="1">
                <a:ea typeface="+mn-lt"/>
                <a:cs typeface="+mn-lt"/>
              </a:rPr>
              <a:t>інші</a:t>
            </a:r>
            <a:r>
              <a:rPr lang="ru-RU" dirty="0">
                <a:ea typeface="+mn-lt"/>
                <a:cs typeface="+mn-lt"/>
              </a:rPr>
              <a:t> </a:t>
            </a:r>
            <a:r>
              <a:rPr lang="ru-RU" dirty="0" err="1">
                <a:ea typeface="+mn-lt"/>
                <a:cs typeface="+mn-lt"/>
              </a:rPr>
              <a:t>кислоти</a:t>
            </a:r>
            <a:r>
              <a:rPr lang="ru-RU" dirty="0">
                <a:ea typeface="+mn-lt"/>
                <a:cs typeface="+mn-lt"/>
              </a:rPr>
              <a:t>, </a:t>
            </a:r>
            <a:r>
              <a:rPr lang="ru-RU" dirty="0" err="1">
                <a:ea typeface="+mn-lt"/>
                <a:cs typeface="+mn-lt"/>
              </a:rPr>
              <a:t>луги</a:t>
            </a:r>
            <a:r>
              <a:rPr lang="ru-RU" dirty="0">
                <a:ea typeface="+mn-lt"/>
                <a:cs typeface="+mn-lt"/>
              </a:rPr>
              <a:t>, </a:t>
            </a:r>
            <a:r>
              <a:rPr lang="ru-RU" dirty="0" err="1">
                <a:ea typeface="+mn-lt"/>
                <a:cs typeface="+mn-lt"/>
              </a:rPr>
              <a:t>солі</a:t>
            </a:r>
            <a:r>
              <a:rPr lang="ru-RU" dirty="0">
                <a:ea typeface="+mn-lt"/>
                <a:cs typeface="+mn-lt"/>
              </a:rPr>
              <a:t>, а </a:t>
            </a:r>
            <a:r>
              <a:rPr lang="ru-RU" dirty="0" err="1">
                <a:ea typeface="+mn-lt"/>
                <a:cs typeface="+mn-lt"/>
              </a:rPr>
              <a:t>також</a:t>
            </a:r>
            <a:r>
              <a:rPr lang="ru-RU" dirty="0">
                <a:ea typeface="+mn-lt"/>
                <a:cs typeface="+mn-lt"/>
              </a:rPr>
              <a:t> </a:t>
            </a:r>
            <a:r>
              <a:rPr lang="ru-RU" dirty="0" err="1">
                <a:ea typeface="+mn-lt"/>
                <a:cs typeface="+mn-lt"/>
              </a:rPr>
              <a:t>допінг-речовини</a:t>
            </a:r>
            <a:r>
              <a:rPr lang="ru-RU" dirty="0">
                <a:ea typeface="+mn-lt"/>
                <a:cs typeface="+mn-lt"/>
              </a:rPr>
              <a:t>.</a:t>
            </a:r>
            <a:endParaRPr lang="ru-RU" dirty="0"/>
          </a:p>
        </p:txBody>
      </p:sp>
      <p:sp>
        <p:nvSpPr>
          <p:cNvPr id="7" name="Прямоугольник: скругленные углы 6">
            <a:extLst>
              <a:ext uri="{FF2B5EF4-FFF2-40B4-BE49-F238E27FC236}">
                <a16:creationId xmlns:a16="http://schemas.microsoft.com/office/drawing/2014/main" id="{BC674A1F-C980-4691-9FAD-1AC6E88CB587}"/>
              </a:ext>
            </a:extLst>
          </p:cNvPr>
          <p:cNvSpPr/>
          <p:nvPr/>
        </p:nvSpPr>
        <p:spPr>
          <a:xfrm>
            <a:off x="180" y="5528274"/>
            <a:ext cx="9489055" cy="1107055"/>
          </a:xfrm>
          <a:prstGeom prst="round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dirty="0" err="1">
                <a:solidFill>
                  <a:schemeClr val="tx1"/>
                </a:solidFill>
                <a:ea typeface="+mn-lt"/>
                <a:cs typeface="+mn-lt"/>
              </a:rPr>
              <a:t>Перелік</a:t>
            </a:r>
            <a:r>
              <a:rPr lang="ru-RU" sz="2400" dirty="0">
                <a:solidFill>
                  <a:schemeClr val="tx1"/>
                </a:solidFill>
                <a:ea typeface="+mn-lt"/>
                <a:cs typeface="+mn-lt"/>
              </a:rPr>
              <a:t> </a:t>
            </a:r>
            <a:r>
              <a:rPr lang="ru-RU" sz="2400" dirty="0" err="1">
                <a:solidFill>
                  <a:schemeClr val="tx1"/>
                </a:solidFill>
                <a:ea typeface="+mn-lt"/>
                <a:cs typeface="+mn-lt"/>
              </a:rPr>
              <a:t>сильнодіючих</a:t>
            </a:r>
            <a:r>
              <a:rPr lang="ru-RU" sz="2400" dirty="0">
                <a:solidFill>
                  <a:schemeClr val="tx1"/>
                </a:solidFill>
                <a:ea typeface="+mn-lt"/>
                <a:cs typeface="+mn-lt"/>
              </a:rPr>
              <a:t> </a:t>
            </a:r>
            <a:r>
              <a:rPr lang="ru-RU" sz="2400" dirty="0" err="1">
                <a:solidFill>
                  <a:schemeClr val="tx1"/>
                </a:solidFill>
                <a:ea typeface="+mn-lt"/>
                <a:cs typeface="+mn-lt"/>
              </a:rPr>
              <a:t>речовин</a:t>
            </a:r>
            <a:r>
              <a:rPr lang="ru-RU" sz="2400" dirty="0">
                <a:solidFill>
                  <a:schemeClr val="tx1"/>
                </a:solidFill>
                <a:ea typeface="+mn-lt"/>
                <a:cs typeface="+mn-lt"/>
              </a:rPr>
              <a:t> </a:t>
            </a:r>
            <a:r>
              <a:rPr lang="ru-RU" sz="2400" dirty="0" err="1">
                <a:solidFill>
                  <a:schemeClr val="tx1"/>
                </a:solidFill>
                <a:ea typeface="+mn-lt"/>
                <a:cs typeface="+mn-lt"/>
              </a:rPr>
              <a:t>установлюється</a:t>
            </a:r>
            <a:r>
              <a:rPr lang="ru-RU" sz="2400" dirty="0">
                <a:solidFill>
                  <a:schemeClr val="tx1"/>
                </a:solidFill>
                <a:ea typeface="+mn-lt"/>
                <a:cs typeface="+mn-lt"/>
              </a:rPr>
              <a:t> </a:t>
            </a:r>
            <a:r>
              <a:rPr lang="ru-RU" sz="2400" dirty="0" err="1">
                <a:solidFill>
                  <a:schemeClr val="tx1"/>
                </a:solidFill>
                <a:ea typeface="+mn-lt"/>
                <a:cs typeface="+mn-lt"/>
              </a:rPr>
              <a:t>Фармакологічним</a:t>
            </a:r>
            <a:r>
              <a:rPr lang="ru-RU" sz="2400" dirty="0">
                <a:solidFill>
                  <a:schemeClr val="tx1"/>
                </a:solidFill>
                <a:ea typeface="+mn-lt"/>
                <a:cs typeface="+mn-lt"/>
              </a:rPr>
              <a:t> і </a:t>
            </a:r>
            <a:r>
              <a:rPr lang="ru-RU" sz="2400" dirty="0" err="1">
                <a:solidFill>
                  <a:schemeClr val="tx1"/>
                </a:solidFill>
                <a:ea typeface="+mn-lt"/>
                <a:cs typeface="+mn-lt"/>
              </a:rPr>
              <a:t>Фармакопейним</a:t>
            </a:r>
            <a:r>
              <a:rPr lang="ru-RU" sz="2400" dirty="0">
                <a:solidFill>
                  <a:schemeClr val="tx1"/>
                </a:solidFill>
                <a:ea typeface="+mn-lt"/>
                <a:cs typeface="+mn-lt"/>
              </a:rPr>
              <a:t> </a:t>
            </a:r>
            <a:r>
              <a:rPr lang="ru-RU" sz="2400" dirty="0" err="1">
                <a:solidFill>
                  <a:schemeClr val="tx1"/>
                </a:solidFill>
                <a:ea typeface="+mn-lt"/>
                <a:cs typeface="+mn-lt"/>
              </a:rPr>
              <a:t>Комітетом</a:t>
            </a:r>
            <a:r>
              <a:rPr lang="ru-RU" sz="2400" dirty="0">
                <a:solidFill>
                  <a:schemeClr val="tx1"/>
                </a:solidFill>
                <a:ea typeface="+mn-lt"/>
                <a:cs typeface="+mn-lt"/>
              </a:rPr>
              <a:t> МОЗ. </a:t>
            </a:r>
            <a:endParaRPr lang="ru-RU" dirty="0">
              <a:solidFill>
                <a:schemeClr val="tx1"/>
              </a:solidFill>
            </a:endParaRPr>
          </a:p>
        </p:txBody>
      </p:sp>
      <p:pic>
        <p:nvPicPr>
          <p:cNvPr id="8" name="Рисунок 8">
            <a:extLst>
              <a:ext uri="{FF2B5EF4-FFF2-40B4-BE49-F238E27FC236}">
                <a16:creationId xmlns:a16="http://schemas.microsoft.com/office/drawing/2014/main" id="{708785B3-1B33-4103-A968-083209296641}"/>
              </a:ext>
            </a:extLst>
          </p:cNvPr>
          <p:cNvPicPr>
            <a:picLocks noChangeAspect="1"/>
          </p:cNvPicPr>
          <p:nvPr/>
        </p:nvPicPr>
        <p:blipFill>
          <a:blip r:embed="rId2"/>
          <a:stretch>
            <a:fillRect/>
          </a:stretch>
        </p:blipFill>
        <p:spPr>
          <a:xfrm>
            <a:off x="1124758" y="1990815"/>
            <a:ext cx="2897576" cy="3437086"/>
          </a:xfrm>
          <a:prstGeom prst="rect">
            <a:avLst/>
          </a:prstGeom>
          <a:ln>
            <a:noFill/>
          </a:ln>
          <a:effectLst>
            <a:softEdge rad="112500"/>
          </a:effectLst>
        </p:spPr>
      </p:pic>
    </p:spTree>
    <p:extLst>
      <p:ext uri="{BB962C8B-B14F-4D97-AF65-F5344CB8AC3E}">
        <p14:creationId xmlns:p14="http://schemas.microsoft.com/office/powerpoint/2010/main" val="26914755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a:extLst>
              <a:ext uri="{FF2B5EF4-FFF2-40B4-BE49-F238E27FC236}">
                <a16:creationId xmlns:a16="http://schemas.microsoft.com/office/drawing/2014/main" id="{C186DCDE-B57A-4FA5-AE48-910465A1E9CE}"/>
              </a:ext>
            </a:extLst>
          </p:cNvPr>
          <p:cNvSpPr/>
          <p:nvPr/>
        </p:nvSpPr>
        <p:spPr>
          <a:xfrm>
            <a:off x="405442" y="139460"/>
            <a:ext cx="4816414" cy="278920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Отруйні та сильнодіючі речовини відрізняються від наркотичних та психотропних речовин тим, що вони не </a:t>
            </a:r>
            <a:r>
              <a:rPr lang="ru-RU" dirty="0" err="1"/>
              <a:t>викликають</a:t>
            </a:r>
            <a:r>
              <a:rPr lang="ru-RU" dirty="0"/>
              <a:t> </a:t>
            </a:r>
            <a:r>
              <a:rPr lang="ru-RU" dirty="0" err="1"/>
              <a:t>захворювання</a:t>
            </a:r>
            <a:r>
              <a:rPr lang="ru-RU" dirty="0"/>
              <a:t> на </a:t>
            </a:r>
            <a:r>
              <a:rPr lang="ru-RU" dirty="0" err="1"/>
              <a:t>наркоманію</a:t>
            </a:r>
            <a:r>
              <a:rPr lang="ru-RU" dirty="0"/>
              <a:t> </a:t>
            </a:r>
            <a:r>
              <a:rPr lang="ru-RU" dirty="0" err="1"/>
              <a:t>чи</a:t>
            </a:r>
            <a:r>
              <a:rPr lang="ru-RU" dirty="0"/>
              <a:t> </a:t>
            </a:r>
            <a:r>
              <a:rPr lang="ru-RU" dirty="0" err="1"/>
              <a:t>токсикоманію</a:t>
            </a:r>
          </a:p>
        </p:txBody>
      </p:sp>
      <p:sp>
        <p:nvSpPr>
          <p:cNvPr id="5" name="Свиток: вертикальный 4">
            <a:extLst>
              <a:ext uri="{FF2B5EF4-FFF2-40B4-BE49-F238E27FC236}">
                <a16:creationId xmlns:a16="http://schemas.microsoft.com/office/drawing/2014/main" id="{A0ED6D1E-07E3-4CE6-8ECB-92A899FBAE16}"/>
              </a:ext>
            </a:extLst>
          </p:cNvPr>
          <p:cNvSpPr/>
          <p:nvPr/>
        </p:nvSpPr>
        <p:spPr>
          <a:xfrm rot="-540000">
            <a:off x="1536228" y="2987711"/>
            <a:ext cx="5621546" cy="3321169"/>
          </a:xfrm>
          <a:prstGeom prst="verticalScroll">
            <a:avLst/>
          </a:prstGeom>
          <a:solidFill>
            <a:srgbClr val="C6AF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rPr>
              <a:t>Ст. 2 Закону </a:t>
            </a:r>
            <a:r>
              <a:rPr lang="ru-RU" sz="2000" dirty="0" err="1">
                <a:solidFill>
                  <a:schemeClr val="tx1"/>
                </a:solidFill>
              </a:rPr>
              <a:t>України</a:t>
            </a:r>
            <a:r>
              <a:rPr lang="ru-RU" sz="2000" dirty="0">
                <a:solidFill>
                  <a:schemeClr val="tx1"/>
                </a:solidFill>
              </a:rPr>
              <a:t> </a:t>
            </a:r>
            <a:r>
              <a:rPr lang="ru-RU" sz="2000" dirty="0" err="1">
                <a:solidFill>
                  <a:schemeClr val="tx1"/>
                </a:solidFill>
              </a:rPr>
              <a:t>від</a:t>
            </a:r>
            <a:r>
              <a:rPr lang="ru-RU" sz="2000" dirty="0">
                <a:solidFill>
                  <a:schemeClr val="tx1"/>
                </a:solidFill>
              </a:rPr>
              <a:t> 4 </a:t>
            </a:r>
            <a:r>
              <a:rPr lang="ru-RU" sz="2000" dirty="0" err="1">
                <a:solidFill>
                  <a:schemeClr val="tx1"/>
                </a:solidFill>
              </a:rPr>
              <a:t>квітня</a:t>
            </a:r>
            <a:r>
              <a:rPr lang="ru-RU" sz="2000" dirty="0">
                <a:solidFill>
                  <a:schemeClr val="tx1"/>
                </a:solidFill>
              </a:rPr>
              <a:t> 1996 року №123 </a:t>
            </a:r>
            <a:r>
              <a:rPr lang="ru-RU" sz="2000" b="1" dirty="0">
                <a:solidFill>
                  <a:schemeClr val="tx1"/>
                </a:solidFill>
              </a:rPr>
              <a:t>"Про </a:t>
            </a:r>
            <a:r>
              <a:rPr lang="ru-RU" sz="2000" b="1" dirty="0" err="1">
                <a:solidFill>
                  <a:schemeClr val="tx1"/>
                </a:solidFill>
              </a:rPr>
              <a:t>лікарські</a:t>
            </a:r>
            <a:r>
              <a:rPr lang="ru-RU" sz="2000" b="1" dirty="0">
                <a:solidFill>
                  <a:schemeClr val="tx1"/>
                </a:solidFill>
              </a:rPr>
              <a:t> </a:t>
            </a:r>
            <a:r>
              <a:rPr lang="ru-RU" sz="2000" b="1" dirty="0" err="1">
                <a:solidFill>
                  <a:schemeClr val="tx1"/>
                </a:solidFill>
              </a:rPr>
              <a:t>засоби</a:t>
            </a:r>
            <a:r>
              <a:rPr lang="ru-RU" sz="2000" b="1" dirty="0">
                <a:solidFill>
                  <a:schemeClr val="tx1"/>
                </a:solidFill>
              </a:rPr>
              <a:t>"</a:t>
            </a:r>
            <a:r>
              <a:rPr lang="ru-RU" sz="2000" dirty="0">
                <a:solidFill>
                  <a:schemeClr val="tx1"/>
                </a:solidFill>
              </a:rPr>
              <a:t> </a:t>
            </a:r>
            <a:r>
              <a:rPr lang="ru-RU" sz="2000" dirty="0" err="1">
                <a:solidFill>
                  <a:schemeClr val="tx1"/>
                </a:solidFill>
              </a:rPr>
              <a:t>характеризує</a:t>
            </a:r>
            <a:r>
              <a:rPr lang="ru-RU" sz="2000" dirty="0">
                <a:solidFill>
                  <a:schemeClr val="tx1"/>
                </a:solidFill>
              </a:rPr>
              <a:t> </a:t>
            </a:r>
            <a:r>
              <a:rPr lang="ru-RU" sz="2000" i="1" dirty="0" err="1">
                <a:solidFill>
                  <a:schemeClr val="tx1"/>
                </a:solidFill>
              </a:rPr>
              <a:t>отруйні</a:t>
            </a:r>
            <a:r>
              <a:rPr lang="ru-RU" sz="2000" i="1" dirty="0">
                <a:solidFill>
                  <a:schemeClr val="tx1"/>
                </a:solidFill>
              </a:rPr>
              <a:t> </a:t>
            </a:r>
            <a:r>
              <a:rPr lang="ru-RU" sz="2000" i="1" dirty="0" err="1">
                <a:solidFill>
                  <a:schemeClr val="tx1"/>
                </a:solidFill>
              </a:rPr>
              <a:t>лікарські</a:t>
            </a:r>
            <a:r>
              <a:rPr lang="ru-RU" sz="2000" i="1" dirty="0">
                <a:solidFill>
                  <a:schemeClr val="tx1"/>
                </a:solidFill>
              </a:rPr>
              <a:t> </a:t>
            </a:r>
            <a:r>
              <a:rPr lang="ru-RU" sz="2000" i="1" dirty="0" err="1">
                <a:solidFill>
                  <a:schemeClr val="tx1"/>
                </a:solidFill>
              </a:rPr>
              <a:t>засоби</a:t>
            </a:r>
            <a:r>
              <a:rPr lang="ru-RU" sz="2000" dirty="0">
                <a:solidFill>
                  <a:schemeClr val="tx1"/>
                </a:solidFill>
              </a:rPr>
              <a:t> як </a:t>
            </a:r>
            <a:r>
              <a:rPr lang="ru-RU" sz="2000" dirty="0" err="1">
                <a:solidFill>
                  <a:schemeClr val="tx1"/>
                </a:solidFill>
              </a:rPr>
              <a:t>такі</a:t>
            </a:r>
            <a:r>
              <a:rPr lang="ru-RU" sz="2000" dirty="0">
                <a:solidFill>
                  <a:schemeClr val="tx1"/>
                </a:solidFill>
              </a:rPr>
              <a:t>, </a:t>
            </a:r>
            <a:r>
              <a:rPr lang="ru-RU" sz="2000" dirty="0" err="1">
                <a:solidFill>
                  <a:schemeClr val="tx1"/>
                </a:solidFill>
              </a:rPr>
              <a:t>що</a:t>
            </a:r>
            <a:r>
              <a:rPr lang="ru-RU" sz="2000" dirty="0">
                <a:solidFill>
                  <a:schemeClr val="tx1"/>
                </a:solidFill>
              </a:rPr>
              <a:t> </a:t>
            </a:r>
            <a:r>
              <a:rPr lang="ru-RU" sz="2000" dirty="0" err="1">
                <a:solidFill>
                  <a:schemeClr val="tx1"/>
                </a:solidFill>
              </a:rPr>
              <a:t>віднесені</a:t>
            </a:r>
            <a:r>
              <a:rPr lang="ru-RU" sz="2000" dirty="0">
                <a:solidFill>
                  <a:schemeClr val="tx1"/>
                </a:solidFill>
              </a:rPr>
              <a:t> до </a:t>
            </a:r>
            <a:r>
              <a:rPr lang="ru-RU" sz="2000" dirty="0" err="1">
                <a:solidFill>
                  <a:schemeClr val="tx1"/>
                </a:solidFill>
              </a:rPr>
              <a:t>отруйних</a:t>
            </a:r>
            <a:r>
              <a:rPr lang="ru-RU" sz="2000" dirty="0">
                <a:solidFill>
                  <a:schemeClr val="tx1"/>
                </a:solidFill>
              </a:rPr>
              <a:t> МОЗ, а </a:t>
            </a:r>
            <a:r>
              <a:rPr lang="ru-RU" sz="2000" i="1" dirty="0" err="1">
                <a:solidFill>
                  <a:schemeClr val="tx1"/>
                </a:solidFill>
              </a:rPr>
              <a:t>сильнодіючі</a:t>
            </a:r>
            <a:r>
              <a:rPr lang="ru-RU" sz="2000" i="1" dirty="0">
                <a:solidFill>
                  <a:schemeClr val="tx1"/>
                </a:solidFill>
              </a:rPr>
              <a:t> </a:t>
            </a:r>
            <a:r>
              <a:rPr lang="ru-RU" sz="2000" i="1" dirty="0" err="1">
                <a:solidFill>
                  <a:schemeClr val="tx1"/>
                </a:solidFill>
              </a:rPr>
              <a:t>лікарські</a:t>
            </a:r>
            <a:r>
              <a:rPr lang="ru-RU" sz="2000" i="1" dirty="0">
                <a:solidFill>
                  <a:schemeClr val="tx1"/>
                </a:solidFill>
              </a:rPr>
              <a:t> </a:t>
            </a:r>
            <a:r>
              <a:rPr lang="ru-RU" sz="2000" i="1" dirty="0" err="1">
                <a:solidFill>
                  <a:schemeClr val="tx1"/>
                </a:solidFill>
              </a:rPr>
              <a:t>засоби</a:t>
            </a:r>
            <a:r>
              <a:rPr lang="ru-RU" sz="2000" dirty="0">
                <a:solidFill>
                  <a:schemeClr val="tx1"/>
                </a:solidFill>
              </a:rPr>
              <a:t> - </a:t>
            </a:r>
            <a:r>
              <a:rPr lang="ru-RU" sz="2000" dirty="0" err="1">
                <a:solidFill>
                  <a:schemeClr val="tx1"/>
                </a:solidFill>
              </a:rPr>
              <a:t>відповідно</a:t>
            </a:r>
            <a:r>
              <a:rPr lang="ru-RU" sz="2000" dirty="0">
                <a:solidFill>
                  <a:schemeClr val="tx1"/>
                </a:solidFill>
              </a:rPr>
              <a:t> як </a:t>
            </a:r>
            <a:r>
              <a:rPr lang="ru-RU" sz="2000" dirty="0" err="1">
                <a:solidFill>
                  <a:schemeClr val="tx1"/>
                </a:solidFill>
              </a:rPr>
              <a:t>лікарські</a:t>
            </a:r>
            <a:r>
              <a:rPr lang="ru-RU" sz="2000" dirty="0">
                <a:solidFill>
                  <a:schemeClr val="tx1"/>
                </a:solidFill>
              </a:rPr>
              <a:t> </a:t>
            </a:r>
            <a:r>
              <a:rPr lang="ru-RU" sz="2000" dirty="0" err="1">
                <a:solidFill>
                  <a:schemeClr val="tx1"/>
                </a:solidFill>
              </a:rPr>
              <a:t>засоби</a:t>
            </a:r>
            <a:r>
              <a:rPr lang="ru-RU" sz="2000" dirty="0">
                <a:solidFill>
                  <a:schemeClr val="tx1"/>
                </a:solidFill>
              </a:rPr>
              <a:t>, </a:t>
            </a:r>
            <a:r>
              <a:rPr lang="ru-RU" sz="2000" dirty="0" err="1">
                <a:solidFill>
                  <a:schemeClr val="tx1"/>
                </a:solidFill>
              </a:rPr>
              <a:t>віднесені</a:t>
            </a:r>
            <a:r>
              <a:rPr lang="ru-RU" sz="2000" dirty="0">
                <a:solidFill>
                  <a:schemeClr val="tx1"/>
                </a:solidFill>
              </a:rPr>
              <a:t> до </a:t>
            </a:r>
            <a:r>
              <a:rPr lang="ru-RU" sz="2000" dirty="0" err="1">
                <a:solidFill>
                  <a:schemeClr val="tx1"/>
                </a:solidFill>
              </a:rPr>
              <a:t>сильнодіючих</a:t>
            </a:r>
            <a:r>
              <a:rPr lang="ru-RU" sz="2000" dirty="0">
                <a:solidFill>
                  <a:schemeClr val="tx1"/>
                </a:solidFill>
              </a:rPr>
              <a:t> МОЗ.</a:t>
            </a:r>
          </a:p>
        </p:txBody>
      </p:sp>
      <p:sp>
        <p:nvSpPr>
          <p:cNvPr id="6" name="Прямоугольник: скругленные углы 5">
            <a:extLst>
              <a:ext uri="{FF2B5EF4-FFF2-40B4-BE49-F238E27FC236}">
                <a16:creationId xmlns:a16="http://schemas.microsoft.com/office/drawing/2014/main" id="{AD0E3D8D-74FC-49B6-8F69-87F2C5974DA9}"/>
              </a:ext>
            </a:extLst>
          </p:cNvPr>
          <p:cNvSpPr/>
          <p:nvPr/>
        </p:nvSpPr>
        <p:spPr>
          <a:xfrm>
            <a:off x="7189758" y="137663"/>
            <a:ext cx="4758904" cy="4888300"/>
          </a:xfrm>
          <a:prstGeom prst="round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ea typeface="+mn-lt"/>
                <a:cs typeface="+mn-lt"/>
              </a:rPr>
              <a:t>Тому вони не </a:t>
            </a:r>
            <a:r>
              <a:rPr lang="ru-RU" sz="2400" dirty="0" err="1">
                <a:solidFill>
                  <a:schemeClr val="tx1"/>
                </a:solidFill>
                <a:ea typeface="+mn-lt"/>
                <a:cs typeface="+mn-lt"/>
              </a:rPr>
              <a:t>підлягають</a:t>
            </a:r>
            <a:r>
              <a:rPr lang="ru-RU" sz="2400" dirty="0">
                <a:solidFill>
                  <a:schemeClr val="tx1"/>
                </a:solidFill>
                <a:ea typeface="+mn-lt"/>
                <a:cs typeface="+mn-lt"/>
              </a:rPr>
              <a:t> </a:t>
            </a:r>
            <a:r>
              <a:rPr lang="ru-RU" sz="2400" dirty="0" err="1">
                <a:solidFill>
                  <a:schemeClr val="tx1"/>
                </a:solidFill>
                <a:ea typeface="+mn-lt"/>
                <a:cs typeface="+mn-lt"/>
              </a:rPr>
              <a:t>включенню</a:t>
            </a:r>
            <a:r>
              <a:rPr lang="ru-RU" sz="2400" dirty="0">
                <a:solidFill>
                  <a:schemeClr val="tx1"/>
                </a:solidFill>
                <a:ea typeface="+mn-lt"/>
                <a:cs typeface="+mn-lt"/>
              </a:rPr>
              <a:t> до </a:t>
            </a:r>
            <a:r>
              <a:rPr lang="ru-RU" sz="2400" dirty="0" err="1">
                <a:solidFill>
                  <a:schemeClr val="tx1"/>
                </a:solidFill>
                <a:ea typeface="+mn-lt"/>
                <a:cs typeface="+mn-lt"/>
              </a:rPr>
              <a:t>класифікаційних</a:t>
            </a:r>
            <a:r>
              <a:rPr lang="ru-RU" sz="2400" dirty="0">
                <a:solidFill>
                  <a:schemeClr val="tx1"/>
                </a:solidFill>
                <a:ea typeface="+mn-lt"/>
                <a:cs typeface="+mn-lt"/>
              </a:rPr>
              <a:t> </a:t>
            </a:r>
            <a:r>
              <a:rPr lang="ru-RU" sz="2400" dirty="0" err="1">
                <a:solidFill>
                  <a:schemeClr val="tx1"/>
                </a:solidFill>
                <a:ea typeface="+mn-lt"/>
                <a:cs typeface="+mn-lt"/>
              </a:rPr>
              <a:t>таблиць</a:t>
            </a:r>
            <a:r>
              <a:rPr lang="ru-RU" sz="2400" dirty="0">
                <a:solidFill>
                  <a:schemeClr val="tx1"/>
                </a:solidFill>
                <a:ea typeface="+mn-lt"/>
                <a:cs typeface="+mn-lt"/>
              </a:rPr>
              <a:t> </a:t>
            </a:r>
            <a:r>
              <a:rPr lang="ru-RU" sz="2400" dirty="0" err="1">
                <a:solidFill>
                  <a:schemeClr val="tx1"/>
                </a:solidFill>
                <a:ea typeface="+mn-lt"/>
                <a:cs typeface="+mn-lt"/>
              </a:rPr>
              <a:t>наркотичних</a:t>
            </a:r>
            <a:r>
              <a:rPr lang="ru-RU" sz="2400" dirty="0">
                <a:solidFill>
                  <a:schemeClr val="tx1"/>
                </a:solidFill>
                <a:ea typeface="+mn-lt"/>
                <a:cs typeface="+mn-lt"/>
              </a:rPr>
              <a:t> </a:t>
            </a:r>
            <a:r>
              <a:rPr lang="ru-RU" sz="2400" dirty="0" err="1">
                <a:solidFill>
                  <a:schemeClr val="tx1"/>
                </a:solidFill>
                <a:ea typeface="+mn-lt"/>
                <a:cs typeface="+mn-lt"/>
              </a:rPr>
              <a:t>засобів</a:t>
            </a:r>
            <a:r>
              <a:rPr lang="ru-RU" sz="2400" dirty="0">
                <a:solidFill>
                  <a:schemeClr val="tx1"/>
                </a:solidFill>
                <a:ea typeface="+mn-lt"/>
                <a:cs typeface="+mn-lt"/>
              </a:rPr>
              <a:t> та </a:t>
            </a:r>
            <a:r>
              <a:rPr lang="ru-RU" sz="2400" dirty="0" err="1">
                <a:solidFill>
                  <a:schemeClr val="tx1"/>
                </a:solidFill>
                <a:ea typeface="+mn-lt"/>
                <a:cs typeface="+mn-lt"/>
              </a:rPr>
              <a:t>психотропних</a:t>
            </a:r>
            <a:r>
              <a:rPr lang="ru-RU" sz="2400" dirty="0">
                <a:solidFill>
                  <a:schemeClr val="tx1"/>
                </a:solidFill>
                <a:ea typeface="+mn-lt"/>
                <a:cs typeface="+mn-lt"/>
              </a:rPr>
              <a:t> </a:t>
            </a:r>
            <a:r>
              <a:rPr lang="ru-RU" sz="2400" dirty="0" err="1">
                <a:solidFill>
                  <a:schemeClr val="tx1"/>
                </a:solidFill>
                <a:ea typeface="+mn-lt"/>
                <a:cs typeface="+mn-lt"/>
              </a:rPr>
              <a:t>речовин</a:t>
            </a:r>
            <a:r>
              <a:rPr lang="ru-RU" sz="2400" dirty="0">
                <a:solidFill>
                  <a:schemeClr val="tx1"/>
                </a:solidFill>
                <a:ea typeface="+mn-lt"/>
                <a:cs typeface="+mn-lt"/>
              </a:rPr>
              <a:t> і, </a:t>
            </a:r>
            <a:r>
              <a:rPr lang="ru-RU" sz="2400" dirty="0" err="1">
                <a:solidFill>
                  <a:schemeClr val="tx1"/>
                </a:solidFill>
                <a:ea typeface="+mn-lt"/>
                <a:cs typeface="+mn-lt"/>
              </a:rPr>
              <a:t>відповідно</a:t>
            </a:r>
            <a:r>
              <a:rPr lang="ru-RU" sz="2400" dirty="0">
                <a:solidFill>
                  <a:schemeClr val="tx1"/>
                </a:solidFill>
                <a:ea typeface="+mn-lt"/>
                <a:cs typeface="+mn-lt"/>
              </a:rPr>
              <a:t>, на них не </a:t>
            </a:r>
            <a:r>
              <a:rPr lang="ru-RU" sz="2400" dirty="0" err="1">
                <a:solidFill>
                  <a:schemeClr val="tx1"/>
                </a:solidFill>
                <a:ea typeface="+mn-lt"/>
                <a:cs typeface="+mn-lt"/>
              </a:rPr>
              <a:t>поширюється</a:t>
            </a:r>
            <a:r>
              <a:rPr lang="ru-RU" sz="2400" dirty="0">
                <a:solidFill>
                  <a:schemeClr val="tx1"/>
                </a:solidFill>
                <a:ea typeface="+mn-lt"/>
                <a:cs typeface="+mn-lt"/>
              </a:rPr>
              <a:t> </a:t>
            </a:r>
            <a:r>
              <a:rPr lang="ru-RU" sz="2400" dirty="0" err="1">
                <a:solidFill>
                  <a:schemeClr val="tx1"/>
                </a:solidFill>
                <a:ea typeface="+mn-lt"/>
                <a:cs typeface="+mn-lt"/>
              </a:rPr>
              <a:t>правовий</a:t>
            </a:r>
            <a:r>
              <a:rPr lang="ru-RU" sz="2400" dirty="0">
                <a:solidFill>
                  <a:schemeClr val="tx1"/>
                </a:solidFill>
                <a:ea typeface="+mn-lt"/>
                <a:cs typeface="+mn-lt"/>
              </a:rPr>
              <a:t> режим, установлений Законом </a:t>
            </a:r>
            <a:r>
              <a:rPr lang="ru-RU" sz="2400" dirty="0" err="1">
                <a:solidFill>
                  <a:schemeClr val="tx1"/>
                </a:solidFill>
                <a:ea typeface="+mn-lt"/>
                <a:cs typeface="+mn-lt"/>
              </a:rPr>
              <a:t>України</a:t>
            </a:r>
            <a:r>
              <a:rPr lang="ru-RU" sz="2400" dirty="0">
                <a:solidFill>
                  <a:schemeClr val="tx1"/>
                </a:solidFill>
                <a:ea typeface="+mn-lt"/>
                <a:cs typeface="+mn-lt"/>
              </a:rPr>
              <a:t> </a:t>
            </a:r>
            <a:r>
              <a:rPr lang="ru-RU" sz="2400" b="1" dirty="0">
                <a:solidFill>
                  <a:schemeClr val="tx1"/>
                </a:solidFill>
                <a:ea typeface="+mn-lt"/>
                <a:cs typeface="+mn-lt"/>
              </a:rPr>
              <a:t>«Про </a:t>
            </a:r>
            <a:r>
              <a:rPr lang="ru-RU" sz="2400" b="1" dirty="0" err="1">
                <a:solidFill>
                  <a:schemeClr val="tx1"/>
                </a:solidFill>
                <a:ea typeface="+mn-lt"/>
                <a:cs typeface="+mn-lt"/>
              </a:rPr>
              <a:t>обіг</a:t>
            </a:r>
            <a:r>
              <a:rPr lang="ru-RU" sz="2400" b="1" dirty="0">
                <a:solidFill>
                  <a:schemeClr val="tx1"/>
                </a:solidFill>
                <a:ea typeface="+mn-lt"/>
                <a:cs typeface="+mn-lt"/>
              </a:rPr>
              <a:t> в </a:t>
            </a:r>
            <a:r>
              <a:rPr lang="ru-RU" sz="2400" b="1" dirty="0" err="1">
                <a:solidFill>
                  <a:schemeClr val="tx1"/>
                </a:solidFill>
                <a:ea typeface="+mn-lt"/>
                <a:cs typeface="+mn-lt"/>
              </a:rPr>
              <a:t>Україні</a:t>
            </a:r>
            <a:r>
              <a:rPr lang="ru-RU" sz="2400" b="1" dirty="0">
                <a:solidFill>
                  <a:schemeClr val="tx1"/>
                </a:solidFill>
                <a:ea typeface="+mn-lt"/>
                <a:cs typeface="+mn-lt"/>
              </a:rPr>
              <a:t> </a:t>
            </a:r>
            <a:r>
              <a:rPr lang="ru-RU" sz="2400" b="1" dirty="0" err="1">
                <a:solidFill>
                  <a:schemeClr val="tx1"/>
                </a:solidFill>
                <a:ea typeface="+mn-lt"/>
                <a:cs typeface="+mn-lt"/>
              </a:rPr>
              <a:t>наркотичних</a:t>
            </a:r>
            <a:r>
              <a:rPr lang="ru-RU" sz="2400" b="1" dirty="0">
                <a:solidFill>
                  <a:schemeClr val="tx1"/>
                </a:solidFill>
                <a:ea typeface="+mn-lt"/>
                <a:cs typeface="+mn-lt"/>
              </a:rPr>
              <a:t> </a:t>
            </a:r>
            <a:r>
              <a:rPr lang="ru-RU" sz="2400" b="1" dirty="0" err="1">
                <a:solidFill>
                  <a:schemeClr val="tx1"/>
                </a:solidFill>
                <a:ea typeface="+mn-lt"/>
                <a:cs typeface="+mn-lt"/>
              </a:rPr>
              <a:t>засобів</a:t>
            </a:r>
            <a:r>
              <a:rPr lang="ru-RU" sz="2400" b="1" dirty="0">
                <a:solidFill>
                  <a:schemeClr val="tx1"/>
                </a:solidFill>
                <a:ea typeface="+mn-lt"/>
                <a:cs typeface="+mn-lt"/>
              </a:rPr>
              <a:t>, </a:t>
            </a:r>
            <a:r>
              <a:rPr lang="ru-RU" sz="2400" b="1" dirty="0" err="1">
                <a:solidFill>
                  <a:schemeClr val="tx1"/>
                </a:solidFill>
                <a:ea typeface="+mn-lt"/>
                <a:cs typeface="+mn-lt"/>
              </a:rPr>
              <a:t>психотропних</a:t>
            </a:r>
            <a:r>
              <a:rPr lang="ru-RU" sz="2400" b="1" dirty="0">
                <a:solidFill>
                  <a:schemeClr val="tx1"/>
                </a:solidFill>
                <a:ea typeface="+mn-lt"/>
                <a:cs typeface="+mn-lt"/>
              </a:rPr>
              <a:t> </a:t>
            </a:r>
            <a:r>
              <a:rPr lang="ru-RU" sz="2400" b="1" dirty="0" err="1">
                <a:solidFill>
                  <a:schemeClr val="tx1"/>
                </a:solidFill>
                <a:ea typeface="+mn-lt"/>
                <a:cs typeface="+mn-lt"/>
              </a:rPr>
              <a:t>речовин</a:t>
            </a:r>
            <a:r>
              <a:rPr lang="ru-RU" sz="2400" b="1" dirty="0">
                <a:solidFill>
                  <a:schemeClr val="tx1"/>
                </a:solidFill>
                <a:ea typeface="+mn-lt"/>
                <a:cs typeface="+mn-lt"/>
              </a:rPr>
              <a:t>, </a:t>
            </a:r>
            <a:r>
              <a:rPr lang="ru-RU" sz="2400" b="1" dirty="0" err="1">
                <a:solidFill>
                  <a:schemeClr val="tx1"/>
                </a:solidFill>
                <a:ea typeface="+mn-lt"/>
                <a:cs typeface="+mn-lt"/>
              </a:rPr>
              <a:t>їх</a:t>
            </a:r>
            <a:r>
              <a:rPr lang="ru-RU" sz="2400" b="1" dirty="0">
                <a:solidFill>
                  <a:schemeClr val="tx1"/>
                </a:solidFill>
                <a:ea typeface="+mn-lt"/>
                <a:cs typeface="+mn-lt"/>
              </a:rPr>
              <a:t> </a:t>
            </a:r>
            <a:r>
              <a:rPr lang="ru-RU" sz="2400" b="1" dirty="0" err="1">
                <a:solidFill>
                  <a:schemeClr val="tx1"/>
                </a:solidFill>
                <a:ea typeface="+mn-lt"/>
                <a:cs typeface="+mn-lt"/>
              </a:rPr>
              <a:t>аналогів</a:t>
            </a:r>
            <a:r>
              <a:rPr lang="ru-RU" sz="2400" b="1" dirty="0">
                <a:solidFill>
                  <a:schemeClr val="tx1"/>
                </a:solidFill>
                <a:ea typeface="+mn-lt"/>
                <a:cs typeface="+mn-lt"/>
              </a:rPr>
              <a:t> та </a:t>
            </a:r>
            <a:r>
              <a:rPr lang="ru-RU" sz="2400" b="1" dirty="0" err="1">
                <a:solidFill>
                  <a:schemeClr val="tx1"/>
                </a:solidFill>
                <a:ea typeface="+mn-lt"/>
                <a:cs typeface="+mn-lt"/>
              </a:rPr>
              <a:t>прекурсорів</a:t>
            </a:r>
            <a:r>
              <a:rPr lang="ru-RU" sz="2400" b="1" dirty="0">
                <a:solidFill>
                  <a:schemeClr val="tx1"/>
                </a:solidFill>
                <a:ea typeface="+mn-lt"/>
                <a:cs typeface="+mn-lt"/>
              </a:rPr>
              <a:t>»</a:t>
            </a:r>
            <a:r>
              <a:rPr lang="ru-RU" sz="2400" dirty="0">
                <a:solidFill>
                  <a:schemeClr val="tx1"/>
                </a:solidFill>
                <a:ea typeface="+mn-lt"/>
                <a:cs typeface="+mn-lt"/>
              </a:rPr>
              <a:t>.</a:t>
            </a:r>
            <a:endParaRPr lang="ru-RU" sz="2400" dirty="0">
              <a:solidFill>
                <a:schemeClr val="tx1"/>
              </a:solidFill>
            </a:endParaRPr>
          </a:p>
        </p:txBody>
      </p:sp>
    </p:spTree>
    <p:extLst>
      <p:ext uri="{BB962C8B-B14F-4D97-AF65-F5344CB8AC3E}">
        <p14:creationId xmlns:p14="http://schemas.microsoft.com/office/powerpoint/2010/main" val="6083638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1CF129A3-3D15-4C20-9C70-A58A88EF67B8}"/>
              </a:ext>
            </a:extLst>
          </p:cNvPr>
          <p:cNvSpPr/>
          <p:nvPr/>
        </p:nvSpPr>
        <p:spPr>
          <a:xfrm>
            <a:off x="477328" y="182592"/>
            <a:ext cx="3234904" cy="146648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dirty="0" err="1">
                <a:ea typeface="+mn-lt"/>
                <a:cs typeface="+mn-lt"/>
              </a:rPr>
              <a:t>Переліки</a:t>
            </a:r>
            <a:r>
              <a:rPr lang="ru-RU" dirty="0">
                <a:ea typeface="+mn-lt"/>
                <a:cs typeface="+mn-lt"/>
              </a:rPr>
              <a:t> </a:t>
            </a:r>
            <a:r>
              <a:rPr lang="ru-RU" dirty="0" err="1">
                <a:ea typeface="+mn-lt"/>
                <a:cs typeface="+mn-lt"/>
              </a:rPr>
              <a:t>отруйних</a:t>
            </a:r>
            <a:r>
              <a:rPr lang="ru-RU" dirty="0">
                <a:ea typeface="+mn-lt"/>
                <a:cs typeface="+mn-lt"/>
              </a:rPr>
              <a:t> та </a:t>
            </a:r>
            <a:r>
              <a:rPr lang="ru-RU" dirty="0" err="1">
                <a:ea typeface="+mn-lt"/>
                <a:cs typeface="+mn-lt"/>
              </a:rPr>
              <a:t>сильнодіючих</a:t>
            </a:r>
            <a:r>
              <a:rPr lang="ru-RU" dirty="0">
                <a:ea typeface="+mn-lt"/>
                <a:cs typeface="+mn-lt"/>
              </a:rPr>
              <a:t> </a:t>
            </a:r>
            <a:r>
              <a:rPr lang="ru-RU" dirty="0" err="1">
                <a:ea typeface="+mn-lt"/>
                <a:cs typeface="+mn-lt"/>
              </a:rPr>
              <a:t>лікарських</a:t>
            </a:r>
            <a:r>
              <a:rPr lang="ru-RU" dirty="0">
                <a:ea typeface="+mn-lt"/>
                <a:cs typeface="+mn-lt"/>
              </a:rPr>
              <a:t> </a:t>
            </a:r>
            <a:r>
              <a:rPr lang="ru-RU" dirty="0" err="1">
                <a:ea typeface="+mn-lt"/>
                <a:cs typeface="+mn-lt"/>
              </a:rPr>
              <a:t>засобів</a:t>
            </a:r>
            <a:r>
              <a:rPr lang="ru-RU" dirty="0">
                <a:ea typeface="+mn-lt"/>
                <a:cs typeface="+mn-lt"/>
              </a:rPr>
              <a:t> </a:t>
            </a:r>
            <a:r>
              <a:rPr lang="ru-RU" dirty="0" err="1">
                <a:ea typeface="+mn-lt"/>
                <a:cs typeface="+mn-lt"/>
              </a:rPr>
              <a:t>затверджені</a:t>
            </a:r>
            <a:r>
              <a:rPr lang="ru-RU" dirty="0">
                <a:ea typeface="+mn-lt"/>
                <a:cs typeface="+mn-lt"/>
              </a:rPr>
              <a:t> наказом МОЗ </a:t>
            </a:r>
            <a:r>
              <a:rPr lang="ru-RU" dirty="0" err="1">
                <a:ea typeface="+mn-lt"/>
                <a:cs typeface="+mn-lt"/>
              </a:rPr>
              <a:t>від</a:t>
            </a:r>
            <a:r>
              <a:rPr lang="ru-RU" dirty="0">
                <a:ea typeface="+mn-lt"/>
                <a:cs typeface="+mn-lt"/>
              </a:rPr>
              <a:t> 17 </a:t>
            </a:r>
            <a:r>
              <a:rPr lang="ru-RU" dirty="0" err="1">
                <a:ea typeface="+mn-lt"/>
                <a:cs typeface="+mn-lt"/>
              </a:rPr>
              <a:t>серпня</a:t>
            </a:r>
            <a:r>
              <a:rPr lang="ru-RU" dirty="0">
                <a:ea typeface="+mn-lt"/>
                <a:cs typeface="+mn-lt"/>
              </a:rPr>
              <a:t> 2007 року № 490</a:t>
            </a:r>
            <a:endParaRPr lang="ru-RU" dirty="0"/>
          </a:p>
        </p:txBody>
      </p:sp>
      <p:sp>
        <p:nvSpPr>
          <p:cNvPr id="5" name="Стрелка: вправо 4">
            <a:extLst>
              <a:ext uri="{FF2B5EF4-FFF2-40B4-BE49-F238E27FC236}">
                <a16:creationId xmlns:a16="http://schemas.microsoft.com/office/drawing/2014/main" id="{92E7E84A-99D5-4F5F-B026-4A3708C92122}"/>
              </a:ext>
            </a:extLst>
          </p:cNvPr>
          <p:cNvSpPr/>
          <p:nvPr/>
        </p:nvSpPr>
        <p:spPr>
          <a:xfrm>
            <a:off x="4254426" y="468465"/>
            <a:ext cx="2401018" cy="150962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err="1">
                <a:solidFill>
                  <a:schemeClr val="tx1"/>
                </a:solidFill>
                <a:ea typeface="+mn-lt"/>
                <a:cs typeface="+mn-lt"/>
              </a:rPr>
              <a:t>Це</a:t>
            </a:r>
            <a:r>
              <a:rPr lang="ru-RU" sz="2000" b="1" dirty="0">
                <a:solidFill>
                  <a:schemeClr val="tx1"/>
                </a:solidFill>
                <a:ea typeface="+mn-lt"/>
                <a:cs typeface="+mn-lt"/>
              </a:rPr>
              <a:t>, </a:t>
            </a:r>
            <a:r>
              <a:rPr lang="ru-RU" sz="2000" b="1" dirty="0" err="1">
                <a:solidFill>
                  <a:schemeClr val="tx1"/>
                </a:solidFill>
                <a:ea typeface="+mn-lt"/>
                <a:cs typeface="+mn-lt"/>
              </a:rPr>
              <a:t>зокрема</a:t>
            </a:r>
            <a:r>
              <a:rPr lang="ru-RU" sz="2000" b="1" dirty="0">
                <a:solidFill>
                  <a:schemeClr val="tx1"/>
                </a:solidFill>
                <a:ea typeface="+mn-lt"/>
                <a:cs typeface="+mn-lt"/>
              </a:rPr>
              <a:t> :</a:t>
            </a:r>
            <a:endParaRPr lang="ru-RU" sz="2000" b="1" dirty="0">
              <a:solidFill>
                <a:schemeClr val="tx1"/>
              </a:solidFill>
            </a:endParaRPr>
          </a:p>
        </p:txBody>
      </p:sp>
      <p:sp>
        <p:nvSpPr>
          <p:cNvPr id="6" name="Прямоугольник: один усеченный угол 5">
            <a:extLst>
              <a:ext uri="{FF2B5EF4-FFF2-40B4-BE49-F238E27FC236}">
                <a16:creationId xmlns:a16="http://schemas.microsoft.com/office/drawing/2014/main" id="{1501AAEF-F13F-40EF-B497-D1633FAE2F30}"/>
              </a:ext>
            </a:extLst>
          </p:cNvPr>
          <p:cNvSpPr/>
          <p:nvPr/>
        </p:nvSpPr>
        <p:spPr>
          <a:xfrm>
            <a:off x="475531" y="2308644"/>
            <a:ext cx="4514489" cy="3378677"/>
          </a:xfrm>
          <a:prstGeom prst="snip1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ea typeface="+mn-lt"/>
                <a:cs typeface="+mn-lt"/>
              </a:rPr>
              <a:t>Для </a:t>
            </a:r>
            <a:r>
              <a:rPr lang="ru-RU" sz="2400" dirty="0" err="1">
                <a:solidFill>
                  <a:schemeClr val="tx1"/>
                </a:solidFill>
                <a:ea typeface="+mn-lt"/>
                <a:cs typeface="+mn-lt"/>
              </a:rPr>
              <a:t>висновку</a:t>
            </a:r>
            <a:r>
              <a:rPr lang="ru-RU" sz="2400" dirty="0">
                <a:solidFill>
                  <a:schemeClr val="tx1"/>
                </a:solidFill>
                <a:ea typeface="+mn-lt"/>
                <a:cs typeface="+mn-lt"/>
              </a:rPr>
              <a:t> про </a:t>
            </a:r>
            <a:r>
              <a:rPr lang="ru-RU" sz="2400" dirty="0" err="1">
                <a:solidFill>
                  <a:schemeClr val="tx1"/>
                </a:solidFill>
                <a:ea typeface="+mn-lt"/>
                <a:cs typeface="+mn-lt"/>
              </a:rPr>
              <a:t>віднесення</a:t>
            </a:r>
            <a:r>
              <a:rPr lang="ru-RU" sz="2400" dirty="0">
                <a:solidFill>
                  <a:schemeClr val="tx1"/>
                </a:solidFill>
                <a:ea typeface="+mn-lt"/>
                <a:cs typeface="+mn-lt"/>
              </a:rPr>
              <a:t> </a:t>
            </a:r>
            <a:r>
              <a:rPr lang="ru-RU" sz="2400" dirty="0" err="1">
                <a:solidFill>
                  <a:schemeClr val="tx1"/>
                </a:solidFill>
                <a:ea typeface="+mn-lt"/>
                <a:cs typeface="+mn-lt"/>
              </a:rPr>
              <a:t>тієї</a:t>
            </a:r>
            <a:r>
              <a:rPr lang="ru-RU" sz="2400" dirty="0">
                <a:solidFill>
                  <a:schemeClr val="tx1"/>
                </a:solidFill>
                <a:ea typeface="+mn-lt"/>
                <a:cs typeface="+mn-lt"/>
              </a:rPr>
              <a:t> </a:t>
            </a:r>
            <a:r>
              <a:rPr lang="ru-RU" sz="2400" dirty="0" err="1">
                <a:solidFill>
                  <a:schemeClr val="tx1"/>
                </a:solidFill>
                <a:ea typeface="+mn-lt"/>
                <a:cs typeface="+mn-lt"/>
              </a:rPr>
              <a:t>чи</a:t>
            </a:r>
            <a:r>
              <a:rPr lang="ru-RU" sz="2400" dirty="0">
                <a:solidFill>
                  <a:schemeClr val="tx1"/>
                </a:solidFill>
                <a:ea typeface="+mn-lt"/>
                <a:cs typeface="+mn-lt"/>
              </a:rPr>
              <a:t> </a:t>
            </a:r>
            <a:r>
              <a:rPr lang="ru-RU" sz="2400" dirty="0" err="1">
                <a:solidFill>
                  <a:schemeClr val="tx1"/>
                </a:solidFill>
                <a:ea typeface="+mn-lt"/>
                <a:cs typeface="+mn-lt"/>
              </a:rPr>
              <a:t>іншої</a:t>
            </a:r>
            <a:r>
              <a:rPr lang="ru-RU" sz="2400" dirty="0">
                <a:solidFill>
                  <a:schemeClr val="tx1"/>
                </a:solidFill>
                <a:ea typeface="+mn-lt"/>
                <a:cs typeface="+mn-lt"/>
              </a:rPr>
              <a:t> </a:t>
            </a:r>
            <a:r>
              <a:rPr lang="ru-RU" sz="2400" dirty="0" err="1">
                <a:solidFill>
                  <a:schemeClr val="tx1"/>
                </a:solidFill>
                <a:ea typeface="+mn-lt"/>
                <a:cs typeface="+mn-lt"/>
              </a:rPr>
              <a:t>речовини</a:t>
            </a:r>
            <a:r>
              <a:rPr lang="ru-RU" sz="2400" dirty="0">
                <a:solidFill>
                  <a:schemeClr val="tx1"/>
                </a:solidFill>
                <a:ea typeface="+mn-lt"/>
                <a:cs typeface="+mn-lt"/>
              </a:rPr>
              <a:t> до отруйних або сильнодіючих обов’язковою є наявність спеціальних знань, а тому в справах цієї категорії повинна призначатись експертиза.</a:t>
            </a:r>
            <a:endParaRPr lang="ru-RU" sz="2400" dirty="0">
              <a:solidFill>
                <a:schemeClr val="tx1"/>
              </a:solidFill>
            </a:endParaRPr>
          </a:p>
        </p:txBody>
      </p:sp>
      <p:sp>
        <p:nvSpPr>
          <p:cNvPr id="7" name="Блок-схема: карточка 6">
            <a:extLst>
              <a:ext uri="{FF2B5EF4-FFF2-40B4-BE49-F238E27FC236}">
                <a16:creationId xmlns:a16="http://schemas.microsoft.com/office/drawing/2014/main" id="{60295119-3B00-4528-A5FF-23C323AA3096}"/>
              </a:ext>
            </a:extLst>
          </p:cNvPr>
          <p:cNvSpPr/>
          <p:nvPr/>
        </p:nvSpPr>
        <p:spPr>
          <a:xfrm>
            <a:off x="6096179" y="4116648"/>
            <a:ext cx="5190226" cy="2544792"/>
          </a:xfrm>
          <a:prstGeom prst="flowChartPunchedCard">
            <a:avLst/>
          </a:prstGeom>
          <a:solidFill>
            <a:srgbClr val="C6AF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ea typeface="+mn-lt"/>
                <a:cs typeface="+mn-lt"/>
              </a:rPr>
              <a:t>При </a:t>
            </a:r>
            <a:r>
              <a:rPr lang="ru-RU" sz="2000" dirty="0" err="1">
                <a:solidFill>
                  <a:schemeClr val="tx1"/>
                </a:solidFill>
                <a:ea typeface="+mn-lt"/>
                <a:cs typeface="+mn-lt"/>
              </a:rPr>
              <a:t>цьому</a:t>
            </a:r>
            <a:r>
              <a:rPr lang="ru-RU" sz="2000" dirty="0">
                <a:solidFill>
                  <a:schemeClr val="tx1"/>
                </a:solidFill>
                <a:ea typeface="+mn-lt"/>
                <a:cs typeface="+mn-lt"/>
              </a:rPr>
              <a:t> </a:t>
            </a:r>
            <a:r>
              <a:rPr lang="ru-RU" sz="2000" dirty="0" err="1">
                <a:solidFill>
                  <a:schemeClr val="tx1"/>
                </a:solidFill>
                <a:ea typeface="+mn-lt"/>
                <a:cs typeface="+mn-lt"/>
              </a:rPr>
              <a:t>кількість</a:t>
            </a:r>
            <a:r>
              <a:rPr lang="ru-RU" sz="2000" dirty="0">
                <a:solidFill>
                  <a:schemeClr val="tx1"/>
                </a:solidFill>
                <a:ea typeface="+mn-lt"/>
                <a:cs typeface="+mn-lt"/>
              </a:rPr>
              <a:t> </a:t>
            </a:r>
            <a:r>
              <a:rPr lang="ru-RU" sz="2000" dirty="0" err="1">
                <a:solidFill>
                  <a:schemeClr val="tx1"/>
                </a:solidFill>
                <a:ea typeface="+mn-lt"/>
                <a:cs typeface="+mn-lt"/>
              </a:rPr>
              <a:t>речовин</a:t>
            </a:r>
            <a:r>
              <a:rPr lang="ru-RU" sz="2000" dirty="0">
                <a:solidFill>
                  <a:schemeClr val="tx1"/>
                </a:solidFill>
                <a:ea typeface="+mn-lt"/>
                <a:cs typeface="+mn-lt"/>
              </a:rPr>
              <a:t>, </a:t>
            </a:r>
            <a:r>
              <a:rPr lang="ru-RU" sz="2000" dirty="0" err="1">
                <a:solidFill>
                  <a:schemeClr val="tx1"/>
                </a:solidFill>
                <a:ea typeface="+mn-lt"/>
                <a:cs typeface="+mn-lt"/>
              </a:rPr>
              <a:t>які</a:t>
            </a:r>
            <a:r>
              <a:rPr lang="ru-RU" sz="2000" dirty="0">
                <a:solidFill>
                  <a:schemeClr val="tx1"/>
                </a:solidFill>
                <a:ea typeface="+mn-lt"/>
                <a:cs typeface="+mn-lt"/>
              </a:rPr>
              <a:t> є предметом </a:t>
            </a:r>
            <a:r>
              <a:rPr lang="ru-RU" sz="2000" dirty="0" err="1">
                <a:solidFill>
                  <a:schemeClr val="tx1"/>
                </a:solidFill>
                <a:ea typeface="+mn-lt"/>
                <a:cs typeface="+mn-lt"/>
              </a:rPr>
              <a:t>цього</a:t>
            </a:r>
            <a:r>
              <a:rPr lang="ru-RU" sz="2000" dirty="0">
                <a:solidFill>
                  <a:schemeClr val="tx1"/>
                </a:solidFill>
                <a:ea typeface="+mn-lt"/>
                <a:cs typeface="+mn-lt"/>
              </a:rPr>
              <a:t> </a:t>
            </a:r>
            <a:r>
              <a:rPr lang="ru-RU" sz="2000" dirty="0" err="1">
                <a:solidFill>
                  <a:schemeClr val="tx1"/>
                </a:solidFill>
                <a:ea typeface="+mn-lt"/>
                <a:cs typeface="+mn-lt"/>
              </a:rPr>
              <a:t>злочину</a:t>
            </a:r>
            <a:r>
              <a:rPr lang="ru-RU" sz="2000" dirty="0">
                <a:solidFill>
                  <a:schemeClr val="tx1"/>
                </a:solidFill>
                <a:ea typeface="+mn-lt"/>
                <a:cs typeface="+mn-lt"/>
              </a:rPr>
              <a:t>, для </a:t>
            </a:r>
            <a:r>
              <a:rPr lang="ru-RU" sz="2000" dirty="0" err="1">
                <a:solidFill>
                  <a:schemeClr val="tx1"/>
                </a:solidFill>
                <a:ea typeface="+mn-lt"/>
                <a:cs typeface="+mn-lt"/>
              </a:rPr>
              <a:t>цілей</a:t>
            </a:r>
            <a:r>
              <a:rPr lang="ru-RU" sz="2000" dirty="0">
                <a:solidFill>
                  <a:schemeClr val="tx1"/>
                </a:solidFill>
                <a:ea typeface="+mn-lt"/>
                <a:cs typeface="+mn-lt"/>
              </a:rPr>
              <a:t> </a:t>
            </a:r>
            <a:r>
              <a:rPr lang="ru-RU" sz="2000" dirty="0" err="1">
                <a:solidFill>
                  <a:schemeClr val="tx1"/>
                </a:solidFill>
                <a:ea typeface="+mn-lt"/>
                <a:cs typeface="+mn-lt"/>
              </a:rPr>
              <a:t>кваліфікації</a:t>
            </a:r>
            <a:r>
              <a:rPr lang="ru-RU" sz="2000" dirty="0">
                <a:solidFill>
                  <a:schemeClr val="tx1"/>
                </a:solidFill>
                <a:ea typeface="+mn-lt"/>
                <a:cs typeface="+mn-lt"/>
              </a:rPr>
              <a:t> </a:t>
            </a:r>
            <a:r>
              <a:rPr lang="ru-RU" sz="2000" dirty="0" err="1">
                <a:solidFill>
                  <a:schemeClr val="tx1"/>
                </a:solidFill>
                <a:ea typeface="+mn-lt"/>
                <a:cs typeface="+mn-lt"/>
              </a:rPr>
              <a:t>значення</a:t>
            </a:r>
            <a:r>
              <a:rPr lang="ru-RU" sz="2000" dirty="0">
                <a:solidFill>
                  <a:schemeClr val="tx1"/>
                </a:solidFill>
                <a:ea typeface="+mn-lt"/>
                <a:cs typeface="+mn-lt"/>
              </a:rPr>
              <a:t> не </a:t>
            </a:r>
            <a:r>
              <a:rPr lang="ru-RU" sz="2000" dirty="0" err="1">
                <a:solidFill>
                  <a:schemeClr val="tx1"/>
                </a:solidFill>
                <a:ea typeface="+mn-lt"/>
                <a:cs typeface="+mn-lt"/>
              </a:rPr>
              <a:t>має</a:t>
            </a:r>
            <a:r>
              <a:rPr lang="ru-RU" sz="2000" dirty="0">
                <a:solidFill>
                  <a:schemeClr val="tx1"/>
                </a:solidFill>
                <a:ea typeface="+mn-lt"/>
                <a:cs typeface="+mn-lt"/>
              </a:rPr>
              <a:t> (</a:t>
            </a:r>
            <a:r>
              <a:rPr lang="ru-RU" sz="2000" dirty="0" err="1">
                <a:solidFill>
                  <a:schemeClr val="tx1"/>
                </a:solidFill>
                <a:ea typeface="+mn-lt"/>
                <a:cs typeface="+mn-lt"/>
              </a:rPr>
              <a:t>окрім</a:t>
            </a:r>
            <a:r>
              <a:rPr lang="ru-RU" sz="2000" dirty="0">
                <a:solidFill>
                  <a:schemeClr val="tx1"/>
                </a:solidFill>
                <a:ea typeface="+mn-lt"/>
                <a:cs typeface="+mn-lt"/>
              </a:rPr>
              <a:t> </a:t>
            </a:r>
            <a:r>
              <a:rPr lang="ru-RU" sz="2000" dirty="0" err="1">
                <a:solidFill>
                  <a:schemeClr val="tx1"/>
                </a:solidFill>
                <a:ea typeface="+mn-lt"/>
                <a:cs typeface="+mn-lt"/>
              </a:rPr>
              <a:t>випадків</a:t>
            </a:r>
            <a:r>
              <a:rPr lang="ru-RU" sz="2000" dirty="0">
                <a:solidFill>
                  <a:schemeClr val="tx1"/>
                </a:solidFill>
                <a:ea typeface="+mn-lt"/>
                <a:cs typeface="+mn-lt"/>
              </a:rPr>
              <a:t>, коли </a:t>
            </a:r>
            <a:r>
              <a:rPr lang="ru-RU" sz="2000" dirty="0" err="1">
                <a:solidFill>
                  <a:schemeClr val="tx1"/>
                </a:solidFill>
                <a:ea typeface="+mn-lt"/>
                <a:cs typeface="+mn-lt"/>
              </a:rPr>
              <a:t>цей</a:t>
            </a:r>
            <a:r>
              <a:rPr lang="ru-RU" sz="2000" dirty="0">
                <a:solidFill>
                  <a:schemeClr val="tx1"/>
                </a:solidFill>
                <a:ea typeface="+mn-lt"/>
                <a:cs typeface="+mn-lt"/>
              </a:rPr>
              <a:t> </a:t>
            </a:r>
            <a:r>
              <a:rPr lang="ru-RU" sz="2000" dirty="0" err="1">
                <a:solidFill>
                  <a:schemeClr val="tx1"/>
                </a:solidFill>
                <a:ea typeface="+mn-lt"/>
                <a:cs typeface="+mn-lt"/>
              </a:rPr>
              <a:t>розмір</a:t>
            </a:r>
            <a:r>
              <a:rPr lang="ru-RU" sz="2000" dirty="0">
                <a:solidFill>
                  <a:schemeClr val="tx1"/>
                </a:solidFill>
                <a:ea typeface="+mn-lt"/>
                <a:cs typeface="+mn-lt"/>
              </a:rPr>
              <a:t> </a:t>
            </a:r>
            <a:r>
              <a:rPr lang="ru-RU" sz="2000" dirty="0" err="1">
                <a:solidFill>
                  <a:schemeClr val="tx1"/>
                </a:solidFill>
                <a:ea typeface="+mn-lt"/>
                <a:cs typeface="+mn-lt"/>
              </a:rPr>
              <a:t>дає</a:t>
            </a:r>
            <a:r>
              <a:rPr lang="ru-RU" sz="2000" dirty="0">
                <a:solidFill>
                  <a:schemeClr val="tx1"/>
                </a:solidFill>
                <a:ea typeface="+mn-lt"/>
                <a:cs typeface="+mn-lt"/>
              </a:rPr>
              <a:t> </a:t>
            </a:r>
            <a:r>
              <a:rPr lang="ru-RU" sz="2000" dirty="0" err="1">
                <a:solidFill>
                  <a:schemeClr val="tx1"/>
                </a:solidFill>
                <a:ea typeface="+mn-lt"/>
                <a:cs typeface="+mn-lt"/>
              </a:rPr>
              <a:t>підстави</a:t>
            </a:r>
            <a:r>
              <a:rPr lang="ru-RU" sz="2000" dirty="0">
                <a:solidFill>
                  <a:schemeClr val="tx1"/>
                </a:solidFill>
                <a:ea typeface="+mn-lt"/>
                <a:cs typeface="+mn-lt"/>
              </a:rPr>
              <a:t> для </a:t>
            </a:r>
            <a:r>
              <a:rPr lang="ru-RU" sz="2000" dirty="0" err="1">
                <a:solidFill>
                  <a:schemeClr val="tx1"/>
                </a:solidFill>
                <a:ea typeface="+mn-lt"/>
                <a:cs typeface="+mn-lt"/>
              </a:rPr>
              <a:t>визнання</a:t>
            </a:r>
            <a:r>
              <a:rPr lang="ru-RU" sz="2000" dirty="0">
                <a:solidFill>
                  <a:schemeClr val="tx1"/>
                </a:solidFill>
                <a:ea typeface="+mn-lt"/>
                <a:cs typeface="+mn-lt"/>
              </a:rPr>
              <a:t> </a:t>
            </a:r>
            <a:r>
              <a:rPr lang="ru-RU" sz="2000" dirty="0" err="1">
                <a:solidFill>
                  <a:schemeClr val="tx1"/>
                </a:solidFill>
                <a:ea typeface="+mn-lt"/>
                <a:cs typeface="+mn-lt"/>
              </a:rPr>
              <a:t>його</a:t>
            </a:r>
            <a:r>
              <a:rPr lang="ru-RU" sz="2000" dirty="0">
                <a:solidFill>
                  <a:schemeClr val="tx1"/>
                </a:solidFill>
                <a:ea typeface="+mn-lt"/>
                <a:cs typeface="+mn-lt"/>
              </a:rPr>
              <a:t> </a:t>
            </a:r>
            <a:r>
              <a:rPr lang="ru-RU" sz="2000" dirty="0" err="1">
                <a:solidFill>
                  <a:schemeClr val="tx1"/>
                </a:solidFill>
                <a:ea typeface="+mn-lt"/>
                <a:cs typeface="+mn-lt"/>
              </a:rPr>
              <a:t>діяння</a:t>
            </a:r>
            <a:r>
              <a:rPr lang="ru-RU" sz="2000" dirty="0">
                <a:solidFill>
                  <a:schemeClr val="tx1"/>
                </a:solidFill>
                <a:ea typeface="+mn-lt"/>
                <a:cs typeface="+mn-lt"/>
              </a:rPr>
              <a:t> </a:t>
            </a:r>
            <a:r>
              <a:rPr lang="ru-RU" sz="2000" dirty="0" err="1">
                <a:solidFill>
                  <a:schemeClr val="tx1"/>
                </a:solidFill>
                <a:ea typeface="+mn-lt"/>
                <a:cs typeface="+mn-lt"/>
              </a:rPr>
              <a:t>малозначним</a:t>
            </a:r>
            <a:r>
              <a:rPr lang="ru-RU" sz="2000" dirty="0">
                <a:solidFill>
                  <a:schemeClr val="tx1"/>
                </a:solidFill>
                <a:ea typeface="+mn-lt"/>
                <a:cs typeface="+mn-lt"/>
              </a:rPr>
              <a:t> і таким, </a:t>
            </a:r>
            <a:r>
              <a:rPr lang="ru-RU" sz="2000" dirty="0" err="1">
                <a:solidFill>
                  <a:schemeClr val="tx1"/>
                </a:solidFill>
                <a:ea typeface="+mn-lt"/>
                <a:cs typeface="+mn-lt"/>
              </a:rPr>
              <a:t>що</a:t>
            </a:r>
            <a:r>
              <a:rPr lang="ru-RU" sz="2000" dirty="0">
                <a:solidFill>
                  <a:schemeClr val="tx1"/>
                </a:solidFill>
                <a:ea typeface="+mn-lt"/>
                <a:cs typeface="+mn-lt"/>
              </a:rPr>
              <a:t> не становить </a:t>
            </a:r>
            <a:r>
              <a:rPr lang="ru-RU" sz="2000" dirty="0" err="1">
                <a:solidFill>
                  <a:schemeClr val="tx1"/>
                </a:solidFill>
                <a:ea typeface="+mn-lt"/>
                <a:cs typeface="+mn-lt"/>
              </a:rPr>
              <a:t>суспільної</a:t>
            </a:r>
            <a:r>
              <a:rPr lang="ru-RU" sz="2000" dirty="0">
                <a:solidFill>
                  <a:schemeClr val="tx1"/>
                </a:solidFill>
                <a:ea typeface="+mn-lt"/>
                <a:cs typeface="+mn-lt"/>
              </a:rPr>
              <a:t> </a:t>
            </a:r>
            <a:r>
              <a:rPr lang="ru-RU" sz="2000" dirty="0" err="1">
                <a:solidFill>
                  <a:schemeClr val="tx1"/>
                </a:solidFill>
                <a:ea typeface="+mn-lt"/>
                <a:cs typeface="+mn-lt"/>
              </a:rPr>
              <a:t>небезпеки</a:t>
            </a:r>
            <a:r>
              <a:rPr lang="ru-RU" sz="2000" dirty="0">
                <a:solidFill>
                  <a:schemeClr val="tx1"/>
                </a:solidFill>
                <a:ea typeface="+mn-lt"/>
                <a:cs typeface="+mn-lt"/>
              </a:rPr>
              <a:t>, – ч. 2 ст. 11 КК).</a:t>
            </a:r>
            <a:endParaRPr lang="ru-RU" sz="2000" dirty="0">
              <a:solidFill>
                <a:schemeClr val="tx1"/>
              </a:solidFill>
            </a:endParaRPr>
          </a:p>
        </p:txBody>
      </p:sp>
      <p:sp>
        <p:nvSpPr>
          <p:cNvPr id="8" name="Прямоугольник 7">
            <a:extLst>
              <a:ext uri="{FF2B5EF4-FFF2-40B4-BE49-F238E27FC236}">
                <a16:creationId xmlns:a16="http://schemas.microsoft.com/office/drawing/2014/main" id="{14EE6448-E14C-49CD-ADE3-9A2C42960222}"/>
              </a:ext>
            </a:extLst>
          </p:cNvPr>
          <p:cNvSpPr/>
          <p:nvPr/>
        </p:nvSpPr>
        <p:spPr>
          <a:xfrm>
            <a:off x="6799772" y="193375"/>
            <a:ext cx="3234904" cy="589472"/>
          </a:xfrm>
          <a:prstGeom prst="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err="1">
                <a:solidFill>
                  <a:schemeClr val="tx1"/>
                </a:solidFill>
                <a:ea typeface="+mn-lt"/>
                <a:cs typeface="+mn-lt"/>
              </a:rPr>
              <a:t>Атропін</a:t>
            </a:r>
            <a:endParaRPr lang="ru-RU" sz="2800" b="1" dirty="0" err="1">
              <a:solidFill>
                <a:schemeClr val="tx1"/>
              </a:solidFill>
            </a:endParaRPr>
          </a:p>
        </p:txBody>
      </p:sp>
      <p:sp>
        <p:nvSpPr>
          <p:cNvPr id="9" name="Прямоугольник 8">
            <a:extLst>
              <a:ext uri="{FF2B5EF4-FFF2-40B4-BE49-F238E27FC236}">
                <a16:creationId xmlns:a16="http://schemas.microsoft.com/office/drawing/2014/main" id="{C68A7A27-1727-456C-86DC-FA6609553F78}"/>
              </a:ext>
            </a:extLst>
          </p:cNvPr>
          <p:cNvSpPr/>
          <p:nvPr/>
        </p:nvSpPr>
        <p:spPr>
          <a:xfrm>
            <a:off x="7906828" y="912242"/>
            <a:ext cx="3234904" cy="632604"/>
          </a:xfrm>
          <a:prstGeom prst="rect">
            <a:avLst/>
          </a:prstGeom>
          <a:solidFill>
            <a:srgbClr val="F55F5F"/>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ea typeface="+mn-lt"/>
                <a:cs typeface="+mn-lt"/>
              </a:rPr>
              <a:t>Кетамін</a:t>
            </a:r>
            <a:endParaRPr lang="ru-RU" sz="2800" b="1" dirty="0" err="1">
              <a:solidFill>
                <a:schemeClr val="tx1"/>
              </a:solidFill>
            </a:endParaRPr>
          </a:p>
        </p:txBody>
      </p:sp>
      <p:sp>
        <p:nvSpPr>
          <p:cNvPr id="10" name="Прямоугольник 9">
            <a:extLst>
              <a:ext uri="{FF2B5EF4-FFF2-40B4-BE49-F238E27FC236}">
                <a16:creationId xmlns:a16="http://schemas.microsoft.com/office/drawing/2014/main" id="{89BE01A9-F01F-4344-85EB-1894AC909EA7}"/>
              </a:ext>
            </a:extLst>
          </p:cNvPr>
          <p:cNvSpPr/>
          <p:nvPr/>
        </p:nvSpPr>
        <p:spPr>
          <a:xfrm>
            <a:off x="6799772" y="1717375"/>
            <a:ext cx="3234904" cy="589472"/>
          </a:xfrm>
          <a:prstGeom prst="rect">
            <a:avLst/>
          </a:prstGeom>
          <a:solidFill>
            <a:srgbClr val="DE9BF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ea typeface="+mn-lt"/>
                <a:cs typeface="+mn-lt"/>
              </a:rPr>
              <a:t>Буторфанол</a:t>
            </a:r>
            <a:endParaRPr lang="ru-RU" sz="2800" b="1" dirty="0" err="1">
              <a:solidFill>
                <a:schemeClr val="tx1"/>
              </a:solidFill>
            </a:endParaRPr>
          </a:p>
        </p:txBody>
      </p:sp>
      <p:sp>
        <p:nvSpPr>
          <p:cNvPr id="11" name="Прямоугольник 10">
            <a:extLst>
              <a:ext uri="{FF2B5EF4-FFF2-40B4-BE49-F238E27FC236}">
                <a16:creationId xmlns:a16="http://schemas.microsoft.com/office/drawing/2014/main" id="{ECBFD278-9C04-47DD-9848-F3DA6A9E9AEE}"/>
              </a:ext>
            </a:extLst>
          </p:cNvPr>
          <p:cNvSpPr/>
          <p:nvPr/>
        </p:nvSpPr>
        <p:spPr>
          <a:xfrm>
            <a:off x="7906828" y="2421865"/>
            <a:ext cx="3234904" cy="589472"/>
          </a:xfrm>
          <a:prstGeom prst="rect">
            <a:avLst/>
          </a:prstGeom>
          <a:solidFill>
            <a:srgbClr val="F7DF9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ea typeface="+mn-lt"/>
                <a:cs typeface="+mn-lt"/>
              </a:rPr>
              <a:t>Клофелін</a:t>
            </a:r>
            <a:endParaRPr lang="ru-RU" sz="2800" b="1" dirty="0" err="1">
              <a:solidFill>
                <a:schemeClr val="tx1"/>
              </a:solidFill>
            </a:endParaRPr>
          </a:p>
        </p:txBody>
      </p:sp>
      <p:sp>
        <p:nvSpPr>
          <p:cNvPr id="12" name="Прямоугольник 11">
            <a:extLst>
              <a:ext uri="{FF2B5EF4-FFF2-40B4-BE49-F238E27FC236}">
                <a16:creationId xmlns:a16="http://schemas.microsoft.com/office/drawing/2014/main" id="{55B35622-3259-4520-BB31-14D5F4C2ECCC}"/>
              </a:ext>
            </a:extLst>
          </p:cNvPr>
          <p:cNvSpPr/>
          <p:nvPr/>
        </p:nvSpPr>
        <p:spPr>
          <a:xfrm>
            <a:off x="6799772" y="3140734"/>
            <a:ext cx="3234904" cy="589472"/>
          </a:xfrm>
          <a:prstGeom prst="rect">
            <a:avLst/>
          </a:prstGeom>
          <a:solidFill>
            <a:srgbClr val="A6BDF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ea typeface="+mn-lt"/>
                <a:cs typeface="+mn-lt"/>
              </a:rPr>
              <a:t>Прометазин</a:t>
            </a:r>
            <a:endParaRPr lang="ru-RU" sz="2800" b="1" dirty="0" err="1">
              <a:solidFill>
                <a:schemeClr val="tx1"/>
              </a:solidFill>
            </a:endParaRPr>
          </a:p>
        </p:txBody>
      </p:sp>
    </p:spTree>
    <p:extLst>
      <p:ext uri="{BB962C8B-B14F-4D97-AF65-F5344CB8AC3E}">
        <p14:creationId xmlns:p14="http://schemas.microsoft.com/office/powerpoint/2010/main" val="42645966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891975AD-C403-41A9-B439-1E5ABBE3B984}"/>
              </a:ext>
            </a:extLst>
          </p:cNvPr>
          <p:cNvSpPr/>
          <p:nvPr/>
        </p:nvSpPr>
        <p:spPr>
          <a:xfrm rot="-540000">
            <a:off x="993265" y="349535"/>
            <a:ext cx="4988942" cy="6153508"/>
          </a:xfrm>
          <a:prstGeom prst="round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rPr>
              <a:t>Якщо особа не усвідомлювала, що здійснює незаконні дії з отруйними чи сильнодіючими речовинами або лікарськими засобами, які не є наркотичними засобвми чи психотропами, а помилялвся, вважаючи їх саме наркотичними засобами чи психотропними речовинами, відвовідальність повинна наставати за засах на виробництво, виготовлення та інші дії з метою збуту наркотичних засобів </a:t>
            </a:r>
            <a:r>
              <a:rPr lang="ru-RU" dirty="0" err="1">
                <a:solidFill>
                  <a:schemeClr val="tx1"/>
                </a:solidFill>
              </a:rPr>
              <a:t>чи</a:t>
            </a:r>
            <a:r>
              <a:rPr lang="ru-RU" dirty="0">
                <a:solidFill>
                  <a:schemeClr val="tx1"/>
                </a:solidFill>
              </a:rPr>
              <a:t> </a:t>
            </a:r>
            <a:r>
              <a:rPr lang="ru-RU" dirty="0" err="1">
                <a:solidFill>
                  <a:schemeClr val="tx1"/>
                </a:solidFill>
              </a:rPr>
              <a:t>психотропних</a:t>
            </a:r>
            <a:r>
              <a:rPr lang="ru-RU" dirty="0">
                <a:solidFill>
                  <a:schemeClr val="tx1"/>
                </a:solidFill>
              </a:rPr>
              <a:t> </a:t>
            </a:r>
            <a:r>
              <a:rPr lang="ru-RU" dirty="0" err="1">
                <a:solidFill>
                  <a:schemeClr val="tx1"/>
                </a:solidFill>
              </a:rPr>
              <a:t>речовин</a:t>
            </a:r>
            <a:r>
              <a:rPr lang="ru-RU" dirty="0">
                <a:solidFill>
                  <a:schemeClr val="tx1"/>
                </a:solidFill>
              </a:rPr>
              <a:t> (ч. 2 </a:t>
            </a:r>
            <a:r>
              <a:rPr lang="ru-RU" dirty="0" err="1">
                <a:solidFill>
                  <a:schemeClr val="tx1"/>
                </a:solidFill>
              </a:rPr>
              <a:t>або</a:t>
            </a:r>
            <a:r>
              <a:rPr lang="ru-RU" dirty="0">
                <a:solidFill>
                  <a:schemeClr val="tx1"/>
                </a:solidFill>
              </a:rPr>
              <a:t> 3 ст. 15, </a:t>
            </a:r>
            <a:r>
              <a:rPr lang="ru-RU" dirty="0" err="1">
                <a:solidFill>
                  <a:schemeClr val="tx1"/>
                </a:solidFill>
              </a:rPr>
              <a:t>відповідна</a:t>
            </a:r>
            <a:r>
              <a:rPr lang="ru-RU" dirty="0">
                <a:solidFill>
                  <a:schemeClr val="tx1"/>
                </a:solidFill>
              </a:rPr>
              <a:t> </a:t>
            </a:r>
            <a:r>
              <a:rPr lang="ru-RU" dirty="0" err="1">
                <a:solidFill>
                  <a:schemeClr val="tx1"/>
                </a:solidFill>
              </a:rPr>
              <a:t>частина</a:t>
            </a:r>
            <a:r>
              <a:rPr lang="ru-RU" dirty="0">
                <a:solidFill>
                  <a:schemeClr val="tx1"/>
                </a:solidFill>
              </a:rPr>
              <a:t> ст. 207 КК).</a:t>
            </a:r>
          </a:p>
        </p:txBody>
      </p:sp>
      <p:sp>
        <p:nvSpPr>
          <p:cNvPr id="5" name="Прямоугольник 4">
            <a:extLst>
              <a:ext uri="{FF2B5EF4-FFF2-40B4-BE49-F238E27FC236}">
                <a16:creationId xmlns:a16="http://schemas.microsoft.com/office/drawing/2014/main" id="{AFDD125F-92C4-40F4-B273-68729F789B5F}"/>
              </a:ext>
            </a:extLst>
          </p:cNvPr>
          <p:cNvSpPr/>
          <p:nvPr/>
        </p:nvSpPr>
        <p:spPr>
          <a:xfrm rot="540000">
            <a:off x="6663201" y="530779"/>
            <a:ext cx="4313205" cy="5750941"/>
          </a:xfrm>
          <a:prstGeom prst="rect">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Необхідно такоє зазначити, що переліки отруйних та сильнодіючих лікарських засобів, затверджені відповідними наказами МОЗ, періодично оновлююьбся. Це, у свою чергу, має безпосередній вплив на визнання чи, навпаки, невизнання відповідного засобу предметом розглядуваного злочину. У зв'язку з цим доречно навести два </a:t>
            </a:r>
            <a:r>
              <a:rPr lang="ru-RU" dirty="0" err="1">
                <a:solidFill>
                  <a:schemeClr val="tx1"/>
                </a:solidFill>
              </a:rPr>
              <a:t>приклади</a:t>
            </a:r>
            <a:r>
              <a:rPr lang="ru-RU" dirty="0">
                <a:solidFill>
                  <a:schemeClr val="tx1"/>
                </a:solidFill>
              </a:rPr>
              <a:t> </a:t>
            </a:r>
            <a:r>
              <a:rPr lang="ru-RU" dirty="0" err="1">
                <a:solidFill>
                  <a:schemeClr val="tx1"/>
                </a:solidFill>
              </a:rPr>
              <a:t>із</a:t>
            </a:r>
            <a:r>
              <a:rPr lang="ru-RU" dirty="0">
                <a:solidFill>
                  <a:schemeClr val="tx1"/>
                </a:solidFill>
              </a:rPr>
              <a:t> </a:t>
            </a:r>
            <a:r>
              <a:rPr lang="ru-RU" dirty="0" err="1">
                <a:solidFill>
                  <a:schemeClr val="tx1"/>
                </a:solidFill>
              </a:rPr>
              <a:t>судової</a:t>
            </a:r>
            <a:r>
              <a:rPr lang="ru-RU" dirty="0">
                <a:solidFill>
                  <a:schemeClr val="tx1"/>
                </a:solidFill>
              </a:rPr>
              <a:t> практики.</a:t>
            </a:r>
          </a:p>
        </p:txBody>
      </p:sp>
    </p:spTree>
    <p:extLst>
      <p:ext uri="{BB962C8B-B14F-4D97-AF65-F5344CB8AC3E}">
        <p14:creationId xmlns:p14="http://schemas.microsoft.com/office/powerpoint/2010/main" val="4093054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43E2FE64-1DCC-4E98-A64B-5626337462A8}"/>
              </a:ext>
            </a:extLst>
          </p:cNvPr>
          <p:cNvSpPr/>
          <p:nvPr/>
        </p:nvSpPr>
        <p:spPr>
          <a:xfrm>
            <a:off x="4558571" y="168934"/>
            <a:ext cx="7433092" cy="6167885"/>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ru-RU" i="1" dirty="0" err="1">
                <a:ea typeface="+mn-lt"/>
                <a:cs typeface="+mn-lt"/>
              </a:rPr>
              <a:t>Вироком</a:t>
            </a:r>
            <a:r>
              <a:rPr lang="ru-RU" i="1" dirty="0">
                <a:ea typeface="+mn-lt"/>
                <a:cs typeface="+mn-lt"/>
              </a:rPr>
              <a:t> </a:t>
            </a:r>
            <a:r>
              <a:rPr lang="ru-RU" i="1" dirty="0" err="1">
                <a:ea typeface="+mn-lt"/>
                <a:cs typeface="+mn-lt"/>
              </a:rPr>
              <a:t>Оболонського</a:t>
            </a:r>
            <a:r>
              <a:rPr lang="ru-RU" i="1" dirty="0">
                <a:ea typeface="+mn-lt"/>
                <a:cs typeface="+mn-lt"/>
              </a:rPr>
              <a:t> районного суду м. </a:t>
            </a:r>
            <a:r>
              <a:rPr lang="ru-RU" i="1" dirty="0" err="1">
                <a:ea typeface="+mn-lt"/>
                <a:cs typeface="+mn-lt"/>
              </a:rPr>
              <a:t>Києва</a:t>
            </a:r>
            <a:r>
              <a:rPr lang="ru-RU" i="1" dirty="0">
                <a:ea typeface="+mn-lt"/>
                <a:cs typeface="+mn-lt"/>
              </a:rPr>
              <a:t> Р. </a:t>
            </a:r>
            <a:r>
              <a:rPr lang="ru-RU" i="1" dirty="0" err="1">
                <a:ea typeface="+mn-lt"/>
                <a:cs typeface="+mn-lt"/>
              </a:rPr>
              <a:t>було</a:t>
            </a:r>
            <a:r>
              <a:rPr lang="ru-RU" i="1" dirty="0">
                <a:ea typeface="+mn-lt"/>
                <a:cs typeface="+mn-lt"/>
              </a:rPr>
              <a:t> </a:t>
            </a:r>
            <a:r>
              <a:rPr lang="ru-RU" i="1" dirty="0" err="1">
                <a:ea typeface="+mn-lt"/>
                <a:cs typeface="+mn-lt"/>
              </a:rPr>
              <a:t>визнано</a:t>
            </a:r>
            <a:r>
              <a:rPr lang="ru-RU" i="1" dirty="0">
                <a:ea typeface="+mn-lt"/>
                <a:cs typeface="+mn-lt"/>
              </a:rPr>
              <a:t> </a:t>
            </a:r>
            <a:r>
              <a:rPr lang="ru-RU" i="1" dirty="0" err="1">
                <a:ea typeface="+mn-lt"/>
                <a:cs typeface="+mn-lt"/>
              </a:rPr>
              <a:t>винним</a:t>
            </a:r>
            <a:r>
              <a:rPr lang="ru-RU" i="1" dirty="0">
                <a:ea typeface="+mn-lt"/>
                <a:cs typeface="+mn-lt"/>
              </a:rPr>
              <a:t> у </a:t>
            </a:r>
            <a:r>
              <a:rPr lang="ru-RU" i="1" dirty="0" err="1">
                <a:ea typeface="+mn-lt"/>
                <a:cs typeface="+mn-lt"/>
              </a:rPr>
              <a:t>вчиненні</a:t>
            </a:r>
            <a:r>
              <a:rPr lang="ru-RU" i="1" dirty="0">
                <a:ea typeface="+mn-lt"/>
                <a:cs typeface="+mn-lt"/>
              </a:rPr>
              <a:t> </a:t>
            </a:r>
            <a:r>
              <a:rPr lang="ru-RU" i="1" dirty="0" err="1">
                <a:ea typeface="+mn-lt"/>
                <a:cs typeface="+mn-lt"/>
              </a:rPr>
              <a:t>злочину</a:t>
            </a:r>
            <a:r>
              <a:rPr lang="ru-RU" i="1" dirty="0">
                <a:ea typeface="+mn-lt"/>
                <a:cs typeface="+mn-lt"/>
              </a:rPr>
              <a:t>, </a:t>
            </a:r>
            <a:r>
              <a:rPr lang="ru-RU" i="1" dirty="0" err="1">
                <a:ea typeface="+mn-lt"/>
                <a:cs typeface="+mn-lt"/>
              </a:rPr>
              <a:t>передбаченого</a:t>
            </a:r>
            <a:r>
              <a:rPr lang="ru-RU" i="1" dirty="0">
                <a:ea typeface="+mn-lt"/>
                <a:cs typeface="+mn-lt"/>
              </a:rPr>
              <a:t> ч. 1 ст. 321 КК. Суд установив, </a:t>
            </a:r>
            <a:r>
              <a:rPr lang="ru-RU" i="1" dirty="0" err="1">
                <a:ea typeface="+mn-lt"/>
                <a:cs typeface="+mn-lt"/>
              </a:rPr>
              <a:t>що</a:t>
            </a:r>
            <a:r>
              <a:rPr lang="ru-RU" i="1" dirty="0">
                <a:ea typeface="+mn-lt"/>
                <a:cs typeface="+mn-lt"/>
              </a:rPr>
              <a:t> Р. незаконно </a:t>
            </a:r>
            <a:r>
              <a:rPr lang="ru-RU" i="1" dirty="0" err="1">
                <a:ea typeface="+mn-lt"/>
                <a:cs typeface="+mn-lt"/>
              </a:rPr>
              <a:t>збув</a:t>
            </a:r>
            <a:r>
              <a:rPr lang="ru-RU" i="1" dirty="0">
                <a:ea typeface="+mn-lt"/>
                <a:cs typeface="+mn-lt"/>
              </a:rPr>
              <a:t> за 30 грн. </a:t>
            </a:r>
            <a:r>
              <a:rPr lang="ru-RU" i="1" dirty="0" err="1">
                <a:ea typeface="+mn-lt"/>
                <a:cs typeface="+mn-lt"/>
              </a:rPr>
              <a:t>отруйний</a:t>
            </a:r>
            <a:r>
              <a:rPr lang="ru-RU" i="1" dirty="0">
                <a:ea typeface="+mn-lt"/>
                <a:cs typeface="+mn-lt"/>
              </a:rPr>
              <a:t> </a:t>
            </a:r>
            <a:r>
              <a:rPr lang="ru-RU" i="1" dirty="0" err="1">
                <a:ea typeface="+mn-lt"/>
                <a:cs typeface="+mn-lt"/>
              </a:rPr>
              <a:t>лікарський</a:t>
            </a:r>
            <a:r>
              <a:rPr lang="ru-RU" i="1" dirty="0">
                <a:ea typeface="+mn-lt"/>
                <a:cs typeface="+mn-lt"/>
              </a:rPr>
              <a:t> </a:t>
            </a:r>
            <a:r>
              <a:rPr lang="ru-RU" i="1" dirty="0" err="1">
                <a:ea typeface="+mn-lt"/>
                <a:cs typeface="+mn-lt"/>
              </a:rPr>
              <a:t>засіб</a:t>
            </a:r>
            <a:r>
              <a:rPr lang="ru-RU" i="1" dirty="0">
                <a:ea typeface="+mn-lt"/>
                <a:cs typeface="+mn-lt"/>
              </a:rPr>
              <a:t> «</a:t>
            </a:r>
            <a:r>
              <a:rPr lang="ru-RU" i="1" dirty="0" err="1">
                <a:ea typeface="+mn-lt"/>
                <a:cs typeface="+mn-lt"/>
              </a:rPr>
              <a:t>Трамадол</a:t>
            </a:r>
            <a:r>
              <a:rPr lang="ru-RU" i="1" dirty="0">
                <a:ea typeface="+mn-lt"/>
                <a:cs typeface="+mn-lt"/>
              </a:rPr>
              <a:t>» </a:t>
            </a:r>
            <a:r>
              <a:rPr lang="ru-RU" i="1" dirty="0" err="1">
                <a:ea typeface="+mn-lt"/>
                <a:cs typeface="+mn-lt"/>
              </a:rPr>
              <a:t>загальною</a:t>
            </a:r>
            <a:r>
              <a:rPr lang="ru-RU" i="1" dirty="0">
                <a:ea typeface="+mn-lt"/>
                <a:cs typeface="+mn-lt"/>
              </a:rPr>
              <a:t> </a:t>
            </a:r>
            <a:r>
              <a:rPr lang="ru-RU" i="1" dirty="0" err="1">
                <a:ea typeface="+mn-lt"/>
                <a:cs typeface="+mn-lt"/>
              </a:rPr>
              <a:t>масою</a:t>
            </a:r>
            <a:r>
              <a:rPr lang="ru-RU" i="1" dirty="0">
                <a:ea typeface="+mn-lt"/>
                <a:cs typeface="+mn-lt"/>
              </a:rPr>
              <a:t> 0,5 г, не </a:t>
            </a:r>
            <a:r>
              <a:rPr lang="ru-RU" i="1" dirty="0" err="1">
                <a:ea typeface="+mn-lt"/>
                <a:cs typeface="+mn-lt"/>
              </a:rPr>
              <a:t>маючи</a:t>
            </a:r>
            <a:r>
              <a:rPr lang="ru-RU" i="1" dirty="0">
                <a:ea typeface="+mn-lt"/>
                <a:cs typeface="+mn-lt"/>
              </a:rPr>
              <a:t> на те </a:t>
            </a:r>
            <a:r>
              <a:rPr lang="ru-RU" i="1" dirty="0" err="1">
                <a:ea typeface="+mn-lt"/>
                <a:cs typeface="+mn-lt"/>
              </a:rPr>
              <a:t>спеціального</a:t>
            </a:r>
            <a:r>
              <a:rPr lang="ru-RU" i="1" dirty="0">
                <a:ea typeface="+mn-lt"/>
                <a:cs typeface="+mn-lt"/>
              </a:rPr>
              <a:t> </a:t>
            </a:r>
            <a:r>
              <a:rPr lang="ru-RU" i="1" dirty="0" err="1">
                <a:ea typeface="+mn-lt"/>
                <a:cs typeface="+mn-lt"/>
              </a:rPr>
              <a:t>дозволу</a:t>
            </a:r>
            <a:r>
              <a:rPr lang="ru-RU" i="1" dirty="0">
                <a:ea typeface="+mn-lt"/>
                <a:cs typeface="+mn-lt"/>
              </a:rPr>
              <a:t>. </a:t>
            </a:r>
            <a:r>
              <a:rPr lang="ru-RU" i="1" dirty="0" err="1">
                <a:ea typeface="+mn-lt"/>
                <a:cs typeface="+mn-lt"/>
              </a:rPr>
              <a:t>Відповідно</a:t>
            </a:r>
            <a:r>
              <a:rPr lang="ru-RU" i="1" dirty="0">
                <a:ea typeface="+mn-lt"/>
                <a:cs typeface="+mn-lt"/>
              </a:rPr>
              <a:t> до </a:t>
            </a:r>
            <a:r>
              <a:rPr lang="ru-RU" i="1" dirty="0" err="1">
                <a:ea typeface="+mn-lt"/>
                <a:cs typeface="+mn-lt"/>
              </a:rPr>
              <a:t>висновку</a:t>
            </a:r>
            <a:r>
              <a:rPr lang="ru-RU" i="1" dirty="0">
                <a:ea typeface="+mn-lt"/>
                <a:cs typeface="+mn-lt"/>
              </a:rPr>
              <a:t> </a:t>
            </a:r>
            <a:r>
              <a:rPr lang="ru-RU" i="1" dirty="0" err="1">
                <a:ea typeface="+mn-lt"/>
                <a:cs typeface="+mn-lt"/>
              </a:rPr>
              <a:t>судово-хімічної</a:t>
            </a:r>
            <a:r>
              <a:rPr lang="ru-RU" i="1" dirty="0">
                <a:ea typeface="+mn-lt"/>
                <a:cs typeface="+mn-lt"/>
              </a:rPr>
              <a:t> </a:t>
            </a:r>
            <a:r>
              <a:rPr lang="ru-RU" i="1" dirty="0" err="1">
                <a:ea typeface="+mn-lt"/>
                <a:cs typeface="+mn-lt"/>
              </a:rPr>
              <a:t>експертизи</a:t>
            </a:r>
            <a:r>
              <a:rPr lang="ru-RU" i="1" dirty="0">
                <a:ea typeface="+mn-lt"/>
                <a:cs typeface="+mn-lt"/>
              </a:rPr>
              <a:t>, </a:t>
            </a:r>
            <a:r>
              <a:rPr lang="ru-RU" i="1" dirty="0" err="1">
                <a:ea typeface="+mn-lt"/>
                <a:cs typeface="+mn-lt"/>
              </a:rPr>
              <a:t>фармацевтичний</a:t>
            </a:r>
            <a:r>
              <a:rPr lang="ru-RU" i="1" dirty="0">
                <a:ea typeface="+mn-lt"/>
                <a:cs typeface="+mn-lt"/>
              </a:rPr>
              <a:t> препарат «</a:t>
            </a:r>
            <a:r>
              <a:rPr lang="ru-RU" i="1" dirty="0" err="1">
                <a:ea typeface="+mn-lt"/>
                <a:cs typeface="+mn-lt"/>
              </a:rPr>
              <a:t>Трамадол</a:t>
            </a:r>
            <a:r>
              <a:rPr lang="ru-RU" i="1" dirty="0">
                <a:ea typeface="+mn-lt"/>
                <a:cs typeface="+mn-lt"/>
              </a:rPr>
              <a:t>», </a:t>
            </a:r>
            <a:r>
              <a:rPr lang="ru-RU" i="1" dirty="0" err="1">
                <a:ea typeface="+mn-lt"/>
                <a:cs typeface="+mn-lt"/>
              </a:rPr>
              <a:t>згідно</a:t>
            </a:r>
            <a:r>
              <a:rPr lang="ru-RU" i="1" dirty="0">
                <a:ea typeface="+mn-lt"/>
                <a:cs typeface="+mn-lt"/>
              </a:rPr>
              <a:t> з наказом МОЗ </a:t>
            </a:r>
            <a:r>
              <a:rPr lang="ru-RU" i="1" dirty="0" err="1">
                <a:ea typeface="+mn-lt"/>
                <a:cs typeface="+mn-lt"/>
              </a:rPr>
              <a:t>від</a:t>
            </a:r>
            <a:r>
              <a:rPr lang="ru-RU" i="1" dirty="0">
                <a:ea typeface="+mn-lt"/>
                <a:cs typeface="+mn-lt"/>
              </a:rPr>
              <a:t> 7 липня 2004 року № 344, </a:t>
            </a:r>
            <a:r>
              <a:rPr lang="ru-RU" i="1" dirty="0" err="1">
                <a:ea typeface="+mn-lt"/>
                <a:cs typeface="+mn-lt"/>
              </a:rPr>
              <a:t>є</a:t>
            </a:r>
            <a:r>
              <a:rPr lang="ru-RU" i="1" dirty="0">
                <a:ea typeface="+mn-lt"/>
                <a:cs typeface="+mn-lt"/>
              </a:rPr>
              <a:t> </a:t>
            </a:r>
            <a:r>
              <a:rPr lang="ru-RU" i="1" dirty="0" err="1">
                <a:ea typeface="+mn-lt"/>
                <a:cs typeface="+mn-lt"/>
              </a:rPr>
              <a:t>отруйним</a:t>
            </a:r>
            <a:r>
              <a:rPr lang="ru-RU" i="1" dirty="0">
                <a:ea typeface="+mn-lt"/>
                <a:cs typeface="+mn-lt"/>
              </a:rPr>
              <a:t> </a:t>
            </a:r>
            <a:r>
              <a:rPr lang="ru-RU" i="1" dirty="0" err="1">
                <a:ea typeface="+mn-lt"/>
                <a:cs typeface="+mn-lt"/>
              </a:rPr>
              <a:t>лікарським</a:t>
            </a:r>
            <a:r>
              <a:rPr lang="ru-RU" i="1" dirty="0">
                <a:ea typeface="+mn-lt"/>
                <a:cs typeface="+mn-lt"/>
              </a:rPr>
              <a:t> </a:t>
            </a:r>
            <a:r>
              <a:rPr lang="ru-RU" i="1" dirty="0" err="1">
                <a:ea typeface="+mn-lt"/>
                <a:cs typeface="+mn-lt"/>
              </a:rPr>
              <a:t>засобом</a:t>
            </a:r>
            <a:r>
              <a:rPr lang="ru-RU" i="1" dirty="0">
                <a:ea typeface="+mn-lt"/>
                <a:cs typeface="+mn-lt"/>
              </a:rPr>
              <a:t>. </a:t>
            </a:r>
            <a:endParaRPr lang="ru-RU" i="1" dirty="0"/>
          </a:p>
          <a:p>
            <a:pPr algn="just"/>
            <a:r>
              <a:rPr lang="ru-RU" i="1" dirty="0">
                <a:ea typeface="+mn-lt"/>
                <a:cs typeface="+mn-lt"/>
              </a:rPr>
              <a:t>Суд </a:t>
            </a:r>
            <a:r>
              <a:rPr lang="ru-RU" i="1" dirty="0" err="1">
                <a:ea typeface="+mn-lt"/>
                <a:cs typeface="+mn-lt"/>
              </a:rPr>
              <a:t>дійшов</a:t>
            </a:r>
            <a:r>
              <a:rPr lang="ru-RU" i="1" dirty="0">
                <a:ea typeface="+mn-lt"/>
                <a:cs typeface="+mn-lt"/>
              </a:rPr>
              <a:t> </a:t>
            </a:r>
            <a:r>
              <a:rPr lang="ru-RU" i="1" dirty="0" err="1">
                <a:ea typeface="+mn-lt"/>
                <a:cs typeface="+mn-lt"/>
              </a:rPr>
              <a:t>висновку</a:t>
            </a:r>
            <a:r>
              <a:rPr lang="ru-RU" i="1" dirty="0">
                <a:ea typeface="+mn-lt"/>
                <a:cs typeface="+mn-lt"/>
              </a:rPr>
              <a:t> про </a:t>
            </a:r>
            <a:r>
              <a:rPr lang="ru-RU" i="1" dirty="0" err="1">
                <a:ea typeface="+mn-lt"/>
                <a:cs typeface="+mn-lt"/>
              </a:rPr>
              <a:t>необхідність</a:t>
            </a:r>
            <a:r>
              <a:rPr lang="ru-RU" i="1" dirty="0">
                <a:ea typeface="+mn-lt"/>
                <a:cs typeface="+mn-lt"/>
              </a:rPr>
              <a:t> </a:t>
            </a:r>
            <a:r>
              <a:rPr lang="ru-RU" i="1" dirty="0" err="1">
                <a:ea typeface="+mn-lt"/>
                <a:cs typeface="+mn-lt"/>
              </a:rPr>
              <a:t>кваліфікації</a:t>
            </a:r>
            <a:r>
              <a:rPr lang="ru-RU" i="1" dirty="0">
                <a:ea typeface="+mn-lt"/>
                <a:cs typeface="+mn-lt"/>
              </a:rPr>
              <a:t> </a:t>
            </a:r>
            <a:r>
              <a:rPr lang="ru-RU" i="1" dirty="0" err="1">
                <a:ea typeface="+mn-lt"/>
                <a:cs typeface="+mn-lt"/>
              </a:rPr>
              <a:t>дій</a:t>
            </a:r>
            <a:r>
              <a:rPr lang="ru-RU" i="1" dirty="0">
                <a:ea typeface="+mn-lt"/>
                <a:cs typeface="+mn-lt"/>
              </a:rPr>
              <a:t> </a:t>
            </a:r>
            <a:r>
              <a:rPr lang="ru-RU" i="1" dirty="0" err="1">
                <a:ea typeface="+mn-lt"/>
                <a:cs typeface="+mn-lt"/>
              </a:rPr>
              <a:t>підсудного</a:t>
            </a:r>
            <a:r>
              <a:rPr lang="ru-RU" i="1" dirty="0">
                <a:ea typeface="+mn-lt"/>
                <a:cs typeface="+mn-lt"/>
              </a:rPr>
              <a:t> за ч. 1 ст. 321 КК, </a:t>
            </a:r>
            <a:r>
              <a:rPr lang="ru-RU" i="1" dirty="0" err="1">
                <a:ea typeface="+mn-lt"/>
                <a:cs typeface="+mn-lt"/>
              </a:rPr>
              <a:t>оскільки</a:t>
            </a:r>
            <a:r>
              <a:rPr lang="ru-RU" i="1" dirty="0">
                <a:ea typeface="+mn-lt"/>
                <a:cs typeface="+mn-lt"/>
              </a:rPr>
              <a:t> Р. вчинив </a:t>
            </a:r>
            <a:r>
              <a:rPr lang="ru-RU" i="1" dirty="0" err="1">
                <a:ea typeface="+mn-lt"/>
                <a:cs typeface="+mn-lt"/>
              </a:rPr>
              <a:t>умисні</a:t>
            </a:r>
            <a:r>
              <a:rPr lang="ru-RU" i="1" dirty="0">
                <a:ea typeface="+mn-lt"/>
                <a:cs typeface="+mn-lt"/>
              </a:rPr>
              <a:t> </a:t>
            </a:r>
            <a:r>
              <a:rPr lang="ru-RU" i="1" dirty="0" err="1">
                <a:ea typeface="+mn-lt"/>
                <a:cs typeface="+mn-lt"/>
              </a:rPr>
              <a:t>дії</a:t>
            </a:r>
            <a:r>
              <a:rPr lang="ru-RU" i="1" dirty="0">
                <a:ea typeface="+mn-lt"/>
                <a:cs typeface="+mn-lt"/>
              </a:rPr>
              <a:t> – </a:t>
            </a:r>
            <a:r>
              <a:rPr lang="ru-RU" i="1" dirty="0" err="1">
                <a:ea typeface="+mn-lt"/>
                <a:cs typeface="+mn-lt"/>
              </a:rPr>
              <a:t>незаконний</a:t>
            </a:r>
            <a:r>
              <a:rPr lang="ru-RU" i="1" dirty="0">
                <a:ea typeface="+mn-lt"/>
                <a:cs typeface="+mn-lt"/>
              </a:rPr>
              <a:t>, без </a:t>
            </a:r>
            <a:r>
              <a:rPr lang="ru-RU" i="1" dirty="0" err="1">
                <a:ea typeface="+mn-lt"/>
                <a:cs typeface="+mn-lt"/>
              </a:rPr>
              <a:t>спеціального</a:t>
            </a:r>
            <a:r>
              <a:rPr lang="ru-RU" i="1" dirty="0">
                <a:ea typeface="+mn-lt"/>
                <a:cs typeface="+mn-lt"/>
              </a:rPr>
              <a:t> на те </a:t>
            </a:r>
            <a:r>
              <a:rPr lang="ru-RU" i="1" dirty="0" err="1">
                <a:ea typeface="+mn-lt"/>
                <a:cs typeface="+mn-lt"/>
              </a:rPr>
              <a:t>дозволу</a:t>
            </a:r>
            <a:r>
              <a:rPr lang="ru-RU" i="1" dirty="0">
                <a:ea typeface="+mn-lt"/>
                <a:cs typeface="+mn-lt"/>
              </a:rPr>
              <a:t>, </a:t>
            </a:r>
            <a:r>
              <a:rPr lang="ru-RU" i="1" dirty="0" err="1">
                <a:ea typeface="+mn-lt"/>
                <a:cs typeface="+mn-lt"/>
              </a:rPr>
              <a:t>збут</a:t>
            </a:r>
            <a:r>
              <a:rPr lang="ru-RU" i="1" dirty="0">
                <a:ea typeface="+mn-lt"/>
                <a:cs typeface="+mn-lt"/>
              </a:rPr>
              <a:t> </a:t>
            </a:r>
            <a:r>
              <a:rPr lang="ru-RU" i="1" dirty="0" err="1">
                <a:ea typeface="+mn-lt"/>
                <a:cs typeface="+mn-lt"/>
              </a:rPr>
              <a:t>отруйної</a:t>
            </a:r>
            <a:r>
              <a:rPr lang="ru-RU" i="1" dirty="0">
                <a:ea typeface="+mn-lt"/>
                <a:cs typeface="+mn-lt"/>
              </a:rPr>
              <a:t> </a:t>
            </a:r>
            <a:r>
              <a:rPr lang="ru-RU" i="1" dirty="0" err="1">
                <a:ea typeface="+mn-lt"/>
                <a:cs typeface="+mn-lt"/>
              </a:rPr>
              <a:t>речовини</a:t>
            </a:r>
            <a:r>
              <a:rPr lang="ru-RU" i="1" dirty="0">
                <a:ea typeface="+mn-lt"/>
                <a:cs typeface="+mn-lt"/>
              </a:rPr>
              <a:t>, </a:t>
            </a:r>
            <a:r>
              <a:rPr lang="ru-RU" i="1" dirty="0" err="1">
                <a:ea typeface="+mn-lt"/>
                <a:cs typeface="+mn-lt"/>
              </a:rPr>
              <a:t>що</a:t>
            </a:r>
            <a:r>
              <a:rPr lang="ru-RU" i="1" dirty="0">
                <a:ea typeface="+mn-lt"/>
                <a:cs typeface="+mn-lt"/>
              </a:rPr>
              <a:t> не </a:t>
            </a:r>
            <a:r>
              <a:rPr lang="ru-RU" i="1" dirty="0" err="1">
                <a:ea typeface="+mn-lt"/>
                <a:cs typeface="+mn-lt"/>
              </a:rPr>
              <a:t>є</a:t>
            </a:r>
            <a:r>
              <a:rPr lang="ru-RU" i="1" dirty="0">
                <a:ea typeface="+mn-lt"/>
                <a:cs typeface="+mn-lt"/>
              </a:rPr>
              <a:t> </a:t>
            </a:r>
            <a:r>
              <a:rPr lang="ru-RU" i="1" dirty="0" err="1">
                <a:ea typeface="+mn-lt"/>
                <a:cs typeface="+mn-lt"/>
              </a:rPr>
              <a:t>наркотичною</a:t>
            </a:r>
            <a:r>
              <a:rPr lang="ru-RU" i="1" dirty="0">
                <a:ea typeface="+mn-lt"/>
                <a:cs typeface="+mn-lt"/>
              </a:rPr>
              <a:t> </a:t>
            </a:r>
            <a:r>
              <a:rPr lang="ru-RU" i="1" dirty="0" err="1">
                <a:ea typeface="+mn-lt"/>
                <a:cs typeface="+mn-lt"/>
              </a:rPr>
              <a:t>або</a:t>
            </a:r>
            <a:r>
              <a:rPr lang="ru-RU" i="1" dirty="0">
                <a:ea typeface="+mn-lt"/>
                <a:cs typeface="+mn-lt"/>
              </a:rPr>
              <a:t> психотропною </a:t>
            </a:r>
            <a:r>
              <a:rPr lang="ru-RU" i="1" dirty="0" err="1">
                <a:ea typeface="+mn-lt"/>
                <a:cs typeface="+mn-lt"/>
              </a:rPr>
              <a:t>чи</a:t>
            </a:r>
            <a:r>
              <a:rPr lang="ru-RU" i="1" dirty="0">
                <a:ea typeface="+mn-lt"/>
                <a:cs typeface="+mn-lt"/>
              </a:rPr>
              <a:t> їх аналогами</a:t>
            </a:r>
            <a:endParaRPr lang="ru-RU" i="1" dirty="0"/>
          </a:p>
        </p:txBody>
      </p:sp>
      <p:sp>
        <p:nvSpPr>
          <p:cNvPr id="5" name="TextBox 4">
            <a:extLst>
              <a:ext uri="{FF2B5EF4-FFF2-40B4-BE49-F238E27FC236}">
                <a16:creationId xmlns:a16="http://schemas.microsoft.com/office/drawing/2014/main" id="{01EFDDF1-BFDD-43D7-9525-506216E692D1}"/>
              </a:ext>
            </a:extLst>
          </p:cNvPr>
          <p:cNvSpPr txBox="1"/>
          <p:nvPr/>
        </p:nvSpPr>
        <p:spPr>
          <a:xfrm>
            <a:off x="6090249" y="224287"/>
            <a:ext cx="541738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t>Архів Оболонського районного суду м. Києва. Справа № 1-310 за 2007 р</a:t>
            </a:r>
            <a:endParaRPr lang="ru-RU"/>
          </a:p>
        </p:txBody>
      </p:sp>
      <p:pic>
        <p:nvPicPr>
          <p:cNvPr id="6" name="Рисунок 6" descr="Изображение выглядит как текст, коллекция картинок&#10;&#10;Автоматически созданное описание">
            <a:extLst>
              <a:ext uri="{FF2B5EF4-FFF2-40B4-BE49-F238E27FC236}">
                <a16:creationId xmlns:a16="http://schemas.microsoft.com/office/drawing/2014/main" id="{D983A14B-8355-42E9-8FC6-74C58B10E277}"/>
              </a:ext>
            </a:extLst>
          </p:cNvPr>
          <p:cNvPicPr>
            <a:picLocks noChangeAspect="1"/>
          </p:cNvPicPr>
          <p:nvPr/>
        </p:nvPicPr>
        <p:blipFill>
          <a:blip r:embed="rId2"/>
          <a:stretch>
            <a:fillRect/>
          </a:stretch>
        </p:blipFill>
        <p:spPr>
          <a:xfrm>
            <a:off x="294646" y="732436"/>
            <a:ext cx="4787840" cy="4789277"/>
          </a:xfrm>
          <a:prstGeom prst="rect">
            <a:avLst/>
          </a:prstGeom>
        </p:spPr>
      </p:pic>
    </p:spTree>
    <p:extLst>
      <p:ext uri="{BB962C8B-B14F-4D97-AF65-F5344CB8AC3E}">
        <p14:creationId xmlns:p14="http://schemas.microsoft.com/office/powerpoint/2010/main" val="2363723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ыноска: стрелка вниз 3">
            <a:extLst>
              <a:ext uri="{FF2B5EF4-FFF2-40B4-BE49-F238E27FC236}">
                <a16:creationId xmlns:a16="http://schemas.microsoft.com/office/drawing/2014/main" id="{858D9416-56E0-4983-BAE2-2EAF3BB6151E}"/>
              </a:ext>
            </a:extLst>
          </p:cNvPr>
          <p:cNvSpPr/>
          <p:nvPr/>
        </p:nvSpPr>
        <p:spPr>
          <a:xfrm>
            <a:off x="5753819" y="81952"/>
            <a:ext cx="6139131" cy="1969695"/>
          </a:xfrm>
          <a:prstGeom prst="downArrow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a:ea typeface="+mn-lt"/>
                <a:cs typeface="+mn-lt"/>
              </a:rPr>
              <a:t>Пізніше наказом МОЗ від 17 серпня 2007 року № 490 був затверджений новий перелік отруйних лікарських засобів за міжнародними непатентованими або загальноприйнятими назвами, який трамадол вже не містив.</a:t>
            </a:r>
            <a:endParaRPr lang="ru-RU"/>
          </a:p>
        </p:txBody>
      </p:sp>
      <p:sp>
        <p:nvSpPr>
          <p:cNvPr id="5" name="Блок-схема: альтернативный процесс 4">
            <a:extLst>
              <a:ext uri="{FF2B5EF4-FFF2-40B4-BE49-F238E27FC236}">
                <a16:creationId xmlns:a16="http://schemas.microsoft.com/office/drawing/2014/main" id="{8D99B4F3-1E7F-4EDF-B796-1D74D81E9B40}"/>
              </a:ext>
            </a:extLst>
          </p:cNvPr>
          <p:cNvSpPr/>
          <p:nvPr/>
        </p:nvSpPr>
        <p:spPr>
          <a:xfrm>
            <a:off x="6299260" y="2057853"/>
            <a:ext cx="5679055" cy="4586376"/>
          </a:xfrm>
          <a:prstGeom prst="flowChartAlternateProcess">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chemeClr val="tx1"/>
                </a:solidFill>
                <a:ea typeface="+mn-lt"/>
                <a:cs typeface="+mn-lt"/>
              </a:rPr>
              <a:t>Більше того, наказом МОЗ від 10 серпня 2008 року № 481 «Про внесення змін та доповнень до деяких наказів МОЗ України» трамадол був виключений із: </a:t>
            </a:r>
            <a:endParaRPr lang="ru-RU">
              <a:solidFill>
                <a:schemeClr val="tx1"/>
              </a:solidFill>
            </a:endParaRPr>
          </a:p>
          <a:p>
            <a:pPr algn="just"/>
            <a:r>
              <a:rPr lang="ru-RU">
                <a:solidFill>
                  <a:schemeClr val="tx1"/>
                </a:solidFill>
                <a:ea typeface="+mn-lt"/>
                <a:cs typeface="+mn-lt"/>
              </a:rPr>
              <a:t>1) Переліку отруйних лікарських засобів за міжнародними непатентованими або загальноприйнятими назвами, затвердженого наказом МОЗ від 17 серпня 2007 року № 490 </a:t>
            </a:r>
          </a:p>
          <a:p>
            <a:pPr algn="just"/>
            <a:r>
              <a:rPr lang="ru-RU">
                <a:solidFill>
                  <a:schemeClr val="tx1"/>
                </a:solidFill>
                <a:ea typeface="+mn-lt"/>
                <a:cs typeface="+mn-lt"/>
              </a:rPr>
              <a:t>2) Таблиць Великих та особливо великих розмірів отруйних лікарських засобів, які знаходяться в незаконному обігу, затверджених наказом МОЗ від 31 серпня 2007 року № 511.</a:t>
            </a:r>
            <a:endParaRPr lang="ru-RU">
              <a:solidFill>
                <a:schemeClr val="tx1"/>
              </a:solidFill>
            </a:endParaRPr>
          </a:p>
        </p:txBody>
      </p:sp>
      <p:sp>
        <p:nvSpPr>
          <p:cNvPr id="7" name="Блок-схема: извлечение 6">
            <a:extLst>
              <a:ext uri="{FF2B5EF4-FFF2-40B4-BE49-F238E27FC236}">
                <a16:creationId xmlns:a16="http://schemas.microsoft.com/office/drawing/2014/main" id="{3003CAFE-EE83-4A8B-881A-CFEC78401FE5}"/>
              </a:ext>
            </a:extLst>
          </p:cNvPr>
          <p:cNvSpPr/>
          <p:nvPr/>
        </p:nvSpPr>
        <p:spPr>
          <a:xfrm rot="5400000">
            <a:off x="5743214" y="3636931"/>
            <a:ext cx="1107056" cy="690113"/>
          </a:xfrm>
          <a:prstGeom prst="flowChartExtract">
            <a:avLst/>
          </a:prstGeom>
          <a:solidFill>
            <a:srgbClr val="D5FFB3"/>
          </a:solidFill>
          <a:ln>
            <a:solidFill>
              <a:srgbClr val="B0F0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59AF1E9A-486E-4EC9-B8B3-E0BA40323C0D}"/>
              </a:ext>
            </a:extLst>
          </p:cNvPr>
          <p:cNvSpPr/>
          <p:nvPr/>
        </p:nvSpPr>
        <p:spPr>
          <a:xfrm>
            <a:off x="303003" y="2294267"/>
            <a:ext cx="5851583" cy="2257244"/>
          </a:xfrm>
          <a:prstGeom prst="rect">
            <a:avLst/>
          </a:prstGeom>
          <a:solidFill>
            <a:srgbClr val="D5FFB3"/>
          </a:solidFill>
          <a:ln>
            <a:solidFill>
              <a:srgbClr val="B0F0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Водночас цим відомчим нормативним актом було доповнено Таблицю 1 Невеликих, великих та особливо великих розмірів наркотичних засобів, що перебувають у незаконному обігу, затверджену наказом МОЗ від 1 серпня 2000 року № 188.</a:t>
            </a:r>
            <a:endParaRPr lang="ru-RU">
              <a:solidFill>
                <a:schemeClr val="tx1"/>
              </a:solidFill>
            </a:endParaRPr>
          </a:p>
        </p:txBody>
      </p:sp>
      <p:sp>
        <p:nvSpPr>
          <p:cNvPr id="8" name="Прямоугольник: скругленные углы 7">
            <a:extLst>
              <a:ext uri="{FF2B5EF4-FFF2-40B4-BE49-F238E27FC236}">
                <a16:creationId xmlns:a16="http://schemas.microsoft.com/office/drawing/2014/main" id="{3629D2CA-F15F-4C65-85BB-92D56A7FFAD7}"/>
              </a:ext>
            </a:extLst>
          </p:cNvPr>
          <p:cNvSpPr/>
          <p:nvPr/>
        </p:nvSpPr>
        <p:spPr>
          <a:xfrm>
            <a:off x="301206" y="4851640"/>
            <a:ext cx="5794074" cy="1653395"/>
          </a:xfrm>
          <a:prstGeom prst="round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ea typeface="+mn-lt"/>
                <a:cs typeface="+mn-lt"/>
              </a:rPr>
              <a:t>Отже, мала місце ситуація, коли трамадол був «нормативним шляхом» переведений із розряду отруйного лікарського засобу в розряд наркотичного засобу. Ці зміни відповідним чином позначились і на судово-слідчій практиці.</a:t>
            </a:r>
            <a:endParaRPr lang="ru-RU">
              <a:solidFill>
                <a:schemeClr val="tx1"/>
              </a:solidFill>
            </a:endParaRPr>
          </a:p>
        </p:txBody>
      </p:sp>
      <p:sp>
        <p:nvSpPr>
          <p:cNvPr id="9" name="Овал 8">
            <a:extLst>
              <a:ext uri="{FF2B5EF4-FFF2-40B4-BE49-F238E27FC236}">
                <a16:creationId xmlns:a16="http://schemas.microsoft.com/office/drawing/2014/main" id="{1DF026C8-121C-428E-9D27-624ED3D012D4}"/>
              </a:ext>
            </a:extLst>
          </p:cNvPr>
          <p:cNvSpPr/>
          <p:nvPr/>
        </p:nvSpPr>
        <p:spPr>
          <a:xfrm rot="-420000">
            <a:off x="415131" y="11739"/>
            <a:ext cx="4571998" cy="2285997"/>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На час розгляду наведеної кримінальної справи ( квітень 2007 року) трамадол був включений до переліку </a:t>
            </a:r>
            <a:r>
              <a:rPr lang="ru-RU"/>
              <a:t>отуйних лікарських засобів, затвердженого наказом МОЗ від 7 липня 2004 року №344</a:t>
            </a:r>
            <a:endParaRPr lang="ru-RU" dirty="0"/>
          </a:p>
        </p:txBody>
      </p:sp>
    </p:spTree>
    <p:extLst>
      <p:ext uri="{BB962C8B-B14F-4D97-AF65-F5344CB8AC3E}">
        <p14:creationId xmlns:p14="http://schemas.microsoft.com/office/powerpoint/2010/main" val="26018092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3545F233-2643-4877-88BC-02DCB4BF48FB}"/>
              </a:ext>
            </a:extLst>
          </p:cNvPr>
          <p:cNvSpPr/>
          <p:nvPr/>
        </p:nvSpPr>
        <p:spPr>
          <a:xfrm rot="21240000">
            <a:off x="251365" y="513153"/>
            <a:ext cx="4873923" cy="4701395"/>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ru-RU" i="1" dirty="0"/>
              <a:t>Кіровський районний суд м. Кіровограда визнав підсудну К. винною у незаконному придбанні, зберіганні та подальшому збуті наркотичного засобу - "Трамадолу", вчиненому </a:t>
            </a:r>
            <a:r>
              <a:rPr lang="ru-RU" i="1"/>
              <a:t>повторно.</a:t>
            </a:r>
            <a:endParaRPr lang="ru-RU" i="1" dirty="0"/>
          </a:p>
          <a:p>
            <a:pPr algn="just"/>
            <a:r>
              <a:rPr lang="ru-RU" i="1" dirty="0"/>
              <a:t>Дослідивши та оцінивши всі обставини справи, суд </a:t>
            </a:r>
            <a:r>
              <a:rPr lang="ru-RU" i="1"/>
              <a:t>кваліфікував дії К. за ч. 2 ст. 307 КК.</a:t>
            </a:r>
            <a:endParaRPr lang="ru-RU" i="1" dirty="0"/>
          </a:p>
        </p:txBody>
      </p:sp>
      <p:sp>
        <p:nvSpPr>
          <p:cNvPr id="5" name="TextBox 4">
            <a:extLst>
              <a:ext uri="{FF2B5EF4-FFF2-40B4-BE49-F238E27FC236}">
                <a16:creationId xmlns:a16="http://schemas.microsoft.com/office/drawing/2014/main" id="{6A7B44C7-EFEC-4B37-8A16-835FA51023E3}"/>
              </a:ext>
            </a:extLst>
          </p:cNvPr>
          <p:cNvSpPr txBox="1"/>
          <p:nvPr/>
        </p:nvSpPr>
        <p:spPr>
          <a:xfrm rot="-360000">
            <a:off x="837650" y="516712"/>
            <a:ext cx="406591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1600" b="1" dirty="0"/>
              <a:t>Архів Кіровського районного суду м. Кіровограда. Справа № 1-</a:t>
            </a:r>
            <a:r>
              <a:rPr lang="ru-RU" sz="1600" b="1"/>
              <a:t>627 за 2010р.</a:t>
            </a:r>
            <a:endParaRPr lang="ru-RU" sz="1600" b="1" dirty="0"/>
          </a:p>
        </p:txBody>
      </p:sp>
      <p:sp>
        <p:nvSpPr>
          <p:cNvPr id="6" name="Прямоугольник 5">
            <a:extLst>
              <a:ext uri="{FF2B5EF4-FFF2-40B4-BE49-F238E27FC236}">
                <a16:creationId xmlns:a16="http://schemas.microsoft.com/office/drawing/2014/main" id="{2AAE333C-B694-48CB-A594-94FBAC57698E}"/>
              </a:ext>
            </a:extLst>
          </p:cNvPr>
          <p:cNvSpPr/>
          <p:nvPr/>
        </p:nvSpPr>
        <p:spPr>
          <a:xfrm>
            <a:off x="7448550" y="-6110"/>
            <a:ext cx="4701394" cy="4687018"/>
          </a:xfrm>
          <a:prstGeom prst="rect">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solidFill>
                  <a:schemeClr val="tx1"/>
                </a:solidFill>
                <a:ea typeface="+mn-lt"/>
                <a:cs typeface="+mn-lt"/>
              </a:rPr>
              <a:t>Як слушно вказує Є.В. Фесенко, серйозною правозастосовною проблемою залишається кримінальноправове реагування на дії, що полягають у небезпечному для здоров’я населення поводженні з отруйними та сильнодіючими речовинами, що не належать до лікарських засобів. Зокрема, учений підтримує точку зору окремих авторів про віднесення до предмета цього злочину токсичних та сильнодіючих речовин не тільки медичного призначення, а й професійних отрут, що використовуються в хімічній промисловості та інших виробничих процесах.</a:t>
            </a:r>
            <a:endParaRPr lang="ru-RU">
              <a:solidFill>
                <a:schemeClr val="tx1"/>
              </a:solidFill>
            </a:endParaRPr>
          </a:p>
        </p:txBody>
      </p:sp>
      <p:pic>
        <p:nvPicPr>
          <p:cNvPr id="8" name="Рисунок 8">
            <a:extLst>
              <a:ext uri="{FF2B5EF4-FFF2-40B4-BE49-F238E27FC236}">
                <a16:creationId xmlns:a16="http://schemas.microsoft.com/office/drawing/2014/main" id="{DB369635-C283-4FA7-8173-75C4F9697498}"/>
              </a:ext>
            </a:extLst>
          </p:cNvPr>
          <p:cNvPicPr>
            <a:picLocks noChangeAspect="1"/>
          </p:cNvPicPr>
          <p:nvPr/>
        </p:nvPicPr>
        <p:blipFill>
          <a:blip r:embed="rId2"/>
          <a:stretch>
            <a:fillRect/>
          </a:stretch>
        </p:blipFill>
        <p:spPr>
          <a:xfrm>
            <a:off x="4882550" y="1315666"/>
            <a:ext cx="2340634" cy="3162743"/>
          </a:xfrm>
          <a:prstGeom prst="rect">
            <a:avLst/>
          </a:prstGeom>
        </p:spPr>
      </p:pic>
      <p:sp>
        <p:nvSpPr>
          <p:cNvPr id="9" name="Прямоугольник: скругленные углы 8">
            <a:extLst>
              <a:ext uri="{FF2B5EF4-FFF2-40B4-BE49-F238E27FC236}">
                <a16:creationId xmlns:a16="http://schemas.microsoft.com/office/drawing/2014/main" id="{BCE4316B-0E36-42B9-AF67-26633A17B65C}"/>
              </a:ext>
            </a:extLst>
          </p:cNvPr>
          <p:cNvSpPr/>
          <p:nvPr/>
        </p:nvSpPr>
        <p:spPr>
          <a:xfrm>
            <a:off x="3838936" y="4780652"/>
            <a:ext cx="8353242" cy="1912188"/>
          </a:xfrm>
          <a:prstGeom prst="roundRect">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Водночас чіткого нормативного закріплення таких речовин, що могло б наповнити конкретним змістом відповідні бланкетні диспозиції ст. 321 КК, немає. Виходом із такої ситукації, як вважає Є. В. Фесенко, може стати видання єдиного нормативного акта, який містив </a:t>
            </a:r>
            <a:r>
              <a:rPr lang="ru-RU">
                <a:solidFill>
                  <a:schemeClr val="tx1"/>
                </a:solidFill>
              </a:rPr>
              <a:t>би списки отруйних і сильнодіючих речовин. У якості своєрідного нормативного орієнтира в цій частині вчений звертається до досвіду російського законодавця</a:t>
            </a:r>
            <a:endParaRPr lang="ru-RU" dirty="0">
              <a:solidFill>
                <a:schemeClr val="tx1"/>
              </a:solidFill>
            </a:endParaRPr>
          </a:p>
        </p:txBody>
      </p:sp>
    </p:spTree>
    <p:extLst>
      <p:ext uri="{BB962C8B-B14F-4D97-AF65-F5344CB8AC3E}">
        <p14:creationId xmlns:p14="http://schemas.microsoft.com/office/powerpoint/2010/main" val="7483241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3B30BCA-9D51-4482-A15F-101177C4393E}"/>
              </a:ext>
            </a:extLst>
          </p:cNvPr>
          <p:cNvSpPr>
            <a:spLocks noGrp="1"/>
          </p:cNvSpPr>
          <p:nvPr>
            <p:ph idx="1"/>
          </p:nvPr>
        </p:nvSpPr>
        <p:spPr>
          <a:xfrm>
            <a:off x="7254320" y="322150"/>
            <a:ext cx="4513520" cy="4612969"/>
          </a:xfrm>
        </p:spPr>
        <p:txBody>
          <a:bodyPr vert="horz" lIns="91440" tIns="45720" rIns="91440" bIns="45720" rtlCol="0" anchor="t">
            <a:normAutofit/>
          </a:bodyPr>
          <a:lstStyle/>
          <a:p>
            <a:pPr marL="342900" indent="-342900">
              <a:buChar char="•"/>
            </a:pPr>
            <a:r>
              <a:rPr lang="ru-RU">
                <a:ea typeface="+mn-lt"/>
                <a:cs typeface="+mn-lt"/>
              </a:rPr>
              <a:t>машини та пристосування для таблетування чи ампулювання речовин </a:t>
            </a:r>
          </a:p>
          <a:p>
            <a:pPr marL="342900" indent="-342900">
              <a:buChar char="•"/>
            </a:pPr>
            <a:r>
              <a:rPr lang="ru-RU">
                <a:ea typeface="+mn-lt"/>
                <a:cs typeface="+mn-lt"/>
              </a:rPr>
              <a:t>фармацевтичні змішувачі </a:t>
            </a:r>
          </a:p>
          <a:p>
            <a:pPr marL="342900" indent="-342900">
              <a:buChar char="•"/>
            </a:pPr>
            <a:r>
              <a:rPr lang="ru-RU">
                <a:ea typeface="+mn-lt"/>
                <a:cs typeface="+mn-lt"/>
              </a:rPr>
              <a:t>спеціальні ємності </a:t>
            </a:r>
          </a:p>
          <a:p>
            <a:pPr marL="342900" indent="-342900">
              <a:buChar char="•"/>
            </a:pPr>
            <a:r>
              <a:rPr lang="ru-RU">
                <a:ea typeface="+mn-lt"/>
                <a:cs typeface="+mn-lt"/>
              </a:rPr>
              <a:t>холодильники для зберігання ліків </a:t>
            </a:r>
          </a:p>
          <a:p>
            <a:pPr marL="342900" indent="-342900">
              <a:buChar char="•"/>
            </a:pPr>
            <a:r>
              <a:rPr lang="ru-RU">
                <a:ea typeface="+mn-lt"/>
                <a:cs typeface="+mn-lt"/>
              </a:rPr>
              <a:t>біореактори </a:t>
            </a:r>
          </a:p>
          <a:p>
            <a:pPr marL="342900" indent="-342900">
              <a:buChar char="•"/>
            </a:pPr>
            <a:r>
              <a:rPr lang="ru-RU">
                <a:ea typeface="+mn-lt"/>
                <a:cs typeface="+mn-lt"/>
              </a:rPr>
              <a:t>пристосування для маркування </a:t>
            </a:r>
          </a:p>
          <a:p>
            <a:pPr marL="342900" indent="-342900">
              <a:buChar char="•"/>
            </a:pPr>
            <a:r>
              <a:rPr lang="ru-RU">
                <a:ea typeface="+mn-lt"/>
                <a:cs typeface="+mn-lt"/>
              </a:rPr>
              <a:t>устаткування для виробництва технічних газів і газових сумішей</a:t>
            </a:r>
            <a:endParaRPr lang="ru-RU"/>
          </a:p>
        </p:txBody>
      </p:sp>
      <p:sp>
        <p:nvSpPr>
          <p:cNvPr id="4" name="Овал 3">
            <a:extLst>
              <a:ext uri="{FF2B5EF4-FFF2-40B4-BE49-F238E27FC236}">
                <a16:creationId xmlns:a16="http://schemas.microsoft.com/office/drawing/2014/main" id="{A2900E4B-92B0-4788-AE65-18E2C8EA6AB4}"/>
              </a:ext>
            </a:extLst>
          </p:cNvPr>
          <p:cNvSpPr/>
          <p:nvPr/>
        </p:nvSpPr>
        <p:spPr>
          <a:xfrm rot="21060000">
            <a:off x="311519" y="38249"/>
            <a:ext cx="4025659" cy="4428225"/>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ru-RU" dirty="0"/>
              <a:t>Предметом злочину, описаного у ст. 321 КК, такоє моєе бути обладнання, призначенне для виробництва чи виготовлення отруйних або сильнодіючих речовин, - певні інструменти, прилади, </a:t>
            </a:r>
            <a:r>
              <a:rPr lang="ru-RU"/>
              <a:t>механізми, що використовуються для досягнення зазначеної мети</a:t>
            </a:r>
          </a:p>
        </p:txBody>
      </p:sp>
      <p:sp>
        <p:nvSpPr>
          <p:cNvPr id="5" name="Свиток: вертикальный 4">
            <a:extLst>
              <a:ext uri="{FF2B5EF4-FFF2-40B4-BE49-F238E27FC236}">
                <a16:creationId xmlns:a16="http://schemas.microsoft.com/office/drawing/2014/main" id="{ABFD344C-DC32-4255-972F-868AF2D5EFFD}"/>
              </a:ext>
            </a:extLst>
          </p:cNvPr>
          <p:cNvSpPr/>
          <p:nvPr/>
        </p:nvSpPr>
        <p:spPr>
          <a:xfrm rot="21180000">
            <a:off x="1884886" y="4073576"/>
            <a:ext cx="5305244" cy="2142225"/>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dirty="0"/>
              <a:t>Мінімальна кількість речовин або засобів, що є предметом злочину, для кваліфікації діяння </a:t>
            </a:r>
            <a:r>
              <a:rPr lang="ru-RU"/>
              <a:t>за ч. 1 та 2 ст. 321 КК не має значення</a:t>
            </a:r>
            <a:endParaRPr lang="ru-RU" dirty="0"/>
          </a:p>
          <a:p>
            <a:pPr algn="ctr"/>
            <a:r>
              <a:rPr lang="ru-RU"/>
              <a:t>Але якщо їх розмір дуже незначний, діяння </a:t>
            </a:r>
            <a:r>
              <a:rPr lang="ru-RU" dirty="0"/>
              <a:t>може бути не визнане злочином на підставі ч. 2 ст. 11 КК</a:t>
            </a:r>
          </a:p>
        </p:txBody>
      </p:sp>
      <p:sp>
        <p:nvSpPr>
          <p:cNvPr id="6" name="Стрелка: вправо 5">
            <a:extLst>
              <a:ext uri="{FF2B5EF4-FFF2-40B4-BE49-F238E27FC236}">
                <a16:creationId xmlns:a16="http://schemas.microsoft.com/office/drawing/2014/main" id="{C76D2A73-C848-45F2-86F4-C6B2FA7596CC}"/>
              </a:ext>
            </a:extLst>
          </p:cNvPr>
          <p:cNvSpPr/>
          <p:nvPr/>
        </p:nvSpPr>
        <p:spPr>
          <a:xfrm>
            <a:off x="4296659" y="496321"/>
            <a:ext cx="2516037" cy="106392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a:solidFill>
                  <a:schemeClr val="tx1"/>
                </a:solidFill>
                <a:ea typeface="+mn-lt"/>
                <a:cs typeface="+mn-lt"/>
              </a:rPr>
              <a:t>Відносять:</a:t>
            </a:r>
            <a:endParaRPr lang="ru-RU" sz="2400" b="1">
              <a:solidFill>
                <a:schemeClr val="tx1"/>
              </a:solidFill>
            </a:endParaRPr>
          </a:p>
        </p:txBody>
      </p:sp>
      <p:pic>
        <p:nvPicPr>
          <p:cNvPr id="7" name="Рисунок 7">
            <a:extLst>
              <a:ext uri="{FF2B5EF4-FFF2-40B4-BE49-F238E27FC236}">
                <a16:creationId xmlns:a16="http://schemas.microsoft.com/office/drawing/2014/main" id="{0328DF7A-529D-4728-A500-1FD2DDE24B4C}"/>
              </a:ext>
            </a:extLst>
          </p:cNvPr>
          <p:cNvPicPr>
            <a:picLocks noChangeAspect="1"/>
          </p:cNvPicPr>
          <p:nvPr/>
        </p:nvPicPr>
        <p:blipFill>
          <a:blip r:embed="rId2"/>
          <a:stretch>
            <a:fillRect/>
          </a:stretch>
        </p:blipFill>
        <p:spPr>
          <a:xfrm>
            <a:off x="7686136" y="4547315"/>
            <a:ext cx="3778369" cy="2234726"/>
          </a:xfrm>
          <a:prstGeom prst="rect">
            <a:avLst/>
          </a:prstGeom>
        </p:spPr>
      </p:pic>
    </p:spTree>
    <p:extLst>
      <p:ext uri="{BB962C8B-B14F-4D97-AF65-F5344CB8AC3E}">
        <p14:creationId xmlns:p14="http://schemas.microsoft.com/office/powerpoint/2010/main" val="41742332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a:extLst>
              <a:ext uri="{FF2B5EF4-FFF2-40B4-BE49-F238E27FC236}">
                <a16:creationId xmlns:a16="http://schemas.microsoft.com/office/drawing/2014/main" id="{4CE7D1EC-0E6B-4CF0-AEAD-0C3257109469}"/>
              </a:ext>
            </a:extLst>
          </p:cNvPr>
          <p:cNvSpPr/>
          <p:nvPr/>
        </p:nvSpPr>
        <p:spPr>
          <a:xfrm rot="-240000">
            <a:off x="347932" y="211347"/>
            <a:ext cx="4212565" cy="2329131"/>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a:t>З обєктивної сторони </a:t>
            </a:r>
            <a:r>
              <a:rPr lang="ru-RU" b="1" dirty="0"/>
              <a:t>злочин, передбачений ст. 321 КК, виражається в таких формах:</a:t>
            </a:r>
            <a:endParaRPr lang="ru-RU" dirty="0"/>
          </a:p>
        </p:txBody>
      </p:sp>
      <p:sp>
        <p:nvSpPr>
          <p:cNvPr id="6" name="Свиток: вертикальный 5">
            <a:extLst>
              <a:ext uri="{FF2B5EF4-FFF2-40B4-BE49-F238E27FC236}">
                <a16:creationId xmlns:a16="http://schemas.microsoft.com/office/drawing/2014/main" id="{9CEB4D7A-B61F-454F-90E8-CBCABD9A6651}"/>
              </a:ext>
            </a:extLst>
          </p:cNvPr>
          <p:cNvSpPr/>
          <p:nvPr/>
        </p:nvSpPr>
        <p:spPr>
          <a:xfrm rot="180000">
            <a:off x="6095151" y="469061"/>
            <a:ext cx="5750942" cy="5837206"/>
          </a:xfrm>
          <a:prstGeom prst="verticalScroll">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a:buChar char="•"/>
            </a:pPr>
            <a:r>
              <a:rPr lang="ru-RU">
                <a:solidFill>
                  <a:schemeClr val="tx1"/>
                </a:solidFill>
              </a:rPr>
              <a:t>Незаконні дії з отруйними або сильнодіючими речовинами, що не є наркотичними або психотропними чи їх аналогами; отруйними чи сильнодіючими лікарськими засобами; обладнанням, призначеним для виробництва чи виготовлення таких речовин або лікарських засобів (ч. 1 ст. 321 КК);</a:t>
            </a:r>
          </a:p>
          <a:p>
            <a:pPr marL="285750" indent="-285750" algn="ctr">
              <a:buFont typeface="Arial"/>
              <a:buChar char="•"/>
            </a:pPr>
            <a:r>
              <a:rPr lang="ru-RU">
                <a:solidFill>
                  <a:schemeClr val="tx1"/>
                </a:solidFill>
              </a:rPr>
              <a:t>Порушення встановлених правил обігу зазначених речовин або лікарських засобів (ч. 2 ст. 321 КК)</a:t>
            </a:r>
            <a:endParaRPr lang="ru-RU" dirty="0">
              <a:solidFill>
                <a:schemeClr val="tx1"/>
              </a:solidFill>
            </a:endParaRPr>
          </a:p>
        </p:txBody>
      </p:sp>
      <p:sp>
        <p:nvSpPr>
          <p:cNvPr id="7" name="Прямоугольник: скругленные углы 6">
            <a:extLst>
              <a:ext uri="{FF2B5EF4-FFF2-40B4-BE49-F238E27FC236}">
                <a16:creationId xmlns:a16="http://schemas.microsoft.com/office/drawing/2014/main" id="{6F1C1731-AB2D-4B81-8C14-047347C29CEE}"/>
              </a:ext>
            </a:extLst>
          </p:cNvPr>
          <p:cNvSpPr/>
          <p:nvPr/>
        </p:nvSpPr>
        <p:spPr>
          <a:xfrm rot="-540000">
            <a:off x="1020972" y="3012237"/>
            <a:ext cx="4370716" cy="31055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dirty="0" err="1">
                <a:solidFill>
                  <a:schemeClr val="tx1"/>
                </a:solidFill>
              </a:rPr>
              <a:t>Форми</a:t>
            </a:r>
            <a:r>
              <a:rPr lang="ru-RU" dirty="0">
                <a:solidFill>
                  <a:schemeClr val="tx1"/>
                </a:solidFill>
              </a:rPr>
              <a:t> </a:t>
            </a:r>
            <a:r>
              <a:rPr lang="ru-RU" dirty="0" err="1">
                <a:solidFill>
                  <a:schemeClr val="tx1"/>
                </a:solidFill>
              </a:rPr>
              <a:t>вчинення</a:t>
            </a:r>
            <a:r>
              <a:rPr lang="ru-RU" dirty="0">
                <a:solidFill>
                  <a:schemeClr val="tx1"/>
                </a:solidFill>
              </a:rPr>
              <a:t> </a:t>
            </a:r>
            <a:r>
              <a:rPr lang="ru-RU" dirty="0" err="1">
                <a:solidFill>
                  <a:schemeClr val="tx1"/>
                </a:solidFill>
              </a:rPr>
              <a:t>суспільно</a:t>
            </a:r>
            <a:r>
              <a:rPr lang="ru-RU" dirty="0">
                <a:solidFill>
                  <a:schemeClr val="tx1"/>
                </a:solidFill>
              </a:rPr>
              <a:t> </a:t>
            </a:r>
            <a:r>
              <a:rPr lang="ru-RU" dirty="0" err="1">
                <a:solidFill>
                  <a:schemeClr val="tx1"/>
                </a:solidFill>
              </a:rPr>
              <a:t>небезпечних</a:t>
            </a:r>
            <a:r>
              <a:rPr lang="ru-RU" dirty="0">
                <a:solidFill>
                  <a:schemeClr val="tx1"/>
                </a:solidFill>
              </a:rPr>
              <a:t> </a:t>
            </a:r>
            <a:r>
              <a:rPr lang="ru-RU" dirty="0" err="1">
                <a:solidFill>
                  <a:schemeClr val="tx1"/>
                </a:solidFill>
              </a:rPr>
              <a:t>діянь</a:t>
            </a:r>
            <a:r>
              <a:rPr lang="ru-RU" dirty="0">
                <a:solidFill>
                  <a:schemeClr val="tx1"/>
                </a:solidFill>
              </a:rPr>
              <a:t>, </a:t>
            </a:r>
            <a:r>
              <a:rPr lang="ru-RU" dirty="0" err="1">
                <a:solidFill>
                  <a:schemeClr val="tx1"/>
                </a:solidFill>
              </a:rPr>
              <a:t>передбачених</a:t>
            </a:r>
            <a:r>
              <a:rPr lang="ru-RU" dirty="0">
                <a:solidFill>
                  <a:schemeClr val="tx1"/>
                </a:solidFill>
              </a:rPr>
              <a:t> </a:t>
            </a:r>
            <a:r>
              <a:rPr lang="ru-RU" dirty="0" err="1">
                <a:solidFill>
                  <a:schemeClr val="tx1"/>
                </a:solidFill>
              </a:rPr>
              <a:t>чю</a:t>
            </a:r>
            <a:r>
              <a:rPr lang="ru-RU" dirty="0">
                <a:solidFill>
                  <a:schemeClr val="tx1"/>
                </a:solidFill>
              </a:rPr>
              <a:t> 1 і ч. 2 ст. 321 КК, </a:t>
            </a:r>
            <a:r>
              <a:rPr lang="ru-RU" dirty="0" err="1">
                <a:solidFill>
                  <a:schemeClr val="tx1"/>
                </a:solidFill>
              </a:rPr>
              <a:t>досить</a:t>
            </a:r>
            <a:r>
              <a:rPr lang="ru-RU" dirty="0">
                <a:solidFill>
                  <a:schemeClr val="tx1"/>
                </a:solidFill>
              </a:rPr>
              <a:t> </a:t>
            </a:r>
            <a:r>
              <a:rPr lang="ru-RU" dirty="0" err="1">
                <a:solidFill>
                  <a:schemeClr val="tx1"/>
                </a:solidFill>
              </a:rPr>
              <a:t>докладно</a:t>
            </a:r>
            <a:r>
              <a:rPr lang="ru-RU" dirty="0">
                <a:solidFill>
                  <a:schemeClr val="tx1"/>
                </a:solidFill>
              </a:rPr>
              <a:t> </a:t>
            </a:r>
            <a:r>
              <a:rPr lang="ru-RU" dirty="0" err="1">
                <a:solidFill>
                  <a:schemeClr val="tx1"/>
                </a:solidFill>
              </a:rPr>
              <a:t>висвітлені</a:t>
            </a:r>
            <a:r>
              <a:rPr lang="ru-RU" dirty="0">
                <a:solidFill>
                  <a:schemeClr val="tx1"/>
                </a:solidFill>
              </a:rPr>
              <a:t> в </a:t>
            </a:r>
            <a:r>
              <a:rPr lang="ru-RU" dirty="0" err="1">
                <a:solidFill>
                  <a:schemeClr val="tx1"/>
                </a:solidFill>
              </a:rPr>
              <a:t>монографічному</a:t>
            </a:r>
            <a:r>
              <a:rPr lang="ru-RU" dirty="0">
                <a:solidFill>
                  <a:schemeClr val="tx1"/>
                </a:solidFill>
              </a:rPr>
              <a:t> </a:t>
            </a:r>
            <a:r>
              <a:rPr lang="ru-RU" dirty="0" err="1">
                <a:solidFill>
                  <a:schemeClr val="tx1"/>
                </a:solidFill>
              </a:rPr>
              <a:t>дослідженні</a:t>
            </a:r>
            <a:r>
              <a:rPr lang="ru-RU" dirty="0">
                <a:solidFill>
                  <a:schemeClr val="tx1"/>
                </a:solidFill>
              </a:rPr>
              <a:t> О. В. </a:t>
            </a:r>
            <a:r>
              <a:rPr lang="ru-RU" dirty="0" err="1">
                <a:solidFill>
                  <a:schemeClr val="tx1"/>
                </a:solidFill>
              </a:rPr>
              <a:t>Кузнєцової</a:t>
            </a:r>
            <a:r>
              <a:rPr lang="ru-RU" dirty="0">
                <a:solidFill>
                  <a:schemeClr val="tx1"/>
                </a:solidFill>
              </a:rPr>
              <a:t>, </a:t>
            </a:r>
            <a:r>
              <a:rPr lang="ru-RU" dirty="0" err="1">
                <a:solidFill>
                  <a:schemeClr val="tx1"/>
                </a:solidFill>
              </a:rPr>
              <a:t>присвяченому</a:t>
            </a:r>
            <a:r>
              <a:rPr lang="ru-RU" dirty="0">
                <a:solidFill>
                  <a:schemeClr val="tx1"/>
                </a:solidFill>
              </a:rPr>
              <a:t> </a:t>
            </a:r>
            <a:r>
              <a:rPr lang="ru-RU" dirty="0" err="1">
                <a:solidFill>
                  <a:schemeClr val="tx1"/>
                </a:solidFill>
              </a:rPr>
              <a:t>особливостям</a:t>
            </a:r>
            <a:r>
              <a:rPr lang="ru-RU" dirty="0">
                <a:solidFill>
                  <a:schemeClr val="tx1"/>
                </a:solidFill>
              </a:rPr>
              <a:t> </a:t>
            </a:r>
            <a:r>
              <a:rPr lang="ru-RU" dirty="0" err="1">
                <a:solidFill>
                  <a:schemeClr val="tx1"/>
                </a:solidFill>
              </a:rPr>
              <a:t>розслідування</a:t>
            </a:r>
            <a:r>
              <a:rPr lang="ru-RU" dirty="0">
                <a:solidFill>
                  <a:schemeClr val="tx1"/>
                </a:solidFill>
              </a:rPr>
              <a:t> </a:t>
            </a:r>
            <a:r>
              <a:rPr lang="ru-RU" dirty="0" err="1">
                <a:solidFill>
                  <a:schemeClr val="tx1"/>
                </a:solidFill>
              </a:rPr>
              <a:t>незаконних</a:t>
            </a:r>
            <a:r>
              <a:rPr lang="ru-RU" dirty="0">
                <a:solidFill>
                  <a:schemeClr val="tx1"/>
                </a:solidFill>
              </a:rPr>
              <a:t> </a:t>
            </a:r>
            <a:r>
              <a:rPr lang="ru-RU" dirty="0" err="1">
                <a:solidFill>
                  <a:schemeClr val="tx1"/>
                </a:solidFill>
              </a:rPr>
              <a:t>діянь</a:t>
            </a:r>
            <a:r>
              <a:rPr lang="ru-RU" dirty="0">
                <a:solidFill>
                  <a:schemeClr val="tx1"/>
                </a:solidFill>
              </a:rPr>
              <a:t> з </a:t>
            </a:r>
            <a:r>
              <a:rPr lang="ru-RU" dirty="0" err="1">
                <a:solidFill>
                  <a:schemeClr val="tx1"/>
                </a:solidFill>
              </a:rPr>
              <a:t>отруйними</a:t>
            </a:r>
            <a:r>
              <a:rPr lang="ru-RU" dirty="0">
                <a:solidFill>
                  <a:schemeClr val="tx1"/>
                </a:solidFill>
              </a:rPr>
              <a:t> та </a:t>
            </a:r>
            <a:r>
              <a:rPr lang="ru-RU" dirty="0" err="1">
                <a:solidFill>
                  <a:schemeClr val="tx1"/>
                </a:solidFill>
              </a:rPr>
              <a:t>сильнодіючими</a:t>
            </a:r>
            <a:r>
              <a:rPr lang="ru-RU" dirty="0">
                <a:solidFill>
                  <a:schemeClr val="tx1"/>
                </a:solidFill>
              </a:rPr>
              <a:t> </a:t>
            </a:r>
            <a:r>
              <a:rPr lang="ru-RU" dirty="0" err="1">
                <a:solidFill>
                  <a:schemeClr val="tx1"/>
                </a:solidFill>
              </a:rPr>
              <a:t>речовинами</a:t>
            </a:r>
          </a:p>
        </p:txBody>
      </p:sp>
    </p:spTree>
    <p:extLst>
      <p:ext uri="{BB962C8B-B14F-4D97-AF65-F5344CB8AC3E}">
        <p14:creationId xmlns:p14="http://schemas.microsoft.com/office/powerpoint/2010/main" val="35476643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кругленные углы 4">
            <a:extLst>
              <a:ext uri="{FF2B5EF4-FFF2-40B4-BE49-F238E27FC236}">
                <a16:creationId xmlns:a16="http://schemas.microsoft.com/office/drawing/2014/main" id="{2C0C7B1F-B23C-4AFF-A34A-5427D92E7B2B}"/>
              </a:ext>
            </a:extLst>
          </p:cNvPr>
          <p:cNvSpPr/>
          <p:nvPr/>
        </p:nvSpPr>
        <p:spPr>
          <a:xfrm>
            <a:off x="5078083" y="139460"/>
            <a:ext cx="6527319" cy="1193319"/>
          </a:xfrm>
          <a:prstGeom prst="roundRec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tx1"/>
                </a:solidFill>
                <a:ea typeface="+mn-lt"/>
                <a:cs typeface="+mn-lt"/>
              </a:rPr>
              <a:t>діяльність</a:t>
            </a:r>
            <a:r>
              <a:rPr lang="ru-RU" b="1" dirty="0">
                <a:solidFill>
                  <a:schemeClr val="tx1"/>
                </a:solidFill>
                <a:ea typeface="+mn-lt"/>
                <a:cs typeface="+mn-lt"/>
              </a:rPr>
              <a:t> з </a:t>
            </a:r>
            <a:r>
              <a:rPr lang="ru-RU" b="1" dirty="0" err="1">
                <a:solidFill>
                  <a:schemeClr val="tx1"/>
                </a:solidFill>
                <a:ea typeface="+mn-lt"/>
                <a:cs typeface="+mn-lt"/>
              </a:rPr>
              <a:t>промислового</a:t>
            </a:r>
            <a:r>
              <a:rPr lang="ru-RU" b="1" dirty="0">
                <a:solidFill>
                  <a:schemeClr val="tx1"/>
                </a:solidFill>
                <a:ea typeface="+mn-lt"/>
                <a:cs typeface="+mn-lt"/>
              </a:rPr>
              <a:t> </a:t>
            </a:r>
            <a:r>
              <a:rPr lang="ru-RU" b="1" dirty="0" err="1">
                <a:solidFill>
                  <a:schemeClr val="tx1"/>
                </a:solidFill>
                <a:ea typeface="+mn-lt"/>
                <a:cs typeface="+mn-lt"/>
              </a:rPr>
              <a:t>серійного</a:t>
            </a:r>
            <a:r>
              <a:rPr lang="ru-RU" b="1" dirty="0">
                <a:solidFill>
                  <a:schemeClr val="tx1"/>
                </a:solidFill>
                <a:ea typeface="+mn-lt"/>
                <a:cs typeface="+mn-lt"/>
              </a:rPr>
              <a:t> </a:t>
            </a:r>
            <a:r>
              <a:rPr lang="ru-RU" b="1" dirty="0" err="1">
                <a:solidFill>
                  <a:schemeClr val="tx1"/>
                </a:solidFill>
                <a:ea typeface="+mn-lt"/>
                <a:cs typeface="+mn-lt"/>
              </a:rPr>
              <a:t>отримання</a:t>
            </a:r>
            <a:r>
              <a:rPr lang="ru-RU" b="1" dirty="0">
                <a:solidFill>
                  <a:schemeClr val="tx1"/>
                </a:solidFill>
                <a:ea typeface="+mn-lt"/>
                <a:cs typeface="+mn-lt"/>
              </a:rPr>
              <a:t> </a:t>
            </a:r>
            <a:r>
              <a:rPr lang="ru-RU" b="1" dirty="0" err="1">
                <a:solidFill>
                  <a:schemeClr val="tx1"/>
                </a:solidFill>
                <a:ea typeface="+mn-lt"/>
                <a:cs typeface="+mn-lt"/>
              </a:rPr>
              <a:t>отруйних</a:t>
            </a:r>
            <a:r>
              <a:rPr lang="ru-RU" b="1" dirty="0">
                <a:solidFill>
                  <a:schemeClr val="tx1"/>
                </a:solidFill>
                <a:ea typeface="+mn-lt"/>
                <a:cs typeface="+mn-lt"/>
              </a:rPr>
              <a:t> і </a:t>
            </a:r>
            <a:r>
              <a:rPr lang="ru-RU" b="1" dirty="0" err="1">
                <a:solidFill>
                  <a:schemeClr val="tx1"/>
                </a:solidFill>
                <a:ea typeface="+mn-lt"/>
                <a:cs typeface="+mn-lt"/>
              </a:rPr>
              <a:t>сильнодіючих</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з </a:t>
            </a:r>
            <a:r>
              <a:rPr lang="ru-RU" b="1" dirty="0" err="1">
                <a:solidFill>
                  <a:schemeClr val="tx1"/>
                </a:solidFill>
                <a:ea typeface="+mn-lt"/>
                <a:cs typeface="+mn-lt"/>
              </a:rPr>
              <a:t>вихідних</a:t>
            </a:r>
            <a:r>
              <a:rPr lang="ru-RU" b="1" dirty="0">
                <a:solidFill>
                  <a:schemeClr val="tx1"/>
                </a:solidFill>
                <a:ea typeface="+mn-lt"/>
                <a:cs typeface="+mn-lt"/>
              </a:rPr>
              <a:t> </a:t>
            </a:r>
            <a:r>
              <a:rPr lang="ru-RU" b="1" dirty="0" err="1">
                <a:solidFill>
                  <a:schemeClr val="tx1"/>
                </a:solidFill>
                <a:ea typeface="+mn-lt"/>
                <a:cs typeface="+mn-lt"/>
              </a:rPr>
              <a:t>матеріалів</a:t>
            </a:r>
            <a:endParaRPr lang="ru-RU" b="1">
              <a:solidFill>
                <a:schemeClr val="tx1"/>
              </a:solidFill>
            </a:endParaRPr>
          </a:p>
        </p:txBody>
      </p:sp>
      <p:sp>
        <p:nvSpPr>
          <p:cNvPr id="6" name="Прямоугольник: скругленные углы 5">
            <a:extLst>
              <a:ext uri="{FF2B5EF4-FFF2-40B4-BE49-F238E27FC236}">
                <a16:creationId xmlns:a16="http://schemas.microsoft.com/office/drawing/2014/main" id="{AB068A21-7B3A-45FF-BCC8-9B55A7E27A2E}"/>
              </a:ext>
            </a:extLst>
          </p:cNvPr>
          <p:cNvSpPr/>
          <p:nvPr/>
        </p:nvSpPr>
        <p:spPr>
          <a:xfrm>
            <a:off x="5078082" y="1591573"/>
            <a:ext cx="6527319" cy="1193319"/>
          </a:xfrm>
          <a:prstGeom prst="round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err="1">
                <a:solidFill>
                  <a:schemeClr val="tx1"/>
                </a:solidFill>
              </a:rPr>
              <a:t>діяльність</a:t>
            </a:r>
            <a:r>
              <a:rPr lang="ru-RU" b="1" dirty="0">
                <a:solidFill>
                  <a:schemeClr val="tx1"/>
                </a:solidFill>
              </a:rPr>
              <a:t> з </a:t>
            </a:r>
            <a:r>
              <a:rPr lang="ru-RU" b="1" err="1">
                <a:solidFill>
                  <a:schemeClr val="tx1"/>
                </a:solidFill>
              </a:rPr>
              <a:t>отримання</a:t>
            </a:r>
            <a:r>
              <a:rPr lang="ru-RU" b="1" dirty="0">
                <a:solidFill>
                  <a:schemeClr val="tx1"/>
                </a:solidFill>
              </a:rPr>
              <a:t> (</a:t>
            </a:r>
            <a:r>
              <a:rPr lang="ru-RU" b="1" err="1">
                <a:solidFill>
                  <a:schemeClr val="tx1"/>
                </a:solidFill>
              </a:rPr>
              <a:t>окрім</a:t>
            </a:r>
            <a:r>
              <a:rPr lang="ru-RU" b="1" dirty="0">
                <a:solidFill>
                  <a:schemeClr val="tx1"/>
                </a:solidFill>
              </a:rPr>
              <a:t> </a:t>
            </a:r>
            <a:r>
              <a:rPr lang="ru-RU" b="1" err="1">
                <a:solidFill>
                  <a:schemeClr val="tx1"/>
                </a:solidFill>
              </a:rPr>
              <a:t>виробництва</a:t>
            </a:r>
            <a:r>
              <a:rPr lang="ru-RU" b="1" dirty="0">
                <a:solidFill>
                  <a:schemeClr val="tx1"/>
                </a:solidFill>
              </a:rPr>
              <a:t>) таких </a:t>
            </a:r>
            <a:r>
              <a:rPr lang="ru-RU" b="1" err="1">
                <a:solidFill>
                  <a:schemeClr val="tx1"/>
                </a:solidFill>
              </a:rPr>
              <a:t>речовин</a:t>
            </a:r>
            <a:r>
              <a:rPr lang="ru-RU" b="1" dirty="0">
                <a:solidFill>
                  <a:schemeClr val="tx1"/>
                </a:solidFill>
              </a:rPr>
              <a:t> в </a:t>
            </a:r>
            <a:r>
              <a:rPr lang="ru-RU" b="1" err="1">
                <a:solidFill>
                  <a:schemeClr val="tx1"/>
                </a:solidFill>
              </a:rPr>
              <a:t>обмежених</a:t>
            </a:r>
            <a:r>
              <a:rPr lang="ru-RU" b="1" dirty="0">
                <a:solidFill>
                  <a:schemeClr val="tx1"/>
                </a:solidFill>
              </a:rPr>
              <a:t> </a:t>
            </a:r>
            <a:r>
              <a:rPr lang="ru-RU" b="1" err="1">
                <a:solidFill>
                  <a:schemeClr val="tx1"/>
                </a:solidFill>
              </a:rPr>
              <a:t>кількостях</a:t>
            </a:r>
            <a:r>
              <a:rPr lang="ru-RU" b="1" dirty="0">
                <a:solidFill>
                  <a:schemeClr val="tx1"/>
                </a:solidFill>
              </a:rPr>
              <a:t>, </a:t>
            </a:r>
            <a:r>
              <a:rPr lang="ru-RU" b="1" err="1">
                <a:solidFill>
                  <a:schemeClr val="tx1"/>
                </a:solidFill>
              </a:rPr>
              <a:t>дрібними</a:t>
            </a:r>
            <a:r>
              <a:rPr lang="ru-RU" b="1" dirty="0">
                <a:solidFill>
                  <a:schemeClr val="tx1"/>
                </a:solidFill>
              </a:rPr>
              <a:t> </a:t>
            </a:r>
            <a:r>
              <a:rPr lang="ru-RU" b="1" err="1">
                <a:solidFill>
                  <a:schemeClr val="tx1"/>
                </a:solidFill>
              </a:rPr>
              <a:t>партіями</a:t>
            </a:r>
            <a:endParaRPr lang="ru-RU" b="1">
              <a:solidFill>
                <a:schemeClr val="tx1"/>
              </a:solidFill>
            </a:endParaRPr>
          </a:p>
        </p:txBody>
      </p:sp>
      <p:sp>
        <p:nvSpPr>
          <p:cNvPr id="7" name="Прямоугольник: усеченные противолежащие углы 6">
            <a:extLst>
              <a:ext uri="{FF2B5EF4-FFF2-40B4-BE49-F238E27FC236}">
                <a16:creationId xmlns:a16="http://schemas.microsoft.com/office/drawing/2014/main" id="{B3BAA049-5BC7-4C63-948C-9AC9E59BE33F}"/>
              </a:ext>
            </a:extLst>
          </p:cNvPr>
          <p:cNvSpPr/>
          <p:nvPr/>
        </p:nvSpPr>
        <p:spPr>
          <a:xfrm>
            <a:off x="3826354" y="2913392"/>
            <a:ext cx="7619999" cy="3666225"/>
          </a:xfrm>
          <a:prstGeom prst="snip2DiagRect">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ea typeface="+mn-lt"/>
                <a:cs typeface="+mn-lt"/>
              </a:rPr>
              <a:t>Прикладом </a:t>
            </a:r>
            <a:r>
              <a:rPr lang="ru-RU" sz="2400" dirty="0" err="1">
                <a:solidFill>
                  <a:schemeClr val="tx1"/>
                </a:solidFill>
                <a:ea typeface="+mn-lt"/>
                <a:cs typeface="+mn-lt"/>
              </a:rPr>
              <a:t>останнього</a:t>
            </a:r>
            <a:r>
              <a:rPr lang="ru-RU" sz="2400" dirty="0">
                <a:solidFill>
                  <a:schemeClr val="tx1"/>
                </a:solidFill>
                <a:ea typeface="+mn-lt"/>
                <a:cs typeface="+mn-lt"/>
              </a:rPr>
              <a:t> є </a:t>
            </a:r>
            <a:r>
              <a:rPr lang="ru-RU" sz="2400" dirty="0" err="1">
                <a:solidFill>
                  <a:schemeClr val="tx1"/>
                </a:solidFill>
                <a:ea typeface="+mn-lt"/>
                <a:cs typeface="+mn-lt"/>
              </a:rPr>
              <a:t>виготовлення</a:t>
            </a:r>
            <a:r>
              <a:rPr lang="ru-RU" sz="2400" dirty="0">
                <a:solidFill>
                  <a:schemeClr val="tx1"/>
                </a:solidFill>
                <a:ea typeface="+mn-lt"/>
                <a:cs typeface="+mn-lt"/>
              </a:rPr>
              <a:t> в аптеках </a:t>
            </a:r>
            <a:r>
              <a:rPr lang="ru-RU" sz="2400" dirty="0" err="1">
                <a:solidFill>
                  <a:schemeClr val="tx1"/>
                </a:solidFill>
                <a:ea typeface="+mn-lt"/>
                <a:cs typeface="+mn-lt"/>
              </a:rPr>
              <a:t>лікарських</a:t>
            </a:r>
            <a:r>
              <a:rPr lang="ru-RU" sz="2400" dirty="0">
                <a:solidFill>
                  <a:schemeClr val="tx1"/>
                </a:solidFill>
                <a:ea typeface="+mn-lt"/>
                <a:cs typeface="+mn-lt"/>
              </a:rPr>
              <a:t> </a:t>
            </a:r>
            <a:r>
              <a:rPr lang="ru-RU" sz="2400" dirty="0" err="1">
                <a:solidFill>
                  <a:schemeClr val="tx1"/>
                </a:solidFill>
                <a:ea typeface="+mn-lt"/>
                <a:cs typeface="+mn-lt"/>
              </a:rPr>
              <a:t>засобів</a:t>
            </a:r>
            <a:r>
              <a:rPr lang="ru-RU" sz="2400" dirty="0">
                <a:solidFill>
                  <a:schemeClr val="tx1"/>
                </a:solidFill>
                <a:ea typeface="+mn-lt"/>
                <a:cs typeface="+mn-lt"/>
              </a:rPr>
              <a:t>, </a:t>
            </a:r>
            <a:r>
              <a:rPr lang="ru-RU" sz="2400" dirty="0" err="1">
                <a:solidFill>
                  <a:schemeClr val="tx1"/>
                </a:solidFill>
                <a:ea typeface="+mn-lt"/>
                <a:cs typeface="+mn-lt"/>
              </a:rPr>
              <a:t>засобів</a:t>
            </a:r>
            <a:r>
              <a:rPr lang="ru-RU" sz="2400" dirty="0">
                <a:solidFill>
                  <a:schemeClr val="tx1"/>
                </a:solidFill>
                <a:ea typeface="+mn-lt"/>
                <a:cs typeface="+mn-lt"/>
              </a:rPr>
              <a:t> </a:t>
            </a:r>
            <a:r>
              <a:rPr lang="ru-RU" sz="2400" dirty="0" err="1">
                <a:solidFill>
                  <a:schemeClr val="tx1"/>
                </a:solidFill>
                <a:ea typeface="+mn-lt"/>
                <a:cs typeface="+mn-lt"/>
              </a:rPr>
              <a:t>дезінфекції</a:t>
            </a:r>
            <a:r>
              <a:rPr lang="ru-RU" sz="2400" dirty="0">
                <a:solidFill>
                  <a:schemeClr val="tx1"/>
                </a:solidFill>
                <a:ea typeface="+mn-lt"/>
                <a:cs typeface="+mn-lt"/>
              </a:rPr>
              <a:t>, </a:t>
            </a:r>
            <a:r>
              <a:rPr lang="ru-RU" sz="2400" dirty="0" err="1">
                <a:solidFill>
                  <a:schemeClr val="tx1"/>
                </a:solidFill>
                <a:ea typeface="+mn-lt"/>
                <a:cs typeface="+mn-lt"/>
              </a:rPr>
              <a:t>дезінсекції</a:t>
            </a:r>
            <a:r>
              <a:rPr lang="ru-RU" sz="2400" dirty="0">
                <a:solidFill>
                  <a:schemeClr val="tx1"/>
                </a:solidFill>
                <a:ea typeface="+mn-lt"/>
                <a:cs typeface="+mn-lt"/>
              </a:rPr>
              <a:t>, </a:t>
            </a:r>
            <a:r>
              <a:rPr lang="ru-RU" sz="2400" dirty="0" err="1">
                <a:solidFill>
                  <a:schemeClr val="tx1"/>
                </a:solidFill>
                <a:ea typeface="+mn-lt"/>
                <a:cs typeface="+mn-lt"/>
              </a:rPr>
              <a:t>дератизації</a:t>
            </a:r>
            <a:r>
              <a:rPr lang="ru-RU" sz="2400" dirty="0">
                <a:solidFill>
                  <a:schemeClr val="tx1"/>
                </a:solidFill>
                <a:ea typeface="+mn-lt"/>
                <a:cs typeface="+mn-lt"/>
              </a:rPr>
              <a:t> (</a:t>
            </a:r>
            <a:r>
              <a:rPr lang="ru-RU" sz="2400" dirty="0" err="1">
                <a:solidFill>
                  <a:schemeClr val="tx1"/>
                </a:solidFill>
                <a:ea typeface="+mn-lt"/>
                <a:cs typeface="+mn-lt"/>
              </a:rPr>
              <a:t>приготування</a:t>
            </a:r>
            <a:r>
              <a:rPr lang="ru-RU" sz="2400" dirty="0">
                <a:solidFill>
                  <a:schemeClr val="tx1"/>
                </a:solidFill>
                <a:ea typeface="+mn-lt"/>
                <a:cs typeface="+mn-lt"/>
              </a:rPr>
              <a:t> </a:t>
            </a:r>
            <a:r>
              <a:rPr lang="ru-RU" sz="2400" dirty="0" err="1">
                <a:solidFill>
                  <a:schemeClr val="tx1"/>
                </a:solidFill>
                <a:ea typeface="+mn-lt"/>
                <a:cs typeface="+mn-lt"/>
              </a:rPr>
              <a:t>робочих</a:t>
            </a:r>
            <a:r>
              <a:rPr lang="ru-RU" sz="2400" dirty="0">
                <a:solidFill>
                  <a:schemeClr val="tx1"/>
                </a:solidFill>
                <a:ea typeface="+mn-lt"/>
                <a:cs typeface="+mn-lt"/>
              </a:rPr>
              <a:t> </a:t>
            </a:r>
            <a:r>
              <a:rPr lang="ru-RU" sz="2400" dirty="0" err="1">
                <a:solidFill>
                  <a:schemeClr val="tx1"/>
                </a:solidFill>
                <a:ea typeface="+mn-lt"/>
                <a:cs typeface="+mn-lt"/>
              </a:rPr>
              <a:t>розчинів</a:t>
            </a:r>
            <a:r>
              <a:rPr lang="ru-RU" sz="2400" dirty="0">
                <a:solidFill>
                  <a:schemeClr val="tx1"/>
                </a:solidFill>
                <a:ea typeface="+mn-lt"/>
                <a:cs typeface="+mn-lt"/>
              </a:rPr>
              <a:t> і приманок, </a:t>
            </a:r>
            <a:r>
              <a:rPr lang="ru-RU" sz="2400" dirty="0" err="1">
                <a:solidFill>
                  <a:schemeClr val="tx1"/>
                </a:solidFill>
                <a:ea typeface="+mn-lt"/>
                <a:cs typeface="+mn-lt"/>
              </a:rPr>
              <a:t>їх</a:t>
            </a:r>
            <a:r>
              <a:rPr lang="ru-RU" sz="2400" dirty="0">
                <a:solidFill>
                  <a:schemeClr val="tx1"/>
                </a:solidFill>
                <a:ea typeface="+mn-lt"/>
                <a:cs typeface="+mn-lt"/>
              </a:rPr>
              <a:t> </a:t>
            </a:r>
            <a:r>
              <a:rPr lang="ru-RU" sz="2400" dirty="0" err="1">
                <a:solidFill>
                  <a:schemeClr val="tx1"/>
                </a:solidFill>
                <a:ea typeface="+mn-lt"/>
                <a:cs typeface="+mn-lt"/>
              </a:rPr>
              <a:t>фасування</a:t>
            </a:r>
            <a:r>
              <a:rPr lang="ru-RU" sz="2400" dirty="0">
                <a:solidFill>
                  <a:schemeClr val="tx1"/>
                </a:solidFill>
                <a:ea typeface="+mn-lt"/>
                <a:cs typeface="+mn-lt"/>
              </a:rPr>
              <a:t> й </a:t>
            </a:r>
            <a:r>
              <a:rPr lang="ru-RU" sz="2400" dirty="0" err="1">
                <a:solidFill>
                  <a:schemeClr val="tx1"/>
                </a:solidFill>
                <a:ea typeface="+mn-lt"/>
                <a:cs typeface="+mn-lt"/>
              </a:rPr>
              <a:t>пакування</a:t>
            </a:r>
            <a:r>
              <a:rPr lang="ru-RU" sz="2400" dirty="0">
                <a:solidFill>
                  <a:schemeClr val="tx1"/>
                </a:solidFill>
                <a:ea typeface="+mn-lt"/>
                <a:cs typeface="+mn-lt"/>
              </a:rPr>
              <a:t>) </a:t>
            </a:r>
            <a:r>
              <a:rPr lang="ru-RU" sz="2400" dirty="0" err="1">
                <a:solidFill>
                  <a:schemeClr val="tx1"/>
                </a:solidFill>
                <a:ea typeface="+mn-lt"/>
                <a:cs typeface="+mn-lt"/>
              </a:rPr>
              <a:t>тощо</a:t>
            </a:r>
            <a:r>
              <a:rPr lang="ru-RU" sz="2400" dirty="0">
                <a:solidFill>
                  <a:schemeClr val="tx1"/>
                </a:solidFill>
                <a:ea typeface="+mn-lt"/>
                <a:cs typeface="+mn-lt"/>
              </a:rPr>
              <a:t> з </a:t>
            </a:r>
            <a:r>
              <a:rPr lang="ru-RU" sz="2400" dirty="0" err="1">
                <a:solidFill>
                  <a:schemeClr val="tx1"/>
                </a:solidFill>
                <a:ea typeface="+mn-lt"/>
                <a:cs typeface="+mn-lt"/>
              </a:rPr>
              <a:t>визначеною</a:t>
            </a:r>
            <a:r>
              <a:rPr lang="ru-RU" sz="2400" dirty="0">
                <a:solidFill>
                  <a:schemeClr val="tx1"/>
                </a:solidFill>
                <a:ea typeface="+mn-lt"/>
                <a:cs typeface="+mn-lt"/>
              </a:rPr>
              <a:t> метою (за рецептом, </a:t>
            </a:r>
            <a:r>
              <a:rPr lang="ru-RU" sz="2400" dirty="0" err="1">
                <a:solidFill>
                  <a:schemeClr val="tx1"/>
                </a:solidFill>
                <a:ea typeface="+mn-lt"/>
                <a:cs typeface="+mn-lt"/>
              </a:rPr>
              <a:t>замовленням</a:t>
            </a:r>
            <a:r>
              <a:rPr lang="ru-RU" sz="2400" dirty="0">
                <a:solidFill>
                  <a:schemeClr val="tx1"/>
                </a:solidFill>
                <a:ea typeface="+mn-lt"/>
                <a:cs typeface="+mn-lt"/>
              </a:rPr>
              <a:t>, для конкретного заходу, </a:t>
            </a:r>
            <a:r>
              <a:rPr lang="ru-RU" sz="2400" dirty="0" err="1">
                <a:solidFill>
                  <a:schemeClr val="tx1"/>
                </a:solidFill>
                <a:ea typeface="+mn-lt"/>
                <a:cs typeface="+mn-lt"/>
              </a:rPr>
              <a:t>наприклад</a:t>
            </a:r>
            <a:r>
              <a:rPr lang="ru-RU" sz="2400" dirty="0">
                <a:solidFill>
                  <a:schemeClr val="tx1"/>
                </a:solidFill>
                <a:ea typeface="+mn-lt"/>
                <a:cs typeface="+mn-lt"/>
              </a:rPr>
              <a:t>, </a:t>
            </a:r>
            <a:r>
              <a:rPr lang="ru-RU" sz="2400" dirty="0" err="1">
                <a:solidFill>
                  <a:schemeClr val="tx1"/>
                </a:solidFill>
                <a:ea typeface="+mn-lt"/>
                <a:cs typeface="+mn-lt"/>
              </a:rPr>
              <a:t>знезараження</a:t>
            </a:r>
            <a:r>
              <a:rPr lang="ru-RU" sz="2400" dirty="0">
                <a:solidFill>
                  <a:schemeClr val="tx1"/>
                </a:solidFill>
                <a:ea typeface="+mn-lt"/>
                <a:cs typeface="+mn-lt"/>
              </a:rPr>
              <a:t> </a:t>
            </a:r>
            <a:r>
              <a:rPr lang="ru-RU" sz="2400" dirty="0" err="1">
                <a:solidFill>
                  <a:schemeClr val="tx1"/>
                </a:solidFill>
                <a:ea typeface="+mn-lt"/>
                <a:cs typeface="+mn-lt"/>
              </a:rPr>
              <a:t>території</a:t>
            </a:r>
            <a:r>
              <a:rPr lang="ru-RU" sz="2400" dirty="0">
                <a:solidFill>
                  <a:schemeClr val="tx1"/>
                </a:solidFill>
                <a:ea typeface="+mn-lt"/>
                <a:cs typeface="+mn-lt"/>
              </a:rPr>
              <a:t> </a:t>
            </a:r>
            <a:r>
              <a:rPr lang="ru-RU" sz="2400" dirty="0" err="1">
                <a:solidFill>
                  <a:schemeClr val="tx1"/>
                </a:solidFill>
                <a:ea typeface="+mn-lt"/>
                <a:cs typeface="+mn-lt"/>
              </a:rPr>
              <a:t>тощо</a:t>
            </a:r>
            <a:r>
              <a:rPr lang="ru-RU" sz="2400" dirty="0">
                <a:solidFill>
                  <a:schemeClr val="tx1"/>
                </a:solidFill>
                <a:ea typeface="+mn-lt"/>
                <a:cs typeface="+mn-lt"/>
              </a:rPr>
              <a:t>) </a:t>
            </a:r>
            <a:r>
              <a:rPr lang="ru-RU" sz="2400" dirty="0" err="1">
                <a:solidFill>
                  <a:schemeClr val="tx1"/>
                </a:solidFill>
                <a:ea typeface="+mn-lt"/>
                <a:cs typeface="+mn-lt"/>
              </a:rPr>
              <a:t>або</a:t>
            </a:r>
            <a:r>
              <a:rPr lang="ru-RU" sz="2400" dirty="0">
                <a:solidFill>
                  <a:schemeClr val="tx1"/>
                </a:solidFill>
                <a:ea typeface="+mn-lt"/>
                <a:cs typeface="+mn-lt"/>
              </a:rPr>
              <a:t> </a:t>
            </a:r>
            <a:r>
              <a:rPr lang="ru-RU" sz="2400" dirty="0" err="1">
                <a:solidFill>
                  <a:schemeClr val="tx1"/>
                </a:solidFill>
                <a:ea typeface="+mn-lt"/>
                <a:cs typeface="+mn-lt"/>
              </a:rPr>
              <a:t>отримання</a:t>
            </a:r>
            <a:r>
              <a:rPr lang="ru-RU" sz="2400" dirty="0">
                <a:solidFill>
                  <a:schemeClr val="tx1"/>
                </a:solidFill>
                <a:ea typeface="+mn-lt"/>
                <a:cs typeface="+mn-lt"/>
              </a:rPr>
              <a:t> таких </a:t>
            </a:r>
            <a:r>
              <a:rPr lang="ru-RU" sz="2400" dirty="0" err="1">
                <a:solidFill>
                  <a:schemeClr val="tx1"/>
                </a:solidFill>
                <a:ea typeface="+mn-lt"/>
                <a:cs typeface="+mn-lt"/>
              </a:rPr>
              <a:t>речовин</a:t>
            </a:r>
            <a:r>
              <a:rPr lang="ru-RU" sz="2400" dirty="0">
                <a:solidFill>
                  <a:schemeClr val="tx1"/>
                </a:solidFill>
                <a:ea typeface="+mn-lt"/>
                <a:cs typeface="+mn-lt"/>
              </a:rPr>
              <a:t> у </a:t>
            </a:r>
            <a:r>
              <a:rPr lang="ru-RU" sz="2400" dirty="0" err="1">
                <a:solidFill>
                  <a:schemeClr val="tx1"/>
                </a:solidFill>
                <a:ea typeface="+mn-lt"/>
                <a:cs typeface="+mn-lt"/>
              </a:rPr>
              <a:t>побутових</a:t>
            </a:r>
            <a:r>
              <a:rPr lang="ru-RU" sz="2400" dirty="0">
                <a:solidFill>
                  <a:schemeClr val="tx1"/>
                </a:solidFill>
                <a:ea typeface="+mn-lt"/>
                <a:cs typeface="+mn-lt"/>
              </a:rPr>
              <a:t> </a:t>
            </a:r>
            <a:r>
              <a:rPr lang="ru-RU" sz="2400" dirty="0" err="1">
                <a:solidFill>
                  <a:schemeClr val="tx1"/>
                </a:solidFill>
                <a:ea typeface="+mn-lt"/>
                <a:cs typeface="+mn-lt"/>
              </a:rPr>
              <a:t>умовах</a:t>
            </a:r>
            <a:r>
              <a:rPr lang="ru-RU" sz="2400" dirty="0">
                <a:solidFill>
                  <a:schemeClr val="tx1"/>
                </a:solidFill>
                <a:ea typeface="+mn-lt"/>
                <a:cs typeface="+mn-lt"/>
              </a:rPr>
              <a:t>, </a:t>
            </a:r>
            <a:r>
              <a:rPr lang="ru-RU" sz="2400" dirty="0" err="1">
                <a:solidFill>
                  <a:schemeClr val="tx1"/>
                </a:solidFill>
                <a:ea typeface="+mn-lt"/>
                <a:cs typeface="+mn-lt"/>
              </a:rPr>
              <a:t>лабораторії</a:t>
            </a:r>
            <a:r>
              <a:rPr lang="ru-RU" sz="2400" dirty="0">
                <a:solidFill>
                  <a:schemeClr val="tx1"/>
                </a:solidFill>
                <a:ea typeface="+mn-lt"/>
                <a:cs typeface="+mn-lt"/>
              </a:rPr>
              <a:t>.</a:t>
            </a:r>
            <a:endParaRPr lang="ru-RU" sz="2400">
              <a:solidFill>
                <a:schemeClr val="tx1"/>
              </a:solidFill>
            </a:endParaRPr>
          </a:p>
        </p:txBody>
      </p:sp>
      <p:sp>
        <p:nvSpPr>
          <p:cNvPr id="8" name="Стрелка: вправо 7">
            <a:extLst>
              <a:ext uri="{FF2B5EF4-FFF2-40B4-BE49-F238E27FC236}">
                <a16:creationId xmlns:a16="http://schemas.microsoft.com/office/drawing/2014/main" id="{0C8E42D0-E2A5-4E61-BE5D-567D80419FE5}"/>
              </a:ext>
            </a:extLst>
          </p:cNvPr>
          <p:cNvSpPr/>
          <p:nvPr/>
        </p:nvSpPr>
        <p:spPr>
          <a:xfrm>
            <a:off x="774206" y="251906"/>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err="1">
                <a:solidFill>
                  <a:schemeClr val="tx1"/>
                </a:solidFill>
              </a:rPr>
              <a:t>Виробництво</a:t>
            </a:r>
            <a:r>
              <a:rPr lang="ru-RU" sz="2800" b="1" dirty="0">
                <a:solidFill>
                  <a:schemeClr val="tx1"/>
                </a:solidFill>
              </a:rPr>
              <a:t>:</a:t>
            </a:r>
            <a:endParaRPr lang="ru-RU" dirty="0"/>
          </a:p>
        </p:txBody>
      </p:sp>
      <p:sp>
        <p:nvSpPr>
          <p:cNvPr id="9" name="Стрелка: вправо 8">
            <a:extLst>
              <a:ext uri="{FF2B5EF4-FFF2-40B4-BE49-F238E27FC236}">
                <a16:creationId xmlns:a16="http://schemas.microsoft.com/office/drawing/2014/main" id="{1CE7DF98-D1C2-4B2F-9FF3-5EC22C434900}"/>
              </a:ext>
            </a:extLst>
          </p:cNvPr>
          <p:cNvSpPr/>
          <p:nvPr/>
        </p:nvSpPr>
        <p:spPr>
          <a:xfrm>
            <a:off x="946734" y="1646509"/>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rgbClr val="000000"/>
                </a:solidFill>
              </a:rPr>
              <a:t>Виготовлення</a:t>
            </a:r>
            <a:r>
              <a:rPr lang="ru-RU" sz="2800" b="1" dirty="0">
                <a:solidFill>
                  <a:srgbClr val="000000"/>
                </a:solidFill>
              </a:rPr>
              <a:t>:</a:t>
            </a:r>
          </a:p>
        </p:txBody>
      </p:sp>
      <p:pic>
        <p:nvPicPr>
          <p:cNvPr id="10" name="Рисунок 10">
            <a:extLst>
              <a:ext uri="{FF2B5EF4-FFF2-40B4-BE49-F238E27FC236}">
                <a16:creationId xmlns:a16="http://schemas.microsoft.com/office/drawing/2014/main" id="{A7033F16-642B-4B23-B4EB-EFC03A981136}"/>
              </a:ext>
            </a:extLst>
          </p:cNvPr>
          <p:cNvPicPr>
            <a:picLocks noChangeAspect="1"/>
          </p:cNvPicPr>
          <p:nvPr/>
        </p:nvPicPr>
        <p:blipFill>
          <a:blip r:embed="rId2"/>
          <a:stretch>
            <a:fillRect/>
          </a:stretch>
        </p:blipFill>
        <p:spPr>
          <a:xfrm>
            <a:off x="305249" y="2982853"/>
            <a:ext cx="3185124" cy="3580860"/>
          </a:xfrm>
          <a:prstGeom prst="rect">
            <a:avLst/>
          </a:prstGeom>
        </p:spPr>
      </p:pic>
    </p:spTree>
    <p:extLst>
      <p:ext uri="{BB962C8B-B14F-4D97-AF65-F5344CB8AC3E}">
        <p14:creationId xmlns:p14="http://schemas.microsoft.com/office/powerpoint/2010/main" val="296779925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кругленные углы 4">
            <a:extLst>
              <a:ext uri="{FF2B5EF4-FFF2-40B4-BE49-F238E27FC236}">
                <a16:creationId xmlns:a16="http://schemas.microsoft.com/office/drawing/2014/main" id="{2C0C7B1F-B23C-4AFF-A34A-5427D92E7B2B}"/>
              </a:ext>
            </a:extLst>
          </p:cNvPr>
          <p:cNvSpPr/>
          <p:nvPr/>
        </p:nvSpPr>
        <p:spPr>
          <a:xfrm>
            <a:off x="5078083" y="139460"/>
            <a:ext cx="6527319" cy="1193319"/>
          </a:xfrm>
          <a:prstGeom prst="roundRec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dirty="0">
                <a:solidFill>
                  <a:schemeClr val="tx1"/>
                </a:solidFill>
                <a:ea typeface="+mn-lt"/>
                <a:cs typeface="+mn-lt"/>
              </a:rPr>
              <a:t>будь-</a:t>
            </a:r>
            <a:r>
              <a:rPr lang="ru-RU" dirty="0" err="1">
                <a:solidFill>
                  <a:schemeClr val="tx1"/>
                </a:solidFill>
                <a:ea typeface="+mn-lt"/>
                <a:cs typeface="+mn-lt"/>
              </a:rPr>
              <a:t>які</a:t>
            </a:r>
            <a:r>
              <a:rPr lang="ru-RU" dirty="0">
                <a:solidFill>
                  <a:schemeClr val="tx1"/>
                </a:solidFill>
                <a:ea typeface="+mn-lt"/>
                <a:cs typeface="+mn-lt"/>
              </a:rPr>
              <a:t> </a:t>
            </a:r>
            <a:r>
              <a:rPr lang="ru-RU" dirty="0" err="1">
                <a:solidFill>
                  <a:schemeClr val="tx1"/>
                </a:solidFill>
                <a:ea typeface="+mn-lt"/>
                <a:cs typeface="+mn-lt"/>
              </a:rPr>
              <a:t>дії</a:t>
            </a:r>
            <a:r>
              <a:rPr lang="ru-RU" dirty="0">
                <a:solidFill>
                  <a:schemeClr val="tx1"/>
                </a:solidFill>
                <a:ea typeface="+mn-lt"/>
                <a:cs typeface="+mn-lt"/>
              </a:rPr>
              <a:t> особи, </a:t>
            </a:r>
            <a:r>
              <a:rPr lang="ru-RU" dirty="0" err="1">
                <a:solidFill>
                  <a:schemeClr val="tx1"/>
                </a:solidFill>
                <a:ea typeface="+mn-lt"/>
                <a:cs typeface="+mn-lt"/>
              </a:rPr>
              <a:t>унаслідок</a:t>
            </a:r>
            <a:r>
              <a:rPr lang="ru-RU" dirty="0">
                <a:solidFill>
                  <a:schemeClr val="tx1"/>
                </a:solidFill>
                <a:ea typeface="+mn-lt"/>
                <a:cs typeface="+mn-lt"/>
              </a:rPr>
              <a:t> </a:t>
            </a:r>
            <a:r>
              <a:rPr lang="ru-RU" dirty="0" err="1">
                <a:solidFill>
                  <a:schemeClr val="tx1"/>
                </a:solidFill>
                <a:ea typeface="+mn-lt"/>
                <a:cs typeface="+mn-lt"/>
              </a:rPr>
              <a:t>яких</a:t>
            </a:r>
            <a:r>
              <a:rPr lang="ru-RU" dirty="0">
                <a:solidFill>
                  <a:schemeClr val="tx1"/>
                </a:solidFill>
                <a:ea typeface="+mn-lt"/>
                <a:cs typeface="+mn-lt"/>
              </a:rPr>
              <a:t> </a:t>
            </a:r>
            <a:r>
              <a:rPr lang="ru-RU" dirty="0" err="1">
                <a:solidFill>
                  <a:schemeClr val="tx1"/>
                </a:solidFill>
                <a:ea typeface="+mn-lt"/>
                <a:cs typeface="+mn-lt"/>
              </a:rPr>
              <a:t>отруйні</a:t>
            </a:r>
            <a:r>
              <a:rPr lang="ru-RU" dirty="0">
                <a:solidFill>
                  <a:schemeClr val="tx1"/>
                </a:solidFill>
                <a:ea typeface="+mn-lt"/>
                <a:cs typeface="+mn-lt"/>
              </a:rPr>
              <a:t> та </a:t>
            </a:r>
            <a:r>
              <a:rPr lang="ru-RU" dirty="0" err="1">
                <a:solidFill>
                  <a:schemeClr val="tx1"/>
                </a:solidFill>
                <a:ea typeface="+mn-lt"/>
                <a:cs typeface="+mn-lt"/>
              </a:rPr>
              <a:t>сильнодіючі</a:t>
            </a:r>
            <a:r>
              <a:rPr lang="ru-RU" dirty="0">
                <a:solidFill>
                  <a:schemeClr val="tx1"/>
                </a:solidFill>
                <a:ea typeface="+mn-lt"/>
                <a:cs typeface="+mn-lt"/>
              </a:rPr>
              <a:t> </a:t>
            </a:r>
            <a:r>
              <a:rPr lang="ru-RU" dirty="0" err="1">
                <a:solidFill>
                  <a:schemeClr val="tx1"/>
                </a:solidFill>
                <a:ea typeface="+mn-lt"/>
                <a:cs typeface="+mn-lt"/>
              </a:rPr>
              <a:t>речовини</a:t>
            </a:r>
            <a:r>
              <a:rPr lang="ru-RU" dirty="0">
                <a:solidFill>
                  <a:schemeClr val="tx1"/>
                </a:solidFill>
                <a:ea typeface="+mn-lt"/>
                <a:cs typeface="+mn-lt"/>
              </a:rPr>
              <a:t> (а для ч. 1 ст. 321 КК й </a:t>
            </a:r>
            <a:r>
              <a:rPr lang="ru-RU" dirty="0" err="1">
                <a:solidFill>
                  <a:schemeClr val="tx1"/>
                </a:solidFill>
                <a:ea typeface="+mn-lt"/>
                <a:cs typeface="+mn-lt"/>
              </a:rPr>
              <a:t>обладнання</a:t>
            </a:r>
            <a:r>
              <a:rPr lang="ru-RU" dirty="0">
                <a:solidFill>
                  <a:schemeClr val="tx1"/>
                </a:solidFill>
                <a:ea typeface="+mn-lt"/>
                <a:cs typeface="+mn-lt"/>
              </a:rPr>
              <a:t>, </a:t>
            </a:r>
            <a:r>
              <a:rPr lang="ru-RU" dirty="0" err="1">
                <a:solidFill>
                  <a:schemeClr val="tx1"/>
                </a:solidFill>
                <a:ea typeface="+mn-lt"/>
                <a:cs typeface="+mn-lt"/>
              </a:rPr>
              <a:t>призначене</a:t>
            </a:r>
            <a:r>
              <a:rPr lang="ru-RU" dirty="0">
                <a:solidFill>
                  <a:schemeClr val="tx1"/>
                </a:solidFill>
                <a:ea typeface="+mn-lt"/>
                <a:cs typeface="+mn-lt"/>
              </a:rPr>
              <a:t> для </a:t>
            </a:r>
            <a:r>
              <a:rPr lang="ru-RU" dirty="0" err="1">
                <a:solidFill>
                  <a:schemeClr val="tx1"/>
                </a:solidFill>
                <a:ea typeface="+mn-lt"/>
                <a:cs typeface="+mn-lt"/>
              </a:rPr>
              <a:t>їх</a:t>
            </a:r>
            <a:r>
              <a:rPr lang="ru-RU" dirty="0">
                <a:solidFill>
                  <a:schemeClr val="tx1"/>
                </a:solidFill>
                <a:ea typeface="+mn-lt"/>
                <a:cs typeface="+mn-lt"/>
              </a:rPr>
              <a:t> </a:t>
            </a:r>
            <a:r>
              <a:rPr lang="ru-RU" dirty="0" err="1">
                <a:solidFill>
                  <a:schemeClr val="tx1"/>
                </a:solidFill>
                <a:ea typeface="+mn-lt"/>
                <a:cs typeface="+mn-lt"/>
              </a:rPr>
              <a:t>виробництва</a:t>
            </a:r>
            <a:r>
              <a:rPr lang="ru-RU" dirty="0">
                <a:solidFill>
                  <a:schemeClr val="tx1"/>
                </a:solidFill>
                <a:ea typeface="+mn-lt"/>
                <a:cs typeface="+mn-lt"/>
              </a:rPr>
              <a:t> </a:t>
            </a:r>
            <a:r>
              <a:rPr lang="ru-RU" dirty="0" err="1">
                <a:solidFill>
                  <a:schemeClr val="tx1"/>
                </a:solidFill>
                <a:ea typeface="+mn-lt"/>
                <a:cs typeface="+mn-lt"/>
              </a:rPr>
              <a:t>або</a:t>
            </a:r>
            <a:r>
              <a:rPr lang="ru-RU" dirty="0">
                <a:solidFill>
                  <a:schemeClr val="tx1"/>
                </a:solidFill>
                <a:ea typeface="+mn-lt"/>
                <a:cs typeface="+mn-lt"/>
              </a:rPr>
              <a:t> </a:t>
            </a:r>
            <a:r>
              <a:rPr lang="ru-RU" dirty="0" err="1">
                <a:solidFill>
                  <a:schemeClr val="tx1"/>
                </a:solidFill>
                <a:ea typeface="+mn-lt"/>
                <a:cs typeface="+mn-lt"/>
              </a:rPr>
              <a:t>виготовлення</a:t>
            </a:r>
            <a:r>
              <a:rPr lang="ru-RU" dirty="0">
                <a:solidFill>
                  <a:schemeClr val="tx1"/>
                </a:solidFill>
                <a:ea typeface="+mn-lt"/>
                <a:cs typeface="+mn-lt"/>
              </a:rPr>
              <a:t>) </a:t>
            </a:r>
            <a:r>
              <a:rPr lang="ru-RU" dirty="0" err="1">
                <a:solidFill>
                  <a:schemeClr val="tx1"/>
                </a:solidFill>
                <a:ea typeface="+mn-lt"/>
                <a:cs typeface="+mn-lt"/>
              </a:rPr>
              <a:t>переходять</a:t>
            </a:r>
            <a:r>
              <a:rPr lang="ru-RU" dirty="0">
                <a:solidFill>
                  <a:schemeClr val="tx1"/>
                </a:solidFill>
                <a:ea typeface="+mn-lt"/>
                <a:cs typeface="+mn-lt"/>
              </a:rPr>
              <a:t> у </a:t>
            </a:r>
            <a:r>
              <a:rPr lang="ru-RU" dirty="0" err="1">
                <a:solidFill>
                  <a:schemeClr val="tx1"/>
                </a:solidFill>
                <a:ea typeface="+mn-lt"/>
                <a:cs typeface="+mn-lt"/>
              </a:rPr>
              <a:t>її</a:t>
            </a:r>
            <a:r>
              <a:rPr lang="ru-RU" dirty="0">
                <a:solidFill>
                  <a:schemeClr val="tx1"/>
                </a:solidFill>
                <a:ea typeface="+mn-lt"/>
                <a:cs typeface="+mn-lt"/>
              </a:rPr>
              <a:t> </a:t>
            </a:r>
            <a:r>
              <a:rPr lang="ru-RU" dirty="0" err="1">
                <a:solidFill>
                  <a:schemeClr val="tx1"/>
                </a:solidFill>
                <a:ea typeface="+mn-lt"/>
                <a:cs typeface="+mn-lt"/>
              </a:rPr>
              <a:t>власність</a:t>
            </a:r>
            <a:r>
              <a:rPr lang="ru-RU" dirty="0">
                <a:solidFill>
                  <a:schemeClr val="tx1"/>
                </a:solidFill>
                <a:ea typeface="+mn-lt"/>
                <a:cs typeface="+mn-lt"/>
              </a:rPr>
              <a:t>.</a:t>
            </a:r>
            <a:endParaRPr lang="ru-RU" dirty="0">
              <a:solidFill>
                <a:schemeClr val="tx1"/>
              </a:solidFill>
            </a:endParaRPr>
          </a:p>
        </p:txBody>
      </p:sp>
      <p:sp>
        <p:nvSpPr>
          <p:cNvPr id="7" name="Прямоугольник: усеченные противолежащие углы 6">
            <a:extLst>
              <a:ext uri="{FF2B5EF4-FFF2-40B4-BE49-F238E27FC236}">
                <a16:creationId xmlns:a16="http://schemas.microsoft.com/office/drawing/2014/main" id="{B3BAA049-5BC7-4C63-948C-9AC9E59BE33F}"/>
              </a:ext>
            </a:extLst>
          </p:cNvPr>
          <p:cNvSpPr/>
          <p:nvPr/>
        </p:nvSpPr>
        <p:spPr>
          <a:xfrm>
            <a:off x="3826354" y="1547543"/>
            <a:ext cx="8065697" cy="5032074"/>
          </a:xfrm>
          <a:prstGeom prst="snip2DiagRect">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400" dirty="0">
                <a:solidFill>
                  <a:schemeClr val="tx1"/>
                </a:solidFill>
                <a:ea typeface="+mn-lt"/>
                <a:cs typeface="+mn-lt"/>
              </a:rPr>
              <a:t>Формами незаконного </a:t>
            </a:r>
            <a:r>
              <a:rPr lang="ru-RU" sz="2400" dirty="0" err="1">
                <a:solidFill>
                  <a:schemeClr val="tx1"/>
                </a:solidFill>
                <a:ea typeface="+mn-lt"/>
                <a:cs typeface="+mn-lt"/>
              </a:rPr>
              <a:t>придбання</a:t>
            </a:r>
            <a:r>
              <a:rPr lang="ru-RU" sz="2400" dirty="0">
                <a:solidFill>
                  <a:schemeClr val="tx1"/>
                </a:solidFill>
                <a:ea typeface="+mn-lt"/>
                <a:cs typeface="+mn-lt"/>
              </a:rPr>
              <a:t> </a:t>
            </a:r>
            <a:r>
              <a:rPr lang="ru-RU" sz="2400" dirty="0" err="1">
                <a:solidFill>
                  <a:schemeClr val="tx1"/>
                </a:solidFill>
                <a:ea typeface="+mn-lt"/>
                <a:cs typeface="+mn-lt"/>
              </a:rPr>
              <a:t>можуть</a:t>
            </a:r>
            <a:r>
              <a:rPr lang="ru-RU" sz="2400" dirty="0">
                <a:solidFill>
                  <a:schemeClr val="tx1"/>
                </a:solidFill>
                <a:ea typeface="+mn-lt"/>
                <a:cs typeface="+mn-lt"/>
              </a:rPr>
              <a:t> бути: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купівля</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отримання</a:t>
            </a:r>
            <a:r>
              <a:rPr lang="ru-RU" sz="2400" dirty="0">
                <a:solidFill>
                  <a:schemeClr val="tx1"/>
                </a:solidFill>
                <a:ea typeface="+mn-lt"/>
                <a:cs typeface="+mn-lt"/>
              </a:rPr>
              <a:t> в </a:t>
            </a:r>
            <a:r>
              <a:rPr lang="ru-RU" sz="2400" dirty="0" err="1">
                <a:solidFill>
                  <a:schemeClr val="tx1"/>
                </a:solidFill>
                <a:ea typeface="+mn-lt"/>
                <a:cs typeface="+mn-lt"/>
              </a:rPr>
              <a:t>обмін</a:t>
            </a:r>
            <a:r>
              <a:rPr lang="ru-RU" sz="2400" dirty="0">
                <a:solidFill>
                  <a:schemeClr val="tx1"/>
                </a:solidFill>
                <a:ea typeface="+mn-lt"/>
                <a:cs typeface="+mn-lt"/>
              </a:rPr>
              <a:t> на </a:t>
            </a:r>
            <a:r>
              <a:rPr lang="ru-RU" sz="2400" dirty="0" err="1">
                <a:solidFill>
                  <a:schemeClr val="tx1"/>
                </a:solidFill>
                <a:ea typeface="+mn-lt"/>
                <a:cs typeface="+mn-lt"/>
              </a:rPr>
              <a:t>інші</a:t>
            </a:r>
            <a:r>
              <a:rPr lang="ru-RU" sz="2400" dirty="0">
                <a:solidFill>
                  <a:schemeClr val="tx1"/>
                </a:solidFill>
                <a:ea typeface="+mn-lt"/>
                <a:cs typeface="+mn-lt"/>
              </a:rPr>
              <a:t> </a:t>
            </a:r>
            <a:r>
              <a:rPr lang="ru-RU" sz="2400" dirty="0" err="1">
                <a:solidFill>
                  <a:schemeClr val="tx1"/>
                </a:solidFill>
                <a:ea typeface="+mn-lt"/>
                <a:cs typeface="+mn-lt"/>
              </a:rPr>
              <a:t>товари</a:t>
            </a:r>
            <a:r>
              <a:rPr lang="ru-RU" sz="2400" dirty="0">
                <a:solidFill>
                  <a:schemeClr val="tx1"/>
                </a:solidFill>
                <a:ea typeface="+mn-lt"/>
                <a:cs typeface="+mn-lt"/>
              </a:rPr>
              <a:t> </a:t>
            </a:r>
            <a:r>
              <a:rPr lang="ru-RU" sz="2400" dirty="0" err="1">
                <a:solidFill>
                  <a:schemeClr val="tx1"/>
                </a:solidFill>
                <a:ea typeface="+mn-lt"/>
                <a:cs typeface="+mn-lt"/>
              </a:rPr>
              <a:t>чи</a:t>
            </a:r>
            <a:r>
              <a:rPr lang="ru-RU" sz="2400" dirty="0">
                <a:solidFill>
                  <a:schemeClr val="tx1"/>
                </a:solidFill>
                <a:ea typeface="+mn-lt"/>
                <a:cs typeface="+mn-lt"/>
              </a:rPr>
              <a:t> </a:t>
            </a:r>
            <a:r>
              <a:rPr lang="ru-RU" sz="2400" dirty="0" err="1">
                <a:solidFill>
                  <a:schemeClr val="tx1"/>
                </a:solidFill>
                <a:ea typeface="+mn-lt"/>
                <a:cs typeface="+mn-lt"/>
              </a:rPr>
              <a:t>предмети</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у </a:t>
            </a:r>
            <a:r>
              <a:rPr lang="ru-RU" sz="2400" dirty="0" err="1">
                <a:solidFill>
                  <a:schemeClr val="tx1"/>
                </a:solidFill>
                <a:ea typeface="+mn-lt"/>
                <a:cs typeface="+mn-lt"/>
              </a:rPr>
              <a:t>вигляді</a:t>
            </a:r>
            <a:r>
              <a:rPr lang="ru-RU" sz="2400" dirty="0">
                <a:solidFill>
                  <a:schemeClr val="tx1"/>
                </a:solidFill>
                <a:ea typeface="+mn-lt"/>
                <a:cs typeface="+mn-lt"/>
              </a:rPr>
              <a:t> </a:t>
            </a:r>
            <a:r>
              <a:rPr lang="ru-RU" sz="2400" dirty="0" err="1">
                <a:solidFill>
                  <a:schemeClr val="tx1"/>
                </a:solidFill>
                <a:ea typeface="+mn-lt"/>
                <a:cs typeface="+mn-lt"/>
              </a:rPr>
              <a:t>позики</a:t>
            </a:r>
            <a:r>
              <a:rPr lang="ru-RU" sz="2400" dirty="0">
                <a:solidFill>
                  <a:schemeClr val="tx1"/>
                </a:solidFill>
                <a:ea typeface="+mn-lt"/>
                <a:cs typeface="+mn-lt"/>
              </a:rPr>
              <a:t> </a:t>
            </a:r>
            <a:r>
              <a:rPr lang="ru-RU" sz="2400" dirty="0" err="1">
                <a:solidFill>
                  <a:schemeClr val="tx1"/>
                </a:solidFill>
                <a:ea typeface="+mn-lt"/>
                <a:cs typeface="+mn-lt"/>
              </a:rPr>
              <a:t>чи</a:t>
            </a:r>
            <a:r>
              <a:rPr lang="ru-RU" sz="2400" dirty="0">
                <a:solidFill>
                  <a:schemeClr val="tx1"/>
                </a:solidFill>
                <a:ea typeface="+mn-lt"/>
                <a:cs typeface="+mn-lt"/>
              </a:rPr>
              <a:t> в </a:t>
            </a:r>
            <a:r>
              <a:rPr lang="ru-RU" sz="2400" dirty="0" err="1">
                <a:solidFill>
                  <a:schemeClr val="tx1"/>
                </a:solidFill>
                <a:ea typeface="+mn-lt"/>
                <a:cs typeface="+mn-lt"/>
              </a:rPr>
              <a:t>подарунок</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повернення</a:t>
            </a:r>
            <a:r>
              <a:rPr lang="ru-RU" sz="2400" dirty="0">
                <a:solidFill>
                  <a:schemeClr val="tx1"/>
                </a:solidFill>
                <a:ea typeface="+mn-lt"/>
                <a:cs typeface="+mn-lt"/>
              </a:rPr>
              <a:t> боргу, </a:t>
            </a:r>
            <a:endParaRPr lang="ru-RU">
              <a:solidFill>
                <a:schemeClr val="tx1"/>
              </a:solidFill>
              <a:ea typeface="+mn-lt"/>
              <a:cs typeface="+mn-lt"/>
            </a:endParaRPr>
          </a:p>
          <a:p>
            <a:r>
              <a:rPr lang="ru-RU" sz="2400" dirty="0">
                <a:solidFill>
                  <a:schemeClr val="tx1"/>
                </a:solidFill>
                <a:ea typeface="+mn-lt"/>
                <a:cs typeface="+mn-lt"/>
              </a:rPr>
              <a:t>•</a:t>
            </a:r>
            <a:r>
              <a:rPr lang="ru-RU" sz="2400" dirty="0" err="1">
                <a:solidFill>
                  <a:schemeClr val="tx1"/>
                </a:solidFill>
                <a:ea typeface="+mn-lt"/>
                <a:cs typeface="+mn-lt"/>
              </a:rPr>
              <a:t>зарахування</a:t>
            </a:r>
            <a:r>
              <a:rPr lang="ru-RU" sz="2400" dirty="0">
                <a:solidFill>
                  <a:schemeClr val="tx1"/>
                </a:solidFill>
                <a:ea typeface="+mn-lt"/>
                <a:cs typeface="+mn-lt"/>
              </a:rPr>
              <a:t> як </a:t>
            </a:r>
            <a:r>
              <a:rPr lang="ru-RU" sz="2400" dirty="0" err="1">
                <a:solidFill>
                  <a:schemeClr val="tx1"/>
                </a:solidFill>
                <a:ea typeface="+mn-lt"/>
                <a:cs typeface="+mn-lt"/>
              </a:rPr>
              <a:t>платню</a:t>
            </a:r>
            <a:r>
              <a:rPr lang="ru-RU" sz="2400" dirty="0">
                <a:solidFill>
                  <a:schemeClr val="tx1"/>
                </a:solidFill>
                <a:ea typeface="+mn-lt"/>
                <a:cs typeface="+mn-lt"/>
              </a:rPr>
              <a:t> за </a:t>
            </a:r>
            <a:r>
              <a:rPr lang="ru-RU" sz="2400" dirty="0" err="1">
                <a:solidFill>
                  <a:schemeClr val="tx1"/>
                </a:solidFill>
                <a:ea typeface="+mn-lt"/>
                <a:cs typeface="+mn-lt"/>
              </a:rPr>
              <a:t>виконану</a:t>
            </a:r>
            <a:r>
              <a:rPr lang="ru-RU" sz="2400" dirty="0">
                <a:solidFill>
                  <a:schemeClr val="tx1"/>
                </a:solidFill>
                <a:ea typeface="+mn-lt"/>
                <a:cs typeface="+mn-lt"/>
              </a:rPr>
              <a:t> роботу </a:t>
            </a:r>
            <a:r>
              <a:rPr lang="ru-RU" sz="2400" dirty="0" err="1">
                <a:solidFill>
                  <a:schemeClr val="tx1"/>
                </a:solidFill>
                <a:ea typeface="+mn-lt"/>
                <a:cs typeface="+mn-lt"/>
              </a:rPr>
              <a:t>чи</a:t>
            </a:r>
            <a:r>
              <a:rPr lang="ru-RU" sz="2400" dirty="0">
                <a:solidFill>
                  <a:schemeClr val="tx1"/>
                </a:solidFill>
                <a:ea typeface="+mn-lt"/>
                <a:cs typeface="+mn-lt"/>
              </a:rPr>
              <a:t> </a:t>
            </a:r>
            <a:r>
              <a:rPr lang="ru-RU" sz="2400" dirty="0" err="1">
                <a:solidFill>
                  <a:schemeClr val="tx1"/>
                </a:solidFill>
                <a:ea typeface="+mn-lt"/>
                <a:cs typeface="+mn-lt"/>
              </a:rPr>
              <a:t>надані</a:t>
            </a:r>
            <a:r>
              <a:rPr lang="ru-RU" sz="2400" dirty="0">
                <a:solidFill>
                  <a:schemeClr val="tx1"/>
                </a:solidFill>
                <a:ea typeface="+mn-lt"/>
                <a:cs typeface="+mn-lt"/>
              </a:rPr>
              <a:t> </a:t>
            </a:r>
            <a:r>
              <a:rPr lang="ru-RU" sz="2400" dirty="0" err="1">
                <a:solidFill>
                  <a:schemeClr val="tx1"/>
                </a:solidFill>
                <a:ea typeface="+mn-lt"/>
                <a:cs typeface="+mn-lt"/>
              </a:rPr>
              <a:t>послуги</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привласнення</a:t>
            </a:r>
            <a:r>
              <a:rPr lang="ru-RU" sz="2400" dirty="0">
                <a:solidFill>
                  <a:schemeClr val="tx1"/>
                </a:solidFill>
                <a:ea typeface="+mn-lt"/>
                <a:cs typeface="+mn-lt"/>
              </a:rPr>
              <a:t> </a:t>
            </a:r>
            <a:r>
              <a:rPr lang="ru-RU" sz="2400" dirty="0" err="1">
                <a:solidFill>
                  <a:schemeClr val="tx1"/>
                </a:solidFill>
                <a:ea typeface="+mn-lt"/>
                <a:cs typeface="+mn-lt"/>
              </a:rPr>
              <a:t>знайденого</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крадіжка</a:t>
            </a:r>
            <a:r>
              <a:rPr lang="ru-RU" sz="2400" dirty="0">
                <a:solidFill>
                  <a:schemeClr val="tx1"/>
                </a:solidFill>
                <a:ea typeface="+mn-lt"/>
                <a:cs typeface="+mn-lt"/>
              </a:rPr>
              <a:t> </a:t>
            </a:r>
            <a:r>
              <a:rPr lang="ru-RU" sz="2400" dirty="0" err="1">
                <a:solidFill>
                  <a:schemeClr val="tx1"/>
                </a:solidFill>
                <a:ea typeface="+mn-lt"/>
                <a:cs typeface="+mn-lt"/>
              </a:rPr>
              <a:t>названих</a:t>
            </a:r>
            <a:r>
              <a:rPr lang="ru-RU" sz="2400" dirty="0">
                <a:solidFill>
                  <a:schemeClr val="tx1"/>
                </a:solidFill>
                <a:ea typeface="+mn-lt"/>
                <a:cs typeface="+mn-lt"/>
              </a:rPr>
              <a:t> </a:t>
            </a:r>
            <a:r>
              <a:rPr lang="ru-RU" sz="2400" dirty="0" err="1">
                <a:solidFill>
                  <a:schemeClr val="tx1"/>
                </a:solidFill>
                <a:ea typeface="+mn-lt"/>
                <a:cs typeface="+mn-lt"/>
              </a:rPr>
              <a:t>речовин</a:t>
            </a:r>
            <a:r>
              <a:rPr lang="ru-RU" sz="2400" dirty="0">
                <a:solidFill>
                  <a:schemeClr val="tx1"/>
                </a:solidFill>
                <a:ea typeface="+mn-lt"/>
                <a:cs typeface="+mn-lt"/>
              </a:rPr>
              <a:t> на </a:t>
            </a:r>
            <a:r>
              <a:rPr lang="ru-RU" sz="2400" dirty="0" err="1">
                <a:solidFill>
                  <a:schemeClr val="tx1"/>
                </a:solidFill>
                <a:ea typeface="+mn-lt"/>
                <a:cs typeface="+mn-lt"/>
              </a:rPr>
              <a:t>підприємствах</a:t>
            </a:r>
            <a:r>
              <a:rPr lang="ru-RU" sz="2400" dirty="0">
                <a:solidFill>
                  <a:schemeClr val="tx1"/>
                </a:solidFill>
                <a:ea typeface="+mn-lt"/>
                <a:cs typeface="+mn-lt"/>
              </a:rPr>
              <a:t>, </a:t>
            </a:r>
            <a:r>
              <a:rPr lang="ru-RU" sz="2400" dirty="0" err="1">
                <a:solidFill>
                  <a:schemeClr val="tx1"/>
                </a:solidFill>
                <a:ea typeface="+mn-lt"/>
                <a:cs typeface="+mn-lt"/>
              </a:rPr>
              <a:t>установах</a:t>
            </a:r>
            <a:r>
              <a:rPr lang="ru-RU" sz="2400" dirty="0">
                <a:solidFill>
                  <a:schemeClr val="tx1"/>
                </a:solidFill>
                <a:ea typeface="+mn-lt"/>
                <a:cs typeface="+mn-lt"/>
              </a:rPr>
              <a:t>, </a:t>
            </a:r>
            <a:r>
              <a:rPr lang="ru-RU" sz="2400" dirty="0" err="1">
                <a:solidFill>
                  <a:schemeClr val="tx1"/>
                </a:solidFill>
                <a:ea typeface="+mn-lt"/>
                <a:cs typeface="+mn-lt"/>
              </a:rPr>
              <a:t>організаціях</a:t>
            </a:r>
            <a:r>
              <a:rPr lang="ru-RU" sz="2400" dirty="0">
                <a:solidFill>
                  <a:schemeClr val="tx1"/>
                </a:solidFill>
                <a:ea typeface="+mn-lt"/>
                <a:cs typeface="+mn-lt"/>
              </a:rPr>
              <a:t> законного </a:t>
            </a:r>
            <a:r>
              <a:rPr lang="ru-RU" sz="2400" dirty="0" err="1">
                <a:solidFill>
                  <a:schemeClr val="tx1"/>
                </a:solidFill>
                <a:ea typeface="+mn-lt"/>
                <a:cs typeface="+mn-lt"/>
              </a:rPr>
              <a:t>їх</a:t>
            </a:r>
            <a:r>
              <a:rPr lang="ru-RU" sz="2400" dirty="0">
                <a:solidFill>
                  <a:schemeClr val="tx1"/>
                </a:solidFill>
                <a:ea typeface="+mn-lt"/>
                <a:cs typeface="+mn-lt"/>
              </a:rPr>
              <a:t> </a:t>
            </a:r>
            <a:r>
              <a:rPr lang="ru-RU" sz="2400" dirty="0" err="1">
                <a:solidFill>
                  <a:schemeClr val="tx1"/>
                </a:solidFill>
                <a:ea typeface="+mn-lt"/>
                <a:cs typeface="+mn-lt"/>
              </a:rPr>
              <a:t>обігу</a:t>
            </a:r>
            <a:r>
              <a:rPr lang="ru-RU" sz="2400" dirty="0">
                <a:solidFill>
                  <a:schemeClr val="tx1"/>
                </a:solidFill>
                <a:ea typeface="+mn-lt"/>
                <a:cs typeface="+mn-lt"/>
              </a:rPr>
              <a:t>, </a:t>
            </a:r>
            <a:endParaRPr lang="ru-RU">
              <a:solidFill>
                <a:schemeClr val="tx1"/>
              </a:solidFill>
              <a:ea typeface="+mn-lt"/>
              <a:cs typeface="+mn-lt"/>
            </a:endParaRPr>
          </a:p>
          <a:p>
            <a:r>
              <a:rPr lang="ru-RU" sz="2400" dirty="0">
                <a:solidFill>
                  <a:schemeClr val="tx1"/>
                </a:solidFill>
                <a:ea typeface="+mn-lt"/>
                <a:cs typeface="+mn-lt"/>
              </a:rPr>
              <a:t>• </a:t>
            </a:r>
            <a:r>
              <a:rPr lang="ru-RU" sz="2400" dirty="0" err="1">
                <a:solidFill>
                  <a:schemeClr val="tx1"/>
                </a:solidFill>
                <a:ea typeface="+mn-lt"/>
                <a:cs typeface="+mn-lt"/>
              </a:rPr>
              <a:t>отримання</a:t>
            </a:r>
            <a:r>
              <a:rPr lang="ru-RU" sz="2400" dirty="0">
                <a:solidFill>
                  <a:schemeClr val="tx1"/>
                </a:solidFill>
                <a:ea typeface="+mn-lt"/>
                <a:cs typeface="+mn-lt"/>
              </a:rPr>
              <a:t> в </a:t>
            </a:r>
            <a:r>
              <a:rPr lang="ru-RU" sz="2400" dirty="0" err="1">
                <a:solidFill>
                  <a:schemeClr val="tx1"/>
                </a:solidFill>
                <a:ea typeface="+mn-lt"/>
                <a:cs typeface="+mn-lt"/>
              </a:rPr>
              <a:t>результаті</a:t>
            </a:r>
            <a:r>
              <a:rPr lang="ru-RU" sz="2400" dirty="0">
                <a:solidFill>
                  <a:schemeClr val="tx1"/>
                </a:solidFill>
                <a:ea typeface="+mn-lt"/>
                <a:cs typeface="+mn-lt"/>
              </a:rPr>
              <a:t> </a:t>
            </a:r>
            <a:r>
              <a:rPr lang="ru-RU" sz="2400" dirty="0" err="1">
                <a:solidFill>
                  <a:schemeClr val="tx1"/>
                </a:solidFill>
                <a:ea typeface="+mn-lt"/>
                <a:cs typeface="+mn-lt"/>
              </a:rPr>
              <a:t>скоєння</a:t>
            </a:r>
            <a:r>
              <a:rPr lang="ru-RU" sz="2400" dirty="0">
                <a:solidFill>
                  <a:schemeClr val="tx1"/>
                </a:solidFill>
                <a:ea typeface="+mn-lt"/>
                <a:cs typeface="+mn-lt"/>
              </a:rPr>
              <a:t> </a:t>
            </a:r>
            <a:r>
              <a:rPr lang="ru-RU" sz="2400" dirty="0" err="1">
                <a:solidFill>
                  <a:schemeClr val="tx1"/>
                </a:solidFill>
                <a:ea typeface="+mn-lt"/>
                <a:cs typeface="+mn-lt"/>
              </a:rPr>
              <a:t>інших</a:t>
            </a:r>
            <a:r>
              <a:rPr lang="ru-RU" sz="2400" dirty="0">
                <a:solidFill>
                  <a:schemeClr val="tx1"/>
                </a:solidFill>
                <a:ea typeface="+mn-lt"/>
                <a:cs typeface="+mn-lt"/>
              </a:rPr>
              <a:t> </a:t>
            </a:r>
            <a:r>
              <a:rPr lang="ru-RU" sz="2400" dirty="0" err="1">
                <a:solidFill>
                  <a:schemeClr val="tx1"/>
                </a:solidFill>
                <a:ea typeface="+mn-lt"/>
                <a:cs typeface="+mn-lt"/>
              </a:rPr>
              <a:t>злочинів</a:t>
            </a:r>
            <a:r>
              <a:rPr lang="ru-RU" sz="2400" dirty="0">
                <a:solidFill>
                  <a:schemeClr val="tx1"/>
                </a:solidFill>
                <a:ea typeface="+mn-lt"/>
                <a:cs typeface="+mn-lt"/>
              </a:rPr>
              <a:t> (</a:t>
            </a:r>
            <a:r>
              <a:rPr lang="ru-RU" sz="2400" dirty="0" err="1">
                <a:solidFill>
                  <a:schemeClr val="tx1"/>
                </a:solidFill>
                <a:ea typeface="+mn-lt"/>
                <a:cs typeface="+mn-lt"/>
              </a:rPr>
              <a:t>крадіжки</a:t>
            </a:r>
            <a:r>
              <a:rPr lang="ru-RU" sz="2400" dirty="0">
                <a:solidFill>
                  <a:schemeClr val="tx1"/>
                </a:solidFill>
                <a:ea typeface="+mn-lt"/>
                <a:cs typeface="+mn-lt"/>
              </a:rPr>
              <a:t>, </a:t>
            </a:r>
            <a:r>
              <a:rPr lang="ru-RU" sz="2400" dirty="0" err="1">
                <a:solidFill>
                  <a:schemeClr val="tx1"/>
                </a:solidFill>
                <a:ea typeface="+mn-lt"/>
                <a:cs typeface="+mn-lt"/>
              </a:rPr>
              <a:t>пограбування</a:t>
            </a:r>
            <a:r>
              <a:rPr lang="ru-RU" sz="2400" dirty="0">
                <a:solidFill>
                  <a:schemeClr val="tx1"/>
                </a:solidFill>
                <a:ea typeface="+mn-lt"/>
                <a:cs typeface="+mn-lt"/>
              </a:rPr>
              <a:t>, </a:t>
            </a:r>
            <a:r>
              <a:rPr lang="ru-RU" sz="2400" dirty="0" err="1">
                <a:solidFill>
                  <a:schemeClr val="tx1"/>
                </a:solidFill>
                <a:ea typeface="+mn-lt"/>
                <a:cs typeface="+mn-lt"/>
              </a:rPr>
              <a:t>розбою</a:t>
            </a:r>
            <a:r>
              <a:rPr lang="ru-RU" sz="2400" dirty="0">
                <a:solidFill>
                  <a:schemeClr val="tx1"/>
                </a:solidFill>
                <a:ea typeface="+mn-lt"/>
                <a:cs typeface="+mn-lt"/>
              </a:rPr>
              <a:t>, </a:t>
            </a:r>
            <a:r>
              <a:rPr lang="ru-RU" sz="2400" dirty="0" err="1">
                <a:solidFill>
                  <a:schemeClr val="tx1"/>
                </a:solidFill>
                <a:ea typeface="+mn-lt"/>
                <a:cs typeface="+mn-lt"/>
              </a:rPr>
              <a:t>вимагання</a:t>
            </a:r>
            <a:r>
              <a:rPr lang="ru-RU" sz="2400" dirty="0">
                <a:solidFill>
                  <a:schemeClr val="tx1"/>
                </a:solidFill>
                <a:ea typeface="+mn-lt"/>
                <a:cs typeface="+mn-lt"/>
              </a:rPr>
              <a:t>, </a:t>
            </a:r>
            <a:r>
              <a:rPr lang="ru-RU" sz="2400" dirty="0" err="1">
                <a:solidFill>
                  <a:schemeClr val="tx1"/>
                </a:solidFill>
                <a:ea typeface="+mn-lt"/>
                <a:cs typeface="+mn-lt"/>
              </a:rPr>
              <a:t>шахрайства</a:t>
            </a:r>
            <a:r>
              <a:rPr lang="ru-RU" sz="2400" dirty="0">
                <a:solidFill>
                  <a:schemeClr val="tx1"/>
                </a:solidFill>
                <a:ea typeface="+mn-lt"/>
                <a:cs typeface="+mn-lt"/>
              </a:rPr>
              <a:t> </a:t>
            </a:r>
            <a:r>
              <a:rPr lang="ru-RU" sz="2400" dirty="0" err="1">
                <a:solidFill>
                  <a:schemeClr val="tx1"/>
                </a:solidFill>
                <a:ea typeface="+mn-lt"/>
                <a:cs typeface="+mn-lt"/>
              </a:rPr>
              <a:t>тощо</a:t>
            </a:r>
            <a:r>
              <a:rPr lang="ru-RU" sz="2400" dirty="0">
                <a:solidFill>
                  <a:schemeClr val="tx1"/>
                </a:solidFill>
                <a:ea typeface="+mn-lt"/>
                <a:cs typeface="+mn-lt"/>
              </a:rPr>
              <a:t>), а </a:t>
            </a:r>
            <a:r>
              <a:rPr lang="ru-RU" sz="2400" dirty="0" err="1">
                <a:solidFill>
                  <a:schemeClr val="tx1"/>
                </a:solidFill>
                <a:ea typeface="+mn-lt"/>
                <a:cs typeface="+mn-lt"/>
              </a:rPr>
              <a:t>також</a:t>
            </a:r>
            <a:r>
              <a:rPr lang="ru-RU" sz="2400" dirty="0">
                <a:solidFill>
                  <a:schemeClr val="tx1"/>
                </a:solidFill>
                <a:ea typeface="+mn-lt"/>
                <a:cs typeface="+mn-lt"/>
              </a:rPr>
              <a:t> </a:t>
            </a:r>
            <a:r>
              <a:rPr lang="ru-RU" sz="2400" dirty="0" err="1">
                <a:solidFill>
                  <a:schemeClr val="tx1"/>
                </a:solidFill>
                <a:ea typeface="+mn-lt"/>
                <a:cs typeface="+mn-lt"/>
              </a:rPr>
              <a:t>отримання</a:t>
            </a:r>
            <a:r>
              <a:rPr lang="ru-RU" sz="2400" dirty="0">
                <a:solidFill>
                  <a:schemeClr val="tx1"/>
                </a:solidFill>
                <a:ea typeface="+mn-lt"/>
                <a:cs typeface="+mn-lt"/>
              </a:rPr>
              <a:t> у </a:t>
            </a:r>
            <a:r>
              <a:rPr lang="ru-RU" sz="2400" dirty="0" err="1">
                <a:solidFill>
                  <a:schemeClr val="tx1"/>
                </a:solidFill>
                <a:ea typeface="+mn-lt"/>
                <a:cs typeface="+mn-lt"/>
              </a:rPr>
              <a:t>вигляді</a:t>
            </a:r>
            <a:r>
              <a:rPr lang="ru-RU" sz="2400" dirty="0">
                <a:solidFill>
                  <a:schemeClr val="tx1"/>
                </a:solidFill>
                <a:ea typeface="+mn-lt"/>
                <a:cs typeface="+mn-lt"/>
              </a:rPr>
              <a:t> хабара.</a:t>
            </a:r>
            <a:endParaRPr lang="ru-RU">
              <a:solidFill>
                <a:schemeClr val="tx1"/>
              </a:solidFill>
              <a:ea typeface="+mn-lt"/>
              <a:cs typeface="+mn-lt"/>
            </a:endParaRPr>
          </a:p>
        </p:txBody>
      </p:sp>
      <p:sp>
        <p:nvSpPr>
          <p:cNvPr id="8" name="Стрелка: вправо 7">
            <a:extLst>
              <a:ext uri="{FF2B5EF4-FFF2-40B4-BE49-F238E27FC236}">
                <a16:creationId xmlns:a16="http://schemas.microsoft.com/office/drawing/2014/main" id="{0C8E42D0-E2A5-4E61-BE5D-567D80419FE5}"/>
              </a:ext>
            </a:extLst>
          </p:cNvPr>
          <p:cNvSpPr/>
          <p:nvPr/>
        </p:nvSpPr>
        <p:spPr>
          <a:xfrm>
            <a:off x="774206" y="251906"/>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rPr>
              <a:t>Придбання</a:t>
            </a:r>
            <a:r>
              <a:rPr lang="ru-RU" sz="2800" b="1" dirty="0">
                <a:solidFill>
                  <a:schemeClr val="tx1"/>
                </a:solidFill>
              </a:rPr>
              <a:t>:</a:t>
            </a:r>
          </a:p>
        </p:txBody>
      </p:sp>
      <p:pic>
        <p:nvPicPr>
          <p:cNvPr id="10" name="Рисунок 10">
            <a:extLst>
              <a:ext uri="{FF2B5EF4-FFF2-40B4-BE49-F238E27FC236}">
                <a16:creationId xmlns:a16="http://schemas.microsoft.com/office/drawing/2014/main" id="{A7033F16-642B-4B23-B4EB-EFC03A981136}"/>
              </a:ext>
            </a:extLst>
          </p:cNvPr>
          <p:cNvPicPr>
            <a:picLocks noChangeAspect="1"/>
          </p:cNvPicPr>
          <p:nvPr/>
        </p:nvPicPr>
        <p:blipFill>
          <a:blip r:embed="rId2"/>
          <a:stretch>
            <a:fillRect/>
          </a:stretch>
        </p:blipFill>
        <p:spPr>
          <a:xfrm>
            <a:off x="305249" y="1789532"/>
            <a:ext cx="3185124" cy="4357237"/>
          </a:xfrm>
          <a:prstGeom prst="rect">
            <a:avLst/>
          </a:prstGeom>
        </p:spPr>
      </p:pic>
    </p:spTree>
    <p:extLst>
      <p:ext uri="{BB962C8B-B14F-4D97-AF65-F5344CB8AC3E}">
        <p14:creationId xmlns:p14="http://schemas.microsoft.com/office/powerpoint/2010/main" val="37318601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кругленные углы 4">
            <a:extLst>
              <a:ext uri="{FF2B5EF4-FFF2-40B4-BE49-F238E27FC236}">
                <a16:creationId xmlns:a16="http://schemas.microsoft.com/office/drawing/2014/main" id="{2C0C7B1F-B23C-4AFF-A34A-5427D92E7B2B}"/>
              </a:ext>
            </a:extLst>
          </p:cNvPr>
          <p:cNvSpPr/>
          <p:nvPr/>
        </p:nvSpPr>
        <p:spPr>
          <a:xfrm>
            <a:off x="5078083" y="139460"/>
            <a:ext cx="6527319" cy="1869054"/>
          </a:xfrm>
          <a:prstGeom prst="roundRec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chemeClr val="tx1"/>
                </a:solidFill>
                <a:ea typeface="+mn-lt"/>
                <a:cs typeface="+mn-lt"/>
              </a:rPr>
              <a:t>будь-</a:t>
            </a:r>
            <a:r>
              <a:rPr lang="ru-RU" b="1" dirty="0" err="1">
                <a:solidFill>
                  <a:schemeClr val="tx1"/>
                </a:solidFill>
                <a:ea typeface="+mn-lt"/>
                <a:cs typeface="+mn-lt"/>
              </a:rPr>
              <a:t>яких</a:t>
            </a:r>
            <a:r>
              <a:rPr lang="ru-RU" b="1" dirty="0">
                <a:solidFill>
                  <a:schemeClr val="tx1"/>
                </a:solidFill>
                <a:ea typeface="+mn-lt"/>
                <a:cs typeface="+mn-lt"/>
              </a:rPr>
              <a:t> </a:t>
            </a:r>
            <a:r>
              <a:rPr lang="ru-RU" b="1" dirty="0" err="1">
                <a:solidFill>
                  <a:schemeClr val="tx1"/>
                </a:solidFill>
                <a:ea typeface="+mn-lt"/>
                <a:cs typeface="+mn-lt"/>
              </a:rPr>
              <a:t>умисних</a:t>
            </a:r>
            <a:r>
              <a:rPr lang="ru-RU" b="1" dirty="0">
                <a:solidFill>
                  <a:schemeClr val="tx1"/>
                </a:solidFill>
                <a:ea typeface="+mn-lt"/>
                <a:cs typeface="+mn-lt"/>
              </a:rPr>
              <a:t> </a:t>
            </a:r>
            <a:r>
              <a:rPr lang="ru-RU" b="1" dirty="0" err="1">
                <a:solidFill>
                  <a:schemeClr val="tx1"/>
                </a:solidFill>
                <a:ea typeface="+mn-lt"/>
                <a:cs typeface="+mn-lt"/>
              </a:rPr>
              <a:t>діях</a:t>
            </a:r>
            <a:r>
              <a:rPr lang="ru-RU" b="1" dirty="0">
                <a:solidFill>
                  <a:schemeClr val="tx1"/>
                </a:solidFill>
                <a:ea typeface="+mn-lt"/>
                <a:cs typeface="+mn-lt"/>
              </a:rPr>
              <a:t>, </a:t>
            </a:r>
            <a:r>
              <a:rPr lang="ru-RU" b="1" dirty="0" err="1">
                <a:solidFill>
                  <a:schemeClr val="tx1"/>
                </a:solidFill>
                <a:ea typeface="+mn-lt"/>
                <a:cs typeface="+mn-lt"/>
              </a:rPr>
              <a:t>що</a:t>
            </a:r>
            <a:r>
              <a:rPr lang="ru-RU" b="1" dirty="0">
                <a:solidFill>
                  <a:schemeClr val="tx1"/>
                </a:solidFill>
                <a:ea typeface="+mn-lt"/>
                <a:cs typeface="+mn-lt"/>
              </a:rPr>
              <a:t> </a:t>
            </a:r>
            <a:r>
              <a:rPr lang="ru-RU" b="1" dirty="0" err="1">
                <a:solidFill>
                  <a:schemeClr val="tx1"/>
                </a:solidFill>
                <a:ea typeface="+mn-lt"/>
                <a:cs typeface="+mn-lt"/>
              </a:rPr>
              <a:t>пов’язані</a:t>
            </a:r>
            <a:r>
              <a:rPr lang="ru-RU" b="1" dirty="0">
                <a:solidFill>
                  <a:schemeClr val="tx1"/>
                </a:solidFill>
                <a:ea typeface="+mn-lt"/>
                <a:cs typeface="+mn-lt"/>
              </a:rPr>
              <a:t> з </a:t>
            </a:r>
            <a:r>
              <a:rPr lang="ru-RU" b="1" dirty="0" err="1">
                <a:solidFill>
                  <a:schemeClr val="tx1"/>
                </a:solidFill>
                <a:ea typeface="+mn-lt"/>
                <a:cs typeface="+mn-lt"/>
              </a:rPr>
              <a:t>фактичним</a:t>
            </a:r>
            <a:r>
              <a:rPr lang="ru-RU" b="1" dirty="0">
                <a:solidFill>
                  <a:schemeClr val="tx1"/>
                </a:solidFill>
                <a:ea typeface="+mn-lt"/>
                <a:cs typeface="+mn-lt"/>
              </a:rPr>
              <a:t> </a:t>
            </a:r>
            <a:r>
              <a:rPr lang="ru-RU" b="1" dirty="0" err="1">
                <a:solidFill>
                  <a:schemeClr val="tx1"/>
                </a:solidFill>
                <a:ea typeface="+mn-lt"/>
                <a:cs typeface="+mn-lt"/>
              </a:rPr>
              <a:t>перебуванням</a:t>
            </a:r>
            <a:r>
              <a:rPr lang="ru-RU" b="1" dirty="0">
                <a:solidFill>
                  <a:schemeClr val="tx1"/>
                </a:solidFill>
                <a:ea typeface="+mn-lt"/>
                <a:cs typeface="+mn-lt"/>
              </a:rPr>
              <a:t> </a:t>
            </a:r>
            <a:r>
              <a:rPr lang="ru-RU" b="1" dirty="0" err="1">
                <a:solidFill>
                  <a:schemeClr val="tx1"/>
                </a:solidFill>
                <a:ea typeface="+mn-lt"/>
                <a:cs typeface="+mn-lt"/>
              </a:rPr>
              <a:t>предметів</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у </a:t>
            </a:r>
            <a:r>
              <a:rPr lang="ru-RU" b="1" dirty="0" err="1">
                <a:solidFill>
                  <a:schemeClr val="tx1"/>
                </a:solidFill>
                <a:ea typeface="+mn-lt"/>
                <a:cs typeface="+mn-lt"/>
              </a:rPr>
              <a:t>володінні</a:t>
            </a:r>
            <a:r>
              <a:rPr lang="ru-RU" b="1" dirty="0">
                <a:solidFill>
                  <a:schemeClr val="tx1"/>
                </a:solidFill>
                <a:ea typeface="+mn-lt"/>
                <a:cs typeface="+mn-lt"/>
              </a:rPr>
              <a:t> винного та </a:t>
            </a:r>
            <a:r>
              <a:rPr lang="ru-RU" b="1" dirty="0" err="1">
                <a:solidFill>
                  <a:schemeClr val="tx1"/>
                </a:solidFill>
                <a:ea typeface="+mn-lt"/>
                <a:cs typeface="+mn-lt"/>
              </a:rPr>
              <a:t>із</a:t>
            </a:r>
            <a:r>
              <a:rPr lang="ru-RU" b="1" dirty="0">
                <a:solidFill>
                  <a:schemeClr val="tx1"/>
                </a:solidFill>
                <a:ea typeface="+mn-lt"/>
                <a:cs typeface="+mn-lt"/>
              </a:rPr>
              <a:t> заходами </a:t>
            </a:r>
            <a:r>
              <a:rPr lang="ru-RU" b="1" dirty="0" err="1">
                <a:solidFill>
                  <a:schemeClr val="tx1"/>
                </a:solidFill>
                <a:ea typeface="+mn-lt"/>
                <a:cs typeface="+mn-lt"/>
              </a:rPr>
              <a:t>щодо</a:t>
            </a:r>
            <a:r>
              <a:rPr lang="ru-RU" b="1" dirty="0">
                <a:solidFill>
                  <a:schemeClr val="tx1"/>
                </a:solidFill>
                <a:ea typeface="+mn-lt"/>
                <a:cs typeface="+mn-lt"/>
              </a:rPr>
              <a:t> </a:t>
            </a:r>
            <a:r>
              <a:rPr lang="ru-RU" b="1" dirty="0" err="1">
                <a:solidFill>
                  <a:schemeClr val="tx1"/>
                </a:solidFill>
                <a:ea typeface="+mn-lt"/>
                <a:cs typeface="+mn-lt"/>
              </a:rPr>
              <a:t>їх</a:t>
            </a:r>
            <a:r>
              <a:rPr lang="ru-RU" b="1" dirty="0">
                <a:solidFill>
                  <a:schemeClr val="tx1"/>
                </a:solidFill>
                <a:ea typeface="+mn-lt"/>
                <a:cs typeface="+mn-lt"/>
              </a:rPr>
              <a:t> </a:t>
            </a:r>
            <a:r>
              <a:rPr lang="ru-RU" b="1" dirty="0" err="1">
                <a:solidFill>
                  <a:schemeClr val="tx1"/>
                </a:solidFill>
                <a:ea typeface="+mn-lt"/>
                <a:cs typeface="+mn-lt"/>
              </a:rPr>
              <a:t>збереження</a:t>
            </a:r>
            <a:r>
              <a:rPr lang="ru-RU" b="1" dirty="0">
                <a:solidFill>
                  <a:schemeClr val="tx1"/>
                </a:solidFill>
                <a:ea typeface="+mn-lt"/>
                <a:cs typeface="+mn-lt"/>
              </a:rPr>
              <a:t>.</a:t>
            </a:r>
            <a:endParaRPr lang="ru-RU" b="1">
              <a:solidFill>
                <a:schemeClr val="tx1"/>
              </a:solidFill>
            </a:endParaRPr>
          </a:p>
        </p:txBody>
      </p:sp>
      <p:sp>
        <p:nvSpPr>
          <p:cNvPr id="6" name="Прямоугольник: скругленные углы 5">
            <a:extLst>
              <a:ext uri="{FF2B5EF4-FFF2-40B4-BE49-F238E27FC236}">
                <a16:creationId xmlns:a16="http://schemas.microsoft.com/office/drawing/2014/main" id="{AB068A21-7B3A-45FF-BCC8-9B55A7E27A2E}"/>
              </a:ext>
            </a:extLst>
          </p:cNvPr>
          <p:cNvSpPr/>
          <p:nvPr/>
        </p:nvSpPr>
        <p:spPr>
          <a:xfrm>
            <a:off x="5121214" y="2152290"/>
            <a:ext cx="6527319" cy="2458526"/>
          </a:xfrm>
          <a:prstGeom prst="round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переміщення</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a:t>
            </a:r>
            <a:r>
              <a:rPr lang="ru-RU" b="1" dirty="0" err="1">
                <a:solidFill>
                  <a:schemeClr val="tx1"/>
                </a:solidFill>
                <a:ea typeface="+mn-lt"/>
                <a:cs typeface="+mn-lt"/>
              </a:rPr>
              <a:t>предметів</a:t>
            </a:r>
            <a:r>
              <a:rPr lang="ru-RU" b="1" dirty="0">
                <a:solidFill>
                  <a:schemeClr val="tx1"/>
                </a:solidFill>
                <a:ea typeface="+mn-lt"/>
                <a:cs typeface="+mn-lt"/>
              </a:rPr>
              <a:t> у </a:t>
            </a:r>
            <a:r>
              <a:rPr lang="ru-RU" b="1" dirty="0" err="1">
                <a:solidFill>
                  <a:schemeClr val="tx1"/>
                </a:solidFill>
                <a:ea typeface="+mn-lt"/>
                <a:cs typeface="+mn-lt"/>
              </a:rPr>
              <a:t>просторі</a:t>
            </a:r>
            <a:r>
              <a:rPr lang="ru-RU" b="1" dirty="0">
                <a:solidFill>
                  <a:schemeClr val="tx1"/>
                </a:solidFill>
                <a:ea typeface="+mn-lt"/>
                <a:cs typeface="+mn-lt"/>
              </a:rPr>
              <a:t> </a:t>
            </a:r>
            <a:r>
              <a:rPr lang="ru-RU" b="1" dirty="0" err="1">
                <a:solidFill>
                  <a:schemeClr val="tx1"/>
                </a:solidFill>
                <a:ea typeface="+mn-lt"/>
                <a:cs typeface="+mn-lt"/>
              </a:rPr>
              <a:t>безпосередньо</a:t>
            </a:r>
            <a:r>
              <a:rPr lang="ru-RU" b="1" dirty="0">
                <a:solidFill>
                  <a:schemeClr val="tx1"/>
                </a:solidFill>
                <a:ea typeface="+mn-lt"/>
                <a:cs typeface="+mn-lt"/>
              </a:rPr>
              <a:t> винною особою з </a:t>
            </a:r>
            <a:r>
              <a:rPr lang="ru-RU" b="1" dirty="0" err="1">
                <a:solidFill>
                  <a:schemeClr val="tx1"/>
                </a:solidFill>
                <a:ea typeface="+mn-lt"/>
                <a:cs typeface="+mn-lt"/>
              </a:rPr>
              <a:t>використанням</a:t>
            </a:r>
            <a:r>
              <a:rPr lang="ru-RU" b="1" dirty="0">
                <a:solidFill>
                  <a:schemeClr val="tx1"/>
                </a:solidFill>
                <a:ea typeface="+mn-lt"/>
                <a:cs typeface="+mn-lt"/>
              </a:rPr>
              <a:t> будь-</a:t>
            </a:r>
            <a:r>
              <a:rPr lang="ru-RU" b="1" dirty="0" err="1">
                <a:solidFill>
                  <a:schemeClr val="tx1"/>
                </a:solidFill>
                <a:ea typeface="+mn-lt"/>
                <a:cs typeface="+mn-lt"/>
              </a:rPr>
              <a:t>якого</a:t>
            </a:r>
            <a:r>
              <a:rPr lang="ru-RU" b="1" dirty="0">
                <a:solidFill>
                  <a:schemeClr val="tx1"/>
                </a:solidFill>
                <a:ea typeface="+mn-lt"/>
                <a:cs typeface="+mn-lt"/>
              </a:rPr>
              <a:t> транспортного </a:t>
            </a:r>
            <a:r>
              <a:rPr lang="ru-RU" b="1" dirty="0" err="1">
                <a:solidFill>
                  <a:schemeClr val="tx1"/>
                </a:solidFill>
                <a:ea typeface="+mn-lt"/>
                <a:cs typeface="+mn-lt"/>
              </a:rPr>
              <a:t>засобу</a:t>
            </a:r>
            <a:r>
              <a:rPr lang="ru-RU" b="1" dirty="0">
                <a:solidFill>
                  <a:schemeClr val="tx1"/>
                </a:solidFill>
                <a:ea typeface="+mn-lt"/>
                <a:cs typeface="+mn-lt"/>
              </a:rPr>
              <a:t> як з одного </a:t>
            </a:r>
            <a:r>
              <a:rPr lang="ru-RU" b="1" dirty="0" err="1">
                <a:solidFill>
                  <a:schemeClr val="tx1"/>
                </a:solidFill>
                <a:ea typeface="+mn-lt"/>
                <a:cs typeface="+mn-lt"/>
              </a:rPr>
              <a:t>населеного</a:t>
            </a:r>
            <a:r>
              <a:rPr lang="ru-RU" b="1" dirty="0">
                <a:solidFill>
                  <a:schemeClr val="tx1"/>
                </a:solidFill>
                <a:ea typeface="+mn-lt"/>
                <a:cs typeface="+mn-lt"/>
              </a:rPr>
              <a:t> пункту до </a:t>
            </a:r>
            <a:r>
              <a:rPr lang="ru-RU" b="1" dirty="0" err="1">
                <a:solidFill>
                  <a:schemeClr val="tx1"/>
                </a:solidFill>
                <a:ea typeface="+mn-lt"/>
                <a:cs typeface="+mn-lt"/>
              </a:rPr>
              <a:t>іншого</a:t>
            </a:r>
            <a:r>
              <a:rPr lang="ru-RU" b="1" dirty="0">
                <a:solidFill>
                  <a:schemeClr val="tx1"/>
                </a:solidFill>
                <a:ea typeface="+mn-lt"/>
                <a:cs typeface="+mn-lt"/>
              </a:rPr>
              <a:t> в межах </a:t>
            </a:r>
            <a:r>
              <a:rPr lang="ru-RU" b="1" dirty="0" err="1">
                <a:solidFill>
                  <a:schemeClr val="tx1"/>
                </a:solidFill>
                <a:ea typeface="+mn-lt"/>
                <a:cs typeface="+mn-lt"/>
              </a:rPr>
              <a:t>держави</a:t>
            </a:r>
            <a:r>
              <a:rPr lang="ru-RU" b="1" dirty="0">
                <a:solidFill>
                  <a:schemeClr val="tx1"/>
                </a:solidFill>
                <a:ea typeface="+mn-lt"/>
                <a:cs typeface="+mn-lt"/>
              </a:rPr>
              <a:t>, так і в межах </a:t>
            </a:r>
            <a:r>
              <a:rPr lang="ru-RU" b="1" dirty="0" err="1">
                <a:solidFill>
                  <a:schemeClr val="tx1"/>
                </a:solidFill>
                <a:ea typeface="+mn-lt"/>
                <a:cs typeface="+mn-lt"/>
              </a:rPr>
              <a:t>однієї</a:t>
            </a:r>
            <a:r>
              <a:rPr lang="ru-RU" b="1" dirty="0">
                <a:solidFill>
                  <a:schemeClr val="tx1"/>
                </a:solidFill>
                <a:ea typeface="+mn-lt"/>
                <a:cs typeface="+mn-lt"/>
              </a:rPr>
              <a:t> </a:t>
            </a:r>
            <a:r>
              <a:rPr lang="ru-RU" b="1" dirty="0" err="1">
                <a:solidFill>
                  <a:schemeClr val="tx1"/>
                </a:solidFill>
                <a:ea typeface="+mn-lt"/>
                <a:cs typeface="+mn-lt"/>
              </a:rPr>
              <a:t>адміністративно-територіальної</a:t>
            </a:r>
            <a:r>
              <a:rPr lang="ru-RU" b="1" dirty="0">
                <a:solidFill>
                  <a:schemeClr val="tx1"/>
                </a:solidFill>
                <a:ea typeface="+mn-lt"/>
                <a:cs typeface="+mn-lt"/>
              </a:rPr>
              <a:t> </a:t>
            </a:r>
            <a:r>
              <a:rPr lang="ru-RU" b="1" dirty="0" err="1">
                <a:solidFill>
                  <a:schemeClr val="tx1"/>
                </a:solidFill>
                <a:ea typeface="+mn-lt"/>
                <a:cs typeface="+mn-lt"/>
              </a:rPr>
              <a:t>одиниці</a:t>
            </a:r>
            <a:endParaRPr lang="ru-RU" b="1">
              <a:solidFill>
                <a:schemeClr val="tx1"/>
              </a:solidFill>
            </a:endParaRPr>
          </a:p>
        </p:txBody>
      </p:sp>
      <p:sp>
        <p:nvSpPr>
          <p:cNvPr id="8" name="Стрелка: вправо 7">
            <a:extLst>
              <a:ext uri="{FF2B5EF4-FFF2-40B4-BE49-F238E27FC236}">
                <a16:creationId xmlns:a16="http://schemas.microsoft.com/office/drawing/2014/main" id="{0C8E42D0-E2A5-4E61-BE5D-567D80419FE5}"/>
              </a:ext>
            </a:extLst>
          </p:cNvPr>
          <p:cNvSpPr/>
          <p:nvPr/>
        </p:nvSpPr>
        <p:spPr>
          <a:xfrm>
            <a:off x="774206" y="251906"/>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chemeClr val="tx1"/>
                </a:solidFill>
              </a:rPr>
              <a:t>Зберігання</a:t>
            </a:r>
            <a:r>
              <a:rPr lang="ru-RU" sz="2800" b="1" dirty="0">
                <a:solidFill>
                  <a:schemeClr val="tx1"/>
                </a:solidFill>
              </a:rPr>
              <a:t>:</a:t>
            </a:r>
            <a:endParaRPr lang="ru-RU" dirty="0">
              <a:solidFill>
                <a:schemeClr val="tx1"/>
              </a:solidFill>
            </a:endParaRPr>
          </a:p>
        </p:txBody>
      </p:sp>
      <p:sp>
        <p:nvSpPr>
          <p:cNvPr id="9" name="Стрелка: вправо 8">
            <a:extLst>
              <a:ext uri="{FF2B5EF4-FFF2-40B4-BE49-F238E27FC236}">
                <a16:creationId xmlns:a16="http://schemas.microsoft.com/office/drawing/2014/main" id="{1CE7DF98-D1C2-4B2F-9FF3-5EC22C434900}"/>
              </a:ext>
            </a:extLst>
          </p:cNvPr>
          <p:cNvSpPr/>
          <p:nvPr/>
        </p:nvSpPr>
        <p:spPr>
          <a:xfrm>
            <a:off x="774206" y="2063452"/>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rgbClr val="000000"/>
                </a:solidFill>
              </a:rPr>
              <a:t>Перевезення</a:t>
            </a:r>
            <a:r>
              <a:rPr lang="ru-RU" sz="2800" b="1" dirty="0">
                <a:solidFill>
                  <a:srgbClr val="000000"/>
                </a:solidFill>
              </a:rPr>
              <a:t>:</a:t>
            </a:r>
          </a:p>
        </p:txBody>
      </p:sp>
      <p:sp>
        <p:nvSpPr>
          <p:cNvPr id="11" name="Стрелка: вправо 10">
            <a:extLst>
              <a:ext uri="{FF2B5EF4-FFF2-40B4-BE49-F238E27FC236}">
                <a16:creationId xmlns:a16="http://schemas.microsoft.com/office/drawing/2014/main" id="{483C970D-FD39-4C1B-86A2-DFCCE65CDB00}"/>
              </a:ext>
            </a:extLst>
          </p:cNvPr>
          <p:cNvSpPr/>
          <p:nvPr/>
        </p:nvSpPr>
        <p:spPr>
          <a:xfrm>
            <a:off x="774205" y="4996433"/>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err="1">
                <a:solidFill>
                  <a:srgbClr val="000000"/>
                </a:solidFill>
              </a:rPr>
              <a:t>Перевезення</a:t>
            </a:r>
            <a:r>
              <a:rPr lang="ru-RU" sz="2800" b="1" dirty="0">
                <a:solidFill>
                  <a:srgbClr val="000000"/>
                </a:solidFill>
              </a:rPr>
              <a:t>:</a:t>
            </a:r>
          </a:p>
        </p:txBody>
      </p:sp>
      <p:sp>
        <p:nvSpPr>
          <p:cNvPr id="12" name="Прямоугольник: скругленные углы 11">
            <a:extLst>
              <a:ext uri="{FF2B5EF4-FFF2-40B4-BE49-F238E27FC236}">
                <a16:creationId xmlns:a16="http://schemas.microsoft.com/office/drawing/2014/main" id="{CA61EC40-9AB0-48A9-A7B5-A8501E713F4B}"/>
              </a:ext>
            </a:extLst>
          </p:cNvPr>
          <p:cNvSpPr/>
          <p:nvPr/>
        </p:nvSpPr>
        <p:spPr>
          <a:xfrm>
            <a:off x="5121215" y="4754591"/>
            <a:ext cx="6527319" cy="1869054"/>
          </a:xfrm>
          <a:prstGeom prst="roundRect">
            <a:avLst/>
          </a:prstGeom>
          <a:solidFill>
            <a:srgbClr val="B0F07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переміщення</a:t>
            </a:r>
            <a:r>
              <a:rPr lang="ru-RU" b="1" dirty="0">
                <a:solidFill>
                  <a:schemeClr val="tx1"/>
                </a:solidFill>
                <a:ea typeface="+mn-lt"/>
                <a:cs typeface="+mn-lt"/>
              </a:rPr>
              <a:t> в </a:t>
            </a:r>
            <a:r>
              <a:rPr lang="ru-RU" b="1" dirty="0" err="1">
                <a:solidFill>
                  <a:schemeClr val="tx1"/>
                </a:solidFill>
                <a:ea typeface="+mn-lt"/>
                <a:cs typeface="+mn-lt"/>
              </a:rPr>
              <a:t>просторі</a:t>
            </a:r>
            <a:r>
              <a:rPr lang="ru-RU" b="1" dirty="0">
                <a:solidFill>
                  <a:schemeClr val="tx1"/>
                </a:solidFill>
                <a:ea typeface="+mn-lt"/>
                <a:cs typeface="+mn-lt"/>
              </a:rPr>
              <a:t> за </a:t>
            </a:r>
            <a:r>
              <a:rPr lang="ru-RU" b="1" dirty="0" err="1">
                <a:solidFill>
                  <a:schemeClr val="tx1"/>
                </a:solidFill>
                <a:ea typeface="+mn-lt"/>
                <a:cs typeface="+mn-lt"/>
              </a:rPr>
              <a:t>допомогою</a:t>
            </a:r>
            <a:r>
              <a:rPr lang="ru-RU" b="1" dirty="0">
                <a:solidFill>
                  <a:schemeClr val="tx1"/>
                </a:solidFill>
                <a:ea typeface="+mn-lt"/>
                <a:cs typeface="+mn-lt"/>
              </a:rPr>
              <a:t> </a:t>
            </a:r>
            <a:r>
              <a:rPr lang="ru-RU" b="1" dirty="0" err="1">
                <a:solidFill>
                  <a:schemeClr val="tx1"/>
                </a:solidFill>
                <a:ea typeface="+mn-lt"/>
                <a:cs typeface="+mn-lt"/>
              </a:rPr>
              <a:t>інших</a:t>
            </a:r>
            <a:r>
              <a:rPr lang="ru-RU" b="1" dirty="0">
                <a:solidFill>
                  <a:schemeClr val="tx1"/>
                </a:solidFill>
                <a:ea typeface="+mn-lt"/>
                <a:cs typeface="+mn-lt"/>
              </a:rPr>
              <a:t> </a:t>
            </a:r>
            <a:r>
              <a:rPr lang="ru-RU" b="1" dirty="0" err="1">
                <a:solidFill>
                  <a:schemeClr val="tx1"/>
                </a:solidFill>
                <a:ea typeface="+mn-lt"/>
                <a:cs typeface="+mn-lt"/>
              </a:rPr>
              <a:t>осіб</a:t>
            </a:r>
            <a:r>
              <a:rPr lang="ru-RU" b="1" dirty="0">
                <a:solidFill>
                  <a:schemeClr val="tx1"/>
                </a:solidFill>
                <a:ea typeface="+mn-lt"/>
                <a:cs typeface="+mn-lt"/>
              </a:rPr>
              <a:t> </a:t>
            </a:r>
            <a:r>
              <a:rPr lang="ru-RU" b="1" dirty="0" err="1">
                <a:solidFill>
                  <a:schemeClr val="tx1"/>
                </a:solidFill>
                <a:ea typeface="+mn-lt"/>
                <a:cs typeface="+mn-lt"/>
              </a:rPr>
              <a:t>засобів</a:t>
            </a:r>
            <a:r>
              <a:rPr lang="ru-RU" b="1" dirty="0">
                <a:solidFill>
                  <a:schemeClr val="tx1"/>
                </a:solidFill>
                <a:ea typeface="+mn-lt"/>
                <a:cs typeface="+mn-lt"/>
              </a:rPr>
              <a:t>, </a:t>
            </a:r>
            <a:r>
              <a:rPr lang="ru-RU" b="1" dirty="0" err="1">
                <a:solidFill>
                  <a:schemeClr val="tx1"/>
                </a:solidFill>
                <a:ea typeface="+mn-lt"/>
                <a:cs typeface="+mn-lt"/>
              </a:rPr>
              <a:t>тобто</a:t>
            </a:r>
            <a:r>
              <a:rPr lang="ru-RU" b="1" dirty="0">
                <a:solidFill>
                  <a:schemeClr val="tx1"/>
                </a:solidFill>
                <a:ea typeface="+mn-lt"/>
                <a:cs typeface="+mn-lt"/>
              </a:rPr>
              <a:t> шляхом </a:t>
            </a:r>
            <a:r>
              <a:rPr lang="ru-RU" b="1" dirty="0" err="1">
                <a:solidFill>
                  <a:schemeClr val="tx1"/>
                </a:solidFill>
                <a:ea typeface="+mn-lt"/>
                <a:cs typeface="+mn-lt"/>
              </a:rPr>
              <a:t>надсилання</a:t>
            </a:r>
            <a:r>
              <a:rPr lang="ru-RU" b="1" dirty="0">
                <a:solidFill>
                  <a:schemeClr val="tx1"/>
                </a:solidFill>
                <a:ea typeface="+mn-lt"/>
                <a:cs typeface="+mn-lt"/>
              </a:rPr>
              <a:t> з одного пункту до </a:t>
            </a:r>
            <a:r>
              <a:rPr lang="ru-RU" b="1" err="1">
                <a:solidFill>
                  <a:schemeClr val="tx1"/>
                </a:solidFill>
                <a:ea typeface="+mn-lt"/>
                <a:cs typeface="+mn-lt"/>
              </a:rPr>
              <a:t>іншого</a:t>
            </a:r>
            <a:r>
              <a:rPr lang="ru-RU" b="1" dirty="0">
                <a:solidFill>
                  <a:schemeClr val="tx1"/>
                </a:solidFill>
                <a:ea typeface="+mn-lt"/>
                <a:cs typeface="+mn-lt"/>
              </a:rPr>
              <a:t> </a:t>
            </a:r>
            <a:r>
              <a:rPr lang="ru-RU" b="1" err="1">
                <a:solidFill>
                  <a:schemeClr val="tx1"/>
                </a:solidFill>
                <a:ea typeface="+mn-lt"/>
                <a:cs typeface="+mn-lt"/>
              </a:rPr>
              <a:t>поштою</a:t>
            </a:r>
            <a:r>
              <a:rPr lang="ru-RU" b="1" dirty="0">
                <a:solidFill>
                  <a:schemeClr val="tx1"/>
                </a:solidFill>
                <a:ea typeface="+mn-lt"/>
                <a:cs typeface="+mn-lt"/>
              </a:rPr>
              <a:t>, </a:t>
            </a:r>
            <a:r>
              <a:rPr lang="ru-RU" b="1" err="1">
                <a:solidFill>
                  <a:schemeClr val="tx1"/>
                </a:solidFill>
                <a:ea typeface="+mn-lt"/>
                <a:cs typeface="+mn-lt"/>
              </a:rPr>
              <a:t>багажем</a:t>
            </a:r>
            <a:r>
              <a:rPr lang="ru-RU" b="1" dirty="0">
                <a:solidFill>
                  <a:schemeClr val="tx1"/>
                </a:solidFill>
                <a:ea typeface="+mn-lt"/>
                <a:cs typeface="+mn-lt"/>
              </a:rPr>
              <a:t>, </a:t>
            </a:r>
            <a:r>
              <a:rPr lang="ru-RU" b="1" err="1">
                <a:solidFill>
                  <a:schemeClr val="tx1"/>
                </a:solidFill>
                <a:ea typeface="+mn-lt"/>
                <a:cs typeface="+mn-lt"/>
              </a:rPr>
              <a:t>кур’єром</a:t>
            </a:r>
            <a:r>
              <a:rPr lang="ru-RU" b="1" dirty="0">
                <a:solidFill>
                  <a:schemeClr val="tx1"/>
                </a:solidFill>
                <a:ea typeface="+mn-lt"/>
                <a:cs typeface="+mn-lt"/>
              </a:rPr>
              <a:t> </a:t>
            </a:r>
            <a:r>
              <a:rPr lang="ru-RU" b="1" err="1">
                <a:solidFill>
                  <a:schemeClr val="tx1"/>
                </a:solidFill>
                <a:ea typeface="+mn-lt"/>
                <a:cs typeface="+mn-lt"/>
              </a:rPr>
              <a:t>тощо</a:t>
            </a:r>
            <a:r>
              <a:rPr lang="ru-RU" b="1" dirty="0">
                <a:solidFill>
                  <a:schemeClr val="tx1"/>
                </a:solidFill>
                <a:ea typeface="+mn-lt"/>
                <a:cs typeface="+mn-lt"/>
              </a:rPr>
              <a:t>.</a:t>
            </a:r>
          </a:p>
        </p:txBody>
      </p:sp>
      <p:pic>
        <p:nvPicPr>
          <p:cNvPr id="2" name="Рисунок 10">
            <a:extLst>
              <a:ext uri="{FF2B5EF4-FFF2-40B4-BE49-F238E27FC236}">
                <a16:creationId xmlns:a16="http://schemas.microsoft.com/office/drawing/2014/main" id="{06884116-BC26-4350-A94E-29E4AB43ACBB}"/>
              </a:ext>
            </a:extLst>
          </p:cNvPr>
          <p:cNvPicPr>
            <a:picLocks noChangeAspect="1"/>
          </p:cNvPicPr>
          <p:nvPr/>
        </p:nvPicPr>
        <p:blipFill>
          <a:blip r:embed="rId2"/>
          <a:stretch>
            <a:fillRect/>
          </a:stretch>
        </p:blipFill>
        <p:spPr>
          <a:xfrm>
            <a:off x="1369174" y="2997230"/>
            <a:ext cx="2164331" cy="2128748"/>
          </a:xfrm>
          <a:prstGeom prst="rect">
            <a:avLst/>
          </a:prstGeom>
        </p:spPr>
      </p:pic>
    </p:spTree>
    <p:extLst>
      <p:ext uri="{BB962C8B-B14F-4D97-AF65-F5344CB8AC3E}">
        <p14:creationId xmlns:p14="http://schemas.microsoft.com/office/powerpoint/2010/main" val="15217801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кругленные углы 4">
            <a:extLst>
              <a:ext uri="{FF2B5EF4-FFF2-40B4-BE49-F238E27FC236}">
                <a16:creationId xmlns:a16="http://schemas.microsoft.com/office/drawing/2014/main" id="{2C0C7B1F-B23C-4AFF-A34A-5427D92E7B2B}"/>
              </a:ext>
            </a:extLst>
          </p:cNvPr>
          <p:cNvSpPr/>
          <p:nvPr/>
        </p:nvSpPr>
        <p:spPr>
          <a:xfrm>
            <a:off x="5078083" y="369498"/>
            <a:ext cx="6527319" cy="1351470"/>
          </a:xfrm>
          <a:prstGeom prst="roundRec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err="1">
                <a:solidFill>
                  <a:schemeClr val="tx1"/>
                </a:solidFill>
                <a:ea typeface="+mn-lt"/>
                <a:cs typeface="+mn-lt"/>
              </a:rPr>
              <a:t>обов’язковими</a:t>
            </a:r>
            <a:r>
              <a:rPr lang="ru-RU" b="1" dirty="0">
                <a:solidFill>
                  <a:schemeClr val="tx1"/>
                </a:solidFill>
                <a:ea typeface="+mn-lt"/>
                <a:cs typeface="+mn-lt"/>
              </a:rPr>
              <a:t> </a:t>
            </a:r>
            <a:r>
              <a:rPr lang="ru-RU" b="1" dirty="0" err="1">
                <a:solidFill>
                  <a:schemeClr val="tx1"/>
                </a:solidFill>
                <a:ea typeface="+mn-lt"/>
                <a:cs typeface="+mn-lt"/>
              </a:rPr>
              <a:t>ознаками</a:t>
            </a:r>
            <a:r>
              <a:rPr lang="ru-RU" b="1" dirty="0">
                <a:solidFill>
                  <a:schemeClr val="tx1"/>
                </a:solidFill>
                <a:ea typeface="+mn-lt"/>
                <a:cs typeface="+mn-lt"/>
              </a:rPr>
              <a:t> </a:t>
            </a:r>
            <a:r>
              <a:rPr lang="ru-RU" b="1" dirty="0" err="1">
                <a:solidFill>
                  <a:schemeClr val="tx1"/>
                </a:solidFill>
                <a:ea typeface="+mn-lt"/>
                <a:cs typeface="+mn-lt"/>
              </a:rPr>
              <a:t>злочинів</a:t>
            </a:r>
            <a:r>
              <a:rPr lang="ru-RU" b="1" dirty="0">
                <a:solidFill>
                  <a:schemeClr val="tx1"/>
                </a:solidFill>
                <a:ea typeface="+mn-lt"/>
                <a:cs typeface="+mn-lt"/>
              </a:rPr>
              <a:t>, </a:t>
            </a:r>
            <a:r>
              <a:rPr lang="ru-RU" b="1" dirty="0" err="1">
                <a:solidFill>
                  <a:schemeClr val="tx1"/>
                </a:solidFill>
                <a:ea typeface="+mn-lt"/>
                <a:cs typeface="+mn-lt"/>
              </a:rPr>
              <a:t>відповідальність</a:t>
            </a:r>
            <a:r>
              <a:rPr lang="ru-RU" b="1" dirty="0">
                <a:solidFill>
                  <a:schemeClr val="tx1"/>
                </a:solidFill>
                <a:ea typeface="+mn-lt"/>
                <a:cs typeface="+mn-lt"/>
              </a:rPr>
              <a:t> за </a:t>
            </a:r>
            <a:r>
              <a:rPr lang="ru-RU" b="1" dirty="0" err="1">
                <a:solidFill>
                  <a:schemeClr val="tx1"/>
                </a:solidFill>
                <a:ea typeface="+mn-lt"/>
                <a:cs typeface="+mn-lt"/>
              </a:rPr>
              <a:t>які</a:t>
            </a:r>
            <a:r>
              <a:rPr lang="ru-RU" b="1" dirty="0">
                <a:solidFill>
                  <a:schemeClr val="tx1"/>
                </a:solidFill>
                <a:ea typeface="+mn-lt"/>
                <a:cs typeface="+mn-lt"/>
              </a:rPr>
              <a:t> </a:t>
            </a:r>
            <a:r>
              <a:rPr lang="ru-RU" b="1" dirty="0" err="1">
                <a:solidFill>
                  <a:schemeClr val="tx1"/>
                </a:solidFill>
                <a:ea typeface="+mn-lt"/>
                <a:cs typeface="+mn-lt"/>
              </a:rPr>
              <a:t>передбачена</a:t>
            </a:r>
            <a:r>
              <a:rPr lang="ru-RU" b="1" dirty="0">
                <a:solidFill>
                  <a:schemeClr val="tx1"/>
                </a:solidFill>
                <a:ea typeface="+mn-lt"/>
                <a:cs typeface="+mn-lt"/>
              </a:rPr>
              <a:t> ч. 1 ст. 321 КК.</a:t>
            </a:r>
          </a:p>
        </p:txBody>
      </p:sp>
      <p:sp>
        <p:nvSpPr>
          <p:cNvPr id="6" name="Прямоугольник: скругленные углы 5">
            <a:extLst>
              <a:ext uri="{FF2B5EF4-FFF2-40B4-BE49-F238E27FC236}">
                <a16:creationId xmlns:a16="http://schemas.microsoft.com/office/drawing/2014/main" id="{AB068A21-7B3A-45FF-BCC8-9B55A7E27A2E}"/>
              </a:ext>
            </a:extLst>
          </p:cNvPr>
          <p:cNvSpPr/>
          <p:nvPr/>
        </p:nvSpPr>
        <p:spPr>
          <a:xfrm>
            <a:off x="5566912" y="1850365"/>
            <a:ext cx="5549659" cy="4054412"/>
          </a:xfrm>
          <a:prstGeom prst="roundRect">
            <a:avLst/>
          </a:prstGeom>
          <a:solidFill>
            <a:srgbClr val="F5E87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b="1" dirty="0">
                <a:solidFill>
                  <a:schemeClr val="tx1"/>
                </a:solidFill>
                <a:ea typeface="+mn-lt"/>
                <a:cs typeface="+mn-lt"/>
              </a:rPr>
              <a:t>(</a:t>
            </a:r>
            <a:r>
              <a:rPr lang="ru-RU" b="1" dirty="0" err="1">
                <a:solidFill>
                  <a:schemeClr val="tx1"/>
                </a:solidFill>
                <a:ea typeface="+mn-lt"/>
                <a:cs typeface="+mn-lt"/>
              </a:rPr>
              <a:t>може</a:t>
            </a:r>
            <a:r>
              <a:rPr lang="ru-RU" b="1" dirty="0">
                <a:solidFill>
                  <a:schemeClr val="tx1"/>
                </a:solidFill>
                <a:ea typeface="+mn-lt"/>
                <a:cs typeface="+mn-lt"/>
              </a:rPr>
              <a:t> бути </a:t>
            </a:r>
            <a:r>
              <a:rPr lang="ru-RU" b="1" dirty="0" err="1">
                <a:solidFill>
                  <a:schemeClr val="tx1"/>
                </a:solidFill>
                <a:ea typeface="+mn-lt"/>
                <a:cs typeface="+mn-lt"/>
              </a:rPr>
              <a:t>лише</a:t>
            </a:r>
            <a:r>
              <a:rPr lang="ru-RU" b="1" dirty="0">
                <a:solidFill>
                  <a:schemeClr val="tx1"/>
                </a:solidFill>
                <a:ea typeface="+mn-lt"/>
                <a:cs typeface="+mn-lt"/>
              </a:rPr>
              <a:t> </a:t>
            </a:r>
            <a:r>
              <a:rPr lang="ru-RU" b="1" dirty="0" err="1">
                <a:solidFill>
                  <a:schemeClr val="tx1"/>
                </a:solidFill>
                <a:ea typeface="+mn-lt"/>
                <a:cs typeface="+mn-lt"/>
              </a:rPr>
              <a:t>незаконним</a:t>
            </a:r>
            <a:r>
              <a:rPr lang="ru-RU" b="1" dirty="0">
                <a:solidFill>
                  <a:schemeClr val="tx1"/>
                </a:solidFill>
                <a:ea typeface="+mn-lt"/>
                <a:cs typeface="+mn-lt"/>
              </a:rPr>
              <a:t>) є </a:t>
            </a:r>
            <a:r>
              <a:rPr lang="ru-RU" b="1" dirty="0" err="1">
                <a:solidFill>
                  <a:schemeClr val="tx1"/>
                </a:solidFill>
                <a:ea typeface="+mn-lt"/>
                <a:cs typeface="+mn-lt"/>
              </a:rPr>
              <a:t>відшкодувальне</a:t>
            </a:r>
            <a:r>
              <a:rPr lang="ru-RU" b="1" dirty="0">
                <a:solidFill>
                  <a:schemeClr val="tx1"/>
                </a:solidFill>
                <a:ea typeface="+mn-lt"/>
                <a:cs typeface="+mn-lt"/>
              </a:rPr>
              <a:t> </a:t>
            </a:r>
            <a:r>
              <a:rPr lang="ru-RU" b="1" dirty="0" err="1">
                <a:solidFill>
                  <a:schemeClr val="tx1"/>
                </a:solidFill>
                <a:ea typeface="+mn-lt"/>
                <a:cs typeface="+mn-lt"/>
              </a:rPr>
              <a:t>або</a:t>
            </a:r>
            <a:r>
              <a:rPr lang="ru-RU" b="1" dirty="0">
                <a:solidFill>
                  <a:schemeClr val="tx1"/>
                </a:solidFill>
                <a:ea typeface="+mn-lt"/>
                <a:cs typeface="+mn-lt"/>
              </a:rPr>
              <a:t> </a:t>
            </a:r>
            <a:r>
              <a:rPr lang="ru-RU" b="1" dirty="0" err="1">
                <a:solidFill>
                  <a:schemeClr val="tx1"/>
                </a:solidFill>
                <a:ea typeface="+mn-lt"/>
                <a:cs typeface="+mn-lt"/>
              </a:rPr>
              <a:t>безоплатне</a:t>
            </a:r>
            <a:r>
              <a:rPr lang="ru-RU" b="1" dirty="0">
                <a:solidFill>
                  <a:schemeClr val="tx1"/>
                </a:solidFill>
                <a:ea typeface="+mn-lt"/>
                <a:cs typeface="+mn-lt"/>
              </a:rPr>
              <a:t> </a:t>
            </a:r>
            <a:r>
              <a:rPr lang="ru-RU" b="1" dirty="0" err="1">
                <a:solidFill>
                  <a:schemeClr val="tx1"/>
                </a:solidFill>
                <a:ea typeface="+mn-lt"/>
                <a:cs typeface="+mn-lt"/>
              </a:rPr>
              <a:t>відчуження</a:t>
            </a:r>
            <a:r>
              <a:rPr lang="ru-RU" b="1" dirty="0">
                <a:solidFill>
                  <a:schemeClr val="tx1"/>
                </a:solidFill>
                <a:ea typeface="+mn-lt"/>
                <a:cs typeface="+mn-lt"/>
              </a:rPr>
              <a:t> (</a:t>
            </a:r>
            <a:r>
              <a:rPr lang="ru-RU" b="1" dirty="0" err="1">
                <a:solidFill>
                  <a:schemeClr val="tx1"/>
                </a:solidFill>
                <a:ea typeface="+mn-lt"/>
                <a:cs typeface="+mn-lt"/>
              </a:rPr>
              <a:t>перехід</a:t>
            </a:r>
            <a:r>
              <a:rPr lang="ru-RU" b="1" dirty="0">
                <a:solidFill>
                  <a:schemeClr val="tx1"/>
                </a:solidFill>
                <a:ea typeface="+mn-lt"/>
                <a:cs typeface="+mn-lt"/>
              </a:rPr>
              <a:t>) </a:t>
            </a:r>
            <a:r>
              <a:rPr lang="ru-RU" b="1" dirty="0" err="1">
                <a:solidFill>
                  <a:schemeClr val="tx1"/>
                </a:solidFill>
                <a:ea typeface="+mn-lt"/>
                <a:cs typeface="+mn-lt"/>
              </a:rPr>
              <a:t>зазначених</a:t>
            </a:r>
            <a:r>
              <a:rPr lang="ru-RU" b="1" dirty="0">
                <a:solidFill>
                  <a:schemeClr val="tx1"/>
                </a:solidFill>
                <a:ea typeface="+mn-lt"/>
                <a:cs typeface="+mn-lt"/>
              </a:rPr>
              <a:t> </a:t>
            </a:r>
            <a:r>
              <a:rPr lang="ru-RU" b="1" dirty="0" err="1">
                <a:solidFill>
                  <a:schemeClr val="tx1"/>
                </a:solidFill>
                <a:ea typeface="+mn-lt"/>
                <a:cs typeface="+mn-lt"/>
              </a:rPr>
              <a:t>речовин</a:t>
            </a:r>
            <a:r>
              <a:rPr lang="ru-RU" b="1" dirty="0">
                <a:solidFill>
                  <a:schemeClr val="tx1"/>
                </a:solidFill>
                <a:ea typeface="+mn-lt"/>
                <a:cs typeface="+mn-lt"/>
              </a:rPr>
              <a:t> </a:t>
            </a:r>
            <a:r>
              <a:rPr lang="ru-RU" b="1" dirty="0" err="1">
                <a:solidFill>
                  <a:schemeClr val="tx1"/>
                </a:solidFill>
                <a:ea typeface="+mn-lt"/>
                <a:cs typeface="+mn-lt"/>
              </a:rPr>
              <a:t>від</a:t>
            </a:r>
            <a:r>
              <a:rPr lang="ru-RU" b="1" dirty="0">
                <a:solidFill>
                  <a:schemeClr val="tx1"/>
                </a:solidFill>
                <a:ea typeface="+mn-lt"/>
                <a:cs typeface="+mn-lt"/>
              </a:rPr>
              <a:t> </a:t>
            </a:r>
            <a:r>
              <a:rPr lang="ru-RU" b="1" dirty="0" err="1">
                <a:solidFill>
                  <a:schemeClr val="tx1"/>
                </a:solidFill>
                <a:ea typeface="+mn-lt"/>
                <a:cs typeface="+mn-lt"/>
              </a:rPr>
              <a:t>однієї</a:t>
            </a:r>
            <a:r>
              <a:rPr lang="ru-RU" b="1" dirty="0">
                <a:solidFill>
                  <a:schemeClr val="tx1"/>
                </a:solidFill>
                <a:ea typeface="+mn-lt"/>
                <a:cs typeface="+mn-lt"/>
              </a:rPr>
              <a:t> особи до </a:t>
            </a:r>
            <a:r>
              <a:rPr lang="ru-RU" b="1" dirty="0" err="1">
                <a:solidFill>
                  <a:schemeClr val="tx1"/>
                </a:solidFill>
                <a:ea typeface="+mn-lt"/>
                <a:cs typeface="+mn-lt"/>
              </a:rPr>
              <a:t>іншої</a:t>
            </a:r>
            <a:r>
              <a:rPr lang="ru-RU" b="1" dirty="0">
                <a:solidFill>
                  <a:schemeClr val="tx1"/>
                </a:solidFill>
                <a:ea typeface="+mn-lt"/>
                <a:cs typeface="+mn-lt"/>
              </a:rPr>
              <a:t> в будь-</a:t>
            </a:r>
            <a:r>
              <a:rPr lang="ru-RU" b="1" dirty="0" err="1">
                <a:solidFill>
                  <a:schemeClr val="tx1"/>
                </a:solidFill>
                <a:ea typeface="+mn-lt"/>
                <a:cs typeface="+mn-lt"/>
              </a:rPr>
              <a:t>якому</a:t>
            </a:r>
            <a:r>
              <a:rPr lang="ru-RU" b="1" dirty="0">
                <a:solidFill>
                  <a:schemeClr val="tx1"/>
                </a:solidFill>
                <a:ea typeface="+mn-lt"/>
                <a:cs typeface="+mn-lt"/>
              </a:rPr>
              <a:t> </a:t>
            </a:r>
            <a:r>
              <a:rPr lang="ru-RU" b="1" dirty="0" err="1">
                <a:solidFill>
                  <a:schemeClr val="tx1"/>
                </a:solidFill>
                <a:ea typeface="+mn-lt"/>
                <a:cs typeface="+mn-lt"/>
              </a:rPr>
              <a:t>вигляді</a:t>
            </a:r>
            <a:r>
              <a:rPr lang="ru-RU" b="1" dirty="0">
                <a:solidFill>
                  <a:schemeClr val="tx1"/>
                </a:solidFill>
                <a:ea typeface="+mn-lt"/>
                <a:cs typeface="+mn-lt"/>
              </a:rPr>
              <a:t> (продаж, </a:t>
            </a:r>
            <a:r>
              <a:rPr lang="ru-RU" b="1" dirty="0" err="1">
                <a:solidFill>
                  <a:schemeClr val="tx1"/>
                </a:solidFill>
                <a:ea typeface="+mn-lt"/>
                <a:cs typeface="+mn-lt"/>
              </a:rPr>
              <a:t>дарування</a:t>
            </a:r>
            <a:r>
              <a:rPr lang="ru-RU" b="1" dirty="0">
                <a:solidFill>
                  <a:schemeClr val="tx1"/>
                </a:solidFill>
                <a:ea typeface="+mn-lt"/>
                <a:cs typeface="+mn-lt"/>
              </a:rPr>
              <a:t>, </a:t>
            </a:r>
            <a:r>
              <a:rPr lang="ru-RU" b="1" dirty="0" err="1">
                <a:solidFill>
                  <a:schemeClr val="tx1"/>
                </a:solidFill>
                <a:ea typeface="+mn-lt"/>
                <a:cs typeface="+mn-lt"/>
              </a:rPr>
              <a:t>повернення</a:t>
            </a:r>
            <a:r>
              <a:rPr lang="ru-RU" b="1" dirty="0">
                <a:solidFill>
                  <a:schemeClr val="tx1"/>
                </a:solidFill>
                <a:ea typeface="+mn-lt"/>
                <a:cs typeface="+mn-lt"/>
              </a:rPr>
              <a:t> боргу, </a:t>
            </a:r>
            <a:r>
              <a:rPr lang="ru-RU" b="1" dirty="0" err="1">
                <a:solidFill>
                  <a:schemeClr val="tx1"/>
                </a:solidFill>
                <a:ea typeface="+mn-lt"/>
                <a:cs typeface="+mn-lt"/>
              </a:rPr>
              <a:t>обмін</a:t>
            </a:r>
            <a:r>
              <a:rPr lang="ru-RU" b="1" dirty="0">
                <a:solidFill>
                  <a:schemeClr val="tx1"/>
                </a:solidFill>
                <a:ea typeface="+mn-lt"/>
                <a:cs typeface="+mn-lt"/>
              </a:rPr>
              <a:t>, </a:t>
            </a:r>
            <a:r>
              <a:rPr lang="ru-RU" b="1" dirty="0" err="1">
                <a:solidFill>
                  <a:schemeClr val="tx1"/>
                </a:solidFill>
                <a:ea typeface="+mn-lt"/>
                <a:cs typeface="+mn-lt"/>
              </a:rPr>
              <a:t>позика</a:t>
            </a:r>
            <a:r>
              <a:rPr lang="ru-RU" b="1" dirty="0">
                <a:solidFill>
                  <a:schemeClr val="tx1"/>
                </a:solidFill>
                <a:ea typeface="+mn-lt"/>
                <a:cs typeface="+mn-lt"/>
              </a:rPr>
              <a:t> </a:t>
            </a:r>
            <a:r>
              <a:rPr lang="ru-RU" b="1" dirty="0" err="1">
                <a:solidFill>
                  <a:schemeClr val="tx1"/>
                </a:solidFill>
                <a:ea typeface="+mn-lt"/>
                <a:cs typeface="+mn-lt"/>
              </a:rPr>
              <a:t>тощо</a:t>
            </a:r>
            <a:r>
              <a:rPr lang="ru-RU" b="1" dirty="0">
                <a:solidFill>
                  <a:schemeClr val="tx1"/>
                </a:solidFill>
                <a:ea typeface="+mn-lt"/>
                <a:cs typeface="+mn-lt"/>
              </a:rPr>
              <a:t>) з </a:t>
            </a:r>
            <a:r>
              <a:rPr lang="ru-RU" b="1" dirty="0" err="1">
                <a:solidFill>
                  <a:schemeClr val="tx1"/>
                </a:solidFill>
                <a:ea typeface="+mn-lt"/>
                <a:cs typeface="+mn-lt"/>
              </a:rPr>
              <a:t>прийняттям</a:t>
            </a:r>
            <a:r>
              <a:rPr lang="ru-RU" b="1" dirty="0">
                <a:solidFill>
                  <a:schemeClr val="tx1"/>
                </a:solidFill>
                <a:ea typeface="+mn-lt"/>
                <a:cs typeface="+mn-lt"/>
              </a:rPr>
              <a:t>, </a:t>
            </a:r>
            <a:r>
              <a:rPr lang="ru-RU" b="1" dirty="0" err="1">
                <a:solidFill>
                  <a:schemeClr val="tx1"/>
                </a:solidFill>
                <a:ea typeface="+mn-lt"/>
                <a:cs typeface="+mn-lt"/>
              </a:rPr>
              <a:t>вживанням</a:t>
            </a:r>
            <a:r>
              <a:rPr lang="ru-RU" b="1" dirty="0">
                <a:solidFill>
                  <a:schemeClr val="tx1"/>
                </a:solidFill>
                <a:ea typeface="+mn-lt"/>
                <a:cs typeface="+mn-lt"/>
              </a:rPr>
              <a:t> </a:t>
            </a:r>
            <a:r>
              <a:rPr lang="ru-RU" b="1" dirty="0" err="1">
                <a:solidFill>
                  <a:schemeClr val="tx1"/>
                </a:solidFill>
                <a:ea typeface="+mn-lt"/>
                <a:cs typeface="+mn-lt"/>
              </a:rPr>
              <a:t>чи</a:t>
            </a:r>
            <a:r>
              <a:rPr lang="ru-RU" b="1" dirty="0">
                <a:solidFill>
                  <a:schemeClr val="tx1"/>
                </a:solidFill>
                <a:ea typeface="+mn-lt"/>
                <a:cs typeface="+mn-lt"/>
              </a:rPr>
              <a:t> </a:t>
            </a:r>
            <a:r>
              <a:rPr lang="ru-RU" b="1" dirty="0" err="1">
                <a:solidFill>
                  <a:schemeClr val="tx1"/>
                </a:solidFill>
                <a:ea typeface="+mn-lt"/>
                <a:cs typeface="+mn-lt"/>
              </a:rPr>
              <a:t>розпорядженням</a:t>
            </a:r>
            <a:r>
              <a:rPr lang="ru-RU" b="1" dirty="0">
                <a:solidFill>
                  <a:schemeClr val="tx1"/>
                </a:solidFill>
                <a:ea typeface="+mn-lt"/>
                <a:cs typeface="+mn-lt"/>
              </a:rPr>
              <a:t> </a:t>
            </a:r>
            <a:r>
              <a:rPr lang="ru-RU" b="1" dirty="0" err="1">
                <a:solidFill>
                  <a:schemeClr val="tx1"/>
                </a:solidFill>
                <a:ea typeface="+mn-lt"/>
                <a:cs typeface="+mn-lt"/>
              </a:rPr>
              <a:t>придбаними</a:t>
            </a:r>
            <a:r>
              <a:rPr lang="ru-RU" b="1" dirty="0">
                <a:solidFill>
                  <a:schemeClr val="tx1"/>
                </a:solidFill>
                <a:ea typeface="+mn-lt"/>
                <a:cs typeface="+mn-lt"/>
              </a:rPr>
              <a:t> </a:t>
            </a:r>
            <a:r>
              <a:rPr lang="ru-RU" b="1" dirty="0" err="1">
                <a:solidFill>
                  <a:schemeClr val="tx1"/>
                </a:solidFill>
                <a:ea typeface="+mn-lt"/>
                <a:cs typeface="+mn-lt"/>
              </a:rPr>
              <a:t>речовинами</a:t>
            </a:r>
            <a:r>
              <a:rPr lang="ru-RU" b="1" dirty="0">
                <a:solidFill>
                  <a:schemeClr val="tx1"/>
                </a:solidFill>
                <a:ea typeface="+mn-lt"/>
                <a:cs typeface="+mn-lt"/>
              </a:rPr>
              <a:t> в </a:t>
            </a:r>
            <a:r>
              <a:rPr lang="ru-RU" b="1" dirty="0" err="1">
                <a:solidFill>
                  <a:schemeClr val="tx1"/>
                </a:solidFill>
                <a:ea typeface="+mn-lt"/>
                <a:cs typeface="+mn-lt"/>
              </a:rPr>
              <a:t>іншій</a:t>
            </a:r>
            <a:r>
              <a:rPr lang="ru-RU" b="1" dirty="0">
                <a:solidFill>
                  <a:schemeClr val="tx1"/>
                </a:solidFill>
                <a:ea typeface="+mn-lt"/>
                <a:cs typeface="+mn-lt"/>
              </a:rPr>
              <a:t> </a:t>
            </a:r>
            <a:r>
              <a:rPr lang="ru-RU" b="1" dirty="0" err="1">
                <a:solidFill>
                  <a:schemeClr val="tx1"/>
                </a:solidFill>
                <a:ea typeface="+mn-lt"/>
                <a:cs typeface="+mn-lt"/>
              </a:rPr>
              <a:t>формі</a:t>
            </a:r>
            <a:r>
              <a:rPr lang="ru-RU" b="1" dirty="0">
                <a:solidFill>
                  <a:schemeClr val="tx1"/>
                </a:solidFill>
                <a:ea typeface="+mn-lt"/>
                <a:cs typeface="+mn-lt"/>
              </a:rPr>
              <a:t>.</a:t>
            </a:r>
            <a:endParaRPr lang="ru-RU" b="1">
              <a:solidFill>
                <a:schemeClr val="tx1"/>
              </a:solidFill>
            </a:endParaRPr>
          </a:p>
        </p:txBody>
      </p:sp>
      <p:sp>
        <p:nvSpPr>
          <p:cNvPr id="8" name="Стрелка: вправо 7">
            <a:extLst>
              <a:ext uri="{FF2B5EF4-FFF2-40B4-BE49-F238E27FC236}">
                <a16:creationId xmlns:a16="http://schemas.microsoft.com/office/drawing/2014/main" id="{0C8E42D0-E2A5-4E61-BE5D-567D80419FE5}"/>
              </a:ext>
            </a:extLst>
          </p:cNvPr>
          <p:cNvSpPr/>
          <p:nvPr/>
        </p:nvSpPr>
        <p:spPr>
          <a:xfrm>
            <a:off x="774206" y="251906"/>
            <a:ext cx="3738112" cy="1754036"/>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2800" b="1" dirty="0">
                <a:solidFill>
                  <a:schemeClr val="tx1"/>
                </a:solidFill>
              </a:rPr>
              <a:t>Мета </a:t>
            </a:r>
            <a:r>
              <a:rPr lang="ru-RU" sz="2800" b="1" dirty="0" err="1">
                <a:solidFill>
                  <a:schemeClr val="tx1"/>
                </a:solidFill>
              </a:rPr>
              <a:t>збуту</a:t>
            </a:r>
            <a:r>
              <a:rPr lang="ru-RU" sz="2800" b="1" dirty="0">
                <a:solidFill>
                  <a:schemeClr val="tx1"/>
                </a:solidFill>
              </a:rPr>
              <a:t>, </a:t>
            </a:r>
            <a:r>
              <a:rPr lang="ru-RU" sz="2800" b="1" dirty="0" err="1">
                <a:solidFill>
                  <a:schemeClr val="tx1"/>
                </a:solidFill>
              </a:rPr>
              <a:t>або</a:t>
            </a:r>
            <a:r>
              <a:rPr lang="ru-RU" sz="2800" b="1" dirty="0">
                <a:solidFill>
                  <a:schemeClr val="tx1"/>
                </a:solidFill>
              </a:rPr>
              <a:t> </a:t>
            </a:r>
            <a:r>
              <a:rPr lang="ru-RU" sz="2800" b="1" dirty="0" err="1">
                <a:solidFill>
                  <a:schemeClr val="tx1"/>
                </a:solidFill>
              </a:rPr>
              <a:t>збут</a:t>
            </a:r>
            <a:r>
              <a:rPr lang="ru-RU" sz="2800" b="1" dirty="0">
                <a:solidFill>
                  <a:schemeClr val="tx1"/>
                </a:solidFill>
              </a:rPr>
              <a:t>:</a:t>
            </a:r>
            <a:endParaRPr lang="ru-RU" dirty="0">
              <a:solidFill>
                <a:schemeClr val="tx1"/>
              </a:solidFill>
            </a:endParaRPr>
          </a:p>
        </p:txBody>
      </p:sp>
      <p:sp>
        <p:nvSpPr>
          <p:cNvPr id="9" name="Стрелка: вправо 8">
            <a:extLst>
              <a:ext uri="{FF2B5EF4-FFF2-40B4-BE49-F238E27FC236}">
                <a16:creationId xmlns:a16="http://schemas.microsoft.com/office/drawing/2014/main" id="{1CE7DF98-D1C2-4B2F-9FF3-5EC22C434900}"/>
              </a:ext>
            </a:extLst>
          </p:cNvPr>
          <p:cNvSpPr/>
          <p:nvPr/>
        </p:nvSpPr>
        <p:spPr>
          <a:xfrm>
            <a:off x="774206" y="2063452"/>
            <a:ext cx="3738112" cy="1078301"/>
          </a:xfrm>
          <a:prstGeom prst="rightArrow">
            <a:avLst/>
          </a:prstGeom>
          <a:solidFill>
            <a:srgbClr val="D5FFB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ru-RU" sz="3200" b="1" dirty="0" err="1">
                <a:solidFill>
                  <a:schemeClr val="tx1"/>
                </a:solidFill>
                <a:ea typeface="+mn-lt"/>
                <a:cs typeface="+mn-lt"/>
              </a:rPr>
              <a:t>Збут</a:t>
            </a:r>
            <a:r>
              <a:rPr lang="ru-RU" sz="2800" b="1" dirty="0">
                <a:solidFill>
                  <a:srgbClr val="000000"/>
                </a:solidFill>
              </a:rPr>
              <a:t>:</a:t>
            </a:r>
            <a:endParaRPr lang="ru-RU" dirty="0"/>
          </a:p>
        </p:txBody>
      </p:sp>
      <p:pic>
        <p:nvPicPr>
          <p:cNvPr id="2" name="Рисунок 10">
            <a:extLst>
              <a:ext uri="{FF2B5EF4-FFF2-40B4-BE49-F238E27FC236}">
                <a16:creationId xmlns:a16="http://schemas.microsoft.com/office/drawing/2014/main" id="{06884116-BC26-4350-A94E-29E4AB43ACBB}"/>
              </a:ext>
            </a:extLst>
          </p:cNvPr>
          <p:cNvPicPr>
            <a:picLocks noChangeAspect="1"/>
          </p:cNvPicPr>
          <p:nvPr/>
        </p:nvPicPr>
        <p:blipFill>
          <a:blip r:embed="rId2"/>
          <a:stretch>
            <a:fillRect/>
          </a:stretch>
        </p:blipFill>
        <p:spPr>
          <a:xfrm>
            <a:off x="1426683" y="2997230"/>
            <a:ext cx="2164331" cy="2128748"/>
          </a:xfrm>
          <a:prstGeom prst="rect">
            <a:avLst/>
          </a:prstGeom>
        </p:spPr>
      </p:pic>
      <p:sp>
        <p:nvSpPr>
          <p:cNvPr id="3" name="Свиток: горизонтальный 2">
            <a:extLst>
              <a:ext uri="{FF2B5EF4-FFF2-40B4-BE49-F238E27FC236}">
                <a16:creationId xmlns:a16="http://schemas.microsoft.com/office/drawing/2014/main" id="{D44C3699-9038-46DB-8DE1-3FBEF46B13E0}"/>
              </a:ext>
            </a:extLst>
          </p:cNvPr>
          <p:cNvSpPr/>
          <p:nvPr/>
        </p:nvSpPr>
        <p:spPr>
          <a:xfrm>
            <a:off x="521179" y="5011457"/>
            <a:ext cx="4456980" cy="1840301"/>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dirty="0" err="1">
                <a:ea typeface="+mn-lt"/>
                <a:cs typeface="+mn-lt"/>
              </a:rPr>
              <a:t>Дії</a:t>
            </a:r>
            <a:r>
              <a:rPr lang="ru-RU" dirty="0">
                <a:ea typeface="+mn-lt"/>
                <a:cs typeface="+mn-lt"/>
              </a:rPr>
              <a:t>, </a:t>
            </a:r>
            <a:r>
              <a:rPr lang="ru-RU" dirty="0" err="1">
                <a:ea typeface="+mn-lt"/>
                <a:cs typeface="+mn-lt"/>
              </a:rPr>
              <a:t>передбачені</a:t>
            </a:r>
            <a:r>
              <a:rPr lang="ru-RU" dirty="0">
                <a:ea typeface="+mn-lt"/>
                <a:cs typeface="+mn-lt"/>
              </a:rPr>
              <a:t> ч. 1 ст. 321 КК, </a:t>
            </a:r>
            <a:r>
              <a:rPr lang="ru-RU" dirty="0" err="1">
                <a:ea typeface="+mn-lt"/>
                <a:cs typeface="+mn-lt"/>
              </a:rPr>
              <a:t>визнаються</a:t>
            </a:r>
            <a:r>
              <a:rPr lang="ru-RU" dirty="0">
                <a:ea typeface="+mn-lt"/>
                <a:cs typeface="+mn-lt"/>
              </a:rPr>
              <a:t> </a:t>
            </a:r>
            <a:r>
              <a:rPr lang="ru-RU" dirty="0" err="1">
                <a:ea typeface="+mn-lt"/>
                <a:cs typeface="+mn-lt"/>
              </a:rPr>
              <a:t>злочинними</a:t>
            </a:r>
            <a:r>
              <a:rPr lang="ru-RU" dirty="0">
                <a:ea typeface="+mn-lt"/>
                <a:cs typeface="+mn-lt"/>
              </a:rPr>
              <a:t> </a:t>
            </a:r>
            <a:r>
              <a:rPr lang="ru-RU" dirty="0" err="1">
                <a:ea typeface="+mn-lt"/>
                <a:cs typeface="+mn-lt"/>
              </a:rPr>
              <a:t>лише</a:t>
            </a:r>
            <a:r>
              <a:rPr lang="ru-RU" dirty="0">
                <a:ea typeface="+mn-lt"/>
                <a:cs typeface="+mn-lt"/>
              </a:rPr>
              <a:t> за </a:t>
            </a:r>
            <a:r>
              <a:rPr lang="ru-RU" dirty="0" err="1">
                <a:ea typeface="+mn-lt"/>
                <a:cs typeface="+mn-lt"/>
              </a:rPr>
              <a:t>умови</a:t>
            </a:r>
            <a:r>
              <a:rPr lang="ru-RU" dirty="0">
                <a:ea typeface="+mn-lt"/>
                <a:cs typeface="+mn-lt"/>
              </a:rPr>
              <a:t> </a:t>
            </a:r>
            <a:r>
              <a:rPr lang="ru-RU" dirty="0" err="1">
                <a:ea typeface="+mn-lt"/>
                <a:cs typeface="+mn-lt"/>
              </a:rPr>
              <a:t>їх</a:t>
            </a:r>
            <a:r>
              <a:rPr lang="ru-RU" dirty="0">
                <a:ea typeface="+mn-lt"/>
                <a:cs typeface="+mn-lt"/>
              </a:rPr>
              <a:t> </a:t>
            </a:r>
            <a:r>
              <a:rPr lang="ru-RU" dirty="0" err="1">
                <a:ea typeface="+mn-lt"/>
                <a:cs typeface="+mn-lt"/>
              </a:rPr>
              <a:t>вчинення</a:t>
            </a:r>
            <a:r>
              <a:rPr lang="ru-RU" dirty="0">
                <a:ea typeface="+mn-lt"/>
                <a:cs typeface="+mn-lt"/>
              </a:rPr>
              <a:t> без </a:t>
            </a:r>
            <a:r>
              <a:rPr lang="ru-RU" dirty="0" err="1">
                <a:ea typeface="+mn-lt"/>
                <a:cs typeface="+mn-lt"/>
              </a:rPr>
              <a:t>спеціального</a:t>
            </a:r>
            <a:r>
              <a:rPr lang="ru-RU" dirty="0">
                <a:ea typeface="+mn-lt"/>
                <a:cs typeface="+mn-lt"/>
              </a:rPr>
              <a:t> на те </a:t>
            </a:r>
            <a:r>
              <a:rPr lang="ru-RU" dirty="0" err="1">
                <a:ea typeface="+mn-lt"/>
                <a:cs typeface="+mn-lt"/>
              </a:rPr>
              <a:t>дозволу</a:t>
            </a:r>
            <a:r>
              <a:rPr lang="ru-RU" dirty="0">
                <a:ea typeface="+mn-lt"/>
                <a:cs typeface="+mn-lt"/>
              </a:rPr>
              <a:t> (</a:t>
            </a:r>
            <a:r>
              <a:rPr lang="ru-RU" dirty="0" err="1">
                <a:ea typeface="+mn-lt"/>
                <a:cs typeface="+mn-lt"/>
              </a:rPr>
              <a:t>ліцензії</a:t>
            </a:r>
            <a:r>
              <a:rPr lang="ru-RU" dirty="0">
                <a:ea typeface="+mn-lt"/>
                <a:cs typeface="+mn-lt"/>
              </a:rPr>
              <a:t>).</a:t>
            </a:r>
            <a:endParaRPr lang="ru-RU" dirty="0"/>
          </a:p>
        </p:txBody>
      </p:sp>
    </p:spTree>
    <p:extLst>
      <p:ext uri="{BB962C8B-B14F-4D97-AF65-F5344CB8AC3E}">
        <p14:creationId xmlns:p14="http://schemas.microsoft.com/office/powerpoint/2010/main" val="10313547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2A86BC-1229-4F6D-96CE-429CDB08667B}"/>
              </a:ext>
            </a:extLst>
          </p:cNvPr>
          <p:cNvSpPr txBox="1"/>
          <p:nvPr/>
        </p:nvSpPr>
        <p:spPr>
          <a:xfrm>
            <a:off x="454324" y="454325"/>
            <a:ext cx="4799161" cy="156966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err="1"/>
              <a:t>Посилання</a:t>
            </a:r>
            <a:r>
              <a:rPr lang="en-US" sz="2400" b="1" dirty="0"/>
              <a:t> </a:t>
            </a:r>
            <a:r>
              <a:rPr lang="en-US" sz="2400" b="1" dirty="0" err="1"/>
              <a:t>на</a:t>
            </a:r>
            <a:r>
              <a:rPr lang="en-US" sz="2400" b="1" dirty="0"/>
              <a:t> ч . 2 </a:t>
            </a:r>
            <a:r>
              <a:rPr lang="en-US" sz="2400" b="1" dirty="0" err="1"/>
              <a:t>ст</a:t>
            </a:r>
            <a:r>
              <a:rPr lang="en-US" sz="2400" b="1" dirty="0"/>
              <a:t>. 321 КК </a:t>
            </a:r>
            <a:r>
              <a:rPr lang="en-US" sz="2400" b="1" dirty="0" err="1"/>
              <a:t>на</a:t>
            </a:r>
            <a:r>
              <a:rPr lang="en-US" sz="2400" b="1" dirty="0"/>
              <a:t> </a:t>
            </a:r>
            <a:r>
              <a:rPr lang="en-US" sz="2400" b="1" dirty="0" err="1"/>
              <a:t>відпуск</a:t>
            </a:r>
            <a:r>
              <a:rPr lang="en-US" sz="2400" b="1" dirty="0"/>
              <a:t>, </a:t>
            </a:r>
            <a:r>
              <a:rPr lang="en-US" sz="2400" b="1" dirty="0" err="1"/>
              <a:t>як</a:t>
            </a:r>
            <a:r>
              <a:rPr lang="en-US" sz="2400" b="1" dirty="0"/>
              <a:t> </a:t>
            </a:r>
            <a:r>
              <a:rPr lang="en-US" sz="2400" b="1" dirty="0" err="1"/>
              <a:t>форму</a:t>
            </a:r>
            <a:r>
              <a:rPr lang="en-US" sz="2400" b="1" dirty="0"/>
              <a:t> </a:t>
            </a:r>
            <a:r>
              <a:rPr lang="en-US" sz="2400" b="1" dirty="0" err="1"/>
              <a:t>об’єктивної</a:t>
            </a:r>
            <a:r>
              <a:rPr lang="en-US" sz="2400" b="1" dirty="0"/>
              <a:t> </a:t>
            </a:r>
            <a:r>
              <a:rPr lang="en-US" sz="2400" b="1" dirty="0" err="1"/>
              <a:t>сторони</a:t>
            </a:r>
            <a:r>
              <a:rPr lang="en-US" sz="2400" b="1" dirty="0"/>
              <a:t> </a:t>
            </a:r>
            <a:r>
              <a:rPr lang="en-US" sz="2400" b="1" dirty="0" err="1"/>
              <a:t>відповідного</a:t>
            </a:r>
            <a:r>
              <a:rPr lang="en-US" sz="2400" b="1" dirty="0"/>
              <a:t> </a:t>
            </a:r>
            <a:r>
              <a:rPr lang="en-US" sz="2400" b="1" dirty="0" err="1"/>
              <a:t>складу</a:t>
            </a:r>
            <a:r>
              <a:rPr lang="en-US" sz="2400" b="1" dirty="0"/>
              <a:t> </a:t>
            </a:r>
            <a:r>
              <a:rPr lang="en-US" sz="2400" b="1" dirty="0" err="1"/>
              <a:t>злочину</a:t>
            </a:r>
            <a:endParaRPr lang="en-US" sz="2400" b="1" dirty="0"/>
          </a:p>
        </p:txBody>
      </p:sp>
      <p:sp>
        <p:nvSpPr>
          <p:cNvPr id="5" name="Прямоугольник: скругленные углы 4">
            <a:extLst>
              <a:ext uri="{FF2B5EF4-FFF2-40B4-BE49-F238E27FC236}">
                <a16:creationId xmlns:a16="http://schemas.microsoft.com/office/drawing/2014/main" id="{AAFE0951-2315-43BE-A036-C2D170A7C079}"/>
              </a:ext>
            </a:extLst>
          </p:cNvPr>
          <p:cNvSpPr/>
          <p:nvPr/>
        </p:nvSpPr>
        <p:spPr>
          <a:xfrm>
            <a:off x="7694762" y="254479"/>
            <a:ext cx="4284451" cy="632603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400" dirty="0">
                <a:ea typeface="+mn-lt"/>
                <a:cs typeface="+mn-lt"/>
              </a:rPr>
              <a:t>• </a:t>
            </a:r>
            <a:r>
              <a:rPr lang="ru-RU" sz="2400" dirty="0" err="1">
                <a:ea typeface="+mn-lt"/>
                <a:cs typeface="+mn-lt"/>
              </a:rPr>
              <a:t>Протиправні</a:t>
            </a:r>
            <a:r>
              <a:rPr lang="ru-RU" sz="2400" dirty="0">
                <a:ea typeface="+mn-lt"/>
                <a:cs typeface="+mn-lt"/>
              </a:rPr>
              <a:t> </a:t>
            </a:r>
            <a:r>
              <a:rPr lang="ru-RU" sz="2400" dirty="0" err="1">
                <a:ea typeface="+mn-lt"/>
                <a:cs typeface="+mn-lt"/>
              </a:rPr>
              <a:t>дії</a:t>
            </a:r>
            <a:r>
              <a:rPr lang="ru-RU" sz="2400" dirty="0">
                <a:ea typeface="+mn-lt"/>
                <a:cs typeface="+mn-lt"/>
              </a:rPr>
              <a:t> </a:t>
            </a:r>
            <a:r>
              <a:rPr lang="ru-RU" sz="2400" dirty="0" err="1">
                <a:ea typeface="+mn-lt"/>
                <a:cs typeface="+mn-lt"/>
              </a:rPr>
              <a:t>можуть</a:t>
            </a:r>
            <a:r>
              <a:rPr lang="ru-RU" sz="2400" dirty="0">
                <a:ea typeface="+mn-lt"/>
                <a:cs typeface="+mn-lt"/>
              </a:rPr>
              <a:t> </a:t>
            </a:r>
            <a:r>
              <a:rPr lang="ru-RU" sz="2400" dirty="0" err="1">
                <a:ea typeface="+mn-lt"/>
                <a:cs typeface="+mn-lt"/>
              </a:rPr>
              <a:t>здійснюватися</a:t>
            </a:r>
            <a:r>
              <a:rPr lang="ru-RU" sz="2400" dirty="0">
                <a:ea typeface="+mn-lt"/>
                <a:cs typeface="+mn-lt"/>
              </a:rPr>
              <a:t> </a:t>
            </a:r>
            <a:r>
              <a:rPr lang="ru-RU" sz="2400" dirty="0" err="1">
                <a:ea typeface="+mn-lt"/>
                <a:cs typeface="+mn-lt"/>
              </a:rPr>
              <a:t>лише</a:t>
            </a:r>
            <a:r>
              <a:rPr lang="ru-RU" sz="2400" dirty="0">
                <a:ea typeface="+mn-lt"/>
                <a:cs typeface="+mn-lt"/>
              </a:rPr>
              <a:t> за </a:t>
            </a:r>
            <a:r>
              <a:rPr lang="ru-RU" sz="2400" dirty="0" err="1">
                <a:ea typeface="+mn-lt"/>
                <a:cs typeface="+mn-lt"/>
              </a:rPr>
              <a:t>умови</a:t>
            </a:r>
            <a:r>
              <a:rPr lang="ru-RU" sz="2400" dirty="0">
                <a:ea typeface="+mn-lt"/>
                <a:cs typeface="+mn-lt"/>
              </a:rPr>
              <a:t> законного </a:t>
            </a:r>
            <a:r>
              <a:rPr lang="ru-RU" sz="2400" dirty="0" err="1">
                <a:ea typeface="+mn-lt"/>
                <a:cs typeface="+mn-lt"/>
              </a:rPr>
              <a:t>обігу</a:t>
            </a:r>
            <a:r>
              <a:rPr lang="ru-RU" sz="2400" dirty="0">
                <a:ea typeface="+mn-lt"/>
                <a:cs typeface="+mn-lt"/>
              </a:rPr>
              <a:t> </a:t>
            </a:r>
            <a:r>
              <a:rPr lang="ru-RU" sz="2400" dirty="0" err="1">
                <a:ea typeface="+mn-lt"/>
                <a:cs typeface="+mn-lt"/>
              </a:rPr>
              <a:t>отруйних</a:t>
            </a:r>
            <a:r>
              <a:rPr lang="ru-RU" sz="2400" dirty="0">
                <a:ea typeface="+mn-lt"/>
                <a:cs typeface="+mn-lt"/>
              </a:rPr>
              <a:t> та </a:t>
            </a:r>
            <a:r>
              <a:rPr lang="ru-RU" sz="2400" dirty="0" err="1">
                <a:ea typeface="+mn-lt"/>
                <a:cs typeface="+mn-lt"/>
              </a:rPr>
              <a:t>сильнодіючих</a:t>
            </a:r>
            <a:r>
              <a:rPr lang="ru-RU" sz="2400" dirty="0">
                <a:ea typeface="+mn-lt"/>
                <a:cs typeface="+mn-lt"/>
              </a:rPr>
              <a:t> </a:t>
            </a:r>
            <a:r>
              <a:rPr lang="ru-RU" sz="2400" dirty="0" err="1">
                <a:ea typeface="+mn-lt"/>
                <a:cs typeface="+mn-lt"/>
              </a:rPr>
              <a:t>речовин</a:t>
            </a:r>
            <a:r>
              <a:rPr lang="ru-RU" sz="2400" dirty="0">
                <a:ea typeface="+mn-lt"/>
                <a:cs typeface="+mn-lt"/>
              </a:rPr>
              <a:t> особою, яка </a:t>
            </a:r>
            <a:r>
              <a:rPr lang="ru-RU" sz="2400" dirty="0" err="1">
                <a:ea typeface="+mn-lt"/>
                <a:cs typeface="+mn-lt"/>
              </a:rPr>
              <a:t>має</a:t>
            </a:r>
            <a:r>
              <a:rPr lang="ru-RU" sz="2400" dirty="0">
                <a:ea typeface="+mn-lt"/>
                <a:cs typeface="+mn-lt"/>
              </a:rPr>
              <a:t> </a:t>
            </a:r>
            <a:r>
              <a:rPr lang="ru-RU" sz="2400" dirty="0" err="1">
                <a:ea typeface="+mn-lt"/>
                <a:cs typeface="+mn-lt"/>
              </a:rPr>
              <a:t>спеціальний</a:t>
            </a:r>
            <a:r>
              <a:rPr lang="ru-RU" sz="2400" dirty="0">
                <a:ea typeface="+mn-lt"/>
                <a:cs typeface="+mn-lt"/>
              </a:rPr>
              <a:t> </a:t>
            </a:r>
            <a:r>
              <a:rPr lang="ru-RU" sz="2400" dirty="0" err="1">
                <a:ea typeface="+mn-lt"/>
                <a:cs typeface="+mn-lt"/>
              </a:rPr>
              <a:t>дозвіл</a:t>
            </a:r>
            <a:r>
              <a:rPr lang="ru-RU" sz="2400" dirty="0">
                <a:ea typeface="+mn-lt"/>
                <a:cs typeface="+mn-lt"/>
              </a:rPr>
              <a:t> на </a:t>
            </a:r>
            <a:r>
              <a:rPr lang="ru-RU" sz="2400" dirty="0" err="1">
                <a:ea typeface="+mn-lt"/>
                <a:cs typeface="+mn-lt"/>
              </a:rPr>
              <a:t>такий</a:t>
            </a:r>
            <a:r>
              <a:rPr lang="ru-RU" sz="2400" dirty="0">
                <a:ea typeface="+mn-lt"/>
                <a:cs typeface="+mn-lt"/>
              </a:rPr>
              <a:t> вид </a:t>
            </a:r>
            <a:r>
              <a:rPr lang="ru-RU" sz="2400" dirty="0" err="1">
                <a:ea typeface="+mn-lt"/>
                <a:cs typeface="+mn-lt"/>
              </a:rPr>
              <a:t>діяльності</a:t>
            </a:r>
            <a:r>
              <a:rPr lang="ru-RU" sz="2400" dirty="0">
                <a:ea typeface="+mn-lt"/>
                <a:cs typeface="+mn-lt"/>
              </a:rPr>
              <a:t> .</a:t>
            </a:r>
          </a:p>
          <a:p>
            <a:pPr algn="ctr"/>
            <a:r>
              <a:rPr lang="ru-RU" sz="2400" dirty="0">
                <a:ea typeface="+mn-lt"/>
                <a:cs typeface="+mn-lt"/>
              </a:rPr>
              <a:t>• </a:t>
            </a:r>
            <a:r>
              <a:rPr lang="ru-RU" sz="2400" dirty="0" err="1">
                <a:ea typeface="+mn-lt"/>
                <a:cs typeface="+mn-lt"/>
              </a:rPr>
              <a:t>Відпуск</a:t>
            </a:r>
            <a:r>
              <a:rPr lang="ru-RU" sz="2400" dirty="0">
                <a:ea typeface="+mn-lt"/>
                <a:cs typeface="+mn-lt"/>
              </a:rPr>
              <a:t> </a:t>
            </a:r>
            <a:r>
              <a:rPr lang="ru-RU" sz="2400" dirty="0" err="1">
                <a:ea typeface="+mn-lt"/>
                <a:cs typeface="+mn-lt"/>
              </a:rPr>
              <a:t>може</a:t>
            </a:r>
            <a:r>
              <a:rPr lang="ru-RU" sz="2400" dirty="0">
                <a:ea typeface="+mn-lt"/>
                <a:cs typeface="+mn-lt"/>
              </a:rPr>
              <a:t> </a:t>
            </a:r>
            <a:r>
              <a:rPr lang="ru-RU" sz="2400" dirty="0" err="1">
                <a:ea typeface="+mn-lt"/>
                <a:cs typeface="+mn-lt"/>
              </a:rPr>
              <a:t>відбуватись</a:t>
            </a:r>
            <a:r>
              <a:rPr lang="ru-RU" sz="2400" dirty="0">
                <a:ea typeface="+mn-lt"/>
                <a:cs typeface="+mn-lt"/>
              </a:rPr>
              <a:t>, </a:t>
            </a:r>
            <a:r>
              <a:rPr lang="ru-RU" sz="2400" dirty="0" err="1">
                <a:ea typeface="+mn-lt"/>
                <a:cs typeface="+mn-lt"/>
              </a:rPr>
              <a:t>наприклад</a:t>
            </a:r>
            <a:r>
              <a:rPr lang="ru-RU" sz="2400" dirty="0">
                <a:ea typeface="+mn-lt"/>
                <a:cs typeface="+mn-lt"/>
              </a:rPr>
              <a:t>, шляхом </a:t>
            </a:r>
            <a:r>
              <a:rPr lang="ru-RU" sz="2400" dirty="0" err="1">
                <a:ea typeface="+mn-lt"/>
                <a:cs typeface="+mn-lt"/>
              </a:rPr>
              <a:t>видачі</a:t>
            </a:r>
            <a:r>
              <a:rPr lang="ru-RU" sz="2400" dirty="0">
                <a:ea typeface="+mn-lt"/>
                <a:cs typeface="+mn-lt"/>
              </a:rPr>
              <a:t> </a:t>
            </a:r>
            <a:r>
              <a:rPr lang="ru-RU" sz="2400" dirty="0" err="1">
                <a:ea typeface="+mn-lt"/>
                <a:cs typeface="+mn-lt"/>
              </a:rPr>
              <a:t>або</a:t>
            </a:r>
            <a:r>
              <a:rPr lang="ru-RU" sz="2400" dirty="0">
                <a:ea typeface="+mn-lt"/>
                <a:cs typeface="+mn-lt"/>
              </a:rPr>
              <a:t> продажу </a:t>
            </a:r>
            <a:r>
              <a:rPr lang="ru-RU" sz="2400" dirty="0" err="1">
                <a:ea typeface="+mn-lt"/>
                <a:cs typeface="+mn-lt"/>
              </a:rPr>
              <a:t>зазначених</a:t>
            </a:r>
            <a:r>
              <a:rPr lang="ru-RU" sz="2400" dirty="0">
                <a:ea typeface="+mn-lt"/>
                <a:cs typeface="+mn-lt"/>
              </a:rPr>
              <a:t> </a:t>
            </a:r>
            <a:r>
              <a:rPr lang="ru-RU" sz="2400" dirty="0" err="1">
                <a:ea typeface="+mn-lt"/>
                <a:cs typeface="+mn-lt"/>
              </a:rPr>
              <a:t>речовин</a:t>
            </a:r>
            <a:r>
              <a:rPr lang="ru-RU" sz="2400" dirty="0">
                <a:ea typeface="+mn-lt"/>
                <a:cs typeface="+mn-lt"/>
              </a:rPr>
              <a:t> </a:t>
            </a:r>
            <a:r>
              <a:rPr lang="ru-RU" sz="2400" dirty="0" err="1">
                <a:ea typeface="+mn-lt"/>
                <a:cs typeface="+mn-lt"/>
              </a:rPr>
              <a:t>підприємствам</a:t>
            </a:r>
            <a:r>
              <a:rPr lang="ru-RU" sz="2400" dirty="0">
                <a:ea typeface="+mn-lt"/>
                <a:cs typeface="+mn-lt"/>
              </a:rPr>
              <a:t>, </a:t>
            </a:r>
            <a:r>
              <a:rPr lang="ru-RU" sz="2400" dirty="0" err="1">
                <a:ea typeface="+mn-lt"/>
                <a:cs typeface="+mn-lt"/>
              </a:rPr>
              <a:t>установам</a:t>
            </a:r>
            <a:r>
              <a:rPr lang="ru-RU" sz="2400" dirty="0">
                <a:ea typeface="+mn-lt"/>
                <a:cs typeface="+mn-lt"/>
              </a:rPr>
              <a:t>, </a:t>
            </a:r>
            <a:r>
              <a:rPr lang="ru-RU" sz="2400" dirty="0" err="1">
                <a:ea typeface="+mn-lt"/>
                <a:cs typeface="+mn-lt"/>
              </a:rPr>
              <a:t>організаціям</a:t>
            </a:r>
            <a:r>
              <a:rPr lang="ru-RU" sz="2400" dirty="0">
                <a:ea typeface="+mn-lt"/>
                <a:cs typeface="+mn-lt"/>
              </a:rPr>
              <a:t> </a:t>
            </a:r>
            <a:r>
              <a:rPr lang="ru-RU" sz="2400" dirty="0" err="1">
                <a:ea typeface="+mn-lt"/>
                <a:cs typeface="+mn-lt"/>
              </a:rPr>
              <a:t>або</a:t>
            </a:r>
            <a:r>
              <a:rPr lang="ru-RU" sz="2400" dirty="0">
                <a:ea typeface="+mn-lt"/>
                <a:cs typeface="+mn-lt"/>
              </a:rPr>
              <a:t> </a:t>
            </a:r>
            <a:r>
              <a:rPr lang="ru-RU" sz="2400" dirty="0" err="1">
                <a:ea typeface="+mn-lt"/>
                <a:cs typeface="+mn-lt"/>
              </a:rPr>
              <a:t>окремим</a:t>
            </a:r>
            <a:r>
              <a:rPr lang="ru-RU" sz="2400" dirty="0">
                <a:ea typeface="+mn-lt"/>
                <a:cs typeface="+mn-lt"/>
              </a:rPr>
              <a:t> </a:t>
            </a:r>
            <a:r>
              <a:rPr lang="ru-RU" sz="2400" dirty="0" err="1">
                <a:ea typeface="+mn-lt"/>
                <a:cs typeface="+mn-lt"/>
              </a:rPr>
              <a:t>громадянам</a:t>
            </a:r>
            <a:r>
              <a:rPr lang="ru-RU" sz="2400" dirty="0">
                <a:ea typeface="+mn-lt"/>
                <a:cs typeface="+mn-lt"/>
              </a:rPr>
              <a:t> .</a:t>
            </a:r>
            <a:endParaRPr lang="ru-RU" sz="2400" dirty="0"/>
          </a:p>
        </p:txBody>
      </p:sp>
      <p:sp>
        <p:nvSpPr>
          <p:cNvPr id="6" name="Стрелка: вправо 5">
            <a:extLst>
              <a:ext uri="{FF2B5EF4-FFF2-40B4-BE49-F238E27FC236}">
                <a16:creationId xmlns:a16="http://schemas.microsoft.com/office/drawing/2014/main" id="{7125999C-DED6-4A12-8EA9-67B11C42FDB6}"/>
              </a:ext>
            </a:extLst>
          </p:cNvPr>
          <p:cNvSpPr/>
          <p:nvPr/>
        </p:nvSpPr>
        <p:spPr>
          <a:xfrm rot="720000">
            <a:off x="5375860" y="784767"/>
            <a:ext cx="2142226" cy="92015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tx1"/>
                </a:solidFill>
              </a:rPr>
              <a:t>Означає</a:t>
            </a:r>
            <a:r>
              <a:rPr lang="ru-RU" b="1" dirty="0">
                <a:solidFill>
                  <a:schemeClr val="tx1"/>
                </a:solidFill>
              </a:rPr>
              <a:t>:</a:t>
            </a:r>
          </a:p>
        </p:txBody>
      </p:sp>
      <p:sp>
        <p:nvSpPr>
          <p:cNvPr id="7" name="Блок-схема: документ 6">
            <a:extLst>
              <a:ext uri="{FF2B5EF4-FFF2-40B4-BE49-F238E27FC236}">
                <a16:creationId xmlns:a16="http://schemas.microsoft.com/office/drawing/2014/main" id="{FDB37F66-535A-4A9E-BA91-A73FA8EE8F11}"/>
              </a:ext>
            </a:extLst>
          </p:cNvPr>
          <p:cNvSpPr/>
          <p:nvPr/>
        </p:nvSpPr>
        <p:spPr>
          <a:xfrm>
            <a:off x="461154" y="3739106"/>
            <a:ext cx="4255696" cy="3033622"/>
          </a:xfrm>
          <a:prstGeom prst="flowChartDocumen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err="1">
                <a:solidFill>
                  <a:schemeClr val="tx1"/>
                </a:solidFill>
                <a:ea typeface="+mn-lt"/>
                <a:cs typeface="+mn-lt"/>
              </a:rPr>
              <a:t>Якщо</a:t>
            </a:r>
            <a:r>
              <a:rPr lang="ru-RU" sz="2400" dirty="0">
                <a:solidFill>
                  <a:schemeClr val="tx1"/>
                </a:solidFill>
                <a:ea typeface="+mn-lt"/>
                <a:cs typeface="+mn-lt"/>
              </a:rPr>
              <a:t> ж </a:t>
            </a:r>
            <a:r>
              <a:rPr lang="ru-RU" sz="2400" dirty="0" err="1">
                <a:solidFill>
                  <a:schemeClr val="tx1"/>
                </a:solidFill>
                <a:ea typeface="+mn-lt"/>
                <a:cs typeface="+mn-lt"/>
              </a:rPr>
              <a:t>зазначені</a:t>
            </a:r>
            <a:r>
              <a:rPr lang="ru-RU" sz="2400" dirty="0">
                <a:solidFill>
                  <a:schemeClr val="tx1"/>
                </a:solidFill>
                <a:ea typeface="+mn-lt"/>
                <a:cs typeface="+mn-lt"/>
              </a:rPr>
              <a:t> </a:t>
            </a:r>
            <a:r>
              <a:rPr lang="ru-RU" sz="2400" dirty="0" err="1">
                <a:solidFill>
                  <a:schemeClr val="tx1"/>
                </a:solidFill>
                <a:ea typeface="+mn-lt"/>
                <a:cs typeface="+mn-lt"/>
              </a:rPr>
              <a:t>дії</a:t>
            </a:r>
            <a:r>
              <a:rPr lang="ru-RU" sz="2400" dirty="0">
                <a:solidFill>
                  <a:schemeClr val="tx1"/>
                </a:solidFill>
                <a:ea typeface="+mn-lt"/>
                <a:cs typeface="+mn-lt"/>
              </a:rPr>
              <a:t> </a:t>
            </a:r>
            <a:r>
              <a:rPr lang="ru-RU" sz="2400" dirty="0" err="1">
                <a:solidFill>
                  <a:schemeClr val="tx1"/>
                </a:solidFill>
                <a:ea typeface="+mn-lt"/>
                <a:cs typeface="+mn-lt"/>
              </a:rPr>
              <a:t>вчиняються</a:t>
            </a:r>
            <a:r>
              <a:rPr lang="ru-RU" sz="2400" dirty="0">
                <a:solidFill>
                  <a:schemeClr val="tx1"/>
                </a:solidFill>
                <a:ea typeface="+mn-lt"/>
                <a:cs typeface="+mn-lt"/>
              </a:rPr>
              <a:t> без </a:t>
            </a:r>
            <a:r>
              <a:rPr lang="ru-RU" sz="2400" dirty="0" err="1">
                <a:solidFill>
                  <a:schemeClr val="tx1"/>
                </a:solidFill>
                <a:ea typeface="+mn-lt"/>
                <a:cs typeface="+mn-lt"/>
              </a:rPr>
              <a:t>спеціального</a:t>
            </a:r>
            <a:r>
              <a:rPr lang="ru-RU" sz="2400" dirty="0">
                <a:solidFill>
                  <a:schemeClr val="tx1"/>
                </a:solidFill>
                <a:ea typeface="+mn-lt"/>
                <a:cs typeface="+mn-lt"/>
              </a:rPr>
              <a:t> </a:t>
            </a:r>
            <a:r>
              <a:rPr lang="ru-RU" sz="2400" dirty="0" err="1">
                <a:solidFill>
                  <a:schemeClr val="tx1"/>
                </a:solidFill>
                <a:ea typeface="+mn-lt"/>
                <a:cs typeface="+mn-lt"/>
              </a:rPr>
              <a:t>дозволу</a:t>
            </a:r>
            <a:r>
              <a:rPr lang="ru-RU" sz="2400" dirty="0">
                <a:solidFill>
                  <a:schemeClr val="tx1"/>
                </a:solidFill>
                <a:ea typeface="+mn-lt"/>
                <a:cs typeface="+mn-lt"/>
              </a:rPr>
              <a:t>, вони </a:t>
            </a:r>
            <a:r>
              <a:rPr lang="ru-RU" sz="2400" dirty="0" err="1">
                <a:solidFill>
                  <a:schemeClr val="tx1"/>
                </a:solidFill>
                <a:ea typeface="+mn-lt"/>
                <a:cs typeface="+mn-lt"/>
              </a:rPr>
              <a:t>повинні</a:t>
            </a:r>
            <a:r>
              <a:rPr lang="ru-RU" sz="2400" dirty="0">
                <a:solidFill>
                  <a:schemeClr val="tx1"/>
                </a:solidFill>
                <a:ea typeface="+mn-lt"/>
                <a:cs typeface="+mn-lt"/>
              </a:rPr>
              <a:t> </a:t>
            </a:r>
            <a:r>
              <a:rPr lang="ru-RU" sz="2400" dirty="0" err="1">
                <a:solidFill>
                  <a:schemeClr val="tx1"/>
                </a:solidFill>
                <a:ea typeface="+mn-lt"/>
                <a:cs typeface="+mn-lt"/>
              </a:rPr>
              <a:t>кваліфікуватись</a:t>
            </a:r>
            <a:r>
              <a:rPr lang="ru-RU" sz="2400" dirty="0">
                <a:solidFill>
                  <a:schemeClr val="tx1"/>
                </a:solidFill>
                <a:ea typeface="+mn-lt"/>
                <a:cs typeface="+mn-lt"/>
              </a:rPr>
              <a:t> як </a:t>
            </a:r>
            <a:r>
              <a:rPr lang="ru-RU" sz="2400" dirty="0" err="1">
                <a:solidFill>
                  <a:schemeClr val="tx1"/>
                </a:solidFill>
                <a:ea typeface="+mn-lt"/>
                <a:cs typeface="+mn-lt"/>
              </a:rPr>
              <a:t>незаконний</a:t>
            </a:r>
            <a:r>
              <a:rPr lang="ru-RU" sz="2400" dirty="0">
                <a:solidFill>
                  <a:schemeClr val="tx1"/>
                </a:solidFill>
                <a:ea typeface="+mn-lt"/>
                <a:cs typeface="+mn-lt"/>
              </a:rPr>
              <a:t> </a:t>
            </a:r>
            <a:r>
              <a:rPr lang="ru-RU" sz="2400" dirty="0" err="1">
                <a:solidFill>
                  <a:schemeClr val="tx1"/>
                </a:solidFill>
                <a:ea typeface="+mn-lt"/>
                <a:cs typeface="+mn-lt"/>
              </a:rPr>
              <a:t>збут</a:t>
            </a:r>
            <a:r>
              <a:rPr lang="ru-RU" sz="2400" dirty="0">
                <a:solidFill>
                  <a:schemeClr val="tx1"/>
                </a:solidFill>
                <a:ea typeface="+mn-lt"/>
                <a:cs typeface="+mn-lt"/>
              </a:rPr>
              <a:t> за ч. 1 ст. 321 КК.</a:t>
            </a:r>
            <a:endParaRPr lang="ru-RU" sz="2400">
              <a:solidFill>
                <a:schemeClr val="tx1"/>
              </a:solidFill>
            </a:endParaRPr>
          </a:p>
        </p:txBody>
      </p:sp>
      <p:pic>
        <p:nvPicPr>
          <p:cNvPr id="8" name="Рисунок 8">
            <a:extLst>
              <a:ext uri="{FF2B5EF4-FFF2-40B4-BE49-F238E27FC236}">
                <a16:creationId xmlns:a16="http://schemas.microsoft.com/office/drawing/2014/main" id="{5800CBE7-374F-4024-B2E6-4FFE4DAC475E}"/>
              </a:ext>
            </a:extLst>
          </p:cNvPr>
          <p:cNvPicPr>
            <a:picLocks noChangeAspect="1"/>
          </p:cNvPicPr>
          <p:nvPr/>
        </p:nvPicPr>
        <p:blipFill>
          <a:blip r:embed="rId2"/>
          <a:stretch>
            <a:fillRect/>
          </a:stretch>
        </p:blipFill>
        <p:spPr>
          <a:xfrm>
            <a:off x="5175759" y="1915873"/>
            <a:ext cx="2084896" cy="4809047"/>
          </a:xfrm>
          <a:prstGeom prst="rect">
            <a:avLst/>
          </a:prstGeom>
        </p:spPr>
      </p:pic>
    </p:spTree>
    <p:extLst>
      <p:ext uri="{BB962C8B-B14F-4D97-AF65-F5344CB8AC3E}">
        <p14:creationId xmlns:p14="http://schemas.microsoft.com/office/powerpoint/2010/main" val="7970971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37C04C43-1DF6-40F9-8BF9-534C4B022796}"/>
              </a:ext>
            </a:extLst>
          </p:cNvPr>
          <p:cNvSpPr/>
          <p:nvPr/>
        </p:nvSpPr>
        <p:spPr>
          <a:xfrm>
            <a:off x="274118" y="53915"/>
            <a:ext cx="11128074" cy="6441055"/>
          </a:xfrm>
          <a:prstGeom prst="verticalScroll">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ru-RU" sz="2000" dirty="0">
                <a:ea typeface="+mn-lt"/>
                <a:cs typeface="+mn-lt"/>
              </a:rPr>
              <a:t>•</a:t>
            </a:r>
            <a:r>
              <a:rPr lang="ru-RU" sz="2000" dirty="0" err="1">
                <a:ea typeface="+mn-lt"/>
                <a:cs typeface="+mn-lt"/>
              </a:rPr>
              <a:t>Необхідно</a:t>
            </a:r>
            <a:r>
              <a:rPr lang="ru-RU" sz="2000" dirty="0">
                <a:ea typeface="+mn-lt"/>
                <a:cs typeface="+mn-lt"/>
              </a:rPr>
              <a:t> </a:t>
            </a:r>
            <a:r>
              <a:rPr lang="ru-RU" sz="2000" dirty="0" err="1">
                <a:ea typeface="+mn-lt"/>
                <a:cs typeface="+mn-lt"/>
              </a:rPr>
              <a:t>зазначити</a:t>
            </a:r>
            <a:r>
              <a:rPr lang="ru-RU" sz="2000" dirty="0">
                <a:ea typeface="+mn-lt"/>
                <a:cs typeface="+mn-lt"/>
              </a:rPr>
              <a:t>, </a:t>
            </a:r>
            <a:r>
              <a:rPr lang="ru-RU" sz="2000" dirty="0" err="1">
                <a:ea typeface="+mn-lt"/>
                <a:cs typeface="+mn-lt"/>
              </a:rPr>
              <a:t>що</a:t>
            </a:r>
            <a:r>
              <a:rPr lang="ru-RU" sz="2000" dirty="0">
                <a:ea typeface="+mn-lt"/>
                <a:cs typeface="+mn-lt"/>
              </a:rPr>
              <a:t> </a:t>
            </a:r>
            <a:r>
              <a:rPr lang="ru-RU" sz="2000" dirty="0" err="1">
                <a:ea typeface="+mn-lt"/>
                <a:cs typeface="+mn-lt"/>
              </a:rPr>
              <a:t>основна</a:t>
            </a:r>
            <a:r>
              <a:rPr lang="ru-RU" sz="2000" dirty="0">
                <a:ea typeface="+mn-lt"/>
                <a:cs typeface="+mn-lt"/>
              </a:rPr>
              <a:t> </a:t>
            </a:r>
            <a:r>
              <a:rPr lang="ru-RU" sz="2000" dirty="0" err="1">
                <a:ea typeface="+mn-lt"/>
                <a:cs typeface="+mn-lt"/>
              </a:rPr>
              <a:t>відмінність</a:t>
            </a:r>
            <a:r>
              <a:rPr lang="ru-RU" sz="2000" dirty="0">
                <a:ea typeface="+mn-lt"/>
                <a:cs typeface="+mn-lt"/>
              </a:rPr>
              <a:t> </a:t>
            </a:r>
            <a:r>
              <a:rPr lang="ru-RU" sz="2000" dirty="0" err="1">
                <a:ea typeface="+mn-lt"/>
                <a:cs typeface="+mn-lt"/>
              </a:rPr>
              <a:t>між</a:t>
            </a:r>
            <a:r>
              <a:rPr lang="ru-RU" sz="2000" dirty="0">
                <a:ea typeface="+mn-lt"/>
                <a:cs typeface="+mn-lt"/>
              </a:rPr>
              <a:t> ч. 1 та 2 ст. 321 КК </a:t>
            </a:r>
            <a:r>
              <a:rPr lang="ru-RU" sz="2000" dirty="0" err="1">
                <a:ea typeface="+mn-lt"/>
                <a:cs typeface="+mn-lt"/>
              </a:rPr>
              <a:t>полягає</a:t>
            </a:r>
            <a:r>
              <a:rPr lang="ru-RU" sz="2000" dirty="0">
                <a:ea typeface="+mn-lt"/>
                <a:cs typeface="+mn-lt"/>
              </a:rPr>
              <a:t> в тому, </a:t>
            </a:r>
            <a:r>
              <a:rPr lang="ru-RU" sz="2000" dirty="0" err="1">
                <a:ea typeface="+mn-lt"/>
                <a:cs typeface="+mn-lt"/>
              </a:rPr>
              <a:t>що</a:t>
            </a:r>
            <a:r>
              <a:rPr lang="ru-RU" sz="2000" dirty="0">
                <a:ea typeface="+mn-lt"/>
                <a:cs typeface="+mn-lt"/>
              </a:rPr>
              <a:t> </a:t>
            </a:r>
            <a:r>
              <a:rPr lang="ru-RU" sz="2000" dirty="0" err="1">
                <a:ea typeface="+mn-lt"/>
                <a:cs typeface="+mn-lt"/>
              </a:rPr>
              <a:t>дії</a:t>
            </a:r>
            <a:r>
              <a:rPr lang="ru-RU" sz="2000" dirty="0">
                <a:ea typeface="+mn-lt"/>
                <a:cs typeface="+mn-lt"/>
              </a:rPr>
              <a:t>, </a:t>
            </a:r>
            <a:r>
              <a:rPr lang="ru-RU" sz="2000" dirty="0" err="1">
                <a:ea typeface="+mn-lt"/>
                <a:cs typeface="+mn-lt"/>
              </a:rPr>
              <a:t>відповідальність</a:t>
            </a:r>
            <a:r>
              <a:rPr lang="ru-RU" sz="2000" dirty="0">
                <a:ea typeface="+mn-lt"/>
                <a:cs typeface="+mn-lt"/>
              </a:rPr>
              <a:t> за </a:t>
            </a:r>
            <a:r>
              <a:rPr lang="ru-RU" sz="2000" dirty="0" err="1">
                <a:ea typeface="+mn-lt"/>
                <a:cs typeface="+mn-lt"/>
              </a:rPr>
              <a:t>які</a:t>
            </a:r>
            <a:r>
              <a:rPr lang="ru-RU" sz="2000" dirty="0">
                <a:ea typeface="+mn-lt"/>
                <a:cs typeface="+mn-lt"/>
              </a:rPr>
              <a:t> </a:t>
            </a:r>
            <a:r>
              <a:rPr lang="ru-RU" sz="2000" dirty="0" err="1">
                <a:ea typeface="+mn-lt"/>
                <a:cs typeface="+mn-lt"/>
              </a:rPr>
              <a:t>передбачена</a:t>
            </a:r>
            <a:r>
              <a:rPr lang="ru-RU" sz="2000" dirty="0">
                <a:ea typeface="+mn-lt"/>
                <a:cs typeface="+mn-lt"/>
              </a:rPr>
              <a:t> ч. 1, є </a:t>
            </a:r>
            <a:r>
              <a:rPr lang="ru-RU" sz="2000" dirty="0" err="1">
                <a:ea typeface="+mn-lt"/>
                <a:cs typeface="+mn-lt"/>
              </a:rPr>
              <a:t>принципово</a:t>
            </a:r>
            <a:r>
              <a:rPr lang="ru-RU" sz="2000" dirty="0">
                <a:ea typeface="+mn-lt"/>
                <a:cs typeface="+mn-lt"/>
              </a:rPr>
              <a:t> </a:t>
            </a:r>
            <a:r>
              <a:rPr lang="ru-RU" sz="2000" dirty="0" err="1">
                <a:ea typeface="+mn-lt"/>
                <a:cs typeface="+mn-lt"/>
              </a:rPr>
              <a:t>незаконними</a:t>
            </a:r>
            <a:r>
              <a:rPr lang="ru-RU" sz="2000" dirty="0">
                <a:ea typeface="+mn-lt"/>
                <a:cs typeface="+mn-lt"/>
              </a:rPr>
              <a:t>, </a:t>
            </a:r>
            <a:r>
              <a:rPr lang="ru-RU" sz="2000" dirty="0" err="1">
                <a:ea typeface="+mn-lt"/>
                <a:cs typeface="+mn-lt"/>
              </a:rPr>
              <a:t>тобто</a:t>
            </a:r>
            <a:r>
              <a:rPr lang="ru-RU" sz="2000" dirty="0">
                <a:ea typeface="+mn-lt"/>
                <a:cs typeface="+mn-lt"/>
              </a:rPr>
              <a:t> особа </a:t>
            </a:r>
            <a:r>
              <a:rPr lang="ru-RU" sz="2000" dirty="0" err="1">
                <a:ea typeface="+mn-lt"/>
                <a:cs typeface="+mn-lt"/>
              </a:rPr>
              <a:t>здійснює</a:t>
            </a:r>
            <a:r>
              <a:rPr lang="ru-RU" sz="2000" dirty="0">
                <a:ea typeface="+mn-lt"/>
                <a:cs typeface="+mn-lt"/>
              </a:rPr>
              <a:t> </a:t>
            </a:r>
            <a:r>
              <a:rPr lang="ru-RU" sz="2000" dirty="0" err="1">
                <a:ea typeface="+mn-lt"/>
                <a:cs typeface="+mn-lt"/>
              </a:rPr>
              <a:t>їх</a:t>
            </a:r>
            <a:r>
              <a:rPr lang="ru-RU" sz="2000" dirty="0">
                <a:ea typeface="+mn-lt"/>
                <a:cs typeface="+mn-lt"/>
              </a:rPr>
              <a:t>, не </a:t>
            </a:r>
            <a:r>
              <a:rPr lang="ru-RU" sz="2000" dirty="0" err="1">
                <a:ea typeface="+mn-lt"/>
                <a:cs typeface="+mn-lt"/>
              </a:rPr>
              <a:t>маючи</a:t>
            </a:r>
            <a:r>
              <a:rPr lang="ru-RU" sz="2000" dirty="0">
                <a:ea typeface="+mn-lt"/>
                <a:cs typeface="+mn-lt"/>
              </a:rPr>
              <a:t> на </a:t>
            </a:r>
            <a:r>
              <a:rPr lang="ru-RU" sz="2000" dirty="0" err="1">
                <a:ea typeface="+mn-lt"/>
                <a:cs typeface="+mn-lt"/>
              </a:rPr>
              <a:t>це</a:t>
            </a:r>
            <a:r>
              <a:rPr lang="ru-RU" sz="2000" dirty="0">
                <a:ea typeface="+mn-lt"/>
                <a:cs typeface="+mn-lt"/>
              </a:rPr>
              <a:t> </a:t>
            </a:r>
            <a:r>
              <a:rPr lang="ru-RU" sz="2000" dirty="0" err="1">
                <a:ea typeface="+mn-lt"/>
                <a:cs typeface="+mn-lt"/>
              </a:rPr>
              <a:t>жодного</a:t>
            </a:r>
            <a:r>
              <a:rPr lang="ru-RU" sz="2000" dirty="0">
                <a:ea typeface="+mn-lt"/>
                <a:cs typeface="+mn-lt"/>
              </a:rPr>
              <a:t> права (не </a:t>
            </a:r>
            <a:r>
              <a:rPr lang="ru-RU" sz="2000" dirty="0" err="1">
                <a:ea typeface="+mn-lt"/>
                <a:cs typeface="+mn-lt"/>
              </a:rPr>
              <a:t>маючи</a:t>
            </a:r>
            <a:r>
              <a:rPr lang="ru-RU" sz="2000" dirty="0">
                <a:ea typeface="+mn-lt"/>
                <a:cs typeface="+mn-lt"/>
              </a:rPr>
              <a:t> </a:t>
            </a:r>
            <a:r>
              <a:rPr lang="ru-RU" sz="2000" dirty="0" err="1">
                <a:ea typeface="+mn-lt"/>
                <a:cs typeface="+mn-lt"/>
              </a:rPr>
              <a:t>спеціального</a:t>
            </a:r>
            <a:r>
              <a:rPr lang="ru-RU" sz="2000" dirty="0">
                <a:ea typeface="+mn-lt"/>
                <a:cs typeface="+mn-lt"/>
              </a:rPr>
              <a:t> </a:t>
            </a:r>
            <a:r>
              <a:rPr lang="ru-RU" sz="2000" dirty="0" err="1">
                <a:ea typeface="+mn-lt"/>
                <a:cs typeface="+mn-lt"/>
              </a:rPr>
              <a:t>дозволу</a:t>
            </a:r>
            <a:r>
              <a:rPr lang="ru-RU" sz="2000" dirty="0">
                <a:ea typeface="+mn-lt"/>
                <a:cs typeface="+mn-lt"/>
              </a:rPr>
              <a:t> на </a:t>
            </a:r>
            <a:r>
              <a:rPr lang="ru-RU" sz="2000" dirty="0" err="1">
                <a:ea typeface="+mn-lt"/>
                <a:cs typeface="+mn-lt"/>
              </a:rPr>
              <a:t>зайняття</a:t>
            </a:r>
            <a:r>
              <a:rPr lang="ru-RU" sz="2000" dirty="0">
                <a:ea typeface="+mn-lt"/>
                <a:cs typeface="+mn-lt"/>
              </a:rPr>
              <a:t> такою </a:t>
            </a:r>
            <a:r>
              <a:rPr lang="ru-RU" sz="2000" dirty="0" err="1">
                <a:ea typeface="+mn-lt"/>
                <a:cs typeface="+mn-lt"/>
              </a:rPr>
              <a:t>діяльністю</a:t>
            </a:r>
            <a:r>
              <a:rPr lang="ru-RU" sz="2000" dirty="0">
                <a:ea typeface="+mn-lt"/>
                <a:cs typeface="+mn-lt"/>
              </a:rPr>
              <a:t>) </a:t>
            </a:r>
            <a:r>
              <a:rPr lang="ru-RU" sz="2000" dirty="0" err="1">
                <a:ea typeface="+mn-lt"/>
                <a:cs typeface="+mn-lt"/>
              </a:rPr>
              <a:t>або</a:t>
            </a:r>
            <a:r>
              <a:rPr lang="ru-RU" sz="2000" dirty="0">
                <a:ea typeface="+mn-lt"/>
                <a:cs typeface="+mn-lt"/>
              </a:rPr>
              <a:t> не </a:t>
            </a:r>
            <a:r>
              <a:rPr lang="ru-RU" sz="2000" dirty="0" err="1">
                <a:ea typeface="+mn-lt"/>
                <a:cs typeface="+mn-lt"/>
              </a:rPr>
              <a:t>дотримуючись</a:t>
            </a:r>
            <a:r>
              <a:rPr lang="ru-RU" sz="2000" dirty="0">
                <a:ea typeface="+mn-lt"/>
                <a:cs typeface="+mn-lt"/>
              </a:rPr>
              <a:t> </a:t>
            </a:r>
            <a:r>
              <a:rPr lang="ru-RU" sz="2000" dirty="0" err="1">
                <a:ea typeface="+mn-lt"/>
                <a:cs typeface="+mn-lt"/>
              </a:rPr>
              <a:t>ніяких</a:t>
            </a:r>
            <a:r>
              <a:rPr lang="ru-RU" sz="2000" dirty="0">
                <a:ea typeface="+mn-lt"/>
                <a:cs typeface="+mn-lt"/>
              </a:rPr>
              <a:t> правил; </a:t>
            </a:r>
            <a:r>
              <a:rPr lang="ru-RU" sz="2000" dirty="0" err="1">
                <a:ea typeface="+mn-lt"/>
                <a:cs typeface="+mn-lt"/>
              </a:rPr>
              <a:t>водночас</a:t>
            </a:r>
            <a:r>
              <a:rPr lang="ru-RU" sz="2000" dirty="0">
                <a:ea typeface="+mn-lt"/>
                <a:cs typeface="+mn-lt"/>
              </a:rPr>
              <a:t> </a:t>
            </a:r>
            <a:r>
              <a:rPr lang="ru-RU" sz="2000" dirty="0" err="1">
                <a:ea typeface="+mn-lt"/>
                <a:cs typeface="+mn-lt"/>
              </a:rPr>
              <a:t>діяння</a:t>
            </a:r>
            <a:r>
              <a:rPr lang="ru-RU" sz="2000" dirty="0">
                <a:ea typeface="+mn-lt"/>
                <a:cs typeface="+mn-lt"/>
              </a:rPr>
              <a:t>, </a:t>
            </a:r>
            <a:r>
              <a:rPr lang="ru-RU" sz="2000" dirty="0" err="1">
                <a:ea typeface="+mn-lt"/>
                <a:cs typeface="+mn-lt"/>
              </a:rPr>
              <a:t>визнані</a:t>
            </a:r>
            <a:r>
              <a:rPr lang="ru-RU" sz="2000" dirty="0">
                <a:ea typeface="+mn-lt"/>
                <a:cs typeface="+mn-lt"/>
              </a:rPr>
              <a:t> </a:t>
            </a:r>
            <a:r>
              <a:rPr lang="ru-RU" sz="2000" dirty="0" err="1">
                <a:ea typeface="+mn-lt"/>
                <a:cs typeface="+mn-lt"/>
              </a:rPr>
              <a:t>злочинними</a:t>
            </a:r>
            <a:r>
              <a:rPr lang="ru-RU" sz="2000" dirty="0">
                <a:ea typeface="+mn-lt"/>
                <a:cs typeface="+mn-lt"/>
              </a:rPr>
              <a:t> у ч. 2, </a:t>
            </a:r>
            <a:r>
              <a:rPr lang="ru-RU" sz="2000" dirty="0" err="1">
                <a:ea typeface="+mn-lt"/>
                <a:cs typeface="+mn-lt"/>
              </a:rPr>
              <a:t>вчиняються</a:t>
            </a:r>
            <a:r>
              <a:rPr lang="ru-RU" sz="2000" dirty="0">
                <a:ea typeface="+mn-lt"/>
                <a:cs typeface="+mn-lt"/>
              </a:rPr>
              <a:t> </a:t>
            </a:r>
            <a:r>
              <a:rPr lang="ru-RU" sz="2000" dirty="0" err="1">
                <a:ea typeface="+mn-lt"/>
                <a:cs typeface="+mn-lt"/>
              </a:rPr>
              <a:t>під</a:t>
            </a:r>
            <a:r>
              <a:rPr lang="ru-RU" sz="2000" dirty="0">
                <a:ea typeface="+mn-lt"/>
                <a:cs typeface="+mn-lt"/>
              </a:rPr>
              <a:t> час законного </a:t>
            </a:r>
            <a:r>
              <a:rPr lang="ru-RU" sz="2000" dirty="0" err="1">
                <a:ea typeface="+mn-lt"/>
                <a:cs typeface="+mn-lt"/>
              </a:rPr>
              <a:t>обігу</a:t>
            </a:r>
            <a:r>
              <a:rPr lang="ru-RU" sz="2000" dirty="0">
                <a:ea typeface="+mn-lt"/>
                <a:cs typeface="+mn-lt"/>
              </a:rPr>
              <a:t>, за </a:t>
            </a:r>
            <a:r>
              <a:rPr lang="ru-RU" sz="2000" dirty="0" err="1">
                <a:ea typeface="+mn-lt"/>
                <a:cs typeface="+mn-lt"/>
              </a:rPr>
              <a:t>наявності</a:t>
            </a:r>
            <a:r>
              <a:rPr lang="ru-RU" sz="2000" dirty="0">
                <a:ea typeface="+mn-lt"/>
                <a:cs typeface="+mn-lt"/>
              </a:rPr>
              <a:t> </a:t>
            </a:r>
            <a:r>
              <a:rPr lang="ru-RU" sz="2000" dirty="0" err="1">
                <a:ea typeface="+mn-lt"/>
                <a:cs typeface="+mn-lt"/>
              </a:rPr>
              <a:t>спеціального</a:t>
            </a:r>
            <a:r>
              <a:rPr lang="ru-RU" sz="2000" dirty="0">
                <a:ea typeface="+mn-lt"/>
                <a:cs typeface="+mn-lt"/>
              </a:rPr>
              <a:t> </a:t>
            </a:r>
            <a:r>
              <a:rPr lang="ru-RU" sz="2000" dirty="0" err="1">
                <a:ea typeface="+mn-lt"/>
                <a:cs typeface="+mn-lt"/>
              </a:rPr>
              <a:t>дозволу</a:t>
            </a:r>
            <a:r>
              <a:rPr lang="ru-RU" sz="2000" dirty="0">
                <a:ea typeface="+mn-lt"/>
                <a:cs typeface="+mn-lt"/>
              </a:rPr>
              <a:t>, </a:t>
            </a:r>
            <a:r>
              <a:rPr lang="ru-RU" sz="2000" dirty="0" err="1">
                <a:ea typeface="+mn-lt"/>
                <a:cs typeface="+mn-lt"/>
              </a:rPr>
              <a:t>однак</a:t>
            </a:r>
            <a:r>
              <a:rPr lang="ru-RU" sz="2000" dirty="0">
                <a:ea typeface="+mn-lt"/>
                <a:cs typeface="+mn-lt"/>
              </a:rPr>
              <a:t> </a:t>
            </a:r>
            <a:r>
              <a:rPr lang="ru-RU" sz="2000" dirty="0" err="1">
                <a:ea typeface="+mn-lt"/>
                <a:cs typeface="+mn-lt"/>
              </a:rPr>
              <a:t>із</a:t>
            </a:r>
            <a:r>
              <a:rPr lang="ru-RU" sz="2000" dirty="0">
                <a:ea typeface="+mn-lt"/>
                <a:cs typeface="+mn-lt"/>
              </a:rPr>
              <a:t> </a:t>
            </a:r>
            <a:r>
              <a:rPr lang="ru-RU" sz="2000" dirty="0" err="1">
                <a:ea typeface="+mn-lt"/>
                <a:cs typeface="+mn-lt"/>
              </a:rPr>
              <a:t>порушенням</a:t>
            </a:r>
            <a:r>
              <a:rPr lang="ru-RU" sz="2000" dirty="0">
                <a:ea typeface="+mn-lt"/>
                <a:cs typeface="+mn-lt"/>
              </a:rPr>
              <a:t> правил, </a:t>
            </a:r>
            <a:r>
              <a:rPr lang="ru-RU" sz="2000" dirty="0" err="1">
                <a:ea typeface="+mn-lt"/>
                <a:cs typeface="+mn-lt"/>
              </a:rPr>
              <a:t>які</a:t>
            </a:r>
            <a:r>
              <a:rPr lang="ru-RU" sz="2000" dirty="0">
                <a:ea typeface="+mn-lt"/>
                <a:cs typeface="+mn-lt"/>
              </a:rPr>
              <a:t> </a:t>
            </a:r>
            <a:r>
              <a:rPr lang="ru-RU" sz="2000" dirty="0" err="1">
                <a:ea typeface="+mn-lt"/>
                <a:cs typeface="+mn-lt"/>
              </a:rPr>
              <a:t>таку</a:t>
            </a:r>
            <a:r>
              <a:rPr lang="ru-RU" sz="2000" dirty="0">
                <a:ea typeface="+mn-lt"/>
                <a:cs typeface="+mn-lt"/>
              </a:rPr>
              <a:t> </a:t>
            </a:r>
            <a:r>
              <a:rPr lang="ru-RU" sz="2000" dirty="0" err="1">
                <a:ea typeface="+mn-lt"/>
                <a:cs typeface="+mn-lt"/>
              </a:rPr>
              <a:t>діяльність</a:t>
            </a:r>
            <a:r>
              <a:rPr lang="ru-RU" sz="2000" dirty="0">
                <a:ea typeface="+mn-lt"/>
                <a:cs typeface="+mn-lt"/>
              </a:rPr>
              <a:t> </a:t>
            </a:r>
            <a:r>
              <a:rPr lang="ru-RU" sz="2000" dirty="0" err="1">
                <a:ea typeface="+mn-lt"/>
                <a:cs typeface="+mn-lt"/>
              </a:rPr>
              <a:t>регламентують</a:t>
            </a:r>
            <a:r>
              <a:rPr lang="ru-RU" sz="2000" dirty="0">
                <a:ea typeface="+mn-lt"/>
                <a:cs typeface="+mn-lt"/>
              </a:rPr>
              <a:t>. </a:t>
            </a:r>
            <a:r>
              <a:rPr lang="ru-RU" sz="2000" dirty="0" err="1">
                <a:ea typeface="+mn-lt"/>
                <a:cs typeface="+mn-lt"/>
              </a:rPr>
              <a:t>Якщо</a:t>
            </a:r>
            <a:r>
              <a:rPr lang="ru-RU" sz="2000" dirty="0">
                <a:ea typeface="+mn-lt"/>
                <a:cs typeface="+mn-lt"/>
              </a:rPr>
              <a:t> </a:t>
            </a:r>
            <a:r>
              <a:rPr lang="ru-RU" sz="2000" dirty="0" err="1">
                <a:ea typeface="+mn-lt"/>
                <a:cs typeface="+mn-lt"/>
              </a:rPr>
              <a:t>незаконні</a:t>
            </a:r>
            <a:r>
              <a:rPr lang="ru-RU" sz="2000" dirty="0">
                <a:ea typeface="+mn-lt"/>
                <a:cs typeface="+mn-lt"/>
              </a:rPr>
              <a:t> </a:t>
            </a:r>
            <a:r>
              <a:rPr lang="ru-RU" sz="2000" dirty="0" err="1">
                <a:ea typeface="+mn-lt"/>
                <a:cs typeface="+mn-lt"/>
              </a:rPr>
              <a:t>дії</a:t>
            </a:r>
            <a:r>
              <a:rPr lang="ru-RU" sz="2000" dirty="0">
                <a:ea typeface="+mn-lt"/>
                <a:cs typeface="+mn-lt"/>
              </a:rPr>
              <a:t> (ч. 1 ст. 321 КК) </a:t>
            </a:r>
            <a:r>
              <a:rPr lang="ru-RU" sz="2000" dirty="0" err="1">
                <a:ea typeface="+mn-lt"/>
                <a:cs typeface="+mn-lt"/>
              </a:rPr>
              <a:t>передбачають</a:t>
            </a:r>
            <a:r>
              <a:rPr lang="ru-RU" sz="2000" dirty="0">
                <a:ea typeface="+mn-lt"/>
                <a:cs typeface="+mn-lt"/>
              </a:rPr>
              <a:t> </a:t>
            </a:r>
            <a:r>
              <a:rPr lang="ru-RU" sz="2000" dirty="0" err="1">
                <a:ea typeface="+mn-lt"/>
                <a:cs typeface="+mn-lt"/>
              </a:rPr>
              <a:t>обов’язкову</a:t>
            </a:r>
            <a:r>
              <a:rPr lang="ru-RU" sz="2000" dirty="0">
                <a:ea typeface="+mn-lt"/>
                <a:cs typeface="+mn-lt"/>
              </a:rPr>
              <a:t> </a:t>
            </a:r>
            <a:r>
              <a:rPr lang="ru-RU" sz="2000" dirty="0" err="1">
                <a:ea typeface="+mn-lt"/>
                <a:cs typeface="+mn-lt"/>
              </a:rPr>
              <a:t>наявність</a:t>
            </a:r>
            <a:r>
              <a:rPr lang="ru-RU" sz="2000" dirty="0">
                <a:ea typeface="+mn-lt"/>
                <a:cs typeface="+mn-lt"/>
              </a:rPr>
              <a:t> мети </a:t>
            </a:r>
            <a:r>
              <a:rPr lang="ru-RU" sz="2000" dirty="0" err="1">
                <a:ea typeface="+mn-lt"/>
                <a:cs typeface="+mn-lt"/>
              </a:rPr>
              <a:t>збуту</a:t>
            </a:r>
            <a:r>
              <a:rPr lang="ru-RU" sz="2000" dirty="0">
                <a:ea typeface="+mn-lt"/>
                <a:cs typeface="+mn-lt"/>
              </a:rPr>
              <a:t>, то </a:t>
            </a:r>
            <a:r>
              <a:rPr lang="ru-RU" sz="2000" dirty="0" err="1">
                <a:ea typeface="+mn-lt"/>
                <a:cs typeface="+mn-lt"/>
              </a:rPr>
              <a:t>дії</a:t>
            </a:r>
            <a:r>
              <a:rPr lang="ru-RU" sz="2000" dirty="0">
                <a:ea typeface="+mn-lt"/>
                <a:cs typeface="+mn-lt"/>
              </a:rPr>
              <a:t> з </a:t>
            </a:r>
            <a:r>
              <a:rPr lang="ru-RU" sz="2000" dirty="0" err="1">
                <a:ea typeface="+mn-lt"/>
                <a:cs typeface="+mn-lt"/>
              </a:rPr>
              <a:t>порушенням</a:t>
            </a:r>
            <a:r>
              <a:rPr lang="ru-RU" sz="2000" dirty="0">
                <a:ea typeface="+mn-lt"/>
                <a:cs typeface="+mn-lt"/>
              </a:rPr>
              <a:t> правил (ч. 2 ст. 321 КК) </a:t>
            </a:r>
            <a:r>
              <a:rPr lang="ru-RU" sz="2000" dirty="0" err="1">
                <a:ea typeface="+mn-lt"/>
                <a:cs typeface="+mn-lt"/>
              </a:rPr>
              <a:t>таку</a:t>
            </a:r>
            <a:r>
              <a:rPr lang="ru-RU" sz="2000" dirty="0">
                <a:ea typeface="+mn-lt"/>
                <a:cs typeface="+mn-lt"/>
              </a:rPr>
              <a:t> мету не </a:t>
            </a:r>
            <a:r>
              <a:rPr lang="ru-RU" sz="2000" dirty="0" err="1">
                <a:ea typeface="+mn-lt"/>
                <a:cs typeface="+mn-lt"/>
              </a:rPr>
              <a:t>переслідують</a:t>
            </a:r>
            <a:r>
              <a:rPr lang="ru-RU" sz="2000" dirty="0">
                <a:ea typeface="+mn-lt"/>
                <a:cs typeface="+mn-lt"/>
              </a:rPr>
              <a:t>. Тут </a:t>
            </a:r>
            <a:r>
              <a:rPr lang="ru-RU" sz="2000" dirty="0" err="1">
                <a:ea typeface="+mn-lt"/>
                <a:cs typeface="+mn-lt"/>
              </a:rPr>
              <a:t>небезпечним</a:t>
            </a:r>
            <a:r>
              <a:rPr lang="ru-RU" sz="2000" dirty="0">
                <a:ea typeface="+mn-lt"/>
                <a:cs typeface="+mn-lt"/>
              </a:rPr>
              <a:t> є </a:t>
            </a:r>
            <a:r>
              <a:rPr lang="ru-RU" sz="2000" dirty="0" err="1">
                <a:ea typeface="+mn-lt"/>
                <a:cs typeface="+mn-lt"/>
              </a:rPr>
              <a:t>власне</a:t>
            </a:r>
            <a:r>
              <a:rPr lang="ru-RU" sz="2000" dirty="0">
                <a:ea typeface="+mn-lt"/>
                <a:cs typeface="+mn-lt"/>
              </a:rPr>
              <a:t> </a:t>
            </a:r>
            <a:r>
              <a:rPr lang="ru-RU" sz="2000" dirty="0" err="1">
                <a:ea typeface="+mn-lt"/>
                <a:cs typeface="+mn-lt"/>
              </a:rPr>
              <a:t>порушення</a:t>
            </a:r>
            <a:r>
              <a:rPr lang="ru-RU" sz="2000" dirty="0">
                <a:ea typeface="+mn-lt"/>
                <a:cs typeface="+mn-lt"/>
              </a:rPr>
              <a:t> правил, </a:t>
            </a:r>
            <a:r>
              <a:rPr lang="ru-RU" sz="2000" dirty="0" err="1">
                <a:ea typeface="+mn-lt"/>
                <a:cs typeface="+mn-lt"/>
              </a:rPr>
              <a:t>оскільки</a:t>
            </a:r>
            <a:r>
              <a:rPr lang="ru-RU" sz="2000" dirty="0">
                <a:ea typeface="+mn-lt"/>
                <a:cs typeface="+mn-lt"/>
              </a:rPr>
              <a:t> </a:t>
            </a:r>
            <a:r>
              <a:rPr lang="ru-RU" sz="2000" dirty="0" err="1">
                <a:ea typeface="+mn-lt"/>
                <a:cs typeface="+mn-lt"/>
              </a:rPr>
              <a:t>створюється</a:t>
            </a:r>
            <a:r>
              <a:rPr lang="ru-RU" sz="2000" dirty="0">
                <a:ea typeface="+mn-lt"/>
                <a:cs typeface="+mn-lt"/>
              </a:rPr>
              <a:t> </a:t>
            </a:r>
            <a:r>
              <a:rPr lang="ru-RU" sz="2000" dirty="0" err="1">
                <a:ea typeface="+mn-lt"/>
                <a:cs typeface="+mn-lt"/>
              </a:rPr>
              <a:t>загроза</a:t>
            </a:r>
            <a:r>
              <a:rPr lang="ru-RU" sz="2000" dirty="0">
                <a:ea typeface="+mn-lt"/>
                <a:cs typeface="+mn-lt"/>
              </a:rPr>
              <a:t> </a:t>
            </a:r>
            <a:r>
              <a:rPr lang="ru-RU" sz="2000" dirty="0" err="1">
                <a:ea typeface="+mn-lt"/>
                <a:cs typeface="+mn-lt"/>
              </a:rPr>
              <a:t>виходу</a:t>
            </a:r>
            <a:r>
              <a:rPr lang="ru-RU" sz="2000" dirty="0">
                <a:ea typeface="+mn-lt"/>
                <a:cs typeface="+mn-lt"/>
              </a:rPr>
              <a:t> </a:t>
            </a:r>
            <a:r>
              <a:rPr lang="ru-RU" sz="2000" dirty="0" err="1">
                <a:ea typeface="+mn-lt"/>
                <a:cs typeface="+mn-lt"/>
              </a:rPr>
              <a:t>отруйних</a:t>
            </a:r>
            <a:r>
              <a:rPr lang="ru-RU" sz="2000" dirty="0">
                <a:ea typeface="+mn-lt"/>
                <a:cs typeface="+mn-lt"/>
              </a:rPr>
              <a:t> та </a:t>
            </a:r>
            <a:r>
              <a:rPr lang="ru-RU" sz="2000" dirty="0" err="1">
                <a:ea typeface="+mn-lt"/>
                <a:cs typeface="+mn-lt"/>
              </a:rPr>
              <a:t>сильнодіючих</a:t>
            </a:r>
            <a:r>
              <a:rPr lang="ru-RU" sz="2000" dirty="0">
                <a:ea typeface="+mn-lt"/>
                <a:cs typeface="+mn-lt"/>
              </a:rPr>
              <a:t> </a:t>
            </a:r>
            <a:r>
              <a:rPr lang="ru-RU" sz="2000" dirty="0" err="1">
                <a:ea typeface="+mn-lt"/>
                <a:cs typeface="+mn-lt"/>
              </a:rPr>
              <a:t>речовин</a:t>
            </a:r>
            <a:r>
              <a:rPr lang="ru-RU" sz="2000" dirty="0">
                <a:ea typeface="+mn-lt"/>
                <a:cs typeface="+mn-lt"/>
              </a:rPr>
              <a:t> з-</a:t>
            </a:r>
            <a:r>
              <a:rPr lang="ru-RU" sz="2000" dirty="0" err="1">
                <a:ea typeface="+mn-lt"/>
                <a:cs typeface="+mn-lt"/>
              </a:rPr>
              <a:t>під</a:t>
            </a:r>
            <a:r>
              <a:rPr lang="ru-RU" sz="2000" dirty="0">
                <a:ea typeface="+mn-lt"/>
                <a:cs typeface="+mn-lt"/>
              </a:rPr>
              <a:t> контролю, </a:t>
            </a:r>
            <a:r>
              <a:rPr lang="ru-RU" sz="2000" dirty="0" err="1">
                <a:ea typeface="+mn-lt"/>
                <a:cs typeface="+mn-lt"/>
              </a:rPr>
              <a:t>із</a:t>
            </a:r>
            <a:r>
              <a:rPr lang="ru-RU" sz="2000" dirty="0">
                <a:ea typeface="+mn-lt"/>
                <a:cs typeface="+mn-lt"/>
              </a:rPr>
              <a:t> законного </a:t>
            </a:r>
            <a:r>
              <a:rPr lang="ru-RU" sz="2000" dirty="0" err="1">
                <a:ea typeface="+mn-lt"/>
                <a:cs typeface="+mn-lt"/>
              </a:rPr>
              <a:t>обігу</a:t>
            </a:r>
            <a:r>
              <a:rPr lang="ru-RU" sz="2000" dirty="0">
                <a:ea typeface="+mn-lt"/>
                <a:cs typeface="+mn-lt"/>
              </a:rPr>
              <a:t> а, </a:t>
            </a:r>
            <a:r>
              <a:rPr lang="ru-RU" sz="2000" dirty="0" err="1">
                <a:ea typeface="+mn-lt"/>
                <a:cs typeface="+mn-lt"/>
              </a:rPr>
              <a:t>отже</a:t>
            </a:r>
            <a:r>
              <a:rPr lang="ru-RU" sz="2000" dirty="0">
                <a:ea typeface="+mn-lt"/>
                <a:cs typeface="+mn-lt"/>
              </a:rPr>
              <a:t>, і </a:t>
            </a:r>
            <a:r>
              <a:rPr lang="ru-RU" sz="2000" dirty="0" err="1">
                <a:ea typeface="+mn-lt"/>
                <a:cs typeface="+mn-lt"/>
              </a:rPr>
              <a:t>завдання</a:t>
            </a:r>
            <a:r>
              <a:rPr lang="ru-RU" sz="2000" dirty="0">
                <a:ea typeface="+mn-lt"/>
                <a:cs typeface="+mn-lt"/>
              </a:rPr>
              <a:t> </a:t>
            </a:r>
            <a:r>
              <a:rPr lang="ru-RU" sz="2000" dirty="0" err="1">
                <a:ea typeface="+mn-lt"/>
                <a:cs typeface="+mn-lt"/>
              </a:rPr>
              <a:t>шкоди</a:t>
            </a:r>
            <a:r>
              <a:rPr lang="ru-RU" sz="2000" dirty="0">
                <a:ea typeface="+mn-lt"/>
                <a:cs typeface="+mn-lt"/>
              </a:rPr>
              <a:t> </a:t>
            </a:r>
            <a:r>
              <a:rPr lang="ru-RU" sz="2000" dirty="0" err="1">
                <a:ea typeface="+mn-lt"/>
                <a:cs typeface="+mn-lt"/>
              </a:rPr>
              <a:t>здоров’ю</a:t>
            </a:r>
            <a:r>
              <a:rPr lang="ru-RU" sz="2000" dirty="0">
                <a:ea typeface="+mn-lt"/>
                <a:cs typeface="+mn-lt"/>
              </a:rPr>
              <a:t> </a:t>
            </a:r>
            <a:r>
              <a:rPr lang="ru-RU" sz="2000" dirty="0" err="1">
                <a:ea typeface="+mn-lt"/>
                <a:cs typeface="+mn-lt"/>
              </a:rPr>
              <a:t>населення</a:t>
            </a:r>
            <a:r>
              <a:rPr lang="ru-RU" sz="2000" dirty="0">
                <a:ea typeface="+mn-lt"/>
                <a:cs typeface="+mn-lt"/>
              </a:rPr>
              <a:t>. </a:t>
            </a:r>
            <a:endParaRPr lang="ru-RU"/>
          </a:p>
          <a:p>
            <a:pPr algn="just"/>
            <a:r>
              <a:rPr lang="ru-RU" sz="2000" dirty="0">
                <a:ea typeface="+mn-lt"/>
                <a:cs typeface="+mn-lt"/>
              </a:rPr>
              <a:t>• </a:t>
            </a:r>
            <a:r>
              <a:rPr lang="ru-RU" sz="2000" err="1">
                <a:ea typeface="+mn-lt"/>
                <a:cs typeface="+mn-lt"/>
              </a:rPr>
              <a:t>Вчинення</a:t>
            </a:r>
            <a:r>
              <a:rPr lang="ru-RU" sz="2000" dirty="0">
                <a:ea typeface="+mn-lt"/>
                <a:cs typeface="+mn-lt"/>
              </a:rPr>
              <a:t> </a:t>
            </a:r>
            <a:r>
              <a:rPr lang="ru-RU" sz="2000" err="1">
                <a:ea typeface="+mn-lt"/>
                <a:cs typeface="+mn-lt"/>
              </a:rPr>
              <a:t>винним</a:t>
            </a:r>
            <a:r>
              <a:rPr lang="ru-RU" sz="2000" dirty="0">
                <a:ea typeface="+mn-lt"/>
                <a:cs typeface="+mn-lt"/>
              </a:rPr>
              <a:t> </a:t>
            </a:r>
            <a:r>
              <a:rPr lang="ru-RU" sz="2000" err="1">
                <a:ea typeface="+mn-lt"/>
                <a:cs typeface="+mn-lt"/>
              </a:rPr>
              <a:t>обох</a:t>
            </a:r>
            <a:r>
              <a:rPr lang="ru-RU" sz="2000" dirty="0">
                <a:ea typeface="+mn-lt"/>
                <a:cs typeface="+mn-lt"/>
              </a:rPr>
              <a:t> </a:t>
            </a:r>
            <a:r>
              <a:rPr lang="ru-RU" sz="2000" err="1">
                <a:ea typeface="+mn-lt"/>
                <a:cs typeface="+mn-lt"/>
              </a:rPr>
              <a:t>аналізованих</a:t>
            </a:r>
            <a:r>
              <a:rPr lang="ru-RU" sz="2000" dirty="0">
                <a:ea typeface="+mn-lt"/>
                <a:cs typeface="+mn-lt"/>
              </a:rPr>
              <a:t> </a:t>
            </a:r>
            <a:r>
              <a:rPr lang="ru-RU" sz="2000" err="1">
                <a:ea typeface="+mn-lt"/>
                <a:cs typeface="+mn-lt"/>
              </a:rPr>
              <a:t>діянь</a:t>
            </a:r>
            <a:r>
              <a:rPr lang="ru-RU" sz="2000" dirty="0">
                <a:ea typeface="+mn-lt"/>
                <a:cs typeface="+mn-lt"/>
              </a:rPr>
              <a:t> </a:t>
            </a:r>
            <a:r>
              <a:rPr lang="ru-RU" sz="2000" err="1">
                <a:ea typeface="+mn-lt"/>
                <a:cs typeface="+mn-lt"/>
              </a:rPr>
              <a:t>потребує</a:t>
            </a:r>
            <a:r>
              <a:rPr lang="ru-RU" sz="2000" dirty="0">
                <a:ea typeface="+mn-lt"/>
                <a:cs typeface="+mn-lt"/>
              </a:rPr>
              <a:t> </a:t>
            </a:r>
            <a:r>
              <a:rPr lang="ru-RU" sz="2000" err="1">
                <a:ea typeface="+mn-lt"/>
                <a:cs typeface="+mn-lt"/>
              </a:rPr>
              <a:t>кваліфікації</a:t>
            </a:r>
            <a:r>
              <a:rPr lang="ru-RU" sz="2000" dirty="0">
                <a:ea typeface="+mn-lt"/>
                <a:cs typeface="+mn-lt"/>
              </a:rPr>
              <a:t> за </a:t>
            </a:r>
            <a:r>
              <a:rPr lang="ru-RU" sz="2000" err="1">
                <a:ea typeface="+mn-lt"/>
                <a:cs typeface="+mn-lt"/>
              </a:rPr>
              <a:t>сукупністю</a:t>
            </a:r>
            <a:r>
              <a:rPr lang="ru-RU" sz="2000" dirty="0">
                <a:ea typeface="+mn-lt"/>
                <a:cs typeface="+mn-lt"/>
              </a:rPr>
              <a:t> </a:t>
            </a:r>
            <a:r>
              <a:rPr lang="ru-RU" sz="2000" err="1">
                <a:ea typeface="+mn-lt"/>
                <a:cs typeface="+mn-lt"/>
              </a:rPr>
              <a:t>злочинів</a:t>
            </a:r>
            <a:r>
              <a:rPr lang="ru-RU" sz="2000" dirty="0">
                <a:ea typeface="+mn-lt"/>
                <a:cs typeface="+mn-lt"/>
              </a:rPr>
              <a:t>, </a:t>
            </a:r>
            <a:r>
              <a:rPr lang="ru-RU" sz="2000" err="1">
                <a:ea typeface="+mn-lt"/>
                <a:cs typeface="+mn-lt"/>
              </a:rPr>
              <a:t>передбачених</a:t>
            </a:r>
            <a:r>
              <a:rPr lang="ru-RU" sz="2000" dirty="0">
                <a:ea typeface="+mn-lt"/>
                <a:cs typeface="+mn-lt"/>
              </a:rPr>
              <a:t> ч. 1 і ч. 2 ст. 321 КК (у </a:t>
            </a:r>
            <a:r>
              <a:rPr lang="ru-RU" sz="2000" err="1">
                <a:ea typeface="+mn-lt"/>
                <a:cs typeface="+mn-lt"/>
              </a:rPr>
              <a:t>відповідних</a:t>
            </a:r>
            <a:r>
              <a:rPr lang="ru-RU" sz="2000" dirty="0">
                <a:ea typeface="+mn-lt"/>
                <a:cs typeface="+mn-lt"/>
              </a:rPr>
              <a:t> </a:t>
            </a:r>
            <a:r>
              <a:rPr lang="ru-RU" sz="2000" err="1">
                <a:ea typeface="+mn-lt"/>
                <a:cs typeface="+mn-lt"/>
              </a:rPr>
              <a:t>випадках</a:t>
            </a:r>
            <a:r>
              <a:rPr lang="ru-RU" sz="2000" dirty="0">
                <a:ea typeface="+mn-lt"/>
                <a:cs typeface="+mn-lt"/>
              </a:rPr>
              <a:t> – з </a:t>
            </a:r>
            <a:r>
              <a:rPr lang="ru-RU" sz="2000" err="1">
                <a:ea typeface="+mn-lt"/>
                <a:cs typeface="+mn-lt"/>
              </a:rPr>
              <a:t>урахуванням</a:t>
            </a:r>
            <a:r>
              <a:rPr lang="ru-RU" sz="2000" dirty="0">
                <a:ea typeface="+mn-lt"/>
                <a:cs typeface="+mn-lt"/>
              </a:rPr>
              <a:t> </a:t>
            </a:r>
            <a:r>
              <a:rPr lang="ru-RU" sz="2000" err="1">
                <a:ea typeface="+mn-lt"/>
                <a:cs typeface="+mn-lt"/>
              </a:rPr>
              <a:t>кваліфікуючих</a:t>
            </a:r>
            <a:r>
              <a:rPr lang="ru-RU" sz="2000" dirty="0">
                <a:ea typeface="+mn-lt"/>
                <a:cs typeface="+mn-lt"/>
              </a:rPr>
              <a:t> </a:t>
            </a:r>
            <a:r>
              <a:rPr lang="ru-RU" sz="2000" err="1">
                <a:ea typeface="+mn-lt"/>
                <a:cs typeface="+mn-lt"/>
              </a:rPr>
              <a:t>ознак</a:t>
            </a:r>
            <a:r>
              <a:rPr lang="ru-RU" sz="2000" dirty="0">
                <a:ea typeface="+mn-lt"/>
                <a:cs typeface="+mn-lt"/>
              </a:rPr>
              <a:t>, </a:t>
            </a:r>
            <a:r>
              <a:rPr lang="ru-RU" sz="2000" err="1">
                <a:ea typeface="+mn-lt"/>
                <a:cs typeface="+mn-lt"/>
              </a:rPr>
              <a:t>передбачених</a:t>
            </a:r>
            <a:r>
              <a:rPr lang="ru-RU" sz="2000" dirty="0">
                <a:ea typeface="+mn-lt"/>
                <a:cs typeface="+mn-lt"/>
              </a:rPr>
              <a:t> </a:t>
            </a:r>
            <a:r>
              <a:rPr lang="ru-RU" sz="2000" err="1">
                <a:ea typeface="+mn-lt"/>
                <a:cs typeface="+mn-lt"/>
              </a:rPr>
              <a:t>частинами</a:t>
            </a:r>
            <a:r>
              <a:rPr lang="ru-RU" sz="2000" dirty="0">
                <a:ea typeface="+mn-lt"/>
                <a:cs typeface="+mn-lt"/>
              </a:rPr>
              <a:t> 3 і 4), і </a:t>
            </a:r>
            <a:r>
              <a:rPr lang="ru-RU" sz="2000" err="1">
                <a:ea typeface="+mn-lt"/>
                <a:cs typeface="+mn-lt"/>
              </a:rPr>
              <a:t>призначати</a:t>
            </a:r>
            <a:r>
              <a:rPr lang="ru-RU" sz="2000" dirty="0">
                <a:ea typeface="+mn-lt"/>
                <a:cs typeface="+mn-lt"/>
              </a:rPr>
              <a:t> </a:t>
            </a:r>
            <a:r>
              <a:rPr lang="ru-RU" sz="2000" err="1">
                <a:ea typeface="+mn-lt"/>
                <a:cs typeface="+mn-lt"/>
              </a:rPr>
              <a:t>їй</a:t>
            </a:r>
            <a:r>
              <a:rPr lang="ru-RU" sz="2000" dirty="0">
                <a:ea typeface="+mn-lt"/>
                <a:cs typeface="+mn-lt"/>
              </a:rPr>
              <a:t> </a:t>
            </a:r>
            <a:r>
              <a:rPr lang="ru-RU" sz="2000" err="1">
                <a:ea typeface="+mn-lt"/>
                <a:cs typeface="+mn-lt"/>
              </a:rPr>
              <a:t>покарання</a:t>
            </a:r>
            <a:r>
              <a:rPr lang="ru-RU" sz="2000" dirty="0">
                <a:ea typeface="+mn-lt"/>
                <a:cs typeface="+mn-lt"/>
              </a:rPr>
              <a:t> </a:t>
            </a:r>
            <a:r>
              <a:rPr lang="ru-RU" sz="2000" err="1">
                <a:ea typeface="+mn-lt"/>
                <a:cs typeface="+mn-lt"/>
              </a:rPr>
              <a:t>необхідно</a:t>
            </a:r>
            <a:r>
              <a:rPr lang="ru-RU" sz="2000" dirty="0">
                <a:ea typeface="+mn-lt"/>
                <a:cs typeface="+mn-lt"/>
              </a:rPr>
              <a:t> за правилами ст. 70 КК.</a:t>
            </a:r>
            <a:endParaRPr lang="ru-RU" sz="2000" dirty="0"/>
          </a:p>
        </p:txBody>
      </p:sp>
    </p:spTree>
    <p:extLst>
      <p:ext uri="{BB962C8B-B14F-4D97-AF65-F5344CB8AC3E}">
        <p14:creationId xmlns:p14="http://schemas.microsoft.com/office/powerpoint/2010/main" val="265614907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8DD9F433-C9AD-49E3-9F69-6CC04D316188}"/>
              </a:ext>
            </a:extLst>
          </p:cNvPr>
          <p:cNvSpPr/>
          <p:nvPr/>
        </p:nvSpPr>
        <p:spPr>
          <a:xfrm>
            <a:off x="793630" y="355121"/>
            <a:ext cx="3536829" cy="1495244"/>
          </a:xfrm>
          <a:prstGeom prst="rect">
            <a:avLst/>
          </a:prstGeom>
          <a:solidFill>
            <a:srgbClr val="A6BE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err="1">
                <a:solidFill>
                  <a:schemeClr val="tx1"/>
                </a:solidFill>
                <a:ea typeface="+mn-lt"/>
                <a:cs typeface="+mn-lt"/>
              </a:rPr>
              <a:t>Злочини</a:t>
            </a:r>
            <a:r>
              <a:rPr lang="ru-RU" dirty="0">
                <a:solidFill>
                  <a:schemeClr val="tx1"/>
                </a:solidFill>
                <a:ea typeface="+mn-lt"/>
                <a:cs typeface="+mn-lt"/>
              </a:rPr>
              <a:t>, </a:t>
            </a:r>
            <a:r>
              <a:rPr lang="ru-RU" err="1">
                <a:solidFill>
                  <a:schemeClr val="tx1"/>
                </a:solidFill>
                <a:ea typeface="+mn-lt"/>
                <a:cs typeface="+mn-lt"/>
              </a:rPr>
              <a:t>передбачені</a:t>
            </a:r>
            <a:r>
              <a:rPr lang="ru-RU" dirty="0">
                <a:solidFill>
                  <a:schemeClr val="tx1"/>
                </a:solidFill>
                <a:ea typeface="+mn-lt"/>
                <a:cs typeface="+mn-lt"/>
              </a:rPr>
              <a:t> ст. 321 КК, </a:t>
            </a:r>
            <a:r>
              <a:rPr lang="ru-RU" err="1">
                <a:solidFill>
                  <a:schemeClr val="tx1"/>
                </a:solidFill>
                <a:ea typeface="+mn-lt"/>
                <a:cs typeface="+mn-lt"/>
              </a:rPr>
              <a:t>визнаються</a:t>
            </a:r>
            <a:r>
              <a:rPr lang="ru-RU" dirty="0">
                <a:solidFill>
                  <a:schemeClr val="tx1"/>
                </a:solidFill>
                <a:ea typeface="+mn-lt"/>
                <a:cs typeface="+mn-lt"/>
              </a:rPr>
              <a:t> </a:t>
            </a:r>
            <a:r>
              <a:rPr lang="ru-RU" err="1">
                <a:solidFill>
                  <a:schemeClr val="tx1"/>
                </a:solidFill>
                <a:ea typeface="+mn-lt"/>
                <a:cs typeface="+mn-lt"/>
              </a:rPr>
              <a:t>закінченими</a:t>
            </a:r>
            <a:r>
              <a:rPr lang="ru-RU" dirty="0">
                <a:solidFill>
                  <a:schemeClr val="tx1"/>
                </a:solidFill>
                <a:ea typeface="+mn-lt"/>
                <a:cs typeface="+mn-lt"/>
              </a:rPr>
              <a:t> з моменту </a:t>
            </a:r>
            <a:r>
              <a:rPr lang="ru-RU" err="1">
                <a:solidFill>
                  <a:schemeClr val="tx1"/>
                </a:solidFill>
                <a:ea typeface="+mn-lt"/>
                <a:cs typeface="+mn-lt"/>
              </a:rPr>
              <a:t>вчинення</a:t>
            </a:r>
            <a:r>
              <a:rPr lang="ru-RU" dirty="0">
                <a:solidFill>
                  <a:schemeClr val="tx1"/>
                </a:solidFill>
                <a:ea typeface="+mn-lt"/>
                <a:cs typeface="+mn-lt"/>
              </a:rPr>
              <a:t> </a:t>
            </a:r>
            <a:r>
              <a:rPr lang="ru-RU" err="1">
                <a:solidFill>
                  <a:schemeClr val="tx1"/>
                </a:solidFill>
                <a:ea typeface="+mn-lt"/>
                <a:cs typeface="+mn-lt"/>
              </a:rPr>
              <a:t>описаних</a:t>
            </a:r>
            <a:r>
              <a:rPr lang="ru-RU" dirty="0">
                <a:solidFill>
                  <a:schemeClr val="tx1"/>
                </a:solidFill>
                <a:ea typeface="+mn-lt"/>
                <a:cs typeface="+mn-lt"/>
              </a:rPr>
              <a:t> у них </a:t>
            </a:r>
            <a:r>
              <a:rPr lang="ru-RU" err="1">
                <a:solidFill>
                  <a:schemeClr val="tx1"/>
                </a:solidFill>
                <a:ea typeface="+mn-lt"/>
                <a:cs typeface="+mn-lt"/>
              </a:rPr>
              <a:t>діянь</a:t>
            </a:r>
            <a:r>
              <a:rPr lang="ru-RU" dirty="0">
                <a:solidFill>
                  <a:schemeClr val="tx1"/>
                </a:solidFill>
                <a:ea typeface="+mn-lt"/>
                <a:cs typeface="+mn-lt"/>
              </a:rPr>
              <a:t>.</a:t>
            </a:r>
            <a:endParaRPr lang="ru-RU" dirty="0">
              <a:solidFill>
                <a:schemeClr val="tx1"/>
              </a:solidFill>
            </a:endParaRPr>
          </a:p>
        </p:txBody>
      </p:sp>
      <p:sp>
        <p:nvSpPr>
          <p:cNvPr id="5" name="Прямоугольник 4">
            <a:extLst>
              <a:ext uri="{FF2B5EF4-FFF2-40B4-BE49-F238E27FC236}">
                <a16:creationId xmlns:a16="http://schemas.microsoft.com/office/drawing/2014/main" id="{177E9042-EAFF-4D01-9DCC-A5A0C7D9A595}"/>
              </a:ext>
            </a:extLst>
          </p:cNvPr>
          <p:cNvSpPr/>
          <p:nvPr/>
        </p:nvSpPr>
        <p:spPr>
          <a:xfrm>
            <a:off x="6372045" y="1002102"/>
            <a:ext cx="4600754" cy="3249281"/>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ru-RU" sz="2000" dirty="0">
                <a:solidFill>
                  <a:schemeClr val="tx1"/>
                </a:solidFill>
                <a:ea typeface="+mn-lt"/>
                <a:cs typeface="+mn-lt"/>
              </a:rPr>
              <a:t>Не </a:t>
            </a:r>
            <a:r>
              <a:rPr lang="ru-RU" sz="2000" dirty="0" err="1">
                <a:solidFill>
                  <a:schemeClr val="tx1"/>
                </a:solidFill>
                <a:ea typeface="+mn-lt"/>
                <a:cs typeface="+mn-lt"/>
              </a:rPr>
              <a:t>підпадає</a:t>
            </a:r>
            <a:r>
              <a:rPr lang="ru-RU" sz="2000" dirty="0">
                <a:solidFill>
                  <a:schemeClr val="tx1"/>
                </a:solidFill>
                <a:ea typeface="+mn-lt"/>
                <a:cs typeface="+mn-lt"/>
              </a:rPr>
              <a:t> </a:t>
            </a:r>
            <a:r>
              <a:rPr lang="ru-RU" sz="2000" dirty="0" err="1">
                <a:solidFill>
                  <a:schemeClr val="tx1"/>
                </a:solidFill>
                <a:ea typeface="+mn-lt"/>
                <a:cs typeface="+mn-lt"/>
              </a:rPr>
              <a:t>під</a:t>
            </a:r>
            <a:r>
              <a:rPr lang="ru-RU" sz="2000" dirty="0">
                <a:solidFill>
                  <a:schemeClr val="tx1"/>
                </a:solidFill>
                <a:ea typeface="+mn-lt"/>
                <a:cs typeface="+mn-lt"/>
              </a:rPr>
              <a:t> </a:t>
            </a:r>
            <a:r>
              <a:rPr lang="ru-RU" sz="2000" dirty="0" err="1">
                <a:solidFill>
                  <a:schemeClr val="tx1"/>
                </a:solidFill>
                <a:ea typeface="+mn-lt"/>
                <a:cs typeface="+mn-lt"/>
              </a:rPr>
              <a:t>дію</a:t>
            </a:r>
            <a:r>
              <a:rPr lang="ru-RU" sz="2000" dirty="0">
                <a:solidFill>
                  <a:schemeClr val="tx1"/>
                </a:solidFill>
                <a:ea typeface="+mn-lt"/>
                <a:cs typeface="+mn-lt"/>
              </a:rPr>
              <a:t> ч. 1 ст. 321 КК </a:t>
            </a:r>
            <a:r>
              <a:rPr lang="ru-RU" sz="2000" dirty="0" err="1">
                <a:solidFill>
                  <a:schemeClr val="tx1"/>
                </a:solidFill>
                <a:ea typeface="+mn-lt"/>
                <a:cs typeface="+mn-lt"/>
              </a:rPr>
              <a:t>використання</a:t>
            </a:r>
            <a:r>
              <a:rPr lang="ru-RU" sz="2000" dirty="0">
                <a:solidFill>
                  <a:schemeClr val="tx1"/>
                </a:solidFill>
                <a:ea typeface="+mn-lt"/>
                <a:cs typeface="+mn-lt"/>
              </a:rPr>
              <a:t> </a:t>
            </a:r>
            <a:r>
              <a:rPr lang="ru-RU" sz="2000" dirty="0" err="1">
                <a:solidFill>
                  <a:schemeClr val="tx1"/>
                </a:solidFill>
                <a:ea typeface="+mn-lt"/>
                <a:cs typeface="+mn-lt"/>
              </a:rPr>
              <a:t>властивостей</a:t>
            </a:r>
            <a:r>
              <a:rPr lang="ru-RU" sz="2000" dirty="0">
                <a:solidFill>
                  <a:schemeClr val="tx1"/>
                </a:solidFill>
                <a:ea typeface="+mn-lt"/>
                <a:cs typeface="+mn-lt"/>
              </a:rPr>
              <a:t> </a:t>
            </a:r>
            <a:r>
              <a:rPr lang="ru-RU" sz="2000" dirty="0" err="1">
                <a:solidFill>
                  <a:schemeClr val="tx1"/>
                </a:solidFill>
                <a:ea typeface="+mn-lt"/>
                <a:cs typeface="+mn-lt"/>
              </a:rPr>
              <a:t>сильнодіючих</a:t>
            </a:r>
            <a:r>
              <a:rPr lang="ru-RU" sz="2000" dirty="0">
                <a:solidFill>
                  <a:schemeClr val="tx1"/>
                </a:solidFill>
                <a:ea typeface="+mn-lt"/>
                <a:cs typeface="+mn-lt"/>
              </a:rPr>
              <a:t> </a:t>
            </a:r>
            <a:r>
              <a:rPr lang="ru-RU" sz="2000" dirty="0" err="1">
                <a:solidFill>
                  <a:schemeClr val="tx1"/>
                </a:solidFill>
                <a:ea typeface="+mn-lt"/>
                <a:cs typeface="+mn-lt"/>
              </a:rPr>
              <a:t>речовин</a:t>
            </a:r>
            <a:r>
              <a:rPr lang="ru-RU" sz="2000" dirty="0">
                <a:solidFill>
                  <a:schemeClr val="tx1"/>
                </a:solidFill>
                <a:ea typeface="+mn-lt"/>
                <a:cs typeface="+mn-lt"/>
              </a:rPr>
              <a:t>, </a:t>
            </a:r>
            <a:r>
              <a:rPr lang="ru-RU" sz="2000" dirty="0" err="1">
                <a:solidFill>
                  <a:schemeClr val="tx1"/>
                </a:solidFill>
                <a:ea typeface="+mn-lt"/>
                <a:cs typeface="+mn-lt"/>
              </a:rPr>
              <a:t>що</a:t>
            </a:r>
            <a:r>
              <a:rPr lang="ru-RU" sz="2000" dirty="0">
                <a:solidFill>
                  <a:schemeClr val="tx1"/>
                </a:solidFill>
                <a:ea typeface="+mn-lt"/>
                <a:cs typeface="+mn-lt"/>
              </a:rPr>
              <a:t> </a:t>
            </a:r>
            <a:r>
              <a:rPr lang="ru-RU" sz="2000" dirty="0" err="1">
                <a:solidFill>
                  <a:schemeClr val="tx1"/>
                </a:solidFill>
                <a:ea typeface="+mn-lt"/>
                <a:cs typeface="+mn-lt"/>
              </a:rPr>
              <a:t>містяться</a:t>
            </a:r>
            <a:r>
              <a:rPr lang="ru-RU" sz="2000" dirty="0">
                <a:solidFill>
                  <a:schemeClr val="tx1"/>
                </a:solidFill>
                <a:ea typeface="+mn-lt"/>
                <a:cs typeface="+mn-lt"/>
              </a:rPr>
              <a:t> в </a:t>
            </a:r>
            <a:r>
              <a:rPr lang="ru-RU" sz="2000" dirty="0" err="1">
                <a:solidFill>
                  <a:schemeClr val="tx1"/>
                </a:solidFill>
                <a:ea typeface="+mn-lt"/>
                <a:cs typeface="+mn-lt"/>
              </a:rPr>
              <a:t>газових</a:t>
            </a:r>
            <a:r>
              <a:rPr lang="ru-RU" sz="2000" dirty="0">
                <a:solidFill>
                  <a:schemeClr val="tx1"/>
                </a:solidFill>
                <a:ea typeface="+mn-lt"/>
                <a:cs typeface="+mn-lt"/>
              </a:rPr>
              <a:t> </a:t>
            </a:r>
            <a:r>
              <a:rPr lang="ru-RU" sz="2000" dirty="0" err="1">
                <a:solidFill>
                  <a:schemeClr val="tx1"/>
                </a:solidFill>
                <a:ea typeface="+mn-lt"/>
                <a:cs typeface="+mn-lt"/>
              </a:rPr>
              <a:t>балончиках</a:t>
            </a:r>
            <a:r>
              <a:rPr lang="ru-RU" sz="2000" dirty="0">
                <a:solidFill>
                  <a:schemeClr val="tx1"/>
                </a:solidFill>
                <a:ea typeface="+mn-lt"/>
                <a:cs typeface="+mn-lt"/>
              </a:rPr>
              <a:t>, а </a:t>
            </a:r>
            <a:r>
              <a:rPr lang="ru-RU" sz="2000" dirty="0" err="1">
                <a:solidFill>
                  <a:schemeClr val="tx1"/>
                </a:solidFill>
                <a:ea typeface="+mn-lt"/>
                <a:cs typeface="+mn-lt"/>
              </a:rPr>
              <a:t>також</a:t>
            </a:r>
            <a:r>
              <a:rPr lang="ru-RU" sz="2000" dirty="0">
                <a:solidFill>
                  <a:schemeClr val="tx1"/>
                </a:solidFill>
                <a:ea typeface="+mn-lt"/>
                <a:cs typeface="+mn-lt"/>
              </a:rPr>
              <a:t> </a:t>
            </a:r>
            <a:r>
              <a:rPr lang="ru-RU" sz="2000" dirty="0" err="1">
                <a:solidFill>
                  <a:schemeClr val="tx1"/>
                </a:solidFill>
                <a:ea typeface="+mn-lt"/>
                <a:cs typeface="+mn-lt"/>
              </a:rPr>
              <a:t>незаконне</a:t>
            </a:r>
            <a:r>
              <a:rPr lang="ru-RU" sz="2000" dirty="0">
                <a:solidFill>
                  <a:schemeClr val="tx1"/>
                </a:solidFill>
                <a:ea typeface="+mn-lt"/>
                <a:cs typeface="+mn-lt"/>
              </a:rPr>
              <a:t> </a:t>
            </a:r>
            <a:r>
              <a:rPr lang="ru-RU" sz="2000" dirty="0" err="1">
                <a:solidFill>
                  <a:schemeClr val="tx1"/>
                </a:solidFill>
                <a:ea typeface="+mn-lt"/>
                <a:cs typeface="+mn-lt"/>
              </a:rPr>
              <a:t>застосування</a:t>
            </a:r>
            <a:r>
              <a:rPr lang="ru-RU" sz="2000" dirty="0">
                <a:solidFill>
                  <a:schemeClr val="tx1"/>
                </a:solidFill>
                <a:ea typeface="+mn-lt"/>
                <a:cs typeface="+mn-lt"/>
              </a:rPr>
              <a:t> </a:t>
            </a:r>
            <a:r>
              <a:rPr lang="ru-RU" sz="2000" dirty="0" err="1">
                <a:solidFill>
                  <a:schemeClr val="tx1"/>
                </a:solidFill>
                <a:ea typeface="+mn-lt"/>
                <a:cs typeface="+mn-lt"/>
              </a:rPr>
              <a:t>газових</a:t>
            </a:r>
            <a:r>
              <a:rPr lang="ru-RU" sz="2000" dirty="0">
                <a:solidFill>
                  <a:schemeClr val="tx1"/>
                </a:solidFill>
                <a:ea typeface="+mn-lt"/>
                <a:cs typeface="+mn-lt"/>
              </a:rPr>
              <a:t> </a:t>
            </a:r>
            <a:r>
              <a:rPr lang="ru-RU" sz="2000" dirty="0" err="1">
                <a:solidFill>
                  <a:schemeClr val="tx1"/>
                </a:solidFill>
                <a:ea typeface="+mn-lt"/>
                <a:cs typeface="+mn-lt"/>
              </a:rPr>
              <a:t>пістолетів</a:t>
            </a:r>
            <a:r>
              <a:rPr lang="ru-RU" sz="2000" dirty="0">
                <a:solidFill>
                  <a:schemeClr val="tx1"/>
                </a:solidFill>
                <a:ea typeface="+mn-lt"/>
                <a:cs typeface="+mn-lt"/>
              </a:rPr>
              <a:t> (</a:t>
            </a:r>
            <a:r>
              <a:rPr lang="ru-RU" sz="2000" dirty="0" err="1">
                <a:solidFill>
                  <a:schemeClr val="tx1"/>
                </a:solidFill>
                <a:ea typeface="+mn-lt"/>
                <a:cs typeface="+mn-lt"/>
              </a:rPr>
              <a:t>револьверів</a:t>
            </a:r>
            <a:r>
              <a:rPr lang="ru-RU" sz="2000" dirty="0">
                <a:solidFill>
                  <a:schemeClr val="tx1"/>
                </a:solidFill>
                <a:ea typeface="+mn-lt"/>
                <a:cs typeface="+mn-lt"/>
              </a:rPr>
              <a:t>), </a:t>
            </a:r>
            <a:r>
              <a:rPr lang="ru-RU" sz="2000" dirty="0" err="1">
                <a:solidFill>
                  <a:schemeClr val="tx1"/>
                </a:solidFill>
                <a:ea typeface="+mn-lt"/>
                <a:cs typeface="+mn-lt"/>
              </a:rPr>
              <a:t>оскільки</a:t>
            </a:r>
            <a:r>
              <a:rPr lang="ru-RU" sz="2000" dirty="0">
                <a:solidFill>
                  <a:schemeClr val="tx1"/>
                </a:solidFill>
                <a:ea typeface="+mn-lt"/>
                <a:cs typeface="+mn-lt"/>
              </a:rPr>
              <a:t> </a:t>
            </a:r>
            <a:r>
              <a:rPr lang="ru-RU" sz="2000" dirty="0" err="1">
                <a:solidFill>
                  <a:schemeClr val="tx1"/>
                </a:solidFill>
                <a:ea typeface="+mn-lt"/>
                <a:cs typeface="+mn-lt"/>
              </a:rPr>
              <a:t>подібні</a:t>
            </a:r>
            <a:r>
              <a:rPr lang="ru-RU" sz="2000" dirty="0">
                <a:solidFill>
                  <a:schemeClr val="tx1"/>
                </a:solidFill>
                <a:ea typeface="+mn-lt"/>
                <a:cs typeface="+mn-lt"/>
              </a:rPr>
              <a:t> </a:t>
            </a:r>
            <a:r>
              <a:rPr lang="ru-RU" sz="2000" dirty="0" err="1">
                <a:solidFill>
                  <a:schemeClr val="tx1"/>
                </a:solidFill>
                <a:ea typeface="+mn-lt"/>
                <a:cs typeface="+mn-lt"/>
              </a:rPr>
              <a:t>дії</a:t>
            </a:r>
            <a:r>
              <a:rPr lang="ru-RU" sz="2000" dirty="0">
                <a:solidFill>
                  <a:schemeClr val="tx1"/>
                </a:solidFill>
                <a:ea typeface="+mn-lt"/>
                <a:cs typeface="+mn-lt"/>
              </a:rPr>
              <a:t> не </a:t>
            </a:r>
            <a:r>
              <a:rPr lang="ru-RU" sz="2000" dirty="0" err="1">
                <a:solidFill>
                  <a:schemeClr val="tx1"/>
                </a:solidFill>
                <a:ea typeface="+mn-lt"/>
                <a:cs typeface="+mn-lt"/>
              </a:rPr>
              <a:t>містять</a:t>
            </a:r>
            <a:r>
              <a:rPr lang="ru-RU" sz="2000" dirty="0">
                <a:solidFill>
                  <a:schemeClr val="tx1"/>
                </a:solidFill>
                <a:ea typeface="+mn-lt"/>
                <a:cs typeface="+mn-lt"/>
              </a:rPr>
              <a:t> </a:t>
            </a:r>
            <a:r>
              <a:rPr lang="ru-RU" sz="2000" dirty="0" err="1">
                <a:solidFill>
                  <a:schemeClr val="tx1"/>
                </a:solidFill>
                <a:ea typeface="+mn-lt"/>
                <a:cs typeface="+mn-lt"/>
              </a:rPr>
              <a:t>ознак</a:t>
            </a:r>
            <a:r>
              <a:rPr lang="ru-RU" sz="2000" dirty="0">
                <a:solidFill>
                  <a:schemeClr val="tx1"/>
                </a:solidFill>
                <a:ea typeface="+mn-lt"/>
                <a:cs typeface="+mn-lt"/>
              </a:rPr>
              <a:t> </a:t>
            </a:r>
            <a:r>
              <a:rPr lang="ru-RU" sz="2000" dirty="0" err="1">
                <a:solidFill>
                  <a:schemeClr val="tx1"/>
                </a:solidFill>
                <a:ea typeface="+mn-lt"/>
                <a:cs typeface="+mn-lt"/>
              </a:rPr>
              <a:t>збуту</a:t>
            </a:r>
            <a:r>
              <a:rPr lang="ru-RU" sz="2000" dirty="0">
                <a:solidFill>
                  <a:schemeClr val="tx1"/>
                </a:solidFill>
                <a:ea typeface="+mn-lt"/>
                <a:cs typeface="+mn-lt"/>
              </a:rPr>
              <a:t>.</a:t>
            </a:r>
            <a:endParaRPr lang="ru-RU" sz="2000">
              <a:solidFill>
                <a:schemeClr val="tx1"/>
              </a:solidFill>
            </a:endParaRPr>
          </a:p>
        </p:txBody>
      </p:sp>
      <p:sp>
        <p:nvSpPr>
          <p:cNvPr id="6" name="Прямоугольник: скругленные углы 5">
            <a:extLst>
              <a:ext uri="{FF2B5EF4-FFF2-40B4-BE49-F238E27FC236}">
                <a16:creationId xmlns:a16="http://schemas.microsoft.com/office/drawing/2014/main" id="{07CCA979-4BF7-432B-8659-91E7EA4CE18B}"/>
              </a:ext>
            </a:extLst>
          </p:cNvPr>
          <p:cNvSpPr/>
          <p:nvPr/>
        </p:nvSpPr>
        <p:spPr>
          <a:xfrm>
            <a:off x="447675" y="3962939"/>
            <a:ext cx="4356338" cy="2544791"/>
          </a:xfrm>
          <a:prstGeom prst="round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ea typeface="+mn-lt"/>
                <a:cs typeface="+mn-lt"/>
              </a:rPr>
              <a:t>Для остаточного </a:t>
            </a:r>
            <a:r>
              <a:rPr lang="ru-RU" sz="2000" dirty="0" err="1">
                <a:ea typeface="+mn-lt"/>
                <a:cs typeface="+mn-lt"/>
              </a:rPr>
              <a:t>вирішення</a:t>
            </a:r>
            <a:r>
              <a:rPr lang="ru-RU" sz="2000" dirty="0">
                <a:ea typeface="+mn-lt"/>
                <a:cs typeface="+mn-lt"/>
              </a:rPr>
              <a:t> </a:t>
            </a:r>
            <a:r>
              <a:rPr lang="ru-RU" sz="2000" dirty="0" err="1">
                <a:ea typeface="+mn-lt"/>
                <a:cs typeface="+mn-lt"/>
              </a:rPr>
              <a:t>питання</a:t>
            </a:r>
            <a:r>
              <a:rPr lang="ru-RU" sz="2000" dirty="0">
                <a:ea typeface="+mn-lt"/>
                <a:cs typeface="+mn-lt"/>
              </a:rPr>
              <a:t> про предмет </a:t>
            </a:r>
            <a:r>
              <a:rPr lang="ru-RU" sz="2000" dirty="0" err="1">
                <a:ea typeface="+mn-lt"/>
                <a:cs typeface="+mn-lt"/>
              </a:rPr>
              <a:t>злочину</a:t>
            </a:r>
            <a:r>
              <a:rPr lang="ru-RU" sz="2000" dirty="0">
                <a:ea typeface="+mn-lt"/>
                <a:cs typeface="+mn-lt"/>
              </a:rPr>
              <a:t> </a:t>
            </a:r>
            <a:r>
              <a:rPr lang="ru-RU" sz="2000" dirty="0" err="1">
                <a:ea typeface="+mn-lt"/>
                <a:cs typeface="+mn-lt"/>
              </a:rPr>
              <a:t>або</a:t>
            </a:r>
            <a:r>
              <a:rPr lang="ru-RU" sz="2000" dirty="0">
                <a:ea typeface="+mn-lt"/>
                <a:cs typeface="+mn-lt"/>
              </a:rPr>
              <a:t> </a:t>
            </a:r>
            <a:r>
              <a:rPr lang="ru-RU" sz="2000" dirty="0" err="1">
                <a:ea typeface="+mn-lt"/>
                <a:cs typeface="+mn-lt"/>
              </a:rPr>
              <a:t>встановлення</a:t>
            </a:r>
            <a:r>
              <a:rPr lang="ru-RU" sz="2000" dirty="0">
                <a:ea typeface="+mn-lt"/>
                <a:cs typeface="+mn-lt"/>
              </a:rPr>
              <a:t> того, </a:t>
            </a:r>
            <a:r>
              <a:rPr lang="ru-RU" sz="2000" dirty="0" err="1">
                <a:ea typeface="+mn-lt"/>
                <a:cs typeface="+mn-lt"/>
              </a:rPr>
              <a:t>які</a:t>
            </a:r>
            <a:r>
              <a:rPr lang="ru-RU" sz="2000" dirty="0">
                <a:ea typeface="+mn-lt"/>
                <a:cs typeface="+mn-lt"/>
              </a:rPr>
              <a:t> </a:t>
            </a:r>
            <a:r>
              <a:rPr lang="ru-RU" sz="2000" dirty="0" err="1">
                <a:ea typeface="+mn-lt"/>
                <a:cs typeface="+mn-lt"/>
              </a:rPr>
              <a:t>саме</a:t>
            </a:r>
            <a:r>
              <a:rPr lang="ru-RU" sz="2000" dirty="0">
                <a:ea typeface="+mn-lt"/>
                <a:cs typeface="+mn-lt"/>
              </a:rPr>
              <a:t> </a:t>
            </a:r>
            <a:r>
              <a:rPr lang="ru-RU" sz="2000" dirty="0" err="1">
                <a:ea typeface="+mn-lt"/>
                <a:cs typeface="+mn-lt"/>
              </a:rPr>
              <a:t>положення</a:t>
            </a:r>
            <a:r>
              <a:rPr lang="ru-RU" sz="2000" dirty="0">
                <a:ea typeface="+mn-lt"/>
                <a:cs typeface="+mn-lt"/>
              </a:rPr>
              <a:t> </a:t>
            </a:r>
            <a:r>
              <a:rPr lang="ru-RU" sz="2000" dirty="0" err="1">
                <a:ea typeface="+mn-lt"/>
                <a:cs typeface="+mn-lt"/>
              </a:rPr>
              <a:t>відповідних</a:t>
            </a:r>
            <a:r>
              <a:rPr lang="ru-RU" sz="2000" dirty="0">
                <a:ea typeface="+mn-lt"/>
                <a:cs typeface="+mn-lt"/>
              </a:rPr>
              <a:t> правил </a:t>
            </a:r>
            <a:r>
              <a:rPr lang="ru-RU" sz="2000" dirty="0" err="1">
                <a:ea typeface="+mn-lt"/>
                <a:cs typeface="+mn-lt"/>
              </a:rPr>
              <a:t>порушені</a:t>
            </a:r>
            <a:r>
              <a:rPr lang="ru-RU" sz="2000" dirty="0">
                <a:ea typeface="+mn-lt"/>
                <a:cs typeface="+mn-lt"/>
              </a:rPr>
              <a:t>, </a:t>
            </a:r>
            <a:r>
              <a:rPr lang="ru-RU" sz="2000" dirty="0" err="1">
                <a:ea typeface="+mn-lt"/>
                <a:cs typeface="+mn-lt"/>
              </a:rPr>
              <a:t>призначається</a:t>
            </a:r>
            <a:r>
              <a:rPr lang="ru-RU" sz="2000" dirty="0">
                <a:ea typeface="+mn-lt"/>
                <a:cs typeface="+mn-lt"/>
              </a:rPr>
              <a:t> </a:t>
            </a:r>
            <a:r>
              <a:rPr lang="ru-RU" sz="2000" dirty="0" err="1">
                <a:ea typeface="+mn-lt"/>
                <a:cs typeface="+mn-lt"/>
              </a:rPr>
              <a:t>відповідна</a:t>
            </a:r>
            <a:r>
              <a:rPr lang="ru-RU" sz="2000" dirty="0">
                <a:ea typeface="+mn-lt"/>
                <a:cs typeface="+mn-lt"/>
              </a:rPr>
              <a:t> </a:t>
            </a:r>
            <a:r>
              <a:rPr lang="ru-RU" sz="2000" dirty="0" err="1">
                <a:ea typeface="+mn-lt"/>
                <a:cs typeface="+mn-lt"/>
              </a:rPr>
              <a:t>судова</a:t>
            </a:r>
            <a:r>
              <a:rPr lang="ru-RU" sz="2000" dirty="0">
                <a:ea typeface="+mn-lt"/>
                <a:cs typeface="+mn-lt"/>
              </a:rPr>
              <a:t> </a:t>
            </a:r>
            <a:r>
              <a:rPr lang="ru-RU" sz="2000" dirty="0" err="1">
                <a:ea typeface="+mn-lt"/>
                <a:cs typeface="+mn-lt"/>
              </a:rPr>
              <a:t>експертиза</a:t>
            </a:r>
            <a:r>
              <a:rPr lang="ru-RU" sz="2000" dirty="0">
                <a:ea typeface="+mn-lt"/>
                <a:cs typeface="+mn-lt"/>
              </a:rPr>
              <a:t>.</a:t>
            </a:r>
            <a:endParaRPr lang="ru-RU" sz="2000" dirty="0"/>
          </a:p>
        </p:txBody>
      </p:sp>
      <p:pic>
        <p:nvPicPr>
          <p:cNvPr id="7" name="Рисунок 7" descr="Изображение выглядит как текст, человек&#10;&#10;Автоматически созданное описание">
            <a:extLst>
              <a:ext uri="{FF2B5EF4-FFF2-40B4-BE49-F238E27FC236}">
                <a16:creationId xmlns:a16="http://schemas.microsoft.com/office/drawing/2014/main" id="{0141BF3A-675F-40C4-99D5-9A68A46F6238}"/>
              </a:ext>
            </a:extLst>
          </p:cNvPr>
          <p:cNvPicPr>
            <a:picLocks noChangeAspect="1"/>
          </p:cNvPicPr>
          <p:nvPr/>
        </p:nvPicPr>
        <p:blipFill>
          <a:blip r:embed="rId2"/>
          <a:stretch>
            <a:fillRect/>
          </a:stretch>
        </p:blipFill>
        <p:spPr>
          <a:xfrm>
            <a:off x="6823494" y="4390960"/>
            <a:ext cx="3706483" cy="2461174"/>
          </a:xfrm>
          <a:prstGeom prst="rect">
            <a:avLst/>
          </a:prstGeom>
        </p:spPr>
      </p:pic>
      <p:pic>
        <p:nvPicPr>
          <p:cNvPr id="8" name="Рисунок 8">
            <a:extLst>
              <a:ext uri="{FF2B5EF4-FFF2-40B4-BE49-F238E27FC236}">
                <a16:creationId xmlns:a16="http://schemas.microsoft.com/office/drawing/2014/main" id="{5A2F1A1C-4FA7-4248-9B8B-0AC49FD98550}"/>
              </a:ext>
            </a:extLst>
          </p:cNvPr>
          <p:cNvPicPr>
            <a:picLocks noChangeAspect="1"/>
          </p:cNvPicPr>
          <p:nvPr/>
        </p:nvPicPr>
        <p:blipFill>
          <a:blip r:embed="rId3"/>
          <a:stretch>
            <a:fillRect/>
          </a:stretch>
        </p:blipFill>
        <p:spPr>
          <a:xfrm>
            <a:off x="3432413" y="2317753"/>
            <a:ext cx="2743200" cy="1419606"/>
          </a:xfrm>
          <a:prstGeom prst="rect">
            <a:avLst/>
          </a:prstGeom>
        </p:spPr>
      </p:pic>
    </p:spTree>
    <p:extLst>
      <p:ext uri="{BB962C8B-B14F-4D97-AF65-F5344CB8AC3E}">
        <p14:creationId xmlns:p14="http://schemas.microsoft.com/office/powerpoint/2010/main" val="19859704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1840520-DC4F-4323-A6FD-988FC247DB0C}"/>
              </a:ext>
            </a:extLst>
          </p:cNvPr>
          <p:cNvSpPr>
            <a:spLocks noGrp="1"/>
          </p:cNvSpPr>
          <p:nvPr>
            <p:ph idx="1"/>
          </p:nvPr>
        </p:nvSpPr>
        <p:spPr>
          <a:xfrm>
            <a:off x="4781417" y="2751923"/>
            <a:ext cx="7259594" cy="4109762"/>
          </a:xfrm>
        </p:spPr>
        <p:txBody>
          <a:bodyPr vert="horz" lIns="91440" tIns="45720" rIns="91440" bIns="45720" rtlCol="0" anchor="t">
            <a:normAutofit fontScale="85000" lnSpcReduction="10000"/>
          </a:bodyPr>
          <a:lstStyle/>
          <a:p>
            <a:r>
              <a:rPr lang="ru-RU" dirty="0">
                <a:ea typeface="+mn-lt"/>
                <a:cs typeface="+mn-lt"/>
              </a:rPr>
              <a:t>Особа, яка </a:t>
            </a:r>
            <a:r>
              <a:rPr lang="ru-RU" dirty="0" err="1">
                <a:ea typeface="+mn-lt"/>
                <a:cs typeface="+mn-lt"/>
              </a:rPr>
              <a:t>виконує</a:t>
            </a:r>
            <a:r>
              <a:rPr lang="ru-RU" dirty="0">
                <a:ea typeface="+mn-lt"/>
                <a:cs typeface="+mn-lt"/>
              </a:rPr>
              <a:t> </a:t>
            </a:r>
            <a:r>
              <a:rPr lang="ru-RU" dirty="0" err="1">
                <a:ea typeface="+mn-lt"/>
                <a:cs typeface="+mn-lt"/>
              </a:rPr>
              <a:t>службові</a:t>
            </a:r>
            <a:r>
              <a:rPr lang="ru-RU" dirty="0">
                <a:ea typeface="+mn-lt"/>
                <a:cs typeface="+mn-lt"/>
              </a:rPr>
              <a:t> </a:t>
            </a:r>
            <a:r>
              <a:rPr lang="ru-RU" dirty="0" err="1">
                <a:ea typeface="+mn-lt"/>
                <a:cs typeface="+mn-lt"/>
              </a:rPr>
              <a:t>або</a:t>
            </a:r>
            <a:r>
              <a:rPr lang="ru-RU" dirty="0">
                <a:ea typeface="+mn-lt"/>
                <a:cs typeface="+mn-lt"/>
              </a:rPr>
              <a:t> </a:t>
            </a:r>
            <a:r>
              <a:rPr lang="ru-RU" dirty="0" err="1">
                <a:ea typeface="+mn-lt"/>
                <a:cs typeface="+mn-lt"/>
              </a:rPr>
              <a:t>професійні</a:t>
            </a:r>
            <a:r>
              <a:rPr lang="ru-RU" dirty="0">
                <a:ea typeface="+mn-lt"/>
                <a:cs typeface="+mn-lt"/>
              </a:rPr>
              <a:t> </a:t>
            </a:r>
            <a:r>
              <a:rPr lang="ru-RU" dirty="0" err="1">
                <a:ea typeface="+mn-lt"/>
                <a:cs typeface="+mn-lt"/>
              </a:rPr>
              <a:t>обов’язки</a:t>
            </a:r>
            <a:r>
              <a:rPr lang="ru-RU" dirty="0">
                <a:ea typeface="+mn-lt"/>
                <a:cs typeface="+mn-lt"/>
              </a:rPr>
              <a:t>, </a:t>
            </a:r>
            <a:r>
              <a:rPr lang="ru-RU" dirty="0" err="1">
                <a:ea typeface="+mn-lt"/>
                <a:cs typeface="+mn-lt"/>
              </a:rPr>
              <a:t>пов’язані</a:t>
            </a:r>
            <a:r>
              <a:rPr lang="ru-RU" dirty="0">
                <a:ea typeface="+mn-lt"/>
                <a:cs typeface="+mn-lt"/>
              </a:rPr>
              <a:t> з: </a:t>
            </a:r>
          </a:p>
          <a:p>
            <a:r>
              <a:rPr lang="ru-RU" dirty="0">
                <a:ea typeface="+mn-lt"/>
                <a:cs typeface="+mn-lt"/>
              </a:rPr>
              <a:t>• </a:t>
            </a:r>
            <a:r>
              <a:rPr lang="ru-RU" dirty="0" err="1">
                <a:ea typeface="+mn-lt"/>
                <a:cs typeface="+mn-lt"/>
              </a:rPr>
              <a:t>виробництвом</a:t>
            </a:r>
            <a:r>
              <a:rPr lang="ru-RU" dirty="0">
                <a:ea typeface="+mn-lt"/>
                <a:cs typeface="+mn-lt"/>
              </a:rPr>
              <a:t>, </a:t>
            </a:r>
          </a:p>
          <a:p>
            <a:r>
              <a:rPr lang="ru-RU" dirty="0">
                <a:ea typeface="+mn-lt"/>
                <a:cs typeface="+mn-lt"/>
              </a:rPr>
              <a:t>• </a:t>
            </a:r>
            <a:r>
              <a:rPr lang="ru-RU" dirty="0" err="1">
                <a:ea typeface="+mn-lt"/>
                <a:cs typeface="+mn-lt"/>
              </a:rPr>
              <a:t>виготовленням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придбанням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зберіганням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відпуском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обліком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перевезенням</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пересиланням</a:t>
            </a:r>
            <a:r>
              <a:rPr lang="ru-RU" dirty="0">
                <a:ea typeface="+mn-lt"/>
                <a:cs typeface="+mn-lt"/>
              </a:rPr>
              <a:t> </a:t>
            </a:r>
            <a:r>
              <a:rPr lang="ru-RU" dirty="0" err="1">
                <a:ea typeface="+mn-lt"/>
                <a:cs typeface="+mn-lt"/>
              </a:rPr>
              <a:t>отруйних</a:t>
            </a:r>
            <a:r>
              <a:rPr lang="ru-RU" dirty="0">
                <a:ea typeface="+mn-lt"/>
                <a:cs typeface="+mn-lt"/>
              </a:rPr>
              <a:t> </a:t>
            </a:r>
            <a:r>
              <a:rPr lang="ru-RU" dirty="0" err="1">
                <a:ea typeface="+mn-lt"/>
                <a:cs typeface="+mn-lt"/>
              </a:rPr>
              <a:t>або</a:t>
            </a:r>
            <a:r>
              <a:rPr lang="ru-RU" dirty="0">
                <a:ea typeface="+mn-lt"/>
                <a:cs typeface="+mn-lt"/>
              </a:rPr>
              <a:t> </a:t>
            </a:r>
            <a:r>
              <a:rPr lang="ru-RU" dirty="0" err="1">
                <a:ea typeface="+mn-lt"/>
                <a:cs typeface="+mn-lt"/>
              </a:rPr>
              <a:t>сильнодіючих</a:t>
            </a:r>
            <a:r>
              <a:rPr lang="ru-RU" dirty="0">
                <a:ea typeface="+mn-lt"/>
                <a:cs typeface="+mn-lt"/>
              </a:rPr>
              <a:t> </a:t>
            </a:r>
            <a:r>
              <a:rPr lang="ru-RU" dirty="0" err="1">
                <a:ea typeface="+mn-lt"/>
                <a:cs typeface="+mn-lt"/>
              </a:rPr>
              <a:t>речовин</a:t>
            </a:r>
            <a:r>
              <a:rPr lang="ru-RU" dirty="0">
                <a:ea typeface="+mn-lt"/>
                <a:cs typeface="+mn-lt"/>
              </a:rPr>
              <a:t>, </a:t>
            </a:r>
            <a:r>
              <a:rPr lang="ru-RU" dirty="0" err="1">
                <a:ea typeface="+mn-lt"/>
                <a:cs typeface="+mn-lt"/>
              </a:rPr>
              <a:t>що</a:t>
            </a:r>
            <a:r>
              <a:rPr lang="ru-RU" dirty="0">
                <a:ea typeface="+mn-lt"/>
                <a:cs typeface="+mn-lt"/>
              </a:rPr>
              <a:t> не є </a:t>
            </a:r>
            <a:r>
              <a:rPr lang="ru-RU" dirty="0" err="1">
                <a:ea typeface="+mn-lt"/>
                <a:cs typeface="+mn-lt"/>
              </a:rPr>
              <a:t>наркотичними</a:t>
            </a:r>
            <a:r>
              <a:rPr lang="ru-RU" dirty="0">
                <a:ea typeface="+mn-lt"/>
                <a:cs typeface="+mn-lt"/>
              </a:rPr>
              <a:t> </a:t>
            </a:r>
            <a:r>
              <a:rPr lang="ru-RU" dirty="0" err="1">
                <a:ea typeface="+mn-lt"/>
                <a:cs typeface="+mn-lt"/>
              </a:rPr>
              <a:t>або</a:t>
            </a:r>
            <a:r>
              <a:rPr lang="ru-RU" dirty="0">
                <a:ea typeface="+mn-lt"/>
                <a:cs typeface="+mn-lt"/>
              </a:rPr>
              <a:t> </a:t>
            </a:r>
            <a:r>
              <a:rPr lang="ru-RU" dirty="0" err="1">
                <a:ea typeface="+mn-lt"/>
                <a:cs typeface="+mn-lt"/>
              </a:rPr>
              <a:t>психотропними</a:t>
            </a:r>
            <a:r>
              <a:rPr lang="ru-RU" dirty="0">
                <a:ea typeface="+mn-lt"/>
                <a:cs typeface="+mn-lt"/>
              </a:rPr>
              <a:t> </a:t>
            </a:r>
            <a:r>
              <a:rPr lang="ru-RU" dirty="0" err="1">
                <a:ea typeface="+mn-lt"/>
                <a:cs typeface="+mn-lt"/>
              </a:rPr>
              <a:t>чи</a:t>
            </a:r>
            <a:r>
              <a:rPr lang="ru-RU" dirty="0">
                <a:ea typeface="+mn-lt"/>
                <a:cs typeface="+mn-lt"/>
              </a:rPr>
              <a:t> </a:t>
            </a:r>
            <a:r>
              <a:rPr lang="ru-RU" dirty="0" err="1">
                <a:ea typeface="+mn-lt"/>
                <a:cs typeface="+mn-lt"/>
              </a:rPr>
              <a:t>їх</a:t>
            </a:r>
            <a:r>
              <a:rPr lang="ru-RU" dirty="0">
                <a:ea typeface="+mn-lt"/>
                <a:cs typeface="+mn-lt"/>
              </a:rPr>
              <a:t> аналогами, </a:t>
            </a:r>
            <a:r>
              <a:rPr lang="ru-RU" dirty="0" err="1">
                <a:ea typeface="+mn-lt"/>
                <a:cs typeface="+mn-lt"/>
              </a:rPr>
              <a:t>або</a:t>
            </a:r>
            <a:r>
              <a:rPr lang="ru-RU" dirty="0">
                <a:ea typeface="+mn-lt"/>
                <a:cs typeface="+mn-lt"/>
              </a:rPr>
              <a:t> </a:t>
            </a:r>
            <a:r>
              <a:rPr lang="ru-RU" dirty="0" err="1">
                <a:ea typeface="+mn-lt"/>
                <a:cs typeface="+mn-lt"/>
              </a:rPr>
              <a:t>отруйних</a:t>
            </a:r>
            <a:r>
              <a:rPr lang="ru-RU" dirty="0">
                <a:ea typeface="+mn-lt"/>
                <a:cs typeface="+mn-lt"/>
              </a:rPr>
              <a:t> </a:t>
            </a:r>
            <a:r>
              <a:rPr lang="ru-RU" dirty="0" err="1">
                <a:ea typeface="+mn-lt"/>
                <a:cs typeface="+mn-lt"/>
              </a:rPr>
              <a:t>чи</a:t>
            </a:r>
            <a:r>
              <a:rPr lang="ru-RU" dirty="0">
                <a:ea typeface="+mn-lt"/>
                <a:cs typeface="+mn-lt"/>
              </a:rPr>
              <a:t> </a:t>
            </a:r>
            <a:r>
              <a:rPr lang="ru-RU" dirty="0" err="1">
                <a:ea typeface="+mn-lt"/>
                <a:cs typeface="+mn-lt"/>
              </a:rPr>
              <a:t>сильнодіючих</a:t>
            </a:r>
            <a:r>
              <a:rPr lang="ru-RU" dirty="0">
                <a:ea typeface="+mn-lt"/>
                <a:cs typeface="+mn-lt"/>
              </a:rPr>
              <a:t> </a:t>
            </a:r>
            <a:r>
              <a:rPr lang="ru-RU" dirty="0" err="1">
                <a:ea typeface="+mn-lt"/>
                <a:cs typeface="+mn-lt"/>
              </a:rPr>
              <a:t>лікарських</a:t>
            </a:r>
            <a:r>
              <a:rPr lang="ru-RU" dirty="0">
                <a:ea typeface="+mn-lt"/>
                <a:cs typeface="+mn-lt"/>
              </a:rPr>
              <a:t> </a:t>
            </a:r>
            <a:r>
              <a:rPr lang="ru-RU" dirty="0" err="1">
                <a:ea typeface="+mn-lt"/>
                <a:cs typeface="+mn-lt"/>
              </a:rPr>
              <a:t>засобів</a:t>
            </a:r>
            <a:r>
              <a:rPr lang="ru-RU" dirty="0">
                <a:ea typeface="+mn-lt"/>
                <a:cs typeface="+mn-lt"/>
              </a:rPr>
              <a:t>.</a:t>
            </a:r>
            <a:endParaRPr lang="ru-RU"/>
          </a:p>
        </p:txBody>
      </p:sp>
      <p:sp>
        <p:nvSpPr>
          <p:cNvPr id="4" name="Овал 3">
            <a:extLst>
              <a:ext uri="{FF2B5EF4-FFF2-40B4-BE49-F238E27FC236}">
                <a16:creationId xmlns:a16="http://schemas.microsoft.com/office/drawing/2014/main" id="{3B84108E-B5AE-4440-A42F-10F37C709D74}"/>
              </a:ext>
            </a:extLst>
          </p:cNvPr>
          <p:cNvSpPr/>
          <p:nvPr/>
        </p:nvSpPr>
        <p:spPr>
          <a:xfrm>
            <a:off x="764875" y="484517"/>
            <a:ext cx="2501659" cy="13514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err="1">
                <a:ea typeface="+mn-lt"/>
                <a:cs typeface="+mn-lt"/>
              </a:rPr>
              <a:t>Суб’єкт</a:t>
            </a:r>
            <a:r>
              <a:rPr lang="ru-RU" sz="2800" b="1" dirty="0">
                <a:ea typeface="+mn-lt"/>
                <a:cs typeface="+mn-lt"/>
              </a:rPr>
              <a:t> </a:t>
            </a:r>
            <a:r>
              <a:rPr lang="ru-RU" sz="2800" b="1" dirty="0" err="1">
                <a:ea typeface="+mn-lt"/>
                <a:cs typeface="+mn-lt"/>
              </a:rPr>
              <a:t>злочину</a:t>
            </a:r>
            <a:endParaRPr lang="ru-RU" sz="2800" b="1" dirty="0" err="1"/>
          </a:p>
        </p:txBody>
      </p:sp>
      <p:sp>
        <p:nvSpPr>
          <p:cNvPr id="5" name="Прямоугольник 4">
            <a:extLst>
              <a:ext uri="{FF2B5EF4-FFF2-40B4-BE49-F238E27FC236}">
                <a16:creationId xmlns:a16="http://schemas.microsoft.com/office/drawing/2014/main" id="{5EA9182D-3228-4849-B194-38065A95B0A1}"/>
              </a:ext>
            </a:extLst>
          </p:cNvPr>
          <p:cNvSpPr/>
          <p:nvPr/>
        </p:nvSpPr>
        <p:spPr>
          <a:xfrm>
            <a:off x="4775260" y="52298"/>
            <a:ext cx="6656716" cy="87701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err="1">
                <a:ea typeface="+mn-lt"/>
                <a:cs typeface="+mn-lt"/>
              </a:rPr>
              <a:t>передбачений</a:t>
            </a:r>
            <a:r>
              <a:rPr lang="ru-RU" dirty="0">
                <a:ea typeface="+mn-lt"/>
                <a:cs typeface="+mn-lt"/>
              </a:rPr>
              <a:t> ч. 1 ст. 321 КК, </a:t>
            </a:r>
          </a:p>
          <a:p>
            <a:pPr algn="ctr"/>
            <a:r>
              <a:rPr lang="ru-RU" dirty="0">
                <a:ea typeface="+mn-lt"/>
                <a:cs typeface="+mn-lt"/>
              </a:rPr>
              <a:t>– </a:t>
            </a:r>
            <a:r>
              <a:rPr lang="ru-RU" dirty="0" err="1">
                <a:ea typeface="+mn-lt"/>
                <a:cs typeface="+mn-lt"/>
              </a:rPr>
              <a:t>загальний</a:t>
            </a:r>
            <a:endParaRPr lang="ru-RU" dirty="0" err="1"/>
          </a:p>
        </p:txBody>
      </p:sp>
      <p:sp>
        <p:nvSpPr>
          <p:cNvPr id="6" name="Прямоугольник 5">
            <a:extLst>
              <a:ext uri="{FF2B5EF4-FFF2-40B4-BE49-F238E27FC236}">
                <a16:creationId xmlns:a16="http://schemas.microsoft.com/office/drawing/2014/main" id="{C70890EE-7460-46B1-96CE-B8C1F8A45F5B}"/>
              </a:ext>
            </a:extLst>
          </p:cNvPr>
          <p:cNvSpPr/>
          <p:nvPr/>
        </p:nvSpPr>
        <p:spPr>
          <a:xfrm>
            <a:off x="4775260" y="1159355"/>
            <a:ext cx="6656716" cy="877018"/>
          </a:xfrm>
          <a:prstGeom prst="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ru-RU" dirty="0" err="1">
                <a:ea typeface="+mn-lt"/>
                <a:cs typeface="+mn-lt"/>
              </a:rPr>
              <a:t>передбачений</a:t>
            </a:r>
            <a:r>
              <a:rPr lang="ru-RU" dirty="0">
                <a:ea typeface="+mn-lt"/>
                <a:cs typeface="+mn-lt"/>
              </a:rPr>
              <a:t> ч. 2 ст. 321 КК </a:t>
            </a:r>
          </a:p>
          <a:p>
            <a:pPr algn="ctr"/>
            <a:r>
              <a:rPr lang="ru-RU" dirty="0">
                <a:ea typeface="+mn-lt"/>
                <a:cs typeface="+mn-lt"/>
              </a:rPr>
              <a:t>– </a:t>
            </a:r>
            <a:r>
              <a:rPr lang="ru-RU" dirty="0" err="1">
                <a:ea typeface="+mn-lt"/>
                <a:cs typeface="+mn-lt"/>
              </a:rPr>
              <a:t>спеціальний</a:t>
            </a:r>
            <a:r>
              <a:rPr lang="ru-RU" dirty="0">
                <a:ea typeface="+mn-lt"/>
                <a:cs typeface="+mn-lt"/>
              </a:rPr>
              <a:t> </a:t>
            </a:r>
            <a:endParaRPr lang="ru-RU"/>
          </a:p>
        </p:txBody>
      </p:sp>
      <p:sp>
        <p:nvSpPr>
          <p:cNvPr id="7" name="Стрелка: вправо 6">
            <a:extLst>
              <a:ext uri="{FF2B5EF4-FFF2-40B4-BE49-F238E27FC236}">
                <a16:creationId xmlns:a16="http://schemas.microsoft.com/office/drawing/2014/main" id="{CA018CF8-207B-4DC2-9A87-6C87D9E54A0F}"/>
              </a:ext>
            </a:extLst>
          </p:cNvPr>
          <p:cNvSpPr/>
          <p:nvPr/>
        </p:nvSpPr>
        <p:spPr>
          <a:xfrm rot="-960000">
            <a:off x="3534659" y="453189"/>
            <a:ext cx="977660" cy="4888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a:extLst>
              <a:ext uri="{FF2B5EF4-FFF2-40B4-BE49-F238E27FC236}">
                <a16:creationId xmlns:a16="http://schemas.microsoft.com/office/drawing/2014/main" id="{5EAF4CB3-62F3-47F6-9040-3DB13C91E089}"/>
              </a:ext>
            </a:extLst>
          </p:cNvPr>
          <p:cNvSpPr/>
          <p:nvPr/>
        </p:nvSpPr>
        <p:spPr>
          <a:xfrm rot="1080000">
            <a:off x="3534658" y="1143302"/>
            <a:ext cx="977660" cy="4888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скругленные углы 8">
            <a:extLst>
              <a:ext uri="{FF2B5EF4-FFF2-40B4-BE49-F238E27FC236}">
                <a16:creationId xmlns:a16="http://schemas.microsoft.com/office/drawing/2014/main" id="{4836CFF0-1C52-425C-B26C-0A4731A65642}"/>
              </a:ext>
            </a:extLst>
          </p:cNvPr>
          <p:cNvSpPr/>
          <p:nvPr/>
        </p:nvSpPr>
        <p:spPr>
          <a:xfrm>
            <a:off x="604029" y="2595293"/>
            <a:ext cx="3119885" cy="406879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2400" b="1" dirty="0" err="1"/>
              <a:t>Суб’єктивна</a:t>
            </a:r>
            <a:r>
              <a:rPr lang="ru-RU" sz="2400" b="1" dirty="0"/>
              <a:t> сторона</a:t>
            </a:r>
            <a:r>
              <a:rPr lang="ru-RU" sz="2400" dirty="0"/>
              <a:t> </a:t>
            </a:r>
            <a:r>
              <a:rPr lang="ru-RU" sz="2400" dirty="0" err="1"/>
              <a:t>злочину</a:t>
            </a:r>
            <a:r>
              <a:rPr lang="ru-RU" sz="2400" dirty="0"/>
              <a:t> </a:t>
            </a:r>
            <a:r>
              <a:rPr lang="ru-RU" sz="2400" dirty="0" err="1"/>
              <a:t>характеризуєтьс</a:t>
            </a:r>
            <a:r>
              <a:rPr lang="ru-RU" sz="2400" dirty="0"/>
              <a:t> я прямим </a:t>
            </a:r>
            <a:r>
              <a:rPr lang="ru-RU" sz="2400" dirty="0" err="1"/>
              <a:t>умислом</a:t>
            </a:r>
            <a:r>
              <a:rPr lang="ru-RU" sz="2400" dirty="0"/>
              <a:t> та </a:t>
            </a:r>
            <a:r>
              <a:rPr lang="ru-RU" sz="2400" b="1" dirty="0"/>
              <a:t>метою</a:t>
            </a:r>
            <a:r>
              <a:rPr lang="ru-RU" sz="2400" dirty="0"/>
              <a:t> </a:t>
            </a:r>
            <a:r>
              <a:rPr lang="ru-RU" sz="2400" dirty="0" err="1"/>
              <a:t>збуту</a:t>
            </a:r>
            <a:r>
              <a:rPr lang="ru-RU" sz="2400" dirty="0"/>
              <a:t> (ч. 1 ст. 321 КК) </a:t>
            </a:r>
            <a:r>
              <a:rPr lang="ru-RU" sz="2400" dirty="0" err="1"/>
              <a:t>або</a:t>
            </a:r>
            <a:r>
              <a:rPr lang="ru-RU" sz="2400" dirty="0"/>
              <a:t> </a:t>
            </a:r>
            <a:r>
              <a:rPr lang="ru-RU" sz="2400" dirty="0" err="1"/>
              <a:t>лише</a:t>
            </a:r>
            <a:r>
              <a:rPr lang="ru-RU" sz="2400" dirty="0"/>
              <a:t> </a:t>
            </a:r>
            <a:r>
              <a:rPr lang="ru-RU" sz="2400" dirty="0" err="1"/>
              <a:t>умислом</a:t>
            </a:r>
            <a:r>
              <a:rPr lang="ru-RU" sz="2400" dirty="0"/>
              <a:t> </a:t>
            </a:r>
            <a:r>
              <a:rPr lang="ru-RU" sz="2400" dirty="0" err="1"/>
              <a:t>чи</a:t>
            </a:r>
            <a:r>
              <a:rPr lang="ru-RU" sz="2400" dirty="0"/>
              <a:t> </a:t>
            </a:r>
            <a:r>
              <a:rPr lang="ru-RU" sz="2400" dirty="0" err="1"/>
              <a:t>необережністю</a:t>
            </a:r>
            <a:r>
              <a:rPr lang="ru-RU" sz="2400" dirty="0"/>
              <a:t> (ч. 2 ст. 321 КК).</a:t>
            </a:r>
          </a:p>
        </p:txBody>
      </p:sp>
      <p:sp>
        <p:nvSpPr>
          <p:cNvPr id="10" name="Стрелка: вниз 9">
            <a:extLst>
              <a:ext uri="{FF2B5EF4-FFF2-40B4-BE49-F238E27FC236}">
                <a16:creationId xmlns:a16="http://schemas.microsoft.com/office/drawing/2014/main" id="{B3B19A22-264F-45C8-A355-90962D58239F}"/>
              </a:ext>
            </a:extLst>
          </p:cNvPr>
          <p:cNvSpPr/>
          <p:nvPr/>
        </p:nvSpPr>
        <p:spPr>
          <a:xfrm>
            <a:off x="9908099" y="1660211"/>
            <a:ext cx="488830" cy="97766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305780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7295A6A8-7388-4C34-9AC3-691E6BDBFA0F}"/>
              </a:ext>
            </a:extLst>
          </p:cNvPr>
          <p:cNvSpPr/>
          <p:nvPr/>
        </p:nvSpPr>
        <p:spPr>
          <a:xfrm>
            <a:off x="306133" y="1061996"/>
            <a:ext cx="4277018" cy="460282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b="1" dirty="0" err="1"/>
              <a:t>Кваліфікуючими</a:t>
            </a:r>
            <a:r>
              <a:rPr lang="ru-RU" b="1" dirty="0"/>
              <a:t> </a:t>
            </a:r>
            <a:r>
              <a:rPr lang="ru-RU" b="1" dirty="0" err="1"/>
              <a:t>ознаками</a:t>
            </a:r>
            <a:r>
              <a:rPr lang="ru-RU" b="1" dirty="0"/>
              <a:t> </a:t>
            </a:r>
            <a:r>
              <a:rPr lang="ru-RU" b="1" dirty="0" err="1"/>
              <a:t>злочину</a:t>
            </a:r>
            <a:r>
              <a:rPr lang="ru-RU" b="1" dirty="0"/>
              <a:t> є </a:t>
            </a:r>
            <a:r>
              <a:rPr lang="ru-RU" b="1" dirty="0" err="1"/>
              <a:t>вчинення</a:t>
            </a:r>
            <a:r>
              <a:rPr lang="ru-RU" b="1" dirty="0"/>
              <a:t> </a:t>
            </a:r>
            <a:r>
              <a:rPr lang="ru-RU" b="1" dirty="0" err="1"/>
              <a:t>дій</a:t>
            </a:r>
            <a:r>
              <a:rPr lang="ru-RU" b="1" dirty="0"/>
              <a:t>, </a:t>
            </a:r>
            <a:r>
              <a:rPr lang="ru-RU" b="1" dirty="0" err="1"/>
              <a:t>передбачених</a:t>
            </a:r>
            <a:r>
              <a:rPr lang="ru-RU" b="1" dirty="0"/>
              <a:t> ч. 1 </a:t>
            </a:r>
            <a:r>
              <a:rPr lang="ru-RU" b="1" dirty="0" err="1"/>
              <a:t>або</a:t>
            </a:r>
            <a:r>
              <a:rPr lang="ru-RU" b="1" dirty="0"/>
              <a:t> ч. 2 </a:t>
            </a:r>
            <a:r>
              <a:rPr lang="ru-RU" b="1" dirty="0" err="1"/>
              <a:t>цієї</a:t>
            </a:r>
            <a:r>
              <a:rPr lang="ru-RU" b="1" dirty="0"/>
              <a:t> </a:t>
            </a:r>
            <a:r>
              <a:rPr lang="ru-RU" b="1" dirty="0" err="1"/>
              <a:t>статті</a:t>
            </a:r>
            <a:r>
              <a:rPr lang="ru-RU" b="1" dirty="0"/>
              <a:t>:</a:t>
            </a:r>
          </a:p>
          <a:p>
            <a:pPr algn="ctr"/>
            <a:endParaRPr lang="ru-RU" b="1" dirty="0"/>
          </a:p>
          <a:p>
            <a:pPr marL="342900" indent="-342900">
              <a:buAutoNum type="arabicParenR"/>
            </a:pPr>
            <a:r>
              <a:rPr lang="ru-RU" dirty="0"/>
              <a:t>Повторно;</a:t>
            </a:r>
          </a:p>
          <a:p>
            <a:pPr marL="342900" indent="-342900">
              <a:buAutoNum type="arabicParenR"/>
            </a:pPr>
            <a:endParaRPr lang="ru-RU" dirty="0"/>
          </a:p>
          <a:p>
            <a:pPr marL="342900" indent="-342900">
              <a:buAutoNum type="arabicParenR"/>
            </a:pPr>
            <a:r>
              <a:rPr lang="ru-RU" dirty="0"/>
              <a:t>За </a:t>
            </a:r>
            <a:r>
              <a:rPr lang="ru-RU" dirty="0" err="1"/>
              <a:t>попередньою</a:t>
            </a:r>
            <a:r>
              <a:rPr lang="ru-RU" dirty="0"/>
              <a:t> </a:t>
            </a:r>
            <a:r>
              <a:rPr lang="ru-RU" dirty="0" err="1"/>
              <a:t>змовою</a:t>
            </a:r>
            <a:r>
              <a:rPr lang="ru-RU" dirty="0"/>
              <a:t> </a:t>
            </a:r>
            <a:r>
              <a:rPr lang="ru-RU" dirty="0" err="1"/>
              <a:t>групою</a:t>
            </a:r>
            <a:r>
              <a:rPr lang="ru-RU" dirty="0"/>
              <a:t> </a:t>
            </a:r>
            <a:r>
              <a:rPr lang="ru-RU" dirty="0" err="1"/>
              <a:t>осіб</a:t>
            </a:r>
            <a:r>
              <a:rPr lang="ru-RU" dirty="0"/>
              <a:t>;</a:t>
            </a:r>
          </a:p>
          <a:p>
            <a:pPr marL="342900" indent="-342900">
              <a:buAutoNum type="arabicParenR"/>
            </a:pPr>
            <a:endParaRPr lang="ru-RU" dirty="0"/>
          </a:p>
          <a:p>
            <a:pPr marL="342900" indent="-342900">
              <a:buAutoNum type="arabicParenR"/>
            </a:pPr>
            <a:r>
              <a:rPr lang="ru-RU" dirty="0" err="1"/>
              <a:t>Якщо</a:t>
            </a:r>
            <a:r>
              <a:rPr lang="ru-RU" dirty="0"/>
              <a:t> предметом </a:t>
            </a:r>
            <a:r>
              <a:rPr lang="ru-RU" dirty="0" err="1"/>
              <a:t>цих</a:t>
            </a:r>
            <a:r>
              <a:rPr lang="ru-RU" dirty="0"/>
              <a:t> </a:t>
            </a:r>
            <a:r>
              <a:rPr lang="ru-RU" dirty="0" err="1"/>
              <a:t>дій</a:t>
            </a:r>
            <a:r>
              <a:rPr lang="ru-RU" dirty="0"/>
              <a:t> </a:t>
            </a:r>
            <a:r>
              <a:rPr lang="ru-RU" dirty="0" err="1"/>
              <a:t>були</a:t>
            </a:r>
            <a:r>
              <a:rPr lang="ru-RU" dirty="0"/>
              <a:t> </a:t>
            </a:r>
            <a:r>
              <a:rPr lang="ru-RU" dirty="0" err="1"/>
              <a:t>отруйні</a:t>
            </a:r>
            <a:r>
              <a:rPr lang="ru-RU" dirty="0"/>
              <a:t> </a:t>
            </a:r>
            <a:r>
              <a:rPr lang="ru-RU" dirty="0" err="1"/>
              <a:t>або</a:t>
            </a:r>
            <a:r>
              <a:rPr lang="ru-RU" dirty="0"/>
              <a:t> </a:t>
            </a:r>
            <a:r>
              <a:rPr lang="ru-RU" dirty="0" err="1"/>
              <a:t>сильнодіючі</a:t>
            </a:r>
            <a:r>
              <a:rPr lang="ru-RU" dirty="0"/>
              <a:t> </a:t>
            </a:r>
            <a:r>
              <a:rPr lang="ru-RU" dirty="0" err="1"/>
              <a:t>речовини</a:t>
            </a:r>
            <a:r>
              <a:rPr lang="ru-RU" dirty="0"/>
              <a:t>, </a:t>
            </a:r>
            <a:r>
              <a:rPr lang="ru-RU" dirty="0" err="1"/>
              <a:t>що</a:t>
            </a:r>
            <a:r>
              <a:rPr lang="ru-RU" dirty="0"/>
              <a:t> не є </a:t>
            </a:r>
            <a:r>
              <a:rPr lang="ru-RU" dirty="0" err="1"/>
              <a:t>наркотичними</a:t>
            </a:r>
            <a:r>
              <a:rPr lang="ru-RU" dirty="0"/>
              <a:t> </a:t>
            </a:r>
            <a:r>
              <a:rPr lang="ru-RU" dirty="0" err="1"/>
              <a:t>або</a:t>
            </a:r>
            <a:r>
              <a:rPr lang="ru-RU" dirty="0"/>
              <a:t> </a:t>
            </a:r>
            <a:r>
              <a:rPr lang="ru-RU" dirty="0" err="1"/>
              <a:t>психотропними</a:t>
            </a:r>
            <a:r>
              <a:rPr lang="ru-RU" dirty="0"/>
              <a:t> </a:t>
            </a:r>
            <a:r>
              <a:rPr lang="ru-RU" dirty="0" err="1"/>
              <a:t>чи</a:t>
            </a:r>
            <a:r>
              <a:rPr lang="ru-RU" dirty="0"/>
              <a:t> їх аналогами, </a:t>
            </a:r>
            <a:r>
              <a:rPr lang="ru-RU" dirty="0" err="1"/>
              <a:t>отруйні</a:t>
            </a:r>
            <a:r>
              <a:rPr lang="ru-RU" dirty="0"/>
              <a:t> </a:t>
            </a:r>
            <a:r>
              <a:rPr lang="ru-RU" dirty="0" err="1"/>
              <a:t>чи</a:t>
            </a:r>
            <a:r>
              <a:rPr lang="ru-RU" dirty="0"/>
              <a:t> </a:t>
            </a:r>
            <a:r>
              <a:rPr lang="ru-RU" dirty="0" err="1"/>
              <a:t>сильнодіючі</a:t>
            </a:r>
            <a:r>
              <a:rPr lang="ru-RU" dirty="0"/>
              <a:t> </a:t>
            </a:r>
            <a:r>
              <a:rPr lang="ru-RU" dirty="0" err="1"/>
              <a:t>лікарські</a:t>
            </a:r>
            <a:r>
              <a:rPr lang="ru-RU" dirty="0"/>
              <a:t> </a:t>
            </a:r>
            <a:r>
              <a:rPr lang="ru-RU" dirty="0" err="1"/>
              <a:t>засоби</a:t>
            </a:r>
            <a:r>
              <a:rPr lang="ru-RU" dirty="0"/>
              <a:t> у великих </a:t>
            </a:r>
            <a:r>
              <a:rPr lang="ru-RU" dirty="0" err="1"/>
              <a:t>розмірах</a:t>
            </a:r>
            <a:r>
              <a:rPr lang="ru-RU" dirty="0"/>
              <a:t> (ч. 3 ст. 321 КК)</a:t>
            </a:r>
          </a:p>
        </p:txBody>
      </p:sp>
      <p:sp>
        <p:nvSpPr>
          <p:cNvPr id="5" name="Прямоугольник: скругленные углы 4">
            <a:extLst>
              <a:ext uri="{FF2B5EF4-FFF2-40B4-BE49-F238E27FC236}">
                <a16:creationId xmlns:a16="http://schemas.microsoft.com/office/drawing/2014/main" id="{A8B7D7B7-B0CC-4DC9-A9BD-037BEB42707B}"/>
              </a:ext>
            </a:extLst>
          </p:cNvPr>
          <p:cNvSpPr/>
          <p:nvPr/>
        </p:nvSpPr>
        <p:spPr>
          <a:xfrm>
            <a:off x="6450187" y="3646450"/>
            <a:ext cx="4126300" cy="2690896"/>
          </a:xfrm>
          <a:prstGeom prst="roundRect">
            <a:avLst/>
          </a:prstGeom>
          <a:solidFill>
            <a:srgbClr val="D4A6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rPr>
              <a:t>Особливо </a:t>
            </a:r>
            <a:r>
              <a:rPr lang="ru-RU" b="1" dirty="0" err="1">
                <a:solidFill>
                  <a:schemeClr val="tx1"/>
                </a:solidFill>
              </a:rPr>
              <a:t>кваліфікуючими</a:t>
            </a:r>
            <a:r>
              <a:rPr lang="ru-RU" b="1" dirty="0">
                <a:solidFill>
                  <a:schemeClr val="tx1"/>
                </a:solidFill>
              </a:rPr>
              <a:t> </a:t>
            </a:r>
            <a:r>
              <a:rPr lang="ru-RU" b="1" dirty="0" err="1">
                <a:solidFill>
                  <a:schemeClr val="tx1"/>
                </a:solidFill>
              </a:rPr>
              <a:t>ознаками</a:t>
            </a:r>
            <a:r>
              <a:rPr lang="ru-RU" b="1" dirty="0">
                <a:solidFill>
                  <a:schemeClr val="tx1"/>
                </a:solidFill>
              </a:rPr>
              <a:t>:</a:t>
            </a:r>
          </a:p>
          <a:p>
            <a:pPr algn="ctr"/>
            <a:endParaRPr lang="ru-RU" b="1" dirty="0">
              <a:solidFill>
                <a:schemeClr val="tx1"/>
              </a:solidFill>
            </a:endParaRPr>
          </a:p>
          <a:p>
            <a:pPr marL="342900" indent="-342900" algn="just">
              <a:buAutoNum type="arabicParenR"/>
            </a:pPr>
            <a:r>
              <a:rPr lang="ru-RU" dirty="0" err="1">
                <a:solidFill>
                  <a:schemeClr val="tx1"/>
                </a:solidFill>
              </a:rPr>
              <a:t>Організованою</a:t>
            </a:r>
            <a:r>
              <a:rPr lang="ru-RU" dirty="0">
                <a:solidFill>
                  <a:schemeClr val="tx1"/>
                </a:solidFill>
              </a:rPr>
              <a:t> </a:t>
            </a:r>
            <a:r>
              <a:rPr lang="ru-RU" dirty="0" err="1">
                <a:solidFill>
                  <a:schemeClr val="tx1"/>
                </a:solidFill>
              </a:rPr>
              <a:t>групою</a:t>
            </a:r>
            <a:r>
              <a:rPr lang="ru-RU" dirty="0">
                <a:solidFill>
                  <a:schemeClr val="tx1"/>
                </a:solidFill>
              </a:rPr>
              <a:t>;</a:t>
            </a:r>
          </a:p>
          <a:p>
            <a:pPr marL="342900" indent="-342900" algn="just">
              <a:buAutoNum type="arabicParenR"/>
            </a:pPr>
            <a:endParaRPr lang="ru-RU" dirty="0">
              <a:solidFill>
                <a:schemeClr val="tx1"/>
              </a:solidFill>
            </a:endParaRPr>
          </a:p>
          <a:p>
            <a:pPr marL="342900" indent="-342900" algn="just">
              <a:buAutoNum type="arabicParenR"/>
            </a:pPr>
            <a:r>
              <a:rPr lang="ru-RU" dirty="0" err="1">
                <a:solidFill>
                  <a:schemeClr val="tx1"/>
                </a:solidFill>
              </a:rPr>
              <a:t>Якщо</a:t>
            </a:r>
            <a:r>
              <a:rPr lang="ru-RU" dirty="0">
                <a:solidFill>
                  <a:schemeClr val="tx1"/>
                </a:solidFill>
              </a:rPr>
              <a:t> предметом </a:t>
            </a:r>
            <a:r>
              <a:rPr lang="ru-RU" dirty="0" err="1">
                <a:solidFill>
                  <a:schemeClr val="tx1"/>
                </a:solidFill>
              </a:rPr>
              <a:t>цих</a:t>
            </a:r>
            <a:r>
              <a:rPr lang="ru-RU" dirty="0">
                <a:solidFill>
                  <a:schemeClr val="tx1"/>
                </a:solidFill>
              </a:rPr>
              <a:t> </a:t>
            </a:r>
            <a:r>
              <a:rPr lang="ru-RU" dirty="0" err="1">
                <a:solidFill>
                  <a:schemeClr val="tx1"/>
                </a:solidFill>
              </a:rPr>
              <a:t>дій</a:t>
            </a:r>
            <a:r>
              <a:rPr lang="ru-RU" dirty="0">
                <a:solidFill>
                  <a:schemeClr val="tx1"/>
                </a:solidFill>
              </a:rPr>
              <a:t> </a:t>
            </a:r>
            <a:r>
              <a:rPr lang="ru-RU" dirty="0" err="1">
                <a:solidFill>
                  <a:schemeClr val="tx1"/>
                </a:solidFill>
              </a:rPr>
              <a:t>були</a:t>
            </a:r>
            <a:r>
              <a:rPr lang="ru-RU" dirty="0">
                <a:solidFill>
                  <a:schemeClr val="tx1"/>
                </a:solidFill>
              </a:rPr>
              <a:t> </a:t>
            </a:r>
            <a:r>
              <a:rPr lang="ru-RU" dirty="0" err="1">
                <a:solidFill>
                  <a:schemeClr val="tx1"/>
                </a:solidFill>
              </a:rPr>
              <a:t>відповідні</a:t>
            </a:r>
            <a:r>
              <a:rPr lang="ru-RU" dirty="0">
                <a:solidFill>
                  <a:schemeClr val="tx1"/>
                </a:solidFill>
              </a:rPr>
              <a:t> </a:t>
            </a:r>
            <a:r>
              <a:rPr lang="ru-RU" dirty="0" err="1">
                <a:solidFill>
                  <a:schemeClr val="tx1"/>
                </a:solidFill>
              </a:rPr>
              <a:t>речовини</a:t>
            </a:r>
            <a:r>
              <a:rPr lang="ru-RU" dirty="0">
                <a:solidFill>
                  <a:schemeClr val="tx1"/>
                </a:solidFill>
              </a:rPr>
              <a:t> </a:t>
            </a:r>
            <a:r>
              <a:rPr lang="ru-RU" dirty="0" err="1">
                <a:solidFill>
                  <a:schemeClr val="tx1"/>
                </a:solidFill>
              </a:rPr>
              <a:t>чи</a:t>
            </a:r>
            <a:r>
              <a:rPr lang="ru-RU" dirty="0">
                <a:solidFill>
                  <a:schemeClr val="tx1"/>
                </a:solidFill>
              </a:rPr>
              <a:t> </a:t>
            </a:r>
            <a:r>
              <a:rPr lang="ru-RU" dirty="0" err="1">
                <a:solidFill>
                  <a:schemeClr val="tx1"/>
                </a:solidFill>
              </a:rPr>
              <a:t>засоби</a:t>
            </a:r>
            <a:r>
              <a:rPr lang="ru-RU" dirty="0">
                <a:solidFill>
                  <a:schemeClr val="tx1"/>
                </a:solidFill>
              </a:rPr>
              <a:t> в особливо великих </a:t>
            </a:r>
            <a:r>
              <a:rPr lang="ru-RU" dirty="0" err="1">
                <a:solidFill>
                  <a:schemeClr val="tx1"/>
                </a:solidFill>
              </a:rPr>
              <a:t>розмірах</a:t>
            </a:r>
            <a:r>
              <a:rPr lang="ru-RU" dirty="0">
                <a:solidFill>
                  <a:schemeClr val="tx1"/>
                </a:solidFill>
              </a:rPr>
              <a:t> (ч. 4 ст. 321КК).</a:t>
            </a:r>
          </a:p>
        </p:txBody>
      </p:sp>
      <p:pic>
        <p:nvPicPr>
          <p:cNvPr id="2050" name="Picture 2" descr="Кримінальна справа стала для тернопільських комунальників сюрпризом –  Новини Тернополя і області - За Збручем">
            <a:extLst>
              <a:ext uri="{FF2B5EF4-FFF2-40B4-BE49-F238E27FC236}">
                <a16:creationId xmlns:a16="http://schemas.microsoft.com/office/drawing/2014/main" id="{9297CBF2-1BEC-E4C5-E80C-71AE3DA6CE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8851" y="464074"/>
            <a:ext cx="3958329" cy="2964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80153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виток: вертикальный 3">
            <a:extLst>
              <a:ext uri="{FF2B5EF4-FFF2-40B4-BE49-F238E27FC236}">
                <a16:creationId xmlns:a16="http://schemas.microsoft.com/office/drawing/2014/main" id="{090E2F93-A1A3-4DB9-AE59-83BF25DE7131}"/>
              </a:ext>
            </a:extLst>
          </p:cNvPr>
          <p:cNvSpPr/>
          <p:nvPr/>
        </p:nvSpPr>
        <p:spPr>
          <a:xfrm>
            <a:off x="561665" y="355840"/>
            <a:ext cx="10898036" cy="6139130"/>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ru-RU" sz="2400" dirty="0">
                <a:ea typeface="+mn-lt"/>
                <a:cs typeface="+mn-lt"/>
              </a:rPr>
              <a:t>Для </a:t>
            </a:r>
            <a:r>
              <a:rPr lang="ru-RU" sz="2400" dirty="0" err="1">
                <a:ea typeface="+mn-lt"/>
                <a:cs typeface="+mn-lt"/>
              </a:rPr>
              <a:t>з’ясування</a:t>
            </a:r>
            <a:r>
              <a:rPr lang="ru-RU" sz="2400" dirty="0">
                <a:ea typeface="+mn-lt"/>
                <a:cs typeface="+mn-lt"/>
              </a:rPr>
              <a:t> </a:t>
            </a:r>
            <a:r>
              <a:rPr lang="ru-RU" sz="2400" i="1" dirty="0">
                <a:ea typeface="+mn-lt"/>
                <a:cs typeface="+mn-lt"/>
              </a:rPr>
              <a:t>великих та особливо великих </a:t>
            </a:r>
            <a:r>
              <a:rPr lang="ru-RU" sz="2400" i="1" dirty="0" err="1">
                <a:ea typeface="+mn-lt"/>
                <a:cs typeface="+mn-lt"/>
              </a:rPr>
              <a:t>розмірів</a:t>
            </a:r>
            <a:r>
              <a:rPr lang="ru-RU" sz="2400" dirty="0">
                <a:ea typeface="+mn-lt"/>
                <a:cs typeface="+mn-lt"/>
              </a:rPr>
              <a:t> предмета </a:t>
            </a:r>
            <a:r>
              <a:rPr lang="ru-RU" sz="2400" dirty="0" err="1">
                <a:ea typeface="+mn-lt"/>
                <a:cs typeface="+mn-lt"/>
              </a:rPr>
              <a:t>аналізованих</a:t>
            </a:r>
            <a:r>
              <a:rPr lang="ru-RU" sz="2400" dirty="0">
                <a:ea typeface="+mn-lt"/>
                <a:cs typeface="+mn-lt"/>
              </a:rPr>
              <a:t> </a:t>
            </a:r>
            <a:r>
              <a:rPr lang="ru-RU" sz="2400" dirty="0" err="1">
                <a:ea typeface="+mn-lt"/>
                <a:cs typeface="+mn-lt"/>
              </a:rPr>
              <a:t>злочинів</a:t>
            </a:r>
            <a:r>
              <a:rPr lang="ru-RU" sz="2400" dirty="0">
                <a:ea typeface="+mn-lt"/>
                <a:cs typeface="+mn-lt"/>
              </a:rPr>
              <a:t> </a:t>
            </a:r>
            <a:r>
              <a:rPr lang="ru-RU" sz="2400" dirty="0" err="1">
                <a:ea typeface="+mn-lt"/>
                <a:cs typeface="+mn-lt"/>
              </a:rPr>
              <a:t>необхідно</a:t>
            </a:r>
            <a:r>
              <a:rPr lang="ru-RU" sz="2400" dirty="0">
                <a:ea typeface="+mn-lt"/>
                <a:cs typeface="+mn-lt"/>
              </a:rPr>
              <a:t> </a:t>
            </a:r>
            <a:r>
              <a:rPr lang="ru-RU" sz="2400" dirty="0" err="1">
                <a:ea typeface="+mn-lt"/>
                <a:cs typeface="+mn-lt"/>
              </a:rPr>
              <a:t>керуватися</a:t>
            </a:r>
            <a:r>
              <a:rPr lang="ru-RU" sz="2400" dirty="0">
                <a:ea typeface="+mn-lt"/>
                <a:cs typeface="+mn-lt"/>
              </a:rPr>
              <a:t> наказом МОЗ </a:t>
            </a:r>
            <a:r>
              <a:rPr lang="ru-RU" sz="2400" dirty="0" err="1">
                <a:ea typeface="+mn-lt"/>
                <a:cs typeface="+mn-lt"/>
              </a:rPr>
              <a:t>від</a:t>
            </a:r>
            <a:r>
              <a:rPr lang="ru-RU" sz="2400" dirty="0">
                <a:ea typeface="+mn-lt"/>
                <a:cs typeface="+mn-lt"/>
              </a:rPr>
              <a:t> 31 </a:t>
            </a:r>
            <a:r>
              <a:rPr lang="ru-RU" sz="2400" dirty="0" err="1">
                <a:ea typeface="+mn-lt"/>
                <a:cs typeface="+mn-lt"/>
              </a:rPr>
              <a:t>серпня</a:t>
            </a:r>
            <a:r>
              <a:rPr lang="ru-RU" sz="2400" dirty="0">
                <a:ea typeface="+mn-lt"/>
                <a:cs typeface="+mn-lt"/>
              </a:rPr>
              <a:t> 2007 року № 511, </a:t>
            </a:r>
            <a:r>
              <a:rPr lang="ru-RU" sz="2400" dirty="0" err="1">
                <a:ea typeface="+mn-lt"/>
                <a:cs typeface="+mn-lt"/>
              </a:rPr>
              <a:t>яким</a:t>
            </a:r>
            <a:r>
              <a:rPr lang="ru-RU" sz="2400" dirty="0">
                <a:ea typeface="+mn-lt"/>
                <a:cs typeface="+mn-lt"/>
              </a:rPr>
              <a:t> </a:t>
            </a:r>
            <a:r>
              <a:rPr lang="ru-RU" sz="2400" dirty="0" err="1">
                <a:ea typeface="+mn-lt"/>
                <a:cs typeface="+mn-lt"/>
              </a:rPr>
              <a:t>затверджені</a:t>
            </a:r>
            <a:r>
              <a:rPr lang="ru-RU" sz="2400" dirty="0">
                <a:ea typeface="+mn-lt"/>
                <a:cs typeface="+mn-lt"/>
              </a:rPr>
              <a:t>: </a:t>
            </a:r>
            <a:r>
              <a:rPr lang="ru-RU" sz="2400" dirty="0" err="1">
                <a:ea typeface="+mn-lt"/>
                <a:cs typeface="+mn-lt"/>
              </a:rPr>
              <a:t>великі</a:t>
            </a:r>
            <a:r>
              <a:rPr lang="ru-RU" sz="2400" dirty="0">
                <a:ea typeface="+mn-lt"/>
                <a:cs typeface="+mn-lt"/>
              </a:rPr>
              <a:t> та особливо </a:t>
            </a:r>
            <a:r>
              <a:rPr lang="ru-RU" sz="2400" dirty="0" err="1">
                <a:ea typeface="+mn-lt"/>
                <a:cs typeface="+mn-lt"/>
              </a:rPr>
              <a:t>великі</a:t>
            </a:r>
            <a:r>
              <a:rPr lang="ru-RU" sz="2400" dirty="0">
                <a:ea typeface="+mn-lt"/>
                <a:cs typeface="+mn-lt"/>
              </a:rPr>
              <a:t> </a:t>
            </a:r>
            <a:r>
              <a:rPr lang="ru-RU" sz="2400" dirty="0" err="1">
                <a:ea typeface="+mn-lt"/>
                <a:cs typeface="+mn-lt"/>
              </a:rPr>
              <a:t>розміри</a:t>
            </a:r>
            <a:r>
              <a:rPr lang="ru-RU" sz="2400" dirty="0">
                <a:ea typeface="+mn-lt"/>
                <a:cs typeface="+mn-lt"/>
              </a:rPr>
              <a:t> </a:t>
            </a:r>
            <a:r>
              <a:rPr lang="ru-RU" sz="2400" dirty="0" err="1">
                <a:ea typeface="+mn-lt"/>
                <a:cs typeface="+mn-lt"/>
              </a:rPr>
              <a:t>отруйних</a:t>
            </a:r>
            <a:r>
              <a:rPr lang="ru-RU" sz="2400" dirty="0">
                <a:ea typeface="+mn-lt"/>
                <a:cs typeface="+mn-lt"/>
              </a:rPr>
              <a:t> </a:t>
            </a:r>
            <a:r>
              <a:rPr lang="ru-RU" sz="2400" dirty="0" err="1">
                <a:ea typeface="+mn-lt"/>
                <a:cs typeface="+mn-lt"/>
              </a:rPr>
              <a:t>лікарських</a:t>
            </a:r>
            <a:r>
              <a:rPr lang="ru-RU" sz="2400" dirty="0">
                <a:ea typeface="+mn-lt"/>
                <a:cs typeface="+mn-lt"/>
              </a:rPr>
              <a:t> </a:t>
            </a:r>
            <a:r>
              <a:rPr lang="ru-RU" sz="2400" dirty="0" err="1">
                <a:ea typeface="+mn-lt"/>
                <a:cs typeface="+mn-lt"/>
              </a:rPr>
              <a:t>засобів</a:t>
            </a:r>
            <a:r>
              <a:rPr lang="ru-RU" sz="2400" dirty="0">
                <a:ea typeface="+mn-lt"/>
                <a:cs typeface="+mn-lt"/>
              </a:rPr>
              <a:t>, </a:t>
            </a:r>
            <a:r>
              <a:rPr lang="ru-RU" sz="2400" dirty="0" err="1">
                <a:ea typeface="+mn-lt"/>
                <a:cs typeface="+mn-lt"/>
              </a:rPr>
              <a:t>які</a:t>
            </a:r>
            <a:r>
              <a:rPr lang="ru-RU" sz="2400" dirty="0">
                <a:ea typeface="+mn-lt"/>
                <a:cs typeface="+mn-lt"/>
              </a:rPr>
              <a:t> </a:t>
            </a:r>
            <a:r>
              <a:rPr lang="ru-RU" sz="2400" dirty="0" err="1">
                <a:ea typeface="+mn-lt"/>
                <a:cs typeface="+mn-lt"/>
              </a:rPr>
              <a:t>знаходяться</a:t>
            </a:r>
            <a:r>
              <a:rPr lang="ru-RU" sz="2400" dirty="0">
                <a:ea typeface="+mn-lt"/>
                <a:cs typeface="+mn-lt"/>
              </a:rPr>
              <a:t> в незаконному </a:t>
            </a:r>
            <a:r>
              <a:rPr lang="ru-RU" sz="2400" dirty="0" err="1">
                <a:ea typeface="+mn-lt"/>
                <a:cs typeface="+mn-lt"/>
              </a:rPr>
              <a:t>обігу</a:t>
            </a:r>
            <a:r>
              <a:rPr lang="ru-RU" sz="2400" dirty="0">
                <a:ea typeface="+mn-lt"/>
                <a:cs typeface="+mn-lt"/>
              </a:rPr>
              <a:t>; </a:t>
            </a:r>
            <a:r>
              <a:rPr lang="ru-RU" sz="2400" dirty="0" err="1">
                <a:ea typeface="+mn-lt"/>
                <a:cs typeface="+mn-lt"/>
              </a:rPr>
              <a:t>великі</a:t>
            </a:r>
            <a:r>
              <a:rPr lang="ru-RU" sz="2400" dirty="0">
                <a:ea typeface="+mn-lt"/>
                <a:cs typeface="+mn-lt"/>
              </a:rPr>
              <a:t> та особливо </a:t>
            </a:r>
            <a:r>
              <a:rPr lang="ru-RU" sz="2400" dirty="0" err="1">
                <a:ea typeface="+mn-lt"/>
                <a:cs typeface="+mn-lt"/>
              </a:rPr>
              <a:t>великі</a:t>
            </a:r>
            <a:r>
              <a:rPr lang="ru-RU" sz="2400" dirty="0">
                <a:ea typeface="+mn-lt"/>
                <a:cs typeface="+mn-lt"/>
              </a:rPr>
              <a:t> </a:t>
            </a:r>
            <a:r>
              <a:rPr lang="ru-RU" sz="2400" dirty="0" err="1">
                <a:ea typeface="+mn-lt"/>
                <a:cs typeface="+mn-lt"/>
              </a:rPr>
              <a:t>розміри</a:t>
            </a:r>
            <a:r>
              <a:rPr lang="ru-RU" sz="2400" dirty="0">
                <a:ea typeface="+mn-lt"/>
                <a:cs typeface="+mn-lt"/>
              </a:rPr>
              <a:t> </a:t>
            </a:r>
            <a:r>
              <a:rPr lang="ru-RU" sz="2400" dirty="0" err="1">
                <a:ea typeface="+mn-lt"/>
                <a:cs typeface="+mn-lt"/>
              </a:rPr>
              <a:t>сильнодіючих</a:t>
            </a:r>
            <a:r>
              <a:rPr lang="ru-RU" sz="2400" dirty="0">
                <a:ea typeface="+mn-lt"/>
                <a:cs typeface="+mn-lt"/>
              </a:rPr>
              <a:t> </a:t>
            </a:r>
            <a:r>
              <a:rPr lang="ru-RU" sz="2400" dirty="0" err="1">
                <a:ea typeface="+mn-lt"/>
                <a:cs typeface="+mn-lt"/>
              </a:rPr>
              <a:t>лікарських</a:t>
            </a:r>
            <a:r>
              <a:rPr lang="ru-RU" sz="2400" dirty="0">
                <a:ea typeface="+mn-lt"/>
                <a:cs typeface="+mn-lt"/>
              </a:rPr>
              <a:t> </a:t>
            </a:r>
            <a:r>
              <a:rPr lang="ru-RU" sz="2400" dirty="0" err="1">
                <a:ea typeface="+mn-lt"/>
                <a:cs typeface="+mn-lt"/>
              </a:rPr>
              <a:t>засобів</a:t>
            </a:r>
            <a:r>
              <a:rPr lang="ru-RU" sz="2400" dirty="0">
                <a:ea typeface="+mn-lt"/>
                <a:cs typeface="+mn-lt"/>
              </a:rPr>
              <a:t>, </a:t>
            </a:r>
            <a:r>
              <a:rPr lang="ru-RU" sz="2400" dirty="0" err="1">
                <a:ea typeface="+mn-lt"/>
                <a:cs typeface="+mn-lt"/>
              </a:rPr>
              <a:t>які</a:t>
            </a:r>
            <a:r>
              <a:rPr lang="ru-RU" sz="2400" dirty="0">
                <a:ea typeface="+mn-lt"/>
                <a:cs typeface="+mn-lt"/>
              </a:rPr>
              <a:t> </a:t>
            </a:r>
            <a:r>
              <a:rPr lang="ru-RU" sz="2400" dirty="0" err="1">
                <a:ea typeface="+mn-lt"/>
                <a:cs typeface="+mn-lt"/>
              </a:rPr>
              <a:t>знаходяться</a:t>
            </a:r>
            <a:r>
              <a:rPr lang="ru-RU" sz="2400" dirty="0">
                <a:ea typeface="+mn-lt"/>
                <a:cs typeface="+mn-lt"/>
              </a:rPr>
              <a:t> в незаконному </a:t>
            </a:r>
            <a:r>
              <a:rPr lang="ru-RU" sz="2400" dirty="0" err="1">
                <a:ea typeface="+mn-lt"/>
                <a:cs typeface="+mn-lt"/>
              </a:rPr>
              <a:t>обігу</a:t>
            </a:r>
            <a:r>
              <a:rPr lang="ru-RU" sz="2400" dirty="0">
                <a:ea typeface="+mn-lt"/>
                <a:cs typeface="+mn-lt"/>
              </a:rPr>
              <a:t>. </a:t>
            </a:r>
            <a:endParaRPr lang="ru-RU"/>
          </a:p>
          <a:p>
            <a:pPr algn="just"/>
            <a:endParaRPr lang="ru-RU" sz="2400" dirty="0">
              <a:ea typeface="+mn-lt"/>
              <a:cs typeface="+mn-lt"/>
            </a:endParaRPr>
          </a:p>
          <a:p>
            <a:pPr algn="just"/>
            <a:r>
              <a:rPr lang="ru-RU" sz="2400" dirty="0">
                <a:ea typeface="+mn-lt"/>
                <a:cs typeface="+mn-lt"/>
              </a:rPr>
              <a:t>Ч. 5 ст. 321 КК </a:t>
            </a:r>
            <a:r>
              <a:rPr lang="ru-RU" sz="2400" err="1">
                <a:ea typeface="+mn-lt"/>
                <a:cs typeface="+mn-lt"/>
              </a:rPr>
              <a:t>називає</a:t>
            </a:r>
            <a:r>
              <a:rPr lang="ru-RU" sz="2400" dirty="0">
                <a:ea typeface="+mn-lt"/>
                <a:cs typeface="+mn-lt"/>
              </a:rPr>
              <a:t> </a:t>
            </a:r>
            <a:r>
              <a:rPr lang="ru-RU" sz="2400" b="1" err="1">
                <a:ea typeface="+mn-lt"/>
                <a:cs typeface="+mn-lt"/>
              </a:rPr>
              <a:t>спеціальні</a:t>
            </a:r>
            <a:r>
              <a:rPr lang="ru-RU" sz="2400" b="1" dirty="0">
                <a:ea typeface="+mn-lt"/>
                <a:cs typeface="+mn-lt"/>
              </a:rPr>
              <a:t> </a:t>
            </a:r>
            <a:r>
              <a:rPr lang="ru-RU" sz="2400" b="1" err="1">
                <a:ea typeface="+mn-lt"/>
                <a:cs typeface="+mn-lt"/>
              </a:rPr>
              <a:t>умови</a:t>
            </a:r>
            <a:r>
              <a:rPr lang="ru-RU" sz="2400" b="1" dirty="0">
                <a:ea typeface="+mn-lt"/>
                <a:cs typeface="+mn-lt"/>
              </a:rPr>
              <a:t> </a:t>
            </a:r>
            <a:r>
              <a:rPr lang="ru-RU" sz="2400" b="1" err="1">
                <a:ea typeface="+mn-lt"/>
                <a:cs typeface="+mn-lt"/>
              </a:rPr>
              <a:t>звільнення</a:t>
            </a:r>
            <a:r>
              <a:rPr lang="ru-RU" sz="2400" b="1" dirty="0">
                <a:ea typeface="+mn-lt"/>
                <a:cs typeface="+mn-lt"/>
              </a:rPr>
              <a:t> </a:t>
            </a:r>
            <a:r>
              <a:rPr lang="ru-RU" sz="2400" b="1" err="1">
                <a:ea typeface="+mn-lt"/>
                <a:cs typeface="+mn-lt"/>
              </a:rPr>
              <a:t>від</a:t>
            </a:r>
            <a:r>
              <a:rPr lang="ru-RU" sz="2400" b="1" dirty="0">
                <a:ea typeface="+mn-lt"/>
                <a:cs typeface="+mn-lt"/>
              </a:rPr>
              <a:t> </a:t>
            </a:r>
            <a:r>
              <a:rPr lang="ru-RU" sz="2400" b="1" err="1">
                <a:ea typeface="+mn-lt"/>
                <a:cs typeface="+mn-lt"/>
              </a:rPr>
              <a:t>кримінальної</a:t>
            </a:r>
            <a:r>
              <a:rPr lang="ru-RU" sz="2400" b="1" dirty="0">
                <a:ea typeface="+mn-lt"/>
                <a:cs typeface="+mn-lt"/>
              </a:rPr>
              <a:t> </a:t>
            </a:r>
            <a:r>
              <a:rPr lang="ru-RU" sz="2400" b="1" err="1">
                <a:ea typeface="+mn-lt"/>
                <a:cs typeface="+mn-lt"/>
              </a:rPr>
              <a:t>відповідальності</a:t>
            </a:r>
            <a:r>
              <a:rPr lang="ru-RU" sz="2400" b="1" dirty="0">
                <a:ea typeface="+mn-lt"/>
                <a:cs typeface="+mn-lt"/>
              </a:rPr>
              <a:t> </a:t>
            </a:r>
            <a:r>
              <a:rPr lang="ru-RU" sz="2400" dirty="0">
                <a:ea typeface="+mn-lt"/>
                <a:cs typeface="+mn-lt"/>
              </a:rPr>
              <a:t>за </a:t>
            </a:r>
            <a:r>
              <a:rPr lang="ru-RU" sz="2400" err="1">
                <a:ea typeface="+mn-lt"/>
                <a:cs typeface="+mn-lt"/>
              </a:rPr>
              <a:t>вчинення</a:t>
            </a:r>
            <a:r>
              <a:rPr lang="ru-RU" sz="2400" dirty="0">
                <a:ea typeface="+mn-lt"/>
                <a:cs typeface="+mn-lt"/>
              </a:rPr>
              <a:t> </a:t>
            </a:r>
            <a:r>
              <a:rPr lang="ru-RU" sz="2400" err="1">
                <a:ea typeface="+mn-lt"/>
                <a:cs typeface="+mn-lt"/>
              </a:rPr>
              <a:t>діяння</a:t>
            </a:r>
            <a:r>
              <a:rPr lang="ru-RU" sz="2400" dirty="0">
                <a:ea typeface="+mn-lt"/>
                <a:cs typeface="+mn-lt"/>
              </a:rPr>
              <a:t>, </a:t>
            </a:r>
            <a:r>
              <a:rPr lang="ru-RU" sz="2400" err="1">
                <a:ea typeface="+mn-lt"/>
                <a:cs typeface="+mn-lt"/>
              </a:rPr>
              <a:t>передбаченого</a:t>
            </a:r>
            <a:r>
              <a:rPr lang="ru-RU" sz="2400" dirty="0">
                <a:ea typeface="+mn-lt"/>
                <a:cs typeface="+mn-lt"/>
              </a:rPr>
              <a:t> ч. 1 ст. 321 КК (</a:t>
            </a:r>
            <a:r>
              <a:rPr lang="ru-RU" sz="2400" err="1">
                <a:ea typeface="+mn-lt"/>
                <a:cs typeface="+mn-lt"/>
              </a:rPr>
              <a:t>окрім</a:t>
            </a:r>
            <a:r>
              <a:rPr lang="ru-RU" sz="2400" dirty="0">
                <a:ea typeface="+mn-lt"/>
                <a:cs typeface="+mn-lt"/>
              </a:rPr>
              <a:t> </a:t>
            </a:r>
            <a:r>
              <a:rPr lang="ru-RU" sz="2400" err="1">
                <a:ea typeface="+mn-lt"/>
                <a:cs typeface="+mn-lt"/>
              </a:rPr>
              <a:t>збуту</a:t>
            </a:r>
            <a:r>
              <a:rPr lang="ru-RU" sz="2400" dirty="0">
                <a:ea typeface="+mn-lt"/>
                <a:cs typeface="+mn-lt"/>
              </a:rPr>
              <a:t>): </a:t>
            </a:r>
            <a:r>
              <a:rPr lang="ru-RU" sz="2400" err="1">
                <a:ea typeface="+mn-lt"/>
                <a:cs typeface="+mn-lt"/>
              </a:rPr>
              <a:t>добровільна</a:t>
            </a:r>
            <a:r>
              <a:rPr lang="ru-RU" sz="2400" dirty="0">
                <a:ea typeface="+mn-lt"/>
                <a:cs typeface="+mn-lt"/>
              </a:rPr>
              <a:t> </a:t>
            </a:r>
            <a:r>
              <a:rPr lang="ru-RU" sz="2400" err="1">
                <a:ea typeface="+mn-lt"/>
                <a:cs typeface="+mn-lt"/>
              </a:rPr>
              <a:t>здача</a:t>
            </a:r>
            <a:r>
              <a:rPr lang="ru-RU" sz="2400" dirty="0">
                <a:ea typeface="+mn-lt"/>
                <a:cs typeface="+mn-lt"/>
              </a:rPr>
              <a:t> </a:t>
            </a:r>
            <a:r>
              <a:rPr lang="ru-RU" sz="2400" err="1">
                <a:ea typeface="+mn-lt"/>
                <a:cs typeface="+mn-lt"/>
              </a:rPr>
              <a:t>предметів</a:t>
            </a:r>
            <a:r>
              <a:rPr lang="ru-RU" sz="2400" dirty="0">
                <a:ea typeface="+mn-lt"/>
                <a:cs typeface="+mn-lt"/>
              </a:rPr>
              <a:t> </a:t>
            </a:r>
            <a:r>
              <a:rPr lang="ru-RU" sz="2400" err="1">
                <a:ea typeface="+mn-lt"/>
                <a:cs typeface="+mn-lt"/>
              </a:rPr>
              <a:t>злочину</a:t>
            </a:r>
            <a:r>
              <a:rPr lang="ru-RU" sz="2400" dirty="0">
                <a:ea typeface="+mn-lt"/>
                <a:cs typeface="+mn-lt"/>
              </a:rPr>
              <a:t> та </a:t>
            </a:r>
            <a:r>
              <a:rPr lang="ru-RU" sz="2400" err="1">
                <a:ea typeface="+mn-lt"/>
                <a:cs typeface="+mn-lt"/>
              </a:rPr>
              <a:t>вказівка</a:t>
            </a:r>
            <a:r>
              <a:rPr lang="ru-RU" sz="2400" dirty="0">
                <a:ea typeface="+mn-lt"/>
                <a:cs typeface="+mn-lt"/>
              </a:rPr>
              <a:t> на </a:t>
            </a:r>
            <a:r>
              <a:rPr lang="ru-RU" sz="2400" err="1">
                <a:ea typeface="+mn-lt"/>
                <a:cs typeface="+mn-lt"/>
              </a:rPr>
              <a:t>джерело</a:t>
            </a:r>
            <a:r>
              <a:rPr lang="ru-RU" sz="2400" dirty="0">
                <a:ea typeface="+mn-lt"/>
                <a:cs typeface="+mn-lt"/>
              </a:rPr>
              <a:t> </a:t>
            </a:r>
            <a:r>
              <a:rPr lang="ru-RU" sz="2400" err="1">
                <a:ea typeface="+mn-lt"/>
                <a:cs typeface="+mn-lt"/>
              </a:rPr>
              <a:t>їх</a:t>
            </a:r>
            <a:r>
              <a:rPr lang="ru-RU" sz="2400" dirty="0">
                <a:ea typeface="+mn-lt"/>
                <a:cs typeface="+mn-lt"/>
              </a:rPr>
              <a:t> </a:t>
            </a:r>
            <a:r>
              <a:rPr lang="ru-RU" sz="2400" err="1">
                <a:ea typeface="+mn-lt"/>
                <a:cs typeface="+mn-lt"/>
              </a:rPr>
              <a:t>придбання</a:t>
            </a:r>
            <a:r>
              <a:rPr lang="ru-RU" sz="2400" dirty="0">
                <a:ea typeface="+mn-lt"/>
                <a:cs typeface="+mn-lt"/>
              </a:rPr>
              <a:t> </a:t>
            </a:r>
            <a:r>
              <a:rPr lang="ru-RU" sz="2400" err="1">
                <a:ea typeface="+mn-lt"/>
                <a:cs typeface="+mn-lt"/>
              </a:rPr>
              <a:t>або</a:t>
            </a:r>
            <a:r>
              <a:rPr lang="ru-RU" sz="2400" dirty="0">
                <a:ea typeface="+mn-lt"/>
                <a:cs typeface="+mn-lt"/>
              </a:rPr>
              <a:t> </a:t>
            </a:r>
            <a:r>
              <a:rPr lang="ru-RU" sz="2400" err="1">
                <a:ea typeface="+mn-lt"/>
                <a:cs typeface="+mn-lt"/>
              </a:rPr>
              <a:t>сприяння</a:t>
            </a:r>
            <a:r>
              <a:rPr lang="ru-RU" sz="2400" dirty="0">
                <a:ea typeface="+mn-lt"/>
                <a:cs typeface="+mn-lt"/>
              </a:rPr>
              <a:t> </a:t>
            </a:r>
            <a:r>
              <a:rPr lang="ru-RU" sz="2400" err="1">
                <a:ea typeface="+mn-lt"/>
                <a:cs typeface="+mn-lt"/>
              </a:rPr>
              <a:t>розкриттю</a:t>
            </a:r>
            <a:r>
              <a:rPr lang="ru-RU" sz="2400" dirty="0">
                <a:ea typeface="+mn-lt"/>
                <a:cs typeface="+mn-lt"/>
              </a:rPr>
              <a:t> </a:t>
            </a:r>
            <a:r>
              <a:rPr lang="ru-RU" sz="2400" err="1">
                <a:ea typeface="+mn-lt"/>
                <a:cs typeface="+mn-lt"/>
              </a:rPr>
              <a:t>злочинів</a:t>
            </a:r>
            <a:r>
              <a:rPr lang="ru-RU" sz="2400" dirty="0">
                <a:ea typeface="+mn-lt"/>
                <a:cs typeface="+mn-lt"/>
              </a:rPr>
              <a:t>, </a:t>
            </a:r>
            <a:r>
              <a:rPr lang="ru-RU" sz="2400" err="1">
                <a:ea typeface="+mn-lt"/>
                <a:cs typeface="+mn-lt"/>
              </a:rPr>
              <a:t>пов’язаних</a:t>
            </a:r>
            <a:r>
              <a:rPr lang="ru-RU" sz="2400" dirty="0">
                <a:ea typeface="+mn-lt"/>
                <a:cs typeface="+mn-lt"/>
              </a:rPr>
              <a:t> з </a:t>
            </a:r>
            <a:r>
              <a:rPr lang="ru-RU" sz="2400" err="1">
                <a:ea typeface="+mn-lt"/>
                <a:cs typeface="+mn-lt"/>
              </a:rPr>
              <a:t>їх</a:t>
            </a:r>
            <a:r>
              <a:rPr lang="ru-RU" sz="2400" dirty="0">
                <a:ea typeface="+mn-lt"/>
                <a:cs typeface="+mn-lt"/>
              </a:rPr>
              <a:t> </a:t>
            </a:r>
            <a:r>
              <a:rPr lang="ru-RU" sz="2400" err="1">
                <a:ea typeface="+mn-lt"/>
                <a:cs typeface="+mn-lt"/>
              </a:rPr>
              <a:t>незаконним</a:t>
            </a:r>
            <a:r>
              <a:rPr lang="ru-RU" sz="2400" dirty="0">
                <a:ea typeface="+mn-lt"/>
                <a:cs typeface="+mn-lt"/>
              </a:rPr>
              <a:t> </a:t>
            </a:r>
            <a:r>
              <a:rPr lang="ru-RU" sz="2400" err="1">
                <a:ea typeface="+mn-lt"/>
                <a:cs typeface="+mn-lt"/>
              </a:rPr>
              <a:t>обігом</a:t>
            </a:r>
            <a:r>
              <a:rPr lang="ru-RU" sz="2400" dirty="0">
                <a:ea typeface="+mn-lt"/>
                <a:cs typeface="+mn-lt"/>
              </a:rPr>
              <a:t>. </a:t>
            </a:r>
            <a:r>
              <a:rPr lang="ru-RU" sz="2400" err="1">
                <a:ea typeface="+mn-lt"/>
                <a:cs typeface="+mn-lt"/>
              </a:rPr>
              <a:t>Аналогічні</a:t>
            </a:r>
            <a:r>
              <a:rPr lang="ru-RU" sz="2400" dirty="0">
                <a:ea typeface="+mn-lt"/>
                <a:cs typeface="+mn-lt"/>
              </a:rPr>
              <a:t> за </a:t>
            </a:r>
            <a:r>
              <a:rPr lang="ru-RU" sz="2400" err="1">
                <a:ea typeface="+mn-lt"/>
                <a:cs typeface="+mn-lt"/>
              </a:rPr>
              <a:t>змістом</a:t>
            </a:r>
            <a:r>
              <a:rPr lang="ru-RU" sz="2400" dirty="0">
                <a:ea typeface="+mn-lt"/>
                <a:cs typeface="+mn-lt"/>
              </a:rPr>
              <a:t> </a:t>
            </a:r>
            <a:r>
              <a:rPr lang="ru-RU" sz="2400" err="1">
                <a:ea typeface="+mn-lt"/>
                <a:cs typeface="+mn-lt"/>
              </a:rPr>
              <a:t>умови</a:t>
            </a:r>
            <a:r>
              <a:rPr lang="ru-RU" sz="2400" dirty="0">
                <a:ea typeface="+mn-lt"/>
                <a:cs typeface="+mn-lt"/>
              </a:rPr>
              <a:t> </a:t>
            </a:r>
            <a:r>
              <a:rPr lang="ru-RU" sz="2400" err="1">
                <a:ea typeface="+mn-lt"/>
                <a:cs typeface="+mn-lt"/>
              </a:rPr>
              <a:t>звільнення</a:t>
            </a:r>
            <a:r>
              <a:rPr lang="ru-RU" sz="2400" dirty="0">
                <a:ea typeface="+mn-lt"/>
                <a:cs typeface="+mn-lt"/>
              </a:rPr>
              <a:t> </a:t>
            </a:r>
            <a:r>
              <a:rPr lang="ru-RU" sz="2400" err="1">
                <a:ea typeface="+mn-lt"/>
                <a:cs typeface="+mn-lt"/>
              </a:rPr>
              <a:t>були</a:t>
            </a:r>
            <a:r>
              <a:rPr lang="ru-RU" sz="2400" dirty="0">
                <a:ea typeface="+mn-lt"/>
                <a:cs typeface="+mn-lt"/>
              </a:rPr>
              <a:t> детально </a:t>
            </a:r>
            <a:r>
              <a:rPr lang="ru-RU" sz="2400" err="1">
                <a:ea typeface="+mn-lt"/>
                <a:cs typeface="+mn-lt"/>
              </a:rPr>
              <a:t>розглянуті</a:t>
            </a:r>
            <a:r>
              <a:rPr lang="ru-RU" sz="2400" dirty="0">
                <a:ea typeface="+mn-lt"/>
                <a:cs typeface="+mn-lt"/>
              </a:rPr>
              <a:t> </a:t>
            </a:r>
            <a:r>
              <a:rPr lang="ru-RU" sz="2400" err="1">
                <a:ea typeface="+mn-lt"/>
                <a:cs typeface="+mn-lt"/>
              </a:rPr>
              <a:t>під</a:t>
            </a:r>
            <a:r>
              <a:rPr lang="ru-RU" sz="2400" dirty="0">
                <a:ea typeface="+mn-lt"/>
                <a:cs typeface="+mn-lt"/>
              </a:rPr>
              <a:t> час </a:t>
            </a:r>
            <a:r>
              <a:rPr lang="ru-RU" sz="2400" err="1">
                <a:ea typeface="+mn-lt"/>
                <a:cs typeface="+mn-lt"/>
              </a:rPr>
              <a:t>юридичної</a:t>
            </a:r>
            <a:r>
              <a:rPr lang="ru-RU" sz="2400" dirty="0">
                <a:ea typeface="+mn-lt"/>
                <a:cs typeface="+mn-lt"/>
              </a:rPr>
              <a:t> характеристики ч. 4 ст. 307 КК у § 15.1.</a:t>
            </a:r>
            <a:endParaRPr lang="ru-RU" sz="2400"/>
          </a:p>
        </p:txBody>
      </p:sp>
    </p:spTree>
    <p:extLst>
      <p:ext uri="{BB962C8B-B14F-4D97-AF65-F5344CB8AC3E}">
        <p14:creationId xmlns:p14="http://schemas.microsoft.com/office/powerpoint/2010/main" val="353771966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FC4B87-A29E-4B6E-93BE-497BA387E0C6}"/>
              </a:ext>
            </a:extLst>
          </p:cNvPr>
          <p:cNvSpPr>
            <a:spLocks noGrp="1"/>
          </p:cNvSpPr>
          <p:nvPr>
            <p:ph type="title"/>
          </p:nvPr>
        </p:nvSpPr>
        <p:spPr/>
        <p:txBody>
          <a:bodyPr/>
          <a:lstStyle/>
          <a:p>
            <a:r>
              <a:rPr lang="ru-RU" i="0" dirty="0" err="1">
                <a:ea typeface="+mj-lt"/>
                <a:cs typeface="+mj-lt"/>
              </a:rPr>
              <a:t>Висновки</a:t>
            </a:r>
            <a:endParaRPr lang="ru-RU" dirty="0" err="1"/>
          </a:p>
        </p:txBody>
      </p:sp>
      <p:sp>
        <p:nvSpPr>
          <p:cNvPr id="3" name="Объект 2">
            <a:extLst>
              <a:ext uri="{FF2B5EF4-FFF2-40B4-BE49-F238E27FC236}">
                <a16:creationId xmlns:a16="http://schemas.microsoft.com/office/drawing/2014/main" id="{528D8F84-13D2-46E8-AC4E-F9833A4BE971}"/>
              </a:ext>
            </a:extLst>
          </p:cNvPr>
          <p:cNvSpPr>
            <a:spLocks noGrp="1"/>
          </p:cNvSpPr>
          <p:nvPr>
            <p:ph idx="1"/>
          </p:nvPr>
        </p:nvSpPr>
        <p:spPr/>
        <p:txBody>
          <a:bodyPr vert="horz" lIns="91440" tIns="45720" rIns="91440" bIns="45720" rtlCol="0" anchor="t">
            <a:normAutofit/>
          </a:bodyPr>
          <a:lstStyle/>
          <a:p>
            <a:r>
              <a:rPr lang="ru-RU" dirty="0">
                <a:ea typeface="+mn-lt"/>
                <a:cs typeface="+mn-lt"/>
              </a:rPr>
              <a:t>• Режим контролю </a:t>
            </a:r>
            <a:r>
              <a:rPr lang="ru-RU" dirty="0" err="1">
                <a:ea typeface="+mn-lt"/>
                <a:cs typeface="+mn-lt"/>
              </a:rPr>
              <a:t>обігу</a:t>
            </a:r>
            <a:r>
              <a:rPr lang="ru-RU" dirty="0">
                <a:ea typeface="+mn-lt"/>
                <a:cs typeface="+mn-lt"/>
              </a:rPr>
              <a:t> ЛЗ у </a:t>
            </a:r>
            <a:r>
              <a:rPr lang="ru-RU" dirty="0" err="1">
                <a:ea typeface="+mn-lt"/>
                <a:cs typeface="+mn-lt"/>
              </a:rPr>
              <a:t>світовій</a:t>
            </a:r>
            <a:r>
              <a:rPr lang="ru-RU" dirty="0">
                <a:ea typeface="+mn-lt"/>
                <a:cs typeface="+mn-lt"/>
              </a:rPr>
              <a:t> </a:t>
            </a:r>
            <a:r>
              <a:rPr lang="ru-RU" dirty="0" err="1">
                <a:ea typeface="+mn-lt"/>
                <a:cs typeface="+mn-lt"/>
              </a:rPr>
              <a:t>практиці</a:t>
            </a:r>
            <a:r>
              <a:rPr lang="ru-RU" dirty="0">
                <a:ea typeface="+mn-lt"/>
                <a:cs typeface="+mn-lt"/>
              </a:rPr>
              <a:t> </a:t>
            </a:r>
            <a:r>
              <a:rPr lang="ru-RU" dirty="0" err="1">
                <a:ea typeface="+mn-lt"/>
                <a:cs typeface="+mn-lt"/>
              </a:rPr>
              <a:t>застосовується</a:t>
            </a:r>
            <a:r>
              <a:rPr lang="ru-RU" dirty="0">
                <a:ea typeface="+mn-lt"/>
                <a:cs typeface="+mn-lt"/>
              </a:rPr>
              <a:t> до </a:t>
            </a:r>
            <a:r>
              <a:rPr lang="ru-RU" dirty="0" err="1">
                <a:ea typeface="+mn-lt"/>
                <a:cs typeface="+mn-lt"/>
              </a:rPr>
              <a:t>номенклатурно-правових</a:t>
            </a:r>
            <a:r>
              <a:rPr lang="ru-RU" dirty="0">
                <a:ea typeface="+mn-lt"/>
                <a:cs typeface="+mn-lt"/>
              </a:rPr>
              <a:t> та </a:t>
            </a:r>
            <a:r>
              <a:rPr lang="ru-RU" dirty="0" err="1">
                <a:ea typeface="+mn-lt"/>
                <a:cs typeface="+mn-lt"/>
              </a:rPr>
              <a:t>класифікаційно-правових</a:t>
            </a:r>
            <a:r>
              <a:rPr lang="ru-RU" dirty="0">
                <a:ea typeface="+mn-lt"/>
                <a:cs typeface="+mn-lt"/>
              </a:rPr>
              <a:t> </a:t>
            </a:r>
            <a:r>
              <a:rPr lang="ru-RU" dirty="0" err="1">
                <a:ea typeface="+mn-lt"/>
                <a:cs typeface="+mn-lt"/>
              </a:rPr>
              <a:t>груп</a:t>
            </a:r>
            <a:r>
              <a:rPr lang="ru-RU" dirty="0">
                <a:ea typeface="+mn-lt"/>
                <a:cs typeface="+mn-lt"/>
              </a:rPr>
              <a:t> ; </a:t>
            </a:r>
          </a:p>
          <a:p>
            <a:r>
              <a:rPr lang="ru-RU" dirty="0">
                <a:ea typeface="+mn-lt"/>
                <a:cs typeface="+mn-lt"/>
              </a:rPr>
              <a:t>• </a:t>
            </a:r>
            <a:r>
              <a:rPr lang="ru-RU" dirty="0" err="1">
                <a:ea typeface="+mn-lt"/>
                <a:cs typeface="+mn-lt"/>
              </a:rPr>
              <a:t>Номенклатурно-правові</a:t>
            </a:r>
            <a:r>
              <a:rPr lang="ru-RU" dirty="0">
                <a:ea typeface="+mn-lt"/>
                <a:cs typeface="+mn-lt"/>
              </a:rPr>
              <a:t> </a:t>
            </a:r>
            <a:r>
              <a:rPr lang="ru-RU" dirty="0" err="1">
                <a:ea typeface="+mn-lt"/>
                <a:cs typeface="+mn-lt"/>
              </a:rPr>
              <a:t>групи</a:t>
            </a:r>
            <a:r>
              <a:rPr lang="ru-RU" dirty="0">
                <a:ea typeface="+mn-lt"/>
                <a:cs typeface="+mn-lt"/>
              </a:rPr>
              <a:t> ЛЗ </a:t>
            </a:r>
            <a:r>
              <a:rPr lang="ru-RU" dirty="0" err="1">
                <a:ea typeface="+mn-lt"/>
                <a:cs typeface="+mn-lt"/>
              </a:rPr>
              <a:t>містять</a:t>
            </a:r>
            <a:r>
              <a:rPr lang="ru-RU" dirty="0">
                <a:ea typeface="+mn-lt"/>
                <a:cs typeface="+mn-lt"/>
              </a:rPr>
              <a:t> </a:t>
            </a:r>
            <a:r>
              <a:rPr lang="ru-RU" dirty="0" err="1">
                <a:ea typeface="+mn-lt"/>
                <a:cs typeface="+mn-lt"/>
              </a:rPr>
              <a:t>рецептурні</a:t>
            </a:r>
            <a:r>
              <a:rPr lang="ru-RU" dirty="0">
                <a:ea typeface="+mn-lt"/>
                <a:cs typeface="+mn-lt"/>
              </a:rPr>
              <a:t> та </a:t>
            </a:r>
            <a:r>
              <a:rPr lang="ru-RU" dirty="0" err="1">
                <a:ea typeface="+mn-lt"/>
                <a:cs typeface="+mn-lt"/>
              </a:rPr>
              <a:t>безрецептурні</a:t>
            </a:r>
            <a:r>
              <a:rPr lang="ru-RU" dirty="0">
                <a:ea typeface="+mn-lt"/>
                <a:cs typeface="+mn-lt"/>
              </a:rPr>
              <a:t> </a:t>
            </a:r>
            <a:r>
              <a:rPr lang="ru-RU" dirty="0" err="1">
                <a:ea typeface="+mn-lt"/>
                <a:cs typeface="+mn-lt"/>
              </a:rPr>
              <a:t>ліки</a:t>
            </a:r>
            <a:r>
              <a:rPr lang="ru-RU" dirty="0">
                <a:ea typeface="+mn-lt"/>
                <a:cs typeface="+mn-lt"/>
              </a:rPr>
              <a:t>; </a:t>
            </a:r>
            <a:endParaRPr lang="ru-RU">
              <a:ea typeface="+mn-lt"/>
              <a:cs typeface="+mn-lt"/>
            </a:endParaRPr>
          </a:p>
          <a:p>
            <a:r>
              <a:rPr lang="ru-RU" dirty="0">
                <a:ea typeface="+mn-lt"/>
                <a:cs typeface="+mn-lt"/>
              </a:rPr>
              <a:t>• </a:t>
            </a:r>
            <a:r>
              <a:rPr lang="ru-RU" dirty="0" err="1">
                <a:ea typeface="+mn-lt"/>
                <a:cs typeface="+mn-lt"/>
              </a:rPr>
              <a:t>Обіг</a:t>
            </a:r>
            <a:r>
              <a:rPr lang="ru-RU" dirty="0">
                <a:ea typeface="+mn-lt"/>
                <a:cs typeface="+mn-lt"/>
              </a:rPr>
              <a:t> ЛЗ, </a:t>
            </a:r>
            <a:r>
              <a:rPr lang="ru-RU" dirty="0" err="1">
                <a:ea typeface="+mn-lt"/>
                <a:cs typeface="+mn-lt"/>
              </a:rPr>
              <a:t>що</a:t>
            </a:r>
            <a:r>
              <a:rPr lang="ru-RU" dirty="0">
                <a:ea typeface="+mn-lt"/>
                <a:cs typeface="+mn-lt"/>
              </a:rPr>
              <a:t> належать до </a:t>
            </a:r>
            <a:r>
              <a:rPr lang="ru-RU" dirty="0" err="1">
                <a:ea typeface="+mn-lt"/>
                <a:cs typeface="+mn-lt"/>
              </a:rPr>
              <a:t>класифікаційно-правової</a:t>
            </a:r>
            <a:r>
              <a:rPr lang="ru-RU" dirty="0">
                <a:ea typeface="+mn-lt"/>
                <a:cs typeface="+mn-lt"/>
              </a:rPr>
              <a:t> </a:t>
            </a:r>
            <a:r>
              <a:rPr lang="ru-RU" dirty="0" err="1">
                <a:ea typeface="+mn-lt"/>
                <a:cs typeface="+mn-lt"/>
              </a:rPr>
              <a:t>групи</a:t>
            </a:r>
            <a:r>
              <a:rPr lang="ru-RU" dirty="0">
                <a:ea typeface="+mn-lt"/>
                <a:cs typeface="+mn-lt"/>
              </a:rPr>
              <a:t> </a:t>
            </a:r>
            <a:r>
              <a:rPr lang="ru-RU" dirty="0" err="1">
                <a:ea typeface="+mn-lt"/>
                <a:cs typeface="+mn-lt"/>
              </a:rPr>
              <a:t>жорстко</a:t>
            </a:r>
            <a:r>
              <a:rPr lang="ru-RU" dirty="0">
                <a:ea typeface="+mn-lt"/>
                <a:cs typeface="+mn-lt"/>
              </a:rPr>
              <a:t> </a:t>
            </a:r>
            <a:r>
              <a:rPr lang="ru-RU" dirty="0" err="1">
                <a:ea typeface="+mn-lt"/>
                <a:cs typeface="+mn-lt"/>
              </a:rPr>
              <a:t>регулюється</a:t>
            </a:r>
            <a:r>
              <a:rPr lang="ru-RU" dirty="0">
                <a:ea typeface="+mn-lt"/>
                <a:cs typeface="+mn-lt"/>
              </a:rPr>
              <a:t> з боку </a:t>
            </a:r>
            <a:r>
              <a:rPr lang="ru-RU" dirty="0" err="1">
                <a:ea typeface="+mn-lt"/>
                <a:cs typeface="+mn-lt"/>
              </a:rPr>
              <a:t>держави</a:t>
            </a:r>
            <a:r>
              <a:rPr lang="ru-RU" dirty="0">
                <a:ea typeface="+mn-lt"/>
                <a:cs typeface="+mn-lt"/>
              </a:rPr>
              <a:t> у </a:t>
            </a:r>
            <a:r>
              <a:rPr lang="ru-RU" dirty="0" err="1">
                <a:ea typeface="+mn-lt"/>
                <a:cs typeface="+mn-lt"/>
              </a:rPr>
              <a:t>переважній</a:t>
            </a:r>
            <a:r>
              <a:rPr lang="ru-RU" dirty="0">
                <a:ea typeface="+mn-lt"/>
                <a:cs typeface="+mn-lt"/>
              </a:rPr>
              <a:t> </a:t>
            </a:r>
            <a:r>
              <a:rPr lang="ru-RU" dirty="0" err="1">
                <a:ea typeface="+mn-lt"/>
                <a:cs typeface="+mn-lt"/>
              </a:rPr>
              <a:t>більшості</a:t>
            </a:r>
            <a:r>
              <a:rPr lang="ru-RU" dirty="0">
                <a:ea typeface="+mn-lt"/>
                <a:cs typeface="+mn-lt"/>
              </a:rPr>
              <a:t> </a:t>
            </a:r>
            <a:r>
              <a:rPr lang="ru-RU" dirty="0" err="1">
                <a:ea typeface="+mn-lt"/>
                <a:cs typeface="+mn-lt"/>
              </a:rPr>
              <a:t>країн</a:t>
            </a:r>
            <a:r>
              <a:rPr lang="ru-RU" dirty="0">
                <a:ea typeface="+mn-lt"/>
                <a:cs typeface="+mn-lt"/>
              </a:rPr>
              <a:t> </a:t>
            </a:r>
            <a:r>
              <a:rPr lang="ru-RU" dirty="0" err="1">
                <a:ea typeface="+mn-lt"/>
                <a:cs typeface="+mn-lt"/>
              </a:rPr>
              <a:t>світу</a:t>
            </a:r>
            <a:r>
              <a:rPr lang="ru-RU" dirty="0">
                <a:ea typeface="+mn-lt"/>
                <a:cs typeface="+mn-lt"/>
              </a:rPr>
              <a:t> шляхом: заборони </a:t>
            </a:r>
            <a:r>
              <a:rPr lang="ru-RU" dirty="0" err="1">
                <a:ea typeface="+mn-lt"/>
                <a:cs typeface="+mn-lt"/>
              </a:rPr>
              <a:t>обігу</a:t>
            </a:r>
            <a:r>
              <a:rPr lang="ru-RU" dirty="0">
                <a:ea typeface="+mn-lt"/>
                <a:cs typeface="+mn-lt"/>
              </a:rPr>
              <a:t>; </a:t>
            </a:r>
            <a:r>
              <a:rPr lang="ru-RU" dirty="0" err="1">
                <a:ea typeface="+mn-lt"/>
                <a:cs typeface="+mn-lt"/>
              </a:rPr>
              <a:t>обмеження</a:t>
            </a:r>
            <a:r>
              <a:rPr lang="ru-RU" dirty="0">
                <a:ea typeface="+mn-lt"/>
                <a:cs typeface="+mn-lt"/>
              </a:rPr>
              <a:t> </a:t>
            </a:r>
            <a:r>
              <a:rPr lang="ru-RU" dirty="0" err="1">
                <a:ea typeface="+mn-lt"/>
                <a:cs typeface="+mn-lt"/>
              </a:rPr>
              <a:t>обігу</a:t>
            </a:r>
            <a:r>
              <a:rPr lang="ru-RU" dirty="0">
                <a:ea typeface="+mn-lt"/>
                <a:cs typeface="+mn-lt"/>
              </a:rPr>
              <a:t>. </a:t>
            </a:r>
          </a:p>
          <a:p>
            <a:r>
              <a:rPr lang="ru-RU" dirty="0">
                <a:ea typeface="+mn-lt"/>
                <a:cs typeface="+mn-lt"/>
              </a:rPr>
              <a:t>• На </a:t>
            </a:r>
            <a:r>
              <a:rPr lang="ru-RU" dirty="0" err="1">
                <a:ea typeface="+mn-lt"/>
                <a:cs typeface="+mn-lt"/>
              </a:rPr>
              <a:t>всіх</a:t>
            </a:r>
            <a:r>
              <a:rPr lang="ru-RU" dirty="0">
                <a:ea typeface="+mn-lt"/>
                <a:cs typeface="+mn-lt"/>
              </a:rPr>
              <a:t> </a:t>
            </a:r>
            <a:r>
              <a:rPr lang="ru-RU" dirty="0" err="1">
                <a:ea typeface="+mn-lt"/>
                <a:cs typeface="+mn-lt"/>
              </a:rPr>
              <a:t>етапах</a:t>
            </a:r>
            <a:r>
              <a:rPr lang="ru-RU" dirty="0">
                <a:ea typeface="+mn-lt"/>
                <a:cs typeface="+mn-lt"/>
              </a:rPr>
              <a:t> </a:t>
            </a:r>
            <a:r>
              <a:rPr lang="ru-RU" dirty="0" err="1">
                <a:ea typeface="+mn-lt"/>
                <a:cs typeface="+mn-lt"/>
              </a:rPr>
              <a:t>обігу</a:t>
            </a:r>
            <a:r>
              <a:rPr lang="ru-RU" dirty="0">
                <a:ea typeface="+mn-lt"/>
                <a:cs typeface="+mn-lt"/>
              </a:rPr>
              <a:t> ЛЗ </a:t>
            </a:r>
            <a:r>
              <a:rPr lang="ru-RU" dirty="0" err="1">
                <a:ea typeface="+mn-lt"/>
                <a:cs typeface="+mn-lt"/>
              </a:rPr>
              <a:t>класифікаційно-правових</a:t>
            </a:r>
            <a:r>
              <a:rPr lang="ru-RU" dirty="0">
                <a:ea typeface="+mn-lt"/>
                <a:cs typeface="+mn-lt"/>
              </a:rPr>
              <a:t> </a:t>
            </a:r>
            <a:r>
              <a:rPr lang="ru-RU" dirty="0" err="1">
                <a:ea typeface="+mn-lt"/>
                <a:cs typeface="+mn-lt"/>
              </a:rPr>
              <a:t>груп</a:t>
            </a:r>
            <a:r>
              <a:rPr lang="ru-RU" dirty="0">
                <a:ea typeface="+mn-lt"/>
                <a:cs typeface="+mn-lt"/>
              </a:rPr>
              <a:t> в </a:t>
            </a:r>
            <a:r>
              <a:rPr lang="ru-RU" dirty="0" err="1">
                <a:ea typeface="+mn-lt"/>
                <a:cs typeface="+mn-lt"/>
              </a:rPr>
              <a:t>Україні</a:t>
            </a:r>
            <a:r>
              <a:rPr lang="ru-RU" dirty="0">
                <a:ea typeface="+mn-lt"/>
                <a:cs typeface="+mn-lt"/>
              </a:rPr>
              <a:t>, а </a:t>
            </a:r>
            <a:r>
              <a:rPr lang="ru-RU" dirty="0" err="1">
                <a:ea typeface="+mn-lt"/>
                <a:cs typeface="+mn-lt"/>
              </a:rPr>
              <a:t>саме</a:t>
            </a:r>
            <a:r>
              <a:rPr lang="ru-RU" dirty="0">
                <a:ea typeface="+mn-lt"/>
                <a:cs typeface="+mn-lt"/>
              </a:rPr>
              <a:t> </a:t>
            </a:r>
            <a:r>
              <a:rPr lang="ru-RU" dirty="0" err="1">
                <a:ea typeface="+mn-lt"/>
                <a:cs typeface="+mn-lt"/>
              </a:rPr>
              <a:t>культивування</a:t>
            </a:r>
            <a:r>
              <a:rPr lang="ru-RU" dirty="0">
                <a:ea typeface="+mn-lt"/>
                <a:cs typeface="+mn-lt"/>
              </a:rPr>
              <a:t>, </a:t>
            </a:r>
            <a:r>
              <a:rPr lang="ru-RU" dirty="0" err="1">
                <a:ea typeface="+mn-lt"/>
                <a:cs typeface="+mn-lt"/>
              </a:rPr>
              <a:t>придбання</a:t>
            </a:r>
            <a:r>
              <a:rPr lang="ru-RU" dirty="0">
                <a:ea typeface="+mn-lt"/>
                <a:cs typeface="+mn-lt"/>
              </a:rPr>
              <a:t>, </a:t>
            </a:r>
            <a:r>
              <a:rPr lang="ru-RU" dirty="0" err="1">
                <a:ea typeface="+mn-lt"/>
                <a:cs typeface="+mn-lt"/>
              </a:rPr>
              <a:t>зберігання</a:t>
            </a:r>
            <a:r>
              <a:rPr lang="ru-RU" dirty="0">
                <a:ea typeface="+mn-lt"/>
                <a:cs typeface="+mn-lt"/>
              </a:rPr>
              <a:t>, </a:t>
            </a:r>
            <a:r>
              <a:rPr lang="ru-RU" dirty="0" err="1">
                <a:ea typeface="+mn-lt"/>
                <a:cs typeface="+mn-lt"/>
              </a:rPr>
              <a:t>транспортування</a:t>
            </a:r>
            <a:r>
              <a:rPr lang="ru-RU" dirty="0">
                <a:ea typeface="+mn-lt"/>
                <a:cs typeface="+mn-lt"/>
              </a:rPr>
              <a:t>, </a:t>
            </a:r>
            <a:r>
              <a:rPr lang="ru-RU" dirty="0" err="1">
                <a:ea typeface="+mn-lt"/>
                <a:cs typeface="+mn-lt"/>
              </a:rPr>
              <a:t>реалізації</a:t>
            </a:r>
            <a:r>
              <a:rPr lang="ru-RU" dirty="0">
                <a:ea typeface="+mn-lt"/>
                <a:cs typeface="+mn-lt"/>
              </a:rPr>
              <a:t>, </a:t>
            </a:r>
            <a:r>
              <a:rPr lang="ru-RU" dirty="0" err="1">
                <a:ea typeface="+mn-lt"/>
                <a:cs typeface="+mn-lt"/>
              </a:rPr>
              <a:t>утилізації</a:t>
            </a:r>
            <a:r>
              <a:rPr lang="ru-RU" dirty="0">
                <a:ea typeface="+mn-lt"/>
                <a:cs typeface="+mn-lt"/>
              </a:rPr>
              <a:t> ,</a:t>
            </a:r>
            <a:r>
              <a:rPr lang="ru-RU" dirty="0" err="1">
                <a:ea typeface="+mn-lt"/>
                <a:cs typeface="+mn-lt"/>
              </a:rPr>
              <a:t>тощо</a:t>
            </a:r>
            <a:r>
              <a:rPr lang="ru-RU" dirty="0">
                <a:ea typeface="+mn-lt"/>
                <a:cs typeface="+mn-lt"/>
              </a:rPr>
              <a:t> </a:t>
            </a:r>
            <a:r>
              <a:rPr lang="ru-RU" dirty="0" err="1">
                <a:ea typeface="+mn-lt"/>
                <a:cs typeface="+mn-lt"/>
              </a:rPr>
              <a:t>застосовуються</a:t>
            </a:r>
            <a:r>
              <a:rPr lang="ru-RU" dirty="0">
                <a:ea typeface="+mn-lt"/>
                <a:cs typeface="+mn-lt"/>
              </a:rPr>
              <a:t> </a:t>
            </a:r>
            <a:r>
              <a:rPr lang="ru-RU" dirty="0" err="1">
                <a:ea typeface="+mn-lt"/>
                <a:cs typeface="+mn-lt"/>
              </a:rPr>
              <a:t>особливі</a:t>
            </a:r>
            <a:r>
              <a:rPr lang="ru-RU" dirty="0">
                <a:ea typeface="+mn-lt"/>
                <a:cs typeface="+mn-lt"/>
              </a:rPr>
              <a:t> </a:t>
            </a:r>
            <a:r>
              <a:rPr lang="ru-RU" dirty="0" err="1">
                <a:ea typeface="+mn-lt"/>
                <a:cs typeface="+mn-lt"/>
              </a:rPr>
              <a:t>вимоги</a:t>
            </a:r>
            <a:r>
              <a:rPr lang="ru-RU" dirty="0">
                <a:ea typeface="+mn-lt"/>
                <a:cs typeface="+mn-lt"/>
              </a:rPr>
              <a:t> </a:t>
            </a:r>
            <a:r>
              <a:rPr lang="ru-RU" dirty="0" err="1">
                <a:ea typeface="+mn-lt"/>
                <a:cs typeface="+mn-lt"/>
              </a:rPr>
              <a:t>відповідно</a:t>
            </a:r>
            <a:r>
              <a:rPr lang="ru-RU" dirty="0">
                <a:ea typeface="+mn-lt"/>
                <a:cs typeface="+mn-lt"/>
              </a:rPr>
              <a:t> чинного </a:t>
            </a:r>
            <a:r>
              <a:rPr lang="ru-RU" dirty="0" err="1">
                <a:ea typeface="+mn-lt"/>
                <a:cs typeface="+mn-lt"/>
              </a:rPr>
              <a:t>законодавства</a:t>
            </a:r>
            <a:r>
              <a:rPr lang="ru-RU" dirty="0">
                <a:ea typeface="+mn-lt"/>
                <a:cs typeface="+mn-lt"/>
              </a:rPr>
              <a:t>.</a:t>
            </a:r>
            <a:endParaRPr lang="ru-RU"/>
          </a:p>
        </p:txBody>
      </p:sp>
    </p:spTree>
    <p:extLst>
      <p:ext uri="{BB962C8B-B14F-4D97-AF65-F5344CB8AC3E}">
        <p14:creationId xmlns:p14="http://schemas.microsoft.com/office/powerpoint/2010/main" val="133901405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35959F4-53DA-47FF-BC24-1E5B75C698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A7CF83E8-F6F0-41E3-B580-7412A04DDFB5}"/>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10" name="Freeform: Shape 9">
              <a:extLst>
                <a:ext uri="{FF2B5EF4-FFF2-40B4-BE49-F238E27FC236}">
                  <a16:creationId xmlns:a16="http://schemas.microsoft.com/office/drawing/2014/main" id="{1A0B6DBB-705D-48D0-842C-F9DFA7684D1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1" name="Freeform: Shape 10">
              <a:extLst>
                <a:ext uri="{FF2B5EF4-FFF2-40B4-BE49-F238E27FC236}">
                  <a16:creationId xmlns:a16="http://schemas.microsoft.com/office/drawing/2014/main" id="{C194A764-16E1-4D0D-9357-76F80E6086C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2" name="Freeform: Shape 11">
              <a:extLst>
                <a:ext uri="{FF2B5EF4-FFF2-40B4-BE49-F238E27FC236}">
                  <a16:creationId xmlns:a16="http://schemas.microsoft.com/office/drawing/2014/main" id="{115B7F3F-A40D-4F24-8536-E2420B43321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3" name="Graphic 12">
              <a:extLst>
                <a:ext uri="{FF2B5EF4-FFF2-40B4-BE49-F238E27FC236}">
                  <a16:creationId xmlns:a16="http://schemas.microsoft.com/office/drawing/2014/main" id="{CEF42844-A829-4ED2-A360-63BB2A7C45E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4" name="Graphic 15">
              <a:extLst>
                <a:ext uri="{FF2B5EF4-FFF2-40B4-BE49-F238E27FC236}">
                  <a16:creationId xmlns:a16="http://schemas.microsoft.com/office/drawing/2014/main" id="{57B23B52-A1C3-44EF-BC11-9094A0DA11A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5" name="Graphic 15">
              <a:extLst>
                <a:ext uri="{FF2B5EF4-FFF2-40B4-BE49-F238E27FC236}">
                  <a16:creationId xmlns:a16="http://schemas.microsoft.com/office/drawing/2014/main" id="{064E08E5-DA92-4CF2-A0BF-E341800227B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A222560-E657-4CAE-B667-7BE9E224B24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Freeform: Shape 17">
            <a:extLst>
              <a:ext uri="{FF2B5EF4-FFF2-40B4-BE49-F238E27FC236}">
                <a16:creationId xmlns:a16="http://schemas.microsoft.com/office/drawing/2014/main" id="{59226104-0061-4319-8237-9C001BF85D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0" name="Graphic 78">
            <a:extLst>
              <a:ext uri="{FF2B5EF4-FFF2-40B4-BE49-F238E27FC236}">
                <a16:creationId xmlns:a16="http://schemas.microsoft.com/office/drawing/2014/main" id="{51B01909-73B8-4486-A749-C643B1D7E36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21" name="Graphic 78">
              <a:extLst>
                <a:ext uri="{FF2B5EF4-FFF2-40B4-BE49-F238E27FC236}">
                  <a16:creationId xmlns:a16="http://schemas.microsoft.com/office/drawing/2014/main" id="{5E279D86-4533-45F1-B0AA-D237399A5ED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2" name="Graphic 78">
              <a:extLst>
                <a:ext uri="{FF2B5EF4-FFF2-40B4-BE49-F238E27FC236}">
                  <a16:creationId xmlns:a16="http://schemas.microsoft.com/office/drawing/2014/main" id="{764FD722-CB31-4326-ADD8-CBA52FD1FF59}"/>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3" name="Graphic 78">
                <a:extLst>
                  <a:ext uri="{FF2B5EF4-FFF2-40B4-BE49-F238E27FC236}">
                    <a16:creationId xmlns:a16="http://schemas.microsoft.com/office/drawing/2014/main" id="{24E4BCEC-8B0A-444E-8509-1B3BB0449E5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4" name="Graphic 78">
                <a:extLst>
                  <a:ext uri="{FF2B5EF4-FFF2-40B4-BE49-F238E27FC236}">
                    <a16:creationId xmlns:a16="http://schemas.microsoft.com/office/drawing/2014/main" id="{9DB36622-1DC7-4B17-8984-588BA8999FF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51B97AF0-1974-42B9-B5FC-A332C52E827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95A298AD-BE5D-4BE1-8CDF-DBFB42D63FE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useBgFill="1">
        <p:nvSpPr>
          <p:cNvPr id="28" name="Rectangle 27">
            <a:extLst>
              <a:ext uri="{FF2B5EF4-FFF2-40B4-BE49-F238E27FC236}">
                <a16:creationId xmlns:a16="http://schemas.microsoft.com/office/drawing/2014/main" id="{A5D0B0D3-D735-4619-AA45-B57B791E17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Заголовок 1">
            <a:extLst>
              <a:ext uri="{FF2B5EF4-FFF2-40B4-BE49-F238E27FC236}">
                <a16:creationId xmlns:a16="http://schemas.microsoft.com/office/drawing/2014/main" id="{25EDCD31-AE32-4912-8AF5-3E070ED06ED5}"/>
              </a:ext>
            </a:extLst>
          </p:cNvPr>
          <p:cNvSpPr>
            <a:spLocks noGrp="1"/>
          </p:cNvSpPr>
          <p:nvPr>
            <p:ph type="title"/>
          </p:nvPr>
        </p:nvSpPr>
        <p:spPr>
          <a:xfrm>
            <a:off x="1464880" y="1596816"/>
            <a:ext cx="9262141" cy="2337780"/>
          </a:xfrm>
        </p:spPr>
        <p:txBody>
          <a:bodyPr vert="horz" lIns="91440" tIns="45720" rIns="91440" bIns="45720" rtlCol="0" anchor="b">
            <a:normAutofit/>
          </a:bodyPr>
          <a:lstStyle/>
          <a:p>
            <a:pPr algn="ctr"/>
            <a:r>
              <a:rPr lang="en-US" sz="6000" dirty="0" err="1"/>
              <a:t>Дякую</a:t>
            </a:r>
            <a:r>
              <a:rPr lang="en-US" sz="6000" dirty="0"/>
              <a:t> </a:t>
            </a:r>
            <a:r>
              <a:rPr lang="en-US" sz="6000" dirty="0" err="1"/>
              <a:t>за</a:t>
            </a:r>
            <a:r>
              <a:rPr lang="en-US" sz="6000" dirty="0"/>
              <a:t> </a:t>
            </a:r>
            <a:r>
              <a:rPr lang="en-US" sz="6000" dirty="0" err="1"/>
              <a:t>увагу</a:t>
            </a:r>
            <a:r>
              <a:rPr lang="en-US" sz="6000" dirty="0"/>
              <a:t>!</a:t>
            </a:r>
            <a:endParaRPr lang="ru-RU"/>
          </a:p>
        </p:txBody>
      </p:sp>
      <p:sp>
        <p:nvSpPr>
          <p:cNvPr id="30" name="Freeform: Shape 29">
            <a:extLst>
              <a:ext uri="{FF2B5EF4-FFF2-40B4-BE49-F238E27FC236}">
                <a16:creationId xmlns:a16="http://schemas.microsoft.com/office/drawing/2014/main" id="{A88EE6DC-B9C9-4217-8261-26F7DF29F4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27160" y="-1"/>
            <a:ext cx="1864840" cy="6858001"/>
          </a:xfrm>
          <a:custGeom>
            <a:avLst/>
            <a:gdLst>
              <a:gd name="connsiteX0" fmla="*/ 0 w 888736"/>
              <a:gd name="connsiteY0" fmla="*/ 0 h 2458832"/>
              <a:gd name="connsiteX1" fmla="*/ 177394 w 888736"/>
              <a:gd name="connsiteY1" fmla="*/ 125361 h 2458832"/>
              <a:gd name="connsiteX2" fmla="*/ 881856 w 888736"/>
              <a:gd name="connsiteY2" fmla="*/ 1189003 h 2458832"/>
              <a:gd name="connsiteX3" fmla="*/ 691256 w 888736"/>
              <a:gd name="connsiteY3" fmla="*/ 1628147 h 2458832"/>
              <a:gd name="connsiteX4" fmla="*/ 118397 w 888736"/>
              <a:gd name="connsiteY4" fmla="*/ 2331723 h 2458832"/>
              <a:gd name="connsiteX5" fmla="*/ 0 w 888736"/>
              <a:gd name="connsiteY5" fmla="*/ 2458832 h 2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736" h="2458832">
                <a:moveTo>
                  <a:pt x="0" y="0"/>
                </a:moveTo>
                <a:lnTo>
                  <a:pt x="177394" y="125361"/>
                </a:lnTo>
                <a:cubicBezTo>
                  <a:pt x="548898" y="378359"/>
                  <a:pt x="946091" y="744358"/>
                  <a:pt x="881856" y="1189003"/>
                </a:cubicBezTo>
                <a:cubicBezTo>
                  <a:pt x="858787" y="1347884"/>
                  <a:pt x="777253" y="1491554"/>
                  <a:pt x="691256" y="1628147"/>
                </a:cubicBezTo>
                <a:cubicBezTo>
                  <a:pt x="609261" y="1758448"/>
                  <a:pt x="399047" y="2022344"/>
                  <a:pt x="118397" y="2331723"/>
                </a:cubicBezTo>
                <a:lnTo>
                  <a:pt x="0" y="2458832"/>
                </a:lnTo>
                <a:close/>
              </a:path>
            </a:pathLst>
          </a:cu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2" name="Group 31">
            <a:extLst>
              <a:ext uri="{FF2B5EF4-FFF2-40B4-BE49-F238E27FC236}">
                <a16:creationId xmlns:a16="http://schemas.microsoft.com/office/drawing/2014/main" id="{7F3CC54C-8A5F-42B2-80EF-40005E1BB42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846134" flipH="1">
            <a:off x="10213795" y="2188642"/>
            <a:ext cx="886141" cy="802496"/>
            <a:chOff x="10948005" y="3272152"/>
            <a:chExt cx="868640" cy="786648"/>
          </a:xfrm>
          <a:solidFill>
            <a:schemeClr val="accent6">
              <a:lumMod val="60000"/>
              <a:lumOff val="40000"/>
            </a:schemeClr>
          </a:solidFill>
        </p:grpSpPr>
        <p:sp>
          <p:nvSpPr>
            <p:cNvPr id="33" name="Freeform: Shape 32">
              <a:extLst>
                <a:ext uri="{FF2B5EF4-FFF2-40B4-BE49-F238E27FC236}">
                  <a16:creationId xmlns:a16="http://schemas.microsoft.com/office/drawing/2014/main" id="{E38F654D-6D96-448F-AE05-4E663E789C3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4" name="Freeform: Shape 33">
              <a:extLst>
                <a:ext uri="{FF2B5EF4-FFF2-40B4-BE49-F238E27FC236}">
                  <a16:creationId xmlns:a16="http://schemas.microsoft.com/office/drawing/2014/main" id="{C3EA0687-82A9-47B3-B116-5C1B18D7D7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5" name="Freeform: Shape 34">
              <a:extLst>
                <a:ext uri="{FF2B5EF4-FFF2-40B4-BE49-F238E27FC236}">
                  <a16:creationId xmlns:a16="http://schemas.microsoft.com/office/drawing/2014/main" id="{ED5F2F7D-9DEC-4069-8E1A-4E3957BE577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6" name="Graphic 12">
              <a:extLst>
                <a:ext uri="{FF2B5EF4-FFF2-40B4-BE49-F238E27FC236}">
                  <a16:creationId xmlns:a16="http://schemas.microsoft.com/office/drawing/2014/main" id="{6E6DDDD8-737D-4E46-B445-AA04E56BDAC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37" name="Graphic 15">
              <a:extLst>
                <a:ext uri="{FF2B5EF4-FFF2-40B4-BE49-F238E27FC236}">
                  <a16:creationId xmlns:a16="http://schemas.microsoft.com/office/drawing/2014/main" id="{C9F66857-2EF8-4463-BE6B-0E883562735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8" name="Graphic 15">
              <a:extLst>
                <a:ext uri="{FF2B5EF4-FFF2-40B4-BE49-F238E27FC236}">
                  <a16:creationId xmlns:a16="http://schemas.microsoft.com/office/drawing/2014/main" id="{11DA632B-97A1-4486-8F6A-1334D681421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C8F9C102-1BB5-442E-8596-CD0923CF7D9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1" name="Graphic 78">
            <a:extLst>
              <a:ext uri="{FF2B5EF4-FFF2-40B4-BE49-F238E27FC236}">
                <a16:creationId xmlns:a16="http://schemas.microsoft.com/office/drawing/2014/main" id="{06B4C967-D337-479B-87CA-7587B7FCFF5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42" name="Graphic 78">
              <a:extLst>
                <a:ext uri="{FF2B5EF4-FFF2-40B4-BE49-F238E27FC236}">
                  <a16:creationId xmlns:a16="http://schemas.microsoft.com/office/drawing/2014/main" id="{6EF1A9DB-7052-4254-8534-9AAED6F6B65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43" name="Graphic 78">
              <a:extLst>
                <a:ext uri="{FF2B5EF4-FFF2-40B4-BE49-F238E27FC236}">
                  <a16:creationId xmlns:a16="http://schemas.microsoft.com/office/drawing/2014/main" id="{55D44775-F9E3-4142-8CDB-277AEF2F3880}"/>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44" name="Graphic 78">
                <a:extLst>
                  <a:ext uri="{FF2B5EF4-FFF2-40B4-BE49-F238E27FC236}">
                    <a16:creationId xmlns:a16="http://schemas.microsoft.com/office/drawing/2014/main" id="{93BB9C83-6DC3-450C-BFAD-0CB5EAD294F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45" name="Graphic 78">
                <a:extLst>
                  <a:ext uri="{FF2B5EF4-FFF2-40B4-BE49-F238E27FC236}">
                    <a16:creationId xmlns:a16="http://schemas.microsoft.com/office/drawing/2014/main" id="{4E01AF91-A65B-4AE1-96C9-4168BD8F900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46" name="Graphic 78">
                <a:extLst>
                  <a:ext uri="{FF2B5EF4-FFF2-40B4-BE49-F238E27FC236}">
                    <a16:creationId xmlns:a16="http://schemas.microsoft.com/office/drawing/2014/main" id="{0AD45C08-DFB9-441F-A901-BCB9B03058D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47" name="Graphic 78">
                <a:extLst>
                  <a:ext uri="{FF2B5EF4-FFF2-40B4-BE49-F238E27FC236}">
                    <a16:creationId xmlns:a16="http://schemas.microsoft.com/office/drawing/2014/main" id="{E05BEC0E-4EE4-42C4-BF0B-15F9AC51815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075933858"/>
      </p:ext>
    </p:extLst>
  </p:cSld>
  <p:clrMapOvr>
    <a:masterClrMapping/>
  </p:clrMapOvr>
</p:sld>
</file>

<file path=ppt/theme/theme1.xml><?xml version="1.0" encoding="utf-8"?>
<a:theme xmlns:a="http://schemas.openxmlformats.org/drawingml/2006/main" name="RocaVTI">
  <a:themeElements>
    <a:clrScheme name="AnalogousFromLightSeedRightStep">
      <a:dk1>
        <a:srgbClr val="000000"/>
      </a:dk1>
      <a:lt1>
        <a:srgbClr val="FFFFFF"/>
      </a:lt1>
      <a:dk2>
        <a:srgbClr val="412D24"/>
      </a:dk2>
      <a:lt2>
        <a:srgbClr val="E2E6E8"/>
      </a:lt2>
      <a:accent1>
        <a:srgbClr val="BF9989"/>
      </a:accent1>
      <a:accent2>
        <a:srgbClr val="AFA078"/>
      </a:accent2>
      <a:accent3>
        <a:srgbClr val="A1A77E"/>
      </a:accent3>
      <a:accent4>
        <a:srgbClr val="8DAA74"/>
      </a:accent4>
      <a:accent5>
        <a:srgbClr val="83AC81"/>
      </a:accent5>
      <a:accent6>
        <a:srgbClr val="77AE8C"/>
      </a:accent6>
      <a:hlink>
        <a:srgbClr val="5E899C"/>
      </a:hlink>
      <a:folHlink>
        <a:srgbClr val="7F7F7F"/>
      </a:folHlink>
    </a:clrScheme>
    <a:fontScheme name="Custom 36">
      <a:majorFont>
        <a:latin typeface="Georgia Pro Semi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caVTI" id="{D79FE1D1-0489-4A69-8531-D0B8CDC31CBE}" vid="{CEBA7FE6-C04B-474E-964F-B022887AD13B}"/>
    </a:ext>
  </a:extLst>
</a:theme>
</file>

<file path=docProps/app.xml><?xml version="1.0" encoding="utf-8"?>
<Properties xmlns="http://schemas.openxmlformats.org/officeDocument/2006/extended-properties" xmlns:vt="http://schemas.openxmlformats.org/officeDocument/2006/docPropsVTypes">
  <TotalTime>5394</TotalTime>
  <Words>10534</Words>
  <Application>Microsoft Office PowerPoint</Application>
  <PresentationFormat>Широкоэкранный</PresentationFormat>
  <Paragraphs>883</Paragraphs>
  <Slides>126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126</vt:i4>
      </vt:variant>
    </vt:vector>
  </HeadingPairs>
  <TitlesOfParts>
    <vt:vector size="132" baseType="lpstr">
      <vt:lpstr>Arial</vt:lpstr>
      <vt:lpstr>Avenir Next LT Pro</vt:lpstr>
      <vt:lpstr>Avenir Next LT Pro Light</vt:lpstr>
      <vt:lpstr>Georgia Pro Semibold</vt:lpstr>
      <vt:lpstr>Wingdings</vt:lpstr>
      <vt:lpstr>RocaVTI</vt:lpstr>
      <vt:lpstr>Державне регулювання та контроль обігу наркотичних засобів, психотропних речовин, прекурсорів у закладах охорони здоров’я та аптечних закладах</vt:lpstr>
      <vt:lpstr>Теоретичні питання</vt:lpstr>
      <vt:lpstr>Питання для самостійної роботи</vt:lpstr>
      <vt:lpstr>Режим контролю обігу ЛЗ. Поняття, мета, світові підходи до застосування.</vt:lpstr>
      <vt:lpstr>Презентация PowerPoint</vt:lpstr>
      <vt:lpstr>Основна мета застосування режиму контролю:</vt:lpstr>
      <vt:lpstr>Номенклатурно-правові групи ЛЗ в Україні та за кордоном.</vt:lpstr>
      <vt:lpstr>Основні норми Директиви ЄС 2001/83/ЄС «Про збірку законів Співтовариства щодо ЛЗ для людини»</vt:lpstr>
      <vt:lpstr>Презентация PowerPoint</vt:lpstr>
      <vt:lpstr>Переліки ЛЗ, що регулюють НПГ</vt:lpstr>
      <vt:lpstr>Регулювання обігу номенклатурно-правових груп (НПГ) в Україні</vt:lpstr>
      <vt:lpstr>Нормативно-правове регулювання обороту безрецептурних ЛЗ </vt:lpstr>
      <vt:lpstr>Нормативно-правове регулювання обороту безрецептурних ЛЗ </vt:lpstr>
      <vt:lpstr>Нормативно-правове регулювання обороту безрецептурних ЛЗ </vt:lpstr>
      <vt:lpstr>Нормативно-правове регулювання обороту рецептурних ЛЗ </vt:lpstr>
      <vt:lpstr>Нормативно-правове регулювання обороту рецептурних ЛЗ </vt:lpstr>
      <vt:lpstr>Нормативно-правове регулювання обороту рецептурних ЛЗ </vt:lpstr>
      <vt:lpstr>Поняття класифікаційно – правової групи ЛЗ,  їх характеристика</vt:lpstr>
      <vt:lpstr>Поняття класифікаційно – правової групи  (КПГ) ЛЗ</vt:lpstr>
      <vt:lpstr>ЛЗ за профілем безпеки</vt:lpstr>
      <vt:lpstr>Наказ МОЗ «Про затвердження переліків отруйних та сильнодіючих лікарських засобів» № 490 від 17.08.2007 р. (Редакція від 04.10.2008 р.)</vt:lpstr>
      <vt:lpstr>Наказ МОЗ «Про затвердження переліків отруйних та сильнодіючих лікарських засобів» № 490 від 17.08.2007 р. (Редакція від 04.10.2008 р.)</vt:lpstr>
      <vt:lpstr>Закон України «Про наркотичні засоби, психотропні речовини і прекурсори» від 15.02.1995 р. (Редакція від 16.08.2024 р.)</vt:lpstr>
      <vt:lpstr>Класифікація наркотичних засобів, психотропних речовин та прекурсорів  Постанова КМУ №770 «Про затвердження переліку наркотичних засобів, психотропних речовин і прекурсорів» від 06.05.2000 р. (Редакція від 16.08.2024 р.)</vt:lpstr>
      <vt:lpstr>Класифікація наркотичних засобів, психотропних речовин та прекурсорів  Постанова КМУ №770 «Про затвердження переліку наркотичних засобів, психотропних речовин і прекурсорів» від 06.05.2000 р. (Редакція від 16.08.2024 р.)</vt:lpstr>
      <vt:lpstr>Класифікація наркотичних засобів, психотропних речовин та прекурсорів </vt:lpstr>
      <vt:lpstr>Класифікація наркотичних засобів, психотропних речовин та прекурсорів </vt:lpstr>
      <vt:lpstr>Обмеження обігу наркотичних засобів, психотропних речовин та прекурсорів </vt:lpstr>
      <vt:lpstr>Обмеження обігу наркотичних засобів, психотропних речовин та прекурсорів </vt:lpstr>
      <vt:lpstr>Обмеження обігу наркотичних засобів, психотропних речовин та прекурсорів </vt:lpstr>
      <vt:lpstr>Обмеження обігу наркотичних засобів, психотропних речовин та прекурсорів </vt:lpstr>
      <vt:lpstr>Презентация PowerPoint</vt:lpstr>
      <vt:lpstr>В Україні заборонений обіг аналогів наркотичних засобів і психотропних речовин, що не увійшли в таблиці I - III Переліку</vt:lpstr>
      <vt:lpstr>Нормативно-правове регулювання обігу КПГ ЛЗ на міжнародному та державному рівнях. Проблеми та шляхи їх вирішення.</vt:lpstr>
      <vt:lpstr>1912 р. Гаага – 1-а Міжнародна Конвенція з опіуму</vt:lpstr>
      <vt:lpstr>Нормативно-правове регулювання у сфері боротьби з наркотиками на міжнародному рівні</vt:lpstr>
      <vt:lpstr>Порівняльний аналіз підходів по класифікації ЛЗ контрольованих груп в міжнародній практиці і Україні</vt:lpstr>
      <vt:lpstr>Порівняльний аналіз підходів по класифікації ЛЗ контрольованих груп в міжнародній практиці і Україні</vt:lpstr>
      <vt:lpstr>ЗАКОНОДАВСТВО ЗАКОРДОННИХ КРАЇН ПО ВІДНОШЕННЮ ДО НАРКОТИЧНИХ РЕЧОВИН </vt:lpstr>
      <vt:lpstr>Країни, у яких легалізовано наркотики</vt:lpstr>
      <vt:lpstr>Презентация PowerPoint</vt:lpstr>
      <vt:lpstr>Презентация PowerPoint</vt:lpstr>
      <vt:lpstr>Презентация PowerPoint</vt:lpstr>
      <vt:lpstr>Презентация PowerPoint</vt:lpstr>
      <vt:lpstr>Особливості ліцензування діяльності, що пов'язана з обігом КПГ ЛЗ.</vt:lpstr>
      <vt:lpstr>Основні принципи ліцензування діяльності, що пов'язана з обігом наркотичних засобів, психотропних речовин і прекурсорів здійснюється юридичними особами всіх форм власності за наявності у них ліцензії</vt:lpstr>
      <vt:lpstr>РЕГЛАМЕНТАЦІЯ ОБІГУ наркотичних засобів, психотропних речовин та прекурсорів у закладах охорони здоров‘я</vt:lpstr>
      <vt:lpstr>РЕГЛАМЕНТАЦІЯ ОБІГУ наркотичних засобів, психотропних речовин та прекурсорів у закладах охорони здоров‘я</vt:lpstr>
      <vt:lpstr>РЕГЛАМЕНТАЦІЯ ОБІГУ наркотичних засобів, психотропних речовин та прекурсорів у закладах охорони здоров‘я</vt:lpstr>
      <vt:lpstr>ДОКУМЕНТИ для отримання ліцензії на один або кілька видів діяльності, пов'язаних з обігом наркотичних засобів, психотропних речовин і прекурсорів</vt:lpstr>
      <vt:lpstr>Дозвіл на використання об'єктів і приміщень для здійснення діяльності, пов'язаної з обігом наркотичних засобів, психотропних речовин і прекурсорів</vt:lpstr>
      <vt:lpstr>Технічні вимоги до приміщень в яких зберігаються наркотичні, психотропні ЛЗ та прекурсори в аптеках</vt:lpstr>
      <vt:lpstr>У квітні 2019 року Держлікслужбою України залишені без розгляду заяви 12 суб’єктів господарювання про видачу ліцензій на право здійснення господарської діяльності з обігу наркотичних засобів, психотропних речовин і прекурсорів у звязку з тим, що</vt:lpstr>
      <vt:lpstr>КЗ “КРИВОРІЗЬКА МІСЬКА ЛІКАРНЯ №16” КРИВОРІЗЬКОЇ МІСЬКОЇ РАДИ</vt:lpstr>
      <vt:lpstr>ТОВАРИСТВО З ОБМЕЖЕНОЮ ВІДПОВІДАЛЬНІСТЮ “ІНТЕРЕНЕРГОСЕРВІС”</vt:lpstr>
      <vt:lpstr>КОЗЯТИНСЬКА МІЖРАЙОННА ДЕРЖАВНА ЛАБОРАТОРІЯ ДЕРЖАВНОЇ СЛУЖБИ УКРАЇНИ З ПИТАНЬ БЕЗПЕЧНОСТІ ХАРЧОВИХ ПРОДУКТІВ ТА ЗАХИСТУ СПОЖИВАЧІВ</vt:lpstr>
      <vt:lpstr>Нормативно-правове регулювання окремих етапів обігу наркотичних засобів, психотропних речовин та прекурсорів.</vt:lpstr>
      <vt:lpstr>Ввезення, вивезення та транзит через територію України  наркотичних засобів, психотропних речовин, та прекурсорів, в т.ч. препаратів, що містять їх в кількостях, що перевищують гранично допустимі </vt:lpstr>
      <vt:lpstr>ПЕРЕВЕЗЕННЯ наркотичних засобів, психотропних речовин та прекурсорів</vt:lpstr>
      <vt:lpstr>Презентация PowerPoint</vt:lpstr>
      <vt:lpstr>ПАКУВАННЯ ТА МАРКУВАННЯ наркотичних засобів, психотропних речовин і прекурсорів</vt:lpstr>
      <vt:lpstr>Особливості інвентаризації</vt:lpstr>
      <vt:lpstr>Форма балансу ТМЦ</vt:lpstr>
      <vt:lpstr>ЗВІТНІСТЬ про діяльність, пов'язану з обігом наркотичних засобів, психотропних речовин і прекурсорів</vt:lpstr>
      <vt:lpstr>КВОТИ на наркотичні засоби та психотропнні речовини</vt:lpstr>
      <vt:lpstr>ЗНИЩЕННЯ наркотичних засобів, психотропних речовин і прекурсорів списку 1 таблиці IV</vt:lpstr>
      <vt:lpstr>Метод знищення визначає Держлікслужба на підставі поданих документів</vt:lpstr>
      <vt:lpstr>Злочини у сфері обігу наркотичних засобів, суб’єктом яких є фармацевтичний працівник</vt:lpstr>
      <vt:lpstr>Викрадення, привласнення, вимагання наркотичних засобів, психотропних речовин або їх аналогів чи заволодіння ними шляхом шахрайства або зловживання службовим становищем </vt:lpstr>
      <vt:lpstr>Презентация PowerPoint</vt:lpstr>
      <vt:lpstr>Презентация PowerPoint</vt:lpstr>
      <vt:lpstr>Об’єктивна сторона злочину передбачає такі альтернативні діяння, вчинення кожного з яких підлягає кваліфікації за ст. 308 КК: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Викрадення, привласнення, вимагання прекурсорів або заволодіння ними шляхом шахрайства або зловживання службовим становищем (ст. 312 КК).</vt:lpstr>
      <vt:lpstr>Презентация PowerPoint</vt:lpstr>
      <vt:lpstr>Предметом злочину, передбаченого ст. 312 КК, є прекурсори</vt:lpstr>
      <vt:lpstr>Презентация PowerPoint</vt:lpstr>
      <vt:lpstr>Презентация PowerPoint</vt:lpstr>
      <vt:lpstr>Кваліфікуючі та особливо кваліфікуючі ознаки цього злочину можна класифікувати залежно від елемента складу злочину, який такою ознакою характеризується. </vt:lpstr>
      <vt:lpstr>Порушення встановлених правил обігу наркотичних засобів, психотропних речовин, їх аналогів або прекурсорів (ст. 320 КК). </vt:lpstr>
      <vt:lpstr>Презентация PowerPoint</vt:lpstr>
      <vt:lpstr>Об’єктивна сторона злочину, передбаченого ст. 320 КК, характеризується вчиненням одного з перелічених діянь: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Незаконне виробництво, виготовлення, придбання, перевезення, пересилання, зберігання з метою збуту або збут отруйних чи сильнодіючих речовин або отруйних чи сильнодіючих лікарських засобів (ст. 321 КК).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Висновки</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Оксана</dc:creator>
  <cp:lastModifiedBy>RePack by Diakov</cp:lastModifiedBy>
  <cp:revision>2568</cp:revision>
  <dcterms:created xsi:type="dcterms:W3CDTF">2022-01-16T18:01:51Z</dcterms:created>
  <dcterms:modified xsi:type="dcterms:W3CDTF">2026-04-16T21:01:24Z</dcterms:modified>
</cp:coreProperties>
</file>