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</p:sldMasterIdLst>
  <p:sldIdLst>
    <p:sldId id="256" r:id="rId2"/>
    <p:sldId id="257" r:id="rId3"/>
    <p:sldId id="258" r:id="rId4"/>
    <p:sldId id="259" r:id="rId5"/>
    <p:sldId id="315" r:id="rId6"/>
    <p:sldId id="316" r:id="rId7"/>
    <p:sldId id="317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4" r:id="rId22"/>
    <p:sldId id="275" r:id="rId23"/>
    <p:sldId id="273" r:id="rId24"/>
    <p:sldId id="277" r:id="rId25"/>
    <p:sldId id="278" r:id="rId26"/>
    <p:sldId id="276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7" r:id="rId35"/>
    <p:sldId id="286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16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A99605-1C0D-43D5-959B-FB422F56DC76}" v="1288" dt="2022-01-16T10:46:22.159"/>
    <p1510:client id="{D96A683C-D750-25EE-718D-BD60D12FFA9F}" v="2611" dt="2022-01-16T17:57:11.4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129" autoAdjust="0"/>
    <p:restoredTop sz="94660"/>
  </p:normalViewPr>
  <p:slideViewPr>
    <p:cSldViewPr snapToGrid="0">
      <p:cViewPr>
        <p:scale>
          <a:sx n="69" d="100"/>
          <a:sy n="69" d="100"/>
        </p:scale>
        <p:origin x="-92" y="-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svg"/><Relationship Id="rId1" Type="http://schemas.openxmlformats.org/officeDocument/2006/relationships/image" Target="../media/image12.png"/><Relationship Id="rId6" Type="http://schemas.openxmlformats.org/officeDocument/2006/relationships/image" Target="../media/image14.svg"/><Relationship Id="rId5" Type="http://schemas.openxmlformats.org/officeDocument/2006/relationships/image" Target="../media/image14.png"/><Relationship Id="rId4" Type="http://schemas.openxmlformats.org/officeDocument/2006/relationships/image" Target="../media/image1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svg"/><Relationship Id="rId1" Type="http://schemas.openxmlformats.org/officeDocument/2006/relationships/image" Target="../media/image12.png"/><Relationship Id="rId6" Type="http://schemas.openxmlformats.org/officeDocument/2006/relationships/image" Target="../media/image14.svg"/><Relationship Id="rId5" Type="http://schemas.openxmlformats.org/officeDocument/2006/relationships/image" Target="../media/image14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3B2B66-D987-4CA1-A761-A55FD855655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C851066-DF95-48DD-9ACD-EEC12CD92160}">
      <dgm:prSet/>
      <dgm:spPr/>
      <dgm:t>
        <a:bodyPr/>
        <a:lstStyle/>
        <a:p>
          <a:r>
            <a:rPr lang="ru-RU" b="0" baseline="0"/>
            <a:t>Платники податку </a:t>
          </a:r>
          <a:endParaRPr lang="en-US"/>
        </a:p>
      </dgm:t>
    </dgm:pt>
    <dgm:pt modelId="{F0B63E47-11C8-4423-858B-575AAD719530}" type="parTrans" cxnId="{DBB61693-C990-487A-94E3-14F99C5F8794}">
      <dgm:prSet/>
      <dgm:spPr/>
      <dgm:t>
        <a:bodyPr/>
        <a:lstStyle/>
        <a:p>
          <a:endParaRPr lang="en-US"/>
        </a:p>
      </dgm:t>
    </dgm:pt>
    <dgm:pt modelId="{79E6A0D4-16DC-448C-B08B-CAFD8F692850}" type="sibTrans" cxnId="{DBB61693-C990-487A-94E3-14F99C5F8794}">
      <dgm:prSet/>
      <dgm:spPr/>
      <dgm:t>
        <a:bodyPr/>
        <a:lstStyle/>
        <a:p>
          <a:endParaRPr lang="en-US"/>
        </a:p>
      </dgm:t>
    </dgm:pt>
    <dgm:pt modelId="{507AEC8C-1870-4D73-BFDD-F4DBECBB122A}">
      <dgm:prSet/>
      <dgm:spPr/>
      <dgm:t>
        <a:bodyPr/>
        <a:lstStyle/>
        <a:p>
          <a:r>
            <a:rPr lang="ru-RU" b="0" baseline="0"/>
            <a:t>Об’єкт оподаткування </a:t>
          </a:r>
          <a:endParaRPr lang="en-US"/>
        </a:p>
      </dgm:t>
    </dgm:pt>
    <dgm:pt modelId="{C0D9388C-020F-48D0-B898-F9E8AAF4DAD4}" type="parTrans" cxnId="{C9537F3B-E2F4-4BF5-B522-B97E99F6B5E7}">
      <dgm:prSet/>
      <dgm:spPr/>
      <dgm:t>
        <a:bodyPr/>
        <a:lstStyle/>
        <a:p>
          <a:endParaRPr lang="en-US"/>
        </a:p>
      </dgm:t>
    </dgm:pt>
    <dgm:pt modelId="{29DDA203-C447-472E-BA18-A2DDDB3E1B09}" type="sibTrans" cxnId="{C9537F3B-E2F4-4BF5-B522-B97E99F6B5E7}">
      <dgm:prSet/>
      <dgm:spPr/>
      <dgm:t>
        <a:bodyPr/>
        <a:lstStyle/>
        <a:p>
          <a:endParaRPr lang="en-US"/>
        </a:p>
      </dgm:t>
    </dgm:pt>
    <dgm:pt modelId="{093F8C4F-5795-4A82-9DD6-8C96D2BE4EC7}">
      <dgm:prSet/>
      <dgm:spPr/>
      <dgm:t>
        <a:bodyPr/>
        <a:lstStyle/>
        <a:p>
          <a:r>
            <a:rPr lang="ru-RU" b="0" baseline="0"/>
            <a:t>Ставка податку </a:t>
          </a:r>
          <a:endParaRPr lang="en-US"/>
        </a:p>
      </dgm:t>
    </dgm:pt>
    <dgm:pt modelId="{C6714064-4911-4C7C-9AB3-59D2EE5026D2}" type="parTrans" cxnId="{842CBB84-2609-4CCA-9190-1B9C05CE75FE}">
      <dgm:prSet/>
      <dgm:spPr/>
      <dgm:t>
        <a:bodyPr/>
        <a:lstStyle/>
        <a:p>
          <a:endParaRPr lang="en-US"/>
        </a:p>
      </dgm:t>
    </dgm:pt>
    <dgm:pt modelId="{EF9AF835-A7C9-46DF-99BE-BF07CBC12E5E}" type="sibTrans" cxnId="{842CBB84-2609-4CCA-9190-1B9C05CE75FE}">
      <dgm:prSet/>
      <dgm:spPr/>
      <dgm:t>
        <a:bodyPr/>
        <a:lstStyle/>
        <a:p>
          <a:endParaRPr lang="en-US"/>
        </a:p>
      </dgm:t>
    </dgm:pt>
    <dgm:pt modelId="{1F01DE81-5A8D-4E04-87BC-AEA3BEC40125}">
      <dgm:prSet/>
      <dgm:spPr/>
      <dgm:t>
        <a:bodyPr/>
        <a:lstStyle/>
        <a:p>
          <a:r>
            <a:rPr lang="ru-RU" b="0" baseline="0"/>
            <a:t>Порядок обчислення податку </a:t>
          </a:r>
          <a:endParaRPr lang="en-US"/>
        </a:p>
      </dgm:t>
    </dgm:pt>
    <dgm:pt modelId="{58075813-6FEE-4A95-A6FC-5CB6A395FD0D}" type="parTrans" cxnId="{02BC5A56-76E5-4188-8DD7-10B4D2EBD2D7}">
      <dgm:prSet/>
      <dgm:spPr/>
      <dgm:t>
        <a:bodyPr/>
        <a:lstStyle/>
        <a:p>
          <a:endParaRPr lang="en-US"/>
        </a:p>
      </dgm:t>
    </dgm:pt>
    <dgm:pt modelId="{7B1B9805-3A89-4CC6-AF36-82656B375D25}" type="sibTrans" cxnId="{02BC5A56-76E5-4188-8DD7-10B4D2EBD2D7}">
      <dgm:prSet/>
      <dgm:spPr/>
      <dgm:t>
        <a:bodyPr/>
        <a:lstStyle/>
        <a:p>
          <a:endParaRPr lang="en-US"/>
        </a:p>
      </dgm:t>
    </dgm:pt>
    <dgm:pt modelId="{F18851BE-8435-46F7-80E4-17F59A694433}">
      <dgm:prSet/>
      <dgm:spPr/>
      <dgm:t>
        <a:bodyPr/>
        <a:lstStyle/>
        <a:p>
          <a:r>
            <a:rPr lang="ru-RU" b="0" baseline="0"/>
            <a:t>Податковий період </a:t>
          </a:r>
          <a:endParaRPr lang="en-US"/>
        </a:p>
      </dgm:t>
    </dgm:pt>
    <dgm:pt modelId="{820336E4-CA2D-443A-AB68-73EBBC4F68A9}" type="parTrans" cxnId="{86E6A09E-9991-4E51-A13E-3251009AE35F}">
      <dgm:prSet/>
      <dgm:spPr/>
      <dgm:t>
        <a:bodyPr/>
        <a:lstStyle/>
        <a:p>
          <a:endParaRPr lang="en-US"/>
        </a:p>
      </dgm:t>
    </dgm:pt>
    <dgm:pt modelId="{ABF9E606-12DD-42B4-8202-1FBCFA8B6EA1}" type="sibTrans" cxnId="{86E6A09E-9991-4E51-A13E-3251009AE35F}">
      <dgm:prSet/>
      <dgm:spPr/>
      <dgm:t>
        <a:bodyPr/>
        <a:lstStyle/>
        <a:p>
          <a:endParaRPr lang="en-US"/>
        </a:p>
      </dgm:t>
    </dgm:pt>
    <dgm:pt modelId="{2FBDD13B-FD34-42FC-977D-9696E0A35C08}">
      <dgm:prSet/>
      <dgm:spPr/>
      <dgm:t>
        <a:bodyPr/>
        <a:lstStyle/>
        <a:p>
          <a:r>
            <a:rPr lang="ru-RU" b="0" baseline="0"/>
            <a:t>Строк та порядок сплати податку </a:t>
          </a:r>
          <a:endParaRPr lang="en-US"/>
        </a:p>
      </dgm:t>
    </dgm:pt>
    <dgm:pt modelId="{C950239E-E059-4F60-B5B2-5E18E97DDA1B}" type="parTrans" cxnId="{602F03B6-5D3D-4E93-8466-EC9D96F3ED7D}">
      <dgm:prSet/>
      <dgm:spPr/>
      <dgm:t>
        <a:bodyPr/>
        <a:lstStyle/>
        <a:p>
          <a:endParaRPr lang="en-US"/>
        </a:p>
      </dgm:t>
    </dgm:pt>
    <dgm:pt modelId="{26647B4E-9E79-41AF-8623-66569BE0A637}" type="sibTrans" cxnId="{602F03B6-5D3D-4E93-8466-EC9D96F3ED7D}">
      <dgm:prSet/>
      <dgm:spPr/>
      <dgm:t>
        <a:bodyPr/>
        <a:lstStyle/>
        <a:p>
          <a:endParaRPr lang="en-US"/>
        </a:p>
      </dgm:t>
    </dgm:pt>
    <dgm:pt modelId="{4BCE0BDA-3692-4E2E-BCE6-90DBF4228839}">
      <dgm:prSet/>
      <dgm:spPr/>
      <dgm:t>
        <a:bodyPr/>
        <a:lstStyle/>
        <a:p>
          <a:r>
            <a:rPr lang="ru-RU" b="0" baseline="0"/>
            <a:t>Строк та порядок подання податкової звітності</a:t>
          </a:r>
          <a:endParaRPr lang="en-US"/>
        </a:p>
      </dgm:t>
    </dgm:pt>
    <dgm:pt modelId="{2AC6744F-E850-46CD-AC50-C1F87499B840}" type="parTrans" cxnId="{13AC2648-86DD-4CED-A95A-74DD4C218FFE}">
      <dgm:prSet/>
      <dgm:spPr/>
      <dgm:t>
        <a:bodyPr/>
        <a:lstStyle/>
        <a:p>
          <a:endParaRPr lang="en-US"/>
        </a:p>
      </dgm:t>
    </dgm:pt>
    <dgm:pt modelId="{204E412F-1F86-4B63-9790-07E87B31D31C}" type="sibTrans" cxnId="{13AC2648-86DD-4CED-A95A-74DD4C218FFE}">
      <dgm:prSet/>
      <dgm:spPr/>
      <dgm:t>
        <a:bodyPr/>
        <a:lstStyle/>
        <a:p>
          <a:endParaRPr lang="en-US"/>
        </a:p>
      </dgm:t>
    </dgm:pt>
    <dgm:pt modelId="{4C67D288-923D-4BC8-922C-8814D8D2207F}" type="pres">
      <dgm:prSet presAssocID="{1E3B2B66-D987-4CA1-A761-A55FD85565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788EDE7-EDA8-4195-B83D-A0FF7A417375}" type="pres">
      <dgm:prSet presAssocID="{1C851066-DF95-48DD-9ACD-EEC12CD92160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669812-35EC-49B0-94EE-E53C85B77A70}" type="pres">
      <dgm:prSet presAssocID="{79E6A0D4-16DC-448C-B08B-CAFD8F692850}" presName="spacer" presStyleCnt="0"/>
      <dgm:spPr/>
    </dgm:pt>
    <dgm:pt modelId="{AC88CDAC-20B7-42C7-9D54-06B363BFFF88}" type="pres">
      <dgm:prSet presAssocID="{507AEC8C-1870-4D73-BFDD-F4DBECBB122A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5CDDD1-1760-4AA8-AAAC-82CF7549E7E6}" type="pres">
      <dgm:prSet presAssocID="{29DDA203-C447-472E-BA18-A2DDDB3E1B09}" presName="spacer" presStyleCnt="0"/>
      <dgm:spPr/>
    </dgm:pt>
    <dgm:pt modelId="{86243B32-B32A-409A-B5A2-4DA659EC4005}" type="pres">
      <dgm:prSet presAssocID="{093F8C4F-5795-4A82-9DD6-8C96D2BE4EC7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39249A-16E5-40AB-AF1C-FB5344E11078}" type="pres">
      <dgm:prSet presAssocID="{EF9AF835-A7C9-46DF-99BE-BF07CBC12E5E}" presName="spacer" presStyleCnt="0"/>
      <dgm:spPr/>
    </dgm:pt>
    <dgm:pt modelId="{F6AD0CF4-0040-4954-AF87-3D949D28310A}" type="pres">
      <dgm:prSet presAssocID="{1F01DE81-5A8D-4E04-87BC-AEA3BEC40125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9ECAE6-C37E-4343-A63F-4AA07A2560C5}" type="pres">
      <dgm:prSet presAssocID="{7B1B9805-3A89-4CC6-AF36-82656B375D25}" presName="spacer" presStyleCnt="0"/>
      <dgm:spPr/>
    </dgm:pt>
    <dgm:pt modelId="{904EEE7E-8C25-4C16-80DF-65B1229C1F29}" type="pres">
      <dgm:prSet presAssocID="{F18851BE-8435-46F7-80E4-17F59A694433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5AE4C1-21C1-4B7A-A0F4-958F6D6C0278}" type="pres">
      <dgm:prSet presAssocID="{ABF9E606-12DD-42B4-8202-1FBCFA8B6EA1}" presName="spacer" presStyleCnt="0"/>
      <dgm:spPr/>
    </dgm:pt>
    <dgm:pt modelId="{0540B3E5-677D-4DCE-8291-A8E1442E75C4}" type="pres">
      <dgm:prSet presAssocID="{2FBDD13B-FD34-42FC-977D-9696E0A35C08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170809-5387-4F04-A77D-BBFE8A6E6F08}" type="pres">
      <dgm:prSet presAssocID="{26647B4E-9E79-41AF-8623-66569BE0A637}" presName="spacer" presStyleCnt="0"/>
      <dgm:spPr/>
    </dgm:pt>
    <dgm:pt modelId="{A58B1568-1CB8-481C-8FE4-A260F8EC4C61}" type="pres">
      <dgm:prSet presAssocID="{4BCE0BDA-3692-4E2E-BCE6-90DBF4228839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62CBD1-A8AF-4366-9494-87D846279C37}" type="presOf" srcId="{1C851066-DF95-48DD-9ACD-EEC12CD92160}" destId="{3788EDE7-EDA8-4195-B83D-A0FF7A417375}" srcOrd="0" destOrd="0" presId="urn:microsoft.com/office/officeart/2005/8/layout/vList2"/>
    <dgm:cxn modelId="{A460ECA5-696D-44B2-8752-F6F817DF3AA8}" type="presOf" srcId="{2FBDD13B-FD34-42FC-977D-9696E0A35C08}" destId="{0540B3E5-677D-4DCE-8291-A8E1442E75C4}" srcOrd="0" destOrd="0" presId="urn:microsoft.com/office/officeart/2005/8/layout/vList2"/>
    <dgm:cxn modelId="{DB4EB790-C114-436D-8982-D809B92E1ABA}" type="presOf" srcId="{507AEC8C-1870-4D73-BFDD-F4DBECBB122A}" destId="{AC88CDAC-20B7-42C7-9D54-06B363BFFF88}" srcOrd="0" destOrd="0" presId="urn:microsoft.com/office/officeart/2005/8/layout/vList2"/>
    <dgm:cxn modelId="{13AC2648-86DD-4CED-A95A-74DD4C218FFE}" srcId="{1E3B2B66-D987-4CA1-A761-A55FD8556550}" destId="{4BCE0BDA-3692-4E2E-BCE6-90DBF4228839}" srcOrd="6" destOrd="0" parTransId="{2AC6744F-E850-46CD-AC50-C1F87499B840}" sibTransId="{204E412F-1F86-4B63-9790-07E87B31D31C}"/>
    <dgm:cxn modelId="{6705C994-E9D7-44BB-8E4B-A0C0302D7C5E}" type="presOf" srcId="{1F01DE81-5A8D-4E04-87BC-AEA3BEC40125}" destId="{F6AD0CF4-0040-4954-AF87-3D949D28310A}" srcOrd="0" destOrd="0" presId="urn:microsoft.com/office/officeart/2005/8/layout/vList2"/>
    <dgm:cxn modelId="{C234E8C4-761A-4CCD-9E5C-6D8541DB22EA}" type="presOf" srcId="{4BCE0BDA-3692-4E2E-BCE6-90DBF4228839}" destId="{A58B1568-1CB8-481C-8FE4-A260F8EC4C61}" srcOrd="0" destOrd="0" presId="urn:microsoft.com/office/officeart/2005/8/layout/vList2"/>
    <dgm:cxn modelId="{DBB61693-C990-487A-94E3-14F99C5F8794}" srcId="{1E3B2B66-D987-4CA1-A761-A55FD8556550}" destId="{1C851066-DF95-48DD-9ACD-EEC12CD92160}" srcOrd="0" destOrd="0" parTransId="{F0B63E47-11C8-4423-858B-575AAD719530}" sibTransId="{79E6A0D4-16DC-448C-B08B-CAFD8F692850}"/>
    <dgm:cxn modelId="{602F03B6-5D3D-4E93-8466-EC9D96F3ED7D}" srcId="{1E3B2B66-D987-4CA1-A761-A55FD8556550}" destId="{2FBDD13B-FD34-42FC-977D-9696E0A35C08}" srcOrd="5" destOrd="0" parTransId="{C950239E-E059-4F60-B5B2-5E18E97DDA1B}" sibTransId="{26647B4E-9E79-41AF-8623-66569BE0A637}"/>
    <dgm:cxn modelId="{758CF67C-D7C3-4D24-AD0B-A65C3A47DEBD}" type="presOf" srcId="{093F8C4F-5795-4A82-9DD6-8C96D2BE4EC7}" destId="{86243B32-B32A-409A-B5A2-4DA659EC4005}" srcOrd="0" destOrd="0" presId="urn:microsoft.com/office/officeart/2005/8/layout/vList2"/>
    <dgm:cxn modelId="{86E6A09E-9991-4E51-A13E-3251009AE35F}" srcId="{1E3B2B66-D987-4CA1-A761-A55FD8556550}" destId="{F18851BE-8435-46F7-80E4-17F59A694433}" srcOrd="4" destOrd="0" parTransId="{820336E4-CA2D-443A-AB68-73EBBC4F68A9}" sibTransId="{ABF9E606-12DD-42B4-8202-1FBCFA8B6EA1}"/>
    <dgm:cxn modelId="{C9537F3B-E2F4-4BF5-B522-B97E99F6B5E7}" srcId="{1E3B2B66-D987-4CA1-A761-A55FD8556550}" destId="{507AEC8C-1870-4D73-BFDD-F4DBECBB122A}" srcOrd="1" destOrd="0" parTransId="{C0D9388C-020F-48D0-B898-F9E8AAF4DAD4}" sibTransId="{29DDA203-C447-472E-BA18-A2DDDB3E1B09}"/>
    <dgm:cxn modelId="{1E31DAAD-4C9D-4423-AB22-6B472511B9E5}" type="presOf" srcId="{F18851BE-8435-46F7-80E4-17F59A694433}" destId="{904EEE7E-8C25-4C16-80DF-65B1229C1F29}" srcOrd="0" destOrd="0" presId="urn:microsoft.com/office/officeart/2005/8/layout/vList2"/>
    <dgm:cxn modelId="{842CBB84-2609-4CCA-9190-1B9C05CE75FE}" srcId="{1E3B2B66-D987-4CA1-A761-A55FD8556550}" destId="{093F8C4F-5795-4A82-9DD6-8C96D2BE4EC7}" srcOrd="2" destOrd="0" parTransId="{C6714064-4911-4C7C-9AB3-59D2EE5026D2}" sibTransId="{EF9AF835-A7C9-46DF-99BE-BF07CBC12E5E}"/>
    <dgm:cxn modelId="{02BC5A56-76E5-4188-8DD7-10B4D2EBD2D7}" srcId="{1E3B2B66-D987-4CA1-A761-A55FD8556550}" destId="{1F01DE81-5A8D-4E04-87BC-AEA3BEC40125}" srcOrd="3" destOrd="0" parTransId="{58075813-6FEE-4A95-A6FC-5CB6A395FD0D}" sibTransId="{7B1B9805-3A89-4CC6-AF36-82656B375D25}"/>
    <dgm:cxn modelId="{FA0731DB-5ED9-49C5-A65B-6775E87CDEA6}" type="presOf" srcId="{1E3B2B66-D987-4CA1-A761-A55FD8556550}" destId="{4C67D288-923D-4BC8-922C-8814D8D2207F}" srcOrd="0" destOrd="0" presId="urn:microsoft.com/office/officeart/2005/8/layout/vList2"/>
    <dgm:cxn modelId="{73A57A2E-CF6A-47D4-9BC6-783AA2B35991}" type="presParOf" srcId="{4C67D288-923D-4BC8-922C-8814D8D2207F}" destId="{3788EDE7-EDA8-4195-B83D-A0FF7A417375}" srcOrd="0" destOrd="0" presId="urn:microsoft.com/office/officeart/2005/8/layout/vList2"/>
    <dgm:cxn modelId="{0D63FC7B-9CA8-4E76-A3A4-C64C77DD83B8}" type="presParOf" srcId="{4C67D288-923D-4BC8-922C-8814D8D2207F}" destId="{5F669812-35EC-49B0-94EE-E53C85B77A70}" srcOrd="1" destOrd="0" presId="urn:microsoft.com/office/officeart/2005/8/layout/vList2"/>
    <dgm:cxn modelId="{A66D98BD-0CC6-422A-AB84-F170DCABC1E3}" type="presParOf" srcId="{4C67D288-923D-4BC8-922C-8814D8D2207F}" destId="{AC88CDAC-20B7-42C7-9D54-06B363BFFF88}" srcOrd="2" destOrd="0" presId="urn:microsoft.com/office/officeart/2005/8/layout/vList2"/>
    <dgm:cxn modelId="{9C5B09AD-09F9-4DF0-8B98-C3CA3CF94E8D}" type="presParOf" srcId="{4C67D288-923D-4BC8-922C-8814D8D2207F}" destId="{245CDDD1-1760-4AA8-AAAC-82CF7549E7E6}" srcOrd="3" destOrd="0" presId="urn:microsoft.com/office/officeart/2005/8/layout/vList2"/>
    <dgm:cxn modelId="{3FF37F7F-83E2-4BF0-8706-9A8E20F20BC2}" type="presParOf" srcId="{4C67D288-923D-4BC8-922C-8814D8D2207F}" destId="{86243B32-B32A-409A-B5A2-4DA659EC4005}" srcOrd="4" destOrd="0" presId="urn:microsoft.com/office/officeart/2005/8/layout/vList2"/>
    <dgm:cxn modelId="{CFA635BD-E2E6-47A6-9049-69DC45C67FB9}" type="presParOf" srcId="{4C67D288-923D-4BC8-922C-8814D8D2207F}" destId="{1339249A-16E5-40AB-AF1C-FB5344E11078}" srcOrd="5" destOrd="0" presId="urn:microsoft.com/office/officeart/2005/8/layout/vList2"/>
    <dgm:cxn modelId="{7DDF65CE-CFCF-4402-B982-C896BB1D133E}" type="presParOf" srcId="{4C67D288-923D-4BC8-922C-8814D8D2207F}" destId="{F6AD0CF4-0040-4954-AF87-3D949D28310A}" srcOrd="6" destOrd="0" presId="urn:microsoft.com/office/officeart/2005/8/layout/vList2"/>
    <dgm:cxn modelId="{44502C6D-E1D9-4601-B587-C6BEAF0616BA}" type="presParOf" srcId="{4C67D288-923D-4BC8-922C-8814D8D2207F}" destId="{E09ECAE6-C37E-4343-A63F-4AA07A2560C5}" srcOrd="7" destOrd="0" presId="urn:microsoft.com/office/officeart/2005/8/layout/vList2"/>
    <dgm:cxn modelId="{061AEE87-F1AD-4118-92C3-7F1C18B38D3B}" type="presParOf" srcId="{4C67D288-923D-4BC8-922C-8814D8D2207F}" destId="{904EEE7E-8C25-4C16-80DF-65B1229C1F29}" srcOrd="8" destOrd="0" presId="urn:microsoft.com/office/officeart/2005/8/layout/vList2"/>
    <dgm:cxn modelId="{2681BB21-8B5D-4EC2-B47F-01C8F21DF724}" type="presParOf" srcId="{4C67D288-923D-4BC8-922C-8814D8D2207F}" destId="{B95AE4C1-21C1-4B7A-A0F4-958F6D6C0278}" srcOrd="9" destOrd="0" presId="urn:microsoft.com/office/officeart/2005/8/layout/vList2"/>
    <dgm:cxn modelId="{76E9607A-964F-4C10-A491-E2C36AE7E9BB}" type="presParOf" srcId="{4C67D288-923D-4BC8-922C-8814D8D2207F}" destId="{0540B3E5-677D-4DCE-8291-A8E1442E75C4}" srcOrd="10" destOrd="0" presId="urn:microsoft.com/office/officeart/2005/8/layout/vList2"/>
    <dgm:cxn modelId="{56DF75EF-A1E9-4E9D-A5C8-938F361BB965}" type="presParOf" srcId="{4C67D288-923D-4BC8-922C-8814D8D2207F}" destId="{C7170809-5387-4F04-A77D-BBFE8A6E6F08}" srcOrd="11" destOrd="0" presId="urn:microsoft.com/office/officeart/2005/8/layout/vList2"/>
    <dgm:cxn modelId="{51752701-CE5D-4B1A-8A01-C29A59E50D7D}" type="presParOf" srcId="{4C67D288-923D-4BC8-922C-8814D8D2207F}" destId="{A58B1568-1CB8-481C-8FE4-A260F8EC4C61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962F82-AF3D-40EE-B442-1C935FF77B0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B7B2C80-54D9-4841-AB71-E864ED98784A}">
      <dgm:prSet/>
      <dgm:spPr/>
      <dgm:t>
        <a:bodyPr/>
        <a:lstStyle/>
        <a:p>
          <a:r>
            <a:rPr lang="ru-RU" b="0" baseline="0"/>
            <a:t>неведення / неналежне ведення обліку доходів і розходів – штраф від 51 до 136 грн. (ст. 1641 КУпАП) </a:t>
          </a:r>
          <a:endParaRPr lang="en-US"/>
        </a:p>
      </dgm:t>
    </dgm:pt>
    <dgm:pt modelId="{B5374C26-CC6C-48B6-B975-08F65E20949D}" type="parTrans" cxnId="{B011BC04-BD3C-4CBD-9A59-29524ACC1EF2}">
      <dgm:prSet/>
      <dgm:spPr/>
      <dgm:t>
        <a:bodyPr/>
        <a:lstStyle/>
        <a:p>
          <a:endParaRPr lang="en-US"/>
        </a:p>
      </dgm:t>
    </dgm:pt>
    <dgm:pt modelId="{3C2A7215-CC44-43D4-AE27-4B76B47AFF1B}" type="sibTrans" cxnId="{B011BC04-BD3C-4CBD-9A59-29524ACC1EF2}">
      <dgm:prSet/>
      <dgm:spPr/>
      <dgm:t>
        <a:bodyPr/>
        <a:lstStyle/>
        <a:p>
          <a:endParaRPr lang="en-US"/>
        </a:p>
      </dgm:t>
    </dgm:pt>
    <dgm:pt modelId="{61004B15-6CE4-4773-8036-B2F1969384E9}">
      <dgm:prSet/>
      <dgm:spPr/>
      <dgm:t>
        <a:bodyPr/>
        <a:lstStyle/>
        <a:p>
          <a:r>
            <a:rPr lang="ru-RU" b="0" baseline="0"/>
            <a:t>неподання Книги доходів при перевірці – штраф 510 грн. (п.121.1 ст.121 ПКУ)</a:t>
          </a:r>
          <a:endParaRPr lang="en-US"/>
        </a:p>
      </dgm:t>
    </dgm:pt>
    <dgm:pt modelId="{8965B1FC-1625-4757-96C3-4C7BC3EA01AB}" type="parTrans" cxnId="{20EA3AFD-595E-4F4A-B72A-ABB61CDE1BFC}">
      <dgm:prSet/>
      <dgm:spPr/>
      <dgm:t>
        <a:bodyPr/>
        <a:lstStyle/>
        <a:p>
          <a:endParaRPr lang="en-US"/>
        </a:p>
      </dgm:t>
    </dgm:pt>
    <dgm:pt modelId="{4E77651E-BEAA-40FA-A721-F3238FA52C54}" type="sibTrans" cxnId="{20EA3AFD-595E-4F4A-B72A-ABB61CDE1BFC}">
      <dgm:prSet/>
      <dgm:spPr/>
      <dgm:t>
        <a:bodyPr/>
        <a:lstStyle/>
        <a:p>
          <a:endParaRPr lang="en-US"/>
        </a:p>
      </dgm:t>
    </dgm:pt>
    <dgm:pt modelId="{40BB44AA-A348-41D5-95BB-DA01ECA14269}">
      <dgm:prSet/>
      <dgm:spPr/>
      <dgm:t>
        <a:bodyPr/>
        <a:lstStyle/>
        <a:p>
          <a:r>
            <a:rPr lang="ru-RU" b="0" baseline="0"/>
            <a:t>Несвоєчасне оприбуткування готівкового доходу – штраф у 5-кратному розмірі своєчасно не оприбуткованої суми (ст. 1 Указу Президента № 436/95 від 12.06.95).</a:t>
          </a:r>
          <a:endParaRPr lang="en-US"/>
        </a:p>
      </dgm:t>
    </dgm:pt>
    <dgm:pt modelId="{B52A32C8-6636-4808-8FAC-C03BB26AFD33}" type="parTrans" cxnId="{96415170-139F-4014-A803-DDB8C3F81687}">
      <dgm:prSet/>
      <dgm:spPr/>
      <dgm:t>
        <a:bodyPr/>
        <a:lstStyle/>
        <a:p>
          <a:endParaRPr lang="en-US"/>
        </a:p>
      </dgm:t>
    </dgm:pt>
    <dgm:pt modelId="{F3967E32-2D96-42B7-9D39-FDD35E6D1004}" type="sibTrans" cxnId="{96415170-139F-4014-A803-DDB8C3F81687}">
      <dgm:prSet/>
      <dgm:spPr/>
      <dgm:t>
        <a:bodyPr/>
        <a:lstStyle/>
        <a:p>
          <a:endParaRPr lang="en-US"/>
        </a:p>
      </dgm:t>
    </dgm:pt>
    <dgm:pt modelId="{2D4985BD-FE5D-4F23-9475-2D539C646C4C}" type="pres">
      <dgm:prSet presAssocID="{58962F82-AF3D-40EE-B442-1C935FF77B0C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BFD71F-466B-463D-889B-FDE7257624C0}" type="pres">
      <dgm:prSet presAssocID="{9B7B2C80-54D9-4841-AB71-E864ED98784A}" presName="compNode" presStyleCnt="0"/>
      <dgm:spPr/>
    </dgm:pt>
    <dgm:pt modelId="{698BBD92-3BDB-4689-911E-DB26461D8859}" type="pres">
      <dgm:prSet presAssocID="{9B7B2C80-54D9-4841-AB71-E864ED98784A}" presName="bgRect" presStyleLbl="bgShp" presStyleIdx="0" presStyleCnt="3"/>
      <dgm:spPr/>
    </dgm:pt>
    <dgm:pt modelId="{4D562D45-B24E-40B1-B3D5-D0EDC59DCF64}" type="pres">
      <dgm:prSet presAssocID="{9B7B2C80-54D9-4841-AB71-E864ED98784A}" presName="iconRect" presStyleLbl="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Процессор"/>
        </a:ext>
      </dgm:extLst>
    </dgm:pt>
    <dgm:pt modelId="{67E8F783-93A8-496D-A2CC-5C2A879C28B2}" type="pres">
      <dgm:prSet presAssocID="{9B7B2C80-54D9-4841-AB71-E864ED98784A}" presName="spaceRect" presStyleCnt="0"/>
      <dgm:spPr/>
    </dgm:pt>
    <dgm:pt modelId="{DA176AAD-BFB1-49A6-9967-BF1DD30E9DCB}" type="pres">
      <dgm:prSet presAssocID="{9B7B2C80-54D9-4841-AB71-E864ED98784A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17F4227E-06CF-41BB-ABDB-7CCEC1CBD8F3}" type="pres">
      <dgm:prSet presAssocID="{3C2A7215-CC44-43D4-AE27-4B76B47AFF1B}" presName="sibTrans" presStyleCnt="0"/>
      <dgm:spPr/>
    </dgm:pt>
    <dgm:pt modelId="{18FEADDD-EF60-44DA-8EED-021D37A261F0}" type="pres">
      <dgm:prSet presAssocID="{61004B15-6CE4-4773-8036-B2F1969384E9}" presName="compNode" presStyleCnt="0"/>
      <dgm:spPr/>
    </dgm:pt>
    <dgm:pt modelId="{8BCAAD64-EB7A-4AFA-90ED-F2E70F8E99AA}" type="pres">
      <dgm:prSet presAssocID="{61004B15-6CE4-4773-8036-B2F1969384E9}" presName="bgRect" presStyleLbl="bgShp" presStyleIdx="1" presStyleCnt="3"/>
      <dgm:spPr/>
    </dgm:pt>
    <dgm:pt modelId="{D48738A7-81D3-4F5B-B6CE-983014DAEC67}" type="pres">
      <dgm:prSet presAssocID="{61004B15-6CE4-4773-8036-B2F1969384E9}" presName="iconRect" presStyleLbl="node1" presStyleIdx="1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Drawing Compass"/>
        </a:ext>
      </dgm:extLst>
    </dgm:pt>
    <dgm:pt modelId="{9797FE3E-FD30-484F-A7CC-C320FD14999D}" type="pres">
      <dgm:prSet presAssocID="{61004B15-6CE4-4773-8036-B2F1969384E9}" presName="spaceRect" presStyleCnt="0"/>
      <dgm:spPr/>
    </dgm:pt>
    <dgm:pt modelId="{7EC556D6-9035-4C78-9DE2-00B49B51F369}" type="pres">
      <dgm:prSet presAssocID="{61004B15-6CE4-4773-8036-B2F1969384E9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43CCB67E-4CA6-4635-A543-292D1BA7F73E}" type="pres">
      <dgm:prSet presAssocID="{4E77651E-BEAA-40FA-A721-F3238FA52C54}" presName="sibTrans" presStyleCnt="0"/>
      <dgm:spPr/>
    </dgm:pt>
    <dgm:pt modelId="{987DB9AC-3AFA-4391-92FC-EC4C39FFF99B}" type="pres">
      <dgm:prSet presAssocID="{40BB44AA-A348-41D5-95BB-DA01ECA14269}" presName="compNode" presStyleCnt="0"/>
      <dgm:spPr/>
    </dgm:pt>
    <dgm:pt modelId="{2DB756F1-57BC-432F-8A48-9345AA1C251F}" type="pres">
      <dgm:prSet presAssocID="{40BB44AA-A348-41D5-95BB-DA01ECA14269}" presName="bgRect" presStyleLbl="bgShp" presStyleIdx="2" presStyleCnt="3"/>
      <dgm:spPr/>
    </dgm:pt>
    <dgm:pt modelId="{A084DB68-79D8-47BD-B051-ACA9AEB8BB5F}" type="pres">
      <dgm:prSet presAssocID="{40BB44AA-A348-41D5-95BB-DA01ECA14269}" presName="iconRect" presStyleLbl="node1" presStyleIdx="2" presStyleCnt="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Dragon Dance"/>
        </a:ext>
      </dgm:extLst>
    </dgm:pt>
    <dgm:pt modelId="{FDC722FC-37F7-4B75-805D-8BF7EA371968}" type="pres">
      <dgm:prSet presAssocID="{40BB44AA-A348-41D5-95BB-DA01ECA14269}" presName="spaceRect" presStyleCnt="0"/>
      <dgm:spPr/>
    </dgm:pt>
    <dgm:pt modelId="{59546AB1-ACCD-4E9E-A279-817AF2E6B9CA}" type="pres">
      <dgm:prSet presAssocID="{40BB44AA-A348-41D5-95BB-DA01ECA14269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96415170-139F-4014-A803-DDB8C3F81687}" srcId="{58962F82-AF3D-40EE-B442-1C935FF77B0C}" destId="{40BB44AA-A348-41D5-95BB-DA01ECA14269}" srcOrd="2" destOrd="0" parTransId="{B52A32C8-6636-4808-8FAC-C03BB26AFD33}" sibTransId="{F3967E32-2D96-42B7-9D39-FDD35E6D1004}"/>
    <dgm:cxn modelId="{20EA3AFD-595E-4F4A-B72A-ABB61CDE1BFC}" srcId="{58962F82-AF3D-40EE-B442-1C935FF77B0C}" destId="{61004B15-6CE4-4773-8036-B2F1969384E9}" srcOrd="1" destOrd="0" parTransId="{8965B1FC-1625-4757-96C3-4C7BC3EA01AB}" sibTransId="{4E77651E-BEAA-40FA-A721-F3238FA52C54}"/>
    <dgm:cxn modelId="{B011BC04-BD3C-4CBD-9A59-29524ACC1EF2}" srcId="{58962F82-AF3D-40EE-B442-1C935FF77B0C}" destId="{9B7B2C80-54D9-4841-AB71-E864ED98784A}" srcOrd="0" destOrd="0" parTransId="{B5374C26-CC6C-48B6-B975-08F65E20949D}" sibTransId="{3C2A7215-CC44-43D4-AE27-4B76B47AFF1B}"/>
    <dgm:cxn modelId="{4688177D-CAFD-48B7-92B6-0F083604483E}" type="presOf" srcId="{9B7B2C80-54D9-4841-AB71-E864ED98784A}" destId="{DA176AAD-BFB1-49A6-9967-BF1DD30E9DCB}" srcOrd="0" destOrd="0" presId="urn:microsoft.com/office/officeart/2018/2/layout/IconVerticalSolidList"/>
    <dgm:cxn modelId="{207F5FC5-EB6D-48B2-92C4-91AF3800E343}" type="presOf" srcId="{58962F82-AF3D-40EE-B442-1C935FF77B0C}" destId="{2D4985BD-FE5D-4F23-9475-2D539C646C4C}" srcOrd="0" destOrd="0" presId="urn:microsoft.com/office/officeart/2018/2/layout/IconVerticalSolidList"/>
    <dgm:cxn modelId="{3B5C8571-7308-40B5-BF9D-D994B352850B}" type="presOf" srcId="{61004B15-6CE4-4773-8036-B2F1969384E9}" destId="{7EC556D6-9035-4C78-9DE2-00B49B51F369}" srcOrd="0" destOrd="0" presId="urn:microsoft.com/office/officeart/2018/2/layout/IconVerticalSolidList"/>
    <dgm:cxn modelId="{68ECF03F-5F13-4D81-86EA-33A1F30EB9BF}" type="presOf" srcId="{40BB44AA-A348-41D5-95BB-DA01ECA14269}" destId="{59546AB1-ACCD-4E9E-A279-817AF2E6B9CA}" srcOrd="0" destOrd="0" presId="urn:microsoft.com/office/officeart/2018/2/layout/IconVerticalSolidList"/>
    <dgm:cxn modelId="{553BEF4D-FAC0-408E-9A44-57267612B129}" type="presParOf" srcId="{2D4985BD-FE5D-4F23-9475-2D539C646C4C}" destId="{12BFD71F-466B-463D-889B-FDE7257624C0}" srcOrd="0" destOrd="0" presId="urn:microsoft.com/office/officeart/2018/2/layout/IconVerticalSolidList"/>
    <dgm:cxn modelId="{78378F52-8426-4FE7-B2FF-9A47F3A4DDF5}" type="presParOf" srcId="{12BFD71F-466B-463D-889B-FDE7257624C0}" destId="{698BBD92-3BDB-4689-911E-DB26461D8859}" srcOrd="0" destOrd="0" presId="urn:microsoft.com/office/officeart/2018/2/layout/IconVerticalSolidList"/>
    <dgm:cxn modelId="{27F1DB15-A9E4-4D44-BC19-CC6D13CDE5DD}" type="presParOf" srcId="{12BFD71F-466B-463D-889B-FDE7257624C0}" destId="{4D562D45-B24E-40B1-B3D5-D0EDC59DCF64}" srcOrd="1" destOrd="0" presId="urn:microsoft.com/office/officeart/2018/2/layout/IconVerticalSolidList"/>
    <dgm:cxn modelId="{F179EB50-F1B8-459E-ACFD-3EDEAF45EFF0}" type="presParOf" srcId="{12BFD71F-466B-463D-889B-FDE7257624C0}" destId="{67E8F783-93A8-496D-A2CC-5C2A879C28B2}" srcOrd="2" destOrd="0" presId="urn:microsoft.com/office/officeart/2018/2/layout/IconVerticalSolidList"/>
    <dgm:cxn modelId="{BD05789A-571D-40E9-AF1D-6649AD59AEC6}" type="presParOf" srcId="{12BFD71F-466B-463D-889B-FDE7257624C0}" destId="{DA176AAD-BFB1-49A6-9967-BF1DD30E9DCB}" srcOrd="3" destOrd="0" presId="urn:microsoft.com/office/officeart/2018/2/layout/IconVerticalSolidList"/>
    <dgm:cxn modelId="{519A087B-7E42-4925-9BDC-A9BEB56C5844}" type="presParOf" srcId="{2D4985BD-FE5D-4F23-9475-2D539C646C4C}" destId="{17F4227E-06CF-41BB-ABDB-7CCEC1CBD8F3}" srcOrd="1" destOrd="0" presId="urn:microsoft.com/office/officeart/2018/2/layout/IconVerticalSolidList"/>
    <dgm:cxn modelId="{6C36F4E9-1B55-45A0-959C-71EA2B4283F3}" type="presParOf" srcId="{2D4985BD-FE5D-4F23-9475-2D539C646C4C}" destId="{18FEADDD-EF60-44DA-8EED-021D37A261F0}" srcOrd="2" destOrd="0" presId="urn:microsoft.com/office/officeart/2018/2/layout/IconVerticalSolidList"/>
    <dgm:cxn modelId="{0C374C08-CCAA-4674-A5C6-D053B03291AB}" type="presParOf" srcId="{18FEADDD-EF60-44DA-8EED-021D37A261F0}" destId="{8BCAAD64-EB7A-4AFA-90ED-F2E70F8E99AA}" srcOrd="0" destOrd="0" presId="urn:microsoft.com/office/officeart/2018/2/layout/IconVerticalSolidList"/>
    <dgm:cxn modelId="{0AE50DD2-4C3C-4EFA-8303-89638447658B}" type="presParOf" srcId="{18FEADDD-EF60-44DA-8EED-021D37A261F0}" destId="{D48738A7-81D3-4F5B-B6CE-983014DAEC67}" srcOrd="1" destOrd="0" presId="urn:microsoft.com/office/officeart/2018/2/layout/IconVerticalSolidList"/>
    <dgm:cxn modelId="{21D38CAB-9304-4E3A-9071-3C638C379494}" type="presParOf" srcId="{18FEADDD-EF60-44DA-8EED-021D37A261F0}" destId="{9797FE3E-FD30-484F-A7CC-C320FD14999D}" srcOrd="2" destOrd="0" presId="urn:microsoft.com/office/officeart/2018/2/layout/IconVerticalSolidList"/>
    <dgm:cxn modelId="{F7D6A5E2-DEDE-47EE-A150-EF5C0FF7F575}" type="presParOf" srcId="{18FEADDD-EF60-44DA-8EED-021D37A261F0}" destId="{7EC556D6-9035-4C78-9DE2-00B49B51F369}" srcOrd="3" destOrd="0" presId="urn:microsoft.com/office/officeart/2018/2/layout/IconVerticalSolidList"/>
    <dgm:cxn modelId="{5E49866A-23E2-4A64-A718-FB57BC11E145}" type="presParOf" srcId="{2D4985BD-FE5D-4F23-9475-2D539C646C4C}" destId="{43CCB67E-4CA6-4635-A543-292D1BA7F73E}" srcOrd="3" destOrd="0" presId="urn:microsoft.com/office/officeart/2018/2/layout/IconVerticalSolidList"/>
    <dgm:cxn modelId="{E87DF878-BE9B-43B1-AE1E-02D3B19E01D3}" type="presParOf" srcId="{2D4985BD-FE5D-4F23-9475-2D539C646C4C}" destId="{987DB9AC-3AFA-4391-92FC-EC4C39FFF99B}" srcOrd="4" destOrd="0" presId="urn:microsoft.com/office/officeart/2018/2/layout/IconVerticalSolidList"/>
    <dgm:cxn modelId="{FA59F84D-A3A7-40F6-BE24-7227E386BB18}" type="presParOf" srcId="{987DB9AC-3AFA-4391-92FC-EC4C39FFF99B}" destId="{2DB756F1-57BC-432F-8A48-9345AA1C251F}" srcOrd="0" destOrd="0" presId="urn:microsoft.com/office/officeart/2018/2/layout/IconVerticalSolidList"/>
    <dgm:cxn modelId="{9A90984D-AE5F-499C-8E20-EE95C9A8DF65}" type="presParOf" srcId="{987DB9AC-3AFA-4391-92FC-EC4C39FFF99B}" destId="{A084DB68-79D8-47BD-B051-ACA9AEB8BB5F}" srcOrd="1" destOrd="0" presId="urn:microsoft.com/office/officeart/2018/2/layout/IconVerticalSolidList"/>
    <dgm:cxn modelId="{26262FB5-519E-4F44-9033-B80F6093948C}" type="presParOf" srcId="{987DB9AC-3AFA-4391-92FC-EC4C39FFF99B}" destId="{FDC722FC-37F7-4B75-805D-8BF7EA371968}" srcOrd="2" destOrd="0" presId="urn:microsoft.com/office/officeart/2018/2/layout/IconVerticalSolidList"/>
    <dgm:cxn modelId="{88DB4051-4D1A-4C83-9705-E4AB602A099B}" type="presParOf" srcId="{987DB9AC-3AFA-4391-92FC-EC4C39FFF99B}" destId="{59546AB1-ACCD-4E9E-A279-817AF2E6B9C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88EDE7-EDA8-4195-B83D-A0FF7A417375}">
      <dsp:nvSpPr>
        <dsp:cNvPr id="0" name=""/>
        <dsp:cNvSpPr/>
      </dsp:nvSpPr>
      <dsp:spPr>
        <a:xfrm>
          <a:off x="0" y="21449"/>
          <a:ext cx="5031485" cy="6844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baseline="0"/>
            <a:t>Платники податку </a:t>
          </a:r>
          <a:endParaRPr lang="en-US" sz="1800" kern="1200"/>
        </a:p>
      </dsp:txBody>
      <dsp:txXfrm>
        <a:off x="33412" y="54861"/>
        <a:ext cx="4964661" cy="617626"/>
      </dsp:txXfrm>
    </dsp:sp>
    <dsp:sp modelId="{AC88CDAC-20B7-42C7-9D54-06B363BFFF88}">
      <dsp:nvSpPr>
        <dsp:cNvPr id="0" name=""/>
        <dsp:cNvSpPr/>
      </dsp:nvSpPr>
      <dsp:spPr>
        <a:xfrm>
          <a:off x="0" y="757739"/>
          <a:ext cx="5031485" cy="684450"/>
        </a:xfrm>
        <a:prstGeom prst="roundRect">
          <a:avLst/>
        </a:prstGeom>
        <a:solidFill>
          <a:schemeClr val="accent2">
            <a:hueOff val="-132814"/>
            <a:satOff val="2128"/>
            <a:lumOff val="19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baseline="0"/>
            <a:t>Об’єкт оподаткування </a:t>
          </a:r>
          <a:endParaRPr lang="en-US" sz="1800" kern="1200"/>
        </a:p>
      </dsp:txBody>
      <dsp:txXfrm>
        <a:off x="33412" y="791151"/>
        <a:ext cx="4964661" cy="617626"/>
      </dsp:txXfrm>
    </dsp:sp>
    <dsp:sp modelId="{86243B32-B32A-409A-B5A2-4DA659EC4005}">
      <dsp:nvSpPr>
        <dsp:cNvPr id="0" name=""/>
        <dsp:cNvSpPr/>
      </dsp:nvSpPr>
      <dsp:spPr>
        <a:xfrm>
          <a:off x="0" y="1494029"/>
          <a:ext cx="5031485" cy="684450"/>
        </a:xfrm>
        <a:prstGeom prst="roundRect">
          <a:avLst/>
        </a:prstGeom>
        <a:solidFill>
          <a:schemeClr val="accent2">
            <a:hueOff val="-265628"/>
            <a:satOff val="4257"/>
            <a:lumOff val="38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baseline="0"/>
            <a:t>Ставка податку </a:t>
          </a:r>
          <a:endParaRPr lang="en-US" sz="1800" kern="1200"/>
        </a:p>
      </dsp:txBody>
      <dsp:txXfrm>
        <a:off x="33412" y="1527441"/>
        <a:ext cx="4964661" cy="617626"/>
      </dsp:txXfrm>
    </dsp:sp>
    <dsp:sp modelId="{F6AD0CF4-0040-4954-AF87-3D949D28310A}">
      <dsp:nvSpPr>
        <dsp:cNvPr id="0" name=""/>
        <dsp:cNvSpPr/>
      </dsp:nvSpPr>
      <dsp:spPr>
        <a:xfrm>
          <a:off x="0" y="2230319"/>
          <a:ext cx="5031485" cy="684450"/>
        </a:xfrm>
        <a:prstGeom prst="roundRect">
          <a:avLst/>
        </a:prstGeom>
        <a:solidFill>
          <a:schemeClr val="accent2">
            <a:hueOff val="-398442"/>
            <a:satOff val="6385"/>
            <a:lumOff val="5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baseline="0"/>
            <a:t>Порядок обчислення податку </a:t>
          </a:r>
          <a:endParaRPr lang="en-US" sz="1800" kern="1200"/>
        </a:p>
      </dsp:txBody>
      <dsp:txXfrm>
        <a:off x="33412" y="2263731"/>
        <a:ext cx="4964661" cy="617626"/>
      </dsp:txXfrm>
    </dsp:sp>
    <dsp:sp modelId="{904EEE7E-8C25-4C16-80DF-65B1229C1F29}">
      <dsp:nvSpPr>
        <dsp:cNvPr id="0" name=""/>
        <dsp:cNvSpPr/>
      </dsp:nvSpPr>
      <dsp:spPr>
        <a:xfrm>
          <a:off x="0" y="2966609"/>
          <a:ext cx="5031485" cy="684450"/>
        </a:xfrm>
        <a:prstGeom prst="roundRect">
          <a:avLst/>
        </a:prstGeom>
        <a:solidFill>
          <a:schemeClr val="accent2">
            <a:hueOff val="-531255"/>
            <a:satOff val="8513"/>
            <a:lumOff val="77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baseline="0"/>
            <a:t>Податковий період </a:t>
          </a:r>
          <a:endParaRPr lang="en-US" sz="1800" kern="1200"/>
        </a:p>
      </dsp:txBody>
      <dsp:txXfrm>
        <a:off x="33412" y="3000021"/>
        <a:ext cx="4964661" cy="617626"/>
      </dsp:txXfrm>
    </dsp:sp>
    <dsp:sp modelId="{0540B3E5-677D-4DCE-8291-A8E1442E75C4}">
      <dsp:nvSpPr>
        <dsp:cNvPr id="0" name=""/>
        <dsp:cNvSpPr/>
      </dsp:nvSpPr>
      <dsp:spPr>
        <a:xfrm>
          <a:off x="0" y="3702899"/>
          <a:ext cx="5031485" cy="684450"/>
        </a:xfrm>
        <a:prstGeom prst="roundRect">
          <a:avLst/>
        </a:prstGeom>
        <a:solidFill>
          <a:schemeClr val="accent2">
            <a:hueOff val="-664069"/>
            <a:satOff val="10642"/>
            <a:lumOff val="96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baseline="0"/>
            <a:t>Строк та порядок сплати податку </a:t>
          </a:r>
          <a:endParaRPr lang="en-US" sz="1800" kern="1200"/>
        </a:p>
      </dsp:txBody>
      <dsp:txXfrm>
        <a:off x="33412" y="3736311"/>
        <a:ext cx="4964661" cy="617626"/>
      </dsp:txXfrm>
    </dsp:sp>
    <dsp:sp modelId="{A58B1568-1CB8-481C-8FE4-A260F8EC4C61}">
      <dsp:nvSpPr>
        <dsp:cNvPr id="0" name=""/>
        <dsp:cNvSpPr/>
      </dsp:nvSpPr>
      <dsp:spPr>
        <a:xfrm>
          <a:off x="0" y="4439189"/>
          <a:ext cx="5031485" cy="684450"/>
        </a:xfrm>
        <a:prstGeom prst="roundRect">
          <a:avLst/>
        </a:prstGeom>
        <a:solidFill>
          <a:schemeClr val="accent2">
            <a:hueOff val="-796883"/>
            <a:satOff val="12770"/>
            <a:lumOff val="1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baseline="0"/>
            <a:t>Строк та порядок подання податкової звітності</a:t>
          </a:r>
          <a:endParaRPr lang="en-US" sz="1800" kern="1200"/>
        </a:p>
      </dsp:txBody>
      <dsp:txXfrm>
        <a:off x="33412" y="4472601"/>
        <a:ext cx="4964661" cy="6176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8BBD92-3BDB-4689-911E-DB26461D8859}">
      <dsp:nvSpPr>
        <dsp:cNvPr id="0" name=""/>
        <dsp:cNvSpPr/>
      </dsp:nvSpPr>
      <dsp:spPr>
        <a:xfrm>
          <a:off x="0" y="594"/>
          <a:ext cx="6105526" cy="139031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562D45-B24E-40B1-B3D5-D0EDC59DCF64}">
      <dsp:nvSpPr>
        <dsp:cNvPr id="0" name=""/>
        <dsp:cNvSpPr/>
      </dsp:nvSpPr>
      <dsp:spPr>
        <a:xfrm>
          <a:off x="420568" y="313413"/>
          <a:ext cx="764670" cy="764670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176AAD-BFB1-49A6-9967-BF1DD30E9DCB}">
      <dsp:nvSpPr>
        <dsp:cNvPr id="0" name=""/>
        <dsp:cNvSpPr/>
      </dsp:nvSpPr>
      <dsp:spPr>
        <a:xfrm>
          <a:off x="1605808" y="594"/>
          <a:ext cx="4499717" cy="1390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41" tIns="147141" rIns="147141" bIns="147141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kern="1200" baseline="0"/>
            <a:t>неведення / неналежне ведення обліку доходів і розходів – штраф від 51 до 136 грн. (ст. 1641 КУпАП) </a:t>
          </a:r>
          <a:endParaRPr lang="en-US" sz="1700" kern="1200"/>
        </a:p>
      </dsp:txBody>
      <dsp:txXfrm>
        <a:off x="1605808" y="594"/>
        <a:ext cx="4499717" cy="1390310"/>
      </dsp:txXfrm>
    </dsp:sp>
    <dsp:sp modelId="{8BCAAD64-EB7A-4AFA-90ED-F2E70F8E99AA}">
      <dsp:nvSpPr>
        <dsp:cNvPr id="0" name=""/>
        <dsp:cNvSpPr/>
      </dsp:nvSpPr>
      <dsp:spPr>
        <a:xfrm>
          <a:off x="0" y="1738481"/>
          <a:ext cx="6105526" cy="139031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8738A7-81D3-4F5B-B6CE-983014DAEC67}">
      <dsp:nvSpPr>
        <dsp:cNvPr id="0" name=""/>
        <dsp:cNvSpPr/>
      </dsp:nvSpPr>
      <dsp:spPr>
        <a:xfrm>
          <a:off x="420568" y="2051301"/>
          <a:ext cx="764670" cy="764670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C556D6-9035-4C78-9DE2-00B49B51F369}">
      <dsp:nvSpPr>
        <dsp:cNvPr id="0" name=""/>
        <dsp:cNvSpPr/>
      </dsp:nvSpPr>
      <dsp:spPr>
        <a:xfrm>
          <a:off x="1605808" y="1738481"/>
          <a:ext cx="4499717" cy="1390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41" tIns="147141" rIns="147141" bIns="147141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kern="1200" baseline="0"/>
            <a:t>неподання Книги доходів при перевірці – штраф 510 грн. (п.121.1 ст.121 ПКУ)</a:t>
          </a:r>
          <a:endParaRPr lang="en-US" sz="1700" kern="1200"/>
        </a:p>
      </dsp:txBody>
      <dsp:txXfrm>
        <a:off x="1605808" y="1738481"/>
        <a:ext cx="4499717" cy="1390310"/>
      </dsp:txXfrm>
    </dsp:sp>
    <dsp:sp modelId="{2DB756F1-57BC-432F-8A48-9345AA1C251F}">
      <dsp:nvSpPr>
        <dsp:cNvPr id="0" name=""/>
        <dsp:cNvSpPr/>
      </dsp:nvSpPr>
      <dsp:spPr>
        <a:xfrm>
          <a:off x="0" y="3476369"/>
          <a:ext cx="6105526" cy="139031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84DB68-79D8-47BD-B051-ACA9AEB8BB5F}">
      <dsp:nvSpPr>
        <dsp:cNvPr id="0" name=""/>
        <dsp:cNvSpPr/>
      </dsp:nvSpPr>
      <dsp:spPr>
        <a:xfrm>
          <a:off x="420568" y="3789189"/>
          <a:ext cx="764670" cy="764670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546AB1-ACCD-4E9E-A279-817AF2E6B9CA}">
      <dsp:nvSpPr>
        <dsp:cNvPr id="0" name=""/>
        <dsp:cNvSpPr/>
      </dsp:nvSpPr>
      <dsp:spPr>
        <a:xfrm>
          <a:off x="1605808" y="3476369"/>
          <a:ext cx="4499717" cy="1390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41" tIns="147141" rIns="147141" bIns="147141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kern="1200" baseline="0"/>
            <a:t>Несвоєчасне оприбуткування готівкового доходу – штраф у 5-кратному розмірі своєчасно не оприбуткованої суми (ст. 1 Указу Президента № 436/95 від 12.06.95).</a:t>
          </a:r>
          <a:endParaRPr lang="en-US" sz="1700" kern="1200"/>
        </a:p>
      </dsp:txBody>
      <dsp:txXfrm>
        <a:off x="1605808" y="3476369"/>
        <a:ext cx="4499717" cy="1390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9/15/2025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432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9/15/2025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417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9/15/2025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740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9/15/2025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834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9/15/2025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4230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9/15/2025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565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9/15/2025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850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9/15/2025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270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9/15/2025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447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9/15/2025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073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9/15/2025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3564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9/15/2025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088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0" r:id="rId6"/>
    <p:sldLayoutId id="2147483796" r:id="rId7"/>
    <p:sldLayoutId id="2147483797" r:id="rId8"/>
    <p:sldLayoutId id="2147483798" r:id="rId9"/>
    <p:sldLayoutId id="2147483799" r:id="rId10"/>
    <p:sldLayoutId id="2147483801" r:id="rId11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Представление с абстрактным белым и серым плетение в представлении сфера в форме на стороне формы">
            <a:extLst>
              <a:ext uri="{FF2B5EF4-FFF2-40B4-BE49-F238E27FC236}">
                <a16:creationId xmlns:a16="http://schemas.microsoft.com/office/drawing/2014/main" id="{4177188C-132F-4E99-B932-BA67B1AC27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07" r="-1" b="3550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91F8D69-709A-4575-A393-B4C26481AF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6083" y="0"/>
            <a:ext cx="9841377" cy="6858000"/>
          </a:xfrm>
          <a:custGeom>
            <a:avLst/>
            <a:gdLst>
              <a:gd name="connsiteX0" fmla="*/ 8218354 w 9841377"/>
              <a:gd name="connsiteY0" fmla="*/ 0 h 6858000"/>
              <a:gd name="connsiteX1" fmla="*/ 5551962 w 9841377"/>
              <a:gd name="connsiteY1" fmla="*/ 0 h 6858000"/>
              <a:gd name="connsiteX2" fmla="*/ 5482342 w 9841377"/>
              <a:gd name="connsiteY2" fmla="*/ 0 h 6858000"/>
              <a:gd name="connsiteX3" fmla="*/ 4359035 w 9841377"/>
              <a:gd name="connsiteY3" fmla="*/ 0 h 6858000"/>
              <a:gd name="connsiteX4" fmla="*/ 4289415 w 9841377"/>
              <a:gd name="connsiteY4" fmla="*/ 0 h 6858000"/>
              <a:gd name="connsiteX5" fmla="*/ 1623023 w 9841377"/>
              <a:gd name="connsiteY5" fmla="*/ 0 h 6858000"/>
              <a:gd name="connsiteX6" fmla="*/ 1600899 w 9841377"/>
              <a:gd name="connsiteY6" fmla="*/ 14997 h 6858000"/>
              <a:gd name="connsiteX7" fmla="*/ 0 w 9841377"/>
              <a:gd name="connsiteY7" fmla="*/ 3621656 h 6858000"/>
              <a:gd name="connsiteX8" fmla="*/ 1874350 w 9841377"/>
              <a:gd name="connsiteY8" fmla="*/ 6374814 h 6858000"/>
              <a:gd name="connsiteX9" fmla="*/ 2390998 w 9841377"/>
              <a:gd name="connsiteY9" fmla="*/ 6780599 h 6858000"/>
              <a:gd name="connsiteX10" fmla="*/ 2502754 w 9841377"/>
              <a:gd name="connsiteY10" fmla="*/ 6858000 h 6858000"/>
              <a:gd name="connsiteX11" fmla="*/ 4289415 w 9841377"/>
              <a:gd name="connsiteY11" fmla="*/ 6858000 h 6858000"/>
              <a:gd name="connsiteX12" fmla="*/ 4359035 w 9841377"/>
              <a:gd name="connsiteY12" fmla="*/ 6858000 h 6858000"/>
              <a:gd name="connsiteX13" fmla="*/ 5482342 w 9841377"/>
              <a:gd name="connsiteY13" fmla="*/ 6858000 h 6858000"/>
              <a:gd name="connsiteX14" fmla="*/ 5551962 w 9841377"/>
              <a:gd name="connsiteY14" fmla="*/ 6858000 h 6858000"/>
              <a:gd name="connsiteX15" fmla="*/ 7338623 w 9841377"/>
              <a:gd name="connsiteY15" fmla="*/ 6858000 h 6858000"/>
              <a:gd name="connsiteX16" fmla="*/ 7450379 w 9841377"/>
              <a:gd name="connsiteY16" fmla="*/ 6780599 h 6858000"/>
              <a:gd name="connsiteX17" fmla="*/ 7967027 w 9841377"/>
              <a:gd name="connsiteY17" fmla="*/ 6374814 h 6858000"/>
              <a:gd name="connsiteX18" fmla="*/ 9841377 w 9841377"/>
              <a:gd name="connsiteY18" fmla="*/ 3621656 h 6858000"/>
              <a:gd name="connsiteX19" fmla="*/ 8240478 w 9841377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41377" h="6858000">
                <a:moveTo>
                  <a:pt x="8218354" y="0"/>
                </a:moveTo>
                <a:lnTo>
                  <a:pt x="5551962" y="0"/>
                </a:lnTo>
                <a:lnTo>
                  <a:pt x="5482342" y="0"/>
                </a:lnTo>
                <a:lnTo>
                  <a:pt x="4359035" y="0"/>
                </a:lnTo>
                <a:lnTo>
                  <a:pt x="4289415" y="0"/>
                </a:lnTo>
                <a:lnTo>
                  <a:pt x="1623023" y="0"/>
                </a:lnTo>
                <a:lnTo>
                  <a:pt x="1600899" y="14997"/>
                </a:lnTo>
                <a:cubicBezTo>
                  <a:pt x="573736" y="754641"/>
                  <a:pt x="0" y="2093192"/>
                  <a:pt x="0" y="3621656"/>
                </a:cubicBezTo>
                <a:cubicBezTo>
                  <a:pt x="0" y="4969131"/>
                  <a:pt x="928725" y="5602839"/>
                  <a:pt x="1874350" y="6374814"/>
                </a:cubicBezTo>
                <a:cubicBezTo>
                  <a:pt x="2046553" y="6515397"/>
                  <a:pt x="2217180" y="6653108"/>
                  <a:pt x="2390998" y="6780599"/>
                </a:cubicBezTo>
                <a:lnTo>
                  <a:pt x="2502754" y="6858000"/>
                </a:lnTo>
                <a:lnTo>
                  <a:pt x="4289415" y="6858000"/>
                </a:lnTo>
                <a:lnTo>
                  <a:pt x="4359035" y="6858000"/>
                </a:lnTo>
                <a:lnTo>
                  <a:pt x="5482342" y="6858000"/>
                </a:lnTo>
                <a:lnTo>
                  <a:pt x="5551962" y="6858000"/>
                </a:lnTo>
                <a:lnTo>
                  <a:pt x="7338623" y="6858000"/>
                </a:lnTo>
                <a:lnTo>
                  <a:pt x="7450379" y="6780599"/>
                </a:lnTo>
                <a:cubicBezTo>
                  <a:pt x="7624197" y="6653108"/>
                  <a:pt x="7794824" y="6515397"/>
                  <a:pt x="7967027" y="6374814"/>
                </a:cubicBezTo>
                <a:cubicBezTo>
                  <a:pt x="8912652" y="5602839"/>
                  <a:pt x="9841377" y="4969131"/>
                  <a:pt x="9841377" y="3621656"/>
                </a:cubicBezTo>
                <a:cubicBezTo>
                  <a:pt x="9841377" y="2093192"/>
                  <a:pt x="9267641" y="754641"/>
                  <a:pt x="8240478" y="14997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87A50C4-1191-461A-9E09-C8057F2AF01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035" y="0"/>
            <a:ext cx="2265453" cy="6858000"/>
          </a:xfrm>
          <a:custGeom>
            <a:avLst/>
            <a:gdLst>
              <a:gd name="connsiteX0" fmla="*/ 1117108 w 2265453"/>
              <a:gd name="connsiteY0" fmla="*/ 0 h 6858000"/>
              <a:gd name="connsiteX1" fmla="*/ 1099628 w 2265453"/>
              <a:gd name="connsiteY1" fmla="*/ 0 h 6858000"/>
              <a:gd name="connsiteX2" fmla="*/ 1175238 w 2265453"/>
              <a:gd name="connsiteY2" fmla="*/ 82371 h 6858000"/>
              <a:gd name="connsiteX3" fmla="*/ 2240276 w 2265453"/>
              <a:gd name="connsiteY3" fmla="*/ 3734791 h 6858000"/>
              <a:gd name="connsiteX4" fmla="*/ 274951 w 2265453"/>
              <a:gd name="connsiteY4" fmla="*/ 6634678 h 6858000"/>
              <a:gd name="connsiteX5" fmla="*/ 12802 w 2265453"/>
              <a:gd name="connsiteY5" fmla="*/ 6848127 h 6858000"/>
              <a:gd name="connsiteX6" fmla="*/ 0 w 2265453"/>
              <a:gd name="connsiteY6" fmla="*/ 6858000 h 6858000"/>
              <a:gd name="connsiteX7" fmla="*/ 19410 w 2265453"/>
              <a:gd name="connsiteY7" fmla="*/ 6858000 h 6858000"/>
              <a:gd name="connsiteX8" fmla="*/ 31082 w 2265453"/>
              <a:gd name="connsiteY8" fmla="*/ 6848998 h 6858000"/>
              <a:gd name="connsiteX9" fmla="*/ 293230 w 2265453"/>
              <a:gd name="connsiteY9" fmla="*/ 6635549 h 6858000"/>
              <a:gd name="connsiteX10" fmla="*/ 2258555 w 2265453"/>
              <a:gd name="connsiteY10" fmla="*/ 3735662 h 6858000"/>
              <a:gd name="connsiteX11" fmla="*/ 1193518 w 2265453"/>
              <a:gd name="connsiteY11" fmla="*/ 832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65453" h="6858000">
                <a:moveTo>
                  <a:pt x="1117108" y="0"/>
                </a:moveTo>
                <a:lnTo>
                  <a:pt x="1099628" y="0"/>
                </a:lnTo>
                <a:lnTo>
                  <a:pt x="1175238" y="82371"/>
                </a:lnTo>
                <a:cubicBezTo>
                  <a:pt x="1926546" y="957940"/>
                  <a:pt x="2303836" y="2277119"/>
                  <a:pt x="2240276" y="3734791"/>
                </a:cubicBezTo>
                <a:cubicBezTo>
                  <a:pt x="2176522" y="5196911"/>
                  <a:pt x="1237280" y="5841173"/>
                  <a:pt x="274951" y="6634678"/>
                </a:cubicBezTo>
                <a:cubicBezTo>
                  <a:pt x="187328" y="6706930"/>
                  <a:pt x="100126" y="6778421"/>
                  <a:pt x="12802" y="6848127"/>
                </a:cubicBezTo>
                <a:lnTo>
                  <a:pt x="0" y="6858000"/>
                </a:lnTo>
                <a:lnTo>
                  <a:pt x="19410" y="6858000"/>
                </a:lnTo>
                <a:lnTo>
                  <a:pt x="31082" y="6848998"/>
                </a:lnTo>
                <a:cubicBezTo>
                  <a:pt x="118405" y="6779292"/>
                  <a:pt x="205608" y="6707801"/>
                  <a:pt x="293230" y="6635549"/>
                </a:cubicBezTo>
                <a:cubicBezTo>
                  <a:pt x="1255560" y="5842045"/>
                  <a:pt x="2194802" y="5197782"/>
                  <a:pt x="2258555" y="3735662"/>
                </a:cubicBezTo>
                <a:cubicBezTo>
                  <a:pt x="2322115" y="2277991"/>
                  <a:pt x="1944825" y="958811"/>
                  <a:pt x="1193518" y="832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C87DA9F-8DB2-4D48-8716-A928FBB8A5D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033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95EA065-AC5D-431D-927E-87FF0588486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9619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6934B3C-D73F-4CD0-95B1-0244D662D1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3292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0750" y="1346268"/>
            <a:ext cx="7810500" cy="3125338"/>
          </a:xfrm>
        </p:spPr>
        <p:txBody>
          <a:bodyPr anchor="b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3400" dirty="0" err="1">
                <a:ea typeface="+mj-lt"/>
                <a:cs typeface="+mj-lt"/>
              </a:rPr>
              <a:t>Законодавчі</a:t>
            </a:r>
            <a:r>
              <a:rPr lang="ru-RU" sz="3400" dirty="0">
                <a:ea typeface="+mj-lt"/>
                <a:cs typeface="+mj-lt"/>
              </a:rPr>
              <a:t> </a:t>
            </a:r>
            <a:r>
              <a:rPr lang="ru-RU" sz="3400" dirty="0" err="1">
                <a:ea typeface="+mj-lt"/>
                <a:cs typeface="+mj-lt"/>
              </a:rPr>
              <a:t>основи</a:t>
            </a:r>
            <a:r>
              <a:rPr lang="ru-RU" sz="3400" dirty="0">
                <a:ea typeface="+mj-lt"/>
                <a:cs typeface="+mj-lt"/>
              </a:rPr>
              <a:t> </a:t>
            </a:r>
            <a:r>
              <a:rPr lang="ru-RU" sz="3400" dirty="0" err="1">
                <a:ea typeface="+mj-lt"/>
                <a:cs typeface="+mj-lt"/>
              </a:rPr>
              <a:t>фармацевтичного</a:t>
            </a:r>
            <a:r>
              <a:rPr lang="ru-RU" sz="3400" dirty="0">
                <a:ea typeface="+mj-lt"/>
                <a:cs typeface="+mj-lt"/>
              </a:rPr>
              <a:t> </a:t>
            </a:r>
            <a:r>
              <a:rPr lang="ru-RU" sz="3400" dirty="0" err="1">
                <a:ea typeface="+mj-lt"/>
                <a:cs typeface="+mj-lt"/>
              </a:rPr>
              <a:t>ціноутворення</a:t>
            </a:r>
            <a:r>
              <a:rPr lang="ru-RU" sz="3400" dirty="0">
                <a:ea typeface="+mj-lt"/>
                <a:cs typeface="+mj-lt"/>
              </a:rPr>
              <a:t>. </a:t>
            </a:r>
            <a:r>
              <a:rPr lang="ru-RU" sz="3400" dirty="0" err="1">
                <a:ea typeface="+mj-lt"/>
                <a:cs typeface="+mj-lt"/>
              </a:rPr>
              <a:t>Податки</a:t>
            </a:r>
            <a:r>
              <a:rPr lang="ru-RU" sz="3400" dirty="0">
                <a:ea typeface="+mj-lt"/>
                <a:cs typeface="+mj-lt"/>
              </a:rPr>
              <a:t>, система </a:t>
            </a:r>
            <a:r>
              <a:rPr lang="ru-RU" sz="3400" dirty="0" err="1">
                <a:ea typeface="+mj-lt"/>
                <a:cs typeface="+mj-lt"/>
              </a:rPr>
              <a:t>оподаткування</a:t>
            </a:r>
            <a:r>
              <a:rPr lang="ru-RU" sz="3400" dirty="0">
                <a:ea typeface="+mj-lt"/>
                <a:cs typeface="+mj-lt"/>
              </a:rPr>
              <a:t> у </a:t>
            </a:r>
            <a:r>
              <a:rPr lang="ru-RU" sz="3400" dirty="0" err="1">
                <a:ea typeface="+mj-lt"/>
                <a:cs typeface="+mj-lt"/>
              </a:rPr>
              <a:t>фармації</a:t>
            </a:r>
            <a:r>
              <a:rPr lang="ru-RU" sz="3400" dirty="0">
                <a:ea typeface="+mj-lt"/>
                <a:cs typeface="+mj-lt"/>
              </a:rPr>
              <a:t>.</a:t>
            </a:r>
            <a:endParaRPr lang="ru-RU" sz="3400" dirty="0"/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A99FDE-6414-4404-9A34-716A38721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0234" y="-448483"/>
            <a:ext cx="8640157" cy="1287103"/>
          </a:xfrm>
        </p:spPr>
        <p:txBody>
          <a:bodyPr anchor="b">
            <a:normAutofit/>
          </a:bodyPr>
          <a:lstStyle/>
          <a:p>
            <a:pPr algn="ctr"/>
            <a:r>
              <a:rPr lang="ru-RU" b="0" dirty="0" err="1">
                <a:ea typeface="+mj-lt"/>
                <a:cs typeface="+mj-lt"/>
              </a:rPr>
              <a:t>Теоретичні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питання</a:t>
            </a:r>
            <a:endParaRPr lang="ru-RU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2BD58D-CA75-460E-89B5-53D5EAA8B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79" y="961517"/>
            <a:ext cx="10006006" cy="5275890"/>
          </a:xfrm>
        </p:spPr>
        <p:txBody>
          <a:bodyPr vert="horz" lIns="109728" tIns="109728" rIns="109728" bIns="91440" rtlCol="0" anchor="t">
            <a:normAutofit lnSpcReduction="10000"/>
          </a:bodyPr>
          <a:lstStyle/>
          <a:p>
            <a:r>
              <a:rPr lang="ru-RU" dirty="0">
                <a:ea typeface="+mn-lt"/>
                <a:cs typeface="+mn-lt"/>
              </a:rPr>
              <a:t>1. </a:t>
            </a:r>
            <a:r>
              <a:rPr lang="ru-RU" dirty="0" err="1">
                <a:ea typeface="+mn-lt"/>
                <a:cs typeface="+mn-lt"/>
              </a:rPr>
              <a:t>Законодавчі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основи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r>
              <a:rPr lang="ru-RU" dirty="0">
                <a:ea typeface="+mn-lt"/>
                <a:cs typeface="+mn-lt"/>
              </a:rPr>
              <a:t> </a:t>
            </a:r>
          </a:p>
          <a:p>
            <a:r>
              <a:rPr lang="ru-RU" dirty="0">
                <a:ea typeface="+mn-lt"/>
                <a:cs typeface="+mn-lt"/>
              </a:rPr>
              <a:t>2. </a:t>
            </a:r>
            <a:r>
              <a:rPr lang="ru-RU" dirty="0" err="1">
                <a:ea typeface="+mn-lt"/>
                <a:cs typeface="+mn-lt"/>
              </a:rPr>
              <a:t>Особливості</a:t>
            </a:r>
            <a:r>
              <a:rPr lang="ru-RU" dirty="0">
                <a:ea typeface="+mn-lt"/>
                <a:cs typeface="+mn-lt"/>
              </a:rPr>
              <a:t> державного </a:t>
            </a:r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3. </a:t>
            </a:r>
            <a:r>
              <a:rPr lang="ru-RU" dirty="0" err="1">
                <a:ea typeface="+mn-lt"/>
                <a:cs typeface="+mn-lt"/>
              </a:rPr>
              <a:t>Дотримання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законодавства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сфері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r>
              <a:rPr lang="ru-RU" dirty="0">
                <a:ea typeface="+mn-lt"/>
                <a:cs typeface="+mn-lt"/>
              </a:rPr>
              <a:t> на ЛЗ.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4. </a:t>
            </a:r>
            <a:r>
              <a:rPr lang="ru-RU" dirty="0" err="1">
                <a:ea typeface="+mn-lt"/>
                <a:cs typeface="+mn-lt"/>
              </a:rPr>
              <a:t>Податок</a:t>
            </a:r>
            <a:r>
              <a:rPr lang="ru-RU" dirty="0">
                <a:ea typeface="+mn-lt"/>
                <a:cs typeface="+mn-lt"/>
              </a:rPr>
              <a:t> як </a:t>
            </a:r>
            <a:r>
              <a:rPr lang="ru-RU" dirty="0" err="1">
                <a:ea typeface="+mn-lt"/>
                <a:cs typeface="+mn-lt"/>
              </a:rPr>
              <a:t>економічна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соціальна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правова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категорія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5. Система </a:t>
            </a:r>
            <a:r>
              <a:rPr lang="ru-RU" dirty="0" err="1">
                <a:ea typeface="+mn-lt"/>
                <a:cs typeface="+mn-lt"/>
              </a:rPr>
              <a:t>оподаткування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аптечних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закладів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6. Порядок </a:t>
            </a:r>
            <a:r>
              <a:rPr lang="ru-RU" dirty="0" err="1">
                <a:ea typeface="+mn-lt"/>
                <a:cs typeface="+mn-lt"/>
              </a:rPr>
              <a:t>проведення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перевірок</a:t>
            </a:r>
            <a:r>
              <a:rPr lang="ru-RU" dirty="0">
                <a:ea typeface="+mn-lt"/>
                <a:cs typeface="+mn-lt"/>
              </a:rPr>
              <a:t> органами </a:t>
            </a:r>
            <a:r>
              <a:rPr lang="ru-RU" dirty="0" err="1">
                <a:ea typeface="+mn-lt"/>
                <a:cs typeface="+mn-lt"/>
              </a:rPr>
              <a:t>Державної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фіскальної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служби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7. </a:t>
            </a:r>
            <a:r>
              <a:rPr lang="ru-RU" dirty="0" err="1">
                <a:ea typeface="+mn-lt"/>
                <a:cs typeface="+mn-lt"/>
              </a:rPr>
              <a:t>Відповідальність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платників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податків</a:t>
            </a:r>
            <a:r>
              <a:rPr lang="ru-RU" dirty="0">
                <a:ea typeface="+mn-lt"/>
                <a:cs typeface="+mn-lt"/>
              </a:rPr>
              <a:t>. </a:t>
            </a:r>
            <a:endParaRPr lang="ru-RU">
              <a:ea typeface="+mn-lt"/>
              <a:cs typeface="+mn-lt"/>
            </a:endParaRPr>
          </a:p>
          <a:p>
            <a:pPr algn="ctr"/>
            <a:r>
              <a:rPr lang="ru-RU" b="1" dirty="0" err="1">
                <a:ea typeface="+mn-lt"/>
                <a:cs typeface="+mn-lt"/>
              </a:rPr>
              <a:t>Питання</a:t>
            </a:r>
            <a:r>
              <a:rPr lang="ru-RU" b="1" dirty="0">
                <a:ea typeface="+mn-lt"/>
                <a:cs typeface="+mn-lt"/>
              </a:rPr>
              <a:t> для </a:t>
            </a:r>
            <a:r>
              <a:rPr lang="ru-RU" b="1" dirty="0" err="1">
                <a:ea typeface="+mn-lt"/>
                <a:cs typeface="+mn-lt"/>
              </a:rPr>
              <a:t>самостійної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роботи</a:t>
            </a:r>
            <a:r>
              <a:rPr lang="ru-RU" b="1" dirty="0">
                <a:ea typeface="+mn-lt"/>
                <a:cs typeface="+mn-lt"/>
              </a:rPr>
              <a:t>: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1. </a:t>
            </a:r>
            <a:r>
              <a:rPr lang="ru-RU" dirty="0" err="1">
                <a:ea typeface="+mn-lt"/>
                <a:cs typeface="+mn-lt"/>
              </a:rPr>
              <a:t>Особливості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визначення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податку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додану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вартість</a:t>
            </a:r>
            <a:r>
              <a:rPr lang="ru-RU" dirty="0">
                <a:ea typeface="+mn-lt"/>
                <a:cs typeface="+mn-lt"/>
              </a:rPr>
              <a:t> (ПДВ).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2. </a:t>
            </a:r>
            <a:r>
              <a:rPr lang="ru-RU" dirty="0" err="1">
                <a:ea typeface="+mn-lt"/>
                <a:cs typeface="+mn-lt"/>
              </a:rPr>
              <a:t>Оскарження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результатів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перевірок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45345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97836-C654-4468-B57E-2B6EA32DB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err="1">
                <a:ea typeface="+mj-lt"/>
                <a:cs typeface="+mj-lt"/>
              </a:rPr>
              <a:t>Інформаційні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ресурси</a:t>
            </a:r>
            <a:r>
              <a:rPr lang="ru-RU" b="0" dirty="0">
                <a:ea typeface="+mj-lt"/>
                <a:cs typeface="+mj-lt"/>
              </a:rPr>
              <a:t> 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460D40-A007-48FA-B688-A92CD17A4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0" y="2312276"/>
            <a:ext cx="8770571" cy="4212220"/>
          </a:xfrm>
        </p:spPr>
        <p:txBody>
          <a:bodyPr vert="horz" lIns="109728" tIns="109728" rIns="109728" bIns="91440" rtlCol="0" anchor="t">
            <a:normAutofit/>
          </a:bodyPr>
          <a:lstStyle/>
          <a:p>
            <a:r>
              <a:rPr lang="ru-RU" dirty="0">
                <a:ea typeface="+mn-lt"/>
                <a:cs typeface="+mn-lt"/>
              </a:rPr>
              <a:t>1. </a:t>
            </a:r>
            <a:r>
              <a:rPr lang="ru-RU" dirty="0" err="1">
                <a:ea typeface="+mn-lt"/>
                <a:cs typeface="+mn-lt"/>
              </a:rPr>
              <a:t>Основи</a:t>
            </a:r>
            <a:r>
              <a:rPr lang="ru-RU" dirty="0">
                <a:ea typeface="+mn-lt"/>
                <a:cs typeface="+mn-lt"/>
              </a:rPr>
              <a:t> права та </a:t>
            </a:r>
            <a:r>
              <a:rPr lang="ru-RU" dirty="0" err="1">
                <a:ea typeface="+mn-lt"/>
                <a:cs typeface="+mn-lt"/>
              </a:rPr>
              <a:t>законодавства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фармації</a:t>
            </a:r>
            <a:r>
              <a:rPr lang="ru-RU" dirty="0">
                <a:ea typeface="+mn-lt"/>
                <a:cs typeface="+mn-lt"/>
              </a:rPr>
              <a:t> : нац. </a:t>
            </a:r>
            <a:r>
              <a:rPr lang="ru-RU" dirty="0" err="1">
                <a:ea typeface="+mn-lt"/>
                <a:cs typeface="+mn-lt"/>
              </a:rPr>
              <a:t>підруч</a:t>
            </a:r>
            <a:r>
              <a:rPr lang="ru-RU" dirty="0">
                <a:ea typeface="+mn-lt"/>
                <a:cs typeface="+mn-lt"/>
              </a:rPr>
              <a:t>. для </a:t>
            </a:r>
            <a:r>
              <a:rPr lang="ru-RU" dirty="0" err="1">
                <a:ea typeface="+mn-lt"/>
                <a:cs typeface="+mn-lt"/>
              </a:rPr>
              <a:t>студентів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вищ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закл</a:t>
            </a:r>
            <a:r>
              <a:rPr lang="ru-RU" dirty="0">
                <a:ea typeface="+mn-lt"/>
                <a:cs typeface="+mn-lt"/>
              </a:rPr>
              <a:t>. / А. А. </a:t>
            </a:r>
            <a:r>
              <a:rPr lang="ru-RU" dirty="0" err="1">
                <a:ea typeface="+mn-lt"/>
                <a:cs typeface="+mn-lt"/>
              </a:rPr>
              <a:t>Котвіцька</a:t>
            </a:r>
            <a:r>
              <a:rPr lang="ru-RU" dirty="0">
                <a:ea typeface="+mn-lt"/>
                <a:cs typeface="+mn-lt"/>
              </a:rPr>
              <a:t>, І. В. </a:t>
            </a:r>
            <a:r>
              <a:rPr lang="ru-RU" dirty="0" err="1">
                <a:ea typeface="+mn-lt"/>
                <a:cs typeface="+mn-lt"/>
              </a:rPr>
              <a:t>Кубарєва</a:t>
            </a:r>
            <a:r>
              <a:rPr lang="ru-RU" dirty="0">
                <a:ea typeface="+mn-lt"/>
                <a:cs typeface="+mn-lt"/>
              </a:rPr>
              <a:t>, О. О. </a:t>
            </a:r>
            <a:r>
              <a:rPr lang="ru-RU" dirty="0" err="1">
                <a:ea typeface="+mn-lt"/>
                <a:cs typeface="+mn-lt"/>
              </a:rPr>
              <a:t>Суріков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</a:t>
            </a:r>
            <a:r>
              <a:rPr lang="ru-RU" dirty="0">
                <a:ea typeface="+mn-lt"/>
                <a:cs typeface="+mn-lt"/>
              </a:rPr>
              <a:t>. ; за ред. А.А. </a:t>
            </a:r>
            <a:r>
              <a:rPr lang="ru-RU" dirty="0" err="1">
                <a:ea typeface="+mn-lt"/>
                <a:cs typeface="+mn-lt"/>
              </a:rPr>
              <a:t>Котвіцької</a:t>
            </a:r>
            <a:r>
              <a:rPr lang="ru-RU" dirty="0">
                <a:ea typeface="+mn-lt"/>
                <a:cs typeface="+mn-lt"/>
              </a:rPr>
              <a:t>. – </a:t>
            </a:r>
            <a:r>
              <a:rPr lang="ru-RU" dirty="0" err="1">
                <a:ea typeface="+mn-lt"/>
                <a:cs typeface="+mn-lt"/>
              </a:rPr>
              <a:t>Харків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НФаУ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Золоті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сторінки</a:t>
            </a:r>
            <a:r>
              <a:rPr lang="ru-RU" dirty="0">
                <a:ea typeface="+mn-lt"/>
                <a:cs typeface="+mn-lt"/>
              </a:rPr>
              <a:t>, 2016. – 528 с. – (</a:t>
            </a:r>
            <a:r>
              <a:rPr lang="ru-RU" dirty="0" err="1">
                <a:ea typeface="+mn-lt"/>
                <a:cs typeface="+mn-lt"/>
              </a:rPr>
              <a:t>Національний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підручник</a:t>
            </a:r>
            <a:r>
              <a:rPr lang="ru-RU" dirty="0">
                <a:ea typeface="+mn-lt"/>
                <a:cs typeface="+mn-lt"/>
              </a:rPr>
              <a:t>). </a:t>
            </a:r>
          </a:p>
          <a:p>
            <a:r>
              <a:rPr lang="ru-RU" dirty="0">
                <a:ea typeface="+mn-lt"/>
                <a:cs typeface="+mn-lt"/>
              </a:rPr>
              <a:t>2. </a:t>
            </a:r>
            <a:r>
              <a:rPr lang="ru-RU" dirty="0" err="1">
                <a:ea typeface="+mn-lt"/>
                <a:cs typeface="+mn-lt"/>
              </a:rPr>
              <a:t>Фармацевтичне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правознавство</a:t>
            </a:r>
            <a:r>
              <a:rPr lang="ru-RU" dirty="0">
                <a:ea typeface="+mn-lt"/>
                <a:cs typeface="+mn-lt"/>
              </a:rPr>
              <a:t> у схемах і </a:t>
            </a:r>
            <a:r>
              <a:rPr lang="ru-RU" dirty="0" err="1">
                <a:ea typeface="+mn-lt"/>
                <a:cs typeface="+mn-lt"/>
              </a:rPr>
              <a:t>таблицях</a:t>
            </a:r>
            <a:r>
              <a:rPr lang="ru-RU" dirty="0">
                <a:ea typeface="+mn-lt"/>
                <a:cs typeface="+mn-lt"/>
              </a:rPr>
              <a:t> :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посіб</a:t>
            </a:r>
            <a:r>
              <a:rPr lang="ru-RU" dirty="0">
                <a:ea typeface="+mn-lt"/>
                <a:cs typeface="+mn-lt"/>
              </a:rPr>
              <a:t>. для студ. </a:t>
            </a:r>
            <a:r>
              <a:rPr lang="ru-RU" dirty="0" err="1">
                <a:ea typeface="+mn-lt"/>
                <a:cs typeface="+mn-lt"/>
              </a:rPr>
              <a:t>вищ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навч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закл</a:t>
            </a:r>
            <a:r>
              <a:rPr lang="ru-RU" dirty="0">
                <a:ea typeface="+mn-lt"/>
                <a:cs typeface="+mn-lt"/>
              </a:rPr>
              <a:t>. / А. А. </a:t>
            </a:r>
            <a:r>
              <a:rPr lang="ru-RU" dirty="0" err="1">
                <a:ea typeface="+mn-lt"/>
                <a:cs typeface="+mn-lt"/>
              </a:rPr>
              <a:t>Котвіцька</a:t>
            </a:r>
            <a:r>
              <a:rPr lang="ru-RU" dirty="0">
                <a:ea typeface="+mn-lt"/>
                <a:cs typeface="+mn-lt"/>
              </a:rPr>
              <a:t>, І. В. </a:t>
            </a:r>
            <a:r>
              <a:rPr lang="ru-RU" dirty="0" err="1">
                <a:ea typeface="+mn-lt"/>
                <a:cs typeface="+mn-lt"/>
              </a:rPr>
              <a:t>Кубарєва</a:t>
            </a:r>
            <a:r>
              <a:rPr lang="ru-RU" dirty="0">
                <a:ea typeface="+mn-lt"/>
                <a:cs typeface="+mn-lt"/>
              </a:rPr>
              <a:t>, О. О. </a:t>
            </a:r>
            <a:r>
              <a:rPr lang="ru-RU" dirty="0" err="1">
                <a:ea typeface="+mn-lt"/>
                <a:cs typeface="+mn-lt"/>
              </a:rPr>
              <a:t>Суріков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ін</a:t>
            </a:r>
            <a:r>
              <a:rPr lang="ru-RU" dirty="0">
                <a:ea typeface="+mn-lt"/>
                <a:cs typeface="+mn-lt"/>
              </a:rPr>
              <a:t>. – Х. : </a:t>
            </a:r>
            <a:r>
              <a:rPr lang="ru-RU" dirty="0" err="1">
                <a:ea typeface="+mn-lt"/>
                <a:cs typeface="+mn-lt"/>
              </a:rPr>
              <a:t>НФаУ</a:t>
            </a:r>
            <a:r>
              <a:rPr lang="ru-RU" dirty="0">
                <a:ea typeface="+mn-lt"/>
                <a:cs typeface="+mn-lt"/>
              </a:rPr>
              <a:t>, 2015. – 112 с. 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3. Немченко А.С., </a:t>
            </a:r>
            <a:r>
              <a:rPr lang="ru-RU" dirty="0" err="1">
                <a:ea typeface="+mn-lt"/>
                <a:cs typeface="+mn-lt"/>
              </a:rPr>
              <a:t>Косяченко</a:t>
            </a:r>
            <a:r>
              <a:rPr lang="ru-RU" dirty="0">
                <a:ea typeface="+mn-lt"/>
                <a:cs typeface="+mn-lt"/>
              </a:rPr>
              <a:t> К.Л., Немченко О.А.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 , - Х. : Апостроф, 2012. – 304с. </a:t>
            </a:r>
            <a:endParaRPr lang="ru-RU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162892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BD10A4-5B25-45C8-BA04-11575F253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366" y="-577880"/>
            <a:ext cx="11760043" cy="1344612"/>
          </a:xfrm>
        </p:spPr>
        <p:txBody>
          <a:bodyPr anchor="b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ru-RU" sz="2400" dirty="0" err="1">
                <a:ea typeface="+mj-lt"/>
                <a:cs typeface="+mj-lt"/>
              </a:rPr>
              <a:t>Аналіз</a:t>
            </a:r>
            <a:r>
              <a:rPr lang="ru-RU" sz="2400" dirty="0">
                <a:ea typeface="+mj-lt"/>
                <a:cs typeface="+mj-lt"/>
              </a:rPr>
              <a:t> </a:t>
            </a:r>
            <a:r>
              <a:rPr lang="ru-RU" sz="2400" dirty="0" err="1">
                <a:ea typeface="+mj-lt"/>
                <a:cs typeface="+mj-lt"/>
              </a:rPr>
              <a:t>загальних</a:t>
            </a:r>
            <a:r>
              <a:rPr lang="ru-RU" sz="2400" dirty="0">
                <a:ea typeface="+mj-lt"/>
                <a:cs typeface="+mj-lt"/>
              </a:rPr>
              <a:t> та </a:t>
            </a:r>
            <a:r>
              <a:rPr lang="ru-RU" sz="2400" dirty="0" err="1">
                <a:ea typeface="+mj-lt"/>
                <a:cs typeface="+mj-lt"/>
              </a:rPr>
              <a:t>приватних</a:t>
            </a:r>
            <a:r>
              <a:rPr lang="ru-RU" sz="2400" dirty="0">
                <a:ea typeface="+mj-lt"/>
                <a:cs typeface="+mj-lt"/>
              </a:rPr>
              <a:t> </a:t>
            </a:r>
            <a:r>
              <a:rPr lang="ru-RU" sz="2400" dirty="0" err="1">
                <a:ea typeface="+mj-lt"/>
                <a:cs typeface="+mj-lt"/>
              </a:rPr>
              <a:t>витрат</a:t>
            </a:r>
            <a:r>
              <a:rPr lang="ru-RU" sz="2400" dirty="0">
                <a:ea typeface="+mj-lt"/>
                <a:cs typeface="+mj-lt"/>
              </a:rPr>
              <a:t> на </a:t>
            </a:r>
            <a:r>
              <a:rPr lang="ru-RU" sz="2400" dirty="0" err="1">
                <a:ea typeface="+mj-lt"/>
                <a:cs typeface="+mj-lt"/>
              </a:rPr>
              <a:t>охорону</a:t>
            </a:r>
            <a:r>
              <a:rPr lang="ru-RU" sz="2400" dirty="0">
                <a:ea typeface="+mj-lt"/>
                <a:cs typeface="+mj-lt"/>
              </a:rPr>
              <a:t> </a:t>
            </a:r>
            <a:r>
              <a:rPr lang="ru-RU" sz="2400" dirty="0" err="1">
                <a:ea typeface="+mj-lt"/>
                <a:cs typeface="+mj-lt"/>
              </a:rPr>
              <a:t>здоров’я</a:t>
            </a:r>
            <a:endParaRPr lang="ru-RU" sz="2400" dirty="0" err="1">
              <a:ea typeface="Meiryo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DE5FD78-90D4-4384-A026-95B33A3B44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876" y="1031217"/>
            <a:ext cx="5429250" cy="2850491"/>
          </a:xfr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EB1FD3E6-62F4-4743-810B-6A850D341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702" y="3807600"/>
            <a:ext cx="6006859" cy="29377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0A5B68-F65F-48EE-BF6D-7C68D0BA6AE8}"/>
              </a:ext>
            </a:extLst>
          </p:cNvPr>
          <p:cNvSpPr txBox="1"/>
          <p:nvPr/>
        </p:nvSpPr>
        <p:spPr>
          <a:xfrm>
            <a:off x="6679720" y="1719532"/>
            <a:ext cx="3735238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 err="1"/>
              <a:t>Щорічні</a:t>
            </a:r>
            <a:r>
              <a:rPr lang="en-US" sz="2000" b="1" dirty="0"/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витрати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на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ліки</a:t>
            </a:r>
            <a:r>
              <a:rPr lang="en-US" sz="2000" b="1" dirty="0">
                <a:solidFill>
                  <a:srgbClr val="C00000"/>
                </a:solidFill>
              </a:rPr>
              <a:t> в ЗОЗ </a:t>
            </a:r>
            <a:r>
              <a:rPr lang="en-US" sz="2000" b="1" dirty="0" err="1">
                <a:solidFill>
                  <a:srgbClr val="C00000"/>
                </a:solidFill>
              </a:rPr>
              <a:t>складають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всього</a:t>
            </a:r>
            <a:r>
              <a:rPr lang="en-US" sz="2000" b="1" dirty="0">
                <a:solidFill>
                  <a:srgbClr val="C00000"/>
                </a:solidFill>
              </a:rPr>
              <a:t> 5-6% </a:t>
            </a:r>
            <a:r>
              <a:rPr lang="en-US" sz="2000" b="1" dirty="0" err="1"/>
              <a:t>від</a:t>
            </a:r>
            <a:r>
              <a:rPr lang="en-US" sz="2000" b="1" dirty="0"/>
              <a:t> </a:t>
            </a:r>
            <a:r>
              <a:rPr lang="en-US" sz="2000" b="1" dirty="0" err="1"/>
              <a:t>загальної</a:t>
            </a:r>
            <a:r>
              <a:rPr lang="en-US" sz="2000" b="1" dirty="0"/>
              <a:t> </a:t>
            </a:r>
            <a:r>
              <a:rPr lang="en-US" sz="2000" b="1" dirty="0" err="1"/>
              <a:t>суми</a:t>
            </a:r>
            <a:r>
              <a:rPr lang="en-US" sz="2000" b="1" dirty="0"/>
              <a:t> </a:t>
            </a:r>
            <a:r>
              <a:rPr lang="en-US" sz="2000" b="1" dirty="0" err="1"/>
              <a:t>витрат</a:t>
            </a:r>
            <a:r>
              <a:rPr lang="en-US" sz="2000" b="1" dirty="0"/>
              <a:t>.</a:t>
            </a:r>
            <a:endParaRPr lang="ru-RU" b="1">
              <a:ea typeface="Meiry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DD14C7-30B4-41F8-B6E2-84E6D4FDC18C}"/>
              </a:ext>
            </a:extLst>
          </p:cNvPr>
          <p:cNvSpPr txBox="1"/>
          <p:nvPr/>
        </p:nvSpPr>
        <p:spPr>
          <a:xfrm>
            <a:off x="626854" y="4710023"/>
            <a:ext cx="4684143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 err="1"/>
              <a:t>За</a:t>
            </a:r>
            <a:r>
              <a:rPr lang="en-US" sz="2000" b="1" dirty="0"/>
              <a:t> </a:t>
            </a:r>
            <a:r>
              <a:rPr lang="en-US" sz="2000" b="1" dirty="0" err="1"/>
              <a:t>даними</a:t>
            </a:r>
            <a:r>
              <a:rPr lang="en-US" sz="2000" b="1" dirty="0"/>
              <a:t> </a:t>
            </a:r>
            <a:r>
              <a:rPr lang="en-US" sz="2000" b="1" dirty="0" err="1"/>
              <a:t>національних</a:t>
            </a:r>
            <a:r>
              <a:rPr lang="en-US" sz="2000" b="1" dirty="0"/>
              <a:t> </a:t>
            </a:r>
            <a:r>
              <a:rPr lang="en-US" sz="2000" b="1" dirty="0" err="1"/>
              <a:t>рахунків</a:t>
            </a:r>
            <a:r>
              <a:rPr lang="en-US" sz="2000" b="1" dirty="0"/>
              <a:t> </a:t>
            </a:r>
            <a:r>
              <a:rPr lang="en-US" sz="2000" b="1" dirty="0" err="1"/>
              <a:t>протягом</a:t>
            </a:r>
            <a:r>
              <a:rPr lang="en-US" sz="2000" b="1" dirty="0"/>
              <a:t> 2005-2016 </a:t>
            </a:r>
            <a:r>
              <a:rPr lang="en-US" sz="2000" b="1" dirty="0" err="1"/>
              <a:t>рр</a:t>
            </a:r>
            <a:r>
              <a:rPr lang="en-US" sz="2000" b="1" dirty="0"/>
              <a:t>. </a:t>
            </a:r>
            <a:r>
              <a:rPr lang="en-US" sz="2000" b="1" dirty="0" err="1"/>
              <a:t>власні</a:t>
            </a:r>
            <a:r>
              <a:rPr lang="en-US" sz="2000" b="1" dirty="0"/>
              <a:t> </a:t>
            </a:r>
            <a:r>
              <a:rPr lang="en-US" sz="2000" b="1" dirty="0" err="1"/>
              <a:t>витрати</a:t>
            </a:r>
            <a:r>
              <a:rPr lang="en-US" sz="2000" b="1" dirty="0"/>
              <a:t> </a:t>
            </a:r>
            <a:r>
              <a:rPr lang="en-US" sz="2000" b="1" dirty="0" err="1"/>
              <a:t>на</a:t>
            </a:r>
            <a:r>
              <a:rPr lang="en-US" sz="2000" b="1" dirty="0"/>
              <a:t> ЛЗ і ВМП </a:t>
            </a:r>
            <a:r>
              <a:rPr lang="en-US" sz="2000" b="1" dirty="0" err="1"/>
              <a:t>становили</a:t>
            </a:r>
            <a:r>
              <a:rPr lang="en-US" sz="2000" b="1" dirty="0"/>
              <a:t> 94- 98%. </a:t>
            </a:r>
          </a:p>
        </p:txBody>
      </p:sp>
    </p:spTree>
    <p:extLst>
      <p:ext uri="{BB962C8B-B14F-4D97-AF65-F5344CB8AC3E}">
        <p14:creationId xmlns:p14="http://schemas.microsoft.com/office/powerpoint/2010/main" val="587803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091" y="546711"/>
            <a:ext cx="11012129" cy="567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696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594" y="799732"/>
            <a:ext cx="10471354" cy="582720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67897" y="153402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1600" dirty="0" smtClean="0">
                <a:solidFill>
                  <a:srgbClr val="FF0000"/>
                </a:solidFill>
              </a:rPr>
              <a:t>НАЙБІЛЬШІ ВИДАТКИ НА ОХОРОНУ ЗДОРОВ’Я У ДЕРЖБЮД­ЖЕТІ НА 2025 Р.</a:t>
            </a:r>
            <a:endParaRPr lang="uk-UA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137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545" y="523206"/>
            <a:ext cx="9688277" cy="518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18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18F2B1-81A2-4961-ADDE-486DA05B8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9667" y="284762"/>
            <a:ext cx="8323855" cy="1243971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109728" tIns="109728" rIns="109728" bIns="9144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ru-RU" sz="2200" b="0" dirty="0">
                <a:ea typeface="+mj-lt"/>
                <a:cs typeface="+mj-lt"/>
              </a:rPr>
              <a:t>Сфера </a:t>
            </a:r>
            <a:r>
              <a:rPr lang="ru-RU" sz="2200" b="0" dirty="0" err="1">
                <a:ea typeface="+mj-lt"/>
                <a:cs typeface="+mj-lt"/>
              </a:rPr>
              <a:t>економічних</a:t>
            </a:r>
            <a:r>
              <a:rPr lang="ru-RU" sz="2200" b="0" dirty="0">
                <a:ea typeface="+mj-lt"/>
                <a:cs typeface="+mj-lt"/>
              </a:rPr>
              <a:t> </a:t>
            </a:r>
            <a:r>
              <a:rPr lang="ru-RU" sz="2200" b="0" dirty="0" err="1">
                <a:ea typeface="+mj-lt"/>
                <a:cs typeface="+mj-lt"/>
              </a:rPr>
              <a:t>інтересів</a:t>
            </a:r>
            <a:r>
              <a:rPr lang="ru-RU" sz="2200" b="0" dirty="0">
                <a:ea typeface="+mj-lt"/>
                <a:cs typeface="+mj-lt"/>
              </a:rPr>
              <a:t> </a:t>
            </a:r>
            <a:r>
              <a:rPr lang="ru-RU" sz="2200" b="0" dirty="0" err="1">
                <a:ea typeface="+mj-lt"/>
                <a:cs typeface="+mj-lt"/>
              </a:rPr>
              <a:t>держави</a:t>
            </a:r>
            <a:r>
              <a:rPr lang="ru-RU" sz="2200" b="0" dirty="0">
                <a:ea typeface="+mj-lt"/>
                <a:cs typeface="+mj-lt"/>
              </a:rPr>
              <a:t> и </a:t>
            </a:r>
            <a:r>
              <a:rPr lang="ru-RU" sz="2200" b="0" dirty="0" err="1">
                <a:ea typeface="+mj-lt"/>
                <a:cs typeface="+mj-lt"/>
              </a:rPr>
              <a:t>суб’єктів</a:t>
            </a:r>
            <a:r>
              <a:rPr lang="ru-RU" sz="2200" b="0" dirty="0">
                <a:ea typeface="+mj-lt"/>
                <a:cs typeface="+mj-lt"/>
              </a:rPr>
              <a:t> </a:t>
            </a:r>
            <a:r>
              <a:rPr lang="ru-RU" sz="2200" b="0" dirty="0" err="1">
                <a:ea typeface="+mj-lt"/>
                <a:cs typeface="+mj-lt"/>
              </a:rPr>
              <a:t>господарської</a:t>
            </a:r>
            <a:r>
              <a:rPr lang="ru-RU" sz="2200" b="0" dirty="0">
                <a:ea typeface="+mj-lt"/>
                <a:cs typeface="+mj-lt"/>
              </a:rPr>
              <a:t> </a:t>
            </a:r>
            <a:r>
              <a:rPr lang="ru-RU" sz="2200" b="0" dirty="0" err="1">
                <a:ea typeface="+mj-lt"/>
                <a:cs typeface="+mj-lt"/>
              </a:rPr>
              <a:t>діяльності</a:t>
            </a:r>
            <a:endParaRPr lang="ru-RU" sz="2200" dirty="0" err="1">
              <a:ea typeface="Meiryo"/>
            </a:endParaRPr>
          </a:p>
        </p:txBody>
      </p:sp>
      <p:sp>
        <p:nvSpPr>
          <p:cNvPr id="4" name="Облако 3">
            <a:extLst>
              <a:ext uri="{FF2B5EF4-FFF2-40B4-BE49-F238E27FC236}">
                <a16:creationId xmlns:a16="http://schemas.microsoft.com/office/drawing/2014/main" id="{3D950F53-48D3-455D-8757-7A2EC7994CC5}"/>
              </a:ext>
            </a:extLst>
          </p:cNvPr>
          <p:cNvSpPr/>
          <p:nvPr/>
        </p:nvSpPr>
        <p:spPr>
          <a:xfrm>
            <a:off x="865517" y="2497347"/>
            <a:ext cx="3881885" cy="1696527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/>
              <a:t>Конфлікт</a:t>
            </a:r>
            <a:endParaRPr lang="ru-RU" sz="2400" b="1" dirty="0" err="1">
              <a:ea typeface="Meiryo"/>
            </a:endParaRPr>
          </a:p>
        </p:txBody>
      </p:sp>
      <p:sp>
        <p:nvSpPr>
          <p:cNvPr id="15" name="Облако 14">
            <a:extLst>
              <a:ext uri="{FF2B5EF4-FFF2-40B4-BE49-F238E27FC236}">
                <a16:creationId xmlns:a16="http://schemas.microsoft.com/office/drawing/2014/main" id="{0A6B2438-DB7E-4844-A60E-5E6324BA210F}"/>
              </a:ext>
            </a:extLst>
          </p:cNvPr>
          <p:cNvSpPr/>
          <p:nvPr/>
        </p:nvSpPr>
        <p:spPr>
          <a:xfrm>
            <a:off x="7292196" y="2497346"/>
            <a:ext cx="3881885" cy="1696527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Конфлікт</a:t>
            </a:r>
            <a:endParaRPr lang="ru-RU" sz="2400" b="1" dirty="0" err="1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B3967F0-A186-4E34-8739-3B99BC1FFEEC}"/>
              </a:ext>
            </a:extLst>
          </p:cNvPr>
          <p:cNvSpPr/>
          <p:nvPr/>
        </p:nvSpPr>
        <p:spPr>
          <a:xfrm>
            <a:off x="1108476" y="5349005"/>
            <a:ext cx="4557621" cy="13227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Сфера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соціальних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інтересів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держави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суб’єктів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господарської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8A5C83A-9688-4868-9ABE-7F9E9B7545C1}"/>
              </a:ext>
            </a:extLst>
          </p:cNvPr>
          <p:cNvSpPr/>
          <p:nvPr/>
        </p:nvSpPr>
        <p:spPr>
          <a:xfrm>
            <a:off x="6773712" y="5256901"/>
            <a:ext cx="4557621" cy="13227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Сфера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інтересів</a:t>
            </a:r>
            <a:r>
              <a:rPr lang="ru-RU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ea typeface="+mn-lt"/>
                <a:cs typeface="+mn-lt"/>
              </a:rPr>
              <a:t>населення</a:t>
            </a:r>
            <a:endParaRPr lang="ru-RU" b="1">
              <a:solidFill>
                <a:schemeClr val="tx1"/>
              </a:solidFill>
              <a:ea typeface="Meiryo"/>
            </a:endParaRP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5EB068AC-4FFF-4A08-AC2A-29A88F6299AB}"/>
              </a:ext>
            </a:extLst>
          </p:cNvPr>
          <p:cNvSpPr/>
          <p:nvPr/>
        </p:nvSpPr>
        <p:spPr>
          <a:xfrm rot="2460000">
            <a:off x="4730453" y="1701546"/>
            <a:ext cx="488830" cy="9776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A24F9370-2EB2-4562-A980-62AB42670692}"/>
              </a:ext>
            </a:extLst>
          </p:cNvPr>
          <p:cNvSpPr/>
          <p:nvPr/>
        </p:nvSpPr>
        <p:spPr>
          <a:xfrm rot="19140000">
            <a:off x="7102717" y="1701545"/>
            <a:ext cx="488830" cy="9776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верх 6">
            <a:extLst>
              <a:ext uri="{FF2B5EF4-FFF2-40B4-BE49-F238E27FC236}">
                <a16:creationId xmlns:a16="http://schemas.microsoft.com/office/drawing/2014/main" id="{7034FDD6-A96E-47BD-8AE3-9BA988C8AA26}"/>
              </a:ext>
            </a:extLst>
          </p:cNvPr>
          <p:cNvSpPr/>
          <p:nvPr/>
        </p:nvSpPr>
        <p:spPr>
          <a:xfrm rot="-2280000">
            <a:off x="9833516" y="4231062"/>
            <a:ext cx="488830" cy="9776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верх 17">
            <a:extLst>
              <a:ext uri="{FF2B5EF4-FFF2-40B4-BE49-F238E27FC236}">
                <a16:creationId xmlns:a16="http://schemas.microsoft.com/office/drawing/2014/main" id="{E61D4EAF-40DE-4501-A62D-063543851906}"/>
              </a:ext>
            </a:extLst>
          </p:cNvPr>
          <p:cNvSpPr/>
          <p:nvPr/>
        </p:nvSpPr>
        <p:spPr>
          <a:xfrm rot="2640000">
            <a:off x="1681553" y="4245439"/>
            <a:ext cx="488830" cy="9776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308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AF50A80E-5DCB-4320-9947-73BF2D6F05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E9C9717-43F9-44EA-9215-3F2D15B1C73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66004D1-3DCE-405F-9046-6DE912409E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D1319957-918B-4BBC-B357-957813808CD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F624CBFB-D803-467F-960F-B6A30F8218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DB1723-7F37-458C-A3EA-31C9176B8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823" y="1346268"/>
            <a:ext cx="8868354" cy="2463667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 algn="ctr"/>
            <a:r>
              <a:rPr lang="en-US" sz="4100">
                <a:solidFill>
                  <a:schemeClr val="tx1">
                    <a:lumMod val="85000"/>
                    <a:lumOff val="15000"/>
                  </a:schemeClr>
                </a:solidFill>
              </a:rPr>
              <a:t>Законодавчі основи фармацевтичного ціноутворення</a:t>
            </a: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03C85561-90D2-4AFA-B2C5-F2D61D86C2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9026B71D-5A6F-48FE-AC6A-D7AAA01806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47015" y="-1314429"/>
            <a:ext cx="1697663" cy="12191695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48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652474-063F-41B6-B02A-E19C2653A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06" y="284762"/>
            <a:ext cx="11774420" cy="1042688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dirty="0" err="1">
                <a:ea typeface="+mj-lt"/>
                <a:cs typeface="+mj-lt"/>
              </a:rPr>
              <a:t>Основні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напрями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державної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цінової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політики</a:t>
            </a:r>
            <a:r>
              <a:rPr lang="ru-RU" dirty="0">
                <a:ea typeface="+mj-lt"/>
                <a:cs typeface="+mj-lt"/>
              </a:rPr>
              <a:t> у </a:t>
            </a:r>
            <a:r>
              <a:rPr lang="ru-RU" dirty="0" err="1">
                <a:ea typeface="+mj-lt"/>
                <a:cs typeface="+mj-lt"/>
              </a:rPr>
              <a:t>галузі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охорони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здоров`я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фармацевтичного</a:t>
            </a:r>
            <a:r>
              <a:rPr lang="ru-RU" dirty="0">
                <a:ea typeface="+mj-lt"/>
                <a:cs typeface="+mj-lt"/>
              </a:rPr>
              <a:t> сектору</a:t>
            </a:r>
            <a:endParaRPr lang="ru-RU" dirty="0">
              <a:ea typeface="Meiryo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741BF8-3E54-4D45-8BD7-588E0297F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762" y="2629290"/>
            <a:ext cx="9617817" cy="3953174"/>
          </a:xfrm>
        </p:spPr>
        <p:txBody>
          <a:bodyPr vert="horz" lIns="109728" tIns="109728" rIns="109728" bIns="91440" rtlCol="0" anchor="t">
            <a:normAutofit fontScale="92500" lnSpcReduction="10000"/>
          </a:bodyPr>
          <a:lstStyle/>
          <a:p>
            <a:r>
              <a:rPr lang="ru-RU" sz="2000" dirty="0">
                <a:ea typeface="+mn-lt"/>
                <a:cs typeface="+mn-lt"/>
              </a:rPr>
              <a:t>• </a:t>
            </a:r>
            <a:r>
              <a:rPr lang="ru-RU" sz="2000" dirty="0" err="1">
                <a:ea typeface="+mn-lt"/>
                <a:cs typeface="+mn-lt"/>
              </a:rPr>
              <a:t>розвитку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національної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економіки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dirty="0" err="1">
                <a:ea typeface="+mn-lt"/>
                <a:cs typeface="+mn-lt"/>
              </a:rPr>
              <a:t>підприємницької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діяльності</a:t>
            </a:r>
            <a:r>
              <a:rPr lang="ru-RU" sz="2000" dirty="0">
                <a:ea typeface="+mn-lt"/>
                <a:cs typeface="+mn-lt"/>
              </a:rPr>
              <a:t>; </a:t>
            </a:r>
          </a:p>
          <a:p>
            <a:r>
              <a:rPr lang="ru-RU" sz="2000" dirty="0">
                <a:ea typeface="+mn-lt"/>
                <a:cs typeface="+mn-lt"/>
              </a:rPr>
              <a:t>• </a:t>
            </a:r>
            <a:r>
              <a:rPr lang="ru-RU" sz="2000" dirty="0" err="1">
                <a:ea typeface="+mn-lt"/>
                <a:cs typeface="+mn-lt"/>
              </a:rPr>
              <a:t>протидії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зловживанню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монопольним</a:t>
            </a:r>
            <a:r>
              <a:rPr lang="ru-RU" sz="2000" dirty="0">
                <a:ea typeface="+mn-lt"/>
                <a:cs typeface="+mn-lt"/>
              </a:rPr>
              <a:t> (</a:t>
            </a:r>
            <a:r>
              <a:rPr lang="ru-RU" sz="2000" dirty="0" err="1">
                <a:ea typeface="+mn-lt"/>
                <a:cs typeface="+mn-lt"/>
              </a:rPr>
              <a:t>домінуючим</a:t>
            </a:r>
            <a:r>
              <a:rPr lang="ru-RU" sz="2000" dirty="0">
                <a:ea typeface="+mn-lt"/>
                <a:cs typeface="+mn-lt"/>
              </a:rPr>
              <a:t>) становищем у </a:t>
            </a:r>
            <a:r>
              <a:rPr lang="ru-RU" sz="2000" dirty="0" err="1">
                <a:ea typeface="+mn-lt"/>
                <a:cs typeface="+mn-lt"/>
              </a:rPr>
              <a:t>сфері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ціноутворення</a:t>
            </a:r>
            <a:r>
              <a:rPr lang="ru-RU" sz="2000" dirty="0">
                <a:ea typeface="+mn-lt"/>
                <a:cs typeface="+mn-lt"/>
              </a:rPr>
              <a:t>; </a:t>
            </a:r>
          </a:p>
          <a:p>
            <a:r>
              <a:rPr lang="ru-RU" sz="2000" dirty="0">
                <a:ea typeface="+mn-lt"/>
                <a:cs typeface="+mn-lt"/>
              </a:rPr>
              <a:t>• </a:t>
            </a:r>
            <a:r>
              <a:rPr lang="ru-RU" sz="2000" dirty="0" err="1">
                <a:ea typeface="+mn-lt"/>
                <a:cs typeface="+mn-lt"/>
              </a:rPr>
              <a:t>збалансованості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фармацевтичного</a:t>
            </a:r>
            <a:r>
              <a:rPr lang="ru-RU" sz="2000" dirty="0">
                <a:ea typeface="+mn-lt"/>
                <a:cs typeface="+mn-lt"/>
              </a:rPr>
              <a:t> ринку ЛЗ; </a:t>
            </a:r>
          </a:p>
          <a:p>
            <a:r>
              <a:rPr lang="ru-RU" sz="2000" dirty="0">
                <a:ea typeface="+mn-lt"/>
                <a:cs typeface="+mn-lt"/>
              </a:rPr>
              <a:t>•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соціальних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гарантій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населенню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в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разі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зростання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цін</a:t>
            </a:r>
            <a:r>
              <a:rPr lang="ru-RU" sz="2000" dirty="0">
                <a:ea typeface="+mn-lt"/>
                <a:cs typeface="+mn-lt"/>
              </a:rPr>
              <a:t>; </a:t>
            </a:r>
          </a:p>
          <a:p>
            <a:r>
              <a:rPr lang="ru-RU" sz="2000" dirty="0">
                <a:ea typeface="+mn-lt"/>
                <a:cs typeface="+mn-lt"/>
              </a:rPr>
              <a:t>• </a:t>
            </a:r>
            <a:r>
              <a:rPr lang="ru-RU" sz="2000" dirty="0" err="1">
                <a:ea typeface="+mn-lt"/>
                <a:cs typeface="+mn-lt"/>
              </a:rPr>
              <a:t>необхідних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економічних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гарантій</a:t>
            </a:r>
            <a:r>
              <a:rPr lang="ru-RU" sz="2000" dirty="0">
                <a:ea typeface="+mn-lt"/>
                <a:cs typeface="+mn-lt"/>
              </a:rPr>
              <a:t> для </a:t>
            </a:r>
            <a:r>
              <a:rPr lang="ru-RU" sz="2000" dirty="0" err="1">
                <a:ea typeface="+mn-lt"/>
                <a:cs typeface="+mn-lt"/>
              </a:rPr>
              <a:t>виробників</a:t>
            </a:r>
            <a:r>
              <a:rPr lang="ru-RU" sz="2000" dirty="0">
                <a:ea typeface="+mn-lt"/>
                <a:cs typeface="+mn-lt"/>
              </a:rPr>
              <a:t>; </a:t>
            </a:r>
          </a:p>
          <a:p>
            <a:r>
              <a:rPr lang="ru-RU" sz="2000" dirty="0">
                <a:ea typeface="+mn-lt"/>
                <a:cs typeface="+mn-lt"/>
              </a:rPr>
              <a:t>•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орієнтації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цін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на ЛЗ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внутрішнього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ринку т на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рівень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цін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n-lt"/>
                <a:cs typeface="+mn-lt"/>
              </a:rPr>
              <a:t>світового</a:t>
            </a:r>
            <a:r>
              <a:rPr lang="ru-RU" sz="2000" dirty="0">
                <a:solidFill>
                  <a:srgbClr val="C00000"/>
                </a:solidFill>
                <a:ea typeface="+mn-lt"/>
                <a:cs typeface="+mn-lt"/>
              </a:rPr>
              <a:t> ринку</a:t>
            </a:r>
            <a:r>
              <a:rPr lang="ru-RU" sz="2000" dirty="0">
                <a:ea typeface="+mn-lt"/>
                <a:cs typeface="+mn-lt"/>
              </a:rPr>
              <a:t>.</a:t>
            </a:r>
            <a:endParaRPr lang="ru-RU" sz="2000" dirty="0"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AE1925E-F41C-4099-BCD1-A87A1C23EFDA}"/>
              </a:ext>
            </a:extLst>
          </p:cNvPr>
          <p:cNvSpPr/>
          <p:nvPr/>
        </p:nvSpPr>
        <p:spPr>
          <a:xfrm>
            <a:off x="362311" y="1519686"/>
            <a:ext cx="11128073" cy="9345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err="1">
                <a:ea typeface="+mn-lt"/>
                <a:cs typeface="+mn-lt"/>
              </a:rPr>
              <a:t>Державна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цінова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політика</a:t>
            </a:r>
            <a:r>
              <a:rPr lang="ru-RU" sz="2000" dirty="0">
                <a:ea typeface="+mn-lt"/>
                <a:cs typeface="+mn-lt"/>
              </a:rPr>
              <a:t> є </a:t>
            </a:r>
            <a:r>
              <a:rPr lang="ru-RU" sz="2000" dirty="0" err="1">
                <a:ea typeface="+mn-lt"/>
                <a:cs typeface="+mn-lt"/>
              </a:rPr>
              <a:t>складовою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частиною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державної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економічної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та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соціальної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політик</a:t>
            </a:r>
            <a:r>
              <a:rPr lang="ru-RU" sz="2000" dirty="0" err="1">
                <a:ea typeface="+mn-lt"/>
                <a:cs typeface="+mn-lt"/>
              </a:rPr>
              <a:t>и</a:t>
            </a:r>
            <a:r>
              <a:rPr lang="ru-RU" sz="2000" dirty="0">
                <a:ea typeface="+mn-lt"/>
                <a:cs typeface="+mn-lt"/>
              </a:rPr>
              <a:t> і </a:t>
            </a:r>
            <a:r>
              <a:rPr lang="ru-RU" sz="2000" dirty="0" err="1">
                <a:ea typeface="+mn-lt"/>
                <a:cs typeface="+mn-lt"/>
              </a:rPr>
              <a:t>спрямована</a:t>
            </a:r>
            <a:r>
              <a:rPr lang="ru-RU" sz="2000" dirty="0">
                <a:ea typeface="+mn-lt"/>
                <a:cs typeface="+mn-lt"/>
              </a:rPr>
              <a:t> на </a:t>
            </a:r>
            <a:r>
              <a:rPr lang="ru-RU" sz="2000" dirty="0" err="1">
                <a:ea typeface="+mn-lt"/>
                <a:cs typeface="+mn-lt"/>
              </a:rPr>
              <a:t>забезпечення</a:t>
            </a:r>
            <a:r>
              <a:rPr lang="ru-RU" sz="2000" dirty="0">
                <a:ea typeface="+mn-lt"/>
                <a:cs typeface="+mn-lt"/>
              </a:rPr>
              <a:t>:</a:t>
            </a:r>
            <a:endParaRPr lang="ru-RU" sz="2000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379079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435156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BD915C-7383-420F-86B7-104DA8D79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535" y="-204068"/>
            <a:ext cx="10724873" cy="1344612"/>
          </a:xfrm>
        </p:spPr>
        <p:txBody>
          <a:bodyPr anchor="b">
            <a:normAutofit/>
          </a:bodyPr>
          <a:lstStyle/>
          <a:p>
            <a:pPr algn="ctr"/>
            <a:r>
              <a:rPr lang="ru-RU" sz="2400" b="0" dirty="0" err="1">
                <a:ea typeface="+mj-lt"/>
                <a:cs typeface="+mj-lt"/>
              </a:rPr>
              <a:t>Законодавче</a:t>
            </a:r>
            <a:r>
              <a:rPr lang="ru-RU" sz="2400" b="0" dirty="0">
                <a:ea typeface="+mj-lt"/>
                <a:cs typeface="+mj-lt"/>
              </a:rPr>
              <a:t> та нормативно-</a:t>
            </a:r>
            <a:r>
              <a:rPr lang="ru-RU" sz="2400" b="0" dirty="0" err="1">
                <a:ea typeface="+mj-lt"/>
                <a:cs typeface="+mj-lt"/>
              </a:rPr>
              <a:t>правове</a:t>
            </a:r>
            <a:r>
              <a:rPr lang="ru-RU" sz="2400" b="0" dirty="0">
                <a:ea typeface="+mj-lt"/>
                <a:cs typeface="+mj-lt"/>
              </a:rPr>
              <a:t> </a:t>
            </a:r>
            <a:r>
              <a:rPr lang="ru-RU" sz="2400" b="0" dirty="0" err="1">
                <a:ea typeface="+mj-lt"/>
                <a:cs typeface="+mj-lt"/>
              </a:rPr>
              <a:t>регулювання</a:t>
            </a:r>
            <a:r>
              <a:rPr lang="ru-RU" sz="2400" b="0" dirty="0">
                <a:ea typeface="+mj-lt"/>
                <a:cs typeface="+mj-lt"/>
              </a:rPr>
              <a:t> </a:t>
            </a:r>
            <a:r>
              <a:rPr lang="ru-RU" sz="2400" b="0" dirty="0" err="1">
                <a:ea typeface="+mj-lt"/>
                <a:cs typeface="+mj-lt"/>
              </a:rPr>
              <a:t>системи</a:t>
            </a:r>
            <a:r>
              <a:rPr lang="ru-RU" sz="2400" b="0" dirty="0">
                <a:ea typeface="+mj-lt"/>
                <a:cs typeface="+mj-lt"/>
              </a:rPr>
              <a:t> </a:t>
            </a:r>
            <a:r>
              <a:rPr lang="ru-RU" sz="2400" b="0" dirty="0" err="1">
                <a:ea typeface="+mj-lt"/>
                <a:cs typeface="+mj-lt"/>
              </a:rPr>
              <a:t>ціноутворення</a:t>
            </a:r>
            <a:r>
              <a:rPr lang="ru-RU" sz="2400" b="0" dirty="0">
                <a:ea typeface="+mj-lt"/>
                <a:cs typeface="+mj-lt"/>
              </a:rPr>
              <a:t> у </a:t>
            </a:r>
            <a:r>
              <a:rPr lang="ru-RU" sz="2400" b="0" dirty="0" err="1">
                <a:ea typeface="+mj-lt"/>
                <a:cs typeface="+mj-lt"/>
              </a:rPr>
              <a:t>фармації</a:t>
            </a:r>
            <a:endParaRPr lang="ru-RU" sz="2400" dirty="0" err="1"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FA687D4-2B46-4756-8AA6-3601F64DEA8A}"/>
              </a:ext>
            </a:extLst>
          </p:cNvPr>
          <p:cNvSpPr/>
          <p:nvPr/>
        </p:nvSpPr>
        <p:spPr>
          <a:xfrm>
            <a:off x="175403" y="1663461"/>
            <a:ext cx="1811546" cy="8770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Meiryo"/>
              </a:rPr>
              <a:t>Вищий</a:t>
            </a:r>
            <a:r>
              <a:rPr lang="ru-RU" dirty="0">
                <a:ea typeface="Meiryo"/>
              </a:rPr>
              <a:t> </a:t>
            </a:r>
            <a:r>
              <a:rPr lang="ru-RU" dirty="0" err="1">
                <a:ea typeface="Meiryo"/>
              </a:rPr>
              <a:t>рівень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05A4575-2504-4549-ACD0-D6F34D627FE5}"/>
              </a:ext>
            </a:extLst>
          </p:cNvPr>
          <p:cNvSpPr/>
          <p:nvPr/>
        </p:nvSpPr>
        <p:spPr>
          <a:xfrm>
            <a:off x="117893" y="3431876"/>
            <a:ext cx="1811546" cy="8770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f-ZA"/>
              <a:t>I </a:t>
            </a:r>
            <a:r>
              <a:rPr lang="ru-RU"/>
              <a:t>рівень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2F207D9-3B2B-4586-A5B8-30643032D0FB}"/>
              </a:ext>
            </a:extLst>
          </p:cNvPr>
          <p:cNvSpPr/>
          <p:nvPr/>
        </p:nvSpPr>
        <p:spPr>
          <a:xfrm>
            <a:off x="2158581" y="1662562"/>
            <a:ext cx="3939394" cy="8051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Конституція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ст. 49</a:t>
            </a:r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C654587-EB09-4E5C-A785-EEBA2FE445A7}"/>
              </a:ext>
            </a:extLst>
          </p:cNvPr>
          <p:cNvSpPr/>
          <p:nvPr/>
        </p:nvSpPr>
        <p:spPr>
          <a:xfrm>
            <a:off x="2216089" y="3430976"/>
            <a:ext cx="3939394" cy="8770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Закон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21.06.2012 р. №5007-VI «Про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r>
              <a:rPr lang="ru-RU" dirty="0">
                <a:ea typeface="+mn-lt"/>
                <a:cs typeface="+mn-lt"/>
              </a:rPr>
              <a:t>»</a:t>
            </a: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3D33EF2-3C50-456F-9B1A-047B50E3A582}"/>
              </a:ext>
            </a:extLst>
          </p:cNvPr>
          <p:cNvSpPr/>
          <p:nvPr/>
        </p:nvSpPr>
        <p:spPr>
          <a:xfrm>
            <a:off x="6212995" y="1418146"/>
            <a:ext cx="5880337" cy="13083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Визначає</a:t>
            </a:r>
            <a:r>
              <a:rPr lang="ru-RU" dirty="0">
                <a:ea typeface="+mn-lt"/>
                <a:cs typeface="+mn-lt"/>
              </a:rPr>
              <a:t> одним </a:t>
            </a:r>
            <a:r>
              <a:rPr lang="ru-RU" dirty="0" err="1">
                <a:ea typeface="+mn-lt"/>
                <a:cs typeface="+mn-lt"/>
              </a:rPr>
              <a:t>із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основних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зобов'язань</a:t>
            </a:r>
            <a:r>
              <a:rPr lang="ru-RU" dirty="0">
                <a:ea typeface="+mn-lt"/>
                <a:cs typeface="+mn-lt"/>
              </a:rPr>
              <a:t> з боку </a:t>
            </a:r>
            <a:r>
              <a:rPr lang="ru-RU" dirty="0" err="1">
                <a:ea typeface="+mn-lt"/>
                <a:cs typeface="+mn-lt"/>
              </a:rPr>
              <a:t>держави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забезпечення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доступної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медичної</a:t>
            </a:r>
            <a:r>
              <a:rPr lang="ru-RU" dirty="0">
                <a:ea typeface="+mn-lt"/>
                <a:cs typeface="+mn-lt"/>
              </a:rPr>
              <a:t> й </a:t>
            </a:r>
            <a:r>
              <a:rPr lang="ru-RU" dirty="0" err="1">
                <a:ea typeface="+mn-lt"/>
                <a:cs typeface="+mn-lt"/>
              </a:rPr>
              <a:t>фармацевтичної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допомоги</a:t>
            </a:r>
            <a:endParaRPr lang="ru-RU" dirty="0" err="1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29589B8-42F6-4E61-A59B-5BBD7043C9B4}"/>
              </a:ext>
            </a:extLst>
          </p:cNvPr>
          <p:cNvSpPr/>
          <p:nvPr/>
        </p:nvSpPr>
        <p:spPr>
          <a:xfrm>
            <a:off x="6256127" y="3430976"/>
            <a:ext cx="5880337" cy="16533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визначає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основні</a:t>
            </a:r>
            <a:r>
              <a:rPr lang="ru-RU" dirty="0">
                <a:ea typeface="+mn-lt"/>
                <a:cs typeface="+mn-lt"/>
              </a:rPr>
              <a:t> засади </a:t>
            </a:r>
            <a:r>
              <a:rPr lang="ru-RU" dirty="0" err="1">
                <a:ea typeface="+mn-lt"/>
                <a:cs typeface="+mn-lt"/>
              </a:rPr>
              <a:t>цінової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політики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регулює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відносини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виникають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процесі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формування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, а </a:t>
            </a:r>
            <a:r>
              <a:rPr lang="ru-RU" dirty="0" err="1">
                <a:ea typeface="+mn-lt"/>
                <a:cs typeface="+mn-lt"/>
              </a:rPr>
              <a:t>також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державного контролю (</a:t>
            </a:r>
            <a:r>
              <a:rPr lang="ru-RU" dirty="0" err="1">
                <a:ea typeface="+mn-lt"/>
                <a:cs typeface="+mn-lt"/>
              </a:rPr>
              <a:t>нагляду</a:t>
            </a:r>
            <a:r>
              <a:rPr lang="ru-RU" dirty="0">
                <a:ea typeface="+mn-lt"/>
                <a:cs typeface="+mn-lt"/>
              </a:rPr>
              <a:t>) та </a:t>
            </a:r>
            <a:r>
              <a:rPr lang="ru-RU" dirty="0" err="1">
                <a:ea typeface="+mn-lt"/>
                <a:cs typeface="+mn-lt"/>
              </a:rPr>
              <a:t>спостереження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сфері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endParaRPr lang="ru-RU" dirty="0" err="1"/>
          </a:p>
        </p:txBody>
      </p:sp>
    </p:spTree>
    <p:extLst>
      <p:ext uri="{BB962C8B-B14F-4D97-AF65-F5344CB8AC3E}">
        <p14:creationId xmlns:p14="http://schemas.microsoft.com/office/powerpoint/2010/main" val="487926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6A397A7-6AB1-44FD-B9AC-853DE6DFA38A}"/>
              </a:ext>
            </a:extLst>
          </p:cNvPr>
          <p:cNvSpPr/>
          <p:nvPr/>
        </p:nvSpPr>
        <p:spPr>
          <a:xfrm>
            <a:off x="218535" y="556404"/>
            <a:ext cx="1811546" cy="8770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IІ </a:t>
            </a:r>
            <a:r>
              <a:rPr lang="ru-RU" dirty="0" err="1">
                <a:ea typeface="+mn-lt"/>
                <a:cs typeface="+mn-lt"/>
              </a:rPr>
              <a:t>рівень</a:t>
            </a:r>
            <a:endParaRPr lang="ru-RU" dirty="0" err="1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D0DCB90-DA88-4DFA-97D2-24ED6812415C}"/>
              </a:ext>
            </a:extLst>
          </p:cNvPr>
          <p:cNvSpPr/>
          <p:nvPr/>
        </p:nvSpPr>
        <p:spPr>
          <a:xfrm>
            <a:off x="2331108" y="555505"/>
            <a:ext cx="3939394" cy="8770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500" dirty="0">
                <a:ea typeface="+mn-lt"/>
                <a:cs typeface="+mn-lt"/>
              </a:rPr>
              <a:t>Постанова КМУ </a:t>
            </a:r>
            <a:r>
              <a:rPr lang="ru-RU" sz="1500" dirty="0" err="1">
                <a:ea typeface="+mn-lt"/>
                <a:cs typeface="+mn-lt"/>
              </a:rPr>
              <a:t>від</a:t>
            </a:r>
            <a:r>
              <a:rPr lang="ru-RU" sz="1500" dirty="0">
                <a:ea typeface="+mn-lt"/>
                <a:cs typeface="+mn-lt"/>
              </a:rPr>
              <a:t> 17.10.2008 р. №955 «Про заходи </a:t>
            </a:r>
            <a:r>
              <a:rPr lang="ru-RU" sz="1500" dirty="0" err="1">
                <a:ea typeface="+mn-lt"/>
                <a:cs typeface="+mn-lt"/>
              </a:rPr>
              <a:t>щодо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стабілізації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цін</a:t>
            </a:r>
            <a:r>
              <a:rPr lang="ru-RU" sz="1500" dirty="0">
                <a:ea typeface="+mn-lt"/>
                <a:cs typeface="+mn-lt"/>
              </a:rPr>
              <a:t> на </a:t>
            </a:r>
            <a:r>
              <a:rPr lang="ru-RU" sz="1500" dirty="0" err="1">
                <a:ea typeface="+mn-lt"/>
                <a:cs typeface="+mn-lt"/>
              </a:rPr>
              <a:t>лікарські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засоби</a:t>
            </a:r>
            <a:r>
              <a:rPr lang="ru-RU" sz="1500" dirty="0">
                <a:ea typeface="+mn-lt"/>
                <a:cs typeface="+mn-lt"/>
              </a:rPr>
              <a:t> і </a:t>
            </a:r>
            <a:r>
              <a:rPr lang="ru-RU" sz="1500" dirty="0" err="1">
                <a:ea typeface="+mn-lt"/>
                <a:cs typeface="+mn-lt"/>
              </a:rPr>
              <a:t>медичні</a:t>
            </a:r>
            <a:r>
              <a:rPr lang="ru-RU" sz="1500" dirty="0">
                <a:ea typeface="+mn-lt"/>
                <a:cs typeface="+mn-lt"/>
              </a:rPr>
              <a:t> </a:t>
            </a:r>
            <a:r>
              <a:rPr lang="ru-RU" sz="1500" dirty="0" err="1">
                <a:ea typeface="+mn-lt"/>
                <a:cs typeface="+mn-lt"/>
              </a:rPr>
              <a:t>вироби</a:t>
            </a:r>
            <a:r>
              <a:rPr lang="ru-RU" sz="1500" dirty="0">
                <a:ea typeface="+mn-lt"/>
                <a:cs typeface="+mn-lt"/>
              </a:rPr>
              <a:t>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33737EC-9E95-4A8D-9692-888CF7861E71}"/>
              </a:ext>
            </a:extLst>
          </p:cNvPr>
          <p:cNvSpPr/>
          <p:nvPr/>
        </p:nvSpPr>
        <p:spPr>
          <a:xfrm>
            <a:off x="2331107" y="1720069"/>
            <a:ext cx="3939394" cy="8770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dirty="0">
                <a:ea typeface="+mn-lt"/>
                <a:cs typeface="+mn-lt"/>
              </a:rPr>
              <a:t>Постанова КМУ </a:t>
            </a:r>
            <a:r>
              <a:rPr lang="ru-RU" sz="1400" dirty="0" err="1">
                <a:ea typeface="+mn-lt"/>
                <a:cs typeface="+mn-lt"/>
              </a:rPr>
              <a:t>від</a:t>
            </a:r>
            <a:r>
              <a:rPr lang="ru-RU" sz="1400" dirty="0">
                <a:ea typeface="+mn-lt"/>
                <a:cs typeface="+mn-lt"/>
              </a:rPr>
              <a:t> 2 липня 2014 р. №240 «</a:t>
            </a:r>
            <a:r>
              <a:rPr lang="ru-RU" sz="1400" dirty="0" err="1">
                <a:ea typeface="+mn-lt"/>
                <a:cs typeface="+mn-lt"/>
              </a:rPr>
              <a:t>Питання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декларування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зміни</a:t>
            </a:r>
            <a:r>
              <a:rPr lang="ru-RU" sz="1400" dirty="0">
                <a:ea typeface="+mn-lt"/>
                <a:cs typeface="+mn-lt"/>
              </a:rPr>
              <a:t> оптово-</a:t>
            </a:r>
            <a:r>
              <a:rPr lang="ru-RU" sz="1400" dirty="0" err="1">
                <a:ea typeface="+mn-lt"/>
                <a:cs typeface="+mn-lt"/>
              </a:rPr>
              <a:t>відпускних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цін</a:t>
            </a:r>
            <a:r>
              <a:rPr lang="ru-RU" sz="1400" dirty="0">
                <a:ea typeface="+mn-lt"/>
                <a:cs typeface="+mn-lt"/>
              </a:rPr>
              <a:t> на </a:t>
            </a:r>
            <a:r>
              <a:rPr lang="ru-RU" sz="1400" dirty="0" err="1">
                <a:ea typeface="+mn-lt"/>
                <a:cs typeface="+mn-lt"/>
              </a:rPr>
              <a:t>лікарські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засоби</a:t>
            </a:r>
            <a:r>
              <a:rPr lang="ru-RU" sz="1400" dirty="0">
                <a:ea typeface="+mn-lt"/>
                <a:cs typeface="+mn-lt"/>
              </a:rPr>
              <a:t>»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2C048FE-297F-41E8-B9E2-D943DD9E51D0}"/>
              </a:ext>
            </a:extLst>
          </p:cNvPr>
          <p:cNvSpPr/>
          <p:nvPr/>
        </p:nvSpPr>
        <p:spPr>
          <a:xfrm>
            <a:off x="2331108" y="2913390"/>
            <a:ext cx="3939394" cy="762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dirty="0">
                <a:ea typeface="+mn-lt"/>
                <a:cs typeface="+mn-lt"/>
              </a:rPr>
              <a:t>Постанова КМУ </a:t>
            </a:r>
            <a:r>
              <a:rPr lang="ru-RU" sz="1400" dirty="0" err="1">
                <a:ea typeface="+mn-lt"/>
                <a:cs typeface="+mn-lt"/>
              </a:rPr>
              <a:t>від</a:t>
            </a:r>
            <a:r>
              <a:rPr lang="ru-RU" sz="1400" dirty="0">
                <a:ea typeface="+mn-lt"/>
                <a:cs typeface="+mn-lt"/>
              </a:rPr>
              <a:t> 27.02.2019 р. №135 «</a:t>
            </a:r>
            <a:r>
              <a:rPr lang="ru-RU" sz="1400" dirty="0" err="1">
                <a:ea typeface="+mn-lt"/>
                <a:cs typeface="+mn-lt"/>
              </a:rPr>
              <a:t>Деякі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питання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реімбурсації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лікарських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засобів</a:t>
            </a:r>
            <a:r>
              <a:rPr lang="ru-RU" sz="1400" dirty="0">
                <a:ea typeface="+mn-lt"/>
                <a:cs typeface="+mn-lt"/>
              </a:rPr>
              <a:t>»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48DB151-423D-4C0D-9E9B-DCAFACC96D21}"/>
              </a:ext>
            </a:extLst>
          </p:cNvPr>
          <p:cNvSpPr/>
          <p:nvPr/>
        </p:nvSpPr>
        <p:spPr>
          <a:xfrm>
            <a:off x="2331107" y="4552408"/>
            <a:ext cx="3939394" cy="7763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dirty="0">
                <a:ea typeface="+mn-lt"/>
                <a:cs typeface="+mn-lt"/>
              </a:rPr>
              <a:t>Постанова КМУ </a:t>
            </a:r>
            <a:r>
              <a:rPr lang="ru-RU" sz="1400" dirty="0" err="1">
                <a:ea typeface="+mn-lt"/>
                <a:cs typeface="+mn-lt"/>
              </a:rPr>
              <a:t>від</a:t>
            </a:r>
            <a:r>
              <a:rPr lang="ru-RU" sz="1400" dirty="0">
                <a:ea typeface="+mn-lt"/>
                <a:cs typeface="+mn-lt"/>
              </a:rPr>
              <a:t> 17.03.2017 р. №152 «Про </a:t>
            </a:r>
            <a:r>
              <a:rPr lang="ru-RU" sz="1400" dirty="0" err="1">
                <a:ea typeface="+mn-lt"/>
                <a:cs typeface="+mn-lt"/>
              </a:rPr>
              <a:t>забезпечення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доступності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лікарських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засобів</a:t>
            </a:r>
            <a:r>
              <a:rPr lang="ru-RU" sz="1400" dirty="0">
                <a:ea typeface="+mn-lt"/>
                <a:cs typeface="+mn-lt"/>
              </a:rPr>
              <a:t>»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01785B5-4685-4811-A589-5AD5AF9DB917}"/>
              </a:ext>
            </a:extLst>
          </p:cNvPr>
          <p:cNvSpPr/>
          <p:nvPr/>
        </p:nvSpPr>
        <p:spPr>
          <a:xfrm>
            <a:off x="2331106" y="5716976"/>
            <a:ext cx="3939394" cy="8913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dirty="0">
                <a:ea typeface="+mn-lt"/>
                <a:cs typeface="+mn-lt"/>
              </a:rPr>
              <a:t>Постанова КМУ </a:t>
            </a:r>
            <a:r>
              <a:rPr lang="ru-RU" sz="1400" dirty="0" err="1">
                <a:ea typeface="+mn-lt"/>
                <a:cs typeface="+mn-lt"/>
              </a:rPr>
              <a:t>від</a:t>
            </a:r>
            <a:r>
              <a:rPr lang="ru-RU" sz="1400" dirty="0">
                <a:ea typeface="+mn-lt"/>
                <a:cs typeface="+mn-lt"/>
              </a:rPr>
              <a:t> 25.03.2009 р. №333 «</a:t>
            </a:r>
            <a:r>
              <a:rPr lang="ru-RU" sz="1400" dirty="0" err="1">
                <a:ea typeface="+mn-lt"/>
                <a:cs typeface="+mn-lt"/>
              </a:rPr>
              <a:t>Деякі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питання</a:t>
            </a:r>
            <a:r>
              <a:rPr lang="ru-RU" sz="1400" dirty="0">
                <a:ea typeface="+mn-lt"/>
                <a:cs typeface="+mn-lt"/>
              </a:rPr>
              <a:t> державного </a:t>
            </a:r>
            <a:r>
              <a:rPr lang="ru-RU" sz="1400" dirty="0" err="1">
                <a:ea typeface="+mn-lt"/>
                <a:cs typeface="+mn-lt"/>
              </a:rPr>
              <a:t>регулювання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цін</a:t>
            </a:r>
            <a:r>
              <a:rPr lang="ru-RU" sz="1400" dirty="0">
                <a:ea typeface="+mn-lt"/>
                <a:cs typeface="+mn-lt"/>
              </a:rPr>
              <a:t> на </a:t>
            </a:r>
            <a:r>
              <a:rPr lang="ru-RU" sz="1400" dirty="0" err="1">
                <a:ea typeface="+mn-lt"/>
                <a:cs typeface="+mn-lt"/>
              </a:rPr>
              <a:t>лікарські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засоби</a:t>
            </a:r>
            <a:r>
              <a:rPr lang="ru-RU" sz="1400" dirty="0">
                <a:ea typeface="+mn-lt"/>
                <a:cs typeface="+mn-lt"/>
              </a:rPr>
              <a:t> і </a:t>
            </a:r>
            <a:r>
              <a:rPr lang="ru-RU" sz="1400" dirty="0" err="1">
                <a:ea typeface="+mn-lt"/>
                <a:cs typeface="+mn-lt"/>
              </a:rPr>
              <a:t>вироби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медичного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призначення</a:t>
            </a:r>
            <a:r>
              <a:rPr lang="ru-RU" sz="1400" dirty="0">
                <a:ea typeface="+mn-lt"/>
                <a:cs typeface="+mn-lt"/>
              </a:rPr>
              <a:t>»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C3D46C1-E493-4210-948A-03333BFEE7C1}"/>
              </a:ext>
            </a:extLst>
          </p:cNvPr>
          <p:cNvSpPr/>
          <p:nvPr/>
        </p:nvSpPr>
        <p:spPr>
          <a:xfrm>
            <a:off x="6428655" y="555504"/>
            <a:ext cx="5607168" cy="8770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визначає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загальнодержавний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механізм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закупівельгих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ЛЗ, </a:t>
            </a:r>
            <a:r>
              <a:rPr lang="ru-RU" dirty="0" err="1">
                <a:ea typeface="+mn-lt"/>
                <a:cs typeface="+mn-lt"/>
              </a:rPr>
              <a:t>розміри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рівнів</a:t>
            </a:r>
            <a:r>
              <a:rPr lang="ru-RU" dirty="0">
                <a:ea typeface="+mn-lt"/>
                <a:cs typeface="+mn-lt"/>
              </a:rPr>
              <a:t> надбавок</a:t>
            </a:r>
            <a:endParaRPr lang="ru-RU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26309D9A-8878-4F83-8ECC-B5FA99706078}"/>
              </a:ext>
            </a:extLst>
          </p:cNvPr>
          <p:cNvSpPr/>
          <p:nvPr/>
        </p:nvSpPr>
        <p:spPr>
          <a:xfrm>
            <a:off x="6428654" y="1720070"/>
            <a:ext cx="5607168" cy="6182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Вводить </a:t>
            </a:r>
            <a:r>
              <a:rPr lang="ru-RU" dirty="0" err="1">
                <a:ea typeface="+mn-lt"/>
                <a:cs typeface="+mn-lt"/>
              </a:rPr>
              <a:t>механізм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декларування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змін</a:t>
            </a:r>
            <a:r>
              <a:rPr lang="ru-RU" dirty="0">
                <a:ea typeface="+mn-lt"/>
                <a:cs typeface="+mn-lt"/>
              </a:rPr>
              <a:t> оптово-</a:t>
            </a:r>
            <a:r>
              <a:rPr lang="ru-RU" dirty="0" err="1">
                <a:ea typeface="+mn-lt"/>
                <a:cs typeface="+mn-lt"/>
              </a:rPr>
              <a:t>відпускних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B85D7CC-CA1B-4C53-9A13-0753395B8F16}"/>
              </a:ext>
            </a:extLst>
          </p:cNvPr>
          <p:cNvSpPr/>
          <p:nvPr/>
        </p:nvSpPr>
        <p:spPr>
          <a:xfrm>
            <a:off x="6428655" y="2597090"/>
            <a:ext cx="5607168" cy="165339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Затверджено</a:t>
            </a:r>
            <a:r>
              <a:rPr lang="ru-RU" dirty="0">
                <a:ea typeface="+mn-lt"/>
                <a:cs typeface="+mn-lt"/>
              </a:rPr>
              <a:t> порядок </a:t>
            </a:r>
            <a:r>
              <a:rPr lang="ru-RU" dirty="0" err="1">
                <a:ea typeface="+mn-lt"/>
                <a:cs typeface="+mn-lt"/>
              </a:rPr>
              <a:t>реімбурсації</a:t>
            </a:r>
            <a:r>
              <a:rPr lang="ru-RU" dirty="0">
                <a:ea typeface="+mn-lt"/>
                <a:cs typeface="+mn-lt"/>
              </a:rPr>
              <a:t> ЛЗ та </a:t>
            </a:r>
            <a:r>
              <a:rPr lang="ru-RU" dirty="0" err="1">
                <a:ea typeface="+mn-lt"/>
                <a:cs typeface="+mn-lt"/>
              </a:rPr>
              <a:t>реєстр</a:t>
            </a:r>
            <a:r>
              <a:rPr lang="ru-RU" dirty="0">
                <a:ea typeface="+mn-lt"/>
                <a:cs typeface="+mn-lt"/>
              </a:rPr>
              <a:t> ЛЗ, </a:t>
            </a:r>
            <a:r>
              <a:rPr lang="ru-RU" dirty="0" err="1">
                <a:ea typeface="+mn-lt"/>
                <a:cs typeface="+mn-lt"/>
              </a:rPr>
              <a:t>вартість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підлягає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відшкодуванню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</a:t>
            </a:r>
            <a:r>
              <a:rPr lang="ru-RU" dirty="0">
                <a:ea typeface="+mn-lt"/>
                <a:cs typeface="+mn-lt"/>
              </a:rPr>
              <a:t> час амбулаторного </a:t>
            </a:r>
            <a:r>
              <a:rPr lang="ru-RU" dirty="0" err="1">
                <a:ea typeface="+mn-lt"/>
                <a:cs typeface="+mn-lt"/>
              </a:rPr>
              <a:t>лікування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осіб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страждають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серцевосудинні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захворювання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цукровий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діабет</a:t>
            </a:r>
            <a:r>
              <a:rPr lang="ru-RU" dirty="0">
                <a:ea typeface="+mn-lt"/>
                <a:cs typeface="+mn-lt"/>
              </a:rPr>
              <a:t> II типу, </a:t>
            </a:r>
            <a:r>
              <a:rPr lang="ru-RU" dirty="0" err="1">
                <a:ea typeface="+mn-lt"/>
                <a:cs typeface="+mn-lt"/>
              </a:rPr>
              <a:t>бронхіальну</a:t>
            </a:r>
            <a:r>
              <a:rPr lang="ru-RU" dirty="0">
                <a:ea typeface="+mn-lt"/>
                <a:cs typeface="+mn-lt"/>
              </a:rPr>
              <a:t> астму, а </a:t>
            </a:r>
            <a:r>
              <a:rPr lang="ru-RU" dirty="0" err="1">
                <a:ea typeface="+mn-lt"/>
                <a:cs typeface="+mn-lt"/>
              </a:rPr>
              <a:t>також</a:t>
            </a:r>
            <a:r>
              <a:rPr lang="ru-RU" dirty="0">
                <a:ea typeface="+mn-lt"/>
                <a:cs typeface="+mn-lt"/>
              </a:rPr>
              <a:t> ЛЗ</a:t>
            </a:r>
            <a:endParaRPr lang="ru-RU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F67C97AB-6EF5-444A-9D6F-0628EA8CBE12}"/>
              </a:ext>
            </a:extLst>
          </p:cNvPr>
          <p:cNvSpPr/>
          <p:nvPr/>
        </p:nvSpPr>
        <p:spPr>
          <a:xfrm>
            <a:off x="6428653" y="4624296"/>
            <a:ext cx="5607168" cy="6182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Затверджено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Урядову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програму</a:t>
            </a:r>
            <a:r>
              <a:rPr lang="ru-RU" dirty="0">
                <a:ea typeface="+mn-lt"/>
                <a:cs typeface="+mn-lt"/>
              </a:rPr>
              <a:t> “</a:t>
            </a:r>
            <a:r>
              <a:rPr lang="ru-RU" dirty="0" err="1">
                <a:ea typeface="+mn-lt"/>
                <a:cs typeface="+mn-lt"/>
              </a:rPr>
              <a:t>Доступні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ліки</a:t>
            </a:r>
            <a:r>
              <a:rPr lang="ru-RU" dirty="0">
                <a:ea typeface="+mn-lt"/>
                <a:cs typeface="+mn-lt"/>
              </a:rPr>
              <a:t>”</a:t>
            </a:r>
            <a:endParaRPr lang="ru-RU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173428E0-6BDB-47A6-B5EB-62E388115859}"/>
              </a:ext>
            </a:extLst>
          </p:cNvPr>
          <p:cNvSpPr/>
          <p:nvPr/>
        </p:nvSpPr>
        <p:spPr>
          <a:xfrm>
            <a:off x="6428654" y="5860749"/>
            <a:ext cx="5607168" cy="6182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Затверджено</a:t>
            </a:r>
            <a:r>
              <a:rPr lang="ru-RU" dirty="0">
                <a:ea typeface="+mn-lt"/>
                <a:cs typeface="+mn-lt"/>
              </a:rPr>
              <a:t> склад </a:t>
            </a:r>
            <a:r>
              <a:rPr lang="ru-RU" dirty="0" err="1">
                <a:ea typeface="+mn-lt"/>
                <a:cs typeface="+mn-lt"/>
              </a:rPr>
              <a:t>Національного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переліку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основних</a:t>
            </a:r>
            <a:r>
              <a:rPr lang="ru-RU" dirty="0">
                <a:ea typeface="+mn-lt"/>
                <a:cs typeface="+mn-lt"/>
              </a:rPr>
              <a:t> ЛЗ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340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D4CE1B-ECDF-4448-B85C-7BD89B21A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06" y="327894"/>
            <a:ext cx="11932572" cy="942046"/>
          </a:xfrm>
        </p:spPr>
        <p:txBody>
          <a:bodyPr vert="horz" lIns="109728" tIns="109728" rIns="109728" bIns="91440" rtlCol="0" anchor="b">
            <a:no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Характеристика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ключових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елементів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ринкової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економіки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відповідно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до ст. 1 Закону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України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від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21.06.2012 р. №5007-VI «Про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ціни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і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ціноутворення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» </a:t>
            </a:r>
            <a:endParaRPr lang="ru-RU" sz="2000" dirty="0">
              <a:solidFill>
                <a:srgbClr val="404040"/>
              </a:solidFill>
              <a:ea typeface="Meiryo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CF7327-19A5-4175-9463-BF1F10A04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5140" y="1263441"/>
            <a:ext cx="9761589" cy="45947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109728" tIns="109728" rIns="109728" bIns="91440" rtlCol="0" anchor="ctr">
            <a:noAutofit/>
          </a:bodyPr>
          <a:lstStyle/>
          <a:p>
            <a:pPr algn="ctr"/>
            <a:r>
              <a:rPr lang="ru-RU" sz="1600" b="1" i="1" dirty="0">
                <a:ea typeface="+mn-lt"/>
                <a:cs typeface="+mn-lt"/>
              </a:rPr>
              <a:t>КЛЮЧОВІ ЕЛЕМЕНТИ РИНКОВОЇ ЕКОНОМІКИ</a:t>
            </a:r>
            <a:endParaRPr lang="ru-RU" sz="1600" b="1" i="1" dirty="0"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11CEFFE-9C0E-4DAB-ABB9-AF0A13F314DD}"/>
              </a:ext>
            </a:extLst>
          </p:cNvPr>
          <p:cNvSpPr/>
          <p:nvPr/>
        </p:nvSpPr>
        <p:spPr>
          <a:xfrm>
            <a:off x="1023668" y="2123536"/>
            <a:ext cx="2688565" cy="460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ціна</a:t>
            </a:r>
            <a:endParaRPr lang="ru-RU" dirty="0" err="1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759869A-50F6-4423-87CD-013DC7D74A56}"/>
              </a:ext>
            </a:extLst>
          </p:cNvPr>
          <p:cNvSpPr/>
          <p:nvPr/>
        </p:nvSpPr>
        <p:spPr>
          <a:xfrm>
            <a:off x="4747403" y="2123535"/>
            <a:ext cx="2688565" cy="460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Ціноутворення</a:t>
            </a:r>
            <a:endParaRPr lang="ru-RU" dirty="0" err="1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C382D1C-EFC5-48DA-B4CD-3D7BCB7B3E98}"/>
              </a:ext>
            </a:extLst>
          </p:cNvPr>
          <p:cNvSpPr/>
          <p:nvPr/>
        </p:nvSpPr>
        <p:spPr>
          <a:xfrm>
            <a:off x="8428007" y="2123536"/>
            <a:ext cx="2688565" cy="460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система </a:t>
            </a:r>
            <a:r>
              <a:rPr lang="ru-RU" dirty="0" err="1">
                <a:ea typeface="+mn-lt"/>
                <a:cs typeface="+mn-lt"/>
              </a:rPr>
              <a:t>цін</a:t>
            </a:r>
            <a:endParaRPr lang="ru-RU" dirty="0" err="1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CF21DBC-BC55-42A7-A4FE-9F9DD65582D8}"/>
              </a:ext>
            </a:extLst>
          </p:cNvPr>
          <p:cNvSpPr/>
          <p:nvPr/>
        </p:nvSpPr>
        <p:spPr>
          <a:xfrm>
            <a:off x="375788" y="2812750"/>
            <a:ext cx="3335546" cy="8338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виражений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грошовій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формі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еквівалент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одиниці</a:t>
            </a:r>
            <a:r>
              <a:rPr lang="ru-RU" dirty="0">
                <a:ea typeface="+mn-lt"/>
                <a:cs typeface="+mn-lt"/>
              </a:rPr>
              <a:t> товару</a:t>
            </a:r>
            <a:endParaRPr lang="ru-RU" dirty="0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FC98E4E8-0485-46BF-9D8E-879B1E15E5D4}"/>
              </a:ext>
            </a:extLst>
          </p:cNvPr>
          <p:cNvSpPr/>
          <p:nvPr/>
        </p:nvSpPr>
        <p:spPr>
          <a:xfrm>
            <a:off x="375787" y="3761655"/>
            <a:ext cx="3335546" cy="8338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перехрестя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основних</a:t>
            </a:r>
            <a:r>
              <a:rPr lang="ru-RU" dirty="0">
                <a:ea typeface="+mn-lt"/>
                <a:cs typeface="+mn-lt"/>
              </a:rPr>
              <a:t> проблем </a:t>
            </a:r>
            <a:r>
              <a:rPr lang="ru-RU" dirty="0" err="1">
                <a:ea typeface="+mn-lt"/>
                <a:cs typeface="+mn-lt"/>
              </a:rPr>
              <a:t>розвитку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суспільства</a:t>
            </a:r>
            <a:endParaRPr lang="ru-RU" dirty="0" err="1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C84A802-65C3-445A-A328-D81CD62BAD99}"/>
              </a:ext>
            </a:extLst>
          </p:cNvPr>
          <p:cNvSpPr/>
          <p:nvPr/>
        </p:nvSpPr>
        <p:spPr>
          <a:xfrm>
            <a:off x="375786" y="4710560"/>
            <a:ext cx="3335546" cy="21566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700" dirty="0">
                <a:ea typeface="+mn-lt"/>
                <a:cs typeface="+mn-lt"/>
              </a:rPr>
              <a:t>а </a:t>
            </a:r>
            <a:r>
              <a:rPr lang="ru-RU" sz="1700" dirty="0" err="1">
                <a:ea typeface="+mn-lt"/>
                <a:cs typeface="+mn-lt"/>
              </a:rPr>
              <a:t>саме</a:t>
            </a:r>
            <a:r>
              <a:rPr lang="ru-RU" sz="1700" dirty="0">
                <a:ea typeface="+mn-lt"/>
                <a:cs typeface="+mn-lt"/>
              </a:rPr>
              <a:t>: </a:t>
            </a:r>
          </a:p>
          <a:p>
            <a:r>
              <a:rPr lang="ru-RU" sz="1700" dirty="0">
                <a:ea typeface="+mn-lt"/>
                <a:cs typeface="+mn-lt"/>
              </a:rPr>
              <a:t>✓ </a:t>
            </a:r>
            <a:r>
              <a:rPr lang="ru-RU" sz="1700" dirty="0" err="1">
                <a:ea typeface="+mn-lt"/>
                <a:cs typeface="+mn-lt"/>
              </a:rPr>
              <a:t>виробництво</a:t>
            </a:r>
            <a:r>
              <a:rPr lang="ru-RU" sz="1700" dirty="0">
                <a:ea typeface="+mn-lt"/>
                <a:cs typeface="+mn-lt"/>
              </a:rPr>
              <a:t> та </a:t>
            </a:r>
            <a:r>
              <a:rPr lang="ru-RU" sz="1700" dirty="0" err="1">
                <a:ea typeface="+mn-lt"/>
                <a:cs typeface="+mn-lt"/>
              </a:rPr>
              <a:t>реалізація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товарів</a:t>
            </a:r>
            <a:r>
              <a:rPr lang="ru-RU" sz="1700" dirty="0">
                <a:ea typeface="+mn-lt"/>
                <a:cs typeface="+mn-lt"/>
              </a:rPr>
              <a:t>, </a:t>
            </a:r>
          </a:p>
          <a:p>
            <a:r>
              <a:rPr lang="ru-RU" sz="1700" dirty="0">
                <a:ea typeface="+mn-lt"/>
                <a:cs typeface="+mn-lt"/>
              </a:rPr>
              <a:t>✓ </a:t>
            </a:r>
            <a:r>
              <a:rPr lang="ru-RU" sz="1700" dirty="0" err="1">
                <a:ea typeface="+mn-lt"/>
                <a:cs typeface="+mn-lt"/>
              </a:rPr>
              <a:t>формування</a:t>
            </a:r>
            <a:r>
              <a:rPr lang="ru-RU" sz="1700" dirty="0">
                <a:ea typeface="+mn-lt"/>
                <a:cs typeface="+mn-lt"/>
              </a:rPr>
              <a:t> їх </a:t>
            </a:r>
            <a:r>
              <a:rPr lang="ru-RU" sz="1700" dirty="0" err="1">
                <a:ea typeface="+mn-lt"/>
                <a:cs typeface="+mn-lt"/>
              </a:rPr>
              <a:t>вартості</a:t>
            </a:r>
            <a:r>
              <a:rPr lang="ru-RU" sz="1700" dirty="0">
                <a:ea typeface="+mn-lt"/>
                <a:cs typeface="+mn-lt"/>
              </a:rPr>
              <a:t> </a:t>
            </a:r>
          </a:p>
          <a:p>
            <a:r>
              <a:rPr lang="ru-RU" sz="1700" dirty="0">
                <a:ea typeface="+mn-lt"/>
                <a:cs typeface="+mn-lt"/>
              </a:rPr>
              <a:t>✓ </a:t>
            </a:r>
            <a:r>
              <a:rPr lang="ru-RU" sz="1700" dirty="0" err="1">
                <a:ea typeface="+mn-lt"/>
                <a:cs typeface="+mn-lt"/>
              </a:rPr>
              <a:t>розподіл</a:t>
            </a:r>
            <a:r>
              <a:rPr lang="ru-RU" sz="1700" dirty="0">
                <a:ea typeface="+mn-lt"/>
                <a:cs typeface="+mn-lt"/>
              </a:rPr>
              <a:t> та </a:t>
            </a:r>
            <a:r>
              <a:rPr lang="ru-RU" sz="1700" dirty="0" err="1">
                <a:ea typeface="+mn-lt"/>
                <a:cs typeface="+mn-lt"/>
              </a:rPr>
              <a:t>використання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національного</a:t>
            </a:r>
            <a:r>
              <a:rPr lang="ru-RU" sz="1700" dirty="0">
                <a:ea typeface="+mn-lt"/>
                <a:cs typeface="+mn-lt"/>
              </a:rPr>
              <a:t> доходу</a:t>
            </a:r>
            <a:endParaRPr lang="ru-RU" sz="1700" dirty="0">
              <a:ea typeface="Meiryo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D536B324-E2FF-4123-9CEA-3102DEBF38E4}"/>
              </a:ext>
            </a:extLst>
          </p:cNvPr>
          <p:cNvSpPr/>
          <p:nvPr/>
        </p:nvSpPr>
        <p:spPr>
          <a:xfrm>
            <a:off x="4430202" y="2812749"/>
            <a:ext cx="3335546" cy="8338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процес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формування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endParaRPr lang="ru-RU" dirty="0" err="1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A24ADB0E-194B-491B-A710-4F8590BAAE34}"/>
              </a:ext>
            </a:extLst>
          </p:cNvPr>
          <p:cNvSpPr/>
          <p:nvPr/>
        </p:nvSpPr>
        <p:spPr>
          <a:xfrm>
            <a:off x="8340844" y="2812750"/>
            <a:ext cx="3335546" cy="8338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сукупність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рівнів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структури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endParaRPr lang="ru-RU" dirty="0" err="1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35047974-9278-46D5-A315-64A685BF34A6}"/>
              </a:ext>
            </a:extLst>
          </p:cNvPr>
          <p:cNvSpPr/>
          <p:nvPr/>
        </p:nvSpPr>
        <p:spPr>
          <a:xfrm>
            <a:off x="4214542" y="3761655"/>
            <a:ext cx="3824375" cy="8338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Змішана</a:t>
            </a:r>
            <a:r>
              <a:rPr lang="ru-RU" dirty="0">
                <a:ea typeface="+mn-lt"/>
                <a:cs typeface="+mn-lt"/>
              </a:rPr>
              <a:t> система з </a:t>
            </a:r>
            <a:r>
              <a:rPr lang="ru-RU" dirty="0" err="1">
                <a:ea typeface="+mn-lt"/>
                <a:cs typeface="+mn-lt"/>
              </a:rPr>
              <a:t>елементами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централізованої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ринкової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A40AFF92-3555-45E3-8252-0C9BC06F79D7}"/>
              </a:ext>
            </a:extLst>
          </p:cNvPr>
          <p:cNvSpPr/>
          <p:nvPr/>
        </p:nvSpPr>
        <p:spPr>
          <a:xfrm>
            <a:off x="8340844" y="3761655"/>
            <a:ext cx="3335546" cy="8338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Обумовлює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endParaRPr lang="ru-RU" dirty="0" err="1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31BDF83A-A4D4-42BA-825D-706A8EBE32C9}"/>
              </a:ext>
            </a:extLst>
          </p:cNvPr>
          <p:cNvSpPr/>
          <p:nvPr/>
        </p:nvSpPr>
        <p:spPr>
          <a:xfrm>
            <a:off x="4215148" y="4664364"/>
            <a:ext cx="3335546" cy="21566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700" dirty="0" err="1">
                <a:ea typeface="+mn-lt"/>
                <a:cs typeface="+mn-lt"/>
              </a:rPr>
              <a:t>Формування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цін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здійснюється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державними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установами</a:t>
            </a:r>
            <a:r>
              <a:rPr lang="ru-RU" sz="1700" dirty="0">
                <a:ea typeface="+mn-lt"/>
                <a:cs typeface="+mn-lt"/>
              </a:rPr>
              <a:t> та на </a:t>
            </a:r>
            <a:r>
              <a:rPr lang="ru-RU" sz="1700" dirty="0" err="1">
                <a:ea typeface="+mn-lt"/>
                <a:cs typeface="+mn-lt"/>
              </a:rPr>
              <a:t>підґрунті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взаємодії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попиту</a:t>
            </a:r>
            <a:r>
              <a:rPr lang="ru-RU" sz="1700" dirty="0">
                <a:ea typeface="+mn-lt"/>
                <a:cs typeface="+mn-lt"/>
              </a:rPr>
              <a:t> та </a:t>
            </a:r>
            <a:r>
              <a:rPr lang="ru-RU" sz="1700" dirty="0" err="1">
                <a:ea typeface="+mn-lt"/>
                <a:cs typeface="+mn-lt"/>
              </a:rPr>
              <a:t>пропозиції</a:t>
            </a:r>
            <a:endParaRPr lang="ru-RU" sz="1700" dirty="0" err="1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AB9AEEFB-8ADB-4FBC-8D22-A3D07CCF4C65}"/>
              </a:ext>
            </a:extLst>
          </p:cNvPr>
          <p:cNvSpPr/>
          <p:nvPr/>
        </p:nvSpPr>
        <p:spPr>
          <a:xfrm>
            <a:off x="7836664" y="4710559"/>
            <a:ext cx="2315726" cy="214222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1600" dirty="0"/>
              <a:t>• Оптово</a:t>
            </a:r>
            <a:r>
              <a:rPr lang="en-US" sz="1600" dirty="0"/>
              <a:t>-</a:t>
            </a:r>
            <a:r>
              <a:rPr lang="ru-RU" sz="1600" dirty="0" err="1"/>
              <a:t>відпускних</a:t>
            </a:r>
            <a:r>
              <a:rPr lang="ru-RU" sz="1600" dirty="0"/>
              <a:t> </a:t>
            </a:r>
            <a:r>
              <a:rPr lang="ru-RU" sz="1600" dirty="0" err="1"/>
              <a:t>цін</a:t>
            </a:r>
            <a:r>
              <a:rPr lang="ru-RU" sz="1600" dirty="0"/>
              <a:t> </a:t>
            </a:r>
            <a:r>
              <a:rPr lang="ru-RU" sz="1600" dirty="0" err="1"/>
              <a:t>виробника</a:t>
            </a:r>
            <a:r>
              <a:rPr lang="ru-RU" sz="1600" dirty="0"/>
              <a:t> </a:t>
            </a:r>
            <a:endParaRPr lang="ru-RU" sz="1600" dirty="0">
              <a:ea typeface="Meiryo"/>
            </a:endParaRPr>
          </a:p>
          <a:p>
            <a:r>
              <a:rPr lang="ru-RU" sz="1600" dirty="0"/>
              <a:t>• </a:t>
            </a:r>
            <a:r>
              <a:rPr lang="ru-RU" sz="1600" dirty="0" err="1"/>
              <a:t>закупівельних</a:t>
            </a:r>
            <a:r>
              <a:rPr lang="ru-RU" sz="1600" dirty="0"/>
              <a:t> </a:t>
            </a:r>
            <a:r>
              <a:rPr lang="ru-RU" sz="1600" dirty="0" err="1"/>
              <a:t>цін</a:t>
            </a:r>
            <a:r>
              <a:rPr lang="ru-RU" sz="1600" dirty="0"/>
              <a:t> </a:t>
            </a:r>
            <a:endParaRPr lang="ru-RU" sz="1600" dirty="0">
              <a:ea typeface="Meiryo"/>
            </a:endParaRPr>
          </a:p>
          <a:p>
            <a:r>
              <a:rPr lang="ru-RU" sz="1600" dirty="0"/>
              <a:t>• </a:t>
            </a:r>
            <a:r>
              <a:rPr lang="ru-RU" sz="1600" dirty="0" err="1"/>
              <a:t>роздрібних</a:t>
            </a:r>
            <a:r>
              <a:rPr lang="ru-RU" sz="1600" dirty="0"/>
              <a:t> </a:t>
            </a:r>
            <a:r>
              <a:rPr lang="ru-RU" sz="1600" dirty="0" err="1"/>
              <a:t>цін</a:t>
            </a:r>
            <a:endParaRPr lang="ru-RU" sz="1600" dirty="0">
              <a:ea typeface="Meiryo"/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861C43A8-5EC5-4461-8BEC-69D6C96D2A5C}"/>
              </a:ext>
            </a:extLst>
          </p:cNvPr>
          <p:cNvSpPr/>
          <p:nvPr/>
        </p:nvSpPr>
        <p:spPr>
          <a:xfrm>
            <a:off x="10152389" y="4710558"/>
            <a:ext cx="2244741" cy="214222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1600" dirty="0">
                <a:ea typeface="+mn-lt"/>
                <a:cs typeface="+mn-lt"/>
              </a:rPr>
              <a:t>• </a:t>
            </a:r>
            <a:r>
              <a:rPr lang="ru-RU" sz="1600" dirty="0" err="1">
                <a:ea typeface="+mn-lt"/>
                <a:cs typeface="+mn-lt"/>
              </a:rPr>
              <a:t>Вільних</a:t>
            </a:r>
            <a:r>
              <a:rPr lang="ru-RU" sz="1600" dirty="0">
                <a:ea typeface="+mn-lt"/>
                <a:cs typeface="+mn-lt"/>
              </a:rPr>
              <a:t> </a:t>
            </a:r>
            <a:endParaRPr lang="ru-RU" sz="1600" dirty="0">
              <a:ea typeface="Meiryo"/>
            </a:endParaRPr>
          </a:p>
          <a:p>
            <a:r>
              <a:rPr lang="ru-RU" sz="1600" dirty="0">
                <a:ea typeface="+mn-lt"/>
                <a:cs typeface="+mn-lt"/>
              </a:rPr>
              <a:t>• державно</a:t>
            </a:r>
            <a:r>
              <a:rPr lang="en-US" sz="1600" dirty="0">
                <a:ea typeface="+mn-lt"/>
                <a:cs typeface="+mn-lt"/>
              </a:rPr>
              <a:t>-</a:t>
            </a:r>
            <a:r>
              <a:rPr lang="ru-RU" sz="1600" dirty="0" err="1">
                <a:ea typeface="+mn-lt"/>
                <a:cs typeface="+mn-lt"/>
              </a:rPr>
              <a:t>регульованих</a:t>
            </a:r>
            <a:endParaRPr lang="ru-RU" sz="1600" dirty="0">
              <a:ea typeface="Meiryo"/>
            </a:endParaRP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8506EC4F-3F45-418D-9CCD-9902E1DFACF0}"/>
              </a:ext>
            </a:extLst>
          </p:cNvPr>
          <p:cNvSpPr/>
          <p:nvPr/>
        </p:nvSpPr>
        <p:spPr>
          <a:xfrm>
            <a:off x="5679359" y="1816565"/>
            <a:ext cx="992037" cy="2156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: вниз 25">
            <a:extLst>
              <a:ext uri="{FF2B5EF4-FFF2-40B4-BE49-F238E27FC236}">
                <a16:creationId xmlns:a16="http://schemas.microsoft.com/office/drawing/2014/main" id="{AB9CE1B3-6CAD-431E-8819-521F83A6EB42}"/>
              </a:ext>
            </a:extLst>
          </p:cNvPr>
          <p:cNvSpPr/>
          <p:nvPr/>
        </p:nvSpPr>
        <p:spPr>
          <a:xfrm>
            <a:off x="9273698" y="2592942"/>
            <a:ext cx="992037" cy="2156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: вниз 26">
            <a:extLst>
              <a:ext uri="{FF2B5EF4-FFF2-40B4-BE49-F238E27FC236}">
                <a16:creationId xmlns:a16="http://schemas.microsoft.com/office/drawing/2014/main" id="{39BA4F4C-82AA-420B-9E84-35120A30B540}"/>
              </a:ext>
            </a:extLst>
          </p:cNvPr>
          <p:cNvSpPr/>
          <p:nvPr/>
        </p:nvSpPr>
        <p:spPr>
          <a:xfrm>
            <a:off x="5636227" y="2578565"/>
            <a:ext cx="992037" cy="2156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: вниз 27">
            <a:extLst>
              <a:ext uri="{FF2B5EF4-FFF2-40B4-BE49-F238E27FC236}">
                <a16:creationId xmlns:a16="http://schemas.microsoft.com/office/drawing/2014/main" id="{B7FA91E3-CEAF-4872-A26F-AFB375E8FD14}"/>
              </a:ext>
            </a:extLst>
          </p:cNvPr>
          <p:cNvSpPr/>
          <p:nvPr/>
        </p:nvSpPr>
        <p:spPr>
          <a:xfrm>
            <a:off x="1811849" y="2578564"/>
            <a:ext cx="992037" cy="2156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лево-вправо 6">
            <a:extLst>
              <a:ext uri="{FF2B5EF4-FFF2-40B4-BE49-F238E27FC236}">
                <a16:creationId xmlns:a16="http://schemas.microsoft.com/office/drawing/2014/main" id="{86D919A0-8007-4D81-AAB2-10C10C6A8E08}"/>
              </a:ext>
            </a:extLst>
          </p:cNvPr>
          <p:cNvSpPr/>
          <p:nvPr/>
        </p:nvSpPr>
        <p:spPr>
          <a:xfrm>
            <a:off x="3803076" y="2105686"/>
            <a:ext cx="819509" cy="47445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: влево-вправо 28">
            <a:extLst>
              <a:ext uri="{FF2B5EF4-FFF2-40B4-BE49-F238E27FC236}">
                <a16:creationId xmlns:a16="http://schemas.microsoft.com/office/drawing/2014/main" id="{B4D0CF5D-26B4-4F22-822E-8FCB66332936}"/>
              </a:ext>
            </a:extLst>
          </p:cNvPr>
          <p:cNvSpPr/>
          <p:nvPr/>
        </p:nvSpPr>
        <p:spPr>
          <a:xfrm>
            <a:off x="7526811" y="2105685"/>
            <a:ext cx="819509" cy="47445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изогнутая вправо 8">
            <a:extLst>
              <a:ext uri="{FF2B5EF4-FFF2-40B4-BE49-F238E27FC236}">
                <a16:creationId xmlns:a16="http://schemas.microsoft.com/office/drawing/2014/main" id="{223BC38B-7492-4EC4-A99F-7B56138C30F8}"/>
              </a:ext>
            </a:extLst>
          </p:cNvPr>
          <p:cNvSpPr/>
          <p:nvPr/>
        </p:nvSpPr>
        <p:spPr>
          <a:xfrm>
            <a:off x="191362" y="1365215"/>
            <a:ext cx="733245" cy="122207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Стрелка: изогнутая влево 29">
            <a:extLst>
              <a:ext uri="{FF2B5EF4-FFF2-40B4-BE49-F238E27FC236}">
                <a16:creationId xmlns:a16="http://schemas.microsoft.com/office/drawing/2014/main" id="{1A652080-A028-46E6-B66B-E87701CE0F7D}"/>
              </a:ext>
            </a:extLst>
          </p:cNvPr>
          <p:cNvSpPr/>
          <p:nvPr/>
        </p:nvSpPr>
        <p:spPr>
          <a:xfrm>
            <a:off x="11304161" y="1364317"/>
            <a:ext cx="733245" cy="122207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006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CB1FF0-ECC5-4707-A8B1-C8D9EF97A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196" y="-664144"/>
            <a:ext cx="9258383" cy="1344612"/>
          </a:xfrm>
        </p:spPr>
        <p:txBody>
          <a:bodyPr anchor="b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ru-RU" sz="3000" dirty="0" err="1">
                <a:solidFill>
                  <a:srgbClr val="C00000"/>
                </a:solidFill>
                <a:ea typeface="+mj-lt"/>
                <a:cs typeface="+mj-lt"/>
              </a:rPr>
              <a:t>Основні</a:t>
            </a:r>
            <a:r>
              <a:rPr lang="ru-RU" sz="3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000" dirty="0" err="1">
                <a:solidFill>
                  <a:srgbClr val="C00000"/>
                </a:solidFill>
                <a:ea typeface="+mj-lt"/>
                <a:cs typeface="+mj-lt"/>
              </a:rPr>
              <a:t>види</a:t>
            </a:r>
            <a:r>
              <a:rPr lang="ru-RU" sz="3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000" dirty="0" err="1">
                <a:solidFill>
                  <a:srgbClr val="C00000"/>
                </a:solidFill>
                <a:ea typeface="+mj-lt"/>
                <a:cs typeface="+mj-lt"/>
              </a:rPr>
              <a:t>цін</a:t>
            </a:r>
            <a:r>
              <a:rPr lang="ru-RU" sz="3000" dirty="0">
                <a:solidFill>
                  <a:srgbClr val="C00000"/>
                </a:solidFill>
                <a:ea typeface="+mj-lt"/>
                <a:cs typeface="+mj-lt"/>
              </a:rPr>
              <a:t> на </a:t>
            </a:r>
            <a:r>
              <a:rPr lang="ru-RU" sz="3000" dirty="0" err="1">
                <a:solidFill>
                  <a:srgbClr val="C00000"/>
                </a:solidFill>
                <a:ea typeface="+mj-lt"/>
                <a:cs typeface="+mj-lt"/>
              </a:rPr>
              <a:t>лікарські</a:t>
            </a:r>
            <a:r>
              <a:rPr lang="ru-RU" sz="3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3000" dirty="0" err="1">
                <a:solidFill>
                  <a:srgbClr val="C00000"/>
                </a:solidFill>
                <a:ea typeface="+mj-lt"/>
                <a:cs typeface="+mj-lt"/>
              </a:rPr>
              <a:t>засоби</a:t>
            </a:r>
            <a:endParaRPr lang="ru-RU" sz="3000" dirty="0" err="1">
              <a:solidFill>
                <a:srgbClr val="C00000"/>
              </a:solidFill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9B27481-48C7-484F-B4AD-C8138226EEF3}"/>
              </a:ext>
            </a:extLst>
          </p:cNvPr>
          <p:cNvSpPr/>
          <p:nvPr/>
        </p:nvSpPr>
        <p:spPr>
          <a:xfrm>
            <a:off x="175404" y="671423"/>
            <a:ext cx="3651847" cy="6613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За сферою </a:t>
            </a:r>
            <a:r>
              <a:rPr lang="ru-RU" b="1" dirty="0" err="1">
                <a:ea typeface="+mn-lt"/>
                <a:cs typeface="+mn-lt"/>
              </a:rPr>
              <a:t>застосування</a:t>
            </a:r>
            <a:r>
              <a:rPr lang="ru-RU" b="1" dirty="0">
                <a:ea typeface="+mn-lt"/>
                <a:cs typeface="+mn-lt"/>
              </a:rPr>
              <a:t>*</a:t>
            </a:r>
            <a:endParaRPr lang="ru-RU" dirty="0">
              <a:ea typeface="Meiryo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22867D1-4942-44FB-BBDC-D168660E15F5}"/>
              </a:ext>
            </a:extLst>
          </p:cNvPr>
          <p:cNvSpPr/>
          <p:nvPr/>
        </p:nvSpPr>
        <p:spPr>
          <a:xfrm>
            <a:off x="6357667" y="671422"/>
            <a:ext cx="3752489" cy="6613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За </a:t>
            </a:r>
            <a:r>
              <a:rPr lang="ru-RU" b="1" dirty="0" err="1">
                <a:ea typeface="+mn-lt"/>
                <a:cs typeface="+mn-lt"/>
              </a:rPr>
              <a:t>впливом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держави</a:t>
            </a:r>
            <a:r>
              <a:rPr lang="ru-RU" b="1" dirty="0">
                <a:ea typeface="+mn-lt"/>
                <a:cs typeface="+mn-lt"/>
              </a:rPr>
              <a:t>*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B28C27D-8C1B-436C-A5BE-97D59C78A028}"/>
              </a:ext>
            </a:extLst>
          </p:cNvPr>
          <p:cNvSpPr/>
          <p:nvPr/>
        </p:nvSpPr>
        <p:spPr>
          <a:xfrm>
            <a:off x="519562" y="1418147"/>
            <a:ext cx="5362753" cy="145211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ea typeface="+mn-lt"/>
                <a:cs typeface="+mn-lt"/>
              </a:rPr>
              <a:t>Оптово-</a:t>
            </a:r>
            <a:r>
              <a:rPr lang="ru-RU" sz="1600" b="1" dirty="0" err="1">
                <a:ea typeface="+mn-lt"/>
                <a:cs typeface="+mn-lt"/>
              </a:rPr>
              <a:t>відпускна</a:t>
            </a:r>
            <a:r>
              <a:rPr lang="ru-RU" sz="1600" b="1" dirty="0">
                <a:ea typeface="+mn-lt"/>
                <a:cs typeface="+mn-lt"/>
              </a:rPr>
              <a:t> (</a:t>
            </a:r>
            <a:r>
              <a:rPr lang="ru-RU" sz="1600" b="1" dirty="0" err="1">
                <a:ea typeface="+mn-lt"/>
                <a:cs typeface="+mn-lt"/>
              </a:rPr>
              <a:t>ціна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виробника</a:t>
            </a:r>
            <a:r>
              <a:rPr lang="ru-RU" sz="1600" b="1" dirty="0">
                <a:ea typeface="+mn-lt"/>
                <a:cs typeface="+mn-lt"/>
              </a:rPr>
              <a:t>)</a:t>
            </a:r>
            <a:r>
              <a:rPr lang="ru-RU" sz="1600" dirty="0">
                <a:ea typeface="+mn-lt"/>
                <a:cs typeface="+mn-lt"/>
              </a:rPr>
              <a:t> - </a:t>
            </a:r>
            <a:r>
              <a:rPr lang="ru-RU" sz="1600" dirty="0" err="1">
                <a:ea typeface="+mn-lt"/>
                <a:cs typeface="+mn-lt"/>
              </a:rPr>
              <a:t>ціна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одиниці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імпортованого</a:t>
            </a:r>
            <a:r>
              <a:rPr lang="ru-RU" sz="1600" dirty="0">
                <a:ea typeface="+mn-lt"/>
                <a:cs typeface="+mn-lt"/>
              </a:rPr>
              <a:t> товару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одиниці</a:t>
            </a:r>
            <a:r>
              <a:rPr lang="ru-RU" sz="1600" dirty="0">
                <a:ea typeface="+mn-lt"/>
                <a:cs typeface="+mn-lt"/>
              </a:rPr>
              <a:t> товару, </a:t>
            </a:r>
            <a:r>
              <a:rPr lang="ru-RU" sz="1600" dirty="0" err="1">
                <a:ea typeface="+mn-lt"/>
                <a:cs typeface="+mn-lt"/>
              </a:rPr>
              <a:t>встановлена</a:t>
            </a:r>
            <a:r>
              <a:rPr lang="ru-RU" sz="1600" dirty="0">
                <a:ea typeface="+mn-lt"/>
                <a:cs typeface="+mn-lt"/>
              </a:rPr>
              <a:t> договором, </a:t>
            </a:r>
            <a:r>
              <a:rPr lang="ru-RU" sz="1600" dirty="0" err="1">
                <a:ea typeface="+mn-lt"/>
                <a:cs typeface="+mn-lt"/>
              </a:rPr>
              <a:t>укладеним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між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вітчизняним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виробником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суб'єктом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господарської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діяльності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який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здійснює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оптову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торгівлю</a:t>
            </a:r>
            <a:r>
              <a:rPr lang="ru-RU" sz="1600" dirty="0">
                <a:ea typeface="+mn-lt"/>
                <a:cs typeface="+mn-lt"/>
              </a:rPr>
              <a:t> ЛЗ </a:t>
            </a:r>
            <a:endParaRPr lang="ru-RU" sz="1600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395F5DE-99B2-403D-8CD2-6A44F989B872}"/>
              </a:ext>
            </a:extLst>
          </p:cNvPr>
          <p:cNvSpPr/>
          <p:nvPr/>
        </p:nvSpPr>
        <p:spPr>
          <a:xfrm>
            <a:off x="519561" y="3014033"/>
            <a:ext cx="5362753" cy="135147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 err="1">
                <a:ea typeface="+mn-lt"/>
                <a:cs typeface="+mn-lt"/>
              </a:rPr>
              <a:t>Закупівельна</a:t>
            </a:r>
            <a:r>
              <a:rPr lang="ru-RU" sz="1600" b="1" dirty="0">
                <a:ea typeface="+mn-lt"/>
                <a:cs typeface="+mn-lt"/>
              </a:rPr>
              <a:t> (</a:t>
            </a:r>
            <a:r>
              <a:rPr lang="ru-RU" sz="1600" b="1" dirty="0" err="1">
                <a:ea typeface="+mn-lt"/>
                <a:cs typeface="+mn-lt"/>
              </a:rPr>
              <a:t>ціна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дистриб'ютора</a:t>
            </a:r>
            <a:r>
              <a:rPr lang="ru-RU" sz="1600" b="1" dirty="0">
                <a:ea typeface="+mn-lt"/>
                <a:cs typeface="+mn-lt"/>
              </a:rPr>
              <a:t>)</a:t>
            </a:r>
            <a:r>
              <a:rPr lang="ru-RU" sz="1600" dirty="0">
                <a:ea typeface="+mn-lt"/>
                <a:cs typeface="+mn-lt"/>
              </a:rPr>
              <a:t> - </a:t>
            </a:r>
            <a:r>
              <a:rPr lang="ru-RU" sz="1600" dirty="0" err="1">
                <a:ea typeface="+mn-lt"/>
                <a:cs typeface="+mn-lt"/>
              </a:rPr>
              <a:t>ціна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одиниці</a:t>
            </a:r>
            <a:r>
              <a:rPr lang="ru-RU" sz="1600" dirty="0">
                <a:ea typeface="+mn-lt"/>
                <a:cs typeface="+mn-lt"/>
              </a:rPr>
              <a:t> товару, яка </a:t>
            </a:r>
            <a:r>
              <a:rPr lang="ru-RU" sz="1600" dirty="0" err="1">
                <a:ea typeface="+mn-lt"/>
                <a:cs typeface="+mn-lt"/>
              </a:rPr>
              <a:t>визначається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суб'єктом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господарської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господарювання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який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здійснює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оптову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торгівлю</a:t>
            </a:r>
            <a:r>
              <a:rPr lang="ru-RU" sz="1600" dirty="0">
                <a:ea typeface="+mn-lt"/>
                <a:cs typeface="+mn-lt"/>
              </a:rPr>
              <a:t> ЛЗ, для </a:t>
            </a:r>
            <a:r>
              <a:rPr lang="ru-RU" sz="1600" dirty="0" err="1">
                <a:ea typeface="+mn-lt"/>
                <a:cs typeface="+mn-lt"/>
              </a:rPr>
              <a:t>подальшої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реалізації</a:t>
            </a:r>
            <a:r>
              <a:rPr lang="ru-RU" sz="1600" dirty="0">
                <a:ea typeface="+mn-lt"/>
                <a:cs typeface="+mn-lt"/>
              </a:rPr>
              <a:t> через </a:t>
            </a:r>
            <a:r>
              <a:rPr lang="ru-RU" sz="1600" dirty="0" err="1">
                <a:ea typeface="+mn-lt"/>
                <a:cs typeface="+mn-lt"/>
              </a:rPr>
              <a:t>аптечну</a:t>
            </a:r>
            <a:r>
              <a:rPr lang="ru-RU" sz="1600" dirty="0">
                <a:ea typeface="+mn-lt"/>
                <a:cs typeface="+mn-lt"/>
              </a:rPr>
              <a:t> мережу</a:t>
            </a:r>
            <a:endParaRPr lang="ru-RU" dirty="0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3A0D475A-9A01-4C6F-9200-B6D53FCCED07}"/>
              </a:ext>
            </a:extLst>
          </p:cNvPr>
          <p:cNvSpPr/>
          <p:nvPr/>
        </p:nvSpPr>
        <p:spPr>
          <a:xfrm>
            <a:off x="519560" y="4494900"/>
            <a:ext cx="5362753" cy="12220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 err="1">
                <a:ea typeface="+mn-lt"/>
                <a:cs typeface="+mn-lt"/>
              </a:rPr>
              <a:t>Роздрібна</a:t>
            </a:r>
            <a:r>
              <a:rPr lang="ru-RU" sz="1600" b="1" dirty="0">
                <a:ea typeface="+mn-lt"/>
                <a:cs typeface="+mn-lt"/>
              </a:rPr>
              <a:t> (</a:t>
            </a:r>
            <a:r>
              <a:rPr lang="ru-RU" sz="1600" b="1" dirty="0" err="1">
                <a:ea typeface="+mn-lt"/>
                <a:cs typeface="+mn-lt"/>
              </a:rPr>
              <a:t>ціна</a:t>
            </a:r>
            <a:r>
              <a:rPr lang="ru-RU" sz="1600" b="1" dirty="0">
                <a:ea typeface="+mn-lt"/>
                <a:cs typeface="+mn-lt"/>
              </a:rPr>
              <a:t> аптеки)</a:t>
            </a:r>
            <a:r>
              <a:rPr lang="ru-RU" sz="1600" dirty="0">
                <a:ea typeface="+mn-lt"/>
                <a:cs typeface="+mn-lt"/>
              </a:rPr>
              <a:t> - </a:t>
            </a:r>
            <a:r>
              <a:rPr lang="ru-RU" sz="1600" dirty="0" err="1">
                <a:ea typeface="+mn-lt"/>
                <a:cs typeface="+mn-lt"/>
              </a:rPr>
              <a:t>ціна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одиниці</a:t>
            </a:r>
            <a:r>
              <a:rPr lang="ru-RU" sz="1600" dirty="0">
                <a:ea typeface="+mn-lt"/>
                <a:cs typeface="+mn-lt"/>
              </a:rPr>
              <a:t> товару, яка </a:t>
            </a:r>
            <a:r>
              <a:rPr lang="ru-RU" sz="1600" dirty="0" err="1">
                <a:ea typeface="+mn-lt"/>
                <a:cs typeface="+mn-lt"/>
              </a:rPr>
              <a:t>визначається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суб'єктом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господарської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господарювання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який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здійснює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реалізацію</a:t>
            </a:r>
            <a:r>
              <a:rPr lang="ru-RU" sz="1600" dirty="0">
                <a:ea typeface="+mn-lt"/>
                <a:cs typeface="+mn-lt"/>
              </a:rPr>
              <a:t> товару через </a:t>
            </a:r>
            <a:r>
              <a:rPr lang="ru-RU" sz="1600" dirty="0" err="1">
                <a:ea typeface="+mn-lt"/>
                <a:cs typeface="+mn-lt"/>
              </a:rPr>
              <a:t>аптечну</a:t>
            </a:r>
            <a:r>
              <a:rPr lang="ru-RU" sz="1600" dirty="0">
                <a:ea typeface="+mn-lt"/>
                <a:cs typeface="+mn-lt"/>
              </a:rPr>
              <a:t> мережу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6D4BC40-DA3E-4A7C-9422-A3AB716FCF90}"/>
              </a:ext>
            </a:extLst>
          </p:cNvPr>
          <p:cNvSpPr/>
          <p:nvPr/>
        </p:nvSpPr>
        <p:spPr>
          <a:xfrm>
            <a:off x="130475" y="5888606"/>
            <a:ext cx="5693432" cy="8770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*</a:t>
            </a:r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Постанови КМУ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17.10.2008 р. №955 «Про заходи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стабілізації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медичні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вироби</a:t>
            </a:r>
            <a:r>
              <a:rPr lang="ru-RU" dirty="0">
                <a:ea typeface="+mn-lt"/>
                <a:cs typeface="+mn-lt"/>
              </a:rPr>
              <a:t>»</a:t>
            </a:r>
            <a:endParaRPr lang="ru-RU" dirty="0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3112832-C734-4AD7-84F7-8E7107B45020}"/>
              </a:ext>
            </a:extLst>
          </p:cNvPr>
          <p:cNvSpPr/>
          <p:nvPr/>
        </p:nvSpPr>
        <p:spPr>
          <a:xfrm>
            <a:off x="6744957" y="1576296"/>
            <a:ext cx="5362753" cy="1150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 err="1">
                <a:ea typeface="+mn-lt"/>
                <a:cs typeface="+mn-lt"/>
              </a:rPr>
              <a:t>Державні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регульовані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 - </a:t>
            </a:r>
            <a:r>
              <a:rPr lang="ru-RU" sz="1600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, на </a:t>
            </a:r>
            <a:r>
              <a:rPr lang="ru-RU" sz="1600" dirty="0" err="1">
                <a:ea typeface="+mn-lt"/>
                <a:cs typeface="+mn-lt"/>
              </a:rPr>
              <a:t>формування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яких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органи</a:t>
            </a:r>
            <a:r>
              <a:rPr lang="ru-RU" sz="1600" dirty="0">
                <a:ea typeface="+mn-lt"/>
                <a:cs typeface="+mn-lt"/>
              </a:rPr>
              <a:t> державного </a:t>
            </a:r>
            <a:r>
              <a:rPr lang="ru-RU" sz="1600" dirty="0" err="1">
                <a:ea typeface="+mn-lt"/>
                <a:cs typeface="+mn-lt"/>
              </a:rPr>
              <a:t>управління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накладають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певні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обмеження</a:t>
            </a:r>
            <a:endParaRPr lang="ru-RU" dirty="0" err="1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534E581C-D146-4705-87D4-BB9CCF2568EC}"/>
              </a:ext>
            </a:extLst>
          </p:cNvPr>
          <p:cNvSpPr/>
          <p:nvPr/>
        </p:nvSpPr>
        <p:spPr>
          <a:xfrm>
            <a:off x="6744956" y="2970899"/>
            <a:ext cx="5362753" cy="1150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 err="1">
                <a:ea typeface="+mn-lt"/>
                <a:cs typeface="+mn-lt"/>
              </a:rPr>
              <a:t>Вільні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 - </a:t>
            </a:r>
            <a:r>
              <a:rPr lang="ru-RU" sz="1600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формуються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під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впливом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ринкової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кон'юнктури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фармацевтичного</a:t>
            </a:r>
            <a:r>
              <a:rPr lang="ru-RU" sz="1600" dirty="0">
                <a:ea typeface="+mn-lt"/>
                <a:cs typeface="+mn-lt"/>
              </a:rPr>
              <a:t> ринку</a:t>
            </a:r>
            <a:endParaRPr lang="ru-RU" dirty="0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A93B35A-C245-4A53-82AB-9131D45BE314}"/>
              </a:ext>
            </a:extLst>
          </p:cNvPr>
          <p:cNvSpPr/>
          <p:nvPr/>
        </p:nvSpPr>
        <p:spPr>
          <a:xfrm>
            <a:off x="6744955" y="4365502"/>
            <a:ext cx="5362753" cy="1150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 err="1">
                <a:ea typeface="+mn-lt"/>
                <a:cs typeface="+mn-lt"/>
              </a:rPr>
              <a:t>Фіксовані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 - </a:t>
            </a:r>
            <a:r>
              <a:rPr lang="ru-RU" sz="1600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, яка </a:t>
            </a:r>
            <a:r>
              <a:rPr lang="ru-RU" sz="1600" dirty="0" err="1">
                <a:ea typeface="+mn-lt"/>
                <a:cs typeface="+mn-lt"/>
              </a:rPr>
              <a:t>тимчасово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встановлюються</a:t>
            </a:r>
            <a:r>
              <a:rPr lang="ru-RU" sz="1600" dirty="0">
                <a:ea typeface="+mn-lt"/>
                <a:cs typeface="+mn-lt"/>
              </a:rPr>
              <a:t> органами державного </a:t>
            </a:r>
            <a:r>
              <a:rPr lang="ru-RU" sz="1600" dirty="0" err="1">
                <a:ea typeface="+mn-lt"/>
                <a:cs typeface="+mn-lt"/>
              </a:rPr>
              <a:t>управління</a:t>
            </a:r>
            <a:r>
              <a:rPr lang="ru-RU" sz="1600" dirty="0">
                <a:ea typeface="+mn-lt"/>
                <a:cs typeface="+mn-lt"/>
              </a:rPr>
              <a:t> на </a:t>
            </a:r>
            <a:r>
              <a:rPr lang="ru-RU" sz="1600" dirty="0" err="1">
                <a:ea typeface="+mn-lt"/>
                <a:cs typeface="+mn-lt"/>
              </a:rPr>
              <a:t>відповідні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рівні</a:t>
            </a:r>
            <a:endParaRPr lang="ru-RU" dirty="0" err="1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E05A445-76A6-4601-B6B6-8B462C7DF565}"/>
              </a:ext>
            </a:extLst>
          </p:cNvPr>
          <p:cNvSpPr/>
          <p:nvPr/>
        </p:nvSpPr>
        <p:spPr>
          <a:xfrm>
            <a:off x="6988474" y="5888605"/>
            <a:ext cx="5118338" cy="8770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*</a:t>
            </a:r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Закону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21.06.2012р. № 5007-VI «Про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r>
              <a:rPr lang="ru-RU" dirty="0">
                <a:ea typeface="+mn-lt"/>
                <a:cs typeface="+mn-lt"/>
              </a:rPr>
              <a:t>»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CB65DF09-AB73-4670-9F90-84C5AC6B890D}"/>
              </a:ext>
            </a:extLst>
          </p:cNvPr>
          <p:cNvCxnSpPr/>
          <p:nvPr/>
        </p:nvCxnSpPr>
        <p:spPr>
          <a:xfrm flipH="1">
            <a:off x="6541877" y="1330086"/>
            <a:ext cx="14378" cy="3608714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B29E2F5A-121F-48E7-8C10-43CB8467DC56}"/>
              </a:ext>
            </a:extLst>
          </p:cNvPr>
          <p:cNvCxnSpPr>
            <a:cxnSpLocks/>
          </p:cNvCxnSpPr>
          <p:nvPr/>
        </p:nvCxnSpPr>
        <p:spPr>
          <a:xfrm flipH="1">
            <a:off x="244593" y="1330085"/>
            <a:ext cx="14378" cy="3608714"/>
          </a:xfrm>
          <a:prstGeom prst="straightConnector1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F500FD32-DBAA-47DF-938A-3352B336D0D6}"/>
              </a:ext>
            </a:extLst>
          </p:cNvPr>
          <p:cNvCxnSpPr/>
          <p:nvPr/>
        </p:nvCxnSpPr>
        <p:spPr>
          <a:xfrm flipV="1">
            <a:off x="6469092" y="3615186"/>
            <a:ext cx="359434" cy="1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ECBA3E12-DE8C-4076-AF24-73123300EDD9}"/>
              </a:ext>
            </a:extLst>
          </p:cNvPr>
          <p:cNvCxnSpPr>
            <a:cxnSpLocks/>
          </p:cNvCxnSpPr>
          <p:nvPr/>
        </p:nvCxnSpPr>
        <p:spPr>
          <a:xfrm flipV="1">
            <a:off x="6469091" y="4866016"/>
            <a:ext cx="359434" cy="1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6148C6A8-7023-4F26-8C73-8802306B986B}"/>
              </a:ext>
            </a:extLst>
          </p:cNvPr>
          <p:cNvCxnSpPr>
            <a:cxnSpLocks/>
          </p:cNvCxnSpPr>
          <p:nvPr/>
        </p:nvCxnSpPr>
        <p:spPr>
          <a:xfrm flipV="1">
            <a:off x="6555356" y="2220582"/>
            <a:ext cx="359434" cy="1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C104149B-ADB1-41C2-B814-11D1A555F39A}"/>
              </a:ext>
            </a:extLst>
          </p:cNvPr>
          <p:cNvCxnSpPr>
            <a:cxnSpLocks/>
          </p:cNvCxnSpPr>
          <p:nvPr/>
        </p:nvCxnSpPr>
        <p:spPr>
          <a:xfrm flipV="1">
            <a:off x="258072" y="2148695"/>
            <a:ext cx="359434" cy="1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5EC7ECEF-D66E-44B7-B6EA-6C618DF6FC7D}"/>
              </a:ext>
            </a:extLst>
          </p:cNvPr>
          <p:cNvCxnSpPr>
            <a:cxnSpLocks/>
          </p:cNvCxnSpPr>
          <p:nvPr/>
        </p:nvCxnSpPr>
        <p:spPr>
          <a:xfrm flipV="1">
            <a:off x="171809" y="3687072"/>
            <a:ext cx="359434" cy="1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258B0400-02B2-4B27-BC0C-76A2FBF76A0F}"/>
              </a:ext>
            </a:extLst>
          </p:cNvPr>
          <p:cNvCxnSpPr>
            <a:cxnSpLocks/>
          </p:cNvCxnSpPr>
          <p:nvPr/>
        </p:nvCxnSpPr>
        <p:spPr>
          <a:xfrm flipV="1">
            <a:off x="258072" y="4866015"/>
            <a:ext cx="359434" cy="1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6880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3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624CBFB-D803-467F-960F-B6A30F8218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3DB241-82D7-4F8C-B07F-8A28BD0CEE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1823" y="1346268"/>
            <a:ext cx="8868354" cy="2463667"/>
          </a:xfrm>
        </p:spPr>
        <p:txBody>
          <a:bodyPr anchor="b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4100" dirty="0" err="1">
                <a:ea typeface="+mj-lt"/>
                <a:cs typeface="+mj-lt"/>
              </a:rPr>
              <a:t>Особливості</a:t>
            </a:r>
            <a:r>
              <a:rPr lang="ru-RU" sz="4100" dirty="0">
                <a:ea typeface="+mj-lt"/>
                <a:cs typeface="+mj-lt"/>
              </a:rPr>
              <a:t> державного </a:t>
            </a:r>
            <a:r>
              <a:rPr lang="ru-RU" sz="4100" dirty="0" err="1">
                <a:ea typeface="+mj-lt"/>
                <a:cs typeface="+mj-lt"/>
              </a:rPr>
              <a:t>регулювання</a:t>
            </a:r>
            <a:r>
              <a:rPr lang="ru-RU" sz="4100" dirty="0">
                <a:ea typeface="+mj-lt"/>
                <a:cs typeface="+mj-lt"/>
              </a:rPr>
              <a:t> </a:t>
            </a:r>
            <a:r>
              <a:rPr lang="ru-RU" sz="4100" dirty="0" err="1">
                <a:ea typeface="+mj-lt"/>
                <a:cs typeface="+mj-lt"/>
              </a:rPr>
              <a:t>цін</a:t>
            </a:r>
            <a:r>
              <a:rPr lang="ru-RU" sz="4100" dirty="0">
                <a:ea typeface="+mj-lt"/>
                <a:cs typeface="+mj-lt"/>
              </a:rPr>
              <a:t> на </a:t>
            </a:r>
            <a:r>
              <a:rPr lang="ru-RU" sz="4100" dirty="0" err="1">
                <a:ea typeface="+mj-lt"/>
                <a:cs typeface="+mj-lt"/>
              </a:rPr>
              <a:t>лікарські</a:t>
            </a:r>
            <a:r>
              <a:rPr lang="ru-RU" sz="4100" dirty="0">
                <a:ea typeface="+mj-lt"/>
                <a:cs typeface="+mj-lt"/>
              </a:rPr>
              <a:t> </a:t>
            </a:r>
            <a:r>
              <a:rPr lang="ru-RU" sz="4100" dirty="0" err="1">
                <a:ea typeface="+mj-lt"/>
                <a:cs typeface="+mj-lt"/>
              </a:rPr>
              <a:t>засоби</a:t>
            </a:r>
            <a:endParaRPr lang="ru-RU" sz="4100" dirty="0" err="1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3C85561-90D2-4AFA-B2C5-F2D61D86C2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026B71D-5A6F-48FE-AC6A-D7AAA01806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47015" y="-1314429"/>
            <a:ext cx="1697663" cy="12191695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36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FA5794-6A0B-465D-BD09-39B3B3A95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61" y="-3478"/>
            <a:ext cx="10697136" cy="1345269"/>
          </a:xfrm>
        </p:spPr>
        <p:txBody>
          <a:bodyPr vert="horz" lIns="109728" tIns="109728" rIns="109728" bIns="91440" rtlCol="0" anchor="b">
            <a:noAutofit/>
          </a:bodyPr>
          <a:lstStyle/>
          <a:p>
            <a:pPr algn="ctr"/>
            <a:r>
              <a:rPr lang="ru-RU" sz="4000" dirty="0" err="1">
                <a:ea typeface="+mj-lt"/>
                <a:cs typeface="+mj-lt"/>
              </a:rPr>
              <a:t>Державне</a:t>
            </a:r>
            <a:r>
              <a:rPr lang="ru-RU" sz="4000" dirty="0">
                <a:ea typeface="+mj-lt"/>
                <a:cs typeface="+mj-lt"/>
              </a:rPr>
              <a:t> </a:t>
            </a:r>
            <a:r>
              <a:rPr lang="ru-RU" sz="4000" dirty="0" err="1">
                <a:ea typeface="+mj-lt"/>
                <a:cs typeface="+mj-lt"/>
              </a:rPr>
              <a:t>регулювання</a:t>
            </a:r>
            <a:r>
              <a:rPr lang="ru-RU" sz="4000" dirty="0">
                <a:ea typeface="+mj-lt"/>
                <a:cs typeface="+mj-lt"/>
              </a:rPr>
              <a:t> </a:t>
            </a:r>
            <a:r>
              <a:rPr lang="ru-RU" sz="4000" dirty="0" err="1">
                <a:ea typeface="+mj-lt"/>
                <a:cs typeface="+mj-lt"/>
              </a:rPr>
              <a:t>цін</a:t>
            </a:r>
            <a:r>
              <a:rPr lang="ru-RU" sz="4000" dirty="0">
                <a:ea typeface="+mj-lt"/>
                <a:cs typeface="+mj-lt"/>
              </a:rPr>
              <a:t> на ЛЗ</a:t>
            </a:r>
            <a:endParaRPr lang="ru-RU" sz="4000" dirty="0">
              <a:ea typeface="Meiryo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0E4A2C8-8F9C-46D8-B7F7-B87608A92C1A}"/>
              </a:ext>
            </a:extLst>
          </p:cNvPr>
          <p:cNvSpPr/>
          <p:nvPr/>
        </p:nvSpPr>
        <p:spPr>
          <a:xfrm>
            <a:off x="3309667" y="1476554"/>
            <a:ext cx="5894716" cy="1150187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ea typeface="+mn-lt"/>
                <a:cs typeface="+mn-lt"/>
              </a:rPr>
              <a:t>Методи</a:t>
            </a:r>
            <a:r>
              <a:rPr lang="ru-RU" sz="2800" b="1" dirty="0">
                <a:ea typeface="+mn-lt"/>
                <a:cs typeface="+mn-lt"/>
              </a:rPr>
              <a:t> державного </a:t>
            </a:r>
            <a:r>
              <a:rPr lang="ru-RU" sz="2800" b="1" dirty="0" err="1">
                <a:ea typeface="+mn-lt"/>
                <a:cs typeface="+mn-lt"/>
              </a:rPr>
              <a:t>регулювання</a:t>
            </a:r>
            <a:r>
              <a:rPr lang="ru-RU" sz="2800" b="1" dirty="0">
                <a:ea typeface="+mn-lt"/>
                <a:cs typeface="+mn-lt"/>
              </a:rPr>
              <a:t> </a:t>
            </a:r>
            <a:r>
              <a:rPr lang="ru-RU" sz="2800" b="1" dirty="0" err="1">
                <a:ea typeface="+mn-lt"/>
                <a:cs typeface="+mn-lt"/>
              </a:rPr>
              <a:t>цін</a:t>
            </a:r>
            <a:r>
              <a:rPr lang="ru-RU" sz="2800" b="1" dirty="0">
                <a:ea typeface="+mn-lt"/>
                <a:cs typeface="+mn-lt"/>
              </a:rPr>
              <a:t> на ЛЗ</a:t>
            </a:r>
            <a:endParaRPr lang="ru-RU" sz="2800" b="1">
              <a:ea typeface="Meiryo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46AA422-F117-4789-AF20-3ED643D8563C}"/>
              </a:ext>
            </a:extLst>
          </p:cNvPr>
          <p:cNvSpPr/>
          <p:nvPr/>
        </p:nvSpPr>
        <p:spPr>
          <a:xfrm>
            <a:off x="1080279" y="4063581"/>
            <a:ext cx="3651848" cy="12076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err="1">
                <a:ea typeface="+mn-lt"/>
                <a:cs typeface="+mn-lt"/>
              </a:rPr>
              <a:t>Прямі</a:t>
            </a:r>
            <a:endParaRPr lang="ru-RU" sz="3600" dirty="0" err="1">
              <a:ea typeface="Meiryo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159ACE0-804F-4354-939A-2C23859F6249}"/>
              </a:ext>
            </a:extLst>
          </p:cNvPr>
          <p:cNvSpPr/>
          <p:nvPr/>
        </p:nvSpPr>
        <p:spPr>
          <a:xfrm>
            <a:off x="7636354" y="4063580"/>
            <a:ext cx="3651848" cy="12076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3600" dirty="0" err="1"/>
              <a:t>Непрямі</a:t>
            </a:r>
            <a:endParaRPr lang="ru-RU" sz="3600" dirty="0" err="1">
              <a:ea typeface="Meiryo"/>
            </a:endParaRPr>
          </a:p>
        </p:txBody>
      </p:sp>
      <p:sp>
        <p:nvSpPr>
          <p:cNvPr id="9" name="Стрелка: вверх-вниз 8">
            <a:extLst>
              <a:ext uri="{FF2B5EF4-FFF2-40B4-BE49-F238E27FC236}">
                <a16:creationId xmlns:a16="http://schemas.microsoft.com/office/drawing/2014/main" id="{A5F475DD-3950-4BF5-80E0-A70E19C68F3E}"/>
              </a:ext>
            </a:extLst>
          </p:cNvPr>
          <p:cNvSpPr/>
          <p:nvPr/>
        </p:nvSpPr>
        <p:spPr>
          <a:xfrm rot="1620000">
            <a:off x="3995410" y="2817329"/>
            <a:ext cx="488830" cy="122207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верх-вниз 9">
            <a:extLst>
              <a:ext uri="{FF2B5EF4-FFF2-40B4-BE49-F238E27FC236}">
                <a16:creationId xmlns:a16="http://schemas.microsoft.com/office/drawing/2014/main" id="{2D970565-A3AB-4BFB-B896-E105B8B097E5}"/>
              </a:ext>
            </a:extLst>
          </p:cNvPr>
          <p:cNvSpPr/>
          <p:nvPr/>
        </p:nvSpPr>
        <p:spPr>
          <a:xfrm rot="-1560000">
            <a:off x="7891674" y="2817328"/>
            <a:ext cx="488830" cy="122207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259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C8E17-DAE8-4127-91C1-5990DC43D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441" y="-664144"/>
            <a:ext cx="9847855" cy="1344612"/>
          </a:xfrm>
        </p:spPr>
        <p:txBody>
          <a:bodyPr anchor="b">
            <a:normAutofit/>
          </a:bodyPr>
          <a:lstStyle/>
          <a:p>
            <a:r>
              <a:rPr lang="ru-RU" b="0" dirty="0" err="1">
                <a:ea typeface="+mj-lt"/>
                <a:cs typeface="+mj-lt"/>
              </a:rPr>
              <a:t>Методи</a:t>
            </a:r>
            <a:r>
              <a:rPr lang="ru-RU" b="0" dirty="0">
                <a:ea typeface="+mj-lt"/>
                <a:cs typeface="+mj-lt"/>
              </a:rPr>
              <a:t> державного </a:t>
            </a:r>
            <a:r>
              <a:rPr lang="ru-RU" b="0" dirty="0" err="1">
                <a:ea typeface="+mj-lt"/>
                <a:cs typeface="+mj-lt"/>
              </a:rPr>
              <a:t>регулювання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цін</a:t>
            </a:r>
            <a:r>
              <a:rPr lang="ru-RU" b="0" dirty="0">
                <a:ea typeface="+mj-lt"/>
                <a:cs typeface="+mj-lt"/>
              </a:rPr>
              <a:t> на ЛЗ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9AE1629-9B1D-42BA-832F-37AA44FF11D9}"/>
              </a:ext>
            </a:extLst>
          </p:cNvPr>
          <p:cNvSpPr/>
          <p:nvPr/>
        </p:nvSpPr>
        <p:spPr>
          <a:xfrm>
            <a:off x="563594" y="757687"/>
            <a:ext cx="4787658" cy="5032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Прямі</a:t>
            </a:r>
            <a:endParaRPr lang="ru-RU" sz="2400" b="1">
              <a:ea typeface="Meiryo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59E98AC-3A8E-4A04-BA44-5C17B0159EC9}"/>
              </a:ext>
            </a:extLst>
          </p:cNvPr>
          <p:cNvSpPr/>
          <p:nvPr/>
        </p:nvSpPr>
        <p:spPr>
          <a:xfrm>
            <a:off x="6429555" y="613912"/>
            <a:ext cx="4428225" cy="5032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/>
              <a:t>НПА</a:t>
            </a:r>
            <a:endParaRPr lang="ru-RU" sz="2400" b="1">
              <a:ea typeface="Meiryo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1962A8E-70A8-4F48-8B5C-6C09CD43D749}"/>
              </a:ext>
            </a:extLst>
          </p:cNvPr>
          <p:cNvSpPr/>
          <p:nvPr/>
        </p:nvSpPr>
        <p:spPr>
          <a:xfrm>
            <a:off x="1094656" y="1418147"/>
            <a:ext cx="4212565" cy="9776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Встановлення постачальницько-збитових та роздрібних торговельних націнок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97D50A1-DB4A-4208-8032-B3A8B84C4E13}"/>
              </a:ext>
            </a:extLst>
          </p:cNvPr>
          <p:cNvSpPr/>
          <p:nvPr/>
        </p:nvSpPr>
        <p:spPr>
          <a:xfrm>
            <a:off x="1097774" y="2567802"/>
            <a:ext cx="4212565" cy="833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Моніторинг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закупівельних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роздрібних</a:t>
            </a:r>
            <a:r>
              <a:rPr lang="ru-RU" dirty="0">
                <a:ea typeface="+mn-lt"/>
                <a:cs typeface="+mn-lt"/>
              </a:rPr>
              <a:t>) на ЛЗ</a:t>
            </a:r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F49CC06-30A6-4E69-B191-52021A3B5B63}"/>
              </a:ext>
            </a:extLst>
          </p:cNvPr>
          <p:cNvSpPr/>
          <p:nvPr/>
        </p:nvSpPr>
        <p:spPr>
          <a:xfrm>
            <a:off x="1094654" y="3617882"/>
            <a:ext cx="4212565" cy="11214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Введення</a:t>
            </a:r>
            <a:r>
              <a:rPr lang="ru-RU" dirty="0">
                <a:ea typeface="+mn-lt"/>
                <a:cs typeface="+mn-lt"/>
              </a:rPr>
              <a:t> державного </a:t>
            </a:r>
            <a:r>
              <a:rPr lang="ru-RU" dirty="0" err="1">
                <a:ea typeface="+mn-lt"/>
                <a:cs typeface="+mn-lt"/>
              </a:rPr>
              <a:t>декларування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зміни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оптововідпускних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виробників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митної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вартості</a:t>
            </a:r>
            <a:r>
              <a:rPr lang="ru-RU" dirty="0">
                <a:ea typeface="+mn-lt"/>
                <a:cs typeface="+mn-lt"/>
              </a:rPr>
              <a:t>) ОЛЗ</a:t>
            </a:r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09C6522-A816-43D4-BD87-99FCCA42DCE2}"/>
              </a:ext>
            </a:extLst>
          </p:cNvPr>
          <p:cNvSpPr/>
          <p:nvPr/>
        </p:nvSpPr>
        <p:spPr>
          <a:xfrm>
            <a:off x="1094655" y="4911845"/>
            <a:ext cx="4212565" cy="833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граничних</a:t>
            </a:r>
            <a:r>
              <a:rPr lang="ru-RU" dirty="0">
                <a:ea typeface="+mn-lt"/>
                <a:cs typeface="+mn-lt"/>
              </a:rPr>
              <a:t> оптово-</a:t>
            </a:r>
            <a:r>
              <a:rPr lang="ru-RU" dirty="0" err="1">
                <a:ea typeface="+mn-lt"/>
                <a:cs typeface="+mn-lt"/>
              </a:rPr>
              <a:t>відпускних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D1A9A3-B133-40EE-9795-5E6806A14E23}"/>
              </a:ext>
            </a:extLst>
          </p:cNvPr>
          <p:cNvSpPr/>
          <p:nvPr/>
        </p:nvSpPr>
        <p:spPr>
          <a:xfrm>
            <a:off x="5608249" y="1259097"/>
            <a:ext cx="6527319" cy="13083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1. Постанова КМУ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17.10.2008 р. №955 «Про заходи </a:t>
            </a:r>
            <a:r>
              <a:rPr lang="ru-RU" sz="1600" dirty="0" err="1">
                <a:ea typeface="+mn-lt"/>
                <a:cs typeface="+mn-lt"/>
              </a:rPr>
              <a:t>щодо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стабілізації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</a:t>
            </a:r>
            <a:r>
              <a:rPr lang="ru-RU" sz="1600" dirty="0">
                <a:ea typeface="+mn-lt"/>
                <a:cs typeface="+mn-lt"/>
              </a:rPr>
              <a:t> на </a:t>
            </a:r>
            <a:r>
              <a:rPr lang="ru-RU" sz="1600" dirty="0" err="1">
                <a:ea typeface="+mn-lt"/>
                <a:cs typeface="+mn-lt"/>
              </a:rPr>
              <a:t>лікарські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засоби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медичні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вироби</a:t>
            </a:r>
            <a:r>
              <a:rPr lang="ru-RU" sz="1600" dirty="0">
                <a:ea typeface="+mn-lt"/>
                <a:cs typeface="+mn-lt"/>
              </a:rPr>
              <a:t>»); </a:t>
            </a:r>
          </a:p>
          <a:p>
            <a:pPr algn="ctr"/>
            <a:r>
              <a:rPr lang="ru-RU" sz="1600" dirty="0">
                <a:ea typeface="+mn-lt"/>
                <a:cs typeface="+mn-lt"/>
              </a:rPr>
              <a:t>2. Постанова КМУ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25.03.2009 р. №333 «</a:t>
            </a:r>
            <a:r>
              <a:rPr lang="ru-RU" sz="1600" dirty="0" err="1">
                <a:ea typeface="+mn-lt"/>
                <a:cs typeface="+mn-lt"/>
              </a:rPr>
              <a:t>Деякі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питання</a:t>
            </a:r>
            <a:r>
              <a:rPr lang="ru-RU" sz="1600" dirty="0">
                <a:ea typeface="+mn-lt"/>
                <a:cs typeface="+mn-lt"/>
              </a:rPr>
              <a:t> державного </a:t>
            </a:r>
            <a:r>
              <a:rPr lang="ru-RU" sz="1600" dirty="0" err="1">
                <a:ea typeface="+mn-lt"/>
                <a:cs typeface="+mn-lt"/>
              </a:rPr>
              <a:t>регулювання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</a:t>
            </a:r>
            <a:r>
              <a:rPr lang="ru-RU" sz="1600" dirty="0">
                <a:ea typeface="+mn-lt"/>
                <a:cs typeface="+mn-lt"/>
              </a:rPr>
              <a:t> на </a:t>
            </a:r>
            <a:r>
              <a:rPr lang="ru-RU" sz="1600" dirty="0" err="1">
                <a:ea typeface="+mn-lt"/>
                <a:cs typeface="+mn-lt"/>
              </a:rPr>
              <a:t>лікарські</a:t>
            </a:r>
            <a:r>
              <a:rPr lang="ru-RU" sz="1600" dirty="0">
                <a:ea typeface="+mn-lt"/>
                <a:cs typeface="+mn-lt"/>
              </a:rPr>
              <a:t> засоби і вироби </a:t>
            </a:r>
            <a:r>
              <a:rPr lang="ru-RU" sz="1600" dirty="0" err="1">
                <a:ea typeface="+mn-lt"/>
                <a:cs typeface="+mn-lt"/>
              </a:rPr>
              <a:t>медичного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призначення</a:t>
            </a:r>
            <a:r>
              <a:rPr lang="ru-RU" sz="1600" dirty="0">
                <a:ea typeface="+mn-lt"/>
                <a:cs typeface="+mn-lt"/>
              </a:rPr>
              <a:t>»</a:t>
            </a:r>
            <a:endParaRPr lang="ru-RU" sz="1600" dirty="0">
              <a:ea typeface="Meiryo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4CAE9D5-7137-45E8-A28D-B865E609D8CB}"/>
              </a:ext>
            </a:extLst>
          </p:cNvPr>
          <p:cNvSpPr/>
          <p:nvPr/>
        </p:nvSpPr>
        <p:spPr>
          <a:xfrm>
            <a:off x="5608248" y="2783097"/>
            <a:ext cx="6527319" cy="7044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Закон </a:t>
            </a:r>
            <a:r>
              <a:rPr lang="ru-RU" sz="1600" dirty="0" err="1">
                <a:ea typeface="+mn-lt"/>
                <a:cs typeface="+mn-lt"/>
              </a:rPr>
              <a:t>України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21.06.2012 р. №5007-VI «Про </a:t>
            </a:r>
            <a:r>
              <a:rPr lang="ru-RU" sz="1600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ціноутворення</a:t>
            </a:r>
            <a:r>
              <a:rPr lang="ru-RU" sz="1600" dirty="0">
                <a:ea typeface="+mn-lt"/>
                <a:cs typeface="+mn-lt"/>
              </a:rPr>
              <a:t>»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8CCFFB8-97DD-410B-9932-15DD9396F21F}"/>
              </a:ext>
            </a:extLst>
          </p:cNvPr>
          <p:cNvSpPr/>
          <p:nvPr/>
        </p:nvSpPr>
        <p:spPr>
          <a:xfrm>
            <a:off x="5608247" y="3775134"/>
            <a:ext cx="6527319" cy="8195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Постанова КМУ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2.06.2014 р. №240 «</a:t>
            </a:r>
            <a:r>
              <a:rPr lang="ru-RU" sz="1600" dirty="0" err="1">
                <a:ea typeface="+mn-lt"/>
                <a:cs typeface="+mn-lt"/>
              </a:rPr>
              <a:t>Питання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декларування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зміни</a:t>
            </a:r>
            <a:r>
              <a:rPr lang="ru-RU" sz="1600" dirty="0">
                <a:ea typeface="+mn-lt"/>
                <a:cs typeface="+mn-lt"/>
              </a:rPr>
              <a:t> оптово-</a:t>
            </a:r>
            <a:r>
              <a:rPr lang="ru-RU" sz="1600" dirty="0" err="1">
                <a:ea typeface="+mn-lt"/>
                <a:cs typeface="+mn-lt"/>
              </a:rPr>
              <a:t>відпускних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</a:t>
            </a:r>
            <a:r>
              <a:rPr lang="ru-RU" sz="1600" dirty="0">
                <a:ea typeface="+mn-lt"/>
                <a:cs typeface="+mn-lt"/>
              </a:rPr>
              <a:t> на </a:t>
            </a:r>
            <a:r>
              <a:rPr lang="ru-RU" sz="1600" dirty="0" err="1">
                <a:ea typeface="+mn-lt"/>
                <a:cs typeface="+mn-lt"/>
              </a:rPr>
              <a:t>лікарські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засоби</a:t>
            </a:r>
            <a:r>
              <a:rPr lang="ru-RU" sz="1600" dirty="0">
                <a:ea typeface="+mn-lt"/>
                <a:cs typeface="+mn-lt"/>
              </a:rPr>
              <a:t>»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3C58FBF-3447-43CA-8FA8-C3043EA5FDFA}"/>
              </a:ext>
            </a:extLst>
          </p:cNvPr>
          <p:cNvSpPr/>
          <p:nvPr/>
        </p:nvSpPr>
        <p:spPr>
          <a:xfrm>
            <a:off x="5565114" y="4910944"/>
            <a:ext cx="6527319" cy="8195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Постанова КМУ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3.04.2019 р. № 426 «Про </a:t>
            </a:r>
            <a:r>
              <a:rPr lang="ru-RU" sz="1600" dirty="0" err="1">
                <a:ea typeface="+mn-lt"/>
                <a:cs typeface="+mn-lt"/>
              </a:rPr>
              <a:t>референтне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ціноутворення</a:t>
            </a:r>
            <a:r>
              <a:rPr lang="ru-RU" sz="1600" dirty="0">
                <a:ea typeface="+mn-lt"/>
                <a:cs typeface="+mn-lt"/>
              </a:rPr>
              <a:t> на </a:t>
            </a:r>
            <a:r>
              <a:rPr lang="ru-RU" sz="1600" dirty="0" err="1">
                <a:ea typeface="+mn-lt"/>
                <a:cs typeface="+mn-lt"/>
              </a:rPr>
              <a:t>деякі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лікарські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закуповуються</a:t>
            </a:r>
            <a:r>
              <a:rPr lang="ru-RU" sz="1600" dirty="0">
                <a:ea typeface="+mn-lt"/>
                <a:cs typeface="+mn-lt"/>
              </a:rPr>
              <a:t> за </a:t>
            </a:r>
            <a:r>
              <a:rPr lang="ru-RU" sz="1600" dirty="0" err="1">
                <a:ea typeface="+mn-lt"/>
                <a:cs typeface="+mn-lt"/>
              </a:rPr>
              <a:t>бюджетні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кошти</a:t>
            </a:r>
            <a:r>
              <a:rPr lang="ru-RU" sz="1600" dirty="0">
                <a:ea typeface="+mn-lt"/>
                <a:cs typeface="+mn-lt"/>
              </a:rPr>
              <a:t>»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78A69CD-6701-4592-829A-F6B1EF1319FB}"/>
              </a:ext>
            </a:extLst>
          </p:cNvPr>
          <p:cNvSpPr/>
          <p:nvPr/>
        </p:nvSpPr>
        <p:spPr>
          <a:xfrm>
            <a:off x="1308519" y="5930840"/>
            <a:ext cx="10107282" cy="733245"/>
          </a:xfrm>
          <a:ln w="28575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рівнів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реалізації</a:t>
            </a:r>
            <a:r>
              <a:rPr lang="ru-RU" dirty="0">
                <a:ea typeface="+mn-lt"/>
                <a:cs typeface="+mn-lt"/>
              </a:rPr>
              <a:t> на ЛЗ</a:t>
            </a:r>
            <a:endParaRPr lang="ru-RU">
              <a:ea typeface="Meiryo"/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C6D27F23-B103-4193-8E75-15949FA9F1CB}"/>
              </a:ext>
            </a:extLst>
          </p:cNvPr>
          <p:cNvCxnSpPr/>
          <p:nvPr/>
        </p:nvCxnSpPr>
        <p:spPr>
          <a:xfrm flipH="1">
            <a:off x="660639" y="1257300"/>
            <a:ext cx="1" cy="5290866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BB0F1A7E-EC8E-40D8-AFC6-399E9F47DE78}"/>
              </a:ext>
            </a:extLst>
          </p:cNvPr>
          <p:cNvCxnSpPr/>
          <p:nvPr/>
        </p:nvCxnSpPr>
        <p:spPr>
          <a:xfrm>
            <a:off x="659741" y="3082326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0447ADB0-7CF1-4BEA-85B1-C617B16FE8B2}"/>
              </a:ext>
            </a:extLst>
          </p:cNvPr>
          <p:cNvCxnSpPr>
            <a:cxnSpLocks/>
          </p:cNvCxnSpPr>
          <p:nvPr/>
        </p:nvCxnSpPr>
        <p:spPr>
          <a:xfrm>
            <a:off x="659740" y="1975269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00C7F3D4-0297-4DE4-8C11-38897638EBEB}"/>
              </a:ext>
            </a:extLst>
          </p:cNvPr>
          <p:cNvCxnSpPr>
            <a:cxnSpLocks/>
          </p:cNvCxnSpPr>
          <p:nvPr/>
        </p:nvCxnSpPr>
        <p:spPr>
          <a:xfrm>
            <a:off x="659741" y="4175005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B941559F-5E5F-4BD4-A2B5-35B98396249D}"/>
              </a:ext>
            </a:extLst>
          </p:cNvPr>
          <p:cNvCxnSpPr>
            <a:cxnSpLocks/>
          </p:cNvCxnSpPr>
          <p:nvPr/>
        </p:nvCxnSpPr>
        <p:spPr>
          <a:xfrm>
            <a:off x="674118" y="5310816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B90C142C-1F25-49F6-8888-E5630321EDB4}"/>
              </a:ext>
            </a:extLst>
          </p:cNvPr>
          <p:cNvCxnSpPr>
            <a:cxnSpLocks/>
          </p:cNvCxnSpPr>
          <p:nvPr/>
        </p:nvCxnSpPr>
        <p:spPr>
          <a:xfrm>
            <a:off x="659740" y="6288477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903958B0-0F56-4669-B073-BE0D3174FC4B}"/>
              </a:ext>
            </a:extLst>
          </p:cNvPr>
          <p:cNvCxnSpPr>
            <a:cxnSpLocks/>
          </p:cNvCxnSpPr>
          <p:nvPr/>
        </p:nvCxnSpPr>
        <p:spPr>
          <a:xfrm flipV="1">
            <a:off x="5303627" y="1983896"/>
            <a:ext cx="310553" cy="575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6B2BD261-1E74-4E29-8332-69487D5D151B}"/>
              </a:ext>
            </a:extLst>
          </p:cNvPr>
          <p:cNvCxnSpPr>
            <a:cxnSpLocks/>
          </p:cNvCxnSpPr>
          <p:nvPr/>
        </p:nvCxnSpPr>
        <p:spPr>
          <a:xfrm flipV="1">
            <a:off x="5303626" y="3062197"/>
            <a:ext cx="310553" cy="575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71A9B383-0EF7-43FB-BF17-F36D095B3134}"/>
              </a:ext>
            </a:extLst>
          </p:cNvPr>
          <p:cNvCxnSpPr>
            <a:cxnSpLocks/>
          </p:cNvCxnSpPr>
          <p:nvPr/>
        </p:nvCxnSpPr>
        <p:spPr>
          <a:xfrm flipV="1">
            <a:off x="5303627" y="4255519"/>
            <a:ext cx="310553" cy="575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0C198D63-3A0C-40AE-AD25-6B1F2D88E384}"/>
              </a:ext>
            </a:extLst>
          </p:cNvPr>
          <p:cNvCxnSpPr>
            <a:cxnSpLocks/>
          </p:cNvCxnSpPr>
          <p:nvPr/>
        </p:nvCxnSpPr>
        <p:spPr>
          <a:xfrm flipV="1">
            <a:off x="5260494" y="5305065"/>
            <a:ext cx="310553" cy="575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31849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C8E17-DAE8-4127-91C1-5990DC43D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441" y="-664144"/>
            <a:ext cx="9847855" cy="1344612"/>
          </a:xfrm>
        </p:spPr>
        <p:txBody>
          <a:bodyPr anchor="b">
            <a:normAutofit/>
          </a:bodyPr>
          <a:lstStyle/>
          <a:p>
            <a:r>
              <a:rPr lang="ru-RU" b="0" dirty="0" err="1">
                <a:ea typeface="+mj-lt"/>
                <a:cs typeface="+mj-lt"/>
              </a:rPr>
              <a:t>Методи</a:t>
            </a:r>
            <a:r>
              <a:rPr lang="ru-RU" b="0" dirty="0">
                <a:ea typeface="+mj-lt"/>
                <a:cs typeface="+mj-lt"/>
              </a:rPr>
              <a:t> державного </a:t>
            </a:r>
            <a:r>
              <a:rPr lang="ru-RU" b="0" dirty="0" err="1">
                <a:ea typeface="+mj-lt"/>
                <a:cs typeface="+mj-lt"/>
              </a:rPr>
              <a:t>регулювання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цін</a:t>
            </a:r>
            <a:r>
              <a:rPr lang="ru-RU" b="0" dirty="0">
                <a:ea typeface="+mj-lt"/>
                <a:cs typeface="+mj-lt"/>
              </a:rPr>
              <a:t> на ЛЗ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9AE1629-9B1D-42BA-832F-37AA44FF11D9}"/>
              </a:ext>
            </a:extLst>
          </p:cNvPr>
          <p:cNvSpPr/>
          <p:nvPr/>
        </p:nvSpPr>
        <p:spPr>
          <a:xfrm>
            <a:off x="563594" y="757687"/>
            <a:ext cx="4787658" cy="5032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Непрямі</a:t>
            </a:r>
            <a:endParaRPr lang="ru-RU" sz="2400" b="1" dirty="0" err="1">
              <a:ea typeface="Meiryo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59E98AC-3A8E-4A04-BA44-5C17B0159EC9}"/>
              </a:ext>
            </a:extLst>
          </p:cNvPr>
          <p:cNvSpPr/>
          <p:nvPr/>
        </p:nvSpPr>
        <p:spPr>
          <a:xfrm>
            <a:off x="6429555" y="613912"/>
            <a:ext cx="4428225" cy="5032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/>
              <a:t>НПА</a:t>
            </a:r>
            <a:endParaRPr lang="ru-RU" sz="2400" b="1">
              <a:ea typeface="Meiryo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1962A8E-70A8-4F48-8B5C-6C09CD43D749}"/>
              </a:ext>
            </a:extLst>
          </p:cNvPr>
          <p:cNvSpPr/>
          <p:nvPr/>
        </p:nvSpPr>
        <p:spPr>
          <a:xfrm>
            <a:off x="1094656" y="1418147"/>
            <a:ext cx="4212565" cy="9776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Впровадження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референтних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ЛЗ (</a:t>
            </a:r>
            <a:r>
              <a:rPr lang="ru-RU" dirty="0" err="1">
                <a:ea typeface="+mn-lt"/>
                <a:cs typeface="+mn-lt"/>
              </a:rPr>
              <a:t>реімбурсація</a:t>
            </a:r>
            <a:r>
              <a:rPr lang="ru-RU" dirty="0">
                <a:ea typeface="+mn-lt"/>
                <a:cs typeface="+mn-lt"/>
              </a:rPr>
              <a:t> ЛЗ) </a:t>
            </a:r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97D50A1-DB4A-4208-8032-B3A8B84C4E13}"/>
              </a:ext>
            </a:extLst>
          </p:cNvPr>
          <p:cNvSpPr/>
          <p:nvPr/>
        </p:nvSpPr>
        <p:spPr>
          <a:xfrm>
            <a:off x="1094655" y="2597090"/>
            <a:ext cx="4212565" cy="833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Проведення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публічних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закупівель</a:t>
            </a:r>
            <a:r>
              <a:rPr lang="ru-RU" dirty="0">
                <a:ea typeface="+mn-lt"/>
                <a:cs typeface="+mn-lt"/>
              </a:rPr>
              <a:t> ЛЗ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D1A9A3-B133-40EE-9795-5E6806A14E23}"/>
              </a:ext>
            </a:extLst>
          </p:cNvPr>
          <p:cNvSpPr/>
          <p:nvPr/>
        </p:nvSpPr>
        <p:spPr>
          <a:xfrm>
            <a:off x="5608249" y="1259097"/>
            <a:ext cx="6527319" cy="1193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Постанова КМУ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27.02.2019 р. №131 «</a:t>
            </a:r>
            <a:r>
              <a:rPr lang="ru-RU" sz="1600" dirty="0" err="1">
                <a:ea typeface="+mn-lt"/>
                <a:cs typeface="+mn-lt"/>
              </a:rPr>
              <a:t>Деякі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питання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реімбурсації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лікарських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засобів</a:t>
            </a:r>
            <a:r>
              <a:rPr lang="ru-RU" sz="1600" dirty="0">
                <a:ea typeface="+mn-lt"/>
                <a:cs typeface="+mn-lt"/>
              </a:rPr>
              <a:t>» Постанова КМУ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17.03.2017 р. №152 «Про </a:t>
            </a:r>
            <a:r>
              <a:rPr lang="ru-RU" sz="1600" dirty="0" err="1">
                <a:ea typeface="+mn-lt"/>
                <a:cs typeface="+mn-lt"/>
              </a:rPr>
              <a:t>забезпечення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доступності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лікарських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засобів</a:t>
            </a:r>
            <a:r>
              <a:rPr lang="ru-RU" sz="1600" dirty="0">
                <a:ea typeface="+mn-lt"/>
                <a:cs typeface="+mn-lt"/>
              </a:rPr>
              <a:t>»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4CAE9D5-7137-45E8-A28D-B865E609D8CB}"/>
              </a:ext>
            </a:extLst>
          </p:cNvPr>
          <p:cNvSpPr/>
          <p:nvPr/>
        </p:nvSpPr>
        <p:spPr>
          <a:xfrm>
            <a:off x="5608248" y="2596192"/>
            <a:ext cx="6527319" cy="1193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Закон </a:t>
            </a:r>
            <a:r>
              <a:rPr lang="ru-RU" sz="1600" dirty="0" err="1">
                <a:ea typeface="+mn-lt"/>
                <a:cs typeface="+mn-lt"/>
              </a:rPr>
              <a:t>України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25.12.2015 № 922 «Про </a:t>
            </a:r>
            <a:r>
              <a:rPr lang="ru-RU" sz="1600" dirty="0" err="1">
                <a:ea typeface="+mn-lt"/>
                <a:cs typeface="+mn-lt"/>
              </a:rPr>
              <a:t>публічні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закупівлі</a:t>
            </a:r>
            <a:r>
              <a:rPr lang="ru-RU" sz="1600" dirty="0">
                <a:ea typeface="+mn-lt"/>
                <a:cs typeface="+mn-lt"/>
              </a:rPr>
              <a:t>» Постанова КМУ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25.03.2009 р. №333 «</a:t>
            </a:r>
            <a:r>
              <a:rPr lang="ru-RU" sz="1600" dirty="0" err="1">
                <a:ea typeface="+mn-lt"/>
                <a:cs typeface="+mn-lt"/>
              </a:rPr>
              <a:t>Деякі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питання</a:t>
            </a:r>
            <a:r>
              <a:rPr lang="ru-RU" sz="1600" dirty="0">
                <a:ea typeface="+mn-lt"/>
                <a:cs typeface="+mn-lt"/>
              </a:rPr>
              <a:t> державного </a:t>
            </a:r>
            <a:r>
              <a:rPr lang="ru-RU" sz="1600" dirty="0" err="1">
                <a:ea typeface="+mn-lt"/>
                <a:cs typeface="+mn-lt"/>
              </a:rPr>
              <a:t>регулювання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</a:t>
            </a:r>
            <a:r>
              <a:rPr lang="ru-RU" sz="1600" dirty="0">
                <a:ea typeface="+mn-lt"/>
                <a:cs typeface="+mn-lt"/>
              </a:rPr>
              <a:t> на </a:t>
            </a:r>
            <a:r>
              <a:rPr lang="ru-RU" sz="1600" dirty="0" err="1">
                <a:ea typeface="+mn-lt"/>
                <a:cs typeface="+mn-lt"/>
              </a:rPr>
              <a:t>лікарські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засоби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вироби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медичного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призначення</a:t>
            </a:r>
            <a:r>
              <a:rPr lang="ru-RU" sz="1600" dirty="0">
                <a:ea typeface="+mn-lt"/>
                <a:cs typeface="+mn-lt"/>
              </a:rPr>
              <a:t>»</a:t>
            </a:r>
            <a:endParaRPr lang="ru-RU" dirty="0">
              <a:ea typeface="+mn-lt"/>
              <a:cs typeface="+mn-lt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78A69CD-6701-4592-829A-F6B1EF1319FB}"/>
              </a:ext>
            </a:extLst>
          </p:cNvPr>
          <p:cNvSpPr/>
          <p:nvPr/>
        </p:nvSpPr>
        <p:spPr>
          <a:xfrm>
            <a:off x="1308519" y="5370123"/>
            <a:ext cx="10107282" cy="603849"/>
          </a:xfrm>
          <a:custGeom>
            <a:avLst/>
            <a:gdLst>
              <a:gd name="connsiteX0" fmla="*/ 0 w 10107282"/>
              <a:gd name="connsiteY0" fmla="*/ 0 h 603849"/>
              <a:gd name="connsiteX1" fmla="*/ 471673 w 10107282"/>
              <a:gd name="connsiteY1" fmla="*/ 0 h 603849"/>
              <a:gd name="connsiteX2" fmla="*/ 1044419 w 10107282"/>
              <a:gd name="connsiteY2" fmla="*/ 0 h 603849"/>
              <a:gd name="connsiteX3" fmla="*/ 1516092 w 10107282"/>
              <a:gd name="connsiteY3" fmla="*/ 0 h 603849"/>
              <a:gd name="connsiteX4" fmla="*/ 2189911 w 10107282"/>
              <a:gd name="connsiteY4" fmla="*/ 0 h 603849"/>
              <a:gd name="connsiteX5" fmla="*/ 2661584 w 10107282"/>
              <a:gd name="connsiteY5" fmla="*/ 0 h 603849"/>
              <a:gd name="connsiteX6" fmla="*/ 3436476 w 10107282"/>
              <a:gd name="connsiteY6" fmla="*/ 0 h 603849"/>
              <a:gd name="connsiteX7" fmla="*/ 4009222 w 10107282"/>
              <a:gd name="connsiteY7" fmla="*/ 0 h 603849"/>
              <a:gd name="connsiteX8" fmla="*/ 4885186 w 10107282"/>
              <a:gd name="connsiteY8" fmla="*/ 0 h 603849"/>
              <a:gd name="connsiteX9" fmla="*/ 5761151 w 10107282"/>
              <a:gd name="connsiteY9" fmla="*/ 0 h 603849"/>
              <a:gd name="connsiteX10" fmla="*/ 6536042 w 10107282"/>
              <a:gd name="connsiteY10" fmla="*/ 0 h 603849"/>
              <a:gd name="connsiteX11" fmla="*/ 7412007 w 10107282"/>
              <a:gd name="connsiteY11" fmla="*/ 0 h 603849"/>
              <a:gd name="connsiteX12" fmla="*/ 8287971 w 10107282"/>
              <a:gd name="connsiteY12" fmla="*/ 0 h 603849"/>
              <a:gd name="connsiteX13" fmla="*/ 8961790 w 10107282"/>
              <a:gd name="connsiteY13" fmla="*/ 0 h 603849"/>
              <a:gd name="connsiteX14" fmla="*/ 9534536 w 10107282"/>
              <a:gd name="connsiteY14" fmla="*/ 0 h 603849"/>
              <a:gd name="connsiteX15" fmla="*/ 10107282 w 10107282"/>
              <a:gd name="connsiteY15" fmla="*/ 0 h 603849"/>
              <a:gd name="connsiteX16" fmla="*/ 10107282 w 10107282"/>
              <a:gd name="connsiteY16" fmla="*/ 603849 h 603849"/>
              <a:gd name="connsiteX17" fmla="*/ 9534536 w 10107282"/>
              <a:gd name="connsiteY17" fmla="*/ 603849 h 603849"/>
              <a:gd name="connsiteX18" fmla="*/ 9163936 w 10107282"/>
              <a:gd name="connsiteY18" fmla="*/ 603849 h 603849"/>
              <a:gd name="connsiteX19" fmla="*/ 8389044 w 10107282"/>
              <a:gd name="connsiteY19" fmla="*/ 603849 h 603849"/>
              <a:gd name="connsiteX20" fmla="*/ 7614152 w 10107282"/>
              <a:gd name="connsiteY20" fmla="*/ 603849 h 603849"/>
              <a:gd name="connsiteX21" fmla="*/ 6940334 w 10107282"/>
              <a:gd name="connsiteY21" fmla="*/ 603849 h 603849"/>
              <a:gd name="connsiteX22" fmla="*/ 6266515 w 10107282"/>
              <a:gd name="connsiteY22" fmla="*/ 603849 h 603849"/>
              <a:gd name="connsiteX23" fmla="*/ 5390550 w 10107282"/>
              <a:gd name="connsiteY23" fmla="*/ 603849 h 603849"/>
              <a:gd name="connsiteX24" fmla="*/ 4817804 w 10107282"/>
              <a:gd name="connsiteY24" fmla="*/ 603849 h 603849"/>
              <a:gd name="connsiteX25" fmla="*/ 3941840 w 10107282"/>
              <a:gd name="connsiteY25" fmla="*/ 603849 h 603849"/>
              <a:gd name="connsiteX26" fmla="*/ 3571240 w 10107282"/>
              <a:gd name="connsiteY26" fmla="*/ 603849 h 603849"/>
              <a:gd name="connsiteX27" fmla="*/ 3099566 w 10107282"/>
              <a:gd name="connsiteY27" fmla="*/ 603849 h 603849"/>
              <a:gd name="connsiteX28" fmla="*/ 2324675 w 10107282"/>
              <a:gd name="connsiteY28" fmla="*/ 603849 h 603849"/>
              <a:gd name="connsiteX29" fmla="*/ 1650856 w 10107282"/>
              <a:gd name="connsiteY29" fmla="*/ 603849 h 603849"/>
              <a:gd name="connsiteX30" fmla="*/ 1179183 w 10107282"/>
              <a:gd name="connsiteY30" fmla="*/ 603849 h 603849"/>
              <a:gd name="connsiteX31" fmla="*/ 0 w 10107282"/>
              <a:gd name="connsiteY31" fmla="*/ 603849 h 603849"/>
              <a:gd name="connsiteX32" fmla="*/ 0 w 10107282"/>
              <a:gd name="connsiteY32" fmla="*/ 0 h 60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107282" h="603849" fill="none" extrusionOk="0">
                <a:moveTo>
                  <a:pt x="0" y="0"/>
                </a:moveTo>
                <a:cubicBezTo>
                  <a:pt x="113804" y="3381"/>
                  <a:pt x="345995" y="6562"/>
                  <a:pt x="471673" y="0"/>
                </a:cubicBezTo>
                <a:cubicBezTo>
                  <a:pt x="597351" y="-6562"/>
                  <a:pt x="849610" y="-25637"/>
                  <a:pt x="1044419" y="0"/>
                </a:cubicBezTo>
                <a:cubicBezTo>
                  <a:pt x="1239228" y="25637"/>
                  <a:pt x="1404183" y="21729"/>
                  <a:pt x="1516092" y="0"/>
                </a:cubicBezTo>
                <a:cubicBezTo>
                  <a:pt x="1628001" y="-21729"/>
                  <a:pt x="2022902" y="4561"/>
                  <a:pt x="2189911" y="0"/>
                </a:cubicBezTo>
                <a:cubicBezTo>
                  <a:pt x="2356920" y="-4561"/>
                  <a:pt x="2567102" y="22997"/>
                  <a:pt x="2661584" y="0"/>
                </a:cubicBezTo>
                <a:cubicBezTo>
                  <a:pt x="2756066" y="-22997"/>
                  <a:pt x="3205559" y="-37105"/>
                  <a:pt x="3436476" y="0"/>
                </a:cubicBezTo>
                <a:cubicBezTo>
                  <a:pt x="3667393" y="37105"/>
                  <a:pt x="3841910" y="25136"/>
                  <a:pt x="4009222" y="0"/>
                </a:cubicBezTo>
                <a:cubicBezTo>
                  <a:pt x="4176534" y="-25136"/>
                  <a:pt x="4521446" y="-32125"/>
                  <a:pt x="4885186" y="0"/>
                </a:cubicBezTo>
                <a:cubicBezTo>
                  <a:pt x="5248926" y="32125"/>
                  <a:pt x="5514866" y="7791"/>
                  <a:pt x="5761151" y="0"/>
                </a:cubicBezTo>
                <a:cubicBezTo>
                  <a:pt x="6007436" y="-7791"/>
                  <a:pt x="6330657" y="-2389"/>
                  <a:pt x="6536042" y="0"/>
                </a:cubicBezTo>
                <a:cubicBezTo>
                  <a:pt x="6741427" y="2389"/>
                  <a:pt x="6990855" y="817"/>
                  <a:pt x="7412007" y="0"/>
                </a:cubicBezTo>
                <a:cubicBezTo>
                  <a:pt x="7833160" y="-817"/>
                  <a:pt x="7934112" y="40561"/>
                  <a:pt x="8287971" y="0"/>
                </a:cubicBezTo>
                <a:cubicBezTo>
                  <a:pt x="8641830" y="-40561"/>
                  <a:pt x="8803944" y="11915"/>
                  <a:pt x="8961790" y="0"/>
                </a:cubicBezTo>
                <a:cubicBezTo>
                  <a:pt x="9119636" y="-11915"/>
                  <a:pt x="9364889" y="-2453"/>
                  <a:pt x="9534536" y="0"/>
                </a:cubicBezTo>
                <a:cubicBezTo>
                  <a:pt x="9704183" y="2453"/>
                  <a:pt x="9987637" y="-25865"/>
                  <a:pt x="10107282" y="0"/>
                </a:cubicBezTo>
                <a:cubicBezTo>
                  <a:pt x="10110890" y="195787"/>
                  <a:pt x="10081962" y="450818"/>
                  <a:pt x="10107282" y="603849"/>
                </a:cubicBezTo>
                <a:cubicBezTo>
                  <a:pt x="9980009" y="603920"/>
                  <a:pt x="9699751" y="591183"/>
                  <a:pt x="9534536" y="603849"/>
                </a:cubicBezTo>
                <a:cubicBezTo>
                  <a:pt x="9369321" y="616515"/>
                  <a:pt x="9257093" y="591690"/>
                  <a:pt x="9163936" y="603849"/>
                </a:cubicBezTo>
                <a:cubicBezTo>
                  <a:pt x="9070779" y="616008"/>
                  <a:pt x="8656538" y="640890"/>
                  <a:pt x="8389044" y="603849"/>
                </a:cubicBezTo>
                <a:cubicBezTo>
                  <a:pt x="8121550" y="566808"/>
                  <a:pt x="7945873" y="581148"/>
                  <a:pt x="7614152" y="603849"/>
                </a:cubicBezTo>
                <a:cubicBezTo>
                  <a:pt x="7282431" y="626550"/>
                  <a:pt x="7153199" y="621369"/>
                  <a:pt x="6940334" y="603849"/>
                </a:cubicBezTo>
                <a:cubicBezTo>
                  <a:pt x="6727469" y="586329"/>
                  <a:pt x="6444398" y="592034"/>
                  <a:pt x="6266515" y="603849"/>
                </a:cubicBezTo>
                <a:cubicBezTo>
                  <a:pt x="6088632" y="615664"/>
                  <a:pt x="5698905" y="573136"/>
                  <a:pt x="5390550" y="603849"/>
                </a:cubicBezTo>
                <a:cubicBezTo>
                  <a:pt x="5082196" y="634562"/>
                  <a:pt x="5070443" y="626067"/>
                  <a:pt x="4817804" y="603849"/>
                </a:cubicBezTo>
                <a:cubicBezTo>
                  <a:pt x="4565165" y="581631"/>
                  <a:pt x="4296163" y="595386"/>
                  <a:pt x="3941840" y="603849"/>
                </a:cubicBezTo>
                <a:cubicBezTo>
                  <a:pt x="3587517" y="612312"/>
                  <a:pt x="3699651" y="585723"/>
                  <a:pt x="3571240" y="603849"/>
                </a:cubicBezTo>
                <a:cubicBezTo>
                  <a:pt x="3442829" y="621975"/>
                  <a:pt x="3244245" y="623523"/>
                  <a:pt x="3099566" y="603849"/>
                </a:cubicBezTo>
                <a:cubicBezTo>
                  <a:pt x="2954887" y="584175"/>
                  <a:pt x="2682976" y="595537"/>
                  <a:pt x="2324675" y="603849"/>
                </a:cubicBezTo>
                <a:cubicBezTo>
                  <a:pt x="1966374" y="612161"/>
                  <a:pt x="1825909" y="609774"/>
                  <a:pt x="1650856" y="603849"/>
                </a:cubicBezTo>
                <a:cubicBezTo>
                  <a:pt x="1475803" y="597924"/>
                  <a:pt x="1357508" y="600729"/>
                  <a:pt x="1179183" y="603849"/>
                </a:cubicBezTo>
                <a:cubicBezTo>
                  <a:pt x="1000858" y="606969"/>
                  <a:pt x="456066" y="658995"/>
                  <a:pt x="0" y="603849"/>
                </a:cubicBezTo>
                <a:cubicBezTo>
                  <a:pt x="22614" y="466531"/>
                  <a:pt x="-29930" y="244908"/>
                  <a:pt x="0" y="0"/>
                </a:cubicBezTo>
                <a:close/>
              </a:path>
              <a:path w="10107282" h="603849" stroke="0" extrusionOk="0">
                <a:moveTo>
                  <a:pt x="0" y="0"/>
                </a:moveTo>
                <a:cubicBezTo>
                  <a:pt x="206215" y="1263"/>
                  <a:pt x="370276" y="19603"/>
                  <a:pt x="673819" y="0"/>
                </a:cubicBezTo>
                <a:cubicBezTo>
                  <a:pt x="977362" y="-19603"/>
                  <a:pt x="1015007" y="-26135"/>
                  <a:pt x="1246565" y="0"/>
                </a:cubicBezTo>
                <a:cubicBezTo>
                  <a:pt x="1478123" y="26135"/>
                  <a:pt x="1811715" y="18967"/>
                  <a:pt x="2021456" y="0"/>
                </a:cubicBezTo>
                <a:cubicBezTo>
                  <a:pt x="2231197" y="-18967"/>
                  <a:pt x="2721273" y="-3391"/>
                  <a:pt x="2897421" y="0"/>
                </a:cubicBezTo>
                <a:cubicBezTo>
                  <a:pt x="3073570" y="3391"/>
                  <a:pt x="3180710" y="-4890"/>
                  <a:pt x="3268021" y="0"/>
                </a:cubicBezTo>
                <a:cubicBezTo>
                  <a:pt x="3355332" y="4890"/>
                  <a:pt x="3459747" y="-7968"/>
                  <a:pt x="3638622" y="0"/>
                </a:cubicBezTo>
                <a:cubicBezTo>
                  <a:pt x="3817497" y="7968"/>
                  <a:pt x="3885698" y="-12819"/>
                  <a:pt x="4009222" y="0"/>
                </a:cubicBezTo>
                <a:cubicBezTo>
                  <a:pt x="4132746" y="12819"/>
                  <a:pt x="4321588" y="-19428"/>
                  <a:pt x="4480895" y="0"/>
                </a:cubicBezTo>
                <a:cubicBezTo>
                  <a:pt x="4640202" y="19428"/>
                  <a:pt x="5118051" y="34031"/>
                  <a:pt x="5356859" y="0"/>
                </a:cubicBezTo>
                <a:cubicBezTo>
                  <a:pt x="5595667" y="-34031"/>
                  <a:pt x="5958274" y="13582"/>
                  <a:pt x="6232824" y="0"/>
                </a:cubicBezTo>
                <a:cubicBezTo>
                  <a:pt x="6507374" y="-13582"/>
                  <a:pt x="6810777" y="28559"/>
                  <a:pt x="7007716" y="0"/>
                </a:cubicBezTo>
                <a:cubicBezTo>
                  <a:pt x="7204655" y="-28559"/>
                  <a:pt x="7345735" y="-13999"/>
                  <a:pt x="7479389" y="0"/>
                </a:cubicBezTo>
                <a:cubicBezTo>
                  <a:pt x="7613043" y="13999"/>
                  <a:pt x="7811463" y="9566"/>
                  <a:pt x="8052135" y="0"/>
                </a:cubicBezTo>
                <a:cubicBezTo>
                  <a:pt x="8292807" y="-9566"/>
                  <a:pt x="8560375" y="-29562"/>
                  <a:pt x="8827026" y="0"/>
                </a:cubicBezTo>
                <a:cubicBezTo>
                  <a:pt x="9093677" y="29562"/>
                  <a:pt x="9050836" y="-9179"/>
                  <a:pt x="9197627" y="0"/>
                </a:cubicBezTo>
                <a:cubicBezTo>
                  <a:pt x="9344418" y="9179"/>
                  <a:pt x="9742714" y="29464"/>
                  <a:pt x="10107282" y="0"/>
                </a:cubicBezTo>
                <a:cubicBezTo>
                  <a:pt x="10116759" y="281709"/>
                  <a:pt x="10137024" y="365506"/>
                  <a:pt x="10107282" y="603849"/>
                </a:cubicBezTo>
                <a:cubicBezTo>
                  <a:pt x="9914229" y="623202"/>
                  <a:pt x="9510750" y="570916"/>
                  <a:pt x="9332390" y="603849"/>
                </a:cubicBezTo>
                <a:cubicBezTo>
                  <a:pt x="9154030" y="636782"/>
                  <a:pt x="8940701" y="600253"/>
                  <a:pt x="8759644" y="603849"/>
                </a:cubicBezTo>
                <a:cubicBezTo>
                  <a:pt x="8578587" y="607445"/>
                  <a:pt x="8258206" y="605396"/>
                  <a:pt x="8085826" y="603849"/>
                </a:cubicBezTo>
                <a:cubicBezTo>
                  <a:pt x="7913446" y="602302"/>
                  <a:pt x="7743345" y="599984"/>
                  <a:pt x="7614152" y="603849"/>
                </a:cubicBezTo>
                <a:cubicBezTo>
                  <a:pt x="7484959" y="607714"/>
                  <a:pt x="7368148" y="615276"/>
                  <a:pt x="7243552" y="603849"/>
                </a:cubicBezTo>
                <a:cubicBezTo>
                  <a:pt x="7118956" y="592422"/>
                  <a:pt x="6717241" y="626659"/>
                  <a:pt x="6569733" y="603849"/>
                </a:cubicBezTo>
                <a:cubicBezTo>
                  <a:pt x="6422225" y="581039"/>
                  <a:pt x="6170549" y="588963"/>
                  <a:pt x="5895915" y="603849"/>
                </a:cubicBezTo>
                <a:cubicBezTo>
                  <a:pt x="5621281" y="618735"/>
                  <a:pt x="5651946" y="586892"/>
                  <a:pt x="5525314" y="603849"/>
                </a:cubicBezTo>
                <a:cubicBezTo>
                  <a:pt x="5398682" y="620806"/>
                  <a:pt x="5090706" y="605385"/>
                  <a:pt x="4952568" y="603849"/>
                </a:cubicBezTo>
                <a:cubicBezTo>
                  <a:pt x="4814430" y="602313"/>
                  <a:pt x="4751047" y="603100"/>
                  <a:pt x="4581968" y="603849"/>
                </a:cubicBezTo>
                <a:cubicBezTo>
                  <a:pt x="4412889" y="604598"/>
                  <a:pt x="4277324" y="588708"/>
                  <a:pt x="4110295" y="603849"/>
                </a:cubicBezTo>
                <a:cubicBezTo>
                  <a:pt x="3943266" y="618990"/>
                  <a:pt x="3497689" y="628138"/>
                  <a:pt x="3335403" y="603849"/>
                </a:cubicBezTo>
                <a:cubicBezTo>
                  <a:pt x="3173117" y="579560"/>
                  <a:pt x="2995180" y="612110"/>
                  <a:pt x="2863730" y="603849"/>
                </a:cubicBezTo>
                <a:cubicBezTo>
                  <a:pt x="2732280" y="595588"/>
                  <a:pt x="2621022" y="621383"/>
                  <a:pt x="2493130" y="603849"/>
                </a:cubicBezTo>
                <a:cubicBezTo>
                  <a:pt x="2365238" y="586315"/>
                  <a:pt x="2236419" y="615667"/>
                  <a:pt x="2122529" y="603849"/>
                </a:cubicBezTo>
                <a:cubicBezTo>
                  <a:pt x="2008639" y="592031"/>
                  <a:pt x="1837136" y="620119"/>
                  <a:pt x="1751929" y="603849"/>
                </a:cubicBezTo>
                <a:cubicBezTo>
                  <a:pt x="1666722" y="587579"/>
                  <a:pt x="1139319" y="637061"/>
                  <a:pt x="977037" y="603849"/>
                </a:cubicBezTo>
                <a:cubicBezTo>
                  <a:pt x="814755" y="570637"/>
                  <a:pt x="702644" y="593015"/>
                  <a:pt x="606437" y="603849"/>
                </a:cubicBezTo>
                <a:cubicBezTo>
                  <a:pt x="510230" y="614683"/>
                  <a:pt x="155622" y="617639"/>
                  <a:pt x="0" y="603849"/>
                </a:cubicBezTo>
                <a:cubicBezTo>
                  <a:pt x="-21165" y="398560"/>
                  <a:pt x="14406" y="158414"/>
                  <a:pt x="0" y="0"/>
                </a:cubicBezTo>
                <a:close/>
              </a:path>
            </a:pathLst>
          </a:custGeom>
          <a:ln w="28575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розміру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прибутку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виробників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ЛЗ,введення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нормативів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рентабельності</a:t>
            </a:r>
            <a:endParaRPr lang="ru-RU" dirty="0" err="1"/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C6D27F23-B103-4193-8E75-15949FA9F1CB}"/>
              </a:ext>
            </a:extLst>
          </p:cNvPr>
          <p:cNvCxnSpPr/>
          <p:nvPr/>
        </p:nvCxnSpPr>
        <p:spPr>
          <a:xfrm flipH="1">
            <a:off x="660639" y="1257300"/>
            <a:ext cx="1" cy="5290866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BB0F1A7E-EC8E-40D8-AFC6-399E9F47DE78}"/>
              </a:ext>
            </a:extLst>
          </p:cNvPr>
          <p:cNvCxnSpPr/>
          <p:nvPr/>
        </p:nvCxnSpPr>
        <p:spPr>
          <a:xfrm>
            <a:off x="659741" y="3082326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0447ADB0-7CF1-4BEA-85B1-C617B16FE8B2}"/>
              </a:ext>
            </a:extLst>
          </p:cNvPr>
          <p:cNvCxnSpPr>
            <a:cxnSpLocks/>
          </p:cNvCxnSpPr>
          <p:nvPr/>
        </p:nvCxnSpPr>
        <p:spPr>
          <a:xfrm>
            <a:off x="659740" y="1975269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00C7F3D4-0297-4DE4-8C11-38897638EBEB}"/>
              </a:ext>
            </a:extLst>
          </p:cNvPr>
          <p:cNvCxnSpPr>
            <a:cxnSpLocks/>
          </p:cNvCxnSpPr>
          <p:nvPr/>
        </p:nvCxnSpPr>
        <p:spPr>
          <a:xfrm>
            <a:off x="659741" y="4175005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B941559F-5E5F-4BD4-A2B5-35B98396249D}"/>
              </a:ext>
            </a:extLst>
          </p:cNvPr>
          <p:cNvCxnSpPr>
            <a:cxnSpLocks/>
          </p:cNvCxnSpPr>
          <p:nvPr/>
        </p:nvCxnSpPr>
        <p:spPr>
          <a:xfrm>
            <a:off x="674118" y="4951382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B90C142C-1F25-49F6-8888-E5630321EDB4}"/>
              </a:ext>
            </a:extLst>
          </p:cNvPr>
          <p:cNvCxnSpPr>
            <a:cxnSpLocks/>
          </p:cNvCxnSpPr>
          <p:nvPr/>
        </p:nvCxnSpPr>
        <p:spPr>
          <a:xfrm>
            <a:off x="674117" y="5727760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903958B0-0F56-4669-B073-BE0D3174FC4B}"/>
              </a:ext>
            </a:extLst>
          </p:cNvPr>
          <p:cNvCxnSpPr>
            <a:cxnSpLocks/>
          </p:cNvCxnSpPr>
          <p:nvPr/>
        </p:nvCxnSpPr>
        <p:spPr>
          <a:xfrm flipV="1">
            <a:off x="5303627" y="1983896"/>
            <a:ext cx="310553" cy="575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6B2BD261-1E74-4E29-8332-69487D5D151B}"/>
              </a:ext>
            </a:extLst>
          </p:cNvPr>
          <p:cNvCxnSpPr>
            <a:cxnSpLocks/>
          </p:cNvCxnSpPr>
          <p:nvPr/>
        </p:nvCxnSpPr>
        <p:spPr>
          <a:xfrm flipV="1">
            <a:off x="5303626" y="3062197"/>
            <a:ext cx="310553" cy="575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81BB21E-EA59-4FBA-BB57-F24A74C96E81}"/>
              </a:ext>
            </a:extLst>
          </p:cNvPr>
          <p:cNvSpPr/>
          <p:nvPr/>
        </p:nvSpPr>
        <p:spPr>
          <a:xfrm>
            <a:off x="1308519" y="3903632"/>
            <a:ext cx="10107282" cy="646981"/>
          </a:xfrm>
          <a:custGeom>
            <a:avLst/>
            <a:gdLst>
              <a:gd name="connsiteX0" fmla="*/ 0 w 10107282"/>
              <a:gd name="connsiteY0" fmla="*/ 0 h 646981"/>
              <a:gd name="connsiteX1" fmla="*/ 471673 w 10107282"/>
              <a:gd name="connsiteY1" fmla="*/ 0 h 646981"/>
              <a:gd name="connsiteX2" fmla="*/ 1044419 w 10107282"/>
              <a:gd name="connsiteY2" fmla="*/ 0 h 646981"/>
              <a:gd name="connsiteX3" fmla="*/ 1819311 w 10107282"/>
              <a:gd name="connsiteY3" fmla="*/ 0 h 646981"/>
              <a:gd name="connsiteX4" fmla="*/ 2290984 w 10107282"/>
              <a:gd name="connsiteY4" fmla="*/ 0 h 646981"/>
              <a:gd name="connsiteX5" fmla="*/ 2863730 w 10107282"/>
              <a:gd name="connsiteY5" fmla="*/ 0 h 646981"/>
              <a:gd name="connsiteX6" fmla="*/ 3537549 w 10107282"/>
              <a:gd name="connsiteY6" fmla="*/ 0 h 646981"/>
              <a:gd name="connsiteX7" fmla="*/ 4312440 w 10107282"/>
              <a:gd name="connsiteY7" fmla="*/ 0 h 646981"/>
              <a:gd name="connsiteX8" fmla="*/ 4784113 w 10107282"/>
              <a:gd name="connsiteY8" fmla="*/ 0 h 646981"/>
              <a:gd name="connsiteX9" fmla="*/ 5559005 w 10107282"/>
              <a:gd name="connsiteY9" fmla="*/ 0 h 646981"/>
              <a:gd name="connsiteX10" fmla="*/ 6333897 w 10107282"/>
              <a:gd name="connsiteY10" fmla="*/ 0 h 646981"/>
              <a:gd name="connsiteX11" fmla="*/ 7209861 w 10107282"/>
              <a:gd name="connsiteY11" fmla="*/ 0 h 646981"/>
              <a:gd name="connsiteX12" fmla="*/ 7883680 w 10107282"/>
              <a:gd name="connsiteY12" fmla="*/ 0 h 646981"/>
              <a:gd name="connsiteX13" fmla="*/ 8254280 w 10107282"/>
              <a:gd name="connsiteY13" fmla="*/ 0 h 646981"/>
              <a:gd name="connsiteX14" fmla="*/ 8725953 w 10107282"/>
              <a:gd name="connsiteY14" fmla="*/ 0 h 646981"/>
              <a:gd name="connsiteX15" fmla="*/ 9399772 w 10107282"/>
              <a:gd name="connsiteY15" fmla="*/ 0 h 646981"/>
              <a:gd name="connsiteX16" fmla="*/ 10107282 w 10107282"/>
              <a:gd name="connsiteY16" fmla="*/ 0 h 646981"/>
              <a:gd name="connsiteX17" fmla="*/ 10107282 w 10107282"/>
              <a:gd name="connsiteY17" fmla="*/ 646981 h 646981"/>
              <a:gd name="connsiteX18" fmla="*/ 9332390 w 10107282"/>
              <a:gd name="connsiteY18" fmla="*/ 646981 h 646981"/>
              <a:gd name="connsiteX19" fmla="*/ 8557499 w 10107282"/>
              <a:gd name="connsiteY19" fmla="*/ 646981 h 646981"/>
              <a:gd name="connsiteX20" fmla="*/ 7984753 w 10107282"/>
              <a:gd name="connsiteY20" fmla="*/ 646981 h 646981"/>
              <a:gd name="connsiteX21" fmla="*/ 7310934 w 10107282"/>
              <a:gd name="connsiteY21" fmla="*/ 646981 h 646981"/>
              <a:gd name="connsiteX22" fmla="*/ 6738188 w 10107282"/>
              <a:gd name="connsiteY22" fmla="*/ 646981 h 646981"/>
              <a:gd name="connsiteX23" fmla="*/ 6266515 w 10107282"/>
              <a:gd name="connsiteY23" fmla="*/ 646981 h 646981"/>
              <a:gd name="connsiteX24" fmla="*/ 5693769 w 10107282"/>
              <a:gd name="connsiteY24" fmla="*/ 646981 h 646981"/>
              <a:gd name="connsiteX25" fmla="*/ 4817804 w 10107282"/>
              <a:gd name="connsiteY25" fmla="*/ 646981 h 646981"/>
              <a:gd name="connsiteX26" fmla="*/ 4447204 w 10107282"/>
              <a:gd name="connsiteY26" fmla="*/ 646981 h 646981"/>
              <a:gd name="connsiteX27" fmla="*/ 4076604 w 10107282"/>
              <a:gd name="connsiteY27" fmla="*/ 646981 h 646981"/>
              <a:gd name="connsiteX28" fmla="*/ 3200639 w 10107282"/>
              <a:gd name="connsiteY28" fmla="*/ 646981 h 646981"/>
              <a:gd name="connsiteX29" fmla="*/ 2627893 w 10107282"/>
              <a:gd name="connsiteY29" fmla="*/ 646981 h 646981"/>
              <a:gd name="connsiteX30" fmla="*/ 2156220 w 10107282"/>
              <a:gd name="connsiteY30" fmla="*/ 646981 h 646981"/>
              <a:gd name="connsiteX31" fmla="*/ 1482401 w 10107282"/>
              <a:gd name="connsiteY31" fmla="*/ 646981 h 646981"/>
              <a:gd name="connsiteX32" fmla="*/ 606437 w 10107282"/>
              <a:gd name="connsiteY32" fmla="*/ 646981 h 646981"/>
              <a:gd name="connsiteX33" fmla="*/ 0 w 10107282"/>
              <a:gd name="connsiteY33" fmla="*/ 646981 h 646981"/>
              <a:gd name="connsiteX34" fmla="*/ 0 w 10107282"/>
              <a:gd name="connsiteY34" fmla="*/ 0 h 646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107282" h="646981" fill="none" extrusionOk="0">
                <a:moveTo>
                  <a:pt x="0" y="0"/>
                </a:moveTo>
                <a:cubicBezTo>
                  <a:pt x="166504" y="-11876"/>
                  <a:pt x="302830" y="-20937"/>
                  <a:pt x="471673" y="0"/>
                </a:cubicBezTo>
                <a:cubicBezTo>
                  <a:pt x="640516" y="20937"/>
                  <a:pt x="790786" y="22407"/>
                  <a:pt x="1044419" y="0"/>
                </a:cubicBezTo>
                <a:cubicBezTo>
                  <a:pt x="1298052" y="-22407"/>
                  <a:pt x="1434813" y="-15990"/>
                  <a:pt x="1819311" y="0"/>
                </a:cubicBezTo>
                <a:cubicBezTo>
                  <a:pt x="2203809" y="15990"/>
                  <a:pt x="2077240" y="-14082"/>
                  <a:pt x="2290984" y="0"/>
                </a:cubicBezTo>
                <a:cubicBezTo>
                  <a:pt x="2504728" y="14082"/>
                  <a:pt x="2596361" y="12814"/>
                  <a:pt x="2863730" y="0"/>
                </a:cubicBezTo>
                <a:cubicBezTo>
                  <a:pt x="3131099" y="-12814"/>
                  <a:pt x="3329251" y="5573"/>
                  <a:pt x="3537549" y="0"/>
                </a:cubicBezTo>
                <a:cubicBezTo>
                  <a:pt x="3745847" y="-5573"/>
                  <a:pt x="4080095" y="-12531"/>
                  <a:pt x="4312440" y="0"/>
                </a:cubicBezTo>
                <a:cubicBezTo>
                  <a:pt x="4544785" y="12531"/>
                  <a:pt x="4616587" y="8681"/>
                  <a:pt x="4784113" y="0"/>
                </a:cubicBezTo>
                <a:cubicBezTo>
                  <a:pt x="4951639" y="-8681"/>
                  <a:pt x="5214448" y="11421"/>
                  <a:pt x="5559005" y="0"/>
                </a:cubicBezTo>
                <a:cubicBezTo>
                  <a:pt x="5903562" y="-11421"/>
                  <a:pt x="6110926" y="27868"/>
                  <a:pt x="6333897" y="0"/>
                </a:cubicBezTo>
                <a:cubicBezTo>
                  <a:pt x="6556868" y="-27868"/>
                  <a:pt x="6905983" y="13054"/>
                  <a:pt x="7209861" y="0"/>
                </a:cubicBezTo>
                <a:cubicBezTo>
                  <a:pt x="7513739" y="-13054"/>
                  <a:pt x="7657367" y="17833"/>
                  <a:pt x="7883680" y="0"/>
                </a:cubicBezTo>
                <a:cubicBezTo>
                  <a:pt x="8109993" y="-17833"/>
                  <a:pt x="8081107" y="-15815"/>
                  <a:pt x="8254280" y="0"/>
                </a:cubicBezTo>
                <a:cubicBezTo>
                  <a:pt x="8427453" y="15815"/>
                  <a:pt x="8491355" y="-8906"/>
                  <a:pt x="8725953" y="0"/>
                </a:cubicBezTo>
                <a:cubicBezTo>
                  <a:pt x="8960551" y="8906"/>
                  <a:pt x="9075363" y="22582"/>
                  <a:pt x="9399772" y="0"/>
                </a:cubicBezTo>
                <a:cubicBezTo>
                  <a:pt x="9724181" y="-22582"/>
                  <a:pt x="9762450" y="-32243"/>
                  <a:pt x="10107282" y="0"/>
                </a:cubicBezTo>
                <a:cubicBezTo>
                  <a:pt x="10127833" y="294997"/>
                  <a:pt x="10134736" y="410954"/>
                  <a:pt x="10107282" y="646981"/>
                </a:cubicBezTo>
                <a:cubicBezTo>
                  <a:pt x="9772620" y="665057"/>
                  <a:pt x="9505116" y="673500"/>
                  <a:pt x="9332390" y="646981"/>
                </a:cubicBezTo>
                <a:cubicBezTo>
                  <a:pt x="9159664" y="620462"/>
                  <a:pt x="8713502" y="683546"/>
                  <a:pt x="8557499" y="646981"/>
                </a:cubicBezTo>
                <a:cubicBezTo>
                  <a:pt x="8401496" y="610416"/>
                  <a:pt x="8197076" y="647061"/>
                  <a:pt x="7984753" y="646981"/>
                </a:cubicBezTo>
                <a:cubicBezTo>
                  <a:pt x="7772430" y="646901"/>
                  <a:pt x="7500548" y="615872"/>
                  <a:pt x="7310934" y="646981"/>
                </a:cubicBezTo>
                <a:cubicBezTo>
                  <a:pt x="7121320" y="678090"/>
                  <a:pt x="6995446" y="642924"/>
                  <a:pt x="6738188" y="646981"/>
                </a:cubicBezTo>
                <a:cubicBezTo>
                  <a:pt x="6480930" y="651038"/>
                  <a:pt x="6482743" y="662696"/>
                  <a:pt x="6266515" y="646981"/>
                </a:cubicBezTo>
                <a:cubicBezTo>
                  <a:pt x="6050287" y="631266"/>
                  <a:pt x="5958958" y="625764"/>
                  <a:pt x="5693769" y="646981"/>
                </a:cubicBezTo>
                <a:cubicBezTo>
                  <a:pt x="5428580" y="668198"/>
                  <a:pt x="4995654" y="618984"/>
                  <a:pt x="4817804" y="646981"/>
                </a:cubicBezTo>
                <a:cubicBezTo>
                  <a:pt x="4639955" y="674978"/>
                  <a:pt x="4571221" y="641973"/>
                  <a:pt x="4447204" y="646981"/>
                </a:cubicBezTo>
                <a:cubicBezTo>
                  <a:pt x="4323187" y="651989"/>
                  <a:pt x="4215115" y="657750"/>
                  <a:pt x="4076604" y="646981"/>
                </a:cubicBezTo>
                <a:cubicBezTo>
                  <a:pt x="3938093" y="636212"/>
                  <a:pt x="3622773" y="688526"/>
                  <a:pt x="3200639" y="646981"/>
                </a:cubicBezTo>
                <a:cubicBezTo>
                  <a:pt x="2778506" y="605436"/>
                  <a:pt x="2769533" y="643063"/>
                  <a:pt x="2627893" y="646981"/>
                </a:cubicBezTo>
                <a:cubicBezTo>
                  <a:pt x="2486253" y="650899"/>
                  <a:pt x="2310373" y="648504"/>
                  <a:pt x="2156220" y="646981"/>
                </a:cubicBezTo>
                <a:cubicBezTo>
                  <a:pt x="2002067" y="645458"/>
                  <a:pt x="1634187" y="618051"/>
                  <a:pt x="1482401" y="646981"/>
                </a:cubicBezTo>
                <a:cubicBezTo>
                  <a:pt x="1330615" y="675911"/>
                  <a:pt x="1031988" y="627741"/>
                  <a:pt x="606437" y="646981"/>
                </a:cubicBezTo>
                <a:cubicBezTo>
                  <a:pt x="180886" y="666221"/>
                  <a:pt x="239693" y="624210"/>
                  <a:pt x="0" y="646981"/>
                </a:cubicBezTo>
                <a:cubicBezTo>
                  <a:pt x="9302" y="513273"/>
                  <a:pt x="11796" y="312011"/>
                  <a:pt x="0" y="0"/>
                </a:cubicBezTo>
                <a:close/>
              </a:path>
              <a:path w="10107282" h="646981" stroke="0" extrusionOk="0">
                <a:moveTo>
                  <a:pt x="0" y="0"/>
                </a:moveTo>
                <a:cubicBezTo>
                  <a:pt x="195701" y="-3034"/>
                  <a:pt x="287550" y="-4386"/>
                  <a:pt x="572746" y="0"/>
                </a:cubicBezTo>
                <a:cubicBezTo>
                  <a:pt x="857942" y="4386"/>
                  <a:pt x="826234" y="3355"/>
                  <a:pt x="1044419" y="0"/>
                </a:cubicBezTo>
                <a:cubicBezTo>
                  <a:pt x="1262604" y="-3355"/>
                  <a:pt x="1311611" y="-11683"/>
                  <a:pt x="1516092" y="0"/>
                </a:cubicBezTo>
                <a:cubicBezTo>
                  <a:pt x="1720573" y="11683"/>
                  <a:pt x="1793832" y="2453"/>
                  <a:pt x="1886693" y="0"/>
                </a:cubicBezTo>
                <a:cubicBezTo>
                  <a:pt x="1979554" y="-2453"/>
                  <a:pt x="2161655" y="4333"/>
                  <a:pt x="2257293" y="0"/>
                </a:cubicBezTo>
                <a:cubicBezTo>
                  <a:pt x="2352931" y="-4333"/>
                  <a:pt x="2506451" y="-15952"/>
                  <a:pt x="2627893" y="0"/>
                </a:cubicBezTo>
                <a:cubicBezTo>
                  <a:pt x="2749335" y="15952"/>
                  <a:pt x="3234546" y="4255"/>
                  <a:pt x="3402785" y="0"/>
                </a:cubicBezTo>
                <a:cubicBezTo>
                  <a:pt x="3571024" y="-4255"/>
                  <a:pt x="3644044" y="11134"/>
                  <a:pt x="3773385" y="0"/>
                </a:cubicBezTo>
                <a:cubicBezTo>
                  <a:pt x="3902726" y="-11134"/>
                  <a:pt x="4085041" y="-7471"/>
                  <a:pt x="4245058" y="0"/>
                </a:cubicBezTo>
                <a:cubicBezTo>
                  <a:pt x="4405075" y="7471"/>
                  <a:pt x="4612323" y="2909"/>
                  <a:pt x="4716732" y="0"/>
                </a:cubicBezTo>
                <a:cubicBezTo>
                  <a:pt x="4821141" y="-2909"/>
                  <a:pt x="5192991" y="13395"/>
                  <a:pt x="5592696" y="0"/>
                </a:cubicBezTo>
                <a:cubicBezTo>
                  <a:pt x="5992401" y="-13395"/>
                  <a:pt x="5830202" y="2963"/>
                  <a:pt x="5963296" y="0"/>
                </a:cubicBezTo>
                <a:cubicBezTo>
                  <a:pt x="6096390" y="-2963"/>
                  <a:pt x="6246529" y="-10062"/>
                  <a:pt x="6333897" y="0"/>
                </a:cubicBezTo>
                <a:cubicBezTo>
                  <a:pt x="6421265" y="10062"/>
                  <a:pt x="6781256" y="28397"/>
                  <a:pt x="7209861" y="0"/>
                </a:cubicBezTo>
                <a:cubicBezTo>
                  <a:pt x="7638466" y="-28397"/>
                  <a:pt x="7548497" y="20119"/>
                  <a:pt x="7681534" y="0"/>
                </a:cubicBezTo>
                <a:cubicBezTo>
                  <a:pt x="7814571" y="-20119"/>
                  <a:pt x="8110920" y="-9391"/>
                  <a:pt x="8254280" y="0"/>
                </a:cubicBezTo>
                <a:cubicBezTo>
                  <a:pt x="8397640" y="9391"/>
                  <a:pt x="8946286" y="19793"/>
                  <a:pt x="9130245" y="0"/>
                </a:cubicBezTo>
                <a:cubicBezTo>
                  <a:pt x="9314205" y="-19793"/>
                  <a:pt x="9778002" y="-21578"/>
                  <a:pt x="10107282" y="0"/>
                </a:cubicBezTo>
                <a:cubicBezTo>
                  <a:pt x="10088975" y="289126"/>
                  <a:pt x="10075504" y="421152"/>
                  <a:pt x="10107282" y="646981"/>
                </a:cubicBezTo>
                <a:cubicBezTo>
                  <a:pt x="9968739" y="669828"/>
                  <a:pt x="9852492" y="629593"/>
                  <a:pt x="9635609" y="646981"/>
                </a:cubicBezTo>
                <a:cubicBezTo>
                  <a:pt x="9418726" y="664369"/>
                  <a:pt x="9323541" y="645060"/>
                  <a:pt x="9062863" y="646981"/>
                </a:cubicBezTo>
                <a:cubicBezTo>
                  <a:pt x="8802185" y="648902"/>
                  <a:pt x="8847866" y="647988"/>
                  <a:pt x="8692263" y="646981"/>
                </a:cubicBezTo>
                <a:cubicBezTo>
                  <a:pt x="8536660" y="645974"/>
                  <a:pt x="8217672" y="657199"/>
                  <a:pt x="8018444" y="646981"/>
                </a:cubicBezTo>
                <a:cubicBezTo>
                  <a:pt x="7819216" y="636763"/>
                  <a:pt x="7506936" y="623457"/>
                  <a:pt x="7344625" y="646981"/>
                </a:cubicBezTo>
                <a:cubicBezTo>
                  <a:pt x="7182314" y="670505"/>
                  <a:pt x="6905107" y="624679"/>
                  <a:pt x="6569733" y="646981"/>
                </a:cubicBezTo>
                <a:cubicBezTo>
                  <a:pt x="6234359" y="669283"/>
                  <a:pt x="5995012" y="641355"/>
                  <a:pt x="5693769" y="646981"/>
                </a:cubicBezTo>
                <a:cubicBezTo>
                  <a:pt x="5392526" y="652607"/>
                  <a:pt x="5399249" y="634821"/>
                  <a:pt x="5222096" y="646981"/>
                </a:cubicBezTo>
                <a:cubicBezTo>
                  <a:pt x="5044943" y="659141"/>
                  <a:pt x="4718318" y="679452"/>
                  <a:pt x="4346131" y="646981"/>
                </a:cubicBezTo>
                <a:cubicBezTo>
                  <a:pt x="3973944" y="614510"/>
                  <a:pt x="4146364" y="647535"/>
                  <a:pt x="3975531" y="646981"/>
                </a:cubicBezTo>
                <a:cubicBezTo>
                  <a:pt x="3804698" y="646427"/>
                  <a:pt x="3749810" y="658319"/>
                  <a:pt x="3604931" y="646981"/>
                </a:cubicBezTo>
                <a:cubicBezTo>
                  <a:pt x="3460052" y="635643"/>
                  <a:pt x="3057424" y="626443"/>
                  <a:pt x="2830039" y="646981"/>
                </a:cubicBezTo>
                <a:cubicBezTo>
                  <a:pt x="2602654" y="667519"/>
                  <a:pt x="2606286" y="660546"/>
                  <a:pt x="2459439" y="646981"/>
                </a:cubicBezTo>
                <a:cubicBezTo>
                  <a:pt x="2312592" y="633416"/>
                  <a:pt x="2136971" y="647732"/>
                  <a:pt x="1886693" y="646981"/>
                </a:cubicBezTo>
                <a:cubicBezTo>
                  <a:pt x="1636415" y="646230"/>
                  <a:pt x="1677431" y="664958"/>
                  <a:pt x="1516092" y="646981"/>
                </a:cubicBezTo>
                <a:cubicBezTo>
                  <a:pt x="1354753" y="629004"/>
                  <a:pt x="1301383" y="650381"/>
                  <a:pt x="1145492" y="646981"/>
                </a:cubicBezTo>
                <a:cubicBezTo>
                  <a:pt x="989601" y="643581"/>
                  <a:pt x="419874" y="593668"/>
                  <a:pt x="0" y="646981"/>
                </a:cubicBezTo>
                <a:cubicBezTo>
                  <a:pt x="17311" y="425215"/>
                  <a:pt x="16706" y="309765"/>
                  <a:pt x="0" y="0"/>
                </a:cubicBezTo>
                <a:close/>
              </a:path>
            </a:pathLst>
          </a:custGeom>
          <a:ln w="28575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Включення</a:t>
            </a:r>
            <a:r>
              <a:rPr lang="ru-RU" dirty="0">
                <a:ea typeface="+mn-lt"/>
                <a:cs typeface="+mn-lt"/>
              </a:rPr>
              <a:t> ЛЗ до </a:t>
            </a:r>
            <a:r>
              <a:rPr lang="ru-RU" dirty="0" err="1">
                <a:ea typeface="+mn-lt"/>
                <a:cs typeface="+mn-lt"/>
              </a:rPr>
              <a:t>переліку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препаратів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закуповуються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рахунок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страхових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внесків</a:t>
            </a:r>
            <a:endParaRPr lang="ru-RU" dirty="0" err="1">
              <a:ea typeface="Meiryo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A068A83B-ABDE-44C6-93BC-48C217280F38}"/>
              </a:ext>
            </a:extLst>
          </p:cNvPr>
          <p:cNvSpPr/>
          <p:nvPr/>
        </p:nvSpPr>
        <p:spPr>
          <a:xfrm>
            <a:off x="1308519" y="4665632"/>
            <a:ext cx="10107282" cy="575095"/>
          </a:xfrm>
          <a:custGeom>
            <a:avLst/>
            <a:gdLst>
              <a:gd name="connsiteX0" fmla="*/ 0 w 10107282"/>
              <a:gd name="connsiteY0" fmla="*/ 0 h 575095"/>
              <a:gd name="connsiteX1" fmla="*/ 370600 w 10107282"/>
              <a:gd name="connsiteY1" fmla="*/ 0 h 575095"/>
              <a:gd name="connsiteX2" fmla="*/ 741201 w 10107282"/>
              <a:gd name="connsiteY2" fmla="*/ 0 h 575095"/>
              <a:gd name="connsiteX3" fmla="*/ 1415019 w 10107282"/>
              <a:gd name="connsiteY3" fmla="*/ 0 h 575095"/>
              <a:gd name="connsiteX4" fmla="*/ 1785620 w 10107282"/>
              <a:gd name="connsiteY4" fmla="*/ 0 h 575095"/>
              <a:gd name="connsiteX5" fmla="*/ 2358366 w 10107282"/>
              <a:gd name="connsiteY5" fmla="*/ 0 h 575095"/>
              <a:gd name="connsiteX6" fmla="*/ 3234330 w 10107282"/>
              <a:gd name="connsiteY6" fmla="*/ 0 h 575095"/>
              <a:gd name="connsiteX7" fmla="*/ 4110295 w 10107282"/>
              <a:gd name="connsiteY7" fmla="*/ 0 h 575095"/>
              <a:gd name="connsiteX8" fmla="*/ 4581968 w 10107282"/>
              <a:gd name="connsiteY8" fmla="*/ 0 h 575095"/>
              <a:gd name="connsiteX9" fmla="*/ 5255787 w 10107282"/>
              <a:gd name="connsiteY9" fmla="*/ 0 h 575095"/>
              <a:gd name="connsiteX10" fmla="*/ 5626387 w 10107282"/>
              <a:gd name="connsiteY10" fmla="*/ 0 h 575095"/>
              <a:gd name="connsiteX11" fmla="*/ 6401279 w 10107282"/>
              <a:gd name="connsiteY11" fmla="*/ 0 h 575095"/>
              <a:gd name="connsiteX12" fmla="*/ 6974025 w 10107282"/>
              <a:gd name="connsiteY12" fmla="*/ 0 h 575095"/>
              <a:gd name="connsiteX13" fmla="*/ 7445698 w 10107282"/>
              <a:gd name="connsiteY13" fmla="*/ 0 h 575095"/>
              <a:gd name="connsiteX14" fmla="*/ 8321662 w 10107282"/>
              <a:gd name="connsiteY14" fmla="*/ 0 h 575095"/>
              <a:gd name="connsiteX15" fmla="*/ 8995481 w 10107282"/>
              <a:gd name="connsiteY15" fmla="*/ 0 h 575095"/>
              <a:gd name="connsiteX16" fmla="*/ 10107282 w 10107282"/>
              <a:gd name="connsiteY16" fmla="*/ 0 h 575095"/>
              <a:gd name="connsiteX17" fmla="*/ 10107282 w 10107282"/>
              <a:gd name="connsiteY17" fmla="*/ 575095 h 575095"/>
              <a:gd name="connsiteX18" fmla="*/ 9736682 w 10107282"/>
              <a:gd name="connsiteY18" fmla="*/ 575095 h 575095"/>
              <a:gd name="connsiteX19" fmla="*/ 9163936 w 10107282"/>
              <a:gd name="connsiteY19" fmla="*/ 575095 h 575095"/>
              <a:gd name="connsiteX20" fmla="*/ 8490117 w 10107282"/>
              <a:gd name="connsiteY20" fmla="*/ 575095 h 575095"/>
              <a:gd name="connsiteX21" fmla="*/ 8119517 w 10107282"/>
              <a:gd name="connsiteY21" fmla="*/ 575095 h 575095"/>
              <a:gd name="connsiteX22" fmla="*/ 7445698 w 10107282"/>
              <a:gd name="connsiteY22" fmla="*/ 575095 h 575095"/>
              <a:gd name="connsiteX23" fmla="*/ 6974025 w 10107282"/>
              <a:gd name="connsiteY23" fmla="*/ 575095 h 575095"/>
              <a:gd name="connsiteX24" fmla="*/ 6199133 w 10107282"/>
              <a:gd name="connsiteY24" fmla="*/ 575095 h 575095"/>
              <a:gd name="connsiteX25" fmla="*/ 5828533 w 10107282"/>
              <a:gd name="connsiteY25" fmla="*/ 575095 h 575095"/>
              <a:gd name="connsiteX26" fmla="*/ 5457932 w 10107282"/>
              <a:gd name="connsiteY26" fmla="*/ 575095 h 575095"/>
              <a:gd name="connsiteX27" fmla="*/ 4581968 w 10107282"/>
              <a:gd name="connsiteY27" fmla="*/ 575095 h 575095"/>
              <a:gd name="connsiteX28" fmla="*/ 3908149 w 10107282"/>
              <a:gd name="connsiteY28" fmla="*/ 575095 h 575095"/>
              <a:gd name="connsiteX29" fmla="*/ 3234330 w 10107282"/>
              <a:gd name="connsiteY29" fmla="*/ 575095 h 575095"/>
              <a:gd name="connsiteX30" fmla="*/ 2762657 w 10107282"/>
              <a:gd name="connsiteY30" fmla="*/ 575095 h 575095"/>
              <a:gd name="connsiteX31" fmla="*/ 2392057 w 10107282"/>
              <a:gd name="connsiteY31" fmla="*/ 575095 h 575095"/>
              <a:gd name="connsiteX32" fmla="*/ 1617165 w 10107282"/>
              <a:gd name="connsiteY32" fmla="*/ 575095 h 575095"/>
              <a:gd name="connsiteX33" fmla="*/ 741201 w 10107282"/>
              <a:gd name="connsiteY33" fmla="*/ 575095 h 575095"/>
              <a:gd name="connsiteX34" fmla="*/ 0 w 10107282"/>
              <a:gd name="connsiteY34" fmla="*/ 575095 h 575095"/>
              <a:gd name="connsiteX35" fmla="*/ 0 w 10107282"/>
              <a:gd name="connsiteY35" fmla="*/ 0 h 57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107282" h="575095" fill="none" extrusionOk="0">
                <a:moveTo>
                  <a:pt x="0" y="0"/>
                </a:moveTo>
                <a:cubicBezTo>
                  <a:pt x="76397" y="-2786"/>
                  <a:pt x="212997" y="-12078"/>
                  <a:pt x="370600" y="0"/>
                </a:cubicBezTo>
                <a:cubicBezTo>
                  <a:pt x="528203" y="12078"/>
                  <a:pt x="562173" y="-1737"/>
                  <a:pt x="741201" y="0"/>
                </a:cubicBezTo>
                <a:cubicBezTo>
                  <a:pt x="920229" y="1737"/>
                  <a:pt x="1104721" y="-7104"/>
                  <a:pt x="1415019" y="0"/>
                </a:cubicBezTo>
                <a:cubicBezTo>
                  <a:pt x="1725317" y="7104"/>
                  <a:pt x="1686535" y="-258"/>
                  <a:pt x="1785620" y="0"/>
                </a:cubicBezTo>
                <a:cubicBezTo>
                  <a:pt x="1884705" y="258"/>
                  <a:pt x="2199473" y="14934"/>
                  <a:pt x="2358366" y="0"/>
                </a:cubicBezTo>
                <a:cubicBezTo>
                  <a:pt x="2517259" y="-14934"/>
                  <a:pt x="2806849" y="-24687"/>
                  <a:pt x="3234330" y="0"/>
                </a:cubicBezTo>
                <a:cubicBezTo>
                  <a:pt x="3661811" y="24687"/>
                  <a:pt x="3714920" y="-26368"/>
                  <a:pt x="4110295" y="0"/>
                </a:cubicBezTo>
                <a:cubicBezTo>
                  <a:pt x="4505670" y="26368"/>
                  <a:pt x="4373798" y="11042"/>
                  <a:pt x="4581968" y="0"/>
                </a:cubicBezTo>
                <a:cubicBezTo>
                  <a:pt x="4790138" y="-11042"/>
                  <a:pt x="4957820" y="-26480"/>
                  <a:pt x="5255787" y="0"/>
                </a:cubicBezTo>
                <a:cubicBezTo>
                  <a:pt x="5553754" y="26480"/>
                  <a:pt x="5475138" y="-11495"/>
                  <a:pt x="5626387" y="0"/>
                </a:cubicBezTo>
                <a:cubicBezTo>
                  <a:pt x="5777636" y="11495"/>
                  <a:pt x="6091791" y="-23420"/>
                  <a:pt x="6401279" y="0"/>
                </a:cubicBezTo>
                <a:cubicBezTo>
                  <a:pt x="6710767" y="23420"/>
                  <a:pt x="6699237" y="12587"/>
                  <a:pt x="6974025" y="0"/>
                </a:cubicBezTo>
                <a:cubicBezTo>
                  <a:pt x="7248813" y="-12587"/>
                  <a:pt x="7342666" y="3015"/>
                  <a:pt x="7445698" y="0"/>
                </a:cubicBezTo>
                <a:cubicBezTo>
                  <a:pt x="7548730" y="-3015"/>
                  <a:pt x="8016674" y="189"/>
                  <a:pt x="8321662" y="0"/>
                </a:cubicBezTo>
                <a:cubicBezTo>
                  <a:pt x="8626650" y="-189"/>
                  <a:pt x="8724738" y="-29269"/>
                  <a:pt x="8995481" y="0"/>
                </a:cubicBezTo>
                <a:cubicBezTo>
                  <a:pt x="9266224" y="29269"/>
                  <a:pt x="9675849" y="54886"/>
                  <a:pt x="10107282" y="0"/>
                </a:cubicBezTo>
                <a:cubicBezTo>
                  <a:pt x="10131561" y="144906"/>
                  <a:pt x="10100772" y="300029"/>
                  <a:pt x="10107282" y="575095"/>
                </a:cubicBezTo>
                <a:cubicBezTo>
                  <a:pt x="9992585" y="571924"/>
                  <a:pt x="9852921" y="574964"/>
                  <a:pt x="9736682" y="575095"/>
                </a:cubicBezTo>
                <a:cubicBezTo>
                  <a:pt x="9620443" y="575226"/>
                  <a:pt x="9292135" y="594905"/>
                  <a:pt x="9163936" y="575095"/>
                </a:cubicBezTo>
                <a:cubicBezTo>
                  <a:pt x="9035737" y="555285"/>
                  <a:pt x="8797551" y="552007"/>
                  <a:pt x="8490117" y="575095"/>
                </a:cubicBezTo>
                <a:cubicBezTo>
                  <a:pt x="8182683" y="598183"/>
                  <a:pt x="8238953" y="587012"/>
                  <a:pt x="8119517" y="575095"/>
                </a:cubicBezTo>
                <a:cubicBezTo>
                  <a:pt x="8000081" y="563178"/>
                  <a:pt x="7586407" y="577226"/>
                  <a:pt x="7445698" y="575095"/>
                </a:cubicBezTo>
                <a:cubicBezTo>
                  <a:pt x="7304989" y="572964"/>
                  <a:pt x="7115458" y="577712"/>
                  <a:pt x="6974025" y="575095"/>
                </a:cubicBezTo>
                <a:cubicBezTo>
                  <a:pt x="6832592" y="572478"/>
                  <a:pt x="6395949" y="549995"/>
                  <a:pt x="6199133" y="575095"/>
                </a:cubicBezTo>
                <a:cubicBezTo>
                  <a:pt x="6002317" y="600195"/>
                  <a:pt x="5903819" y="563041"/>
                  <a:pt x="5828533" y="575095"/>
                </a:cubicBezTo>
                <a:cubicBezTo>
                  <a:pt x="5753247" y="587149"/>
                  <a:pt x="5589312" y="558792"/>
                  <a:pt x="5457932" y="575095"/>
                </a:cubicBezTo>
                <a:cubicBezTo>
                  <a:pt x="5326552" y="591398"/>
                  <a:pt x="4846222" y="546419"/>
                  <a:pt x="4581968" y="575095"/>
                </a:cubicBezTo>
                <a:cubicBezTo>
                  <a:pt x="4317714" y="603771"/>
                  <a:pt x="4233283" y="565687"/>
                  <a:pt x="3908149" y="575095"/>
                </a:cubicBezTo>
                <a:cubicBezTo>
                  <a:pt x="3583015" y="584503"/>
                  <a:pt x="3424838" y="558209"/>
                  <a:pt x="3234330" y="575095"/>
                </a:cubicBezTo>
                <a:cubicBezTo>
                  <a:pt x="3043822" y="591981"/>
                  <a:pt x="2931278" y="555607"/>
                  <a:pt x="2762657" y="575095"/>
                </a:cubicBezTo>
                <a:cubicBezTo>
                  <a:pt x="2594036" y="594583"/>
                  <a:pt x="2564002" y="586063"/>
                  <a:pt x="2392057" y="575095"/>
                </a:cubicBezTo>
                <a:cubicBezTo>
                  <a:pt x="2220112" y="564127"/>
                  <a:pt x="1785390" y="543062"/>
                  <a:pt x="1617165" y="575095"/>
                </a:cubicBezTo>
                <a:cubicBezTo>
                  <a:pt x="1448940" y="607128"/>
                  <a:pt x="979871" y="606552"/>
                  <a:pt x="741201" y="575095"/>
                </a:cubicBezTo>
                <a:cubicBezTo>
                  <a:pt x="502531" y="543638"/>
                  <a:pt x="167679" y="588125"/>
                  <a:pt x="0" y="575095"/>
                </a:cubicBezTo>
                <a:cubicBezTo>
                  <a:pt x="-7639" y="398832"/>
                  <a:pt x="-1352" y="248019"/>
                  <a:pt x="0" y="0"/>
                </a:cubicBezTo>
                <a:close/>
              </a:path>
              <a:path w="10107282" h="575095" stroke="0" extrusionOk="0">
                <a:moveTo>
                  <a:pt x="0" y="0"/>
                </a:moveTo>
                <a:cubicBezTo>
                  <a:pt x="355928" y="24730"/>
                  <a:pt x="550445" y="-30251"/>
                  <a:pt x="774892" y="0"/>
                </a:cubicBezTo>
                <a:cubicBezTo>
                  <a:pt x="999339" y="30251"/>
                  <a:pt x="1353882" y="-12797"/>
                  <a:pt x="1650856" y="0"/>
                </a:cubicBezTo>
                <a:cubicBezTo>
                  <a:pt x="1947830" y="12797"/>
                  <a:pt x="1999701" y="-4499"/>
                  <a:pt x="2223602" y="0"/>
                </a:cubicBezTo>
                <a:cubicBezTo>
                  <a:pt x="2447503" y="4499"/>
                  <a:pt x="2480964" y="-5596"/>
                  <a:pt x="2695275" y="0"/>
                </a:cubicBezTo>
                <a:cubicBezTo>
                  <a:pt x="2909586" y="5596"/>
                  <a:pt x="3186303" y="-12334"/>
                  <a:pt x="3369094" y="0"/>
                </a:cubicBezTo>
                <a:cubicBezTo>
                  <a:pt x="3551885" y="12334"/>
                  <a:pt x="3766291" y="-10039"/>
                  <a:pt x="4143986" y="0"/>
                </a:cubicBezTo>
                <a:cubicBezTo>
                  <a:pt x="4521681" y="10039"/>
                  <a:pt x="4759716" y="-28175"/>
                  <a:pt x="5019950" y="0"/>
                </a:cubicBezTo>
                <a:cubicBezTo>
                  <a:pt x="5280184" y="28175"/>
                  <a:pt x="5261548" y="4943"/>
                  <a:pt x="5491623" y="0"/>
                </a:cubicBezTo>
                <a:cubicBezTo>
                  <a:pt x="5721698" y="-4943"/>
                  <a:pt x="6078307" y="-18686"/>
                  <a:pt x="6266515" y="0"/>
                </a:cubicBezTo>
                <a:cubicBezTo>
                  <a:pt x="6454723" y="18686"/>
                  <a:pt x="6508082" y="-15209"/>
                  <a:pt x="6738188" y="0"/>
                </a:cubicBezTo>
                <a:cubicBezTo>
                  <a:pt x="6968294" y="15209"/>
                  <a:pt x="6995923" y="1865"/>
                  <a:pt x="7209861" y="0"/>
                </a:cubicBezTo>
                <a:cubicBezTo>
                  <a:pt x="7423799" y="-1865"/>
                  <a:pt x="7828823" y="-14596"/>
                  <a:pt x="7984753" y="0"/>
                </a:cubicBezTo>
                <a:cubicBezTo>
                  <a:pt x="8140683" y="14596"/>
                  <a:pt x="8230082" y="-1292"/>
                  <a:pt x="8456426" y="0"/>
                </a:cubicBezTo>
                <a:cubicBezTo>
                  <a:pt x="8682770" y="1292"/>
                  <a:pt x="8666190" y="6857"/>
                  <a:pt x="8827026" y="0"/>
                </a:cubicBezTo>
                <a:cubicBezTo>
                  <a:pt x="8987862" y="-6857"/>
                  <a:pt x="9139707" y="1077"/>
                  <a:pt x="9399772" y="0"/>
                </a:cubicBezTo>
                <a:cubicBezTo>
                  <a:pt x="9659837" y="-1077"/>
                  <a:pt x="9855371" y="29771"/>
                  <a:pt x="10107282" y="0"/>
                </a:cubicBezTo>
                <a:cubicBezTo>
                  <a:pt x="10097625" y="143510"/>
                  <a:pt x="10125126" y="330875"/>
                  <a:pt x="10107282" y="575095"/>
                </a:cubicBezTo>
                <a:cubicBezTo>
                  <a:pt x="9965782" y="581303"/>
                  <a:pt x="9882924" y="559386"/>
                  <a:pt x="9736682" y="575095"/>
                </a:cubicBezTo>
                <a:cubicBezTo>
                  <a:pt x="9590440" y="590804"/>
                  <a:pt x="9296822" y="560015"/>
                  <a:pt x="8961790" y="575095"/>
                </a:cubicBezTo>
                <a:cubicBezTo>
                  <a:pt x="8626758" y="590175"/>
                  <a:pt x="8672959" y="578763"/>
                  <a:pt x="8490117" y="575095"/>
                </a:cubicBezTo>
                <a:cubicBezTo>
                  <a:pt x="8307275" y="571427"/>
                  <a:pt x="8227901" y="589793"/>
                  <a:pt x="8119517" y="575095"/>
                </a:cubicBezTo>
                <a:cubicBezTo>
                  <a:pt x="8011133" y="560397"/>
                  <a:pt x="7609100" y="576618"/>
                  <a:pt x="7344625" y="575095"/>
                </a:cubicBezTo>
                <a:cubicBezTo>
                  <a:pt x="7080150" y="573572"/>
                  <a:pt x="6852601" y="560731"/>
                  <a:pt x="6569733" y="575095"/>
                </a:cubicBezTo>
                <a:cubicBezTo>
                  <a:pt x="6286865" y="589459"/>
                  <a:pt x="6006703" y="559426"/>
                  <a:pt x="5794842" y="575095"/>
                </a:cubicBezTo>
                <a:cubicBezTo>
                  <a:pt x="5582981" y="590764"/>
                  <a:pt x="5460002" y="574160"/>
                  <a:pt x="5323169" y="575095"/>
                </a:cubicBezTo>
                <a:cubicBezTo>
                  <a:pt x="5186336" y="576030"/>
                  <a:pt x="5042760" y="563309"/>
                  <a:pt x="4851495" y="575095"/>
                </a:cubicBezTo>
                <a:cubicBezTo>
                  <a:pt x="4660230" y="586881"/>
                  <a:pt x="4561688" y="562876"/>
                  <a:pt x="4480895" y="575095"/>
                </a:cubicBezTo>
                <a:cubicBezTo>
                  <a:pt x="4400102" y="587314"/>
                  <a:pt x="4186348" y="595515"/>
                  <a:pt x="3908149" y="575095"/>
                </a:cubicBezTo>
                <a:cubicBezTo>
                  <a:pt x="3629950" y="554675"/>
                  <a:pt x="3431447" y="600955"/>
                  <a:pt x="3234330" y="575095"/>
                </a:cubicBezTo>
                <a:cubicBezTo>
                  <a:pt x="3037213" y="549235"/>
                  <a:pt x="2798759" y="608346"/>
                  <a:pt x="2560511" y="575095"/>
                </a:cubicBezTo>
                <a:cubicBezTo>
                  <a:pt x="2322263" y="541844"/>
                  <a:pt x="2202916" y="580659"/>
                  <a:pt x="1886693" y="575095"/>
                </a:cubicBezTo>
                <a:cubicBezTo>
                  <a:pt x="1570470" y="569531"/>
                  <a:pt x="1386564" y="543808"/>
                  <a:pt x="1212874" y="575095"/>
                </a:cubicBezTo>
                <a:cubicBezTo>
                  <a:pt x="1039184" y="606382"/>
                  <a:pt x="309367" y="526131"/>
                  <a:pt x="0" y="575095"/>
                </a:cubicBezTo>
                <a:cubicBezTo>
                  <a:pt x="-18065" y="447849"/>
                  <a:pt x="7982" y="131304"/>
                  <a:pt x="0" y="0"/>
                </a:cubicBezTo>
                <a:close/>
              </a:path>
            </a:pathLst>
          </a:custGeom>
          <a:ln w="28575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Укладання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договорів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 на ЛЗ </a:t>
            </a:r>
            <a:r>
              <a:rPr lang="ru-RU" dirty="0" err="1">
                <a:ea typeface="+mn-lt"/>
                <a:cs typeface="+mn-lt"/>
              </a:rPr>
              <a:t>між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підприємствами</a:t>
            </a:r>
            <a:r>
              <a:rPr lang="ru-RU" dirty="0">
                <a:ea typeface="+mn-lt"/>
                <a:cs typeface="+mn-lt"/>
              </a:rPr>
              <a:t> і державою</a:t>
            </a:r>
            <a:endParaRPr lang="ru-RU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DFFDEB10-EE19-4C7F-B457-19B7FEE1F7C2}"/>
              </a:ext>
            </a:extLst>
          </p:cNvPr>
          <p:cNvSpPr/>
          <p:nvPr/>
        </p:nvSpPr>
        <p:spPr>
          <a:xfrm>
            <a:off x="1308518" y="6117745"/>
            <a:ext cx="10107282" cy="603849"/>
          </a:xfrm>
          <a:custGeom>
            <a:avLst/>
            <a:gdLst>
              <a:gd name="connsiteX0" fmla="*/ 0 w 10107282"/>
              <a:gd name="connsiteY0" fmla="*/ 0 h 603849"/>
              <a:gd name="connsiteX1" fmla="*/ 471673 w 10107282"/>
              <a:gd name="connsiteY1" fmla="*/ 0 h 603849"/>
              <a:gd name="connsiteX2" fmla="*/ 1044419 w 10107282"/>
              <a:gd name="connsiteY2" fmla="*/ 0 h 603849"/>
              <a:gd name="connsiteX3" fmla="*/ 1516092 w 10107282"/>
              <a:gd name="connsiteY3" fmla="*/ 0 h 603849"/>
              <a:gd name="connsiteX4" fmla="*/ 2189911 w 10107282"/>
              <a:gd name="connsiteY4" fmla="*/ 0 h 603849"/>
              <a:gd name="connsiteX5" fmla="*/ 2661584 w 10107282"/>
              <a:gd name="connsiteY5" fmla="*/ 0 h 603849"/>
              <a:gd name="connsiteX6" fmla="*/ 3436476 w 10107282"/>
              <a:gd name="connsiteY6" fmla="*/ 0 h 603849"/>
              <a:gd name="connsiteX7" fmla="*/ 4009222 w 10107282"/>
              <a:gd name="connsiteY7" fmla="*/ 0 h 603849"/>
              <a:gd name="connsiteX8" fmla="*/ 4885186 w 10107282"/>
              <a:gd name="connsiteY8" fmla="*/ 0 h 603849"/>
              <a:gd name="connsiteX9" fmla="*/ 5761151 w 10107282"/>
              <a:gd name="connsiteY9" fmla="*/ 0 h 603849"/>
              <a:gd name="connsiteX10" fmla="*/ 6536042 w 10107282"/>
              <a:gd name="connsiteY10" fmla="*/ 0 h 603849"/>
              <a:gd name="connsiteX11" fmla="*/ 7412007 w 10107282"/>
              <a:gd name="connsiteY11" fmla="*/ 0 h 603849"/>
              <a:gd name="connsiteX12" fmla="*/ 8287971 w 10107282"/>
              <a:gd name="connsiteY12" fmla="*/ 0 h 603849"/>
              <a:gd name="connsiteX13" fmla="*/ 8961790 w 10107282"/>
              <a:gd name="connsiteY13" fmla="*/ 0 h 603849"/>
              <a:gd name="connsiteX14" fmla="*/ 9534536 w 10107282"/>
              <a:gd name="connsiteY14" fmla="*/ 0 h 603849"/>
              <a:gd name="connsiteX15" fmla="*/ 10107282 w 10107282"/>
              <a:gd name="connsiteY15" fmla="*/ 0 h 603849"/>
              <a:gd name="connsiteX16" fmla="*/ 10107282 w 10107282"/>
              <a:gd name="connsiteY16" fmla="*/ 603849 h 603849"/>
              <a:gd name="connsiteX17" fmla="*/ 9534536 w 10107282"/>
              <a:gd name="connsiteY17" fmla="*/ 603849 h 603849"/>
              <a:gd name="connsiteX18" fmla="*/ 9163936 w 10107282"/>
              <a:gd name="connsiteY18" fmla="*/ 603849 h 603849"/>
              <a:gd name="connsiteX19" fmla="*/ 8389044 w 10107282"/>
              <a:gd name="connsiteY19" fmla="*/ 603849 h 603849"/>
              <a:gd name="connsiteX20" fmla="*/ 7614152 w 10107282"/>
              <a:gd name="connsiteY20" fmla="*/ 603849 h 603849"/>
              <a:gd name="connsiteX21" fmla="*/ 6940334 w 10107282"/>
              <a:gd name="connsiteY21" fmla="*/ 603849 h 603849"/>
              <a:gd name="connsiteX22" fmla="*/ 6266515 w 10107282"/>
              <a:gd name="connsiteY22" fmla="*/ 603849 h 603849"/>
              <a:gd name="connsiteX23" fmla="*/ 5390550 w 10107282"/>
              <a:gd name="connsiteY23" fmla="*/ 603849 h 603849"/>
              <a:gd name="connsiteX24" fmla="*/ 4817804 w 10107282"/>
              <a:gd name="connsiteY24" fmla="*/ 603849 h 603849"/>
              <a:gd name="connsiteX25" fmla="*/ 3941840 w 10107282"/>
              <a:gd name="connsiteY25" fmla="*/ 603849 h 603849"/>
              <a:gd name="connsiteX26" fmla="*/ 3571240 w 10107282"/>
              <a:gd name="connsiteY26" fmla="*/ 603849 h 603849"/>
              <a:gd name="connsiteX27" fmla="*/ 3099566 w 10107282"/>
              <a:gd name="connsiteY27" fmla="*/ 603849 h 603849"/>
              <a:gd name="connsiteX28" fmla="*/ 2324675 w 10107282"/>
              <a:gd name="connsiteY28" fmla="*/ 603849 h 603849"/>
              <a:gd name="connsiteX29" fmla="*/ 1650856 w 10107282"/>
              <a:gd name="connsiteY29" fmla="*/ 603849 h 603849"/>
              <a:gd name="connsiteX30" fmla="*/ 1179183 w 10107282"/>
              <a:gd name="connsiteY30" fmla="*/ 603849 h 603849"/>
              <a:gd name="connsiteX31" fmla="*/ 0 w 10107282"/>
              <a:gd name="connsiteY31" fmla="*/ 603849 h 603849"/>
              <a:gd name="connsiteX32" fmla="*/ 0 w 10107282"/>
              <a:gd name="connsiteY32" fmla="*/ 0 h 60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107282" h="603849" fill="none" extrusionOk="0">
                <a:moveTo>
                  <a:pt x="0" y="0"/>
                </a:moveTo>
                <a:cubicBezTo>
                  <a:pt x="113804" y="3381"/>
                  <a:pt x="345995" y="6562"/>
                  <a:pt x="471673" y="0"/>
                </a:cubicBezTo>
                <a:cubicBezTo>
                  <a:pt x="597351" y="-6562"/>
                  <a:pt x="849610" y="-25637"/>
                  <a:pt x="1044419" y="0"/>
                </a:cubicBezTo>
                <a:cubicBezTo>
                  <a:pt x="1239228" y="25637"/>
                  <a:pt x="1404183" y="21729"/>
                  <a:pt x="1516092" y="0"/>
                </a:cubicBezTo>
                <a:cubicBezTo>
                  <a:pt x="1628001" y="-21729"/>
                  <a:pt x="2022902" y="4561"/>
                  <a:pt x="2189911" y="0"/>
                </a:cubicBezTo>
                <a:cubicBezTo>
                  <a:pt x="2356920" y="-4561"/>
                  <a:pt x="2567102" y="22997"/>
                  <a:pt x="2661584" y="0"/>
                </a:cubicBezTo>
                <a:cubicBezTo>
                  <a:pt x="2756066" y="-22997"/>
                  <a:pt x="3205559" y="-37105"/>
                  <a:pt x="3436476" y="0"/>
                </a:cubicBezTo>
                <a:cubicBezTo>
                  <a:pt x="3667393" y="37105"/>
                  <a:pt x="3841910" y="25136"/>
                  <a:pt x="4009222" y="0"/>
                </a:cubicBezTo>
                <a:cubicBezTo>
                  <a:pt x="4176534" y="-25136"/>
                  <a:pt x="4521446" y="-32125"/>
                  <a:pt x="4885186" y="0"/>
                </a:cubicBezTo>
                <a:cubicBezTo>
                  <a:pt x="5248926" y="32125"/>
                  <a:pt x="5514866" y="7791"/>
                  <a:pt x="5761151" y="0"/>
                </a:cubicBezTo>
                <a:cubicBezTo>
                  <a:pt x="6007436" y="-7791"/>
                  <a:pt x="6330657" y="-2389"/>
                  <a:pt x="6536042" y="0"/>
                </a:cubicBezTo>
                <a:cubicBezTo>
                  <a:pt x="6741427" y="2389"/>
                  <a:pt x="6990855" y="817"/>
                  <a:pt x="7412007" y="0"/>
                </a:cubicBezTo>
                <a:cubicBezTo>
                  <a:pt x="7833160" y="-817"/>
                  <a:pt x="7934112" y="40561"/>
                  <a:pt x="8287971" y="0"/>
                </a:cubicBezTo>
                <a:cubicBezTo>
                  <a:pt x="8641830" y="-40561"/>
                  <a:pt x="8803944" y="11915"/>
                  <a:pt x="8961790" y="0"/>
                </a:cubicBezTo>
                <a:cubicBezTo>
                  <a:pt x="9119636" y="-11915"/>
                  <a:pt x="9364889" y="-2453"/>
                  <a:pt x="9534536" y="0"/>
                </a:cubicBezTo>
                <a:cubicBezTo>
                  <a:pt x="9704183" y="2453"/>
                  <a:pt x="9987637" y="-25865"/>
                  <a:pt x="10107282" y="0"/>
                </a:cubicBezTo>
                <a:cubicBezTo>
                  <a:pt x="10110890" y="195787"/>
                  <a:pt x="10081962" y="450818"/>
                  <a:pt x="10107282" y="603849"/>
                </a:cubicBezTo>
                <a:cubicBezTo>
                  <a:pt x="9980009" y="603920"/>
                  <a:pt x="9699751" y="591183"/>
                  <a:pt x="9534536" y="603849"/>
                </a:cubicBezTo>
                <a:cubicBezTo>
                  <a:pt x="9369321" y="616515"/>
                  <a:pt x="9257093" y="591690"/>
                  <a:pt x="9163936" y="603849"/>
                </a:cubicBezTo>
                <a:cubicBezTo>
                  <a:pt x="9070779" y="616008"/>
                  <a:pt x="8656538" y="640890"/>
                  <a:pt x="8389044" y="603849"/>
                </a:cubicBezTo>
                <a:cubicBezTo>
                  <a:pt x="8121550" y="566808"/>
                  <a:pt x="7945873" y="581148"/>
                  <a:pt x="7614152" y="603849"/>
                </a:cubicBezTo>
                <a:cubicBezTo>
                  <a:pt x="7282431" y="626550"/>
                  <a:pt x="7153199" y="621369"/>
                  <a:pt x="6940334" y="603849"/>
                </a:cubicBezTo>
                <a:cubicBezTo>
                  <a:pt x="6727469" y="586329"/>
                  <a:pt x="6444398" y="592034"/>
                  <a:pt x="6266515" y="603849"/>
                </a:cubicBezTo>
                <a:cubicBezTo>
                  <a:pt x="6088632" y="615664"/>
                  <a:pt x="5698905" y="573136"/>
                  <a:pt x="5390550" y="603849"/>
                </a:cubicBezTo>
                <a:cubicBezTo>
                  <a:pt x="5082196" y="634562"/>
                  <a:pt x="5070443" y="626067"/>
                  <a:pt x="4817804" y="603849"/>
                </a:cubicBezTo>
                <a:cubicBezTo>
                  <a:pt x="4565165" y="581631"/>
                  <a:pt x="4296163" y="595386"/>
                  <a:pt x="3941840" y="603849"/>
                </a:cubicBezTo>
                <a:cubicBezTo>
                  <a:pt x="3587517" y="612312"/>
                  <a:pt x="3699651" y="585723"/>
                  <a:pt x="3571240" y="603849"/>
                </a:cubicBezTo>
                <a:cubicBezTo>
                  <a:pt x="3442829" y="621975"/>
                  <a:pt x="3244245" y="623523"/>
                  <a:pt x="3099566" y="603849"/>
                </a:cubicBezTo>
                <a:cubicBezTo>
                  <a:pt x="2954887" y="584175"/>
                  <a:pt x="2682976" y="595537"/>
                  <a:pt x="2324675" y="603849"/>
                </a:cubicBezTo>
                <a:cubicBezTo>
                  <a:pt x="1966374" y="612161"/>
                  <a:pt x="1825909" y="609774"/>
                  <a:pt x="1650856" y="603849"/>
                </a:cubicBezTo>
                <a:cubicBezTo>
                  <a:pt x="1475803" y="597924"/>
                  <a:pt x="1357508" y="600729"/>
                  <a:pt x="1179183" y="603849"/>
                </a:cubicBezTo>
                <a:cubicBezTo>
                  <a:pt x="1000858" y="606969"/>
                  <a:pt x="456066" y="658995"/>
                  <a:pt x="0" y="603849"/>
                </a:cubicBezTo>
                <a:cubicBezTo>
                  <a:pt x="22614" y="466531"/>
                  <a:pt x="-29930" y="244908"/>
                  <a:pt x="0" y="0"/>
                </a:cubicBezTo>
                <a:close/>
              </a:path>
              <a:path w="10107282" h="603849" stroke="0" extrusionOk="0">
                <a:moveTo>
                  <a:pt x="0" y="0"/>
                </a:moveTo>
                <a:cubicBezTo>
                  <a:pt x="206215" y="1263"/>
                  <a:pt x="370276" y="19603"/>
                  <a:pt x="673819" y="0"/>
                </a:cubicBezTo>
                <a:cubicBezTo>
                  <a:pt x="977362" y="-19603"/>
                  <a:pt x="1015007" y="-26135"/>
                  <a:pt x="1246565" y="0"/>
                </a:cubicBezTo>
                <a:cubicBezTo>
                  <a:pt x="1478123" y="26135"/>
                  <a:pt x="1811715" y="18967"/>
                  <a:pt x="2021456" y="0"/>
                </a:cubicBezTo>
                <a:cubicBezTo>
                  <a:pt x="2231197" y="-18967"/>
                  <a:pt x="2721273" y="-3391"/>
                  <a:pt x="2897421" y="0"/>
                </a:cubicBezTo>
                <a:cubicBezTo>
                  <a:pt x="3073570" y="3391"/>
                  <a:pt x="3180710" y="-4890"/>
                  <a:pt x="3268021" y="0"/>
                </a:cubicBezTo>
                <a:cubicBezTo>
                  <a:pt x="3355332" y="4890"/>
                  <a:pt x="3459747" y="-7968"/>
                  <a:pt x="3638622" y="0"/>
                </a:cubicBezTo>
                <a:cubicBezTo>
                  <a:pt x="3817497" y="7968"/>
                  <a:pt x="3885698" y="-12819"/>
                  <a:pt x="4009222" y="0"/>
                </a:cubicBezTo>
                <a:cubicBezTo>
                  <a:pt x="4132746" y="12819"/>
                  <a:pt x="4321588" y="-19428"/>
                  <a:pt x="4480895" y="0"/>
                </a:cubicBezTo>
                <a:cubicBezTo>
                  <a:pt x="4640202" y="19428"/>
                  <a:pt x="5118051" y="34031"/>
                  <a:pt x="5356859" y="0"/>
                </a:cubicBezTo>
                <a:cubicBezTo>
                  <a:pt x="5595667" y="-34031"/>
                  <a:pt x="5958274" y="13582"/>
                  <a:pt x="6232824" y="0"/>
                </a:cubicBezTo>
                <a:cubicBezTo>
                  <a:pt x="6507374" y="-13582"/>
                  <a:pt x="6810777" y="28559"/>
                  <a:pt x="7007716" y="0"/>
                </a:cubicBezTo>
                <a:cubicBezTo>
                  <a:pt x="7204655" y="-28559"/>
                  <a:pt x="7345735" y="-13999"/>
                  <a:pt x="7479389" y="0"/>
                </a:cubicBezTo>
                <a:cubicBezTo>
                  <a:pt x="7613043" y="13999"/>
                  <a:pt x="7811463" y="9566"/>
                  <a:pt x="8052135" y="0"/>
                </a:cubicBezTo>
                <a:cubicBezTo>
                  <a:pt x="8292807" y="-9566"/>
                  <a:pt x="8560375" y="-29562"/>
                  <a:pt x="8827026" y="0"/>
                </a:cubicBezTo>
                <a:cubicBezTo>
                  <a:pt x="9093677" y="29562"/>
                  <a:pt x="9050836" y="-9179"/>
                  <a:pt x="9197627" y="0"/>
                </a:cubicBezTo>
                <a:cubicBezTo>
                  <a:pt x="9344418" y="9179"/>
                  <a:pt x="9742714" y="29464"/>
                  <a:pt x="10107282" y="0"/>
                </a:cubicBezTo>
                <a:cubicBezTo>
                  <a:pt x="10116759" y="281709"/>
                  <a:pt x="10137024" y="365506"/>
                  <a:pt x="10107282" y="603849"/>
                </a:cubicBezTo>
                <a:cubicBezTo>
                  <a:pt x="9914229" y="623202"/>
                  <a:pt x="9510750" y="570916"/>
                  <a:pt x="9332390" y="603849"/>
                </a:cubicBezTo>
                <a:cubicBezTo>
                  <a:pt x="9154030" y="636782"/>
                  <a:pt x="8940701" y="600253"/>
                  <a:pt x="8759644" y="603849"/>
                </a:cubicBezTo>
                <a:cubicBezTo>
                  <a:pt x="8578587" y="607445"/>
                  <a:pt x="8258206" y="605396"/>
                  <a:pt x="8085826" y="603849"/>
                </a:cubicBezTo>
                <a:cubicBezTo>
                  <a:pt x="7913446" y="602302"/>
                  <a:pt x="7743345" y="599984"/>
                  <a:pt x="7614152" y="603849"/>
                </a:cubicBezTo>
                <a:cubicBezTo>
                  <a:pt x="7484959" y="607714"/>
                  <a:pt x="7368148" y="615276"/>
                  <a:pt x="7243552" y="603849"/>
                </a:cubicBezTo>
                <a:cubicBezTo>
                  <a:pt x="7118956" y="592422"/>
                  <a:pt x="6717241" y="626659"/>
                  <a:pt x="6569733" y="603849"/>
                </a:cubicBezTo>
                <a:cubicBezTo>
                  <a:pt x="6422225" y="581039"/>
                  <a:pt x="6170549" y="588963"/>
                  <a:pt x="5895915" y="603849"/>
                </a:cubicBezTo>
                <a:cubicBezTo>
                  <a:pt x="5621281" y="618735"/>
                  <a:pt x="5651946" y="586892"/>
                  <a:pt x="5525314" y="603849"/>
                </a:cubicBezTo>
                <a:cubicBezTo>
                  <a:pt x="5398682" y="620806"/>
                  <a:pt x="5090706" y="605385"/>
                  <a:pt x="4952568" y="603849"/>
                </a:cubicBezTo>
                <a:cubicBezTo>
                  <a:pt x="4814430" y="602313"/>
                  <a:pt x="4751047" y="603100"/>
                  <a:pt x="4581968" y="603849"/>
                </a:cubicBezTo>
                <a:cubicBezTo>
                  <a:pt x="4412889" y="604598"/>
                  <a:pt x="4277324" y="588708"/>
                  <a:pt x="4110295" y="603849"/>
                </a:cubicBezTo>
                <a:cubicBezTo>
                  <a:pt x="3943266" y="618990"/>
                  <a:pt x="3497689" y="628138"/>
                  <a:pt x="3335403" y="603849"/>
                </a:cubicBezTo>
                <a:cubicBezTo>
                  <a:pt x="3173117" y="579560"/>
                  <a:pt x="2995180" y="612110"/>
                  <a:pt x="2863730" y="603849"/>
                </a:cubicBezTo>
                <a:cubicBezTo>
                  <a:pt x="2732280" y="595588"/>
                  <a:pt x="2621022" y="621383"/>
                  <a:pt x="2493130" y="603849"/>
                </a:cubicBezTo>
                <a:cubicBezTo>
                  <a:pt x="2365238" y="586315"/>
                  <a:pt x="2236419" y="615667"/>
                  <a:pt x="2122529" y="603849"/>
                </a:cubicBezTo>
                <a:cubicBezTo>
                  <a:pt x="2008639" y="592031"/>
                  <a:pt x="1837136" y="620119"/>
                  <a:pt x="1751929" y="603849"/>
                </a:cubicBezTo>
                <a:cubicBezTo>
                  <a:pt x="1666722" y="587579"/>
                  <a:pt x="1139319" y="637061"/>
                  <a:pt x="977037" y="603849"/>
                </a:cubicBezTo>
                <a:cubicBezTo>
                  <a:pt x="814755" y="570637"/>
                  <a:pt x="702644" y="593015"/>
                  <a:pt x="606437" y="603849"/>
                </a:cubicBezTo>
                <a:cubicBezTo>
                  <a:pt x="510230" y="614683"/>
                  <a:pt x="155622" y="617639"/>
                  <a:pt x="0" y="603849"/>
                </a:cubicBezTo>
                <a:cubicBezTo>
                  <a:pt x="-21165" y="398560"/>
                  <a:pt x="14406" y="158414"/>
                  <a:pt x="0" y="0"/>
                </a:cubicBezTo>
                <a:close/>
              </a:path>
            </a:pathLst>
          </a:custGeom>
          <a:ln w="28575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Пільгове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оподаткування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суб’єктів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endParaRPr lang="ru-RU" dirty="0" err="1"/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1420D430-4B5B-4ADD-B2B0-A173A3694FC8}"/>
              </a:ext>
            </a:extLst>
          </p:cNvPr>
          <p:cNvCxnSpPr>
            <a:cxnSpLocks/>
          </p:cNvCxnSpPr>
          <p:nvPr/>
        </p:nvCxnSpPr>
        <p:spPr>
          <a:xfrm>
            <a:off x="674117" y="6417873"/>
            <a:ext cx="425571" cy="86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503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EF3D1-7E2B-4F96-A583-52B8D4B9B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691" y="-2785"/>
            <a:ext cx="12191364" cy="740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b="0" dirty="0" err="1">
                <a:ea typeface="+mj-lt"/>
                <a:cs typeface="+mj-lt"/>
              </a:rPr>
              <a:t>Державне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регулювання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цін</a:t>
            </a:r>
            <a:r>
              <a:rPr lang="ru-RU" b="0" dirty="0">
                <a:ea typeface="+mj-lt"/>
                <a:cs typeface="+mj-lt"/>
              </a:rPr>
              <a:t> на ЛЗ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BD8209-64A8-49B4-B907-F77625D78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120" y="731479"/>
            <a:ext cx="11601893" cy="114959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92500" lnSpcReduction="20000"/>
          </a:bodyPr>
          <a:lstStyle/>
          <a:p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граничного </a:t>
            </a:r>
            <a:r>
              <a:rPr lang="ru-RU" dirty="0" err="1">
                <a:ea typeface="+mn-lt"/>
                <a:cs typeface="+mn-lt"/>
              </a:rPr>
              <a:t>рівня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постачальницько-збитових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торговельних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націнок</a:t>
            </a:r>
            <a:r>
              <a:rPr lang="ru-RU" dirty="0">
                <a:ea typeface="+mn-lt"/>
                <a:cs typeface="+mn-lt"/>
              </a:rPr>
              <a:t> (Постанова КМУ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17.10.2008 р. №955 «Про заходи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стабілізації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медичні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вироби</a:t>
            </a:r>
            <a:r>
              <a:rPr lang="ru-RU" dirty="0">
                <a:ea typeface="+mn-lt"/>
                <a:cs typeface="+mn-lt"/>
              </a:rPr>
              <a:t>»)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E217132-9B00-4C2B-A930-722B0F06608E}"/>
              </a:ext>
            </a:extLst>
          </p:cNvPr>
          <p:cNvSpPr/>
          <p:nvPr/>
        </p:nvSpPr>
        <p:spPr>
          <a:xfrm>
            <a:off x="635479" y="1879121"/>
            <a:ext cx="10969923" cy="7907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на ЛЗ, </a:t>
            </a:r>
            <a:r>
              <a:rPr lang="ru-RU" dirty="0" err="1">
                <a:ea typeface="+mn-lt"/>
                <a:cs typeface="+mn-lt"/>
              </a:rPr>
              <a:t>включені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b="1" dirty="0" err="1">
                <a:ea typeface="+mn-lt"/>
                <a:cs typeface="+mn-lt"/>
              </a:rPr>
              <a:t>Національного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переліку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основних</a:t>
            </a:r>
            <a:r>
              <a:rPr lang="ru-RU" b="1" dirty="0">
                <a:ea typeface="+mn-lt"/>
                <a:cs typeface="+mn-lt"/>
              </a:rPr>
              <a:t> лікарських засобів</a:t>
            </a:r>
            <a:r>
              <a:rPr lang="ru-RU" dirty="0">
                <a:ea typeface="+mn-lt"/>
                <a:cs typeface="+mn-lt"/>
              </a:rPr>
              <a:t> (427 </a:t>
            </a:r>
            <a:r>
              <a:rPr lang="ru-RU" dirty="0" err="1">
                <a:ea typeface="+mn-lt"/>
                <a:cs typeface="+mn-lt"/>
              </a:rPr>
              <a:t>міжнародних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непатентованих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назв</a:t>
            </a:r>
            <a:r>
              <a:rPr lang="ru-RU" dirty="0">
                <a:ea typeface="+mn-lt"/>
                <a:cs typeface="+mn-lt"/>
              </a:rPr>
              <a:t> ЛЗ): </a:t>
            </a:r>
            <a:r>
              <a:rPr lang="ru-RU" dirty="0" err="1">
                <a:ea typeface="+mn-lt"/>
                <a:cs typeface="+mn-lt"/>
              </a:rPr>
              <a:t>граничні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постачальницькозбутові</a:t>
            </a:r>
            <a:r>
              <a:rPr lang="ru-RU" dirty="0">
                <a:ea typeface="+mn-lt"/>
                <a:cs typeface="+mn-lt"/>
              </a:rPr>
              <a:t> надбавки не </a:t>
            </a:r>
            <a:r>
              <a:rPr lang="ru-RU" dirty="0" err="1">
                <a:ea typeface="+mn-lt"/>
                <a:cs typeface="+mn-lt"/>
              </a:rPr>
              <a:t>вище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ніж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>
                <a:ea typeface="+mn-lt"/>
                <a:cs typeface="+mn-lt"/>
              </a:rPr>
              <a:t>8</a:t>
            </a:r>
            <a:r>
              <a:rPr lang="ru-RU" b="1" dirty="0" smtClean="0">
                <a:ea typeface="+mn-lt"/>
                <a:cs typeface="+mn-lt"/>
              </a:rPr>
              <a:t> </a:t>
            </a:r>
            <a:r>
              <a:rPr lang="ru-RU" b="1" dirty="0">
                <a:ea typeface="+mn-lt"/>
                <a:cs typeface="+mn-lt"/>
              </a:rPr>
              <a:t>%</a:t>
            </a:r>
            <a:endParaRPr lang="ru-RU" b="1" dirty="0">
              <a:ea typeface="Meiryo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75A08E8-E86F-4EC4-86BE-CD18C3557AB4}"/>
              </a:ext>
            </a:extLst>
          </p:cNvPr>
          <p:cNvSpPr/>
          <p:nvPr/>
        </p:nvSpPr>
        <p:spPr>
          <a:xfrm>
            <a:off x="635478" y="2756139"/>
            <a:ext cx="10969923" cy="7907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граничні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торговельні</a:t>
            </a:r>
            <a:r>
              <a:rPr lang="ru-RU" b="1" dirty="0">
                <a:ea typeface="+mn-lt"/>
                <a:cs typeface="+mn-lt"/>
              </a:rPr>
              <a:t> (</a:t>
            </a:r>
            <a:r>
              <a:rPr lang="ru-RU" b="1" dirty="0" err="1">
                <a:ea typeface="+mn-lt"/>
                <a:cs typeface="+mn-lt"/>
              </a:rPr>
              <a:t>роздрібні</a:t>
            </a:r>
            <a:r>
              <a:rPr lang="ru-RU" b="1" dirty="0">
                <a:ea typeface="+mn-lt"/>
                <a:cs typeface="+mn-lt"/>
              </a:rPr>
              <a:t>)</a:t>
            </a:r>
            <a:r>
              <a:rPr lang="ru-RU" dirty="0">
                <a:ea typeface="+mn-lt"/>
                <a:cs typeface="+mn-lt"/>
              </a:rPr>
              <a:t> надбавки, </a:t>
            </a:r>
            <a:r>
              <a:rPr lang="ru-RU" dirty="0" err="1">
                <a:ea typeface="+mn-lt"/>
                <a:cs typeface="+mn-lt"/>
              </a:rPr>
              <a:t>виходячи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із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закупівельної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урахуванням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не </a:t>
            </a:r>
            <a:r>
              <a:rPr lang="ru-RU" dirty="0" err="1">
                <a:ea typeface="+mn-lt"/>
                <a:cs typeface="+mn-lt"/>
              </a:rPr>
              <a:t>перевищують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такі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розміри</a:t>
            </a:r>
            <a:r>
              <a:rPr lang="ru-RU" dirty="0">
                <a:ea typeface="+mn-lt"/>
                <a:cs typeface="+mn-lt"/>
              </a:rPr>
              <a:t>:</a:t>
            </a:r>
            <a:endParaRPr lang="ru-RU" dirty="0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7F1A122E-4EB6-427F-88A3-2B53AED1E5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635045"/>
              </p:ext>
            </p:extLst>
          </p:nvPr>
        </p:nvGraphicFramePr>
        <p:xfrm>
          <a:off x="1452113" y="3881886"/>
          <a:ext cx="9295808" cy="2261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7904">
                  <a:extLst>
                    <a:ext uri="{9D8B030D-6E8A-4147-A177-3AD203B41FA5}">
                      <a16:colId xmlns:a16="http://schemas.microsoft.com/office/drawing/2014/main" val="3286698660"/>
                    </a:ext>
                  </a:extLst>
                </a:gridCol>
                <a:gridCol w="4647904">
                  <a:extLst>
                    <a:ext uri="{9D8B030D-6E8A-4147-A177-3AD203B41FA5}">
                      <a16:colId xmlns:a16="http://schemas.microsoft.com/office/drawing/2014/main" val="2078639194"/>
                    </a:ext>
                  </a:extLst>
                </a:gridCol>
              </a:tblGrid>
              <a:tr h="77787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 err="1">
                          <a:latin typeface="Meiryo"/>
                        </a:rPr>
                        <a:t>Закупівельна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ціна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, грн.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 err="1">
                          <a:latin typeface="Meiryo"/>
                        </a:rPr>
                        <a:t>Торговельна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(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роздрібна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) надбавка до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закупівельної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ціни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, % </a:t>
                      </a:r>
                      <a:endParaRPr lang="ru-RU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513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До 100 (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включно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25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38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 err="1">
                          <a:latin typeface="Meiryo"/>
                        </a:rPr>
                        <a:t>Більше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ніж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100 до 500 (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включно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) 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19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 err="1">
                          <a:latin typeface="Meiryo"/>
                        </a:rPr>
                        <a:t>Більше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ніж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500 до 1000 (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включно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) 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909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 err="1">
                          <a:latin typeface="Meiryo"/>
                        </a:rPr>
                        <a:t>Більше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ніж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1000 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9881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E3FE252-80AD-4A72-B18C-68A924814555}"/>
              </a:ext>
            </a:extLst>
          </p:cNvPr>
          <p:cNvSpPr txBox="1"/>
          <p:nvPr/>
        </p:nvSpPr>
        <p:spPr>
          <a:xfrm>
            <a:off x="641230" y="6305909"/>
            <a:ext cx="1083765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/>
              <a:t>* </a:t>
            </a:r>
            <a:r>
              <a:rPr lang="en-US" b="1" dirty="0" err="1"/>
              <a:t>крім</a:t>
            </a:r>
            <a:r>
              <a:rPr lang="en-US" b="1" dirty="0"/>
              <a:t> </a:t>
            </a:r>
            <a:r>
              <a:rPr lang="en-US" b="1" dirty="0" err="1"/>
              <a:t>наркотичних</a:t>
            </a:r>
            <a:r>
              <a:rPr lang="en-US" b="1" dirty="0"/>
              <a:t>, </a:t>
            </a:r>
            <a:r>
              <a:rPr lang="en-US" b="1" dirty="0" err="1"/>
              <a:t>психотропних</a:t>
            </a:r>
            <a:r>
              <a:rPr lang="en-US" b="1" dirty="0"/>
              <a:t> ЛЗ, </a:t>
            </a:r>
            <a:r>
              <a:rPr lang="en-US" b="1" dirty="0" err="1"/>
              <a:t>прекурсорів</a:t>
            </a:r>
            <a:r>
              <a:rPr lang="en-US" b="1" dirty="0"/>
              <a:t> </a:t>
            </a:r>
            <a:r>
              <a:rPr lang="en-US" b="1" dirty="0" err="1"/>
              <a:t>та</a:t>
            </a:r>
            <a:r>
              <a:rPr lang="en-US" b="1" dirty="0"/>
              <a:t> </a:t>
            </a:r>
            <a:r>
              <a:rPr lang="en-US" b="1" dirty="0" err="1"/>
              <a:t>медичних</a:t>
            </a:r>
            <a:r>
              <a:rPr lang="en-US" b="1" dirty="0"/>
              <a:t> </a:t>
            </a:r>
            <a:r>
              <a:rPr lang="en-US" b="1" dirty="0" err="1"/>
              <a:t>газів</a:t>
            </a:r>
            <a:endParaRPr lang="en-US" b="1" dirty="0" err="1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568111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DA1EA-D489-4BF1-BABC-4751743D7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-60988"/>
            <a:ext cx="8770571" cy="655156"/>
          </a:xfrm>
        </p:spPr>
        <p:txBody>
          <a:bodyPr>
            <a:normAutofit fontScale="90000"/>
          </a:bodyPr>
          <a:lstStyle/>
          <a:p>
            <a:pPr algn="ctr"/>
            <a:r>
              <a:rPr lang="ru-RU" b="0" dirty="0" err="1">
                <a:ea typeface="+mj-lt"/>
                <a:cs typeface="+mj-lt"/>
              </a:rPr>
              <a:t>Державне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регулювання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цін</a:t>
            </a:r>
            <a:r>
              <a:rPr lang="ru-RU" b="0" dirty="0">
                <a:ea typeface="+mj-lt"/>
                <a:cs typeface="+mj-lt"/>
              </a:rPr>
              <a:t> на ЛЗ</a:t>
            </a:r>
            <a:endParaRPr lang="ru-RU" dirty="0">
              <a:ea typeface="Meiryo"/>
            </a:endParaRP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CC38C828-A059-4489-B63A-7031B2AAC7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924761"/>
              </p:ext>
            </p:extLst>
          </p:nvPr>
        </p:nvGraphicFramePr>
        <p:xfrm>
          <a:off x="460075" y="1624641"/>
          <a:ext cx="11271015" cy="488838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506528">
                  <a:extLst>
                    <a:ext uri="{9D8B030D-6E8A-4147-A177-3AD203B41FA5}">
                      <a16:colId xmlns:a16="http://schemas.microsoft.com/office/drawing/2014/main" val="790315648"/>
                    </a:ext>
                  </a:extLst>
                </a:gridCol>
                <a:gridCol w="2889846">
                  <a:extLst>
                    <a:ext uri="{9D8B030D-6E8A-4147-A177-3AD203B41FA5}">
                      <a16:colId xmlns:a16="http://schemas.microsoft.com/office/drawing/2014/main" val="308589223"/>
                    </a:ext>
                  </a:extLst>
                </a:gridCol>
                <a:gridCol w="2874641">
                  <a:extLst>
                    <a:ext uri="{9D8B030D-6E8A-4147-A177-3AD203B41FA5}">
                      <a16:colId xmlns:a16="http://schemas.microsoft.com/office/drawing/2014/main" val="830982059"/>
                    </a:ext>
                  </a:extLst>
                </a:gridCol>
              </a:tblGrid>
              <a:tr h="596144">
                <a:tc rowSpan="2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 err="1"/>
                        <a:t>Встановлений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граничний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рівень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націнки</a:t>
                      </a:r>
                      <a:r>
                        <a:rPr lang="ru-RU" sz="1800" u="none" strike="noStrike" noProof="0" dirty="0"/>
                        <a:t>,%</a:t>
                      </a:r>
                      <a:endParaRPr lang="ru-RU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677084706"/>
                  </a:ext>
                </a:extLst>
              </a:tr>
              <a:tr h="6706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 err="1"/>
                        <a:t>Постачальницько-збутові</a:t>
                      </a:r>
                      <a:endParaRPr lang="ru-RU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 err="1"/>
                        <a:t>торговельні</a:t>
                      </a:r>
                      <a:r>
                        <a:rPr lang="ru-RU" sz="1800" u="none" strike="noStrike" noProof="0" dirty="0"/>
                        <a:t> (</a:t>
                      </a:r>
                      <a:r>
                        <a:rPr lang="ru-RU" sz="1800" u="none" strike="noStrike" noProof="0" dirty="0" err="1"/>
                        <a:t>роздрібні</a:t>
                      </a:r>
                      <a:r>
                        <a:rPr lang="ru-RU" sz="1800" u="none" strike="noStrike" noProof="0" dirty="0"/>
                        <a:t>)</a:t>
                      </a:r>
                      <a:endParaRPr lang="ru-RU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018305"/>
                  </a:ext>
                </a:extLst>
              </a:tr>
              <a:tr h="150526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u="none" strike="noStrike" noProof="0" dirty="0"/>
                        <a:t>На ЛЗ* та ВМП, </a:t>
                      </a:r>
                      <a:r>
                        <a:rPr lang="ru-RU" sz="1800" b="1" u="none" strike="noStrike" noProof="0" dirty="0" err="1"/>
                        <a:t>що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придбаваються</a:t>
                      </a:r>
                      <a:r>
                        <a:rPr lang="ru-RU" sz="1800" b="1" u="none" strike="noStrike" noProof="0" dirty="0"/>
                        <a:t> за </a:t>
                      </a:r>
                      <a:r>
                        <a:rPr lang="ru-RU" sz="1800" b="1" u="none" strike="noStrike" noProof="0" dirty="0" err="1"/>
                        <a:t>рахунок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бюджетних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коштів</a:t>
                      </a:r>
                      <a:r>
                        <a:rPr lang="ru-RU" sz="1800" b="1" u="none" strike="noStrike" noProof="0" dirty="0"/>
                        <a:t> (</a:t>
                      </a:r>
                      <a:r>
                        <a:rPr lang="ru-RU" sz="1800" b="1" u="none" strike="noStrike" noProof="0" dirty="0" err="1"/>
                        <a:t>оптововідпускні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ціни</a:t>
                      </a:r>
                      <a:r>
                        <a:rPr lang="ru-RU" sz="1800" b="1" u="none" strike="noStrike" noProof="0" dirty="0"/>
                        <a:t> на ЛЗ, </a:t>
                      </a:r>
                      <a:r>
                        <a:rPr lang="ru-RU" sz="1800" b="1" u="none" strike="noStrike" noProof="0" dirty="0" err="1"/>
                        <a:t>які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внесені</a:t>
                      </a:r>
                      <a:r>
                        <a:rPr lang="ru-RU" sz="1800" b="1" u="none" strike="noStrike" noProof="0" dirty="0"/>
                        <a:t> до </a:t>
                      </a:r>
                      <a:r>
                        <a:rPr lang="ru-RU" sz="1800" b="1" u="none" strike="noStrike" noProof="0" dirty="0" err="1"/>
                        <a:t>реєстру</a:t>
                      </a:r>
                      <a:r>
                        <a:rPr lang="ru-RU" sz="1800" b="1" u="none" strike="noStrike" noProof="0" dirty="0"/>
                        <a:t> оптово-</a:t>
                      </a:r>
                      <a:r>
                        <a:rPr lang="ru-RU" sz="1800" b="1" u="none" strike="noStrike" noProof="0" dirty="0" err="1"/>
                        <a:t>відпускних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цін</a:t>
                      </a:r>
                      <a:r>
                        <a:rPr lang="ru-RU" sz="1800" b="1" u="none" strike="noStrike" noProof="0" dirty="0"/>
                        <a:t> на ЛЗ)</a:t>
                      </a:r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/>
                        <a:t>10% до </a:t>
                      </a:r>
                      <a:r>
                        <a:rPr lang="ru-RU" sz="1800" u="none" strike="noStrike" noProof="0" dirty="0" err="1"/>
                        <a:t>задекларованого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зміни</a:t>
                      </a:r>
                      <a:r>
                        <a:rPr lang="ru-RU" sz="1800" u="none" strike="noStrike" noProof="0" dirty="0"/>
                        <a:t> оптово-</a:t>
                      </a:r>
                      <a:r>
                        <a:rPr lang="ru-RU" sz="1800" u="none" strike="noStrike" noProof="0" dirty="0" err="1"/>
                        <a:t>відпускної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ціни</a:t>
                      </a:r>
                      <a:r>
                        <a:rPr lang="ru-RU" sz="1800" u="none" strike="noStrike" noProof="0" dirty="0"/>
                        <a:t> з </a:t>
                      </a:r>
                      <a:r>
                        <a:rPr lang="ru-RU" sz="1800" u="none" strike="noStrike" noProof="0" dirty="0" err="1"/>
                        <a:t>урахуванням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податків</a:t>
                      </a:r>
                      <a:r>
                        <a:rPr lang="ru-RU" sz="1800" u="none" strike="noStrike" noProof="0" dirty="0"/>
                        <a:t> і </a:t>
                      </a:r>
                      <a:r>
                        <a:rPr lang="ru-RU" sz="1800" u="none" strike="noStrike" noProof="0" dirty="0" err="1"/>
                        <a:t>зборів</a:t>
                      </a:r>
                      <a:endParaRPr lang="ru-RU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/>
                        <a:t>10% до </a:t>
                      </a:r>
                      <a:r>
                        <a:rPr lang="ru-RU" sz="1800" u="none" strike="noStrike" noProof="0" dirty="0" err="1"/>
                        <a:t>закупівельної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ціни</a:t>
                      </a:r>
                      <a:r>
                        <a:rPr lang="ru-RU" sz="1800" u="none" strike="noStrike" noProof="0" dirty="0"/>
                        <a:t> з </a:t>
                      </a:r>
                      <a:r>
                        <a:rPr lang="ru-RU" sz="1800" u="none" strike="noStrike" noProof="0" dirty="0" err="1"/>
                        <a:t>урахуванням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податків</a:t>
                      </a:r>
                      <a:r>
                        <a:rPr lang="ru-RU" sz="1800" u="none" strike="noStrike" noProof="0" dirty="0"/>
                        <a:t> і </a:t>
                      </a:r>
                      <a:r>
                        <a:rPr lang="ru-RU" sz="1800" u="none" strike="noStrike" noProof="0" dirty="0" err="1"/>
                        <a:t>зборів</a:t>
                      </a:r>
                      <a:endParaRPr lang="ru-RU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6583767"/>
                  </a:ext>
                </a:extLst>
              </a:tr>
              <a:tr h="160958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u="none" strike="noStrike" noProof="0" dirty="0"/>
                        <a:t>на ЛЗ, </a:t>
                      </a:r>
                      <a:r>
                        <a:rPr lang="ru-RU" sz="1800" b="1" u="none" strike="noStrike" noProof="0" dirty="0" err="1"/>
                        <a:t>включені</a:t>
                      </a:r>
                      <a:r>
                        <a:rPr lang="ru-RU" sz="1800" b="1" u="none" strike="noStrike" noProof="0" dirty="0"/>
                        <a:t> до </a:t>
                      </a:r>
                      <a:r>
                        <a:rPr lang="ru-RU" sz="1800" b="1" u="none" strike="noStrike" noProof="0" dirty="0" err="1"/>
                        <a:t>переліку</a:t>
                      </a:r>
                      <a:r>
                        <a:rPr lang="ru-RU" sz="1800" b="1" u="none" strike="noStrike" noProof="0" dirty="0"/>
                        <a:t> ЛЗ (ПКМУ № 135) для амбулаторного </a:t>
                      </a:r>
                      <a:r>
                        <a:rPr lang="ru-RU" sz="1800" b="1" u="none" strike="noStrike" noProof="0" dirty="0" err="1"/>
                        <a:t>лікування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осіб</a:t>
                      </a:r>
                      <a:r>
                        <a:rPr lang="ru-RU" sz="1800" b="1" u="none" strike="noStrike" noProof="0" dirty="0"/>
                        <a:t>, </a:t>
                      </a:r>
                      <a:r>
                        <a:rPr lang="ru-RU" sz="1800" b="1" u="none" strike="noStrike" noProof="0" dirty="0" err="1"/>
                        <a:t>що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страждають</a:t>
                      </a:r>
                      <a:r>
                        <a:rPr lang="ru-RU" sz="1800" b="1" u="none" strike="noStrike" noProof="0" dirty="0"/>
                        <a:t> на </a:t>
                      </a:r>
                      <a:r>
                        <a:rPr lang="ru-RU" sz="1800" b="1" u="none" strike="noStrike" noProof="0" dirty="0" err="1"/>
                        <a:t>серцево-судинні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захворювання</a:t>
                      </a:r>
                      <a:r>
                        <a:rPr lang="ru-RU" sz="1800" b="1" u="none" strike="noStrike" noProof="0" dirty="0"/>
                        <a:t>, </a:t>
                      </a:r>
                      <a:r>
                        <a:rPr lang="ru-RU" sz="1800" b="1" u="none" strike="noStrike" noProof="0" dirty="0" err="1"/>
                        <a:t>цукровий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діабет</a:t>
                      </a:r>
                      <a:r>
                        <a:rPr lang="ru-RU" sz="1800" b="1" u="none" strike="noStrike" noProof="0" dirty="0"/>
                        <a:t> II типу, </a:t>
                      </a:r>
                      <a:r>
                        <a:rPr lang="ru-RU" sz="1800" b="1" u="none" strike="noStrike" noProof="0" dirty="0" err="1"/>
                        <a:t>бронхіальну</a:t>
                      </a:r>
                      <a:r>
                        <a:rPr lang="ru-RU" sz="1800" b="1" u="none" strike="noStrike" noProof="0" dirty="0"/>
                        <a:t> астму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/>
                        <a:t>10% </a:t>
                      </a:r>
                      <a:r>
                        <a:rPr lang="ru-RU" sz="1800" u="none" strike="noStrike" noProof="0" dirty="0" err="1"/>
                        <a:t>оптововідпускної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ціни</a:t>
                      </a:r>
                      <a:r>
                        <a:rPr lang="ru-RU" sz="1800" u="none" strike="noStrike" noProof="0" dirty="0"/>
                        <a:t> з </a:t>
                      </a:r>
                      <a:r>
                        <a:rPr lang="ru-RU" sz="1800" u="none" strike="noStrike" noProof="0" dirty="0" err="1"/>
                        <a:t>урахуванням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податків</a:t>
                      </a:r>
                      <a:r>
                        <a:rPr lang="ru-RU" sz="1800" u="none" strike="noStrike" noProof="0" dirty="0"/>
                        <a:t> і </a:t>
                      </a:r>
                      <a:r>
                        <a:rPr lang="ru-RU" sz="1800" u="none" strike="noStrike" noProof="0" dirty="0" err="1"/>
                        <a:t>зборів</a:t>
                      </a:r>
                      <a:endParaRPr lang="ru-RU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/>
                        <a:t>не </a:t>
                      </a:r>
                      <a:r>
                        <a:rPr lang="ru-RU" sz="1800" u="none" strike="noStrike" noProof="0" dirty="0" err="1"/>
                        <a:t>вище</a:t>
                      </a:r>
                      <a:r>
                        <a:rPr lang="ru-RU" sz="1800" u="none" strike="noStrike" noProof="0" dirty="0"/>
                        <a:t> 15% </a:t>
                      </a:r>
                      <a:r>
                        <a:rPr lang="ru-RU" sz="1800" u="none" strike="noStrike" noProof="0" dirty="0" err="1"/>
                        <a:t>закупівельної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ціни</a:t>
                      </a:r>
                      <a:r>
                        <a:rPr lang="ru-RU" sz="1800" u="none" strike="noStrike" noProof="0" dirty="0"/>
                        <a:t> з </a:t>
                      </a:r>
                      <a:r>
                        <a:rPr lang="ru-RU" sz="1800" u="none" strike="noStrike" noProof="0" dirty="0" err="1"/>
                        <a:t>урахуванням</a:t>
                      </a:r>
                      <a:r>
                        <a:rPr lang="ru-RU" sz="1800" u="none" strike="noStrike" noProof="0" dirty="0"/>
                        <a:t> </a:t>
                      </a:r>
                      <a:r>
                        <a:rPr lang="ru-RU" sz="1800" u="none" strike="noStrike" noProof="0" dirty="0" err="1"/>
                        <a:t>податків</a:t>
                      </a:r>
                      <a:r>
                        <a:rPr lang="ru-RU" sz="1800" u="none" strike="noStrike" noProof="0" dirty="0"/>
                        <a:t> і </a:t>
                      </a:r>
                      <a:r>
                        <a:rPr lang="ru-RU" sz="1800" u="none" strike="noStrike" noProof="0" dirty="0" err="1"/>
                        <a:t>зборів</a:t>
                      </a:r>
                      <a:endParaRPr lang="ru-RU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3659744"/>
                  </a:ext>
                </a:extLst>
              </a:tr>
              <a:tr h="506722">
                <a:tc gridSpan="3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u="none" strike="noStrike" noProof="0" dirty="0"/>
                        <a:t>* </a:t>
                      </a:r>
                      <a:r>
                        <a:rPr lang="ru-RU" sz="1800" b="1" u="none" strike="noStrike" noProof="0" dirty="0" err="1"/>
                        <a:t>крім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наркотичних</a:t>
                      </a:r>
                      <a:r>
                        <a:rPr lang="ru-RU" sz="1800" b="1" u="none" strike="noStrike" noProof="0" dirty="0"/>
                        <a:t>, </a:t>
                      </a:r>
                      <a:r>
                        <a:rPr lang="ru-RU" sz="1800" b="1" u="none" strike="noStrike" noProof="0" dirty="0" err="1"/>
                        <a:t>психотропних</a:t>
                      </a:r>
                      <a:r>
                        <a:rPr lang="ru-RU" sz="1800" b="1" u="none" strike="noStrike" noProof="0" dirty="0"/>
                        <a:t> ЛЗ, </a:t>
                      </a:r>
                      <a:r>
                        <a:rPr lang="ru-RU" sz="1800" b="1" u="none" strike="noStrike" noProof="0" dirty="0" err="1"/>
                        <a:t>прекурсорів</a:t>
                      </a:r>
                      <a:r>
                        <a:rPr lang="ru-RU" sz="1800" b="1" u="none" strike="noStrike" noProof="0" dirty="0"/>
                        <a:t> та </a:t>
                      </a:r>
                      <a:r>
                        <a:rPr lang="ru-RU" sz="1800" b="1" u="none" strike="noStrike" noProof="0" dirty="0" err="1"/>
                        <a:t>медичних</a:t>
                      </a:r>
                      <a:r>
                        <a:rPr lang="ru-RU" sz="1800" b="1" u="none" strike="noStrike" noProof="0" dirty="0"/>
                        <a:t> </a:t>
                      </a:r>
                      <a:r>
                        <a:rPr lang="ru-RU" sz="1800" b="1" u="none" strike="noStrike" noProof="0" dirty="0" err="1"/>
                        <a:t>газів</a:t>
                      </a:r>
                      <a:endParaRPr lang="ru-RU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4202721588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EF316B1-76BE-4265-89F3-6F7E771028B0}"/>
              </a:ext>
            </a:extLst>
          </p:cNvPr>
          <p:cNvSpPr/>
          <p:nvPr/>
        </p:nvSpPr>
        <p:spPr>
          <a:xfrm>
            <a:off x="391064" y="498894"/>
            <a:ext cx="11228715" cy="977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граничного </a:t>
            </a:r>
            <a:r>
              <a:rPr lang="ru-RU" dirty="0" err="1">
                <a:ea typeface="+mn-lt"/>
                <a:cs typeface="+mn-lt"/>
              </a:rPr>
              <a:t>рівня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постачальницько-збитових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торговельних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націнок</a:t>
            </a:r>
            <a:r>
              <a:rPr lang="ru-RU" dirty="0">
                <a:ea typeface="+mn-lt"/>
                <a:cs typeface="+mn-lt"/>
              </a:rPr>
              <a:t> (Постанова КМУ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17.10.2008 р. №955 «Про заходи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стабілізації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лікарські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медичні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вироби</a:t>
            </a:r>
            <a:r>
              <a:rPr lang="ru-RU" dirty="0">
                <a:ea typeface="+mn-lt"/>
                <a:cs typeface="+mn-lt"/>
              </a:rPr>
              <a:t>»)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88850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DA1EA-D489-4BF1-BABC-4751743D7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233" y="-146558"/>
            <a:ext cx="10106648" cy="712009"/>
          </a:xfrm>
        </p:spPr>
        <p:txBody>
          <a:bodyPr vert="horz" lIns="109728" tIns="109728" rIns="109728" bIns="91440" rtlCol="0" anchor="b">
            <a:normAutofit fontScale="90000"/>
          </a:bodyPr>
          <a:lstStyle/>
          <a:p>
            <a:pPr algn="ctr">
              <a:lnSpc>
                <a:spcPct val="120000"/>
              </a:lnSpc>
            </a:pPr>
            <a:r>
              <a:rPr lang="en-US" sz="3000"/>
              <a:t>Державне регулювання цін на ЛЗ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C0981A2-4F47-446E-9A7F-1A5D0B2DC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83" y="554341"/>
            <a:ext cx="11943174" cy="90562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92500" lnSpcReduction="10000"/>
          </a:bodyPr>
          <a:lstStyle/>
          <a:p>
            <a:pPr algn="ctr"/>
            <a:r>
              <a:rPr lang="en-US" dirty="0" err="1"/>
              <a:t>Декларування</a:t>
            </a:r>
            <a:r>
              <a:rPr lang="en-US" dirty="0"/>
              <a:t> </a:t>
            </a:r>
            <a:r>
              <a:rPr lang="en-US" dirty="0" err="1"/>
              <a:t>зміни</a:t>
            </a:r>
            <a:r>
              <a:rPr lang="en-US" dirty="0"/>
              <a:t> </a:t>
            </a:r>
            <a:r>
              <a:rPr lang="en-US" dirty="0" err="1"/>
              <a:t>оптово-відпускних</a:t>
            </a:r>
            <a:r>
              <a:rPr lang="en-US" dirty="0"/>
              <a:t> </a:t>
            </a:r>
            <a:r>
              <a:rPr lang="en-US" dirty="0" err="1"/>
              <a:t>цін</a:t>
            </a:r>
            <a:r>
              <a:rPr lang="en-US" dirty="0"/>
              <a:t> </a:t>
            </a:r>
            <a:r>
              <a:rPr lang="en-US" dirty="0" err="1"/>
              <a:t>виробників</a:t>
            </a:r>
            <a:r>
              <a:rPr lang="en-US" dirty="0"/>
              <a:t> (</a:t>
            </a:r>
            <a:r>
              <a:rPr lang="en-US" dirty="0" err="1"/>
              <a:t>митної</a:t>
            </a:r>
            <a:r>
              <a:rPr lang="en-US" dirty="0"/>
              <a:t> </a:t>
            </a:r>
            <a:r>
              <a:rPr lang="en-US" dirty="0" err="1"/>
              <a:t>вартості</a:t>
            </a:r>
            <a:r>
              <a:rPr lang="en-US" dirty="0"/>
              <a:t>) ЛЗ (</a:t>
            </a:r>
            <a:r>
              <a:rPr lang="en-US" dirty="0" err="1"/>
              <a:t>Постанова</a:t>
            </a:r>
            <a:r>
              <a:rPr lang="en-US" dirty="0"/>
              <a:t> КМУ </a:t>
            </a:r>
            <a:r>
              <a:rPr lang="en-US" dirty="0" err="1"/>
              <a:t>від</a:t>
            </a:r>
            <a:r>
              <a:rPr lang="en-US" dirty="0"/>
              <a:t> 2.06.2014 р. №240 «</a:t>
            </a:r>
            <a:r>
              <a:rPr lang="en-US" dirty="0" err="1"/>
              <a:t>Питання</a:t>
            </a:r>
            <a:r>
              <a:rPr lang="en-US" dirty="0"/>
              <a:t> </a:t>
            </a:r>
            <a:r>
              <a:rPr lang="en-US" dirty="0" err="1"/>
              <a:t>декларування</a:t>
            </a:r>
            <a:r>
              <a:rPr lang="en-US" dirty="0"/>
              <a:t> </a:t>
            </a:r>
            <a:r>
              <a:rPr lang="en-US" dirty="0" err="1"/>
              <a:t>зміни</a:t>
            </a:r>
            <a:r>
              <a:rPr lang="en-US" dirty="0"/>
              <a:t> </a:t>
            </a:r>
            <a:r>
              <a:rPr lang="en-US" dirty="0" err="1"/>
              <a:t>оптововідпускних</a:t>
            </a:r>
            <a:r>
              <a:rPr lang="en-US" dirty="0"/>
              <a:t> </a:t>
            </a:r>
            <a:r>
              <a:rPr lang="en-US" dirty="0" err="1"/>
              <a:t>цін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лікарські</a:t>
            </a:r>
            <a:r>
              <a:rPr lang="en-US" dirty="0"/>
              <a:t> </a:t>
            </a:r>
            <a:r>
              <a:rPr lang="en-US" dirty="0" err="1"/>
              <a:t>засоби</a:t>
            </a:r>
            <a:r>
              <a:rPr lang="en-US" dirty="0"/>
              <a:t>») </a:t>
            </a:r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EDF8184-8831-4233-BF0A-1FE4E7EFAEB5}"/>
              </a:ext>
            </a:extLst>
          </p:cNvPr>
          <p:cNvSpPr/>
          <p:nvPr/>
        </p:nvSpPr>
        <p:spPr>
          <a:xfrm>
            <a:off x="664234" y="1634706"/>
            <a:ext cx="11156829" cy="4313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Підлягають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декларуванню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зміни</a:t>
            </a:r>
            <a:r>
              <a:rPr lang="ru-RU" dirty="0">
                <a:ea typeface="+mn-lt"/>
                <a:cs typeface="+mn-lt"/>
              </a:rPr>
              <a:t> оптово-</a:t>
            </a:r>
            <a:r>
              <a:rPr lang="ru-RU" dirty="0" err="1">
                <a:ea typeface="+mn-lt"/>
                <a:cs typeface="+mn-lt"/>
              </a:rPr>
              <a:t>відпускних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без </a:t>
            </a:r>
            <a:r>
              <a:rPr lang="ru-RU" dirty="0" err="1">
                <a:ea typeface="+mn-lt"/>
                <a:cs typeface="+mn-lt"/>
              </a:rPr>
              <a:t>урахування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податків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зборів</a:t>
            </a:r>
            <a:r>
              <a:rPr lang="ru-RU" dirty="0">
                <a:ea typeface="+mn-lt"/>
                <a:cs typeface="+mn-lt"/>
              </a:rPr>
              <a:t>: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BDF8A9B-1A92-4386-B629-73EA3637B1D0}"/>
              </a:ext>
            </a:extLst>
          </p:cNvPr>
          <p:cNvSpPr/>
          <p:nvPr/>
        </p:nvSpPr>
        <p:spPr>
          <a:xfrm>
            <a:off x="131373" y="2280788"/>
            <a:ext cx="7030526" cy="19121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>
                <a:ea typeface="+mn-lt"/>
                <a:cs typeface="+mn-lt"/>
              </a:rPr>
              <a:t>ЛЗ, </a:t>
            </a:r>
            <a:r>
              <a:rPr lang="ru-RU" sz="1600" b="1" dirty="0" err="1">
                <a:ea typeface="+mn-lt"/>
                <a:cs typeface="+mn-lt"/>
              </a:rPr>
              <a:t>які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закуповуються</a:t>
            </a:r>
            <a:r>
              <a:rPr lang="ru-RU" sz="1600" b="1" dirty="0">
                <a:ea typeface="+mn-lt"/>
                <a:cs typeface="+mn-lt"/>
              </a:rPr>
              <a:t> та/</a:t>
            </a:r>
            <a:r>
              <a:rPr lang="ru-RU" sz="1600" b="1" dirty="0" err="1">
                <a:ea typeface="+mn-lt"/>
                <a:cs typeface="+mn-lt"/>
              </a:rPr>
              <a:t>або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вартість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яких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відшкодовується</a:t>
            </a:r>
            <a:r>
              <a:rPr lang="ru-RU" sz="1600" b="1" dirty="0">
                <a:ea typeface="+mn-lt"/>
                <a:cs typeface="+mn-lt"/>
              </a:rPr>
              <a:t> за </a:t>
            </a:r>
            <a:r>
              <a:rPr lang="ru-RU" sz="1600" b="1" dirty="0" err="1">
                <a:ea typeface="+mn-lt"/>
                <a:cs typeface="+mn-lt"/>
              </a:rPr>
              <a:t>бюджетні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кошти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крім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наркотичних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психотропних</a:t>
            </a:r>
            <a:r>
              <a:rPr lang="ru-RU" sz="1600" dirty="0">
                <a:ea typeface="+mn-lt"/>
                <a:cs typeface="+mn-lt"/>
              </a:rPr>
              <a:t> ЛЗ, </a:t>
            </a:r>
            <a:r>
              <a:rPr lang="ru-RU" sz="1600" dirty="0" err="1">
                <a:ea typeface="+mn-lt"/>
                <a:cs typeface="+mn-lt"/>
              </a:rPr>
              <a:t>прекурсорів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діючих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речовин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субстанцій</a:t>
            </a:r>
            <a:r>
              <a:rPr lang="ru-RU" sz="1600" dirty="0">
                <a:ea typeface="+mn-lt"/>
                <a:cs typeface="+mn-lt"/>
              </a:rPr>
              <a:t>), </a:t>
            </a:r>
            <a:r>
              <a:rPr lang="ru-RU" sz="1600" dirty="0" err="1">
                <a:ea typeface="+mn-lt"/>
                <a:cs typeface="+mn-lt"/>
              </a:rPr>
              <a:t>медичних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газів</a:t>
            </a:r>
            <a:r>
              <a:rPr lang="ru-RU" sz="1600" dirty="0">
                <a:ea typeface="+mn-lt"/>
                <a:cs typeface="+mn-lt"/>
              </a:rPr>
              <a:t> та лікарських форм, </a:t>
            </a:r>
            <a:r>
              <a:rPr lang="ru-RU" sz="1600" dirty="0" err="1">
                <a:ea typeface="+mn-lt"/>
                <a:cs typeface="+mn-lt"/>
              </a:rPr>
              <a:t>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виготовляються</a:t>
            </a:r>
            <a:r>
              <a:rPr lang="ru-RU" sz="1600" dirty="0">
                <a:ea typeface="+mn-lt"/>
                <a:cs typeface="+mn-lt"/>
              </a:rPr>
              <a:t> в аптеках за рецептами </a:t>
            </a:r>
            <a:r>
              <a:rPr lang="ru-RU" sz="1600" dirty="0" err="1">
                <a:ea typeface="+mn-lt"/>
                <a:cs typeface="+mn-lt"/>
              </a:rPr>
              <a:t>лікарів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магістральними</a:t>
            </a:r>
            <a:r>
              <a:rPr lang="ru-RU" sz="1600" dirty="0">
                <a:ea typeface="+mn-lt"/>
                <a:cs typeface="+mn-lt"/>
              </a:rPr>
              <a:t> формулами) та на </a:t>
            </a:r>
            <a:r>
              <a:rPr lang="ru-RU" sz="1600" dirty="0" err="1">
                <a:ea typeface="+mn-lt"/>
                <a:cs typeface="+mn-lt"/>
              </a:rPr>
              <a:t>замовлення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лікувальнопрофілактичних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закладів</a:t>
            </a:r>
            <a:r>
              <a:rPr lang="ru-RU" sz="1600" dirty="0">
                <a:ea typeface="+mn-lt"/>
                <a:cs typeface="+mn-lt"/>
              </a:rPr>
              <a:t> </a:t>
            </a:r>
            <a:endParaRPr lang="ru-RU" sz="1600" dirty="0">
              <a:ea typeface="Meiryo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1583DE1-E347-4A7B-AB60-031A612DF77C}"/>
              </a:ext>
            </a:extLst>
          </p:cNvPr>
          <p:cNvSpPr/>
          <p:nvPr/>
        </p:nvSpPr>
        <p:spPr>
          <a:xfrm>
            <a:off x="7577946" y="2495550"/>
            <a:ext cx="4111923" cy="14808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ЛЗ, </a:t>
            </a:r>
            <a:r>
              <a:rPr lang="ru-RU" sz="2000" b="1" dirty="0" err="1">
                <a:ea typeface="+mn-lt"/>
                <a:cs typeface="+mn-lt"/>
              </a:rPr>
              <a:t>які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включені</a:t>
            </a:r>
            <a:r>
              <a:rPr lang="ru-RU" sz="2000" b="1" dirty="0">
                <a:ea typeface="+mn-lt"/>
                <a:cs typeface="+mn-lt"/>
              </a:rPr>
              <a:t> до </a:t>
            </a:r>
            <a:r>
              <a:rPr lang="ru-RU" sz="2000" b="1" dirty="0" err="1">
                <a:ea typeface="+mn-lt"/>
                <a:cs typeface="+mn-lt"/>
              </a:rPr>
              <a:t>урядової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програми</a:t>
            </a:r>
            <a:r>
              <a:rPr lang="ru-RU" sz="2000" b="1" dirty="0">
                <a:ea typeface="+mn-lt"/>
                <a:cs typeface="+mn-lt"/>
              </a:rPr>
              <a:t> «</a:t>
            </a:r>
            <a:r>
              <a:rPr lang="ru-RU" sz="2000" b="1" dirty="0" err="1">
                <a:ea typeface="+mn-lt"/>
                <a:cs typeface="+mn-lt"/>
              </a:rPr>
              <a:t>Доступні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ліки</a:t>
            </a:r>
            <a:r>
              <a:rPr lang="ru-RU" sz="2000" b="1" dirty="0">
                <a:ea typeface="+mn-lt"/>
                <a:cs typeface="+mn-lt"/>
              </a:rPr>
              <a:t>»</a:t>
            </a:r>
            <a:endParaRPr lang="ru-RU" sz="2000" b="1">
              <a:ea typeface="Meiryo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789C29D-756D-4944-967E-394057CA9838}"/>
              </a:ext>
            </a:extLst>
          </p:cNvPr>
          <p:cNvSpPr/>
          <p:nvPr/>
        </p:nvSpPr>
        <p:spPr>
          <a:xfrm>
            <a:off x="661538" y="4392462"/>
            <a:ext cx="11027433" cy="11070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ea typeface="+mn-lt"/>
                <a:cs typeface="+mn-lt"/>
              </a:rPr>
              <a:t>заклади</a:t>
            </a:r>
            <a:r>
              <a:rPr lang="ru-RU" sz="1600" dirty="0">
                <a:ea typeface="+mn-lt"/>
                <a:cs typeface="+mn-lt"/>
              </a:rPr>
              <a:t> і установи ОЗ,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повністю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або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частково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фінансуються</a:t>
            </a:r>
            <a:r>
              <a:rPr lang="ru-RU" sz="1600" dirty="0">
                <a:ea typeface="+mn-lt"/>
                <a:cs typeface="+mn-lt"/>
              </a:rPr>
              <a:t> з державного та </a:t>
            </a:r>
            <a:r>
              <a:rPr lang="ru-RU" sz="1600" dirty="0" err="1">
                <a:ea typeface="+mn-lt"/>
                <a:cs typeface="+mn-lt"/>
              </a:rPr>
              <a:t>місцевих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бюджетів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закуповують</a:t>
            </a:r>
            <a:r>
              <a:rPr lang="ru-RU" sz="1600" dirty="0">
                <a:ea typeface="+mn-lt"/>
                <a:cs typeface="+mn-lt"/>
              </a:rPr>
              <a:t> ЛЗ за </a:t>
            </a:r>
            <a:r>
              <a:rPr lang="ru-RU" sz="1600" dirty="0" err="1">
                <a:ea typeface="+mn-lt"/>
                <a:cs typeface="+mn-lt"/>
              </a:rPr>
              <a:t>цінами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які</a:t>
            </a:r>
            <a:r>
              <a:rPr lang="ru-RU" sz="1600" dirty="0">
                <a:ea typeface="+mn-lt"/>
                <a:cs typeface="+mn-lt"/>
              </a:rPr>
              <a:t> не </a:t>
            </a:r>
            <a:r>
              <a:rPr lang="ru-RU" sz="1600" dirty="0" err="1">
                <a:ea typeface="+mn-lt"/>
                <a:cs typeface="+mn-lt"/>
              </a:rPr>
              <a:t>перевищують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рівня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задекларованих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змін</a:t>
            </a:r>
            <a:r>
              <a:rPr lang="ru-RU" sz="1600" dirty="0">
                <a:ea typeface="+mn-lt"/>
                <a:cs typeface="+mn-lt"/>
              </a:rPr>
              <a:t> оптово-</a:t>
            </a:r>
            <a:r>
              <a:rPr lang="ru-RU" sz="1600" dirty="0" err="1">
                <a:ea typeface="+mn-lt"/>
                <a:cs typeface="+mn-lt"/>
              </a:rPr>
              <a:t>відпускних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</a:t>
            </a:r>
            <a:r>
              <a:rPr lang="ru-RU" sz="1600" dirty="0">
                <a:ea typeface="+mn-lt"/>
                <a:cs typeface="+mn-lt"/>
              </a:rPr>
              <a:t> з </a:t>
            </a:r>
            <a:r>
              <a:rPr lang="ru-RU" sz="1600" dirty="0" err="1">
                <a:ea typeface="+mn-lt"/>
                <a:cs typeface="+mn-lt"/>
              </a:rPr>
              <a:t>урахуванням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податків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зборів</a:t>
            </a:r>
            <a:r>
              <a:rPr lang="ru-RU" sz="1600" dirty="0">
                <a:ea typeface="+mn-lt"/>
                <a:cs typeface="+mn-lt"/>
              </a:rPr>
              <a:t>, а </a:t>
            </a:r>
            <a:r>
              <a:rPr lang="ru-RU" sz="1600" dirty="0" err="1">
                <a:ea typeface="+mn-lt"/>
                <a:cs typeface="+mn-lt"/>
              </a:rPr>
              <a:t>також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граничних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постачальницько-збутових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торговельних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роздрібних</a:t>
            </a:r>
            <a:r>
              <a:rPr lang="ru-RU" sz="1600" dirty="0">
                <a:ea typeface="+mn-lt"/>
                <a:cs typeface="+mn-lt"/>
              </a:rPr>
              <a:t>) надбавок</a:t>
            </a:r>
            <a:endParaRPr lang="ru-RU" sz="1600">
              <a:ea typeface="Meiryo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1E56F94-894C-4446-A164-2BE9ACD92D98}"/>
              </a:ext>
            </a:extLst>
          </p:cNvPr>
          <p:cNvSpPr/>
          <p:nvPr/>
        </p:nvSpPr>
        <p:spPr>
          <a:xfrm>
            <a:off x="358715" y="5771791"/>
            <a:ext cx="4974566" cy="10783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1600" dirty="0">
                <a:ea typeface="+mn-lt"/>
                <a:cs typeface="+mn-lt"/>
              </a:rPr>
              <a:t>ЛЗ </a:t>
            </a:r>
            <a:r>
              <a:rPr lang="ru-RU" sz="1600" dirty="0" err="1">
                <a:ea typeface="+mn-lt"/>
                <a:cs typeface="+mn-lt"/>
              </a:rPr>
              <a:t>вітчизняного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виробництва</a:t>
            </a:r>
            <a:r>
              <a:rPr lang="ru-RU" sz="1600" dirty="0">
                <a:ea typeface="+mn-lt"/>
                <a:cs typeface="+mn-lt"/>
              </a:rPr>
              <a:t> - у </a:t>
            </a:r>
            <a:r>
              <a:rPr lang="ru-RU" sz="1600" dirty="0" err="1">
                <a:ea typeface="+mn-lt"/>
                <a:cs typeface="+mn-lt"/>
              </a:rPr>
              <a:t>національній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валюті</a:t>
            </a:r>
            <a:r>
              <a:rPr lang="ru-RU" sz="1600" dirty="0">
                <a:ea typeface="+mn-lt"/>
                <a:cs typeface="+mn-lt"/>
              </a:rPr>
              <a:t> без </a:t>
            </a:r>
            <a:r>
              <a:rPr lang="ru-RU" sz="1600" dirty="0" err="1">
                <a:ea typeface="+mn-lt"/>
                <a:cs typeface="+mn-lt"/>
              </a:rPr>
              <a:t>урахування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витрат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пов’язаних</a:t>
            </a:r>
            <a:r>
              <a:rPr lang="ru-RU" sz="1600" dirty="0">
                <a:ea typeface="+mn-lt"/>
                <a:cs typeface="+mn-lt"/>
              </a:rPr>
              <a:t> з </a:t>
            </a:r>
            <a:r>
              <a:rPr lang="ru-RU" sz="1600" dirty="0" err="1">
                <a:ea typeface="+mn-lt"/>
                <a:cs typeface="+mn-lt"/>
              </a:rPr>
              <a:t>навантаженням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розвантаженням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транспортуванням</a:t>
            </a:r>
            <a:endParaRPr lang="ru-RU" sz="1600">
              <a:ea typeface="Meiryo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84E48EBC-8AAD-4C0D-85C3-B9CA9A7FB4D5}"/>
              </a:ext>
            </a:extLst>
          </p:cNvPr>
          <p:cNvSpPr/>
          <p:nvPr/>
        </p:nvSpPr>
        <p:spPr>
          <a:xfrm>
            <a:off x="5606450" y="5771790"/>
            <a:ext cx="6225396" cy="10783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dirty="0">
                <a:ea typeface="+mn-lt"/>
                <a:cs typeface="+mn-lt"/>
              </a:rPr>
              <a:t>ЛЗ </a:t>
            </a:r>
            <a:r>
              <a:rPr lang="ru-RU" sz="1600" dirty="0" err="1">
                <a:ea typeface="+mn-lt"/>
                <a:cs typeface="+mn-lt"/>
              </a:rPr>
              <a:t>іноземного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виробництва</a:t>
            </a:r>
            <a:r>
              <a:rPr lang="ru-RU" sz="1600" dirty="0">
                <a:ea typeface="+mn-lt"/>
                <a:cs typeface="+mn-lt"/>
              </a:rPr>
              <a:t> - у </a:t>
            </a:r>
            <a:r>
              <a:rPr lang="ru-RU" sz="1600" dirty="0" err="1">
                <a:ea typeface="+mn-lt"/>
                <a:cs typeface="+mn-lt"/>
              </a:rPr>
              <a:t>національній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валюті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із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зазначенням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офіційного</a:t>
            </a:r>
            <a:r>
              <a:rPr lang="ru-RU" sz="1600" dirty="0">
                <a:ea typeface="+mn-lt"/>
                <a:cs typeface="+mn-lt"/>
              </a:rPr>
              <a:t> курсу </a:t>
            </a:r>
            <a:r>
              <a:rPr lang="ru-RU" sz="1600" dirty="0" err="1">
                <a:ea typeface="+mn-lt"/>
                <a:cs typeface="+mn-lt"/>
              </a:rPr>
              <a:t>гривні</a:t>
            </a:r>
            <a:r>
              <a:rPr lang="ru-RU" sz="1600" dirty="0">
                <a:ea typeface="+mn-lt"/>
                <a:cs typeface="+mn-lt"/>
              </a:rPr>
              <a:t> до </a:t>
            </a:r>
            <a:r>
              <a:rPr lang="ru-RU" sz="1600" dirty="0" err="1">
                <a:ea typeface="+mn-lt"/>
                <a:cs typeface="+mn-lt"/>
              </a:rPr>
              <a:t>іноземної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валюти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встановленого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Національним</a:t>
            </a:r>
            <a:r>
              <a:rPr lang="ru-RU" sz="1600" dirty="0">
                <a:ea typeface="+mn-lt"/>
                <a:cs typeface="+mn-lt"/>
              </a:rPr>
              <a:t> банком на дату </a:t>
            </a:r>
            <a:r>
              <a:rPr lang="ru-RU" sz="1600" dirty="0" err="1">
                <a:ea typeface="+mn-lt"/>
                <a:cs typeface="+mn-lt"/>
              </a:rPr>
              <a:t>подання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декларації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зміни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оптововідпускної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ціни</a:t>
            </a:r>
            <a:r>
              <a:rPr lang="ru-RU" sz="1600" dirty="0">
                <a:ea typeface="+mn-lt"/>
                <a:cs typeface="+mn-lt"/>
              </a:rPr>
              <a:t> на ЛЗ</a:t>
            </a:r>
            <a:endParaRPr lang="ru-RU" sz="1600">
              <a:ea typeface="Meiryo"/>
            </a:endParaRP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19342CD2-C632-4187-BF8F-EB9A0BF286AA}"/>
              </a:ext>
            </a:extLst>
          </p:cNvPr>
          <p:cNvSpPr/>
          <p:nvPr/>
        </p:nvSpPr>
        <p:spPr>
          <a:xfrm>
            <a:off x="5765623" y="4059433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D7A3CF61-9D1A-4504-B739-41713176C435}"/>
              </a:ext>
            </a:extLst>
          </p:cNvPr>
          <p:cNvSpPr/>
          <p:nvPr/>
        </p:nvSpPr>
        <p:spPr>
          <a:xfrm>
            <a:off x="3163321" y="2060980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низ 19">
            <a:extLst>
              <a:ext uri="{FF2B5EF4-FFF2-40B4-BE49-F238E27FC236}">
                <a16:creationId xmlns:a16="http://schemas.microsoft.com/office/drawing/2014/main" id="{A79600DF-0C18-4A4C-9085-02C49F7174F4}"/>
              </a:ext>
            </a:extLst>
          </p:cNvPr>
          <p:cNvSpPr/>
          <p:nvPr/>
        </p:nvSpPr>
        <p:spPr>
          <a:xfrm>
            <a:off x="8943019" y="2060980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0E6F532A-3FF3-443D-9C71-4B20EE05D9A3}"/>
              </a:ext>
            </a:extLst>
          </p:cNvPr>
          <p:cNvSpPr/>
          <p:nvPr/>
        </p:nvSpPr>
        <p:spPr>
          <a:xfrm>
            <a:off x="5765622" y="1327734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A9269297-08C7-4D85-A972-62F23DF02161}"/>
              </a:ext>
            </a:extLst>
          </p:cNvPr>
          <p:cNvSpPr/>
          <p:nvPr/>
        </p:nvSpPr>
        <p:spPr>
          <a:xfrm>
            <a:off x="3867811" y="5497168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низ 22">
            <a:extLst>
              <a:ext uri="{FF2B5EF4-FFF2-40B4-BE49-F238E27FC236}">
                <a16:creationId xmlns:a16="http://schemas.microsoft.com/office/drawing/2014/main" id="{54664BC0-906B-4D90-BF3A-87EFF006BFA9}"/>
              </a:ext>
            </a:extLst>
          </p:cNvPr>
          <p:cNvSpPr/>
          <p:nvPr/>
        </p:nvSpPr>
        <p:spPr>
          <a:xfrm>
            <a:off x="8468566" y="5454036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694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DA1EA-D489-4BF1-BABC-4751743D7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233" y="-146558"/>
            <a:ext cx="10106648" cy="712009"/>
          </a:xfrm>
        </p:spPr>
        <p:txBody>
          <a:bodyPr vert="horz" lIns="109728" tIns="109728" rIns="109728" bIns="91440" rtlCol="0" anchor="b">
            <a:normAutofit fontScale="90000"/>
          </a:bodyPr>
          <a:lstStyle/>
          <a:p>
            <a:pPr algn="ctr">
              <a:lnSpc>
                <a:spcPct val="120000"/>
              </a:lnSpc>
            </a:pPr>
            <a:r>
              <a:rPr lang="en-US" sz="3000"/>
              <a:t>Державне регулювання цін на ЛЗ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C0981A2-4F47-446E-9A7F-1A5D0B2DC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83" y="554341"/>
            <a:ext cx="11943174" cy="90562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85000" lnSpcReduction="10000"/>
          </a:bodyPr>
          <a:lstStyle/>
          <a:p>
            <a:pPr algn="ctr"/>
            <a:r>
              <a:rPr lang="en-US" b="1" dirty="0" err="1">
                <a:ea typeface="+mn-lt"/>
                <a:cs typeface="+mn-lt"/>
              </a:rPr>
              <a:t>Встановлення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граничних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оптово-відпускних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цін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на</a:t>
            </a:r>
            <a:r>
              <a:rPr lang="en-US" b="1" dirty="0">
                <a:ea typeface="+mn-lt"/>
                <a:cs typeface="+mn-lt"/>
              </a:rPr>
              <a:t> ЛЗ (</a:t>
            </a:r>
            <a:r>
              <a:rPr lang="en-US" b="1" dirty="0" err="1">
                <a:ea typeface="+mn-lt"/>
                <a:cs typeface="+mn-lt"/>
              </a:rPr>
              <a:t>Постанова</a:t>
            </a:r>
            <a:r>
              <a:rPr lang="en-US" b="1" dirty="0">
                <a:ea typeface="+mn-lt"/>
                <a:cs typeface="+mn-lt"/>
              </a:rPr>
              <a:t> КМУ </a:t>
            </a:r>
            <a:r>
              <a:rPr lang="en-US" b="1" dirty="0" err="1">
                <a:ea typeface="+mn-lt"/>
                <a:cs typeface="+mn-lt"/>
              </a:rPr>
              <a:t>від</a:t>
            </a:r>
            <a:r>
              <a:rPr lang="en-US" b="1" dirty="0">
                <a:ea typeface="+mn-lt"/>
                <a:cs typeface="+mn-lt"/>
              </a:rPr>
              <a:t> 3.04.2019 р. № 426 «</a:t>
            </a:r>
            <a:r>
              <a:rPr lang="en-US" b="1" dirty="0" err="1">
                <a:ea typeface="+mn-lt"/>
                <a:cs typeface="+mn-lt"/>
              </a:rPr>
              <a:t>Про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референтне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ціноутворення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на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деякі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лікарські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засоби</a:t>
            </a:r>
            <a:r>
              <a:rPr lang="en-US" b="1" dirty="0">
                <a:ea typeface="+mn-lt"/>
                <a:cs typeface="+mn-lt"/>
              </a:rPr>
              <a:t>, </a:t>
            </a:r>
            <a:r>
              <a:rPr lang="en-US" b="1" dirty="0" err="1">
                <a:ea typeface="+mn-lt"/>
                <a:cs typeface="+mn-lt"/>
              </a:rPr>
              <a:t>що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закуповуються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бюджетні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кошти</a:t>
            </a:r>
            <a:r>
              <a:rPr lang="en-US" b="1" dirty="0">
                <a:ea typeface="+mn-lt"/>
                <a:cs typeface="+mn-lt"/>
              </a:rPr>
              <a:t>»</a:t>
            </a:r>
            <a:r>
              <a:rPr lang="en-US" b="1" dirty="0"/>
              <a:t> </a:t>
            </a:r>
            <a:endParaRPr lang="ru-RU" b="1" dirty="0">
              <a:ea typeface="Meiryo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EDF8184-8831-4233-BF0A-1FE4E7EFAEB5}"/>
              </a:ext>
            </a:extLst>
          </p:cNvPr>
          <p:cNvSpPr/>
          <p:nvPr/>
        </p:nvSpPr>
        <p:spPr>
          <a:xfrm>
            <a:off x="664234" y="1634706"/>
            <a:ext cx="11156829" cy="4313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Встановлюються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граничні</a:t>
            </a:r>
            <a:r>
              <a:rPr lang="ru-RU" dirty="0">
                <a:ea typeface="+mn-lt"/>
                <a:cs typeface="+mn-lt"/>
              </a:rPr>
              <a:t> оптово-</a:t>
            </a:r>
            <a:r>
              <a:rPr lang="ru-RU" dirty="0" err="1">
                <a:ea typeface="+mn-lt"/>
                <a:cs typeface="+mn-lt"/>
              </a:rPr>
              <a:t>відпускні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: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BDF8A9B-1A92-4386-B629-73EA3637B1D0}"/>
              </a:ext>
            </a:extLst>
          </p:cNvPr>
          <p:cNvSpPr/>
          <p:nvPr/>
        </p:nvSpPr>
        <p:spPr>
          <a:xfrm>
            <a:off x="88241" y="2338297"/>
            <a:ext cx="11688790" cy="9057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ЛЗ,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закуповуються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бюджетні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кошти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включені</a:t>
            </a:r>
            <a:r>
              <a:rPr lang="ru-RU" dirty="0">
                <a:ea typeface="+mn-lt"/>
                <a:cs typeface="+mn-lt"/>
              </a:rPr>
              <a:t> до складу </a:t>
            </a:r>
            <a:r>
              <a:rPr lang="ru-RU" dirty="0" err="1">
                <a:ea typeface="+mn-lt"/>
                <a:cs typeface="+mn-lt"/>
              </a:rPr>
              <a:t>Національного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переліку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основних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лікарських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засобів</a:t>
            </a:r>
            <a:endParaRPr lang="ru-RU" dirty="0" err="1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789C29D-756D-4944-967E-394057CA9838}"/>
              </a:ext>
            </a:extLst>
          </p:cNvPr>
          <p:cNvSpPr/>
          <p:nvPr/>
        </p:nvSpPr>
        <p:spPr>
          <a:xfrm>
            <a:off x="417123" y="3515443"/>
            <a:ext cx="11027433" cy="13370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заклади</a:t>
            </a:r>
            <a:r>
              <a:rPr lang="ru-RU" dirty="0">
                <a:ea typeface="+mn-lt"/>
                <a:cs typeface="+mn-lt"/>
              </a:rPr>
              <a:t> і установи </a:t>
            </a:r>
            <a:r>
              <a:rPr lang="ru-RU" dirty="0" err="1">
                <a:ea typeface="+mn-lt"/>
                <a:cs typeface="+mn-lt"/>
              </a:rPr>
              <a:t>охорони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здоров’я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повністю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частково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фінансуються</a:t>
            </a:r>
            <a:r>
              <a:rPr lang="ru-RU" dirty="0">
                <a:ea typeface="+mn-lt"/>
                <a:cs typeface="+mn-lt"/>
              </a:rPr>
              <a:t> з державного та </a:t>
            </a:r>
            <a:r>
              <a:rPr lang="ru-RU" dirty="0" err="1">
                <a:ea typeface="+mn-lt"/>
                <a:cs typeface="+mn-lt"/>
              </a:rPr>
              <a:t>місцевих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бюджетів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закуповують</a:t>
            </a:r>
            <a:r>
              <a:rPr lang="ru-RU" dirty="0">
                <a:ea typeface="+mn-lt"/>
                <a:cs typeface="+mn-lt"/>
              </a:rPr>
              <a:t> ЛЗ,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включені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переліку</a:t>
            </a:r>
            <a:r>
              <a:rPr lang="ru-RU" dirty="0">
                <a:ea typeface="+mn-lt"/>
                <a:cs typeface="+mn-lt"/>
              </a:rPr>
              <a:t>, за </a:t>
            </a:r>
            <a:r>
              <a:rPr lang="ru-RU" dirty="0" err="1">
                <a:ea typeface="+mn-lt"/>
                <a:cs typeface="+mn-lt"/>
              </a:rPr>
              <a:t>цінами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не </a:t>
            </a:r>
            <a:r>
              <a:rPr lang="ru-RU" dirty="0" err="1">
                <a:ea typeface="+mn-lt"/>
                <a:cs typeface="+mn-lt"/>
              </a:rPr>
              <a:t>перевищують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установлених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Міністерством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охорони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здоров’я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граничних</a:t>
            </a:r>
            <a:r>
              <a:rPr lang="ru-RU" dirty="0">
                <a:ea typeface="+mn-lt"/>
                <a:cs typeface="+mn-lt"/>
              </a:rPr>
              <a:t> оптово-</a:t>
            </a:r>
            <a:r>
              <a:rPr lang="ru-RU" dirty="0" err="1">
                <a:ea typeface="+mn-lt"/>
                <a:cs typeface="+mn-lt"/>
              </a:rPr>
              <a:t>відпускних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урахуванням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податків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зборів</a:t>
            </a:r>
            <a:r>
              <a:rPr lang="ru-RU" dirty="0">
                <a:ea typeface="+mn-lt"/>
                <a:cs typeface="+mn-lt"/>
              </a:rPr>
              <a:t>, а </a:t>
            </a:r>
            <a:r>
              <a:rPr lang="ru-RU" dirty="0" err="1">
                <a:ea typeface="+mn-lt"/>
                <a:cs typeface="+mn-lt"/>
              </a:rPr>
              <a:t>також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постачальницько-збутових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торговельних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роздрібних</a:t>
            </a:r>
            <a:r>
              <a:rPr lang="ru-RU" dirty="0">
                <a:ea typeface="+mn-lt"/>
                <a:cs typeface="+mn-lt"/>
              </a:rPr>
              <a:t>) надбавок.</a:t>
            </a:r>
            <a:endParaRPr lang="ru-RU" dirty="0"/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19342CD2-C632-4187-BF8F-EB9A0BF286AA}"/>
              </a:ext>
            </a:extLst>
          </p:cNvPr>
          <p:cNvSpPr/>
          <p:nvPr/>
        </p:nvSpPr>
        <p:spPr>
          <a:xfrm>
            <a:off x="5118642" y="3239923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D7A3CF61-9D1A-4504-B739-41713176C435}"/>
              </a:ext>
            </a:extLst>
          </p:cNvPr>
          <p:cNvSpPr/>
          <p:nvPr/>
        </p:nvSpPr>
        <p:spPr>
          <a:xfrm>
            <a:off x="5118642" y="2147244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0E6F532A-3FF3-443D-9C71-4B20EE05D9A3}"/>
              </a:ext>
            </a:extLst>
          </p:cNvPr>
          <p:cNvSpPr/>
          <p:nvPr/>
        </p:nvSpPr>
        <p:spPr>
          <a:xfrm>
            <a:off x="5075509" y="1284602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A9269297-08C7-4D85-A972-62F23DF02161}"/>
              </a:ext>
            </a:extLst>
          </p:cNvPr>
          <p:cNvSpPr/>
          <p:nvPr/>
        </p:nvSpPr>
        <p:spPr>
          <a:xfrm>
            <a:off x="5176150" y="4979583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A2A8CAF-02AF-40FB-ABA6-94419129A695}"/>
              </a:ext>
            </a:extLst>
          </p:cNvPr>
          <p:cNvSpPr/>
          <p:nvPr/>
        </p:nvSpPr>
        <p:spPr>
          <a:xfrm>
            <a:off x="0" y="5314841"/>
            <a:ext cx="11027433" cy="13370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граничних</a:t>
            </a:r>
            <a:r>
              <a:rPr lang="ru-RU" dirty="0">
                <a:ea typeface="+mn-lt"/>
                <a:cs typeface="+mn-lt"/>
              </a:rPr>
              <a:t> оптово-</a:t>
            </a:r>
            <a:r>
              <a:rPr lang="ru-RU" dirty="0" err="1">
                <a:ea typeface="+mn-lt"/>
                <a:cs typeface="+mn-lt"/>
              </a:rPr>
              <a:t>відпускних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основі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ЛЗ, </a:t>
            </a:r>
            <a:r>
              <a:rPr lang="ru-RU" dirty="0" err="1">
                <a:ea typeface="+mn-lt"/>
                <a:cs typeface="+mn-lt"/>
              </a:rPr>
              <a:t>зареєстровані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Республіці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Польща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Словацькій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Республіці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Чеській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Республіці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Латвійській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Республіці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Угорщині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далі</a:t>
            </a:r>
            <a:r>
              <a:rPr lang="ru-RU" dirty="0">
                <a:ea typeface="+mn-lt"/>
                <a:cs typeface="+mn-lt"/>
              </a:rPr>
              <a:t> - </a:t>
            </a:r>
            <a:r>
              <a:rPr lang="ru-RU" dirty="0" err="1">
                <a:ea typeface="+mn-lt"/>
                <a:cs typeface="+mn-lt"/>
              </a:rPr>
              <a:t>референтні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країни</a:t>
            </a:r>
            <a:r>
              <a:rPr lang="ru-RU" dirty="0">
                <a:ea typeface="+mn-lt"/>
                <a:cs typeface="+mn-lt"/>
              </a:rPr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8327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id="{BAFEAAA2-2770-4C40-95F6-1B5AB215B0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5741" y="716392"/>
            <a:ext cx="10402623" cy="6023765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710EFF-4FA7-4685-9562-9E28B9B44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70" y="-161628"/>
            <a:ext cx="11947967" cy="878020"/>
          </a:xfrm>
        </p:spPr>
        <p:txBody>
          <a:bodyPr>
            <a:normAutofit/>
          </a:bodyPr>
          <a:lstStyle/>
          <a:p>
            <a:r>
              <a:rPr lang="ru-RU" sz="2600" dirty="0" err="1">
                <a:ea typeface="+mj-lt"/>
                <a:cs typeface="+mj-lt"/>
              </a:rPr>
              <a:t>Світовий</a:t>
            </a:r>
            <a:r>
              <a:rPr lang="ru-RU" sz="2600" dirty="0">
                <a:ea typeface="+mj-lt"/>
                <a:cs typeface="+mj-lt"/>
              </a:rPr>
              <a:t> </a:t>
            </a:r>
            <a:r>
              <a:rPr lang="ru-RU" sz="2600" dirty="0" err="1">
                <a:ea typeface="+mj-lt"/>
                <a:cs typeface="+mj-lt"/>
              </a:rPr>
              <a:t>досвід</a:t>
            </a:r>
            <a:r>
              <a:rPr lang="ru-RU" sz="2600" dirty="0">
                <a:ea typeface="+mj-lt"/>
                <a:cs typeface="+mj-lt"/>
              </a:rPr>
              <a:t> </a:t>
            </a:r>
            <a:r>
              <a:rPr lang="ru-RU" sz="2600" dirty="0" err="1">
                <a:ea typeface="+mj-lt"/>
                <a:cs typeface="+mj-lt"/>
              </a:rPr>
              <a:t>впровадження</a:t>
            </a:r>
            <a:r>
              <a:rPr lang="ru-RU" sz="2600" dirty="0">
                <a:ea typeface="+mj-lt"/>
                <a:cs typeface="+mj-lt"/>
              </a:rPr>
              <a:t> референтного </a:t>
            </a:r>
            <a:r>
              <a:rPr lang="ru-RU" sz="2600" dirty="0" err="1">
                <a:ea typeface="+mj-lt"/>
                <a:cs typeface="+mj-lt"/>
              </a:rPr>
              <a:t>ціноутворення</a:t>
            </a:r>
            <a:endParaRPr lang="ru-RU" sz="2600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30537273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DA1EA-D489-4BF1-BABC-4751743D7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8824" y="256008"/>
            <a:ext cx="11918195" cy="712009"/>
          </a:xfrm>
        </p:spPr>
        <p:txBody>
          <a:bodyPr vert="horz" lIns="109728" tIns="109728" rIns="109728" bIns="91440" rtlCol="0" anchor="b">
            <a:normAutofit fontScale="90000"/>
          </a:bodyPr>
          <a:lstStyle/>
          <a:p>
            <a:pPr algn="ctr">
              <a:lnSpc>
                <a:spcPct val="120000"/>
              </a:lnSpc>
            </a:pPr>
            <a:r>
              <a:rPr lang="en-US" sz="3000" b="0" dirty="0" err="1">
                <a:ea typeface="+mj-lt"/>
                <a:cs typeface="+mj-lt"/>
              </a:rPr>
              <a:t>Законодавчі</a:t>
            </a:r>
            <a:r>
              <a:rPr lang="en-US" sz="3000" b="0" dirty="0">
                <a:ea typeface="+mj-lt"/>
                <a:cs typeface="+mj-lt"/>
              </a:rPr>
              <a:t> </a:t>
            </a:r>
            <a:r>
              <a:rPr lang="en-US" sz="3000" b="0" dirty="0" err="1">
                <a:ea typeface="+mj-lt"/>
                <a:cs typeface="+mj-lt"/>
              </a:rPr>
              <a:t>та</a:t>
            </a:r>
            <a:r>
              <a:rPr lang="en-US" sz="3000" b="0" dirty="0">
                <a:ea typeface="+mj-lt"/>
                <a:cs typeface="+mj-lt"/>
              </a:rPr>
              <a:t> </a:t>
            </a:r>
            <a:r>
              <a:rPr lang="en-US" sz="3000" b="0" dirty="0" err="1">
                <a:ea typeface="+mj-lt"/>
                <a:cs typeface="+mj-lt"/>
              </a:rPr>
              <a:t>нормативно-правові</a:t>
            </a:r>
            <a:r>
              <a:rPr lang="en-US" sz="3000" b="0" dirty="0">
                <a:ea typeface="+mj-lt"/>
                <a:cs typeface="+mj-lt"/>
              </a:rPr>
              <a:t> </a:t>
            </a:r>
            <a:r>
              <a:rPr lang="en-US" sz="3000" b="0" dirty="0" err="1">
                <a:ea typeface="+mj-lt"/>
                <a:cs typeface="+mj-lt"/>
              </a:rPr>
              <a:t>акти</a:t>
            </a:r>
            <a:r>
              <a:rPr lang="en-US" sz="3000" b="0" dirty="0">
                <a:ea typeface="+mj-lt"/>
                <a:cs typeface="+mj-lt"/>
              </a:rPr>
              <a:t> з </a:t>
            </a:r>
            <a:r>
              <a:rPr lang="en-US" sz="3000" b="0" dirty="0" err="1">
                <a:ea typeface="+mj-lt"/>
                <a:cs typeface="+mj-lt"/>
              </a:rPr>
              <a:t>впровадження</a:t>
            </a:r>
            <a:r>
              <a:rPr lang="en-US" sz="3000" b="0" dirty="0">
                <a:ea typeface="+mj-lt"/>
                <a:cs typeface="+mj-lt"/>
              </a:rPr>
              <a:t> </a:t>
            </a:r>
            <a:r>
              <a:rPr lang="en-US" sz="3000" b="0" dirty="0" err="1">
                <a:ea typeface="+mj-lt"/>
                <a:cs typeface="+mj-lt"/>
              </a:rPr>
              <a:t>референтного</a:t>
            </a:r>
            <a:r>
              <a:rPr lang="en-US" sz="3000" b="0">
                <a:ea typeface="+mj-lt"/>
                <a:cs typeface="+mj-lt"/>
              </a:rPr>
              <a:t> ціноутворення</a:t>
            </a:r>
            <a:endParaRPr lang="ru-RU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C0981A2-4F47-446E-9A7F-1A5D0B2DC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74" y="770001"/>
            <a:ext cx="11928797" cy="6755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62500" lnSpcReduction="20000"/>
          </a:bodyPr>
          <a:lstStyle/>
          <a:p>
            <a:pPr algn="ctr"/>
            <a:r>
              <a:rPr lang="en-US" dirty="0" err="1">
                <a:ea typeface="+mn-lt"/>
                <a:cs typeface="+mn-lt"/>
              </a:rPr>
              <a:t>Закон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України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від</a:t>
            </a:r>
            <a:r>
              <a:rPr lang="en-US" dirty="0">
                <a:ea typeface="+mn-lt"/>
                <a:cs typeface="+mn-lt"/>
              </a:rPr>
              <a:t> 19.10.2017 р. № 2168-VIII (</a:t>
            </a:r>
            <a:r>
              <a:rPr lang="en-US" dirty="0" err="1">
                <a:ea typeface="+mn-lt"/>
                <a:cs typeface="+mn-lt"/>
              </a:rPr>
              <a:t>ст</a:t>
            </a:r>
            <a:r>
              <a:rPr lang="en-US" dirty="0">
                <a:ea typeface="+mn-lt"/>
                <a:cs typeface="+mn-lt"/>
              </a:rPr>
              <a:t>. 10) </a:t>
            </a:r>
            <a:r>
              <a:rPr lang="en-US" b="1" dirty="0">
                <a:ea typeface="+mn-lt"/>
                <a:cs typeface="+mn-lt"/>
              </a:rPr>
              <a:t>«</a:t>
            </a:r>
            <a:r>
              <a:rPr lang="en-US" b="1" dirty="0" err="1">
                <a:ea typeface="+mn-lt"/>
                <a:cs typeface="+mn-lt"/>
              </a:rPr>
              <a:t>Про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державні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фінансові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гарантії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медичного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обслуговування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населення</a:t>
            </a:r>
            <a:r>
              <a:rPr lang="en-US" b="1" dirty="0">
                <a:ea typeface="+mn-lt"/>
                <a:cs typeface="+mn-lt"/>
              </a:rPr>
              <a:t>»</a:t>
            </a:r>
            <a:r>
              <a:rPr lang="en-US" b="1" dirty="0"/>
              <a:t> </a:t>
            </a:r>
            <a:endParaRPr lang="ru-RU" b="1" dirty="0">
              <a:ea typeface="Meiryo"/>
            </a:endParaRP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19342CD2-C632-4187-BF8F-EB9A0BF286AA}"/>
              </a:ext>
            </a:extLst>
          </p:cNvPr>
          <p:cNvSpPr/>
          <p:nvPr/>
        </p:nvSpPr>
        <p:spPr>
          <a:xfrm>
            <a:off x="5118642" y="3498715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D7A3CF61-9D1A-4504-B739-41713176C435}"/>
              </a:ext>
            </a:extLst>
          </p:cNvPr>
          <p:cNvSpPr/>
          <p:nvPr/>
        </p:nvSpPr>
        <p:spPr>
          <a:xfrm>
            <a:off x="5118642" y="2477923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0E6F532A-3FF3-443D-9C71-4B20EE05D9A3}"/>
              </a:ext>
            </a:extLst>
          </p:cNvPr>
          <p:cNvSpPr/>
          <p:nvPr/>
        </p:nvSpPr>
        <p:spPr>
          <a:xfrm>
            <a:off x="5118641" y="1442753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A9269297-08C7-4D85-A972-62F23DF02161}"/>
              </a:ext>
            </a:extLst>
          </p:cNvPr>
          <p:cNvSpPr/>
          <p:nvPr/>
        </p:nvSpPr>
        <p:spPr>
          <a:xfrm>
            <a:off x="5118641" y="5339018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ru-RU" dirty="0">
              <a:ea typeface="Meiryo"/>
            </a:endParaRPr>
          </a:p>
        </p:txBody>
      </p:sp>
      <p:sp>
        <p:nvSpPr>
          <p:cNvPr id="3" name="Объект 5">
            <a:extLst>
              <a:ext uri="{FF2B5EF4-FFF2-40B4-BE49-F238E27FC236}">
                <a16:creationId xmlns:a16="http://schemas.microsoft.com/office/drawing/2014/main" id="{6486F8AE-0976-46C2-9DDC-F51BD80674DB}"/>
              </a:ext>
            </a:extLst>
          </p:cNvPr>
          <p:cNvSpPr txBox="1">
            <a:spLocks/>
          </p:cNvSpPr>
          <p:nvPr/>
        </p:nvSpPr>
        <p:spPr>
          <a:xfrm>
            <a:off x="74823" y="1799420"/>
            <a:ext cx="11928797" cy="6755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Оплаті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за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рахунок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коштів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Державного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бюджету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України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підлягають</a:t>
            </a:r>
            <a:r>
              <a:rPr lang="en-US" dirty="0">
                <a:ea typeface="+mn-lt"/>
                <a:cs typeface="+mn-lt"/>
              </a:rPr>
              <a:t> ЛЗ, </a:t>
            </a:r>
            <a:r>
              <a:rPr lang="en-US" dirty="0" err="1">
                <a:ea typeface="+mn-lt"/>
                <a:cs typeface="+mn-lt"/>
              </a:rPr>
              <a:t>які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включені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до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Національного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переліку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основних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лікарських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засобів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та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програми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медичних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гарантій</a:t>
            </a:r>
            <a:r>
              <a:rPr lang="en-US" b="1" dirty="0"/>
              <a:t> </a:t>
            </a:r>
            <a:endParaRPr lang="ru-RU" b="1" dirty="0">
              <a:ea typeface="Meiryo"/>
            </a:endParaRPr>
          </a:p>
        </p:txBody>
      </p:sp>
      <p:sp>
        <p:nvSpPr>
          <p:cNvPr id="20" name="Объект 5">
            <a:extLst>
              <a:ext uri="{FF2B5EF4-FFF2-40B4-BE49-F238E27FC236}">
                <a16:creationId xmlns:a16="http://schemas.microsoft.com/office/drawing/2014/main" id="{BFAEF6FC-4ECC-4E0F-AD77-94C106B4FD9C}"/>
              </a:ext>
            </a:extLst>
          </p:cNvPr>
          <p:cNvSpPr txBox="1">
            <a:spLocks/>
          </p:cNvSpPr>
          <p:nvPr/>
        </p:nvSpPr>
        <p:spPr>
          <a:xfrm>
            <a:off x="74821" y="2848967"/>
            <a:ext cx="11914420" cy="64683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Розпорядження</a:t>
            </a:r>
            <a:r>
              <a:rPr lang="en-US" dirty="0">
                <a:ea typeface="+mn-lt"/>
                <a:cs typeface="+mn-lt"/>
              </a:rPr>
              <a:t> КМУ </a:t>
            </a:r>
            <a:r>
              <a:rPr lang="en-US" dirty="0" err="1">
                <a:ea typeface="+mn-lt"/>
                <a:cs typeface="+mn-lt"/>
              </a:rPr>
              <a:t>від</a:t>
            </a:r>
            <a:r>
              <a:rPr lang="en-US" dirty="0">
                <a:ea typeface="+mn-lt"/>
                <a:cs typeface="+mn-lt"/>
              </a:rPr>
              <a:t> 30.11.2016 р. №1013 -р </a:t>
            </a:r>
            <a:r>
              <a:rPr lang="en-US" b="1" dirty="0">
                <a:ea typeface="+mn-lt"/>
                <a:cs typeface="+mn-lt"/>
              </a:rPr>
              <a:t>«</a:t>
            </a:r>
            <a:r>
              <a:rPr lang="en-US" b="1" dirty="0" err="1">
                <a:ea typeface="+mn-lt"/>
                <a:cs typeface="+mn-lt"/>
              </a:rPr>
              <a:t>Про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схвалення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Концепції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реформи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фінансування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системи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охорони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здоров’я</a:t>
            </a:r>
            <a:r>
              <a:rPr lang="en-US" b="1" dirty="0">
                <a:ea typeface="+mn-lt"/>
                <a:cs typeface="+mn-lt"/>
              </a:rPr>
              <a:t>»</a:t>
            </a:r>
            <a:endParaRPr lang="ru-RU" b="1">
              <a:ea typeface="Meiryo"/>
            </a:endParaRPr>
          </a:p>
        </p:txBody>
      </p:sp>
      <p:sp>
        <p:nvSpPr>
          <p:cNvPr id="23" name="Объект 5">
            <a:extLst>
              <a:ext uri="{FF2B5EF4-FFF2-40B4-BE49-F238E27FC236}">
                <a16:creationId xmlns:a16="http://schemas.microsoft.com/office/drawing/2014/main" id="{78943F70-E398-43CF-96C4-837BBB878925}"/>
              </a:ext>
            </a:extLst>
          </p:cNvPr>
          <p:cNvSpPr txBox="1">
            <a:spLocks/>
          </p:cNvSpPr>
          <p:nvPr/>
        </p:nvSpPr>
        <p:spPr>
          <a:xfrm>
            <a:off x="74821" y="3841003"/>
            <a:ext cx="11928797" cy="5030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Запроваджено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сучасну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модель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фінансування</a:t>
            </a:r>
            <a:r>
              <a:rPr lang="en-US" dirty="0">
                <a:ea typeface="+mn-lt"/>
                <a:cs typeface="+mn-lt"/>
              </a:rPr>
              <a:t> ОЗ</a:t>
            </a:r>
            <a:endParaRPr lang="ru-RU" dirty="0"/>
          </a:p>
        </p:txBody>
      </p:sp>
      <p:sp>
        <p:nvSpPr>
          <p:cNvPr id="25" name="Стрелка: вниз 24">
            <a:extLst>
              <a:ext uri="{FF2B5EF4-FFF2-40B4-BE49-F238E27FC236}">
                <a16:creationId xmlns:a16="http://schemas.microsoft.com/office/drawing/2014/main" id="{24E71808-C355-4A2E-81F6-CD98108F8640}"/>
              </a:ext>
            </a:extLst>
          </p:cNvPr>
          <p:cNvSpPr/>
          <p:nvPr/>
        </p:nvSpPr>
        <p:spPr>
          <a:xfrm>
            <a:off x="5118640" y="4447620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ru-RU" dirty="0">
              <a:ea typeface="Meiryo"/>
            </a:endParaRPr>
          </a:p>
        </p:txBody>
      </p:sp>
      <p:sp>
        <p:nvSpPr>
          <p:cNvPr id="26" name="Объект 5">
            <a:extLst>
              <a:ext uri="{FF2B5EF4-FFF2-40B4-BE49-F238E27FC236}">
                <a16:creationId xmlns:a16="http://schemas.microsoft.com/office/drawing/2014/main" id="{3F6C279E-3DF5-48FF-8642-753281093F26}"/>
              </a:ext>
            </a:extLst>
          </p:cNvPr>
          <p:cNvSpPr txBox="1">
            <a:spLocks/>
          </p:cNvSpPr>
          <p:nvPr/>
        </p:nvSpPr>
        <p:spPr>
          <a:xfrm>
            <a:off x="74819" y="4833041"/>
            <a:ext cx="11928797" cy="5030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Постанова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 КМУ </a:t>
            </a:r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від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 27.02.2019 р. №135 «</a:t>
            </a:r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Деякі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питання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реімбурсації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лікарських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засобів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»</a:t>
            </a:r>
            <a:endParaRPr lang="ru-RU" b="1">
              <a:solidFill>
                <a:srgbClr val="C00000"/>
              </a:solidFill>
              <a:ea typeface="Meiryo"/>
            </a:endParaRPr>
          </a:p>
        </p:txBody>
      </p:sp>
      <p:sp>
        <p:nvSpPr>
          <p:cNvPr id="27" name="Объект 5">
            <a:extLst>
              <a:ext uri="{FF2B5EF4-FFF2-40B4-BE49-F238E27FC236}">
                <a16:creationId xmlns:a16="http://schemas.microsoft.com/office/drawing/2014/main" id="{DA9A76B4-52C3-43EF-9385-15569F1F6DC1}"/>
              </a:ext>
            </a:extLst>
          </p:cNvPr>
          <p:cNvSpPr txBox="1">
            <a:spLocks/>
          </p:cNvSpPr>
          <p:nvPr/>
        </p:nvSpPr>
        <p:spPr>
          <a:xfrm>
            <a:off x="74819" y="5695683"/>
            <a:ext cx="11957551" cy="9343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Затверджено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Реєстр</a:t>
            </a:r>
            <a:r>
              <a:rPr lang="en-US" dirty="0">
                <a:ea typeface="+mn-lt"/>
                <a:cs typeface="+mn-lt"/>
              </a:rPr>
              <a:t> ЛЗ, </a:t>
            </a:r>
            <a:r>
              <a:rPr lang="en-US" dirty="0" err="1">
                <a:ea typeface="+mn-lt"/>
                <a:cs typeface="+mn-lt"/>
              </a:rPr>
              <a:t>вартість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яких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підлягає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відшкодуванню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під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час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амбулаторного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лікування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осіб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що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страждають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на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серцево-судинні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захворювання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цукровий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діабет</a:t>
            </a:r>
            <a:r>
              <a:rPr lang="en-US" dirty="0">
                <a:ea typeface="+mn-lt"/>
                <a:cs typeface="+mn-lt"/>
              </a:rPr>
              <a:t> II </a:t>
            </a:r>
            <a:r>
              <a:rPr lang="en-US" dirty="0" err="1">
                <a:ea typeface="+mn-lt"/>
                <a:cs typeface="+mn-lt"/>
              </a:rPr>
              <a:t>типу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бронхіальну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астму</a:t>
            </a:r>
            <a:endParaRPr lang="ru-RU" dirty="0" err="1"/>
          </a:p>
        </p:txBody>
      </p:sp>
    </p:spTree>
    <p:extLst>
      <p:ext uri="{BB962C8B-B14F-4D97-AF65-F5344CB8AC3E}">
        <p14:creationId xmlns:p14="http://schemas.microsoft.com/office/powerpoint/2010/main" val="8458766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DA1EA-D489-4BF1-BABC-4751743D7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8824" y="256008"/>
            <a:ext cx="11918195" cy="712009"/>
          </a:xfrm>
        </p:spPr>
        <p:txBody>
          <a:bodyPr vert="horz" lIns="109728" tIns="109728" rIns="109728" bIns="91440" rtlCol="0" anchor="b">
            <a:normAutofit fontScale="90000"/>
          </a:bodyPr>
          <a:lstStyle/>
          <a:p>
            <a:pPr algn="ctr">
              <a:lnSpc>
                <a:spcPct val="120000"/>
              </a:lnSpc>
            </a:pPr>
            <a:r>
              <a:rPr lang="en-US" sz="3000" b="0" dirty="0" err="1">
                <a:ea typeface="+mj-lt"/>
                <a:cs typeface="+mj-lt"/>
              </a:rPr>
              <a:t>Законодавчі</a:t>
            </a:r>
            <a:r>
              <a:rPr lang="en-US" sz="3000" b="0" dirty="0">
                <a:ea typeface="+mj-lt"/>
                <a:cs typeface="+mj-lt"/>
              </a:rPr>
              <a:t> </a:t>
            </a:r>
            <a:r>
              <a:rPr lang="en-US" sz="3000" b="0" dirty="0" err="1">
                <a:ea typeface="+mj-lt"/>
                <a:cs typeface="+mj-lt"/>
              </a:rPr>
              <a:t>та</a:t>
            </a:r>
            <a:r>
              <a:rPr lang="en-US" sz="3000" b="0" dirty="0">
                <a:ea typeface="+mj-lt"/>
                <a:cs typeface="+mj-lt"/>
              </a:rPr>
              <a:t> </a:t>
            </a:r>
            <a:r>
              <a:rPr lang="en-US" sz="3000" b="0" dirty="0" err="1">
                <a:ea typeface="+mj-lt"/>
                <a:cs typeface="+mj-lt"/>
              </a:rPr>
              <a:t>нормативно-правові</a:t>
            </a:r>
            <a:r>
              <a:rPr lang="en-US" sz="3000" b="0" dirty="0">
                <a:ea typeface="+mj-lt"/>
                <a:cs typeface="+mj-lt"/>
              </a:rPr>
              <a:t> </a:t>
            </a:r>
            <a:r>
              <a:rPr lang="en-US" sz="3000" b="0" dirty="0" err="1">
                <a:ea typeface="+mj-lt"/>
                <a:cs typeface="+mj-lt"/>
              </a:rPr>
              <a:t>акти</a:t>
            </a:r>
            <a:r>
              <a:rPr lang="en-US" sz="3000" b="0" dirty="0">
                <a:ea typeface="+mj-lt"/>
                <a:cs typeface="+mj-lt"/>
              </a:rPr>
              <a:t> з </a:t>
            </a:r>
            <a:r>
              <a:rPr lang="en-US" sz="3000" b="0" dirty="0" err="1">
                <a:ea typeface="+mj-lt"/>
                <a:cs typeface="+mj-lt"/>
              </a:rPr>
              <a:t>впровадження</a:t>
            </a:r>
            <a:r>
              <a:rPr lang="en-US" sz="3000" b="0" dirty="0">
                <a:ea typeface="+mj-lt"/>
                <a:cs typeface="+mj-lt"/>
              </a:rPr>
              <a:t> </a:t>
            </a:r>
            <a:r>
              <a:rPr lang="en-US" sz="3000" b="0" dirty="0" err="1">
                <a:ea typeface="+mj-lt"/>
                <a:cs typeface="+mj-lt"/>
              </a:rPr>
              <a:t>референтного</a:t>
            </a:r>
            <a:r>
              <a:rPr lang="en-US" sz="3000" b="0">
                <a:ea typeface="+mj-lt"/>
                <a:cs typeface="+mj-lt"/>
              </a:rPr>
              <a:t> ціноутворення</a:t>
            </a:r>
            <a:endParaRPr lang="ru-RU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C0981A2-4F47-446E-9A7F-1A5D0B2DC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74" y="770001"/>
            <a:ext cx="11928797" cy="6755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92500"/>
          </a:bodyPr>
          <a:lstStyle/>
          <a:p>
            <a:pPr algn="ctr"/>
            <a:r>
              <a:rPr lang="en-US" dirty="0" err="1">
                <a:ea typeface="+mn-lt"/>
                <a:cs typeface="+mn-lt"/>
              </a:rPr>
              <a:t>Постанова</a:t>
            </a:r>
            <a:r>
              <a:rPr lang="en-US" dirty="0">
                <a:ea typeface="+mn-lt"/>
                <a:cs typeface="+mn-lt"/>
              </a:rPr>
              <a:t> КМУ </a:t>
            </a:r>
            <a:r>
              <a:rPr lang="en-US" dirty="0" err="1">
                <a:ea typeface="+mn-lt"/>
                <a:cs typeface="+mn-lt"/>
              </a:rPr>
              <a:t>від</a:t>
            </a:r>
            <a:r>
              <a:rPr lang="en-US" dirty="0">
                <a:ea typeface="+mn-lt"/>
                <a:cs typeface="+mn-lt"/>
              </a:rPr>
              <a:t> 17.03.2017 р. №152 </a:t>
            </a:r>
            <a:r>
              <a:rPr lang="en-US" b="1" dirty="0">
                <a:ea typeface="+mn-lt"/>
                <a:cs typeface="+mn-lt"/>
              </a:rPr>
              <a:t>«</a:t>
            </a:r>
            <a:r>
              <a:rPr lang="en-US" b="1" dirty="0" err="1">
                <a:ea typeface="+mn-lt"/>
                <a:cs typeface="+mn-lt"/>
              </a:rPr>
              <a:t>Про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забезпечення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доступності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лікарських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засобів</a:t>
            </a:r>
            <a:r>
              <a:rPr lang="en-US" b="1" dirty="0">
                <a:ea typeface="+mn-lt"/>
                <a:cs typeface="+mn-lt"/>
              </a:rPr>
              <a:t>»</a:t>
            </a:r>
            <a:endParaRPr lang="ru-RU" b="1" dirty="0">
              <a:ea typeface="+mn-lt"/>
              <a:cs typeface="+mn-lt"/>
            </a:endParaRP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19342CD2-C632-4187-BF8F-EB9A0BF286AA}"/>
              </a:ext>
            </a:extLst>
          </p:cNvPr>
          <p:cNvSpPr/>
          <p:nvPr/>
        </p:nvSpPr>
        <p:spPr>
          <a:xfrm>
            <a:off x="5118642" y="3872526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D7A3CF61-9D1A-4504-B739-41713176C435}"/>
              </a:ext>
            </a:extLst>
          </p:cNvPr>
          <p:cNvSpPr/>
          <p:nvPr/>
        </p:nvSpPr>
        <p:spPr>
          <a:xfrm>
            <a:off x="5118642" y="2664829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0E6F532A-3FF3-443D-9C71-4B20EE05D9A3}"/>
              </a:ext>
            </a:extLst>
          </p:cNvPr>
          <p:cNvSpPr/>
          <p:nvPr/>
        </p:nvSpPr>
        <p:spPr>
          <a:xfrm>
            <a:off x="5118641" y="1442753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A9269297-08C7-4D85-A972-62F23DF02161}"/>
              </a:ext>
            </a:extLst>
          </p:cNvPr>
          <p:cNvSpPr/>
          <p:nvPr/>
        </p:nvSpPr>
        <p:spPr>
          <a:xfrm>
            <a:off x="5118641" y="5037093"/>
            <a:ext cx="1394602" cy="273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ru-RU" dirty="0">
              <a:ea typeface="Meiryo"/>
            </a:endParaRPr>
          </a:p>
        </p:txBody>
      </p:sp>
      <p:sp>
        <p:nvSpPr>
          <p:cNvPr id="3" name="Объект 5">
            <a:extLst>
              <a:ext uri="{FF2B5EF4-FFF2-40B4-BE49-F238E27FC236}">
                <a16:creationId xmlns:a16="http://schemas.microsoft.com/office/drawing/2014/main" id="{6486F8AE-0976-46C2-9DDC-F51BD80674DB}"/>
              </a:ext>
            </a:extLst>
          </p:cNvPr>
          <p:cNvSpPr txBox="1">
            <a:spLocks/>
          </p:cNvSpPr>
          <p:nvPr/>
        </p:nvSpPr>
        <p:spPr>
          <a:xfrm>
            <a:off x="2562106" y="1828175"/>
            <a:ext cx="6681062" cy="6755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Затверджено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Урядову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програму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Доступні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ліки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/>
              <a:t> </a:t>
            </a:r>
            <a:endParaRPr lang="ru-RU" b="1">
              <a:ea typeface="Meiryo"/>
            </a:endParaRPr>
          </a:p>
        </p:txBody>
      </p:sp>
      <p:sp>
        <p:nvSpPr>
          <p:cNvPr id="20" name="Объект 5">
            <a:extLst>
              <a:ext uri="{FF2B5EF4-FFF2-40B4-BE49-F238E27FC236}">
                <a16:creationId xmlns:a16="http://schemas.microsoft.com/office/drawing/2014/main" id="{BFAEF6FC-4ECC-4E0F-AD77-94C106B4FD9C}"/>
              </a:ext>
            </a:extLst>
          </p:cNvPr>
          <p:cNvSpPr txBox="1">
            <a:spLocks/>
          </p:cNvSpPr>
          <p:nvPr/>
        </p:nvSpPr>
        <p:spPr>
          <a:xfrm>
            <a:off x="103576" y="3035873"/>
            <a:ext cx="11914420" cy="79060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Наказ</a:t>
            </a:r>
            <a:r>
              <a:rPr lang="en-US" dirty="0">
                <a:ea typeface="+mn-lt"/>
                <a:cs typeface="+mn-lt"/>
              </a:rPr>
              <a:t> МОЗ </a:t>
            </a:r>
            <a:r>
              <a:rPr lang="en-US" dirty="0" err="1">
                <a:ea typeface="+mn-lt"/>
                <a:cs typeface="+mn-lt"/>
              </a:rPr>
              <a:t>України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від</a:t>
            </a:r>
            <a:r>
              <a:rPr lang="en-US" dirty="0">
                <a:ea typeface="+mn-lt"/>
                <a:cs typeface="+mn-lt"/>
              </a:rPr>
              <a:t> 22.03.2019 № 635 </a:t>
            </a:r>
            <a:r>
              <a:rPr lang="en-US" b="1" dirty="0">
                <a:ea typeface="+mn-lt"/>
                <a:cs typeface="+mn-lt"/>
              </a:rPr>
              <a:t>«</a:t>
            </a:r>
            <a:r>
              <a:rPr lang="en-US" b="1" dirty="0" err="1">
                <a:ea typeface="+mn-lt"/>
                <a:cs typeface="+mn-lt"/>
              </a:rPr>
              <a:t>Про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затвердження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форми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Реєстру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лікарських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засобів</a:t>
            </a:r>
            <a:r>
              <a:rPr lang="en-US" b="1" dirty="0">
                <a:ea typeface="+mn-lt"/>
                <a:cs typeface="+mn-lt"/>
              </a:rPr>
              <a:t>, </a:t>
            </a:r>
            <a:r>
              <a:rPr lang="en-US" b="1" dirty="0" err="1">
                <a:ea typeface="+mn-lt"/>
                <a:cs typeface="+mn-lt"/>
              </a:rPr>
              <a:t>вартість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яких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підлягає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відшкодуванню</a:t>
            </a:r>
            <a:r>
              <a:rPr lang="en-US" b="1" dirty="0">
                <a:ea typeface="+mn-lt"/>
                <a:cs typeface="+mn-lt"/>
              </a:rPr>
              <a:t>»</a:t>
            </a:r>
            <a:endParaRPr lang="ru-RU" b="1">
              <a:ea typeface="+mn-lt"/>
              <a:cs typeface="+mn-lt"/>
            </a:endParaRPr>
          </a:p>
        </p:txBody>
      </p:sp>
      <p:sp>
        <p:nvSpPr>
          <p:cNvPr id="23" name="Объект 5">
            <a:extLst>
              <a:ext uri="{FF2B5EF4-FFF2-40B4-BE49-F238E27FC236}">
                <a16:creationId xmlns:a16="http://schemas.microsoft.com/office/drawing/2014/main" id="{78943F70-E398-43CF-96C4-837BBB878925}"/>
              </a:ext>
            </a:extLst>
          </p:cNvPr>
          <p:cNvSpPr txBox="1">
            <a:spLocks/>
          </p:cNvSpPr>
          <p:nvPr/>
        </p:nvSpPr>
        <p:spPr>
          <a:xfrm>
            <a:off x="103577" y="4301078"/>
            <a:ext cx="11900043" cy="60370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Затверджено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форму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Реєстру</a:t>
            </a:r>
            <a:r>
              <a:rPr lang="en-US" dirty="0">
                <a:ea typeface="+mn-lt"/>
                <a:cs typeface="+mn-lt"/>
              </a:rPr>
              <a:t> ЛЗ, </a:t>
            </a:r>
            <a:r>
              <a:rPr lang="en-US" dirty="0" err="1">
                <a:ea typeface="+mn-lt"/>
                <a:cs typeface="+mn-lt"/>
              </a:rPr>
              <a:t>вартість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яких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підлягає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відшкодуванню</a:t>
            </a:r>
            <a:endParaRPr lang="ru-RU" dirty="0" err="1"/>
          </a:p>
        </p:txBody>
      </p:sp>
      <p:sp>
        <p:nvSpPr>
          <p:cNvPr id="27" name="Объект 5">
            <a:extLst>
              <a:ext uri="{FF2B5EF4-FFF2-40B4-BE49-F238E27FC236}">
                <a16:creationId xmlns:a16="http://schemas.microsoft.com/office/drawing/2014/main" id="{DA9A76B4-52C3-43EF-9385-15569F1F6DC1}"/>
              </a:ext>
            </a:extLst>
          </p:cNvPr>
          <p:cNvSpPr txBox="1">
            <a:spLocks/>
          </p:cNvSpPr>
          <p:nvPr/>
        </p:nvSpPr>
        <p:spPr>
          <a:xfrm>
            <a:off x="89196" y="5408136"/>
            <a:ext cx="11957551" cy="9343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ea typeface="+mn-lt"/>
                <a:cs typeface="+mn-lt"/>
              </a:rPr>
              <a:t>Наказ</a:t>
            </a:r>
            <a:r>
              <a:rPr lang="en-US" dirty="0">
                <a:ea typeface="+mn-lt"/>
                <a:cs typeface="+mn-lt"/>
              </a:rPr>
              <a:t> МОЗ </a:t>
            </a:r>
            <a:r>
              <a:rPr lang="en-US" dirty="0" err="1">
                <a:ea typeface="+mn-lt"/>
                <a:cs typeface="+mn-lt"/>
              </a:rPr>
              <a:t>України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від</a:t>
            </a:r>
            <a:r>
              <a:rPr lang="en-US" dirty="0">
                <a:ea typeface="+mn-lt"/>
                <a:cs typeface="+mn-lt"/>
              </a:rPr>
              <a:t> 30 </a:t>
            </a:r>
            <a:r>
              <a:rPr lang="en-US" dirty="0" err="1">
                <a:ea typeface="+mn-lt"/>
                <a:cs typeface="+mn-lt"/>
              </a:rPr>
              <a:t>липня</a:t>
            </a:r>
            <a:r>
              <a:rPr lang="en-US" dirty="0">
                <a:ea typeface="+mn-lt"/>
                <a:cs typeface="+mn-lt"/>
              </a:rPr>
              <a:t> 2019 р. № 1715 «</a:t>
            </a:r>
            <a:r>
              <a:rPr lang="en-US" dirty="0" err="1">
                <a:ea typeface="+mn-lt"/>
                <a:cs typeface="+mn-lt"/>
              </a:rPr>
              <a:t>Про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затвердження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Реєстру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лікарських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засобів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які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підлягають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реімбурсації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станом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на</a:t>
            </a:r>
            <a:r>
              <a:rPr lang="en-US" dirty="0">
                <a:ea typeface="+mn-lt"/>
                <a:cs typeface="+mn-lt"/>
              </a:rPr>
              <a:t> 29 </a:t>
            </a:r>
            <a:r>
              <a:rPr lang="en-US" dirty="0" err="1">
                <a:ea typeface="+mn-lt"/>
                <a:cs typeface="+mn-lt"/>
              </a:rPr>
              <a:t>липня</a:t>
            </a:r>
            <a:r>
              <a:rPr lang="en-US" dirty="0">
                <a:ea typeface="+mn-lt"/>
                <a:cs typeface="+mn-lt"/>
              </a:rPr>
              <a:t> 2019 </a:t>
            </a:r>
            <a:r>
              <a:rPr lang="en-US" dirty="0" err="1">
                <a:ea typeface="+mn-lt"/>
                <a:cs typeface="+mn-lt"/>
              </a:rPr>
              <a:t>року</a:t>
            </a:r>
            <a:r>
              <a:rPr lang="en-US" dirty="0">
                <a:ea typeface="+mn-lt"/>
                <a:cs typeface="+mn-lt"/>
              </a:rPr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24638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7FC6A8B-34F9-40FB-AA2D-E34168F5285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AC25C8-44AC-4970-B89E-C2AE1F4F8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473" y="1105232"/>
            <a:ext cx="3732412" cy="4277802"/>
          </a:xfrm>
        </p:spPr>
        <p:txBody>
          <a:bodyPr anchor="ctr">
            <a:normAutofit/>
          </a:bodyPr>
          <a:lstStyle/>
          <a:p>
            <a:r>
              <a:rPr lang="ru-RU" b="0" dirty="0" err="1">
                <a:ea typeface="+mj-lt"/>
                <a:cs typeface="+mj-lt"/>
              </a:rPr>
              <a:t>Особливості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визначення</a:t>
            </a:r>
            <a:r>
              <a:rPr lang="ru-RU" b="0" dirty="0">
                <a:ea typeface="+mj-lt"/>
                <a:cs typeface="+mj-lt"/>
              </a:rPr>
              <a:t> ПДВ </a:t>
            </a:r>
            <a:r>
              <a:rPr lang="ru-RU" b="0" dirty="0" err="1">
                <a:ea typeface="+mj-lt"/>
                <a:cs typeface="+mj-lt"/>
              </a:rPr>
              <a:t>під</a:t>
            </a:r>
            <a:r>
              <a:rPr lang="ru-RU" b="0" dirty="0">
                <a:ea typeface="+mj-lt"/>
                <a:cs typeface="+mj-lt"/>
              </a:rPr>
              <a:t> час поставки ЛЗ до аптек</a:t>
            </a:r>
            <a:endParaRPr lang="ru-RU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D684F8-91BF-481C-A965-722756A383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4308533" y="0"/>
            <a:ext cx="7883467" cy="6858000"/>
            <a:chOff x="0" y="0"/>
            <a:chExt cx="7883467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5DF7B3C-29EF-4ADC-BFDC-C3A038AC432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7475746" cy="6858000"/>
            </a:xfrm>
            <a:custGeom>
              <a:avLst/>
              <a:gdLst>
                <a:gd name="connsiteX0" fmla="*/ 0 w 7475746"/>
                <a:gd name="connsiteY0" fmla="*/ 0 h 6858000"/>
                <a:gd name="connsiteX1" fmla="*/ 5859459 w 7475746"/>
                <a:gd name="connsiteY1" fmla="*/ 0 h 6858000"/>
                <a:gd name="connsiteX2" fmla="*/ 5874848 w 7475746"/>
                <a:gd name="connsiteY2" fmla="*/ 10445 h 6858000"/>
                <a:gd name="connsiteX3" fmla="*/ 7475746 w 7475746"/>
                <a:gd name="connsiteY3" fmla="*/ 3621913 h 6858000"/>
                <a:gd name="connsiteX4" fmla="*/ 5601397 w 7475746"/>
                <a:gd name="connsiteY4" fmla="*/ 6378742 h 6858000"/>
                <a:gd name="connsiteX5" fmla="*/ 5084748 w 7475746"/>
                <a:gd name="connsiteY5" fmla="*/ 6785068 h 6858000"/>
                <a:gd name="connsiteX6" fmla="*/ 4979585 w 7475746"/>
                <a:gd name="connsiteY6" fmla="*/ 6858000 h 6858000"/>
                <a:gd name="connsiteX7" fmla="*/ 0 w 7475746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75746" h="6858000">
                  <a:moveTo>
                    <a:pt x="0" y="0"/>
                  </a:moveTo>
                  <a:lnTo>
                    <a:pt x="5859459" y="0"/>
                  </a:lnTo>
                  <a:lnTo>
                    <a:pt x="5874848" y="10445"/>
                  </a:lnTo>
                  <a:cubicBezTo>
                    <a:pt x="6902010" y="751075"/>
                    <a:pt x="7475746" y="2091411"/>
                    <a:pt x="7475746" y="3621913"/>
                  </a:cubicBezTo>
                  <a:cubicBezTo>
                    <a:pt x="7475746" y="4971185"/>
                    <a:pt x="6547021" y="5605738"/>
                    <a:pt x="5601397" y="6378742"/>
                  </a:cubicBezTo>
                  <a:cubicBezTo>
                    <a:pt x="5429193" y="6519512"/>
                    <a:pt x="5258566" y="6657407"/>
                    <a:pt x="5084748" y="6785068"/>
                  </a:cubicBezTo>
                  <a:lnTo>
                    <a:pt x="497958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0289037-6999-491E-AA63-CC1C3CBBF86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35374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97CF6DF-9FF9-4D10-B338-0BEFC0AA317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3373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82D754-F526-4381-A588-1858652C4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05232"/>
            <a:ext cx="5391958" cy="4766632"/>
          </a:xfrm>
        </p:spPr>
        <p:txBody>
          <a:bodyPr vert="horz" lIns="109728" tIns="109728" rIns="109728" bIns="91440" rtlCol="0" anchor="ctr">
            <a:noAutofit/>
          </a:bodyPr>
          <a:lstStyle/>
          <a:p>
            <a:pPr>
              <a:lnSpc>
                <a:spcPct val="130000"/>
              </a:lnSpc>
            </a:pP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1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квітня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2014 р.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згідно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змін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b="1" dirty="0" err="1">
                <a:ea typeface="+mn-lt"/>
                <a:cs typeface="+mn-lt"/>
              </a:rPr>
              <a:t>статті</a:t>
            </a:r>
            <a:r>
              <a:rPr lang="ru-RU" b="1" dirty="0">
                <a:ea typeface="+mn-lt"/>
                <a:cs typeface="+mn-lt"/>
              </a:rPr>
              <a:t> п. 193.1 </a:t>
            </a:r>
            <a:r>
              <a:rPr lang="ru-RU" b="1" dirty="0" err="1">
                <a:ea typeface="+mn-lt"/>
                <a:cs typeface="+mn-lt"/>
              </a:rPr>
              <a:t>Податкового</a:t>
            </a:r>
            <a:r>
              <a:rPr lang="ru-RU" b="1" dirty="0">
                <a:ea typeface="+mn-lt"/>
                <a:cs typeface="+mn-lt"/>
              </a:rPr>
              <a:t> Кодексу </a:t>
            </a:r>
            <a:r>
              <a:rPr lang="ru-RU" b="1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розділ</a:t>
            </a:r>
            <a:r>
              <a:rPr lang="ru-RU" dirty="0">
                <a:ea typeface="+mn-lt"/>
                <a:cs typeface="+mn-lt"/>
              </a:rPr>
              <a:t> V ПДВ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-7 %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операцій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поставки ЛЗ, </a:t>
            </a:r>
            <a:r>
              <a:rPr lang="ru-RU" dirty="0" err="1">
                <a:ea typeface="+mn-lt"/>
                <a:cs typeface="+mn-lt"/>
              </a:rPr>
              <a:t>дозволених</a:t>
            </a:r>
            <a:r>
              <a:rPr lang="ru-RU" dirty="0">
                <a:ea typeface="+mn-lt"/>
                <a:cs typeface="+mn-lt"/>
              </a:rPr>
              <a:t> для </a:t>
            </a:r>
            <a:r>
              <a:rPr lang="ru-RU" dirty="0" err="1">
                <a:ea typeface="+mn-lt"/>
                <a:cs typeface="+mn-lt"/>
              </a:rPr>
              <a:t>виробництва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Україні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внесених</a:t>
            </a:r>
            <a:r>
              <a:rPr lang="ru-RU" dirty="0">
                <a:ea typeface="+mn-lt"/>
                <a:cs typeface="+mn-lt"/>
              </a:rPr>
              <a:t> до Державного </a:t>
            </a:r>
            <a:r>
              <a:rPr lang="ru-RU" dirty="0" err="1">
                <a:ea typeface="+mn-lt"/>
                <a:cs typeface="+mn-lt"/>
              </a:rPr>
              <a:t>реєстра</a:t>
            </a:r>
            <a:r>
              <a:rPr lang="ru-RU" dirty="0">
                <a:ea typeface="+mn-lt"/>
                <a:cs typeface="+mn-lt"/>
              </a:rPr>
              <a:t> ЛЗ (у тому </a:t>
            </a:r>
            <a:r>
              <a:rPr lang="ru-RU" dirty="0" err="1">
                <a:ea typeface="+mn-lt"/>
                <a:cs typeface="+mn-lt"/>
              </a:rPr>
              <a:t>числі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аптечними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закладами</a:t>
            </a:r>
            <a:r>
              <a:rPr lang="ru-RU" dirty="0">
                <a:ea typeface="+mn-lt"/>
                <a:cs typeface="+mn-lt"/>
              </a:rPr>
              <a:t>), а также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поставки МВ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включених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переліку</a:t>
            </a:r>
            <a:r>
              <a:rPr lang="ru-RU" dirty="0">
                <a:ea typeface="+mn-lt"/>
                <a:cs typeface="+mn-lt"/>
              </a:rPr>
              <a:t> КМУ. </a:t>
            </a:r>
          </a:p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Виключення</a:t>
            </a:r>
            <a:r>
              <a:rPr lang="ru-RU" b="1" dirty="0">
                <a:ea typeface="+mn-lt"/>
                <a:cs typeface="+mn-lt"/>
              </a:rPr>
              <a:t>: ЛЗ та МВ для </a:t>
            </a:r>
            <a:r>
              <a:rPr lang="ru-RU" b="1" dirty="0" err="1">
                <a:ea typeface="+mn-lt"/>
                <a:cs typeface="+mn-lt"/>
              </a:rPr>
              <a:t>діагностики</a:t>
            </a:r>
            <a:r>
              <a:rPr lang="ru-RU" b="1" dirty="0">
                <a:ea typeface="+mn-lt"/>
                <a:cs typeface="+mn-lt"/>
              </a:rPr>
              <a:t> та </a:t>
            </a:r>
            <a:r>
              <a:rPr lang="ru-RU" b="1" dirty="0" err="1">
                <a:ea typeface="+mn-lt"/>
                <a:cs typeface="+mn-lt"/>
              </a:rPr>
              <a:t>лікування</a:t>
            </a:r>
            <a:r>
              <a:rPr lang="ru-RU" b="1" dirty="0">
                <a:ea typeface="+mn-lt"/>
                <a:cs typeface="+mn-lt"/>
              </a:rPr>
              <a:t> COVID 19.(ПКМУ </a:t>
            </a:r>
            <a:r>
              <a:rPr lang="ru-RU" b="1" dirty="0" err="1">
                <a:ea typeface="+mn-lt"/>
                <a:cs typeface="+mn-lt"/>
              </a:rPr>
              <a:t>від</a:t>
            </a:r>
            <a:r>
              <a:rPr lang="ru-RU" b="1" dirty="0">
                <a:ea typeface="+mn-lt"/>
                <a:cs typeface="+mn-lt"/>
              </a:rPr>
              <a:t> 20.03.2020 № 224</a:t>
            </a:r>
            <a:endParaRPr lang="ru-RU" b="1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8527490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F624CBFB-D803-467F-960F-B6A30F8218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315359-FE78-4E19-8EEE-ABB70119BA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1823" y="1346268"/>
            <a:ext cx="8868354" cy="2851856"/>
          </a:xfrm>
        </p:spPr>
        <p:txBody>
          <a:bodyPr anchor="b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4100" dirty="0" err="1">
                <a:ea typeface="+mj-lt"/>
                <a:cs typeface="+mj-lt"/>
              </a:rPr>
              <a:t>Дотримання</a:t>
            </a:r>
            <a:r>
              <a:rPr lang="ru-RU" sz="4100" dirty="0">
                <a:ea typeface="+mj-lt"/>
                <a:cs typeface="+mj-lt"/>
              </a:rPr>
              <a:t> </a:t>
            </a:r>
            <a:r>
              <a:rPr lang="ru-RU" sz="4100" dirty="0" err="1">
                <a:ea typeface="+mj-lt"/>
                <a:cs typeface="+mj-lt"/>
              </a:rPr>
              <a:t>законодавства</a:t>
            </a:r>
            <a:r>
              <a:rPr lang="ru-RU" sz="4100" dirty="0">
                <a:ea typeface="+mj-lt"/>
                <a:cs typeface="+mj-lt"/>
              </a:rPr>
              <a:t> у </a:t>
            </a:r>
            <a:r>
              <a:rPr lang="ru-RU" sz="4100" dirty="0" err="1">
                <a:ea typeface="+mj-lt"/>
                <a:cs typeface="+mj-lt"/>
              </a:rPr>
              <a:t>сфері</a:t>
            </a:r>
            <a:r>
              <a:rPr lang="ru-RU" sz="4100" dirty="0">
                <a:ea typeface="+mj-lt"/>
                <a:cs typeface="+mj-lt"/>
              </a:rPr>
              <a:t> </a:t>
            </a:r>
            <a:r>
              <a:rPr lang="ru-RU" sz="4100" dirty="0" err="1">
                <a:ea typeface="+mj-lt"/>
                <a:cs typeface="+mj-lt"/>
              </a:rPr>
              <a:t>фармацевтичного</a:t>
            </a:r>
            <a:r>
              <a:rPr lang="ru-RU" sz="4100" dirty="0">
                <a:ea typeface="+mj-lt"/>
                <a:cs typeface="+mj-lt"/>
              </a:rPr>
              <a:t> </a:t>
            </a:r>
            <a:r>
              <a:rPr lang="ru-RU" sz="4100" dirty="0" err="1">
                <a:ea typeface="+mj-lt"/>
                <a:cs typeface="+mj-lt"/>
              </a:rPr>
              <a:t>ціноутворення</a:t>
            </a:r>
            <a:r>
              <a:rPr lang="ru-RU" sz="4100" dirty="0">
                <a:ea typeface="+mj-lt"/>
                <a:cs typeface="+mj-lt"/>
              </a:rPr>
              <a:t> на ЛЗ</a:t>
            </a:r>
            <a:endParaRPr lang="ru-RU" sz="4100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3C85561-90D2-4AFA-B2C5-F2D61D86C2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026B71D-5A6F-48FE-AC6A-D7AAA01806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47015" y="-1314429"/>
            <a:ext cx="1697663" cy="12191695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984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C5F47F-E3CD-4A8D-9D23-F86E6A8E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68" y="-261578"/>
            <a:ext cx="11127439" cy="1344612"/>
          </a:xfrm>
        </p:spPr>
        <p:txBody>
          <a:bodyPr anchor="b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Державний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000" dirty="0" err="1">
                <a:solidFill>
                  <a:srgbClr val="C00000"/>
                </a:solidFill>
                <a:ea typeface="+mj-lt"/>
                <a:cs typeface="+mj-lt"/>
              </a:rPr>
              <a:t>нагляд</a:t>
            </a:r>
            <a:r>
              <a:rPr lang="ru-RU" sz="2000" dirty="0">
                <a:solidFill>
                  <a:srgbClr val="C00000"/>
                </a:solidFill>
                <a:ea typeface="+mj-lt"/>
                <a:cs typeface="+mj-lt"/>
              </a:rPr>
              <a:t> (контроль)</a:t>
            </a:r>
            <a:r>
              <a:rPr lang="ru-RU" sz="2000" b="0" dirty="0">
                <a:ea typeface="+mj-lt"/>
                <a:cs typeface="+mj-lt"/>
              </a:rPr>
              <a:t> </a:t>
            </a:r>
            <a:r>
              <a:rPr lang="ru-RU" sz="2000" dirty="0">
                <a:ea typeface="+mj-lt"/>
                <a:cs typeface="+mj-lt"/>
              </a:rPr>
              <a:t>за </a:t>
            </a:r>
            <a:r>
              <a:rPr lang="ru-RU" sz="2000" dirty="0" err="1">
                <a:ea typeface="+mj-lt"/>
                <a:cs typeface="+mj-lt"/>
              </a:rPr>
              <a:t>дотриманням</a:t>
            </a:r>
            <a:r>
              <a:rPr lang="ru-RU" sz="2000" dirty="0">
                <a:ea typeface="+mj-lt"/>
                <a:cs typeface="+mj-lt"/>
              </a:rPr>
              <a:t> </a:t>
            </a:r>
            <a:r>
              <a:rPr lang="ru-RU" sz="2000" dirty="0" err="1">
                <a:ea typeface="+mj-lt"/>
                <a:cs typeface="+mj-lt"/>
              </a:rPr>
              <a:t>вимог</a:t>
            </a:r>
            <a:r>
              <a:rPr lang="ru-RU" sz="2000" dirty="0">
                <a:ea typeface="+mj-lt"/>
                <a:cs typeface="+mj-lt"/>
              </a:rPr>
              <a:t> </a:t>
            </a:r>
            <a:r>
              <a:rPr lang="ru-RU" sz="2000" dirty="0" err="1">
                <a:ea typeface="+mj-lt"/>
                <a:cs typeface="+mj-lt"/>
              </a:rPr>
              <a:t>формування</a:t>
            </a:r>
            <a:r>
              <a:rPr lang="ru-RU" sz="2000" dirty="0">
                <a:ea typeface="+mj-lt"/>
                <a:cs typeface="+mj-lt"/>
              </a:rPr>
              <a:t>, </a:t>
            </a:r>
            <a:r>
              <a:rPr lang="ru-RU" sz="2000" dirty="0" err="1">
                <a:ea typeface="+mj-lt"/>
                <a:cs typeface="+mj-lt"/>
              </a:rPr>
              <a:t>встановлення</a:t>
            </a:r>
            <a:r>
              <a:rPr lang="ru-RU" sz="2000" dirty="0">
                <a:ea typeface="+mj-lt"/>
                <a:cs typeface="+mj-lt"/>
              </a:rPr>
              <a:t> та </a:t>
            </a:r>
            <a:r>
              <a:rPr lang="ru-RU" sz="2000" dirty="0" err="1">
                <a:ea typeface="+mj-lt"/>
                <a:cs typeface="+mj-lt"/>
              </a:rPr>
              <a:t>застосування</a:t>
            </a:r>
            <a:r>
              <a:rPr lang="ru-RU" sz="2000" dirty="0">
                <a:ea typeface="+mj-lt"/>
                <a:cs typeface="+mj-lt"/>
              </a:rPr>
              <a:t> </a:t>
            </a:r>
            <a:r>
              <a:rPr lang="ru-RU" sz="2000" dirty="0" err="1">
                <a:ea typeface="+mj-lt"/>
                <a:cs typeface="+mj-lt"/>
              </a:rPr>
              <a:t>державних</a:t>
            </a:r>
            <a:r>
              <a:rPr lang="ru-RU" sz="2000" dirty="0">
                <a:ea typeface="+mj-lt"/>
                <a:cs typeface="+mj-lt"/>
              </a:rPr>
              <a:t> </a:t>
            </a:r>
            <a:r>
              <a:rPr lang="ru-RU" sz="2000" dirty="0" err="1">
                <a:ea typeface="+mj-lt"/>
                <a:cs typeface="+mj-lt"/>
              </a:rPr>
              <a:t>регульованих</a:t>
            </a:r>
            <a:r>
              <a:rPr lang="ru-RU" sz="2000" dirty="0">
                <a:ea typeface="+mj-lt"/>
                <a:cs typeface="+mj-lt"/>
              </a:rPr>
              <a:t> </a:t>
            </a:r>
            <a:r>
              <a:rPr lang="ru-RU" sz="2000" dirty="0" err="1">
                <a:ea typeface="+mj-lt"/>
                <a:cs typeface="+mj-lt"/>
              </a:rPr>
              <a:t>цін</a:t>
            </a:r>
            <a:r>
              <a:rPr lang="ru-RU" sz="2000" dirty="0">
                <a:ea typeface="+mj-lt"/>
                <a:cs typeface="+mj-lt"/>
              </a:rPr>
              <a:t> на ЛЗ</a:t>
            </a:r>
            <a:endParaRPr lang="ru-RU" sz="2000" dirty="0"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48EC0E-1735-4009-90E5-94ED4DE04EFE}"/>
              </a:ext>
            </a:extLst>
          </p:cNvPr>
          <p:cNvSpPr/>
          <p:nvPr/>
        </p:nvSpPr>
        <p:spPr>
          <a:xfrm>
            <a:off x="793630" y="1476555"/>
            <a:ext cx="3795621" cy="891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Антимонопольний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комітет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України</a:t>
            </a:r>
            <a:endParaRPr lang="ru-RU" sz="2000" b="1">
              <a:ea typeface="Meiryo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C6D4813-A4DF-4501-953F-FC8A88850B4B}"/>
              </a:ext>
            </a:extLst>
          </p:cNvPr>
          <p:cNvSpPr/>
          <p:nvPr/>
        </p:nvSpPr>
        <p:spPr>
          <a:xfrm>
            <a:off x="6472686" y="1476554"/>
            <a:ext cx="4730148" cy="11933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Державна</a:t>
            </a:r>
            <a:r>
              <a:rPr lang="ru-RU" sz="2000" b="1" dirty="0">
                <a:ea typeface="+mn-lt"/>
                <a:cs typeface="+mn-lt"/>
              </a:rPr>
              <a:t> служба </a:t>
            </a:r>
            <a:r>
              <a:rPr lang="ru-RU" sz="2000" b="1" dirty="0" err="1">
                <a:ea typeface="+mn-lt"/>
                <a:cs typeface="+mn-lt"/>
              </a:rPr>
              <a:t>України</a:t>
            </a:r>
            <a:r>
              <a:rPr lang="ru-RU" sz="2000" b="1" dirty="0">
                <a:ea typeface="+mn-lt"/>
                <a:cs typeface="+mn-lt"/>
              </a:rPr>
              <a:t> з </a:t>
            </a:r>
            <a:r>
              <a:rPr lang="ru-RU" sz="2000" b="1" dirty="0" err="1">
                <a:ea typeface="+mn-lt"/>
                <a:cs typeface="+mn-lt"/>
              </a:rPr>
              <a:t>питань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безпечності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харчових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продуктів</a:t>
            </a:r>
            <a:r>
              <a:rPr lang="ru-RU" sz="2000" b="1" dirty="0">
                <a:ea typeface="+mn-lt"/>
                <a:cs typeface="+mn-lt"/>
              </a:rPr>
              <a:t> та </a:t>
            </a:r>
            <a:r>
              <a:rPr lang="ru-RU" sz="2000" b="1" dirty="0" err="1">
                <a:ea typeface="+mn-lt"/>
                <a:cs typeface="+mn-lt"/>
              </a:rPr>
              <a:t>захисту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споживачів</a:t>
            </a:r>
            <a:endParaRPr lang="ru-RU" sz="2000" b="1">
              <a:ea typeface="Meiryo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4B95049-5820-4D90-8938-81BDCC909560}"/>
              </a:ext>
            </a:extLst>
          </p:cNvPr>
          <p:cNvSpPr/>
          <p:nvPr/>
        </p:nvSpPr>
        <p:spPr>
          <a:xfrm>
            <a:off x="620203" y="2884638"/>
            <a:ext cx="4140678" cy="13514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Закону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26.11.1993 № 3659-XII «Про </a:t>
            </a:r>
            <a:r>
              <a:rPr lang="ru-RU" dirty="0" err="1">
                <a:ea typeface="+mn-lt"/>
                <a:cs typeface="+mn-lt"/>
              </a:rPr>
              <a:t>Антимонопольний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комітет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»</a:t>
            </a:r>
            <a:endParaRPr lang="ru-RU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E085BCB8-0F01-4C9E-BE53-344622B097C9}"/>
              </a:ext>
            </a:extLst>
          </p:cNvPr>
          <p:cNvSpPr/>
          <p:nvPr/>
        </p:nvSpPr>
        <p:spPr>
          <a:xfrm>
            <a:off x="6529297" y="3200939"/>
            <a:ext cx="4456979" cy="17827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Відповідно</a:t>
            </a:r>
            <a:r>
              <a:rPr lang="ru-RU" dirty="0">
                <a:ea typeface="+mn-lt"/>
                <a:cs typeface="+mn-lt"/>
              </a:rPr>
              <a:t> до Постанови КМУ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2.09.2015р. № 667 «Про </a:t>
            </a:r>
            <a:r>
              <a:rPr lang="ru-RU" dirty="0" err="1">
                <a:ea typeface="+mn-lt"/>
                <a:cs typeface="+mn-lt"/>
              </a:rPr>
              <a:t>затвердження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Положення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Державну</a:t>
            </a:r>
            <a:r>
              <a:rPr lang="ru-RU" dirty="0">
                <a:ea typeface="+mn-lt"/>
                <a:cs typeface="+mn-lt"/>
              </a:rPr>
              <a:t> службу </a:t>
            </a:r>
            <a:r>
              <a:rPr lang="ru-RU" dirty="0" err="1">
                <a:ea typeface="+mn-lt"/>
                <a:cs typeface="+mn-lt"/>
              </a:rPr>
              <a:t>України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питань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безпечності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харчових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продуктів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захисту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споживачів</a:t>
            </a:r>
            <a:r>
              <a:rPr lang="ru-RU" dirty="0">
                <a:ea typeface="+mn-lt"/>
                <a:cs typeface="+mn-lt"/>
              </a:rPr>
              <a:t>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90FBB9-1FBC-4275-BA61-697294E568AC}"/>
              </a:ext>
            </a:extLst>
          </p:cNvPr>
          <p:cNvSpPr txBox="1"/>
          <p:nvPr/>
        </p:nvSpPr>
        <p:spPr>
          <a:xfrm>
            <a:off x="655608" y="5155721"/>
            <a:ext cx="4569124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 err="1"/>
              <a:t>Комітет</a:t>
            </a:r>
            <a:r>
              <a:rPr lang="en-US" sz="2000" b="1" dirty="0"/>
              <a:t> </a:t>
            </a:r>
            <a:r>
              <a:rPr lang="en-US" sz="2000" b="1" dirty="0" err="1"/>
              <a:t>має</a:t>
            </a:r>
            <a:r>
              <a:rPr lang="en-US" sz="2000" b="1" dirty="0"/>
              <a:t> </a:t>
            </a:r>
            <a:r>
              <a:rPr lang="en-US" sz="2000" b="1" dirty="0" err="1"/>
              <a:t>повноваження</a:t>
            </a:r>
            <a:r>
              <a:rPr lang="en-US" sz="2000" b="1" dirty="0"/>
              <a:t> у </a:t>
            </a:r>
            <a:r>
              <a:rPr lang="en-US" sz="2000" b="1" dirty="0" err="1"/>
              <a:t>формуванні</a:t>
            </a:r>
            <a:r>
              <a:rPr lang="en-US" sz="2000" b="1" dirty="0"/>
              <a:t> </a:t>
            </a:r>
            <a:r>
              <a:rPr lang="en-US" sz="2000" b="1" dirty="0" err="1"/>
              <a:t>конкурентної</a:t>
            </a:r>
            <a:r>
              <a:rPr lang="en-US" sz="2000" b="1" dirty="0"/>
              <a:t> </a:t>
            </a:r>
            <a:r>
              <a:rPr lang="en-US" sz="2000" b="1" dirty="0" err="1"/>
              <a:t>політики</a:t>
            </a:r>
            <a:r>
              <a:rPr lang="en-US" sz="2000" b="1" dirty="0"/>
              <a:t> </a:t>
            </a:r>
            <a:r>
              <a:rPr lang="en-US" sz="2000" b="1" dirty="0" err="1"/>
              <a:t>на</a:t>
            </a:r>
            <a:r>
              <a:rPr lang="en-US" sz="2000" b="1" dirty="0"/>
              <a:t> </a:t>
            </a:r>
            <a:r>
              <a:rPr lang="en-US" sz="2000" b="1" dirty="0" err="1"/>
              <a:t>товарних</a:t>
            </a:r>
            <a:r>
              <a:rPr lang="en-US" sz="2000" b="1" dirty="0"/>
              <a:t> </a:t>
            </a:r>
            <a:r>
              <a:rPr lang="en-US" sz="2000" b="1" dirty="0" err="1"/>
              <a:t>ринках</a:t>
            </a:r>
            <a:r>
              <a:rPr lang="en-US" sz="2000" b="1" dirty="0"/>
              <a:t>.</a:t>
            </a:r>
            <a:endParaRPr lang="en-US" sz="2000" b="1" dirty="0">
              <a:ea typeface="Meiry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D68A55-772E-4884-8794-A632BC08B3A6}"/>
              </a:ext>
            </a:extLst>
          </p:cNvPr>
          <p:cNvSpPr txBox="1"/>
          <p:nvPr/>
        </p:nvSpPr>
        <p:spPr>
          <a:xfrm>
            <a:off x="6535946" y="5155721"/>
            <a:ext cx="4842295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 err="1"/>
              <a:t>Здійснює</a:t>
            </a:r>
            <a:r>
              <a:rPr lang="en-US" sz="2000" b="1" dirty="0"/>
              <a:t> </a:t>
            </a:r>
            <a:r>
              <a:rPr lang="en-US" sz="2000" b="1" dirty="0" err="1"/>
              <a:t>державний</a:t>
            </a:r>
            <a:r>
              <a:rPr lang="en-US" sz="2000" b="1" dirty="0"/>
              <a:t> </a:t>
            </a:r>
            <a:r>
              <a:rPr lang="en-US" sz="2000" b="1" dirty="0" err="1"/>
              <a:t>нагляд</a:t>
            </a:r>
            <a:r>
              <a:rPr lang="en-US" sz="2000" b="1" dirty="0"/>
              <a:t> (</a:t>
            </a:r>
            <a:r>
              <a:rPr lang="en-US" sz="2000" b="1" dirty="0" err="1"/>
              <a:t>контроль</a:t>
            </a:r>
            <a:r>
              <a:rPr lang="en-US" sz="2000" b="1" dirty="0"/>
              <a:t>) </a:t>
            </a:r>
            <a:r>
              <a:rPr lang="en-US" sz="2000" b="1" dirty="0" err="1"/>
              <a:t>за</a:t>
            </a:r>
            <a:r>
              <a:rPr lang="en-US" sz="2000" b="1" dirty="0"/>
              <a:t> </a:t>
            </a:r>
            <a:r>
              <a:rPr lang="en-US" sz="2000" b="1" dirty="0" err="1"/>
              <a:t>дотриманням</a:t>
            </a:r>
            <a:r>
              <a:rPr lang="en-US" sz="2000" b="1" dirty="0"/>
              <a:t> </a:t>
            </a:r>
            <a:r>
              <a:rPr lang="en-US" sz="2000" b="1" dirty="0" err="1"/>
              <a:t>вимог</a:t>
            </a:r>
            <a:r>
              <a:rPr lang="en-US" sz="2000" b="1" dirty="0"/>
              <a:t> </a:t>
            </a:r>
            <a:r>
              <a:rPr lang="en-US" sz="2000" b="1" dirty="0" err="1"/>
              <a:t>формування</a:t>
            </a:r>
            <a:r>
              <a:rPr lang="en-US" sz="2000" b="1" dirty="0"/>
              <a:t>, </a:t>
            </a:r>
            <a:r>
              <a:rPr lang="en-US" sz="2000" b="1" dirty="0" err="1"/>
              <a:t>встановлення</a:t>
            </a:r>
            <a:r>
              <a:rPr lang="en-US" sz="2000" b="1" dirty="0"/>
              <a:t> </a:t>
            </a:r>
            <a:r>
              <a:rPr lang="en-US" sz="2000" b="1" dirty="0" err="1"/>
              <a:t>та</a:t>
            </a:r>
            <a:r>
              <a:rPr lang="en-US" sz="2000" b="1" dirty="0"/>
              <a:t> </a:t>
            </a:r>
            <a:r>
              <a:rPr lang="en-US" sz="2000" b="1" dirty="0" err="1"/>
              <a:t>застосування</a:t>
            </a:r>
            <a:r>
              <a:rPr lang="en-US" sz="2000" b="1" dirty="0"/>
              <a:t> </a:t>
            </a:r>
            <a:r>
              <a:rPr lang="en-US" sz="2000" b="1" dirty="0" err="1"/>
              <a:t>державних</a:t>
            </a:r>
            <a:r>
              <a:rPr lang="en-US" sz="2000" b="1" dirty="0"/>
              <a:t> </a:t>
            </a:r>
            <a:r>
              <a:rPr lang="en-US" sz="2000" b="1" dirty="0" err="1"/>
              <a:t>регульованих</a:t>
            </a:r>
            <a:r>
              <a:rPr lang="en-US" sz="2000" b="1" dirty="0"/>
              <a:t> </a:t>
            </a:r>
            <a:r>
              <a:rPr lang="en-US" sz="2000" b="1" dirty="0" err="1"/>
              <a:t>цін</a:t>
            </a:r>
            <a:r>
              <a:rPr lang="en-US" sz="2000" b="1" dirty="0"/>
              <a:t>.</a:t>
            </a:r>
            <a:endParaRPr lang="en-US" sz="2000" b="1">
              <a:ea typeface="Meiryo"/>
            </a:endParaRPr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C78CDC66-F4D7-4A0A-9CE4-E3E0150AB719}"/>
              </a:ext>
            </a:extLst>
          </p:cNvPr>
          <p:cNvSpPr/>
          <p:nvPr/>
        </p:nvSpPr>
        <p:spPr>
          <a:xfrm>
            <a:off x="1970000" y="2449169"/>
            <a:ext cx="1222075" cy="4313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9D7A3E2D-1552-457A-BBE9-E5BDB95FAFD8}"/>
              </a:ext>
            </a:extLst>
          </p:cNvPr>
          <p:cNvSpPr/>
          <p:nvPr/>
        </p:nvSpPr>
        <p:spPr>
          <a:xfrm>
            <a:off x="8224151" y="2722338"/>
            <a:ext cx="1222075" cy="4313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id="{9F3CF466-A98D-4D3F-8306-DE8918EF22DA}"/>
              </a:ext>
            </a:extLst>
          </p:cNvPr>
          <p:cNvSpPr/>
          <p:nvPr/>
        </p:nvSpPr>
        <p:spPr>
          <a:xfrm>
            <a:off x="1970000" y="1040188"/>
            <a:ext cx="1222075" cy="4313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FF3293DA-04CD-4E29-935A-F5133ADCB343}"/>
              </a:ext>
            </a:extLst>
          </p:cNvPr>
          <p:cNvSpPr/>
          <p:nvPr/>
        </p:nvSpPr>
        <p:spPr>
          <a:xfrm>
            <a:off x="8152263" y="1040187"/>
            <a:ext cx="1222075" cy="4313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2834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Freeform: Shape 11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9" name="Freeform: Shape 13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525590-75F8-4589-B22D-D58749A71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366" y="-750408"/>
            <a:ext cx="11731289" cy="1344612"/>
          </a:xfrm>
        </p:spPr>
        <p:txBody>
          <a:bodyPr anchor="b">
            <a:normAutofit/>
          </a:bodyPr>
          <a:lstStyle/>
          <a:p>
            <a:pPr algn="ctr"/>
            <a:r>
              <a:rPr lang="ru-RU" sz="2400" dirty="0" err="1">
                <a:ea typeface="+mj-lt"/>
                <a:cs typeface="+mj-lt"/>
              </a:rPr>
              <a:t>Управління</a:t>
            </a:r>
            <a:r>
              <a:rPr lang="ru-RU" sz="2400" dirty="0">
                <a:ea typeface="+mj-lt"/>
                <a:cs typeface="+mj-lt"/>
              </a:rPr>
              <a:t> державного контролю </a:t>
            </a:r>
            <a:r>
              <a:rPr lang="ru-RU" sz="2400" dirty="0" err="1">
                <a:ea typeface="+mj-lt"/>
                <a:cs typeface="+mj-lt"/>
              </a:rPr>
              <a:t>Держпродспоживслужби</a:t>
            </a:r>
            <a:endParaRPr lang="ru-RU" sz="2400" dirty="0" err="1">
              <a:ea typeface="Meiryo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60EC28-A8B2-4ED1-BA66-4ADF2C1CE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8083" y="712492"/>
            <a:ext cx="4294420" cy="776229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109728" tIns="109728" rIns="109728" bIns="91440" rtlCol="0" anchor="ctr">
            <a:normAutofit/>
          </a:bodyPr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Види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перевірок</a:t>
            </a:r>
            <a:endParaRPr lang="ru-RU" sz="2400" b="1" dirty="0" err="1">
              <a:solidFill>
                <a:schemeClr val="tx1"/>
              </a:solidFill>
              <a:ea typeface="Meiryo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FE9FD0F5-3952-498F-BFF4-2C23F609810C}"/>
              </a:ext>
            </a:extLst>
          </p:cNvPr>
          <p:cNvSpPr txBox="1">
            <a:spLocks/>
          </p:cNvSpPr>
          <p:nvPr/>
        </p:nvSpPr>
        <p:spPr>
          <a:xfrm>
            <a:off x="621162" y="2187609"/>
            <a:ext cx="3446156" cy="6899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rmAutofit lnSpcReduction="1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Планові</a:t>
            </a:r>
            <a:endParaRPr lang="ru-RU" b="1" dirty="0" err="1">
              <a:solidFill>
                <a:schemeClr val="tx1"/>
              </a:solidFill>
              <a:ea typeface="Meiryo"/>
            </a:endParaRP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24D7AA31-A93E-41E4-A0CD-5BBFD0D3B200}"/>
              </a:ext>
            </a:extLst>
          </p:cNvPr>
          <p:cNvSpPr txBox="1">
            <a:spLocks/>
          </p:cNvSpPr>
          <p:nvPr/>
        </p:nvSpPr>
        <p:spPr>
          <a:xfrm>
            <a:off x="7881727" y="2187608"/>
            <a:ext cx="3446156" cy="6899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rmAutofit lnSpcReduction="1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Позапланові</a:t>
            </a:r>
            <a:endParaRPr lang="ru-RU" dirty="0" err="1">
              <a:solidFill>
                <a:schemeClr val="tx1"/>
              </a:solidFill>
              <a:ea typeface="Meiryo"/>
            </a:endParaRP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37E1957C-3FD9-44D9-9A01-667788C84F4A}"/>
              </a:ext>
            </a:extLst>
          </p:cNvPr>
          <p:cNvSpPr txBox="1">
            <a:spLocks/>
          </p:cNvSpPr>
          <p:nvPr/>
        </p:nvSpPr>
        <p:spPr>
          <a:xfrm>
            <a:off x="419879" y="3079005"/>
            <a:ext cx="3848722" cy="356543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Посадова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особа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пред'являє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: </a:t>
            </a:r>
            <a:endParaRPr lang="ru-RU">
              <a:solidFill>
                <a:schemeClr val="tx1"/>
              </a:solidFill>
              <a:ea typeface="+mn-lt"/>
              <a:cs typeface="+mn-lt"/>
            </a:endParaRPr>
          </a:p>
          <a:p>
            <a:pPr marL="342900" indent="-342900">
              <a:buFont typeface="Arial" panose="020B0503020204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особисте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службове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посвідчення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; </a:t>
            </a:r>
            <a:endParaRPr lang="ru-RU">
              <a:solidFill>
                <a:schemeClr val="tx1"/>
              </a:solidFill>
              <a:ea typeface="+mn-lt"/>
              <a:cs typeface="+mn-lt"/>
            </a:endParaRPr>
          </a:p>
          <a:p>
            <a:pPr marL="342900" indent="-342900">
              <a:buFont typeface="Arial" panose="020B0503020204020204" pitchFamily="34" charset="0"/>
              <a:buChar char="•"/>
            </a:pPr>
            <a:r>
              <a:rPr lang="ru-RU" sz="2400" err="1">
                <a:solidFill>
                  <a:schemeClr val="tx1"/>
                </a:solidFill>
                <a:ea typeface="+mn-lt"/>
                <a:cs typeface="+mn-lt"/>
              </a:rPr>
              <a:t>посвідчення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на </a:t>
            </a:r>
            <a:r>
              <a:rPr lang="ru-RU" sz="2400" err="1">
                <a:solidFill>
                  <a:schemeClr val="tx1"/>
                </a:solidFill>
                <a:ea typeface="+mn-lt"/>
                <a:cs typeface="+mn-lt"/>
              </a:rPr>
              <a:t>дану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err="1">
                <a:solidFill>
                  <a:schemeClr val="tx1"/>
                </a:solidFill>
                <a:ea typeface="+mn-lt"/>
                <a:cs typeface="+mn-lt"/>
              </a:rPr>
              <a:t>перевірку</a:t>
            </a:r>
            <a:endParaRPr lang="ru-RU">
              <a:solidFill>
                <a:schemeClr val="tx1"/>
              </a:solidFill>
              <a:ea typeface="Meiryo"/>
            </a:endParaRPr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id="{8D208CFD-0E2F-485A-890E-4355C8830252}"/>
              </a:ext>
            </a:extLst>
          </p:cNvPr>
          <p:cNvSpPr txBox="1">
            <a:spLocks/>
          </p:cNvSpPr>
          <p:nvPr/>
        </p:nvSpPr>
        <p:spPr>
          <a:xfrm>
            <a:off x="6285841" y="3079005"/>
            <a:ext cx="5272080" cy="356543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Підставою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для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проведення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позапланової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+mn-lt"/>
                <a:cs typeface="+mn-lt"/>
              </a:rPr>
              <a:t>перевірки</a:t>
            </a:r>
            <a:r>
              <a:rPr lang="ru-RU" sz="2400" b="1" dirty="0">
                <a:solidFill>
                  <a:schemeClr val="tx1"/>
                </a:solidFill>
                <a:ea typeface="+mn-lt"/>
                <a:cs typeface="+mn-lt"/>
              </a:rPr>
              <a:t> є:</a:t>
            </a:r>
            <a:endParaRPr lang="ru-RU" b="1">
              <a:solidFill>
                <a:schemeClr val="tx1"/>
              </a:solidFill>
              <a:ea typeface="+mn-lt"/>
              <a:cs typeface="+mn-lt"/>
            </a:endParaRPr>
          </a:p>
          <a:p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 ➢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скарги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порушення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державної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дисципліни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цін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виявлені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за результатами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попередніх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перевірок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або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перевірок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інших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контролюючих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органів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; </a:t>
            </a:r>
            <a:endParaRPr lang="ru-RU">
              <a:solidFill>
                <a:schemeClr val="tx1"/>
              </a:solidFill>
              <a:ea typeface="+mn-lt"/>
              <a:cs typeface="+mn-lt"/>
            </a:endParaRPr>
          </a:p>
          <a:p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➢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окремі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доручення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виконавчих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органів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влади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та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місцевого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400" dirty="0" err="1">
                <a:solidFill>
                  <a:schemeClr val="tx1"/>
                </a:solidFill>
                <a:ea typeface="+mn-lt"/>
                <a:cs typeface="+mn-lt"/>
              </a:rPr>
              <a:t>самоврядування</a:t>
            </a:r>
            <a:r>
              <a:rPr lang="ru-RU" sz="2400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  <a:endParaRPr lang="ru-RU">
              <a:solidFill>
                <a:schemeClr val="tx1"/>
              </a:solidFill>
              <a:ea typeface="Meiryo"/>
            </a:endParaRPr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962E350B-4C55-4DAA-A932-70D7520AE043}"/>
              </a:ext>
            </a:extLst>
          </p:cNvPr>
          <p:cNvSpPr/>
          <p:nvPr/>
        </p:nvSpPr>
        <p:spPr>
          <a:xfrm rot="2280000">
            <a:off x="3268162" y="1496066"/>
            <a:ext cx="575094" cy="704491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: вниз 30">
            <a:extLst>
              <a:ext uri="{FF2B5EF4-FFF2-40B4-BE49-F238E27FC236}">
                <a16:creationId xmlns:a16="http://schemas.microsoft.com/office/drawing/2014/main" id="{9F9EA651-6077-476D-9F35-84CD99B57545}"/>
              </a:ext>
            </a:extLst>
          </p:cNvPr>
          <p:cNvSpPr/>
          <p:nvPr/>
        </p:nvSpPr>
        <p:spPr>
          <a:xfrm rot="-2460000">
            <a:off x="8300237" y="1496065"/>
            <a:ext cx="575094" cy="704491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5096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906756-E6D5-420E-86DF-B648D284E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479" y="97856"/>
            <a:ext cx="11688157" cy="798273"/>
          </a:xfrm>
        </p:spPr>
        <p:txBody>
          <a:bodyPr anchor="b"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2800" dirty="0" err="1">
                <a:ea typeface="+mj-lt"/>
                <a:cs typeface="+mj-lt"/>
              </a:rPr>
              <a:t>Повноваження</a:t>
            </a:r>
            <a:r>
              <a:rPr lang="ru-RU" sz="2800" dirty="0">
                <a:ea typeface="+mj-lt"/>
                <a:cs typeface="+mj-lt"/>
              </a:rPr>
              <a:t> </a:t>
            </a:r>
            <a:r>
              <a:rPr lang="ru-RU" sz="2800" dirty="0" err="1">
                <a:ea typeface="+mj-lt"/>
                <a:cs typeface="+mj-lt"/>
              </a:rPr>
              <a:t>посадових</a:t>
            </a:r>
            <a:r>
              <a:rPr lang="ru-RU" sz="2800" dirty="0">
                <a:ea typeface="+mj-lt"/>
                <a:cs typeface="+mj-lt"/>
              </a:rPr>
              <a:t> </a:t>
            </a:r>
            <a:r>
              <a:rPr lang="ru-RU" sz="2800" dirty="0" err="1">
                <a:ea typeface="+mj-lt"/>
                <a:cs typeface="+mj-lt"/>
              </a:rPr>
              <a:t>осіб</a:t>
            </a:r>
            <a:r>
              <a:rPr lang="ru-RU" sz="2800" dirty="0">
                <a:ea typeface="+mj-lt"/>
                <a:cs typeface="+mj-lt"/>
              </a:rPr>
              <a:t> </a:t>
            </a:r>
            <a:r>
              <a:rPr lang="ru-RU" sz="2800" dirty="0" err="1">
                <a:ea typeface="+mj-lt"/>
                <a:cs typeface="+mj-lt"/>
              </a:rPr>
              <a:t>Держпродспоживслужби</a:t>
            </a:r>
            <a:endParaRPr lang="ru-RU" sz="2800" dirty="0">
              <a:ea typeface="+mj-lt"/>
              <a:cs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C898B2-5AF4-43FA-B944-932FD8DB3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064" y="1158191"/>
            <a:ext cx="10706721" cy="5448868"/>
          </a:xfrm>
        </p:spPr>
        <p:txBody>
          <a:bodyPr vert="horz" lIns="109728" tIns="109728" rIns="109728" bIns="91440" rtlCol="0" anchor="t">
            <a:normAutofit fontScale="92500" lnSpcReduction="20000"/>
          </a:bodyPr>
          <a:lstStyle/>
          <a:p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проводити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перевірку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розрахункових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документів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пов'язаних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формуванням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встановленням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застосуванням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тарифів</a:t>
            </a:r>
            <a:r>
              <a:rPr lang="ru-RU" dirty="0">
                <a:ea typeface="+mn-lt"/>
                <a:cs typeface="+mn-lt"/>
              </a:rPr>
              <a:t>); </a:t>
            </a:r>
          </a:p>
          <a:p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одержувати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письмові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пояснення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документи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матеріали</a:t>
            </a:r>
            <a:r>
              <a:rPr lang="ru-RU" dirty="0">
                <a:ea typeface="+mn-lt"/>
                <a:cs typeface="+mn-lt"/>
              </a:rPr>
              <a:t> по порядку </a:t>
            </a:r>
            <a:r>
              <a:rPr lang="ru-RU" dirty="0" err="1">
                <a:ea typeface="+mn-lt"/>
                <a:cs typeface="+mn-lt"/>
              </a:rPr>
              <a:t>формування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тарифів</a:t>
            </a:r>
            <a:r>
              <a:rPr lang="ru-RU" dirty="0">
                <a:ea typeface="+mn-lt"/>
                <a:cs typeface="+mn-lt"/>
              </a:rPr>
              <a:t>), </a:t>
            </a:r>
            <a:r>
              <a:rPr lang="ru-RU" dirty="0" err="1">
                <a:ea typeface="+mn-lt"/>
                <a:cs typeface="+mn-lt"/>
              </a:rPr>
              <a:t>їх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економічної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обґрунтованості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вимагати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усунення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виявлених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порушень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питаннях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фармацевтичного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ціноутворення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відповідної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корекції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приймати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відповідно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до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законодавства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рішення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адміністративно-господарських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санкцій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порушення</a:t>
            </a:r>
            <a:r>
              <a:rPr lang="ru-RU" dirty="0">
                <a:ea typeface="+mn-lt"/>
                <a:cs typeface="+mn-lt"/>
              </a:rPr>
              <a:t> порядку </a:t>
            </a:r>
            <a:r>
              <a:rPr lang="ru-RU" dirty="0" err="1">
                <a:ea typeface="+mn-lt"/>
                <a:cs typeface="+mn-lt"/>
              </a:rPr>
              <a:t>формування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тарифів</a:t>
            </a:r>
            <a:r>
              <a:rPr lang="ru-RU" dirty="0">
                <a:ea typeface="+mn-lt"/>
                <a:cs typeface="+mn-lt"/>
              </a:rPr>
              <a:t>);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розглядати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справи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про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адміністративні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правопорушення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сфері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тарифів</a:t>
            </a:r>
            <a:r>
              <a:rPr lang="ru-RU" dirty="0">
                <a:ea typeface="+mn-lt"/>
                <a:cs typeface="+mn-lt"/>
              </a:rPr>
              <a:t>);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проводити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перевірку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правильності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розрахунків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тарифів</a:t>
            </a:r>
            <a:r>
              <a:rPr lang="ru-RU" dirty="0">
                <a:ea typeface="+mn-lt"/>
                <a:cs typeface="+mn-lt"/>
              </a:rPr>
              <a:t>), на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введено </a:t>
            </a:r>
            <a:r>
              <a:rPr lang="ru-RU" dirty="0" err="1">
                <a:ea typeface="+mn-lt"/>
                <a:cs typeface="+mn-lt"/>
              </a:rPr>
              <a:t>державне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✓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здійснювати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моніторинг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цін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 (</a:t>
            </a:r>
            <a:r>
              <a:rPr lang="ru-RU" dirty="0" err="1">
                <a:solidFill>
                  <a:srgbClr val="C00000"/>
                </a:solidFill>
                <a:ea typeface="+mn-lt"/>
                <a:cs typeface="+mn-lt"/>
              </a:rPr>
              <a:t>тарифів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)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30596330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B2554C-896B-4BE0-9B47-F499B1152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7108" y="169049"/>
            <a:ext cx="8770571" cy="75579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>
                <a:ea typeface="Meiryo"/>
              </a:rPr>
              <a:t>Адміністративна</a:t>
            </a:r>
            <a:r>
              <a:rPr lang="ru-RU" dirty="0">
                <a:ea typeface="Meiryo"/>
              </a:rPr>
              <a:t> </a:t>
            </a:r>
            <a:r>
              <a:rPr lang="ru-RU" dirty="0" err="1">
                <a:ea typeface="Meiryo"/>
              </a:rPr>
              <a:t>відповідальність</a:t>
            </a:r>
            <a:endParaRPr lang="ru-RU">
              <a:ea typeface="Meiryo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FFE9F7-787F-4812-A151-F266F8282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5259" y="3203673"/>
            <a:ext cx="8770571" cy="3651504"/>
          </a:xfrm>
        </p:spPr>
        <p:txBody>
          <a:bodyPr vert="horz" lIns="109728" tIns="109728" rIns="109728" bIns="91440" rtlCol="0" anchor="t">
            <a:normAutofit/>
          </a:bodyPr>
          <a:lstStyle/>
          <a:p>
            <a:pPr marL="285750" indent="-285750">
              <a:buFont typeface="Wingdings" panose="020B0503020204020204" pitchFamily="34" charset="0"/>
              <a:buChar char="q"/>
            </a:pPr>
            <a:r>
              <a:rPr lang="ru-RU" b="1" dirty="0" err="1">
                <a:ea typeface="+mn-lt"/>
                <a:cs typeface="+mn-lt"/>
              </a:rPr>
              <a:t>порушення</a:t>
            </a:r>
            <a:r>
              <a:rPr lang="ru-RU" b="1" dirty="0">
                <a:ea typeface="+mn-lt"/>
                <a:cs typeface="+mn-lt"/>
              </a:rPr>
              <a:t> порядку </a:t>
            </a:r>
            <a:r>
              <a:rPr lang="ru-RU" b="1" dirty="0" err="1">
                <a:ea typeface="+mn-lt"/>
                <a:cs typeface="+mn-lt"/>
              </a:rPr>
              <a:t>формування</a:t>
            </a:r>
            <a:r>
              <a:rPr lang="ru-RU" b="1" dirty="0">
                <a:ea typeface="+mn-lt"/>
                <a:cs typeface="+mn-lt"/>
              </a:rPr>
              <a:t>, </a:t>
            </a:r>
            <a:r>
              <a:rPr lang="ru-RU" b="1" dirty="0" err="1">
                <a:ea typeface="+mn-lt"/>
                <a:cs typeface="+mn-lt"/>
              </a:rPr>
              <a:t>встановлення</a:t>
            </a:r>
            <a:r>
              <a:rPr lang="ru-RU" b="1" dirty="0">
                <a:ea typeface="+mn-lt"/>
                <a:cs typeface="+mn-lt"/>
              </a:rPr>
              <a:t> та </a:t>
            </a:r>
            <a:r>
              <a:rPr lang="ru-RU" b="1" dirty="0" err="1">
                <a:ea typeface="+mn-lt"/>
                <a:cs typeface="+mn-lt"/>
              </a:rPr>
              <a:t>застосування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цін</a:t>
            </a:r>
            <a:r>
              <a:rPr lang="ru-RU" b="1" dirty="0">
                <a:ea typeface="+mn-lt"/>
                <a:cs typeface="+mn-lt"/>
              </a:rPr>
              <a:t> і </a:t>
            </a:r>
            <a:r>
              <a:rPr lang="ru-RU" b="1" dirty="0" err="1">
                <a:ea typeface="+mn-lt"/>
                <a:cs typeface="+mn-lt"/>
              </a:rPr>
              <a:t>тарифів</a:t>
            </a:r>
            <a:r>
              <a:rPr lang="ru-RU" b="1" dirty="0">
                <a:ea typeface="+mn-lt"/>
                <a:cs typeface="+mn-lt"/>
              </a:rPr>
              <a:t>, а </a:t>
            </a:r>
            <a:r>
              <a:rPr lang="ru-RU" b="1" dirty="0" err="1">
                <a:ea typeface="+mn-lt"/>
                <a:cs typeface="+mn-lt"/>
              </a:rPr>
              <a:t>також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знижок</a:t>
            </a:r>
            <a:r>
              <a:rPr lang="ru-RU" b="1" dirty="0">
                <a:ea typeface="+mn-lt"/>
                <a:cs typeface="+mn-lt"/>
              </a:rPr>
              <a:t>, </a:t>
            </a:r>
            <a:r>
              <a:rPr lang="ru-RU" b="1" dirty="0" err="1">
                <a:ea typeface="+mn-lt"/>
                <a:cs typeface="+mn-lt"/>
              </a:rPr>
              <a:t>націнок</a:t>
            </a:r>
            <a:r>
              <a:rPr lang="ru-RU" b="1" dirty="0">
                <a:ea typeface="+mn-lt"/>
                <a:cs typeface="+mn-lt"/>
              </a:rPr>
              <a:t>, доплат (ст. 1652 </a:t>
            </a:r>
            <a:r>
              <a:rPr lang="ru-RU" b="1" dirty="0" err="1">
                <a:ea typeface="+mn-lt"/>
                <a:cs typeface="+mn-lt"/>
              </a:rPr>
              <a:t>КУпАП</a:t>
            </a:r>
            <a:r>
              <a:rPr lang="ru-RU" b="1" dirty="0">
                <a:ea typeface="+mn-lt"/>
                <a:cs typeface="+mn-lt"/>
              </a:rPr>
              <a:t>); </a:t>
            </a:r>
          </a:p>
          <a:p>
            <a:pPr marL="285750" indent="-285750">
              <a:buFont typeface="Wingdings" panose="020B0503020204020204" pitchFamily="34" charset="0"/>
              <a:buChar char="q"/>
            </a:pPr>
            <a:r>
              <a:rPr lang="ru-RU" b="1" err="1">
                <a:ea typeface="+mn-lt"/>
                <a:cs typeface="+mn-lt"/>
              </a:rPr>
              <a:t>невиконання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err="1">
                <a:ea typeface="+mn-lt"/>
                <a:cs typeface="+mn-lt"/>
              </a:rPr>
              <a:t>законних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err="1">
                <a:ea typeface="+mn-lt"/>
                <a:cs typeface="+mn-lt"/>
              </a:rPr>
              <a:t>вимог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err="1">
                <a:ea typeface="+mn-lt"/>
                <a:cs typeface="+mn-lt"/>
              </a:rPr>
              <a:t>органів</a:t>
            </a:r>
            <a:r>
              <a:rPr lang="ru-RU" b="1" dirty="0">
                <a:ea typeface="+mn-lt"/>
                <a:cs typeface="+mn-lt"/>
              </a:rPr>
              <a:t> державного контролю за </a:t>
            </a:r>
            <a:r>
              <a:rPr lang="ru-RU" b="1" err="1">
                <a:ea typeface="+mn-lt"/>
                <a:cs typeface="+mn-lt"/>
              </a:rPr>
              <a:t>цінами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err="1">
                <a:ea typeface="+mn-lt"/>
                <a:cs typeface="+mn-lt"/>
              </a:rPr>
              <a:t>щодо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err="1">
                <a:ea typeface="+mn-lt"/>
                <a:cs typeface="+mn-lt"/>
              </a:rPr>
              <a:t>усунення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err="1">
                <a:ea typeface="+mn-lt"/>
                <a:cs typeface="+mn-lt"/>
              </a:rPr>
              <a:t>порушень</a:t>
            </a:r>
            <a:r>
              <a:rPr lang="ru-RU" b="1" dirty="0">
                <a:ea typeface="+mn-lt"/>
                <a:cs typeface="+mn-lt"/>
              </a:rPr>
              <a:t> порядку </a:t>
            </a:r>
            <a:r>
              <a:rPr lang="ru-RU" b="1" err="1">
                <a:ea typeface="+mn-lt"/>
                <a:cs typeface="+mn-lt"/>
              </a:rPr>
              <a:t>формування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err="1">
                <a:ea typeface="+mn-lt"/>
                <a:cs typeface="+mn-lt"/>
              </a:rPr>
              <a:t>цін</a:t>
            </a:r>
            <a:r>
              <a:rPr lang="ru-RU" b="1" dirty="0">
                <a:ea typeface="+mn-lt"/>
                <a:cs typeface="+mn-lt"/>
              </a:rPr>
              <a:t> і </a:t>
            </a:r>
            <a:r>
              <a:rPr lang="ru-RU" b="1" err="1">
                <a:ea typeface="+mn-lt"/>
                <a:cs typeface="+mn-lt"/>
              </a:rPr>
              <a:t>тарифів</a:t>
            </a:r>
            <a:r>
              <a:rPr lang="ru-RU" b="1" dirty="0">
                <a:ea typeface="+mn-lt"/>
                <a:cs typeface="+mn-lt"/>
              </a:rPr>
              <a:t> (ст. 1883 </a:t>
            </a:r>
            <a:r>
              <a:rPr lang="ru-RU" b="1" err="1">
                <a:ea typeface="+mn-lt"/>
                <a:cs typeface="+mn-lt"/>
              </a:rPr>
              <a:t>КУпАП</a:t>
            </a:r>
            <a:r>
              <a:rPr lang="ru-RU" b="1" dirty="0">
                <a:ea typeface="+mn-lt"/>
                <a:cs typeface="+mn-lt"/>
              </a:rPr>
              <a:t>).</a:t>
            </a:r>
            <a:endParaRPr lang="ru-RU" b="1"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36F9E41-5B79-4307-8CB7-FB3C0DDD2843}"/>
              </a:ext>
            </a:extLst>
          </p:cNvPr>
          <p:cNvSpPr/>
          <p:nvPr/>
        </p:nvSpPr>
        <p:spPr>
          <a:xfrm>
            <a:off x="980536" y="1088366"/>
            <a:ext cx="10107282" cy="17971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Крім</a:t>
            </a:r>
            <a:r>
              <a:rPr lang="ru-RU" sz="2400" b="1" dirty="0">
                <a:ea typeface="+mn-lt"/>
                <a:cs typeface="+mn-lt"/>
              </a:rPr>
              <a:t> акта </a:t>
            </a:r>
            <a:r>
              <a:rPr lang="ru-RU" sz="2400" b="1" dirty="0" err="1">
                <a:ea typeface="+mn-lt"/>
                <a:cs typeface="+mn-lt"/>
              </a:rPr>
              <a:t>перевірки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може</a:t>
            </a:r>
            <a:r>
              <a:rPr lang="ru-RU" sz="2400" b="1" dirty="0">
                <a:ea typeface="+mn-lt"/>
                <a:cs typeface="+mn-lt"/>
              </a:rPr>
              <a:t> бути </a:t>
            </a:r>
            <a:r>
              <a:rPr lang="ru-RU" sz="2400" b="1" dirty="0" err="1">
                <a:ea typeface="+mn-lt"/>
                <a:cs typeface="+mn-lt"/>
              </a:rPr>
              <a:t>складений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u="sng" dirty="0">
                <a:solidFill>
                  <a:srgbClr val="C00000"/>
                </a:solidFill>
                <a:ea typeface="+mn-lt"/>
                <a:cs typeface="+mn-lt"/>
              </a:rPr>
              <a:t>протокол про </a:t>
            </a:r>
            <a:r>
              <a:rPr lang="ru-RU" sz="2400" b="1" u="sng" dirty="0" err="1">
                <a:solidFill>
                  <a:srgbClr val="C00000"/>
                </a:solidFill>
                <a:ea typeface="+mn-lt"/>
                <a:cs typeface="+mn-lt"/>
              </a:rPr>
              <a:t>адміністративне</a:t>
            </a:r>
            <a:r>
              <a:rPr lang="ru-RU" sz="2400" b="1" u="sng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400" b="1" u="sng" dirty="0" err="1">
                <a:solidFill>
                  <a:srgbClr val="C00000"/>
                </a:solidFill>
                <a:ea typeface="+mn-lt"/>
                <a:cs typeface="+mn-lt"/>
              </a:rPr>
              <a:t>правопорушення</a:t>
            </a:r>
            <a:r>
              <a:rPr lang="ru-RU" sz="2400" b="1" dirty="0">
                <a:ea typeface="+mn-lt"/>
                <a:cs typeface="+mn-lt"/>
              </a:rPr>
              <a:t>, </a:t>
            </a:r>
            <a:r>
              <a:rPr lang="ru-RU" sz="2400" b="1" dirty="0" err="1">
                <a:ea typeface="+mn-lt"/>
                <a:cs typeface="+mn-lt"/>
              </a:rPr>
              <a:t>якщо</a:t>
            </a:r>
            <a:r>
              <a:rPr lang="ru-RU" sz="2400" b="1" dirty="0">
                <a:ea typeface="+mn-lt"/>
                <a:cs typeface="+mn-lt"/>
              </a:rPr>
              <a:t> в </a:t>
            </a:r>
            <a:r>
              <a:rPr lang="ru-RU" sz="2400" b="1" dirty="0" err="1">
                <a:ea typeface="+mn-lt"/>
                <a:cs typeface="+mn-lt"/>
              </a:rPr>
              <a:t>ході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перевірки</a:t>
            </a:r>
            <a:r>
              <a:rPr lang="ru-RU" sz="2400" b="1" dirty="0">
                <a:ea typeface="+mn-lt"/>
                <a:cs typeface="+mn-lt"/>
              </a:rPr>
              <a:t> буде </a:t>
            </a:r>
            <a:r>
              <a:rPr lang="ru-RU" sz="2400" b="1" dirty="0" err="1">
                <a:ea typeface="+mn-lt"/>
                <a:cs typeface="+mn-lt"/>
              </a:rPr>
              <a:t>встановлено</a:t>
            </a:r>
            <a:r>
              <a:rPr lang="ru-RU" sz="2400" b="1" dirty="0">
                <a:ea typeface="+mn-lt"/>
                <a:cs typeface="+mn-lt"/>
              </a:rPr>
              <a:t>: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652765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38D49-CB6F-4DF9-8DCE-3BCA60BFB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335" y="-147252"/>
            <a:ext cx="11617287" cy="1345269"/>
          </a:xfrm>
        </p:spPr>
        <p:txBody>
          <a:bodyPr>
            <a:normAutofit fontScale="90000"/>
          </a:bodyPr>
          <a:lstStyle/>
          <a:p>
            <a:pPr algn="ctr"/>
            <a:r>
              <a:rPr lang="ru-RU" b="0" dirty="0" err="1">
                <a:ea typeface="+mj-lt"/>
                <a:cs typeface="+mj-lt"/>
              </a:rPr>
              <a:t>Відповідальність</a:t>
            </a:r>
            <a:r>
              <a:rPr lang="ru-RU" b="0" dirty="0">
                <a:ea typeface="+mj-lt"/>
                <a:cs typeface="+mj-lt"/>
              </a:rPr>
              <a:t> за </a:t>
            </a:r>
            <a:r>
              <a:rPr lang="ru-RU" b="0" dirty="0" err="1">
                <a:ea typeface="+mj-lt"/>
                <a:cs typeface="+mj-lt"/>
              </a:rPr>
              <a:t>порушення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законодавства</a:t>
            </a:r>
            <a:r>
              <a:rPr lang="ru-RU" b="0" dirty="0">
                <a:ea typeface="+mj-lt"/>
                <a:cs typeface="+mj-lt"/>
              </a:rPr>
              <a:t> про </a:t>
            </a:r>
            <a:r>
              <a:rPr lang="ru-RU" b="0" dirty="0" err="1">
                <a:ea typeface="+mj-lt"/>
                <a:cs typeface="+mj-lt"/>
              </a:rPr>
              <a:t>ціноутворення</a:t>
            </a:r>
            <a:endParaRPr lang="ru-RU" dirty="0" err="1">
              <a:ea typeface="Meiryo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00D21CB7-9845-44C8-BC94-EA28553329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5598712"/>
              </p:ext>
            </p:extLst>
          </p:nvPr>
        </p:nvGraphicFramePr>
        <p:xfrm>
          <a:off x="704490" y="1423358"/>
          <a:ext cx="10833162" cy="5163349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611054">
                  <a:extLst>
                    <a:ext uri="{9D8B030D-6E8A-4147-A177-3AD203B41FA5}">
                      <a16:colId xmlns:a16="http://schemas.microsoft.com/office/drawing/2014/main" val="3556824658"/>
                    </a:ext>
                  </a:extLst>
                </a:gridCol>
                <a:gridCol w="3611054">
                  <a:extLst>
                    <a:ext uri="{9D8B030D-6E8A-4147-A177-3AD203B41FA5}">
                      <a16:colId xmlns:a16="http://schemas.microsoft.com/office/drawing/2014/main" val="1971692668"/>
                    </a:ext>
                  </a:extLst>
                </a:gridCol>
                <a:gridCol w="3611054">
                  <a:extLst>
                    <a:ext uri="{9D8B030D-6E8A-4147-A177-3AD203B41FA5}">
                      <a16:colId xmlns:a16="http://schemas.microsoft.com/office/drawing/2014/main" val="26337482"/>
                    </a:ext>
                  </a:extLst>
                </a:gridCol>
              </a:tblGrid>
              <a:tr h="101798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u="none" strike="noStrike" noProof="0" dirty="0" err="1"/>
                        <a:t>Правопорушення</a:t>
                      </a:r>
                      <a:endParaRPr lang="ru-RU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u="none" strike="noStrike" noProof="0" dirty="0"/>
                        <a:t>Заходи </a:t>
                      </a:r>
                      <a:r>
                        <a:rPr lang="ru-RU" sz="2000" u="none" strike="noStrike" noProof="0" dirty="0" err="1"/>
                        <a:t>відповідальності</a:t>
                      </a:r>
                      <a:r>
                        <a:rPr lang="ru-RU" sz="2000" u="none" strike="noStrike" noProof="0" dirty="0"/>
                        <a:t> </a:t>
                      </a:r>
                      <a:endParaRPr lang="ru-RU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u="none" strike="noStrike" noProof="0" dirty="0" err="1"/>
                        <a:t>Правова</a:t>
                      </a:r>
                      <a:r>
                        <a:rPr lang="ru-RU" sz="2000" u="none" strike="noStrike" noProof="0" dirty="0"/>
                        <a:t> норма </a:t>
                      </a:r>
                      <a:endParaRPr lang="ru-RU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0239809"/>
                  </a:ext>
                </a:extLst>
              </a:tr>
              <a:tr h="603250"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u="none" strike="noStrike" noProof="0" err="1">
                          <a:solidFill>
                            <a:srgbClr val="C00000"/>
                          </a:solidFill>
                        </a:rPr>
                        <a:t>Адміністративно-господарські</a:t>
                      </a:r>
                      <a:r>
                        <a:rPr lang="ru-RU" sz="2000" b="1" u="none" strike="noStrike" noProof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b="1" u="none" strike="noStrike" noProof="0" err="1">
                          <a:solidFill>
                            <a:srgbClr val="C00000"/>
                          </a:solidFill>
                        </a:rPr>
                        <a:t>санкції</a:t>
                      </a:r>
                      <a:endParaRPr lang="ru-RU" sz="2000" b="1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454764586"/>
                  </a:ext>
                </a:extLst>
              </a:tr>
              <a:tr h="1317625"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u="none" strike="noStrike" noProof="0" dirty="0" err="1"/>
                        <a:t>Порушення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державної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дисципліни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цін</a:t>
                      </a:r>
                      <a:endParaRPr lang="ru-RU" sz="2000" dirty="0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u="none" strike="noStrike" noProof="0" dirty="0" err="1"/>
                        <a:t>Вилучення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виручки</a:t>
                      </a:r>
                      <a:r>
                        <a:rPr lang="ru-RU" sz="2000" u="none" strike="noStrike" noProof="0" dirty="0"/>
                        <a:t>, </a:t>
                      </a:r>
                      <a:r>
                        <a:rPr lang="ru-RU" sz="2000" u="none" strike="noStrike" noProof="0" dirty="0" err="1"/>
                        <a:t>отриманої</a:t>
                      </a:r>
                      <a:r>
                        <a:rPr lang="ru-RU" sz="2000" u="none" strike="noStrike" noProof="0" dirty="0"/>
                        <a:t> в </a:t>
                      </a:r>
                      <a:r>
                        <a:rPr lang="ru-RU" sz="2000" u="none" strike="noStrike" noProof="0" dirty="0" err="1"/>
                        <a:t>результаті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порушення</a:t>
                      </a:r>
                      <a:endParaRPr lang="ru-RU" sz="2000" dirty="0" err="1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u="none" strike="noStrike" noProof="0" dirty="0"/>
                        <a:t>ст. 20 Закону «Про </a:t>
                      </a:r>
                      <a:r>
                        <a:rPr lang="ru-RU" sz="2000" u="none" strike="noStrike" noProof="0" dirty="0" err="1"/>
                        <a:t>ціни</a:t>
                      </a:r>
                      <a:r>
                        <a:rPr lang="ru-RU" sz="2000" u="none" strike="noStrike" noProof="0" dirty="0"/>
                        <a:t> і </a:t>
                      </a:r>
                      <a:r>
                        <a:rPr lang="ru-RU" sz="2000" u="none" strike="noStrike" noProof="0" dirty="0" err="1"/>
                        <a:t>ціноутворення</a:t>
                      </a:r>
                      <a:r>
                        <a:rPr lang="ru-RU" sz="2000" u="none" strike="noStrike" noProof="0" dirty="0"/>
                        <a:t>»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4366299"/>
                  </a:ext>
                </a:extLst>
              </a:tr>
              <a:tr h="1206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u="none" strike="noStrike" noProof="0" dirty="0"/>
                        <a:t>Штраф у </a:t>
                      </a:r>
                      <a:r>
                        <a:rPr lang="ru-RU" sz="2000" u="none" strike="noStrike" noProof="0" dirty="0" err="1"/>
                        <a:t>розмірі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виручки</a:t>
                      </a:r>
                      <a:r>
                        <a:rPr lang="ru-RU" sz="2000" u="none" strike="noStrike" noProof="0" dirty="0"/>
                        <a:t> 100%, </a:t>
                      </a:r>
                      <a:r>
                        <a:rPr lang="ru-RU" sz="2000" u="none" strike="noStrike" noProof="0" dirty="0" err="1"/>
                        <a:t>отриманої</a:t>
                      </a:r>
                      <a:r>
                        <a:rPr lang="ru-RU" sz="2000" u="none" strike="noStrike" noProof="0" dirty="0"/>
                        <a:t> в </a:t>
                      </a:r>
                      <a:r>
                        <a:rPr lang="ru-RU" sz="2000" u="none" strike="noStrike" noProof="0" dirty="0" err="1"/>
                        <a:t>результаті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порушення</a:t>
                      </a:r>
                      <a:endParaRPr lang="ru-RU" sz="2000" dirty="0" err="1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457853372"/>
                  </a:ext>
                </a:extLst>
              </a:tr>
              <a:tr h="1017987">
                <a:tc gridSpan="3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2000" u="none" strike="noStrike" noProof="0" dirty="0" err="1"/>
                        <a:t>Рішення</a:t>
                      </a:r>
                      <a:r>
                        <a:rPr lang="ru-RU" sz="2000" u="none" strike="noStrike" noProof="0" dirty="0"/>
                        <a:t> про </a:t>
                      </a:r>
                      <a:r>
                        <a:rPr lang="ru-RU" sz="2000" u="none" strike="noStrike" noProof="0" dirty="0" err="1"/>
                        <a:t>вилучення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виручки</a:t>
                      </a:r>
                      <a:r>
                        <a:rPr lang="ru-RU" sz="2000" u="none" strike="noStrike" noProof="0" dirty="0"/>
                        <a:t> і </a:t>
                      </a:r>
                      <a:r>
                        <a:rPr lang="ru-RU" sz="2000" u="none" strike="noStrike" noProof="0" dirty="0" err="1"/>
                        <a:t>накладення</a:t>
                      </a:r>
                      <a:r>
                        <a:rPr lang="ru-RU" sz="2000" u="none" strike="noStrike" noProof="0" dirty="0"/>
                        <a:t> штрафу </a:t>
                      </a:r>
                      <a:r>
                        <a:rPr lang="ru-RU" sz="2000" u="none" strike="noStrike" noProof="0" dirty="0" err="1"/>
                        <a:t>приймають</a:t>
                      </a:r>
                      <a:r>
                        <a:rPr lang="ru-RU" sz="2000" u="none" strike="noStrike" noProof="0" dirty="0"/>
                        <a:t> начальники та </a:t>
                      </a:r>
                      <a:r>
                        <a:rPr lang="ru-RU" sz="2000" u="none" strike="noStrike" noProof="0" dirty="0" err="1"/>
                        <a:t>їх</a:t>
                      </a:r>
                      <a:r>
                        <a:rPr lang="ru-RU" sz="2000" u="none" strike="noStrike" noProof="0" dirty="0"/>
                        <a:t> заступники з </a:t>
                      </a:r>
                      <a:r>
                        <a:rPr lang="ru-RU" sz="2000" u="none" strike="noStrike" noProof="0" dirty="0" err="1"/>
                        <a:t>Управління</a:t>
                      </a:r>
                      <a:r>
                        <a:rPr lang="ru-RU" sz="2000" u="none" strike="noStrike" noProof="0" dirty="0"/>
                        <a:t> державного контролю </a:t>
                      </a:r>
                      <a:r>
                        <a:rPr lang="ru-RU" sz="2000" u="none" strike="noStrike" noProof="0" dirty="0" err="1"/>
                        <a:t>Держпродспоживслужби</a:t>
                      </a:r>
                      <a:r>
                        <a:rPr lang="ru-RU" sz="2000" u="none" strike="noStrike" noProof="0" dirty="0"/>
                        <a:t>. </a:t>
                      </a:r>
                      <a:r>
                        <a:rPr lang="ru-RU" sz="2000" u="none" strike="noStrike" noProof="0" dirty="0" err="1"/>
                        <a:t>Виручка</a:t>
                      </a:r>
                      <a:r>
                        <a:rPr lang="ru-RU" sz="2000" u="none" strike="noStrike" noProof="0" dirty="0"/>
                        <a:t> і </a:t>
                      </a:r>
                      <a:r>
                        <a:rPr lang="ru-RU" sz="2000" u="none" strike="noStrike" noProof="0" dirty="0" err="1"/>
                        <a:t>суми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штрафів</a:t>
                      </a:r>
                      <a:r>
                        <a:rPr lang="ru-RU" sz="2000" u="none" strike="noStrike" noProof="0" dirty="0"/>
                        <a:t> </a:t>
                      </a:r>
                      <a:r>
                        <a:rPr lang="ru-RU" sz="2000" u="none" strike="noStrike" noProof="0" dirty="0" err="1"/>
                        <a:t>стягуються</a:t>
                      </a:r>
                      <a:r>
                        <a:rPr lang="ru-RU" sz="2000" u="none" strike="noStrike" noProof="0" dirty="0"/>
                        <a:t> з </a:t>
                      </a:r>
                      <a:r>
                        <a:rPr lang="ru-RU" sz="2000" u="none" strike="noStrike" noProof="0" dirty="0" err="1"/>
                        <a:t>підприємств</a:t>
                      </a:r>
                      <a:r>
                        <a:rPr lang="ru-RU" sz="2000" u="none" strike="noStrike" noProof="0" dirty="0"/>
                        <a:t> за </a:t>
                      </a:r>
                      <a:r>
                        <a:rPr lang="ru-RU" sz="2000" u="none" strike="noStrike" noProof="0" dirty="0" err="1"/>
                        <a:t>рішенням</a:t>
                      </a:r>
                      <a:r>
                        <a:rPr lang="ru-RU" sz="2000" u="none" strike="noStrike" noProof="0" dirty="0"/>
                        <a:t> суду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521453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52386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512940-4C1C-4195-B504-1D0C0DCE6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592" y="97856"/>
            <a:ext cx="6857365" cy="1344612"/>
          </a:xfrm>
        </p:spPr>
        <p:txBody>
          <a:bodyPr anchor="b">
            <a:normAutofit/>
          </a:bodyPr>
          <a:lstStyle/>
          <a:p>
            <a:r>
              <a:rPr lang="ru-RU" b="0" dirty="0" err="1">
                <a:ea typeface="+mj-lt"/>
                <a:cs typeface="+mj-lt"/>
              </a:rPr>
              <a:t>Ситуаційне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завдання</a:t>
            </a:r>
            <a:endParaRPr lang="ru-RU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CBBB20-61FB-4DE9-9CDE-5D2C3F438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8624" y="1694849"/>
            <a:ext cx="8956458" cy="4312608"/>
          </a:xfrm>
        </p:spPr>
        <p:txBody>
          <a:bodyPr vert="horz" lIns="109728" tIns="109728" rIns="109728" bIns="91440" rtlCol="0" anchor="t">
            <a:normAutofit fontScale="85000" lnSpcReduction="10000"/>
          </a:bodyPr>
          <a:lstStyle/>
          <a:p>
            <a:pPr>
              <a:lnSpc>
                <a:spcPct val="130000"/>
              </a:lnSpc>
            </a:pPr>
            <a:r>
              <a:rPr lang="ru-RU" dirty="0" err="1">
                <a:ea typeface="+mn-lt"/>
                <a:cs typeface="+mn-lt"/>
              </a:rPr>
              <a:t>Під</a:t>
            </a:r>
            <a:r>
              <a:rPr lang="ru-RU" dirty="0">
                <a:ea typeface="+mn-lt"/>
                <a:cs typeface="+mn-lt"/>
              </a:rPr>
              <a:t> час </a:t>
            </a:r>
            <a:r>
              <a:rPr lang="ru-RU" dirty="0" err="1">
                <a:ea typeface="+mn-lt"/>
                <a:cs typeface="+mn-lt"/>
              </a:rPr>
              <a:t>планової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перевірки</a:t>
            </a:r>
            <a:r>
              <a:rPr lang="ru-RU" dirty="0">
                <a:ea typeface="+mn-lt"/>
                <a:cs typeface="+mn-lt"/>
              </a:rPr>
              <a:t> аптеки </a:t>
            </a:r>
            <a:r>
              <a:rPr lang="ru-RU" dirty="0" err="1">
                <a:ea typeface="+mn-lt"/>
                <a:cs typeface="+mn-lt"/>
              </a:rPr>
              <a:t>посадових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осіб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відділу</a:t>
            </a:r>
            <a:r>
              <a:rPr lang="ru-RU" dirty="0">
                <a:ea typeface="+mn-lt"/>
                <a:cs typeface="+mn-lt"/>
              </a:rPr>
              <a:t> контролю за </a:t>
            </a:r>
            <a:r>
              <a:rPr lang="ru-RU" dirty="0" err="1">
                <a:ea typeface="+mn-lt"/>
                <a:cs typeface="+mn-lt"/>
              </a:rPr>
              <a:t>регульованими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цінами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Держпродспоживслужби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Полтавській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області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виявлено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застосування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торговельної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роздрібної</a:t>
            </a:r>
            <a:r>
              <a:rPr lang="ru-RU" dirty="0">
                <a:ea typeface="+mn-lt"/>
                <a:cs typeface="+mn-lt"/>
              </a:rPr>
              <a:t>) надбавки при </a:t>
            </a:r>
            <a:r>
              <a:rPr lang="ru-RU" dirty="0" err="1">
                <a:ea typeface="+mn-lt"/>
                <a:cs typeface="+mn-lt"/>
              </a:rPr>
              <a:t>реалізації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населенню</a:t>
            </a:r>
            <a:r>
              <a:rPr lang="ru-RU" dirty="0">
                <a:ea typeface="+mn-lt"/>
                <a:cs typeface="+mn-lt"/>
              </a:rPr>
              <a:t> ЛЗ «</a:t>
            </a:r>
            <a:r>
              <a:rPr lang="ru-RU" dirty="0" err="1">
                <a:ea typeface="+mn-lt"/>
                <a:cs typeface="+mn-lt"/>
              </a:rPr>
              <a:t>Неотранекс</a:t>
            </a:r>
            <a:r>
              <a:rPr lang="ru-RU" dirty="0">
                <a:ea typeface="+mn-lt"/>
                <a:cs typeface="+mn-lt"/>
              </a:rPr>
              <a:t>» р-н д/</a:t>
            </a:r>
            <a:r>
              <a:rPr lang="ru-RU" dirty="0" err="1">
                <a:ea typeface="+mn-lt"/>
                <a:cs typeface="+mn-lt"/>
              </a:rPr>
              <a:t>ін</a:t>
            </a:r>
            <a:r>
              <a:rPr lang="ru-RU" dirty="0">
                <a:ea typeface="+mn-lt"/>
                <a:cs typeface="+mn-lt"/>
              </a:rPr>
              <a:t>. 500мг/5 мл </a:t>
            </a:r>
            <a:r>
              <a:rPr lang="ru-RU" dirty="0" err="1">
                <a:ea typeface="+mn-lt"/>
                <a:cs typeface="+mn-lt"/>
              </a:rPr>
              <a:t>амп</a:t>
            </a:r>
            <a:r>
              <a:rPr lang="ru-RU" dirty="0">
                <a:ea typeface="+mn-lt"/>
                <a:cs typeface="+mn-lt"/>
              </a:rPr>
              <a:t>. №5 у </a:t>
            </a:r>
            <a:r>
              <a:rPr lang="ru-RU" dirty="0" err="1">
                <a:ea typeface="+mn-lt"/>
                <a:cs typeface="+mn-lt"/>
              </a:rPr>
              <a:t>розмірі</a:t>
            </a:r>
            <a:r>
              <a:rPr lang="ru-RU" dirty="0">
                <a:ea typeface="+mn-lt"/>
                <a:cs typeface="+mn-lt"/>
              </a:rPr>
              <a:t> 29% </a:t>
            </a:r>
            <a:r>
              <a:rPr lang="ru-RU" dirty="0" err="1">
                <a:ea typeface="+mn-lt"/>
                <a:cs typeface="+mn-lt"/>
              </a:rPr>
              <a:t>замість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граничної</a:t>
            </a:r>
            <a:r>
              <a:rPr lang="ru-RU" dirty="0">
                <a:ea typeface="+mn-lt"/>
                <a:cs typeface="+mn-lt"/>
              </a:rPr>
              <a:t> надбавки 15% </a:t>
            </a:r>
          </a:p>
          <a:p>
            <a:pPr>
              <a:lnSpc>
                <a:spcPct val="130000"/>
              </a:lnSpc>
            </a:pPr>
            <a:endParaRPr lang="ru-RU" dirty="0">
              <a:ea typeface="Meiryo"/>
            </a:endParaRPr>
          </a:p>
          <a:p>
            <a:pPr algn="ctr">
              <a:lnSpc>
                <a:spcPct val="130000"/>
              </a:lnSpc>
            </a:pPr>
            <a:r>
              <a:rPr lang="ru-RU" b="1" dirty="0" err="1">
                <a:ea typeface="+mn-lt"/>
                <a:cs typeface="+mn-lt"/>
              </a:rPr>
              <a:t>Питання</a:t>
            </a:r>
            <a:r>
              <a:rPr lang="ru-RU" dirty="0">
                <a:ea typeface="+mn-lt"/>
                <a:cs typeface="+mn-lt"/>
              </a:rPr>
              <a:t> 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мають</a:t>
            </a:r>
            <a:r>
              <a:rPr lang="ru-RU" dirty="0">
                <a:ea typeface="+mn-lt"/>
                <a:cs typeface="+mn-lt"/>
              </a:rPr>
              <a:t> право </a:t>
            </a:r>
            <a:r>
              <a:rPr lang="ru-RU" dirty="0" err="1">
                <a:ea typeface="+mn-lt"/>
                <a:cs typeface="+mn-lt"/>
              </a:rPr>
              <a:t>перевіряти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посадові</a:t>
            </a:r>
            <a:r>
              <a:rPr lang="ru-RU" dirty="0">
                <a:ea typeface="+mn-lt"/>
                <a:cs typeface="+mn-lt"/>
              </a:rPr>
              <a:t> особи з </a:t>
            </a:r>
            <a:r>
              <a:rPr lang="ru-RU" dirty="0" err="1">
                <a:ea typeface="+mn-lt"/>
                <a:cs typeface="+mn-lt"/>
              </a:rPr>
              <a:t>Держпродспоживслужби</a:t>
            </a:r>
            <a:r>
              <a:rPr lang="ru-RU" dirty="0">
                <a:ea typeface="+mn-lt"/>
                <a:cs typeface="+mn-lt"/>
              </a:rPr>
              <a:t>? </a:t>
            </a:r>
            <a:endParaRPr lang="ru-RU" dirty="0">
              <a:ea typeface="Meiryo"/>
            </a:endParaRP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ru-RU" dirty="0" err="1">
                <a:ea typeface="+mn-lt"/>
                <a:cs typeface="+mn-lt"/>
              </a:rPr>
              <a:t>Який</a:t>
            </a:r>
            <a:r>
              <a:rPr lang="ru-RU" dirty="0">
                <a:ea typeface="+mn-lt"/>
                <a:cs typeface="+mn-lt"/>
              </a:rPr>
              <a:t> метод державного </a:t>
            </a:r>
            <a:r>
              <a:rPr lang="ru-RU" dirty="0" err="1">
                <a:ea typeface="+mn-lt"/>
                <a:cs typeface="+mn-lt"/>
              </a:rPr>
              <a:t>регулювання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застосовується</a:t>
            </a:r>
            <a:r>
              <a:rPr lang="ru-RU" dirty="0">
                <a:ea typeface="+mn-lt"/>
                <a:cs typeface="+mn-lt"/>
              </a:rPr>
              <a:t> при </a:t>
            </a:r>
            <a:r>
              <a:rPr lang="ru-RU" dirty="0" err="1">
                <a:ea typeface="+mn-lt"/>
                <a:cs typeface="+mn-lt"/>
              </a:rPr>
              <a:t>формуванні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ціни</a:t>
            </a:r>
            <a:r>
              <a:rPr lang="ru-RU" dirty="0">
                <a:ea typeface="+mn-lt"/>
                <a:cs typeface="+mn-lt"/>
              </a:rPr>
              <a:t> на ЛЗ? 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нормативно-</a:t>
            </a:r>
            <a:r>
              <a:rPr lang="ru-RU" dirty="0" err="1">
                <a:ea typeface="+mn-lt"/>
                <a:cs typeface="+mn-lt"/>
              </a:rPr>
              <a:t>правові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акти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регулюють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встановлення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постачальницько-збитових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роздрібних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торговельних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націнок</a:t>
            </a:r>
            <a:r>
              <a:rPr lang="ru-RU" dirty="0">
                <a:ea typeface="+mn-lt"/>
                <a:cs typeface="+mn-lt"/>
              </a:rPr>
              <a:t> ?</a:t>
            </a:r>
            <a:endParaRPr lang="ru-RU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24076296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512940-4C1C-4195-B504-1D0C0DCE6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592" y="97856"/>
            <a:ext cx="6857365" cy="1344612"/>
          </a:xfrm>
        </p:spPr>
        <p:txBody>
          <a:bodyPr anchor="b">
            <a:normAutofit/>
          </a:bodyPr>
          <a:lstStyle/>
          <a:p>
            <a:r>
              <a:rPr lang="ru-RU" b="0" dirty="0" err="1">
                <a:ea typeface="+mj-lt"/>
                <a:cs typeface="+mj-lt"/>
              </a:rPr>
              <a:t>Ситуаційне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завдання</a:t>
            </a:r>
            <a:endParaRPr lang="ru-RU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CBBB20-61FB-4DE9-9CDE-5D2C3F438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951" y="1824158"/>
            <a:ext cx="9819099" cy="4758306"/>
          </a:xfrm>
        </p:spPr>
        <p:txBody>
          <a:bodyPr vert="horz" lIns="109728" tIns="109728" rIns="109728" bIns="91440" rtlCol="0" anchor="t">
            <a:normAutofit fontScale="92500" lnSpcReduction="10000"/>
          </a:bodyPr>
          <a:lstStyle/>
          <a:p>
            <a:pPr algn="ctr">
              <a:lnSpc>
                <a:spcPct val="130000"/>
              </a:lnSpc>
            </a:pPr>
            <a:r>
              <a:rPr lang="ru-RU" b="1" dirty="0" err="1">
                <a:ea typeface="+mn-lt"/>
                <a:cs typeface="+mn-lt"/>
              </a:rPr>
              <a:t>Питання</a:t>
            </a:r>
            <a:r>
              <a:rPr lang="ru-RU" b="1" dirty="0">
                <a:ea typeface="+mn-lt"/>
                <a:cs typeface="+mn-lt"/>
              </a:rPr>
              <a:t> </a:t>
            </a:r>
            <a:endParaRPr lang="ru-RU" dirty="0"/>
          </a:p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Які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ціни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мають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право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перевіряти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посадові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особи з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Держпродспоживслужби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? </a:t>
            </a:r>
          </a:p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Відповідь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: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державні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регульовані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ціни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endParaRPr lang="ru-RU" b="1" dirty="0">
              <a:ea typeface="+mn-lt"/>
              <a:cs typeface="+mn-lt"/>
            </a:endParaRPr>
          </a:p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Який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метод державного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регулювання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застосовується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при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формуванні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ціни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на ЛЗ? </a:t>
            </a:r>
            <a:endParaRPr lang="ru-RU" b="1" dirty="0">
              <a:ea typeface="+mn-lt"/>
              <a:cs typeface="+mn-lt"/>
            </a:endParaRPr>
          </a:p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Відповідь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: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прямий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метод: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встановлення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постачальницько-зб</a:t>
            </a:r>
            <a:r>
              <a:rPr lang="uk-UA" b="1" dirty="0">
                <a:solidFill>
                  <a:srgbClr val="C00000"/>
                </a:solidFill>
                <a:ea typeface="+mn-lt"/>
                <a:cs typeface="+mn-lt"/>
              </a:rPr>
              <a:t>у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тових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та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роздрібних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торговельних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націнок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endParaRPr lang="ru-RU" dirty="0">
              <a:ea typeface="+mn-lt"/>
              <a:cs typeface="+mn-lt"/>
            </a:endParaRPr>
          </a:p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Які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нормативно-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правові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акти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,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регулюють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встановлення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постачальницько-збитових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та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роздрібних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торговельних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16168C"/>
                </a:solidFill>
                <a:ea typeface="+mn-lt"/>
                <a:cs typeface="+mn-lt"/>
              </a:rPr>
              <a:t>націнок</a:t>
            </a:r>
            <a:r>
              <a:rPr lang="ru-RU" b="1" dirty="0">
                <a:solidFill>
                  <a:srgbClr val="16168C"/>
                </a:solidFill>
                <a:ea typeface="+mn-lt"/>
                <a:cs typeface="+mn-lt"/>
              </a:rPr>
              <a:t> ? </a:t>
            </a:r>
            <a:endParaRPr lang="ru-RU" b="1" dirty="0">
              <a:ea typeface="+mn-lt"/>
              <a:cs typeface="+mn-lt"/>
            </a:endParaRPr>
          </a:p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Відповідь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: Постанова КМУ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від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17.10.2008 р. №955 «Про заходи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щодо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стабілізації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цін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на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лікарські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засоби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і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медичні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вироби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»)</a:t>
            </a:r>
            <a:endParaRPr lang="ru-RU" b="1" dirty="0">
              <a:solidFill>
                <a:srgbClr val="C00000"/>
              </a:solidFill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33017749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624CBFB-D803-467F-960F-B6A30F8218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F38CAA-96AC-46D9-AE8A-FF2E9C01F4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6200" y="713663"/>
            <a:ext cx="8868354" cy="3570724"/>
          </a:xfrm>
        </p:spPr>
        <p:txBody>
          <a:bodyPr anchor="b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4800" dirty="0" err="1">
                <a:ea typeface="+mj-lt"/>
                <a:cs typeface="+mj-lt"/>
              </a:rPr>
              <a:t>Податок</a:t>
            </a:r>
            <a:r>
              <a:rPr lang="ru-RU" sz="4800" dirty="0">
                <a:ea typeface="+mj-lt"/>
                <a:cs typeface="+mj-lt"/>
              </a:rPr>
              <a:t> як </a:t>
            </a:r>
            <a:r>
              <a:rPr lang="ru-RU" sz="4800" dirty="0" err="1">
                <a:ea typeface="+mj-lt"/>
                <a:cs typeface="+mj-lt"/>
              </a:rPr>
              <a:t>економічна</a:t>
            </a:r>
            <a:r>
              <a:rPr lang="ru-RU" sz="4800" dirty="0">
                <a:ea typeface="+mj-lt"/>
                <a:cs typeface="+mj-lt"/>
              </a:rPr>
              <a:t>, </a:t>
            </a:r>
            <a:r>
              <a:rPr lang="ru-RU" sz="4800" dirty="0" err="1">
                <a:ea typeface="+mj-lt"/>
                <a:cs typeface="+mj-lt"/>
              </a:rPr>
              <a:t>соціальна</a:t>
            </a:r>
            <a:r>
              <a:rPr lang="ru-RU" sz="4800" dirty="0">
                <a:ea typeface="+mj-lt"/>
                <a:cs typeface="+mj-lt"/>
              </a:rPr>
              <a:t> та </a:t>
            </a:r>
            <a:r>
              <a:rPr lang="ru-RU" sz="4800" dirty="0" err="1">
                <a:ea typeface="+mj-lt"/>
                <a:cs typeface="+mj-lt"/>
              </a:rPr>
              <a:t>правова</a:t>
            </a:r>
            <a:r>
              <a:rPr lang="ru-RU" sz="4800" dirty="0">
                <a:ea typeface="+mj-lt"/>
                <a:cs typeface="+mj-lt"/>
              </a:rPr>
              <a:t> </a:t>
            </a:r>
            <a:r>
              <a:rPr lang="ru-RU" sz="4800" dirty="0" err="1">
                <a:ea typeface="+mj-lt"/>
                <a:cs typeface="+mj-lt"/>
              </a:rPr>
              <a:t>категорія</a:t>
            </a:r>
            <a:endParaRPr lang="ru-RU" sz="4800" dirty="0" err="1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3C85561-90D2-4AFA-B2C5-F2D61D86C2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026B71D-5A6F-48FE-AC6A-D7AAA01806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47015" y="-1314429"/>
            <a:ext cx="1697663" cy="12191695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203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7CC26B-0460-48E3-83D0-6C13C6D1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611" y="-362219"/>
            <a:ext cx="9718459" cy="1128952"/>
          </a:xfrm>
        </p:spPr>
        <p:txBody>
          <a:bodyPr anchor="b">
            <a:normAutofit/>
          </a:bodyPr>
          <a:lstStyle/>
          <a:p>
            <a:r>
              <a:rPr lang="ru-RU" dirty="0">
                <a:ea typeface="Meiryo"/>
              </a:rPr>
              <a:t>Структура </a:t>
            </a:r>
            <a:r>
              <a:rPr lang="ru-RU" dirty="0" err="1">
                <a:ea typeface="Meiryo"/>
              </a:rPr>
              <a:t>податкового</a:t>
            </a:r>
            <a:r>
              <a:rPr lang="ru-RU" dirty="0">
                <a:ea typeface="Meiryo"/>
              </a:rPr>
              <a:t> кодексу </a:t>
            </a:r>
            <a:r>
              <a:rPr lang="ru-RU" dirty="0" err="1">
                <a:ea typeface="Meiryo"/>
              </a:rPr>
              <a:t>України</a:t>
            </a:r>
            <a:endParaRPr lang="ru-RU" dirty="0" err="1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DC7D111-C1AF-4DB5-B3EB-5C1420834AA3}"/>
              </a:ext>
            </a:extLst>
          </p:cNvPr>
          <p:cNvSpPr/>
          <p:nvPr/>
        </p:nvSpPr>
        <p:spPr>
          <a:xfrm>
            <a:off x="2792083" y="757687"/>
            <a:ext cx="6973017" cy="1107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ПОДАТКОВИЙ КОДЕКС </a:t>
            </a:r>
            <a:r>
              <a:rPr lang="ru-RU" sz="2400" b="1" dirty="0" err="1">
                <a:ea typeface="+mn-lt"/>
                <a:cs typeface="+mn-lt"/>
              </a:rPr>
              <a:t>від</a:t>
            </a:r>
            <a:r>
              <a:rPr lang="ru-RU" sz="2400" b="1" dirty="0">
                <a:ea typeface="+mn-lt"/>
                <a:cs typeface="+mn-lt"/>
              </a:rPr>
              <a:t> 02.12.2010 р. № 2755-VI</a:t>
            </a:r>
            <a:endParaRPr lang="ru-RU" sz="2400" b="1" dirty="0">
              <a:ea typeface="Meiryo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B8991DE-4B8C-4039-80E0-8238374F09E0}"/>
              </a:ext>
            </a:extLst>
          </p:cNvPr>
          <p:cNvSpPr/>
          <p:nvPr/>
        </p:nvSpPr>
        <p:spPr>
          <a:xfrm>
            <a:off x="6097977" y="1964487"/>
            <a:ext cx="4873923" cy="10639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err="1">
                <a:ea typeface="+mn-lt"/>
                <a:cs typeface="+mn-lt"/>
              </a:rPr>
              <a:t>Розділ</a:t>
            </a:r>
            <a:r>
              <a:rPr lang="ru-RU" sz="2400" b="1" i="1" dirty="0">
                <a:ea typeface="+mn-lt"/>
                <a:cs typeface="+mn-lt"/>
              </a:rPr>
              <a:t> І. </a:t>
            </a:r>
            <a:r>
              <a:rPr lang="ru-RU" sz="2400" b="1" i="1" dirty="0" err="1">
                <a:ea typeface="+mn-lt"/>
                <a:cs typeface="+mn-lt"/>
              </a:rPr>
              <a:t>Загальні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положення</a:t>
            </a:r>
            <a:endParaRPr lang="ru-RU" sz="2400" b="1" i="1">
              <a:ea typeface="Meiryo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A421705-5FB0-40C8-88BB-83CAD8FE2C84}"/>
              </a:ext>
            </a:extLst>
          </p:cNvPr>
          <p:cNvSpPr/>
          <p:nvPr/>
        </p:nvSpPr>
        <p:spPr>
          <a:xfrm>
            <a:off x="6097976" y="3474109"/>
            <a:ext cx="4873923" cy="10639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i="1" dirty="0" err="1">
                <a:ea typeface="+mn-lt"/>
                <a:cs typeface="+mn-lt"/>
              </a:rPr>
              <a:t>Розділ</a:t>
            </a:r>
            <a:r>
              <a:rPr lang="ru-RU" sz="2400" b="1" i="1" dirty="0">
                <a:ea typeface="+mn-lt"/>
                <a:cs typeface="+mn-lt"/>
              </a:rPr>
              <a:t> ІІ. </a:t>
            </a:r>
            <a:r>
              <a:rPr lang="ru-RU" sz="2400" b="1" i="1" dirty="0" err="1">
                <a:ea typeface="+mn-lt"/>
                <a:cs typeface="+mn-lt"/>
              </a:rPr>
              <a:t>Адміністрування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податків</a:t>
            </a:r>
            <a:r>
              <a:rPr lang="ru-RU" sz="2400" b="1" i="1" dirty="0">
                <a:ea typeface="+mn-lt"/>
                <a:cs typeface="+mn-lt"/>
              </a:rPr>
              <a:t>, </a:t>
            </a:r>
            <a:r>
              <a:rPr lang="ru-RU" sz="2400" b="1" i="1" dirty="0" err="1">
                <a:ea typeface="+mn-lt"/>
                <a:cs typeface="+mn-lt"/>
              </a:rPr>
              <a:t>зборів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основних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платежів</a:t>
            </a:r>
            <a:endParaRPr lang="ru-RU" sz="2400" b="1" i="1">
              <a:ea typeface="Meiryo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34ABC0F4-3B0E-4F45-B5B3-0E350E4D3101}"/>
              </a:ext>
            </a:extLst>
          </p:cNvPr>
          <p:cNvSpPr/>
          <p:nvPr/>
        </p:nvSpPr>
        <p:spPr>
          <a:xfrm>
            <a:off x="6097977" y="4595543"/>
            <a:ext cx="4873923" cy="10639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i="1" dirty="0" err="1">
                <a:ea typeface="+mn-lt"/>
                <a:cs typeface="+mn-lt"/>
              </a:rPr>
              <a:t>Розділ</a:t>
            </a:r>
            <a:r>
              <a:rPr lang="ru-RU" sz="2400" b="1" i="1" dirty="0">
                <a:ea typeface="+mn-lt"/>
                <a:cs typeface="+mn-lt"/>
              </a:rPr>
              <a:t> ІІІ - XVIII. За видами </a:t>
            </a:r>
            <a:r>
              <a:rPr lang="ru-RU" sz="2400" b="1" i="1" dirty="0" err="1">
                <a:ea typeface="+mn-lt"/>
                <a:cs typeface="+mn-lt"/>
              </a:rPr>
              <a:t>податків</a:t>
            </a:r>
            <a:r>
              <a:rPr lang="ru-RU" sz="2400" b="1" i="1" dirty="0">
                <a:ea typeface="+mn-lt"/>
                <a:cs typeface="+mn-lt"/>
              </a:rPr>
              <a:t>, </a:t>
            </a:r>
            <a:r>
              <a:rPr lang="ru-RU" sz="2400" b="1" i="1" dirty="0" err="1">
                <a:ea typeface="+mn-lt"/>
                <a:cs typeface="+mn-lt"/>
              </a:rPr>
              <a:t>зборів</a:t>
            </a:r>
            <a:r>
              <a:rPr lang="ru-RU" sz="2400" b="1" i="1" dirty="0">
                <a:ea typeface="+mn-lt"/>
                <a:cs typeface="+mn-lt"/>
              </a:rPr>
              <a:t>, </a:t>
            </a:r>
            <a:r>
              <a:rPr lang="ru-RU" sz="2400" b="1" i="1" dirty="0" err="1">
                <a:ea typeface="+mn-lt"/>
                <a:cs typeface="+mn-lt"/>
              </a:rPr>
              <a:t>основних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платежів</a:t>
            </a:r>
            <a:endParaRPr lang="ru-RU" sz="2400" b="1" i="1">
              <a:ea typeface="Meiryo"/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D9AF77C-3157-45C5-992B-2C279B54DB36}"/>
              </a:ext>
            </a:extLst>
          </p:cNvPr>
          <p:cNvSpPr/>
          <p:nvPr/>
        </p:nvSpPr>
        <p:spPr>
          <a:xfrm>
            <a:off x="6097976" y="5745732"/>
            <a:ext cx="4873923" cy="10639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i="1" dirty="0" err="1">
                <a:ea typeface="+mn-lt"/>
                <a:cs typeface="+mn-lt"/>
              </a:rPr>
              <a:t>Розділ</a:t>
            </a:r>
            <a:r>
              <a:rPr lang="ru-RU" sz="2400" b="1" i="1" dirty="0">
                <a:ea typeface="+mn-lt"/>
                <a:cs typeface="+mn-lt"/>
              </a:rPr>
              <a:t> ХІХ-ХХ. </a:t>
            </a:r>
            <a:r>
              <a:rPr lang="ru-RU" sz="2400" b="1" i="1" dirty="0" err="1">
                <a:ea typeface="+mn-lt"/>
                <a:cs typeface="+mn-lt"/>
              </a:rPr>
              <a:t>Кінцеві</a:t>
            </a:r>
            <a:r>
              <a:rPr lang="ru-RU" sz="2400" b="1" i="1" dirty="0">
                <a:ea typeface="+mn-lt"/>
                <a:cs typeface="+mn-lt"/>
              </a:rPr>
              <a:t> та </a:t>
            </a:r>
            <a:r>
              <a:rPr lang="ru-RU" sz="2400" b="1" i="1" dirty="0" err="1">
                <a:ea typeface="+mn-lt"/>
                <a:cs typeface="+mn-lt"/>
              </a:rPr>
              <a:t>перехідні</a:t>
            </a:r>
            <a:r>
              <a:rPr lang="ru-RU" sz="2400" b="1" i="1" dirty="0">
                <a:ea typeface="+mn-lt"/>
                <a:cs typeface="+mn-lt"/>
              </a:rPr>
              <a:t> </a:t>
            </a:r>
            <a:r>
              <a:rPr lang="ru-RU" sz="2400" b="1" i="1" dirty="0" err="1">
                <a:ea typeface="+mn-lt"/>
                <a:cs typeface="+mn-lt"/>
              </a:rPr>
              <a:t>положення</a:t>
            </a:r>
            <a:endParaRPr lang="ru-RU" sz="2400" b="1" i="1">
              <a:ea typeface="Meiry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A4CB08-4E4E-46D8-81A3-3FD2B1FCB7D8}"/>
              </a:ext>
            </a:extLst>
          </p:cNvPr>
          <p:cNvSpPr txBox="1"/>
          <p:nvPr/>
        </p:nvSpPr>
        <p:spPr>
          <a:xfrm>
            <a:off x="6291532" y="3071004"/>
            <a:ext cx="488542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i="1" dirty="0" err="1">
                <a:solidFill>
                  <a:srgbClr val="C00000"/>
                </a:solidFill>
              </a:rPr>
              <a:t>Зміст</a:t>
            </a:r>
            <a:r>
              <a:rPr lang="en-US" b="1" i="1" dirty="0">
                <a:solidFill>
                  <a:srgbClr val="C00000"/>
                </a:solidFill>
              </a:rPr>
              <a:t> </a:t>
            </a:r>
            <a:r>
              <a:rPr lang="en-US" b="1" i="1" dirty="0" err="1">
                <a:solidFill>
                  <a:srgbClr val="C00000"/>
                </a:solidFill>
              </a:rPr>
              <a:t>основних</a:t>
            </a:r>
            <a:r>
              <a:rPr lang="en-US" b="1" i="1" dirty="0">
                <a:solidFill>
                  <a:srgbClr val="C00000"/>
                </a:solidFill>
              </a:rPr>
              <a:t> </a:t>
            </a:r>
            <a:r>
              <a:rPr lang="en-US" b="1" i="1" dirty="0" err="1">
                <a:solidFill>
                  <a:srgbClr val="C00000"/>
                </a:solidFill>
              </a:rPr>
              <a:t>термінів</a:t>
            </a:r>
            <a:r>
              <a:rPr lang="en-US" b="1" i="1" dirty="0">
                <a:solidFill>
                  <a:srgbClr val="C00000"/>
                </a:solidFill>
              </a:rPr>
              <a:t> (14 </a:t>
            </a:r>
            <a:r>
              <a:rPr lang="en-US" b="1" i="1" dirty="0" err="1">
                <a:solidFill>
                  <a:srgbClr val="C00000"/>
                </a:solidFill>
              </a:rPr>
              <a:t>статей</a:t>
            </a:r>
            <a:r>
              <a:rPr lang="en-US" b="1" i="1" dirty="0">
                <a:solidFill>
                  <a:srgbClr val="C00000"/>
                </a:solidFill>
              </a:rPr>
              <a:t>) </a:t>
            </a:r>
            <a:endParaRPr lang="en-US" b="1" i="1">
              <a:solidFill>
                <a:srgbClr val="C00000"/>
              </a:solidFill>
              <a:ea typeface="Meiryo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92FCC10-EABA-4ED7-ACE9-E36B3EDFB18C}"/>
              </a:ext>
            </a:extLst>
          </p:cNvPr>
          <p:cNvSpPr/>
          <p:nvPr/>
        </p:nvSpPr>
        <p:spPr>
          <a:xfrm>
            <a:off x="2876549" y="2064229"/>
            <a:ext cx="2113470" cy="109267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a typeface="+mn-lt"/>
                <a:cs typeface="+mn-lt"/>
              </a:rPr>
              <a:t>РОЗДІЛИ 20 р. </a:t>
            </a:r>
            <a:endParaRPr lang="ru-RU" sz="2400" b="1" dirty="0">
              <a:ea typeface="Meiryo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1AE9306-CB04-48C7-9E32-7EB5DD8F8B1A}"/>
              </a:ext>
            </a:extLst>
          </p:cNvPr>
          <p:cNvSpPr/>
          <p:nvPr/>
        </p:nvSpPr>
        <p:spPr>
          <a:xfrm>
            <a:off x="949983" y="3847020"/>
            <a:ext cx="3853130" cy="109267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dirty="0">
                <a:ea typeface="+mn-lt"/>
                <a:cs typeface="+mn-lt"/>
              </a:rPr>
              <a:t>СТАТТІ (</a:t>
            </a:r>
            <a:r>
              <a:rPr lang="ru-RU" sz="2400" dirty="0" err="1">
                <a:ea typeface="+mn-lt"/>
                <a:cs typeface="+mn-lt"/>
              </a:rPr>
              <a:t>наскрізно</a:t>
            </a:r>
            <a:r>
              <a:rPr lang="ru-RU" sz="2400" dirty="0">
                <a:ea typeface="+mn-lt"/>
                <a:cs typeface="+mn-lt"/>
              </a:rPr>
              <a:t>)</a:t>
            </a:r>
            <a:endParaRPr lang="ru-RU" dirty="0"/>
          </a:p>
        </p:txBody>
      </p:sp>
      <p:sp>
        <p:nvSpPr>
          <p:cNvPr id="9" name="Стрелка: изогнутая вправо 8">
            <a:extLst>
              <a:ext uri="{FF2B5EF4-FFF2-40B4-BE49-F238E27FC236}">
                <a16:creationId xmlns:a16="http://schemas.microsoft.com/office/drawing/2014/main" id="{6D0B4725-FDA4-4245-93F4-9738A5349E84}"/>
              </a:ext>
            </a:extLst>
          </p:cNvPr>
          <p:cNvSpPr/>
          <p:nvPr/>
        </p:nvSpPr>
        <p:spPr>
          <a:xfrm>
            <a:off x="1112411" y="1193585"/>
            <a:ext cx="1480866" cy="163901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321ED4B0-73FF-4FF0-BB97-0296EC29AB97}"/>
              </a:ext>
            </a:extLst>
          </p:cNvPr>
          <p:cNvSpPr/>
          <p:nvPr/>
        </p:nvSpPr>
        <p:spPr>
          <a:xfrm>
            <a:off x="4984975" y="2219807"/>
            <a:ext cx="373811" cy="7763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05837066-31F2-41A7-8C06-F580B160FB4D}"/>
              </a:ext>
            </a:extLst>
          </p:cNvPr>
          <p:cNvCxnSpPr/>
          <p:nvPr/>
        </p:nvCxnSpPr>
        <p:spPr>
          <a:xfrm>
            <a:off x="5433023" y="2492854"/>
            <a:ext cx="0" cy="3666226"/>
          </a:xfrm>
          <a:prstGeom prst="straightConnector1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D7C7B9E5-A607-47B1-B3AC-91EB7BA2614C}"/>
              </a:ext>
            </a:extLst>
          </p:cNvPr>
          <p:cNvCxnSpPr/>
          <p:nvPr/>
        </p:nvCxnSpPr>
        <p:spPr>
          <a:xfrm>
            <a:off x="5432125" y="2678861"/>
            <a:ext cx="554967" cy="862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435B0834-BA79-4B24-9E2B-20978DAE2314}"/>
              </a:ext>
            </a:extLst>
          </p:cNvPr>
          <p:cNvCxnSpPr>
            <a:cxnSpLocks/>
          </p:cNvCxnSpPr>
          <p:nvPr/>
        </p:nvCxnSpPr>
        <p:spPr>
          <a:xfrm>
            <a:off x="5432124" y="4001577"/>
            <a:ext cx="554967" cy="862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7B007715-12F9-4485-B386-B67768C7E183}"/>
              </a:ext>
            </a:extLst>
          </p:cNvPr>
          <p:cNvCxnSpPr>
            <a:cxnSpLocks/>
          </p:cNvCxnSpPr>
          <p:nvPr/>
        </p:nvCxnSpPr>
        <p:spPr>
          <a:xfrm>
            <a:off x="5432125" y="5194899"/>
            <a:ext cx="554967" cy="862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8C3CE197-B5D4-40E4-BB38-7B695C1AAEF6}"/>
              </a:ext>
            </a:extLst>
          </p:cNvPr>
          <p:cNvCxnSpPr>
            <a:cxnSpLocks/>
          </p:cNvCxnSpPr>
          <p:nvPr/>
        </p:nvCxnSpPr>
        <p:spPr>
          <a:xfrm>
            <a:off x="5432124" y="6158181"/>
            <a:ext cx="554967" cy="862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Стрелка: вниз 24">
            <a:extLst>
              <a:ext uri="{FF2B5EF4-FFF2-40B4-BE49-F238E27FC236}">
                <a16:creationId xmlns:a16="http://schemas.microsoft.com/office/drawing/2014/main" id="{6274132A-710F-4967-9860-2CB20BC1F422}"/>
              </a:ext>
            </a:extLst>
          </p:cNvPr>
          <p:cNvSpPr/>
          <p:nvPr/>
        </p:nvSpPr>
        <p:spPr>
          <a:xfrm>
            <a:off x="3503884" y="3249808"/>
            <a:ext cx="934528" cy="5175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936F8EB-4A3E-40F5-9409-DBB3B6638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22" y="274181"/>
            <a:ext cx="1636144" cy="232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635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8883EE-3577-44C7-90D4-589F4EDA2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68409"/>
            <a:ext cx="8770571" cy="1345269"/>
          </a:xfrm>
        </p:spPr>
        <p:txBody>
          <a:bodyPr>
            <a:normAutofit fontScale="90000"/>
          </a:bodyPr>
          <a:lstStyle/>
          <a:p>
            <a:r>
              <a:rPr lang="ru-RU" b="0" dirty="0" err="1">
                <a:ea typeface="+mj-lt"/>
                <a:cs typeface="+mj-lt"/>
              </a:rPr>
              <a:t>Основні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терміни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оподаткування</a:t>
            </a:r>
            <a:r>
              <a:rPr lang="ru-RU" b="0" dirty="0">
                <a:ea typeface="+mj-lt"/>
                <a:cs typeface="+mj-lt"/>
              </a:rPr>
              <a:t> в </a:t>
            </a:r>
            <a:r>
              <a:rPr lang="ru-RU" b="0" dirty="0" err="1">
                <a:ea typeface="+mj-lt"/>
                <a:cs typeface="+mj-lt"/>
              </a:rPr>
              <a:t>Україні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відповідно</a:t>
            </a:r>
            <a:r>
              <a:rPr lang="ru-RU" b="0" dirty="0">
                <a:ea typeface="+mj-lt"/>
                <a:cs typeface="+mj-lt"/>
              </a:rPr>
              <a:t> до </a:t>
            </a:r>
            <a:r>
              <a:rPr lang="ru-RU" b="0" dirty="0" err="1">
                <a:ea typeface="+mj-lt"/>
                <a:cs typeface="+mj-lt"/>
              </a:rPr>
              <a:t>Податкового</a:t>
            </a:r>
            <a:r>
              <a:rPr lang="ru-RU" b="0" dirty="0">
                <a:ea typeface="+mj-lt"/>
                <a:cs typeface="+mj-lt"/>
              </a:rPr>
              <a:t> кодексу</a:t>
            </a:r>
            <a:endParaRPr lang="ru-RU" dirty="0">
              <a:ea typeface="+mj-lt"/>
              <a:cs typeface="+mj-lt"/>
            </a:endParaRPr>
          </a:p>
        </p:txBody>
      </p:sp>
      <p:sp>
        <p:nvSpPr>
          <p:cNvPr id="4" name="Выноска: стрелка вправо 3">
            <a:extLst>
              <a:ext uri="{FF2B5EF4-FFF2-40B4-BE49-F238E27FC236}">
                <a16:creationId xmlns:a16="http://schemas.microsoft.com/office/drawing/2014/main" id="{26D4BA8C-E1F9-4E07-B088-FCCFE311A049}"/>
              </a:ext>
            </a:extLst>
          </p:cNvPr>
          <p:cNvSpPr/>
          <p:nvPr/>
        </p:nvSpPr>
        <p:spPr>
          <a:xfrm>
            <a:off x="707366" y="1404668"/>
            <a:ext cx="3119884" cy="1178942"/>
          </a:xfrm>
          <a:prstGeom prst="right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Податок</a:t>
            </a:r>
            <a:endParaRPr lang="ru-RU" dirty="0" err="1">
              <a:ea typeface="Meiryo"/>
            </a:endParaRPr>
          </a:p>
        </p:txBody>
      </p:sp>
      <p:sp>
        <p:nvSpPr>
          <p:cNvPr id="5" name="Выноска: стрелка вправо 4">
            <a:extLst>
              <a:ext uri="{FF2B5EF4-FFF2-40B4-BE49-F238E27FC236}">
                <a16:creationId xmlns:a16="http://schemas.microsoft.com/office/drawing/2014/main" id="{4C0EA9E6-5353-4DE3-8D87-CE05DEE2872A}"/>
              </a:ext>
            </a:extLst>
          </p:cNvPr>
          <p:cNvSpPr/>
          <p:nvPr/>
        </p:nvSpPr>
        <p:spPr>
          <a:xfrm>
            <a:off x="707365" y="2727384"/>
            <a:ext cx="3119884" cy="1178942"/>
          </a:xfrm>
          <a:prstGeom prst="right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Збір</a:t>
            </a:r>
            <a:r>
              <a:rPr lang="ru-RU" sz="2000" b="1" dirty="0">
                <a:ea typeface="+mn-lt"/>
                <a:cs typeface="+mn-lt"/>
              </a:rPr>
              <a:t> (плата, </a:t>
            </a:r>
            <a:r>
              <a:rPr lang="ru-RU" sz="2000" b="1" dirty="0" err="1">
                <a:ea typeface="+mn-lt"/>
                <a:cs typeface="+mn-lt"/>
              </a:rPr>
              <a:t>внесок</a:t>
            </a:r>
            <a:r>
              <a:rPr lang="ru-RU" sz="2000" b="1" dirty="0">
                <a:ea typeface="+mn-lt"/>
                <a:cs typeface="+mn-lt"/>
              </a:rPr>
              <a:t>)</a:t>
            </a:r>
            <a:endParaRPr lang="ru-RU" sz="2000" b="1" dirty="0"/>
          </a:p>
        </p:txBody>
      </p:sp>
      <p:sp>
        <p:nvSpPr>
          <p:cNvPr id="6" name="Выноска: стрелка вправо 5">
            <a:extLst>
              <a:ext uri="{FF2B5EF4-FFF2-40B4-BE49-F238E27FC236}">
                <a16:creationId xmlns:a16="http://schemas.microsoft.com/office/drawing/2014/main" id="{C7371E80-50C7-40BF-8404-2A03BEB6BEB4}"/>
              </a:ext>
            </a:extLst>
          </p:cNvPr>
          <p:cNvSpPr/>
          <p:nvPr/>
        </p:nvSpPr>
        <p:spPr>
          <a:xfrm>
            <a:off x="750498" y="4050102"/>
            <a:ext cx="3076752" cy="1178942"/>
          </a:xfrm>
          <a:prstGeom prst="right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err="1">
                <a:ea typeface="+mn-lt"/>
                <a:cs typeface="+mn-lt"/>
              </a:rPr>
              <a:t>Податкова</a:t>
            </a:r>
            <a:r>
              <a:rPr lang="ru-RU" sz="2000" b="1" dirty="0">
                <a:ea typeface="+mn-lt"/>
                <a:cs typeface="+mn-lt"/>
              </a:rPr>
              <a:t> система </a:t>
            </a:r>
            <a:r>
              <a:rPr lang="ru-RU" sz="2000" b="1" err="1">
                <a:ea typeface="+mn-lt"/>
                <a:cs typeface="+mn-lt"/>
              </a:rPr>
              <a:t>України</a:t>
            </a:r>
            <a:endParaRPr lang="ru-RU" sz="2000" b="1">
              <a:ea typeface="Meiryo"/>
            </a:endParaRPr>
          </a:p>
        </p:txBody>
      </p:sp>
      <p:sp>
        <p:nvSpPr>
          <p:cNvPr id="7" name="Выноска: стрелка вправо 6">
            <a:extLst>
              <a:ext uri="{FF2B5EF4-FFF2-40B4-BE49-F238E27FC236}">
                <a16:creationId xmlns:a16="http://schemas.microsoft.com/office/drawing/2014/main" id="{BB5BFB00-343D-497C-A84E-CA9813ABD564}"/>
              </a:ext>
            </a:extLst>
          </p:cNvPr>
          <p:cNvSpPr/>
          <p:nvPr/>
        </p:nvSpPr>
        <p:spPr>
          <a:xfrm>
            <a:off x="750497" y="5372818"/>
            <a:ext cx="3076752" cy="1178942"/>
          </a:xfrm>
          <a:prstGeom prst="right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Система </a:t>
            </a:r>
            <a:r>
              <a:rPr lang="ru-RU" sz="2000" b="1" dirty="0" err="1">
                <a:ea typeface="+mn-lt"/>
                <a:cs typeface="+mn-lt"/>
              </a:rPr>
              <a:t>оподаткування</a:t>
            </a:r>
            <a:endParaRPr lang="ru-RU" sz="2000" b="1">
              <a:ea typeface="Meiryo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9121A5B-6BCD-4FAC-AC50-9331E433B791}"/>
              </a:ext>
            </a:extLst>
          </p:cNvPr>
          <p:cNvSpPr/>
          <p:nvPr/>
        </p:nvSpPr>
        <p:spPr>
          <a:xfrm>
            <a:off x="4157033" y="1403769"/>
            <a:ext cx="7059282" cy="1178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Обов’язковий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безумовний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платіж</a:t>
            </a:r>
            <a:r>
              <a:rPr lang="ru-RU" b="1" dirty="0">
                <a:ea typeface="+mn-lt"/>
                <a:cs typeface="+mn-lt"/>
              </a:rPr>
              <a:t> до бюджету </a:t>
            </a:r>
            <a:r>
              <a:rPr lang="ru-RU" b="1" dirty="0" err="1">
                <a:ea typeface="+mn-lt"/>
                <a:cs typeface="+mn-lt"/>
              </a:rPr>
              <a:t>платників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податку</a:t>
            </a:r>
            <a:endParaRPr lang="ru-RU" b="1" dirty="0">
              <a:ea typeface="Meiryo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5F3E2BB0-9489-4CAE-8F1C-6B8EE5137112}"/>
              </a:ext>
            </a:extLst>
          </p:cNvPr>
          <p:cNvSpPr/>
          <p:nvPr/>
        </p:nvSpPr>
        <p:spPr>
          <a:xfrm>
            <a:off x="4157032" y="2726485"/>
            <a:ext cx="7059282" cy="1178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Обов’язковий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платіж</a:t>
            </a:r>
            <a:r>
              <a:rPr lang="ru-RU" b="1" dirty="0">
                <a:ea typeface="+mn-lt"/>
                <a:cs typeface="+mn-lt"/>
              </a:rPr>
              <a:t> до бюджету </a:t>
            </a:r>
            <a:r>
              <a:rPr lang="ru-RU" b="1" dirty="0" err="1">
                <a:ea typeface="+mn-lt"/>
                <a:cs typeface="+mn-lt"/>
              </a:rPr>
              <a:t>платником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збору</a:t>
            </a:r>
            <a:r>
              <a:rPr lang="ru-RU" b="1" dirty="0">
                <a:ea typeface="+mn-lt"/>
                <a:cs typeface="+mn-lt"/>
              </a:rPr>
              <a:t> за умов </a:t>
            </a:r>
            <a:r>
              <a:rPr lang="ru-RU" b="1" u="sng" dirty="0" err="1">
                <a:ea typeface="+mn-lt"/>
                <a:cs typeface="+mn-lt"/>
              </a:rPr>
              <a:t>отримання</a:t>
            </a:r>
            <a:r>
              <a:rPr lang="ru-RU" b="1" u="sng" dirty="0">
                <a:ea typeface="+mn-lt"/>
                <a:cs typeface="+mn-lt"/>
              </a:rPr>
              <a:t> ним </a:t>
            </a:r>
            <a:r>
              <a:rPr lang="ru-RU" b="1" u="sng" dirty="0" err="1">
                <a:ea typeface="+mn-lt"/>
                <a:cs typeface="+mn-lt"/>
              </a:rPr>
              <a:t>вигоди</a:t>
            </a:r>
            <a:endParaRPr lang="ru-RU" b="1" u="sng">
              <a:ea typeface="Meiryo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197621FC-F519-4BF1-8A75-FE8753CA401D}"/>
              </a:ext>
            </a:extLst>
          </p:cNvPr>
          <p:cNvSpPr/>
          <p:nvPr/>
        </p:nvSpPr>
        <p:spPr>
          <a:xfrm>
            <a:off x="4157033" y="4049203"/>
            <a:ext cx="7059282" cy="1178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Сукупність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загальнодержавних</a:t>
            </a:r>
            <a:r>
              <a:rPr lang="ru-RU" b="1" dirty="0">
                <a:ea typeface="+mn-lt"/>
                <a:cs typeface="+mn-lt"/>
              </a:rPr>
              <a:t> та </a:t>
            </a:r>
            <a:r>
              <a:rPr lang="ru-RU" b="1" dirty="0" err="1">
                <a:ea typeface="+mn-lt"/>
                <a:cs typeface="+mn-lt"/>
              </a:rPr>
              <a:t>місцевих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податків</a:t>
            </a:r>
            <a:r>
              <a:rPr lang="ru-RU" b="1" dirty="0">
                <a:ea typeface="+mn-lt"/>
                <a:cs typeface="+mn-lt"/>
              </a:rPr>
              <a:t> та </a:t>
            </a:r>
            <a:r>
              <a:rPr lang="ru-RU" b="1" dirty="0" err="1">
                <a:ea typeface="+mn-lt"/>
                <a:cs typeface="+mn-lt"/>
              </a:rPr>
              <a:t>зборів</a:t>
            </a:r>
            <a:endParaRPr lang="ru-RU" b="1">
              <a:ea typeface="Meiryo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DFB23B0-1B1A-4051-8907-E39E57E67E60}"/>
              </a:ext>
            </a:extLst>
          </p:cNvPr>
          <p:cNvSpPr/>
          <p:nvPr/>
        </p:nvSpPr>
        <p:spPr>
          <a:xfrm>
            <a:off x="4157032" y="5371919"/>
            <a:ext cx="7059282" cy="1178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ea typeface="+mn-lt"/>
                <a:cs typeface="+mn-lt"/>
              </a:rPr>
              <a:t>Система </a:t>
            </a:r>
            <a:r>
              <a:rPr lang="ru-RU" b="1" dirty="0" err="1">
                <a:ea typeface="+mn-lt"/>
                <a:cs typeface="+mn-lt"/>
              </a:rPr>
              <a:t>оподаткування</a:t>
            </a:r>
            <a:r>
              <a:rPr lang="ru-RU" b="1" dirty="0">
                <a:ea typeface="+mn-lt"/>
                <a:cs typeface="+mn-lt"/>
              </a:rPr>
              <a:t> - </a:t>
            </a:r>
            <a:r>
              <a:rPr lang="ru-RU" b="1" dirty="0" err="1">
                <a:ea typeface="+mn-lt"/>
                <a:cs typeface="+mn-lt"/>
              </a:rPr>
              <a:t>це</a:t>
            </a:r>
            <a:r>
              <a:rPr lang="ru-RU" b="1" dirty="0">
                <a:ea typeface="+mn-lt"/>
                <a:cs typeface="+mn-lt"/>
              </a:rPr>
              <a:t> нормативно </a:t>
            </a:r>
            <a:r>
              <a:rPr lang="ru-RU" b="1" dirty="0" err="1">
                <a:ea typeface="+mn-lt"/>
                <a:cs typeface="+mn-lt"/>
              </a:rPr>
              <a:t>визначені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платники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податків</a:t>
            </a:r>
            <a:r>
              <a:rPr lang="ru-RU" b="1" dirty="0">
                <a:ea typeface="+mn-lt"/>
                <a:cs typeface="+mn-lt"/>
              </a:rPr>
              <a:t>, </a:t>
            </a:r>
            <a:r>
              <a:rPr lang="ru-RU" b="1" dirty="0" err="1">
                <a:ea typeface="+mn-lt"/>
                <a:cs typeface="+mn-lt"/>
              </a:rPr>
              <a:t>їхні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обов'язки</a:t>
            </a:r>
            <a:r>
              <a:rPr lang="ru-RU" b="1" dirty="0">
                <a:ea typeface="+mn-lt"/>
                <a:cs typeface="+mn-lt"/>
              </a:rPr>
              <a:t> та права, </a:t>
            </a:r>
            <a:r>
              <a:rPr lang="ru-RU" b="1" dirty="0" err="1">
                <a:ea typeface="+mn-lt"/>
                <a:cs typeface="+mn-lt"/>
              </a:rPr>
              <a:t>об'єкти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оподаткування</a:t>
            </a:r>
            <a:r>
              <a:rPr lang="ru-RU" b="1" dirty="0">
                <a:ea typeface="+mn-lt"/>
                <a:cs typeface="+mn-lt"/>
              </a:rPr>
              <a:t>, </a:t>
            </a:r>
            <a:r>
              <a:rPr lang="ru-RU" b="1" dirty="0" err="1">
                <a:ea typeface="+mn-lt"/>
                <a:cs typeface="+mn-lt"/>
              </a:rPr>
              <a:t>види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податків</a:t>
            </a:r>
            <a:r>
              <a:rPr lang="ru-RU" b="1" dirty="0">
                <a:ea typeface="+mn-lt"/>
                <a:cs typeface="+mn-lt"/>
              </a:rPr>
              <a:t>; </a:t>
            </a:r>
            <a:r>
              <a:rPr lang="ru-RU" b="1" dirty="0" err="1">
                <a:ea typeface="+mn-lt"/>
                <a:cs typeface="+mn-lt"/>
              </a:rPr>
              <a:t>зборів</a:t>
            </a:r>
            <a:r>
              <a:rPr lang="ru-RU" b="1" dirty="0">
                <a:ea typeface="+mn-lt"/>
                <a:cs typeface="+mn-lt"/>
              </a:rPr>
              <a:t> і </a:t>
            </a:r>
            <a:r>
              <a:rPr lang="ru-RU" b="1" dirty="0" err="1">
                <a:ea typeface="+mn-lt"/>
                <a:cs typeface="+mn-lt"/>
              </a:rPr>
              <a:t>платежів</a:t>
            </a:r>
            <a:r>
              <a:rPr lang="ru-RU" b="1" dirty="0">
                <a:ea typeface="+mn-lt"/>
                <a:cs typeface="+mn-lt"/>
              </a:rPr>
              <a:t>, а </a:t>
            </a:r>
            <a:r>
              <a:rPr lang="ru-RU" b="1" dirty="0" err="1">
                <a:ea typeface="+mn-lt"/>
                <a:cs typeface="+mn-lt"/>
              </a:rPr>
              <a:t>також</a:t>
            </a:r>
            <a:r>
              <a:rPr lang="ru-RU" b="1" dirty="0">
                <a:ea typeface="+mn-lt"/>
                <a:cs typeface="+mn-lt"/>
              </a:rPr>
              <a:t> порядок </a:t>
            </a:r>
            <a:r>
              <a:rPr lang="ru-RU" b="1" dirty="0" err="1">
                <a:ea typeface="+mn-lt"/>
                <a:cs typeface="+mn-lt"/>
              </a:rPr>
              <a:t>їх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стягнення</a:t>
            </a:r>
            <a:r>
              <a:rPr lang="ru-RU" b="1" dirty="0">
                <a:ea typeface="+mn-lt"/>
                <a:cs typeface="+mn-lt"/>
              </a:rPr>
              <a:t>.</a:t>
            </a:r>
            <a:endParaRPr lang="ru-RU" b="1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18185069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7FC6A8B-34F9-40FB-AA2D-E34168F5285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EC790B-A1FE-40CA-A828-A6C87AC04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340" y="1105232"/>
            <a:ext cx="3013545" cy="4277802"/>
          </a:xfrm>
        </p:spPr>
        <p:txBody>
          <a:bodyPr anchor="ctr">
            <a:normAutofit/>
          </a:bodyPr>
          <a:lstStyle/>
          <a:p>
            <a:r>
              <a:rPr lang="ru-RU" dirty="0" err="1">
                <a:ea typeface="Meiryo"/>
              </a:rPr>
              <a:t>Основні</a:t>
            </a:r>
            <a:r>
              <a:rPr lang="ru-RU" dirty="0">
                <a:ea typeface="Meiryo"/>
              </a:rPr>
              <a:t> </a:t>
            </a:r>
            <a:r>
              <a:rPr lang="ru-RU" dirty="0" err="1">
                <a:ea typeface="Meiryo"/>
              </a:rPr>
              <a:t>елементи</a:t>
            </a:r>
            <a:r>
              <a:rPr lang="ru-RU" dirty="0">
                <a:ea typeface="Meiryo"/>
              </a:rPr>
              <a:t> </a:t>
            </a:r>
            <a:r>
              <a:rPr lang="ru-RU" dirty="0" err="1">
                <a:ea typeface="Meiryo"/>
              </a:rPr>
              <a:t>податку</a:t>
            </a:r>
            <a:endParaRPr lang="ru-RU" dirty="0" err="1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4D684F8-91BF-481C-A965-722756A383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4308533" y="0"/>
            <a:ext cx="7883467" cy="6858000"/>
            <a:chOff x="0" y="0"/>
            <a:chExt cx="7883467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5DF7B3C-29EF-4ADC-BFDC-C3A038AC432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7475746" cy="6858000"/>
            </a:xfrm>
            <a:custGeom>
              <a:avLst/>
              <a:gdLst>
                <a:gd name="connsiteX0" fmla="*/ 0 w 7475746"/>
                <a:gd name="connsiteY0" fmla="*/ 0 h 6858000"/>
                <a:gd name="connsiteX1" fmla="*/ 5859459 w 7475746"/>
                <a:gd name="connsiteY1" fmla="*/ 0 h 6858000"/>
                <a:gd name="connsiteX2" fmla="*/ 5874848 w 7475746"/>
                <a:gd name="connsiteY2" fmla="*/ 10445 h 6858000"/>
                <a:gd name="connsiteX3" fmla="*/ 7475746 w 7475746"/>
                <a:gd name="connsiteY3" fmla="*/ 3621913 h 6858000"/>
                <a:gd name="connsiteX4" fmla="*/ 5601397 w 7475746"/>
                <a:gd name="connsiteY4" fmla="*/ 6378742 h 6858000"/>
                <a:gd name="connsiteX5" fmla="*/ 5084748 w 7475746"/>
                <a:gd name="connsiteY5" fmla="*/ 6785068 h 6858000"/>
                <a:gd name="connsiteX6" fmla="*/ 4979585 w 7475746"/>
                <a:gd name="connsiteY6" fmla="*/ 6858000 h 6858000"/>
                <a:gd name="connsiteX7" fmla="*/ 0 w 7475746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75746" h="6858000">
                  <a:moveTo>
                    <a:pt x="0" y="0"/>
                  </a:moveTo>
                  <a:lnTo>
                    <a:pt x="5859459" y="0"/>
                  </a:lnTo>
                  <a:lnTo>
                    <a:pt x="5874848" y="10445"/>
                  </a:lnTo>
                  <a:cubicBezTo>
                    <a:pt x="6902010" y="751075"/>
                    <a:pt x="7475746" y="2091411"/>
                    <a:pt x="7475746" y="3621913"/>
                  </a:cubicBezTo>
                  <a:cubicBezTo>
                    <a:pt x="7475746" y="4971185"/>
                    <a:pt x="6547021" y="5605738"/>
                    <a:pt x="5601397" y="6378742"/>
                  </a:cubicBezTo>
                  <a:cubicBezTo>
                    <a:pt x="5429193" y="6519512"/>
                    <a:pt x="5258566" y="6657407"/>
                    <a:pt x="5084748" y="6785068"/>
                  </a:cubicBezTo>
                  <a:lnTo>
                    <a:pt x="497958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0289037-6999-491E-AA63-CC1C3CBBF86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35374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97CF6DF-9FF9-4D10-B338-0BEFC0AA317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3373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8BCF750A-8F0B-4C32-AF3E-8F11F75909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164842"/>
              </p:ext>
            </p:extLst>
          </p:nvPr>
        </p:nvGraphicFramePr>
        <p:xfrm>
          <a:off x="5972174" y="819150"/>
          <a:ext cx="5031485" cy="5145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17744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B6F572-6689-4203-8237-03F7BD9CA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517" y="112233"/>
            <a:ext cx="8712044" cy="712008"/>
          </a:xfrm>
        </p:spPr>
        <p:txBody>
          <a:bodyPr anchor="b">
            <a:normAutofit fontScale="90000"/>
          </a:bodyPr>
          <a:lstStyle/>
          <a:p>
            <a:r>
              <a:rPr lang="ru-RU" dirty="0" err="1">
                <a:ea typeface="+mj-lt"/>
                <a:cs typeface="+mj-lt"/>
              </a:rPr>
              <a:t>Об’єкти</a:t>
            </a:r>
            <a:r>
              <a:rPr lang="ru-RU" dirty="0">
                <a:ea typeface="+mj-lt"/>
                <a:cs typeface="+mj-lt"/>
              </a:rPr>
              <a:t> та база </a:t>
            </a:r>
            <a:r>
              <a:rPr lang="ru-RU" dirty="0" err="1">
                <a:ea typeface="+mj-lt"/>
                <a:cs typeface="+mj-lt"/>
              </a:rPr>
              <a:t>оподаткування</a:t>
            </a:r>
            <a:endParaRPr lang="ru-RU" dirty="0" err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9D0A34-F1ED-45C4-96F7-4EB0986C8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2460" y="1364083"/>
            <a:ext cx="4039401" cy="747025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109728" tIns="109728" rIns="109728" bIns="91440" rtlCol="0" anchor="ctr">
            <a:noAutofit/>
          </a:bodyPr>
          <a:lstStyle/>
          <a:p>
            <a:pPr algn="ctr"/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Об’єкти</a:t>
            </a:r>
            <a:r>
              <a:rPr lang="ru-RU" sz="20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ea typeface="+mn-lt"/>
                <a:cs typeface="+mn-lt"/>
              </a:rPr>
              <a:t>оподаткування</a:t>
            </a:r>
            <a:endParaRPr lang="ru-RU" sz="2000" b="1" dirty="0" err="1">
              <a:solidFill>
                <a:schemeClr val="tx1"/>
              </a:solidFill>
              <a:ea typeface="Meiryo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3FC92D12-57A1-49DC-A13F-FF7398383479}"/>
              </a:ext>
            </a:extLst>
          </p:cNvPr>
          <p:cNvSpPr txBox="1">
            <a:spLocks/>
          </p:cNvSpPr>
          <p:nvPr/>
        </p:nvSpPr>
        <p:spPr>
          <a:xfrm>
            <a:off x="362370" y="955766"/>
            <a:ext cx="2414760" cy="7470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ea typeface="+mn-lt"/>
                <a:cs typeface="+mn-lt"/>
              </a:rPr>
              <a:t>▪ </a:t>
            </a:r>
            <a:r>
              <a:rPr lang="ru-RU" sz="1600" dirty="0" err="1">
                <a:ea typeface="+mn-lt"/>
                <a:cs typeface="+mn-lt"/>
              </a:rPr>
              <a:t>майно</a:t>
            </a:r>
            <a:r>
              <a:rPr lang="ru-RU" sz="1600" dirty="0">
                <a:ea typeface="+mn-lt"/>
                <a:cs typeface="+mn-lt"/>
              </a:rPr>
              <a:t> </a:t>
            </a:r>
          </a:p>
          <a:p>
            <a:pPr algn="ctr"/>
            <a:r>
              <a:rPr lang="ru-RU" sz="1600" dirty="0">
                <a:ea typeface="+mn-lt"/>
                <a:cs typeface="+mn-lt"/>
              </a:rPr>
              <a:t>▪ </a:t>
            </a:r>
            <a:r>
              <a:rPr lang="ru-RU" sz="1600" dirty="0" err="1">
                <a:ea typeface="+mn-lt"/>
                <a:cs typeface="+mn-lt"/>
              </a:rPr>
              <a:t>товари</a:t>
            </a:r>
            <a:r>
              <a:rPr lang="ru-RU" sz="1600" dirty="0">
                <a:ea typeface="+mn-lt"/>
                <a:cs typeface="+mn-lt"/>
              </a:rPr>
              <a:t> </a:t>
            </a:r>
            <a:endParaRPr lang="ru-RU" sz="1600">
              <a:ea typeface="Meiryo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78EEA23E-AF25-4F76-91E8-EEA19E0EE40F}"/>
              </a:ext>
            </a:extLst>
          </p:cNvPr>
          <p:cNvSpPr txBox="1">
            <a:spLocks/>
          </p:cNvSpPr>
          <p:nvPr/>
        </p:nvSpPr>
        <p:spPr>
          <a:xfrm>
            <a:off x="362369" y="2019690"/>
            <a:ext cx="2414760" cy="140838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ea typeface="+mn-lt"/>
                <a:cs typeface="+mn-lt"/>
              </a:rPr>
              <a:t>▪ доходи </a:t>
            </a:r>
            <a:endParaRPr lang="ru-RU" sz="1600">
              <a:ea typeface="+mn-lt"/>
              <a:cs typeface="+mn-lt"/>
            </a:endParaRPr>
          </a:p>
          <a:p>
            <a:pPr algn="ctr"/>
            <a:r>
              <a:rPr lang="ru-RU" sz="1600" dirty="0">
                <a:ea typeface="+mn-lt"/>
                <a:cs typeface="+mn-lt"/>
              </a:rPr>
              <a:t>▪ </a:t>
            </a:r>
            <a:r>
              <a:rPr lang="ru-RU" sz="1600" dirty="0" err="1">
                <a:ea typeface="+mn-lt"/>
                <a:cs typeface="+mn-lt"/>
              </a:rPr>
              <a:t>прибуток</a:t>
            </a:r>
            <a:r>
              <a:rPr lang="ru-RU" sz="1600" dirty="0">
                <a:ea typeface="+mn-lt"/>
                <a:cs typeface="+mn-lt"/>
              </a:rPr>
              <a:t> </a:t>
            </a:r>
            <a:endParaRPr lang="ru-RU" sz="1600">
              <a:ea typeface="+mn-lt"/>
              <a:cs typeface="+mn-lt"/>
            </a:endParaRPr>
          </a:p>
          <a:p>
            <a:pPr algn="ctr"/>
            <a:r>
              <a:rPr lang="ru-RU" sz="1600" dirty="0">
                <a:ea typeface="+mn-lt"/>
                <a:cs typeface="+mn-lt"/>
              </a:rPr>
              <a:t>▪ </a:t>
            </a:r>
            <a:r>
              <a:rPr lang="ru-RU" sz="1600" dirty="0" err="1">
                <a:ea typeface="+mn-lt"/>
                <a:cs typeface="+mn-lt"/>
              </a:rPr>
              <a:t>їх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частка</a:t>
            </a:r>
            <a:endParaRPr lang="ru-RU">
              <a:ea typeface="Meiryo"/>
            </a:endParaRP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3D16C771-EF44-40C7-A772-F8D409BAB6B1}"/>
              </a:ext>
            </a:extLst>
          </p:cNvPr>
          <p:cNvSpPr txBox="1">
            <a:spLocks/>
          </p:cNvSpPr>
          <p:nvPr/>
        </p:nvSpPr>
        <p:spPr>
          <a:xfrm>
            <a:off x="4531804" y="2393501"/>
            <a:ext cx="2889212" cy="7470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ea typeface="+mn-lt"/>
                <a:cs typeface="+mn-lt"/>
              </a:rPr>
              <a:t>обороти з </a:t>
            </a:r>
            <a:r>
              <a:rPr lang="ru-RU" sz="1600" dirty="0" err="1">
                <a:ea typeface="+mn-lt"/>
                <a:cs typeface="+mn-lt"/>
              </a:rPr>
              <a:t>реалізації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товарів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послуг</a:t>
            </a:r>
            <a:r>
              <a:rPr lang="ru-RU" sz="1600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D82C1E0A-4ECD-4199-856C-7B2F9D0EB51B}"/>
              </a:ext>
            </a:extLst>
          </p:cNvPr>
          <p:cNvSpPr txBox="1">
            <a:spLocks/>
          </p:cNvSpPr>
          <p:nvPr/>
        </p:nvSpPr>
        <p:spPr>
          <a:xfrm>
            <a:off x="9204444" y="984520"/>
            <a:ext cx="2414760" cy="7470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err="1">
                <a:ea typeface="+mn-lt"/>
                <a:cs typeface="+mn-lt"/>
              </a:rPr>
              <a:t>інші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об’єкти</a:t>
            </a:r>
            <a:r>
              <a:rPr lang="ru-RU" sz="1600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5C15B7D1-9D96-4D85-932D-46CB7E9CD8BA}"/>
              </a:ext>
            </a:extLst>
          </p:cNvPr>
          <p:cNvSpPr txBox="1">
            <a:spLocks/>
          </p:cNvSpPr>
          <p:nvPr/>
        </p:nvSpPr>
        <p:spPr>
          <a:xfrm>
            <a:off x="9305087" y="2105954"/>
            <a:ext cx="2414760" cy="99144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err="1">
                <a:ea typeface="+mn-lt"/>
                <a:cs typeface="+mn-lt"/>
              </a:rPr>
              <a:t>операції</a:t>
            </a:r>
            <a:r>
              <a:rPr lang="ru-RU" sz="1600" dirty="0">
                <a:ea typeface="+mn-lt"/>
                <a:cs typeface="+mn-lt"/>
              </a:rPr>
              <a:t> з </a:t>
            </a:r>
            <a:r>
              <a:rPr lang="ru-RU" sz="1600" dirty="0" err="1">
                <a:ea typeface="+mn-lt"/>
                <a:cs typeface="+mn-lt"/>
              </a:rPr>
              <a:t>постачання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товарів</a:t>
            </a:r>
            <a:endParaRPr lang="ru-RU" dirty="0" err="1"/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71E288CE-6D7A-4B0E-B49B-01724BC8B687}"/>
              </a:ext>
            </a:extLst>
          </p:cNvPr>
          <p:cNvSpPr txBox="1">
            <a:spLocks/>
          </p:cNvSpPr>
          <p:nvPr/>
        </p:nvSpPr>
        <p:spPr>
          <a:xfrm>
            <a:off x="3683539" y="3471803"/>
            <a:ext cx="4614495" cy="106332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109728" tIns="109728" rIns="109728" bIns="91440" rtlCol="0" anchor="ctr">
            <a:no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>
                <a:solidFill>
                  <a:schemeClr val="tx1"/>
                </a:solidFill>
                <a:ea typeface="+mn-lt"/>
                <a:cs typeface="+mn-lt"/>
              </a:rPr>
              <a:t>База </a:t>
            </a:r>
            <a:r>
              <a:rPr lang="ru-RU" sz="2800" b="1" dirty="0" err="1">
                <a:solidFill>
                  <a:schemeClr val="tx1"/>
                </a:solidFill>
                <a:ea typeface="+mn-lt"/>
                <a:cs typeface="+mn-lt"/>
              </a:rPr>
              <a:t>оподаткування</a:t>
            </a:r>
            <a:endParaRPr lang="ru-RU" sz="2800" b="1">
              <a:solidFill>
                <a:schemeClr val="tx1"/>
              </a:solidFill>
              <a:ea typeface="Meiryo"/>
            </a:endParaRP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5CD26756-6F53-49D8-9E5B-02E53BDB6DC9}"/>
              </a:ext>
            </a:extLst>
          </p:cNvPr>
          <p:cNvSpPr txBox="1">
            <a:spLocks/>
          </p:cNvSpPr>
          <p:nvPr/>
        </p:nvSpPr>
        <p:spPr>
          <a:xfrm>
            <a:off x="405502" y="4751388"/>
            <a:ext cx="3277401" cy="192596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err="1">
                <a:ea typeface="+mn-lt"/>
                <a:cs typeface="+mn-lt"/>
              </a:rPr>
              <a:t>Конкретні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вартісні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фізичні</a:t>
            </a:r>
            <a:r>
              <a:rPr lang="ru-RU" sz="1600" dirty="0">
                <a:ea typeface="+mn-lt"/>
                <a:cs typeface="+mn-lt"/>
              </a:rPr>
              <a:t> та </a:t>
            </a:r>
            <a:r>
              <a:rPr lang="ru-RU" sz="1600" dirty="0" err="1">
                <a:ea typeface="+mn-lt"/>
                <a:cs typeface="+mn-lt"/>
              </a:rPr>
              <a:t>інші</a:t>
            </a:r>
            <a:r>
              <a:rPr lang="ru-RU" sz="1600" dirty="0">
                <a:ea typeface="+mn-lt"/>
                <a:cs typeface="+mn-lt"/>
              </a:rPr>
              <a:t> характеристики </a:t>
            </a:r>
            <a:r>
              <a:rPr lang="ru-RU" sz="1600" dirty="0" err="1">
                <a:ea typeface="+mn-lt"/>
                <a:cs typeface="+mn-lt"/>
              </a:rPr>
              <a:t>певного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об’єкта</a:t>
            </a:r>
            <a:endParaRPr lang="ru-RU" dirty="0" err="1"/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E540ED60-0C49-43F7-A075-511CA252A7E5}"/>
              </a:ext>
            </a:extLst>
          </p:cNvPr>
          <p:cNvSpPr txBox="1">
            <a:spLocks/>
          </p:cNvSpPr>
          <p:nvPr/>
        </p:nvSpPr>
        <p:spPr>
          <a:xfrm>
            <a:off x="7105351" y="4751387"/>
            <a:ext cx="4470721" cy="192596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109728" tIns="109728" rIns="109728" bIns="91440" rtlCol="0" anchor="ctr">
            <a:no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err="1">
                <a:ea typeface="+mn-lt"/>
                <a:cs typeface="+mn-lt"/>
              </a:rPr>
              <a:t>Фізичний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вартісний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чи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інший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вираз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об’єкта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оподаткування</a:t>
            </a:r>
            <a:r>
              <a:rPr lang="ru-RU" sz="1600" dirty="0">
                <a:ea typeface="+mn-lt"/>
                <a:cs typeface="+mn-lt"/>
              </a:rPr>
              <a:t>, до </a:t>
            </a:r>
            <a:r>
              <a:rPr lang="ru-RU" sz="1600" dirty="0" err="1">
                <a:ea typeface="+mn-lt"/>
                <a:cs typeface="+mn-lt"/>
              </a:rPr>
              <a:t>якого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застосовується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податкова</a:t>
            </a:r>
            <a:r>
              <a:rPr lang="ru-RU" sz="1600" dirty="0">
                <a:ea typeface="+mn-lt"/>
                <a:cs typeface="+mn-lt"/>
              </a:rPr>
              <a:t> ставка </a:t>
            </a:r>
            <a:r>
              <a:rPr lang="ru-RU" sz="1600" dirty="0" err="1">
                <a:ea typeface="+mn-lt"/>
                <a:cs typeface="+mn-lt"/>
              </a:rPr>
              <a:t>чи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нараховуються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податкові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забов’язання</a:t>
            </a:r>
            <a:endParaRPr lang="ru-RU" dirty="0" err="1"/>
          </a:p>
        </p:txBody>
      </p:sp>
      <p:sp>
        <p:nvSpPr>
          <p:cNvPr id="9" name="Стрелка: изогнутая вверх 8">
            <a:extLst>
              <a:ext uri="{FF2B5EF4-FFF2-40B4-BE49-F238E27FC236}">
                <a16:creationId xmlns:a16="http://schemas.microsoft.com/office/drawing/2014/main" id="{47E34516-A263-484C-8F3C-4E764712BE93}"/>
              </a:ext>
            </a:extLst>
          </p:cNvPr>
          <p:cNvSpPr/>
          <p:nvPr/>
        </p:nvSpPr>
        <p:spPr>
          <a:xfrm rot="10800000" flipH="1">
            <a:off x="8444737" y="3939358"/>
            <a:ext cx="1624641" cy="589472"/>
          </a:xfrm>
          <a:prstGeom prst="bentUp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изогнутая вверх 22">
            <a:extLst>
              <a:ext uri="{FF2B5EF4-FFF2-40B4-BE49-F238E27FC236}">
                <a16:creationId xmlns:a16="http://schemas.microsoft.com/office/drawing/2014/main" id="{3DC96096-5173-4C98-A9F8-776818952145}"/>
              </a:ext>
            </a:extLst>
          </p:cNvPr>
          <p:cNvSpPr/>
          <p:nvPr/>
        </p:nvSpPr>
        <p:spPr>
          <a:xfrm rot="10800000">
            <a:off x="1989302" y="3939357"/>
            <a:ext cx="1581509" cy="589472"/>
          </a:xfrm>
          <a:prstGeom prst="bentUp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6243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6AF5CF-B24C-494B-A779-2071CDA57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272" y="-592257"/>
            <a:ext cx="8079440" cy="1344612"/>
          </a:xfrm>
        </p:spPr>
        <p:txBody>
          <a:bodyPr anchor="b">
            <a:normAutofit/>
          </a:bodyPr>
          <a:lstStyle/>
          <a:p>
            <a:r>
              <a:rPr lang="ru-RU" dirty="0" err="1">
                <a:ea typeface="+mj-lt"/>
                <a:cs typeface="+mj-lt"/>
              </a:rPr>
              <a:t>Класифікація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податків</a:t>
            </a:r>
            <a:r>
              <a:rPr lang="ru-RU" dirty="0">
                <a:ea typeface="+mj-lt"/>
                <a:cs typeface="+mj-lt"/>
              </a:rPr>
              <a:t> та </a:t>
            </a:r>
            <a:r>
              <a:rPr lang="ru-RU" dirty="0" err="1">
                <a:ea typeface="+mj-lt"/>
                <a:cs typeface="+mj-lt"/>
              </a:rPr>
              <a:t>зборів</a:t>
            </a:r>
            <a:endParaRPr lang="ru-RU" dirty="0" err="1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507190B-77AD-469F-81ED-2D849186C0C1}"/>
              </a:ext>
            </a:extLst>
          </p:cNvPr>
          <p:cNvSpPr/>
          <p:nvPr/>
        </p:nvSpPr>
        <p:spPr>
          <a:xfrm>
            <a:off x="793630" y="901461"/>
            <a:ext cx="4126300" cy="74762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Загальнодержавні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податки</a:t>
            </a:r>
            <a:r>
              <a:rPr lang="ru-RU" sz="2000" b="1" dirty="0">
                <a:ea typeface="+mn-lt"/>
                <a:cs typeface="+mn-lt"/>
              </a:rPr>
              <a:t> (ст. 9 ПКУ)</a:t>
            </a:r>
            <a:endParaRPr lang="ru-RU" sz="2000" b="1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A6B4536-AA7E-4466-AE26-1D93983E62E4}"/>
              </a:ext>
            </a:extLst>
          </p:cNvPr>
          <p:cNvSpPr/>
          <p:nvPr/>
        </p:nvSpPr>
        <p:spPr>
          <a:xfrm>
            <a:off x="6889629" y="901460"/>
            <a:ext cx="4126300" cy="74762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Місцеві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податки</a:t>
            </a:r>
            <a:r>
              <a:rPr lang="ru-RU" sz="2000" b="1" dirty="0">
                <a:ea typeface="+mn-lt"/>
                <a:cs typeface="+mn-lt"/>
              </a:rPr>
              <a:t> (ст. 10 ПКУ)</a:t>
            </a:r>
            <a:endParaRPr lang="ru-RU" sz="2000" b="1">
              <a:ea typeface="Meiryo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769C021-0919-47A1-970A-6720A23AC8CA}"/>
              </a:ext>
            </a:extLst>
          </p:cNvPr>
          <p:cNvSpPr/>
          <p:nvPr/>
        </p:nvSpPr>
        <p:spPr>
          <a:xfrm>
            <a:off x="792732" y="1978864"/>
            <a:ext cx="4471356" cy="45576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/>
              <a:t>✓</a:t>
            </a:r>
            <a:r>
              <a:rPr lang="ru-RU" sz="2400" dirty="0" err="1"/>
              <a:t>податок</a:t>
            </a:r>
            <a:r>
              <a:rPr lang="ru-RU" sz="2400" dirty="0"/>
              <a:t> на </a:t>
            </a:r>
            <a:r>
              <a:rPr lang="ru-RU" sz="2400" dirty="0" err="1"/>
              <a:t>прибуток</a:t>
            </a:r>
            <a:r>
              <a:rPr lang="ru-RU" sz="2400" dirty="0"/>
              <a:t> </a:t>
            </a:r>
            <a:r>
              <a:rPr lang="ru-RU" sz="2400" dirty="0" err="1"/>
              <a:t>підприємств</a:t>
            </a:r>
            <a:r>
              <a:rPr lang="ru-RU" sz="2400" dirty="0"/>
              <a:t>; </a:t>
            </a:r>
            <a:endParaRPr lang="ru-RU" sz="2400" dirty="0">
              <a:ea typeface="Meiryo"/>
            </a:endParaRPr>
          </a:p>
          <a:p>
            <a:r>
              <a:rPr lang="ru-RU" sz="2400" dirty="0"/>
              <a:t>✓</a:t>
            </a:r>
            <a:r>
              <a:rPr lang="ru-RU" sz="2400" dirty="0" err="1"/>
              <a:t>податок</a:t>
            </a:r>
            <a:r>
              <a:rPr lang="ru-RU" sz="2400" dirty="0"/>
              <a:t> на доходи </a:t>
            </a:r>
            <a:r>
              <a:rPr lang="ru-RU" sz="2400" dirty="0" err="1"/>
              <a:t>фізичних</a:t>
            </a:r>
            <a:r>
              <a:rPr lang="ru-RU" sz="2400" dirty="0"/>
              <a:t> </a:t>
            </a:r>
            <a:r>
              <a:rPr lang="ru-RU" sz="2400" dirty="0" err="1"/>
              <a:t>осіб</a:t>
            </a:r>
            <a:r>
              <a:rPr lang="ru-RU" sz="2400" dirty="0"/>
              <a:t>; </a:t>
            </a:r>
            <a:endParaRPr lang="ru-RU" sz="2400">
              <a:ea typeface="Meiryo"/>
            </a:endParaRPr>
          </a:p>
          <a:p>
            <a:r>
              <a:rPr lang="ru-RU" sz="2400" dirty="0"/>
              <a:t>✓</a:t>
            </a:r>
            <a:r>
              <a:rPr lang="ru-RU" sz="2400" dirty="0" err="1"/>
              <a:t>податок</a:t>
            </a:r>
            <a:r>
              <a:rPr lang="ru-RU" sz="2400" dirty="0"/>
              <a:t> на </a:t>
            </a:r>
            <a:r>
              <a:rPr lang="ru-RU" sz="2400" dirty="0" err="1"/>
              <a:t>додану</a:t>
            </a:r>
            <a:r>
              <a:rPr lang="ru-RU" sz="2400" dirty="0"/>
              <a:t> </a:t>
            </a:r>
            <a:r>
              <a:rPr lang="ru-RU" sz="2400" dirty="0" err="1"/>
              <a:t>вартість</a:t>
            </a:r>
            <a:r>
              <a:rPr lang="ru-RU" sz="2400" dirty="0"/>
              <a:t>; </a:t>
            </a:r>
            <a:endParaRPr lang="ru-RU" sz="2400">
              <a:ea typeface="Meiryo"/>
            </a:endParaRPr>
          </a:p>
          <a:p>
            <a:r>
              <a:rPr lang="ru-RU" sz="2400" dirty="0"/>
              <a:t>✓</a:t>
            </a:r>
            <a:r>
              <a:rPr lang="ru-RU" sz="2400" dirty="0" err="1"/>
              <a:t>акцизний</a:t>
            </a:r>
            <a:r>
              <a:rPr lang="ru-RU" sz="2400" dirty="0"/>
              <a:t> </a:t>
            </a:r>
            <a:r>
              <a:rPr lang="ru-RU" sz="2400" dirty="0" err="1"/>
              <a:t>податок</a:t>
            </a:r>
            <a:r>
              <a:rPr lang="ru-RU" sz="2400" dirty="0"/>
              <a:t>; </a:t>
            </a:r>
            <a:endParaRPr lang="ru-RU" sz="2400">
              <a:ea typeface="Meiryo"/>
            </a:endParaRPr>
          </a:p>
          <a:p>
            <a:r>
              <a:rPr lang="ru-RU" sz="2400" dirty="0"/>
              <a:t>✓</a:t>
            </a:r>
            <a:r>
              <a:rPr lang="ru-RU" sz="2400" dirty="0" err="1"/>
              <a:t>екологічний</a:t>
            </a:r>
            <a:r>
              <a:rPr lang="ru-RU" sz="2400" dirty="0"/>
              <a:t> </a:t>
            </a:r>
            <a:r>
              <a:rPr lang="ru-RU" sz="2400" dirty="0" err="1"/>
              <a:t>податок</a:t>
            </a:r>
            <a:r>
              <a:rPr lang="ru-RU" sz="2400" dirty="0"/>
              <a:t>; </a:t>
            </a:r>
            <a:endParaRPr lang="ru-RU" sz="2400">
              <a:ea typeface="Meiryo"/>
            </a:endParaRPr>
          </a:p>
          <a:p>
            <a:r>
              <a:rPr lang="ru-RU" sz="2400" dirty="0"/>
              <a:t>✓</a:t>
            </a:r>
            <a:r>
              <a:rPr lang="ru-RU" sz="2400" dirty="0" err="1"/>
              <a:t>рентна</a:t>
            </a:r>
            <a:r>
              <a:rPr lang="ru-RU" sz="2400" dirty="0"/>
              <a:t> плата; </a:t>
            </a:r>
            <a:endParaRPr lang="ru-RU" sz="2400">
              <a:ea typeface="Meiryo"/>
            </a:endParaRPr>
          </a:p>
          <a:p>
            <a:r>
              <a:rPr lang="ru-RU" sz="2400" dirty="0"/>
              <a:t>✓</a:t>
            </a:r>
            <a:r>
              <a:rPr lang="ru-RU" sz="2400" dirty="0" err="1"/>
              <a:t>мито</a:t>
            </a:r>
            <a:r>
              <a:rPr lang="ru-RU" sz="2400" dirty="0"/>
              <a:t>.</a:t>
            </a:r>
            <a:endParaRPr lang="ru-RU" sz="2400" dirty="0">
              <a:ea typeface="Meiryo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1A61AB7-9DF6-458D-BC63-BB3F6895201F}"/>
              </a:ext>
            </a:extLst>
          </p:cNvPr>
          <p:cNvSpPr/>
          <p:nvPr/>
        </p:nvSpPr>
        <p:spPr>
          <a:xfrm>
            <a:off x="6601184" y="1978863"/>
            <a:ext cx="4500111" cy="45576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ru-RU" sz="2400" dirty="0"/>
              <a:t>✓</a:t>
            </a:r>
            <a:r>
              <a:rPr lang="ru-RU" sz="2400" dirty="0" err="1"/>
              <a:t>єдиний</a:t>
            </a:r>
            <a:r>
              <a:rPr lang="ru-RU" sz="2400" dirty="0"/>
              <a:t> </a:t>
            </a:r>
            <a:r>
              <a:rPr lang="ru-RU" sz="2400" dirty="0" err="1"/>
              <a:t>податок</a:t>
            </a:r>
            <a:r>
              <a:rPr lang="ru-RU" sz="2400" dirty="0"/>
              <a:t>; </a:t>
            </a:r>
            <a:endParaRPr lang="ru-RU" sz="2400" dirty="0">
              <a:ea typeface="Meiryo"/>
            </a:endParaRPr>
          </a:p>
          <a:p>
            <a:r>
              <a:rPr lang="ru-RU" sz="2400" dirty="0"/>
              <a:t>✓</a:t>
            </a:r>
            <a:r>
              <a:rPr lang="ru-RU" sz="2400" dirty="0" err="1"/>
              <a:t>податок</a:t>
            </a:r>
            <a:r>
              <a:rPr lang="ru-RU" sz="2400" dirty="0"/>
              <a:t> на </a:t>
            </a:r>
            <a:r>
              <a:rPr lang="ru-RU" sz="2400" dirty="0" err="1"/>
              <a:t>майно</a:t>
            </a:r>
            <a:r>
              <a:rPr lang="ru-RU" sz="2400" dirty="0"/>
              <a:t>: плата за землю (</a:t>
            </a:r>
            <a:r>
              <a:rPr lang="ru-RU" sz="2400" dirty="0" err="1"/>
              <a:t>земельний</a:t>
            </a:r>
            <a:r>
              <a:rPr lang="ru-RU" sz="2400" dirty="0"/>
              <a:t> </a:t>
            </a:r>
            <a:r>
              <a:rPr lang="ru-RU" sz="2400" dirty="0" err="1"/>
              <a:t>податок</a:t>
            </a:r>
            <a:r>
              <a:rPr lang="ru-RU" sz="2400" dirty="0"/>
              <a:t> та </a:t>
            </a:r>
            <a:r>
              <a:rPr lang="ru-RU" sz="2400" dirty="0" err="1"/>
              <a:t>орендна</a:t>
            </a:r>
            <a:r>
              <a:rPr lang="ru-RU" sz="2400" dirty="0"/>
              <a:t> плата) </a:t>
            </a:r>
            <a:r>
              <a:rPr lang="ru-RU" sz="2400" dirty="0" err="1"/>
              <a:t>транспортний</a:t>
            </a:r>
            <a:r>
              <a:rPr lang="ru-RU" sz="2400" dirty="0"/>
              <a:t> </a:t>
            </a:r>
            <a:r>
              <a:rPr lang="ru-RU" sz="2400" dirty="0" err="1"/>
              <a:t>податок</a:t>
            </a:r>
            <a:r>
              <a:rPr lang="ru-RU" sz="2400" dirty="0"/>
              <a:t> (</a:t>
            </a:r>
            <a:r>
              <a:rPr lang="ru-RU" sz="2400" dirty="0" err="1"/>
              <a:t>новий</a:t>
            </a:r>
            <a:r>
              <a:rPr lang="ru-RU" sz="2400" dirty="0"/>
              <a:t> </a:t>
            </a:r>
            <a:r>
              <a:rPr lang="ru-RU" sz="2400" dirty="0" err="1"/>
              <a:t>податок</a:t>
            </a:r>
            <a:r>
              <a:rPr lang="ru-RU" sz="2400" dirty="0"/>
              <a:t> на авто, </a:t>
            </a:r>
            <a:r>
              <a:rPr lang="ru-RU" sz="2400" dirty="0" err="1"/>
              <a:t>об’єм</a:t>
            </a:r>
            <a:r>
              <a:rPr lang="ru-RU" sz="2400" dirty="0"/>
              <a:t> </a:t>
            </a:r>
            <a:r>
              <a:rPr lang="ru-RU" sz="2400" dirty="0" err="1"/>
              <a:t>двигуна</a:t>
            </a:r>
            <a:r>
              <a:rPr lang="ru-RU" sz="2400" dirty="0"/>
              <a:t>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перевищує</a:t>
            </a:r>
            <a:r>
              <a:rPr lang="ru-RU" sz="2400" dirty="0"/>
              <a:t> </a:t>
            </a:r>
            <a:r>
              <a:rPr lang="ru-RU" sz="2400" dirty="0" err="1"/>
              <a:t>встановлений</a:t>
            </a:r>
            <a:r>
              <a:rPr lang="ru-RU" sz="2400" dirty="0"/>
              <a:t> максимум) </a:t>
            </a:r>
            <a:r>
              <a:rPr lang="ru-RU" sz="2400" dirty="0" err="1"/>
              <a:t>податок</a:t>
            </a:r>
            <a:r>
              <a:rPr lang="ru-RU" sz="2400" dirty="0"/>
              <a:t> на </a:t>
            </a:r>
            <a:r>
              <a:rPr lang="ru-RU" sz="2400" dirty="0" err="1"/>
              <a:t>нерухомість</a:t>
            </a:r>
            <a:r>
              <a:rPr lang="ru-RU" sz="2400" dirty="0"/>
              <a:t>.</a:t>
            </a:r>
            <a:endParaRPr lang="ru-RU" sz="2400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37772989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624CBFB-D803-467F-960F-B6A30F8218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ED3A96-B00A-4007-9D2A-E4E9DE407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1823" y="1346268"/>
            <a:ext cx="8868354" cy="2463667"/>
          </a:xfrm>
        </p:spPr>
        <p:txBody>
          <a:bodyPr anchor="b">
            <a:normAutofit/>
          </a:bodyPr>
          <a:lstStyle/>
          <a:p>
            <a:pPr algn="ctr"/>
            <a:r>
              <a:rPr lang="ru-RU" sz="4800" dirty="0">
                <a:ea typeface="+mj-lt"/>
                <a:cs typeface="+mj-lt"/>
              </a:rPr>
              <a:t>Система </a:t>
            </a:r>
            <a:r>
              <a:rPr lang="ru-RU" sz="4800" dirty="0" err="1">
                <a:ea typeface="+mj-lt"/>
                <a:cs typeface="+mj-lt"/>
              </a:rPr>
              <a:t>оподаткування</a:t>
            </a:r>
            <a:r>
              <a:rPr lang="ru-RU" sz="4800" dirty="0">
                <a:ea typeface="+mj-lt"/>
                <a:cs typeface="+mj-lt"/>
              </a:rPr>
              <a:t> </a:t>
            </a:r>
            <a:r>
              <a:rPr lang="ru-RU" sz="4800" dirty="0" err="1">
                <a:ea typeface="+mj-lt"/>
                <a:cs typeface="+mj-lt"/>
              </a:rPr>
              <a:t>аптечних</a:t>
            </a:r>
            <a:r>
              <a:rPr lang="ru-RU" sz="4800" dirty="0">
                <a:ea typeface="+mj-lt"/>
                <a:cs typeface="+mj-lt"/>
              </a:rPr>
              <a:t> </a:t>
            </a:r>
            <a:r>
              <a:rPr lang="ru-RU" sz="4800" dirty="0" err="1">
                <a:ea typeface="+mj-lt"/>
                <a:cs typeface="+mj-lt"/>
              </a:rPr>
              <a:t>закладів</a:t>
            </a:r>
            <a:endParaRPr lang="ru-RU" sz="4800">
              <a:ea typeface="Meiryo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3C85561-90D2-4AFA-B2C5-F2D61D86C2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026B71D-5A6F-48FE-AC6A-D7AAA01806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47015" y="-1314429"/>
            <a:ext cx="1697663" cy="12191695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9584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938305-2A7E-49C4-B072-B4155158F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826" y="269691"/>
            <a:ext cx="9101249" cy="18484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i="1" dirty="0" err="1">
                <a:solidFill>
                  <a:srgbClr val="C00000"/>
                </a:solidFill>
                <a:ea typeface="+mj-lt"/>
                <a:cs typeface="+mj-lt"/>
              </a:rPr>
              <a:t>Спрощена</a:t>
            </a:r>
            <a:r>
              <a:rPr lang="ru-RU" sz="2400" i="1" dirty="0">
                <a:solidFill>
                  <a:srgbClr val="C00000"/>
                </a:solidFill>
                <a:ea typeface="+mj-lt"/>
                <a:cs typeface="+mj-lt"/>
              </a:rPr>
              <a:t> система </a:t>
            </a:r>
            <a:r>
              <a:rPr lang="ru-RU" sz="2400" i="1" dirty="0" err="1">
                <a:solidFill>
                  <a:srgbClr val="C00000"/>
                </a:solidFill>
                <a:ea typeface="+mj-lt"/>
                <a:cs typeface="+mj-lt"/>
              </a:rPr>
              <a:t>оподаткування</a:t>
            </a:r>
            <a:r>
              <a:rPr lang="ru-RU" sz="2400" i="1" dirty="0">
                <a:solidFill>
                  <a:srgbClr val="C00000"/>
                </a:solidFill>
                <a:ea typeface="+mj-lt"/>
                <a:cs typeface="+mj-lt"/>
              </a:rPr>
              <a:t> – </a:t>
            </a:r>
            <a:r>
              <a:rPr lang="ru-RU" sz="2400" i="1" dirty="0" err="1">
                <a:solidFill>
                  <a:srgbClr val="C00000"/>
                </a:solidFill>
                <a:ea typeface="+mj-lt"/>
                <a:cs typeface="+mj-lt"/>
              </a:rPr>
              <a:t>спеціальний</a:t>
            </a:r>
            <a:r>
              <a:rPr lang="ru-RU" sz="2400" i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400" i="1" dirty="0" err="1">
                <a:solidFill>
                  <a:srgbClr val="C00000"/>
                </a:solidFill>
                <a:ea typeface="+mj-lt"/>
                <a:cs typeface="+mj-lt"/>
              </a:rPr>
              <a:t>податковий</a:t>
            </a:r>
            <a:r>
              <a:rPr lang="ru-RU" sz="2400" i="1" dirty="0">
                <a:solidFill>
                  <a:srgbClr val="C00000"/>
                </a:solidFill>
                <a:ea typeface="+mj-lt"/>
                <a:cs typeface="+mj-lt"/>
              </a:rPr>
              <a:t> режим</a:t>
            </a:r>
            <a:r>
              <a:rPr lang="ru-RU" sz="2400" dirty="0">
                <a:solidFill>
                  <a:srgbClr val="C00000"/>
                </a:solidFill>
                <a:ea typeface="+mj-lt"/>
                <a:cs typeface="+mj-lt"/>
              </a:rPr>
              <a:t>,</a:t>
            </a:r>
            <a:r>
              <a:rPr lang="ru-RU" sz="2400" dirty="0">
                <a:ea typeface="+mj-lt"/>
                <a:cs typeface="+mj-lt"/>
              </a:rPr>
              <a:t> </a:t>
            </a:r>
            <a:br>
              <a:rPr lang="ru-RU" sz="2400" dirty="0">
                <a:ea typeface="+mj-lt"/>
                <a:cs typeface="+mj-lt"/>
              </a:rPr>
            </a:br>
            <a:r>
              <a:rPr lang="ru-RU" sz="2400" dirty="0" err="1">
                <a:ea typeface="+mj-lt"/>
                <a:cs typeface="+mj-lt"/>
              </a:rPr>
              <a:t>Регулюється</a:t>
            </a:r>
            <a:r>
              <a:rPr lang="ru-RU" sz="2400" dirty="0">
                <a:ea typeface="+mj-lt"/>
                <a:cs typeface="+mj-lt"/>
              </a:rPr>
              <a:t> главою 1 </a:t>
            </a:r>
            <a:r>
              <a:rPr lang="ru-RU" sz="2400" dirty="0" err="1">
                <a:ea typeface="+mj-lt"/>
                <a:cs typeface="+mj-lt"/>
              </a:rPr>
              <a:t>розд</a:t>
            </a:r>
            <a:r>
              <a:rPr lang="ru-RU" sz="2400" dirty="0">
                <a:ea typeface="+mj-lt"/>
                <a:cs typeface="+mj-lt"/>
              </a:rPr>
              <a:t>. XIV </a:t>
            </a:r>
            <a:r>
              <a:rPr lang="ru-RU" sz="2400" dirty="0" err="1">
                <a:ea typeface="+mj-lt"/>
                <a:cs typeface="+mj-lt"/>
              </a:rPr>
              <a:t>Податкового</a:t>
            </a:r>
            <a:r>
              <a:rPr lang="ru-RU" sz="2400" dirty="0">
                <a:ea typeface="+mj-lt"/>
                <a:cs typeface="+mj-lt"/>
              </a:rPr>
              <a:t> кодексу </a:t>
            </a:r>
            <a:r>
              <a:rPr lang="ru-RU" sz="2400" dirty="0" err="1">
                <a:ea typeface="+mj-lt"/>
                <a:cs typeface="+mj-lt"/>
              </a:rPr>
              <a:t>України</a:t>
            </a:r>
            <a:endParaRPr lang="ru-RU" sz="2400" dirty="0" err="1">
              <a:ea typeface="Meiryo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6EE7CE-D7C6-4028-BE49-4E4E7C6D4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109728" tIns="109728" rIns="109728" bIns="91440" rtlCol="0" anchor="t">
            <a:normAutofit/>
          </a:bodyPr>
          <a:lstStyle/>
          <a:p>
            <a:r>
              <a:rPr lang="ru-RU" dirty="0">
                <a:ea typeface="+mn-lt"/>
                <a:cs typeface="+mn-lt"/>
              </a:rPr>
              <a:t>◼ </a:t>
            </a:r>
            <a:r>
              <a:rPr lang="ru-RU" dirty="0" err="1">
                <a:ea typeface="+mn-lt"/>
                <a:cs typeface="+mn-lt"/>
              </a:rPr>
              <a:t>це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особливий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механізм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стягнення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податків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зборів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заміняє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сплату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окремих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податків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зборів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на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сплату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єдиного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податку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веденням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спрощеного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обліку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звітності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>
                <a:solidFill>
                  <a:srgbClr val="C00000"/>
                </a:solidFill>
                <a:ea typeface="+mn-lt"/>
                <a:cs typeface="+mn-lt"/>
              </a:rPr>
              <a:t>ст. 291</a:t>
            </a:r>
            <a:r>
              <a:rPr lang="ru-RU" dirty="0">
                <a:ea typeface="+mn-lt"/>
                <a:cs typeface="+mn-lt"/>
              </a:rPr>
              <a:t> ПКУ). </a:t>
            </a:r>
          </a:p>
          <a:p>
            <a:r>
              <a:rPr lang="ru-RU" dirty="0">
                <a:ea typeface="+mn-lt"/>
                <a:cs typeface="+mn-lt"/>
              </a:rPr>
              <a:t>◼ </a:t>
            </a:r>
            <a:r>
              <a:rPr lang="ru-RU" dirty="0" err="1">
                <a:ea typeface="+mn-lt"/>
                <a:cs typeface="+mn-lt"/>
              </a:rPr>
              <a:t>Підприємець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може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самостійно</a:t>
            </a:r>
            <a:r>
              <a:rPr lang="ru-RU" dirty="0">
                <a:ea typeface="+mn-lt"/>
                <a:cs typeface="+mn-lt"/>
              </a:rPr>
              <a:t> обрати для себе </a:t>
            </a:r>
            <a:r>
              <a:rPr lang="ru-RU" dirty="0" err="1">
                <a:ea typeface="+mn-lt"/>
                <a:cs typeface="+mn-lt"/>
              </a:rPr>
              <a:t>таку</a:t>
            </a:r>
            <a:r>
              <a:rPr lang="ru-RU" dirty="0">
                <a:ea typeface="+mn-lt"/>
                <a:cs typeface="+mn-lt"/>
              </a:rPr>
              <a:t> систему </a:t>
            </a:r>
            <a:r>
              <a:rPr lang="ru-RU" dirty="0" err="1">
                <a:ea typeface="+mn-lt"/>
                <a:cs typeface="+mn-lt"/>
              </a:rPr>
              <a:t>оподаткування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якщо</a:t>
            </a:r>
            <a:r>
              <a:rPr lang="ru-RU" dirty="0">
                <a:ea typeface="+mn-lt"/>
                <a:cs typeface="+mn-lt"/>
              </a:rPr>
              <a:t> вона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відповідає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встановленим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вимогам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та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зареєструється</a:t>
            </a:r>
            <a:r>
              <a:rPr lang="ru-RU" b="1" dirty="0">
                <a:ea typeface="+mn-lt"/>
                <a:cs typeface="+mn-lt"/>
              </a:rPr>
              <a:t> як </a:t>
            </a:r>
            <a:r>
              <a:rPr lang="ru-RU" b="1" dirty="0" err="1">
                <a:ea typeface="+mn-lt"/>
                <a:cs typeface="+mn-lt"/>
              </a:rPr>
              <a:t>платник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єдиного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податку</a:t>
            </a:r>
            <a:r>
              <a:rPr lang="ru-RU" dirty="0">
                <a:ea typeface="+mn-lt"/>
                <a:cs typeface="+mn-lt"/>
              </a:rPr>
              <a:t>. </a:t>
            </a:r>
          </a:p>
          <a:p>
            <a:r>
              <a:rPr lang="ru-RU" dirty="0">
                <a:ea typeface="+mn-lt"/>
                <a:cs typeface="+mn-lt"/>
              </a:rPr>
              <a:t>◼ </a:t>
            </a:r>
            <a:r>
              <a:rPr lang="ru-RU" b="1" dirty="0">
                <a:ea typeface="+mn-lt"/>
                <a:cs typeface="+mn-lt"/>
              </a:rPr>
              <a:t>Не </a:t>
            </a:r>
            <a:r>
              <a:rPr lang="ru-RU" b="1" dirty="0" err="1">
                <a:ea typeface="+mn-lt"/>
                <a:cs typeface="+mn-lt"/>
              </a:rPr>
              <a:t>можуть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застосовувати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спрощену</a:t>
            </a:r>
            <a:r>
              <a:rPr lang="ru-RU" dirty="0">
                <a:ea typeface="+mn-lt"/>
                <a:cs typeface="+mn-lt"/>
              </a:rPr>
              <a:t> систему </a:t>
            </a:r>
            <a:r>
              <a:rPr lang="ru-RU" dirty="0" err="1">
                <a:ea typeface="+mn-lt"/>
                <a:cs typeface="+mn-lt"/>
              </a:rPr>
              <a:t>оподаткування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фізичні</a:t>
            </a:r>
            <a:r>
              <a:rPr lang="ru-RU" dirty="0">
                <a:ea typeface="+mn-lt"/>
                <a:cs typeface="+mn-lt"/>
              </a:rPr>
              <a:t> особи – </a:t>
            </a:r>
            <a:r>
              <a:rPr lang="ru-RU" b="1" dirty="0" err="1">
                <a:ea typeface="+mn-lt"/>
                <a:cs typeface="+mn-lt"/>
              </a:rPr>
              <a:t>нерезиденти</a:t>
            </a:r>
            <a:r>
              <a:rPr lang="ru-RU" dirty="0">
                <a:ea typeface="+mn-lt"/>
                <a:cs typeface="+mn-lt"/>
              </a:rPr>
              <a:t> (ст. 291 ПКУ)</a:t>
            </a:r>
            <a:endParaRPr lang="ru-RU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14508879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395BAC-9629-4848-9C1A-7AB9D8926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-621705"/>
            <a:ext cx="8770571" cy="1345269"/>
          </a:xfrm>
        </p:spPr>
        <p:txBody>
          <a:bodyPr/>
          <a:lstStyle/>
          <a:p>
            <a:pPr algn="ctr"/>
            <a:r>
              <a:rPr lang="ru-RU" b="0" dirty="0" err="1">
                <a:ea typeface="+mj-lt"/>
                <a:cs typeface="+mj-lt"/>
              </a:rPr>
              <a:t>Групи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платників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єдиного</a:t>
            </a:r>
            <a:r>
              <a:rPr lang="ru-RU" b="0" dirty="0">
                <a:ea typeface="+mj-lt"/>
                <a:cs typeface="+mj-lt"/>
              </a:rPr>
              <a:t> </a:t>
            </a:r>
            <a:r>
              <a:rPr lang="ru-RU" b="0" dirty="0" err="1">
                <a:ea typeface="+mj-lt"/>
                <a:cs typeface="+mj-lt"/>
              </a:rPr>
              <a:t>податку</a:t>
            </a:r>
            <a:endParaRPr lang="ru-RU" dirty="0" err="1">
              <a:ea typeface="Meiryo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F559FD66-DABA-4975-992C-AD057F030D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5314922"/>
              </p:ext>
            </p:extLst>
          </p:nvPr>
        </p:nvGraphicFramePr>
        <p:xfrm>
          <a:off x="646980" y="833887"/>
          <a:ext cx="11170429" cy="5701434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905773">
                  <a:extLst>
                    <a:ext uri="{9D8B030D-6E8A-4147-A177-3AD203B41FA5}">
                      <a16:colId xmlns:a16="http://schemas.microsoft.com/office/drawing/2014/main" val="212319802"/>
                    </a:ext>
                  </a:extLst>
                </a:gridCol>
                <a:gridCol w="1955319">
                  <a:extLst>
                    <a:ext uri="{9D8B030D-6E8A-4147-A177-3AD203B41FA5}">
                      <a16:colId xmlns:a16="http://schemas.microsoft.com/office/drawing/2014/main" val="1605277799"/>
                    </a:ext>
                  </a:extLst>
                </a:gridCol>
                <a:gridCol w="3623094">
                  <a:extLst>
                    <a:ext uri="{9D8B030D-6E8A-4147-A177-3AD203B41FA5}">
                      <a16:colId xmlns:a16="http://schemas.microsoft.com/office/drawing/2014/main" val="3850405457"/>
                    </a:ext>
                  </a:extLst>
                </a:gridCol>
                <a:gridCol w="2731696">
                  <a:extLst>
                    <a:ext uri="{9D8B030D-6E8A-4147-A177-3AD203B41FA5}">
                      <a16:colId xmlns:a16="http://schemas.microsoft.com/office/drawing/2014/main" val="1910093362"/>
                    </a:ext>
                  </a:extLst>
                </a:gridCol>
                <a:gridCol w="1954547">
                  <a:extLst>
                    <a:ext uri="{9D8B030D-6E8A-4147-A177-3AD203B41FA5}">
                      <a16:colId xmlns:a16="http://schemas.microsoft.com/office/drawing/2014/main" val="3179662858"/>
                    </a:ext>
                  </a:extLst>
                </a:gridCol>
              </a:tblGrid>
              <a:tr h="110167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Суб’єкт</a:t>
                      </a:r>
                      <a:endParaRPr lang="ru-RU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Види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господарської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діяльності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 </a:t>
                      </a:r>
                      <a:endParaRPr lang="ru-RU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Граничний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обсяг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доходу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протягом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календ. року </a:t>
                      </a:r>
                      <a:endParaRPr lang="ru-RU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err="1">
                          <a:latin typeface="Meiryo"/>
                        </a:rPr>
                        <a:t>Кількість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err="1">
                          <a:latin typeface="Meiryo"/>
                        </a:rPr>
                        <a:t>найманих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err="1">
                          <a:latin typeface="Meiryo"/>
                        </a:rPr>
                        <a:t>працівників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 </a:t>
                      </a:r>
                      <a:endParaRPr lang="ru-RU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2827418"/>
                  </a:ext>
                </a:extLst>
              </a:tr>
              <a:tr h="1059306">
                <a:tc>
                  <a:txBody>
                    <a:bodyPr/>
                    <a:lstStyle/>
                    <a:p>
                      <a:pPr algn="ctr"/>
                      <a:r>
                        <a:rPr lang="ru-RU" sz="60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ФОП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Роздрібний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продаж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товарів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на ринках,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надання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побутових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послуг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населенню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1 млн.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грн</a:t>
                      </a:r>
                      <a:endParaRPr lang="ru-RU" sz="1600" dirty="0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0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0574998"/>
                  </a:ext>
                </a:extLst>
              </a:tr>
              <a:tr h="1101678">
                <a:tc>
                  <a:txBody>
                    <a:bodyPr/>
                    <a:lstStyle/>
                    <a:p>
                      <a:pPr algn="ctr"/>
                      <a:r>
                        <a:rPr lang="ru-RU" sz="60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ФОП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виробництво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/ продаж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товарів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;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надання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послуг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населенню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/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платникам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ЄП;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діяльність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в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сфері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ресторанного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господарства</a:t>
                      </a:r>
                      <a:endParaRPr lang="ru-RU" sz="1600" dirty="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5 млн.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грн</a:t>
                      </a:r>
                      <a:endParaRPr lang="ru-RU" sz="1600" dirty="0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10*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6211406"/>
                  </a:ext>
                </a:extLst>
              </a:tr>
              <a:tr h="1101678">
                <a:tc>
                  <a:txBody>
                    <a:bodyPr/>
                    <a:lstStyle/>
                    <a:p>
                      <a:pPr algn="ctr"/>
                      <a:r>
                        <a:rPr lang="ru-RU" sz="60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ФОП, юр. особи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Будь-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які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види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діяльності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,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крім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недопустимих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для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єдиноподатківця</a:t>
                      </a:r>
                      <a:endParaRPr lang="ru-RU" sz="1600" dirty="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7 млн.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грн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0" i="0" u="none" strike="noStrike" noProof="0" dirty="0">
                          <a:latin typeface="Meiryo"/>
                        </a:rPr>
                        <a:t>∞ </a:t>
                      </a:r>
                      <a:endParaRPr lang="ru-RU" sz="2400"/>
                    </a:p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Необмежено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 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905174"/>
                  </a:ext>
                </a:extLst>
              </a:tr>
              <a:tr h="1337094">
                <a:tc>
                  <a:txBody>
                    <a:bodyPr/>
                    <a:lstStyle/>
                    <a:p>
                      <a:pPr algn="ctr"/>
                      <a:r>
                        <a:rPr lang="ru-RU" sz="60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юр. особи – с/г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товаровиробники</a:t>
                      </a:r>
                      <a:endParaRPr lang="ru-RU" sz="1600" dirty="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Виробництво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с/г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продукції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...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75% та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більше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с/г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товаровиробництва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за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попередній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рік</a:t>
                      </a:r>
                      <a:endParaRPr lang="ru-RU" sz="1600" dirty="0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0" i="0" u="none" strike="noStrike" noProof="0" dirty="0">
                          <a:latin typeface="Meiryo"/>
                        </a:rPr>
                        <a:t>∞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 </a:t>
                      </a:r>
                      <a:endParaRPr lang="ru-RU" sz="1600" dirty="0" err="1"/>
                    </a:p>
                    <a:p>
                      <a:pPr lvl="0" algn="ctr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Необмежено</a:t>
                      </a:r>
                      <a:endParaRPr lang="ru-RU" sz="1600" dirty="0" err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4612080"/>
                  </a:ext>
                </a:extLst>
              </a:tr>
            </a:tbl>
          </a:graphicData>
        </a:graphic>
      </p:graphicFrame>
      <p:pic>
        <p:nvPicPr>
          <p:cNvPr id="5" name="Рисунок 5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FB7CA78-CBD4-4729-9A83-5D0D18ECF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437" y="2077348"/>
            <a:ext cx="616070" cy="791115"/>
          </a:xfrm>
          <a:prstGeom prst="rect">
            <a:avLst/>
          </a:prstGeom>
        </p:spPr>
      </p:pic>
      <p:pic>
        <p:nvPicPr>
          <p:cNvPr id="6" name="Рисунок 5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562D9F37-491A-470A-B05A-C0C44EDFE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436" y="3313801"/>
            <a:ext cx="616070" cy="791115"/>
          </a:xfrm>
          <a:prstGeom prst="rect">
            <a:avLst/>
          </a:prstGeom>
        </p:spPr>
      </p:pic>
      <p:pic>
        <p:nvPicPr>
          <p:cNvPr id="7" name="Рисунок 5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F744CDCB-BED3-4BB2-A560-0117898EC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582" y="4386166"/>
            <a:ext cx="587316" cy="747983"/>
          </a:xfrm>
          <a:prstGeom prst="rect">
            <a:avLst/>
          </a:prstGeom>
        </p:spPr>
      </p:pic>
      <p:pic>
        <p:nvPicPr>
          <p:cNvPr id="8" name="Рисунок 8">
            <a:extLst>
              <a:ext uri="{FF2B5EF4-FFF2-40B4-BE49-F238E27FC236}">
                <a16:creationId xmlns:a16="http://schemas.microsoft.com/office/drawing/2014/main" id="{30FCA827-01EB-4BAA-A1C2-87BCE7F6D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0111" y="4386166"/>
            <a:ext cx="615351" cy="7668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E8751B6-1B4F-4494-A2D1-446BBD0FA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135" y="5892290"/>
            <a:ext cx="615351" cy="76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7520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E9ECA9-2BF8-4BE8-BA4D-34B391FFF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372" y="212182"/>
            <a:ext cx="8770571" cy="72704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Ставки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єдиного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податку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(ст. 293 ПКУ)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02BCD6A5-1723-49D1-A8EF-C511F0B7C7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0984512"/>
              </p:ext>
            </p:extLst>
          </p:nvPr>
        </p:nvGraphicFramePr>
        <p:xfrm>
          <a:off x="1423358" y="1178943"/>
          <a:ext cx="9660750" cy="5118357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220250">
                  <a:extLst>
                    <a:ext uri="{9D8B030D-6E8A-4147-A177-3AD203B41FA5}">
                      <a16:colId xmlns:a16="http://schemas.microsoft.com/office/drawing/2014/main" val="698042248"/>
                    </a:ext>
                  </a:extLst>
                </a:gridCol>
                <a:gridCol w="3220250">
                  <a:extLst>
                    <a:ext uri="{9D8B030D-6E8A-4147-A177-3AD203B41FA5}">
                      <a16:colId xmlns:a16="http://schemas.microsoft.com/office/drawing/2014/main" val="4016021567"/>
                    </a:ext>
                  </a:extLst>
                </a:gridCol>
                <a:gridCol w="3220250">
                  <a:extLst>
                    <a:ext uri="{9D8B030D-6E8A-4147-A177-3AD203B41FA5}">
                      <a16:colId xmlns:a16="http://schemas.microsoft.com/office/drawing/2014/main" val="1359729558"/>
                    </a:ext>
                  </a:extLst>
                </a:gridCol>
              </a:tblGrid>
              <a:tr h="66349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1" i="0" u="none" strike="noStrike" noProof="0" dirty="0">
                          <a:latin typeface="Meiryo"/>
                        </a:rPr>
                        <a:t>1 </a:t>
                      </a:r>
                      <a:r>
                        <a:rPr lang="ru-RU" sz="2400" b="1" i="0" u="none" strike="noStrike" noProof="0" dirty="0" err="1">
                          <a:latin typeface="Meiryo"/>
                        </a:rPr>
                        <a:t>група</a:t>
                      </a:r>
                      <a:endParaRPr lang="ru-RU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1" i="0" u="none" strike="noStrike" noProof="0" dirty="0">
                          <a:latin typeface="Meiryo"/>
                        </a:rPr>
                        <a:t>2 </a:t>
                      </a:r>
                      <a:r>
                        <a:rPr lang="ru-RU" sz="2400" b="1" i="0" u="none" strike="noStrike" noProof="0" dirty="0" err="1">
                          <a:latin typeface="Meiryo"/>
                        </a:rPr>
                        <a:t>група</a:t>
                      </a:r>
                      <a:endParaRPr lang="ru-RU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1" i="0" u="none" strike="noStrike" noProof="0" dirty="0">
                          <a:latin typeface="Meiryo"/>
                        </a:rPr>
                        <a:t>3 </a:t>
                      </a:r>
                      <a:r>
                        <a:rPr lang="ru-RU" sz="2400" b="1" i="0" u="none" strike="noStrike" noProof="0" dirty="0" err="1">
                          <a:latin typeface="Meiryo"/>
                        </a:rPr>
                        <a:t>група</a:t>
                      </a:r>
                      <a:endParaRPr lang="ru-RU" sz="24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8523057"/>
                  </a:ext>
                </a:extLst>
              </a:tr>
              <a:tr h="1548139"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0" i="0" u="none" strike="noStrike" noProof="0" dirty="0" err="1">
                          <a:latin typeface="Meiryo"/>
                        </a:rPr>
                        <a:t>Фіксована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–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встановлюється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місцевою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владою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залежно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від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виду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діяльності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:</a:t>
                      </a:r>
                      <a:endParaRPr lang="ru-RU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0" i="0" u="none" strike="noStrike" noProof="0" dirty="0">
                          <a:latin typeface="Meiryo"/>
                        </a:rPr>
                        <a:t>3% (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платники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ПДВ)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від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доходу 5% - без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сплати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 ПДВ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від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доходу</a:t>
                      </a:r>
                      <a:endParaRPr lang="ru-RU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3992930"/>
                  </a:ext>
                </a:extLst>
              </a:tr>
              <a:tr h="290672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0" i="0" u="none" strike="noStrike" noProof="0" dirty="0">
                          <a:latin typeface="Meiryo"/>
                        </a:rPr>
                        <a:t>до 10%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прожиткового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 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мінімуму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!! (на 1.01.2020 р.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складає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2027 грн.) 203 грн. </a:t>
                      </a:r>
                      <a:endParaRPr lang="ru-RU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0" i="0" u="none" strike="noStrike" noProof="0" dirty="0">
                          <a:latin typeface="Meiryo"/>
                        </a:rPr>
                        <a:t>до 20%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мінімальної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зарплати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на 1.01.2020р. </a:t>
                      </a:r>
                      <a:r>
                        <a:rPr lang="ru-RU" sz="2400" b="0" i="0" u="none" strike="noStrike" noProof="0" dirty="0" err="1">
                          <a:latin typeface="Meiryo"/>
                        </a:rPr>
                        <a:t>складає</a:t>
                      </a:r>
                      <a:r>
                        <a:rPr lang="ru-RU" sz="2400" b="0" i="0" u="none" strike="noStrike" noProof="0" dirty="0">
                          <a:latin typeface="Meiryo"/>
                        </a:rPr>
                        <a:t> 4723 грн. 945 грн.</a:t>
                      </a:r>
                      <a:endParaRPr lang="ru-RU" sz="2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419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5468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5CBB5E-044A-4686-8F05-76D925CD4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996" y="154672"/>
            <a:ext cx="12278645" cy="75579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Порядок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нарахування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та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терміни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сплати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(ст. 295 ПКУ)</a:t>
            </a:r>
            <a:endParaRPr lang="ru-RU">
              <a:solidFill>
                <a:srgbClr val="C00000"/>
              </a:solidFill>
              <a:ea typeface="Meiryo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47DA1DBF-E7AB-449C-B99F-BBFF9441A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9176436"/>
              </p:ext>
            </p:extLst>
          </p:nvPr>
        </p:nvGraphicFramePr>
        <p:xfrm>
          <a:off x="1150189" y="1164565"/>
          <a:ext cx="10048941" cy="4929114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349647">
                  <a:extLst>
                    <a:ext uri="{9D8B030D-6E8A-4147-A177-3AD203B41FA5}">
                      <a16:colId xmlns:a16="http://schemas.microsoft.com/office/drawing/2014/main" val="4219532936"/>
                    </a:ext>
                  </a:extLst>
                </a:gridCol>
                <a:gridCol w="3349647">
                  <a:extLst>
                    <a:ext uri="{9D8B030D-6E8A-4147-A177-3AD203B41FA5}">
                      <a16:colId xmlns:a16="http://schemas.microsoft.com/office/drawing/2014/main" val="2956305929"/>
                    </a:ext>
                  </a:extLst>
                </a:gridCol>
                <a:gridCol w="3349647">
                  <a:extLst>
                    <a:ext uri="{9D8B030D-6E8A-4147-A177-3AD203B41FA5}">
                      <a16:colId xmlns:a16="http://schemas.microsoft.com/office/drawing/2014/main" val="971262115"/>
                    </a:ext>
                  </a:extLst>
                </a:gridCol>
              </a:tblGrid>
              <a:tr h="83388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/>
                        <a:t>1 </a:t>
                      </a:r>
                      <a:r>
                        <a:rPr lang="ru-RU" sz="1800" u="none" strike="noStrike" noProof="0" dirty="0" err="1"/>
                        <a:t>група</a:t>
                      </a:r>
                      <a:endParaRPr lang="ru-RU" dirty="0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/>
                        <a:t>2 </a:t>
                      </a:r>
                      <a:r>
                        <a:rPr lang="ru-RU" sz="1800" u="none" strike="noStrike" noProof="0" dirty="0" err="1"/>
                        <a:t>група</a:t>
                      </a:r>
                      <a:endParaRPr lang="ru-RU" dirty="0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u="none" strike="noStrike" noProof="0" dirty="0"/>
                        <a:t>3 </a:t>
                      </a:r>
                      <a:r>
                        <a:rPr lang="ru-RU" sz="1800" u="none" strike="noStrike" noProof="0" dirty="0" err="1"/>
                        <a:t>група</a:t>
                      </a:r>
                      <a:endParaRPr lang="ru-RU" dirty="0" err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1884714"/>
                  </a:ext>
                </a:extLst>
              </a:tr>
              <a:tr h="1722378">
                <a:tc grid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Щомісячно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авансовим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платежем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- не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пізніше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20 числа (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включно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) поточного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місяца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.</a:t>
                      </a:r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 err="1"/>
                        <a:t>Можлива</a:t>
                      </a:r>
                      <a:r>
                        <a:rPr lang="ru-RU" sz="1800" b="0" i="0" u="none" strike="noStrike" noProof="0" dirty="0"/>
                        <a:t> оплата авансом за весь </a:t>
                      </a:r>
                      <a:r>
                        <a:rPr lang="ru-RU" sz="1800" b="0" i="0" u="none" strike="noStrike" noProof="0" dirty="0" err="1"/>
                        <a:t>податковий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період</a:t>
                      </a:r>
                      <a:r>
                        <a:rPr lang="ru-RU" sz="1800" b="0" i="0" u="none" strike="noStrike" noProof="0" dirty="0"/>
                        <a:t> (квартал, </a:t>
                      </a:r>
                      <a:r>
                        <a:rPr lang="ru-RU" sz="1800" b="0" i="0" u="none" strike="noStrike" noProof="0" dirty="0" err="1"/>
                        <a:t>рік</a:t>
                      </a:r>
                      <a:r>
                        <a:rPr lang="ru-RU" sz="1800" b="0" i="0" u="none" strike="noStrike" noProof="0" dirty="0"/>
                        <a:t>), але не </a:t>
                      </a:r>
                      <a:r>
                        <a:rPr lang="ru-RU" sz="1800" b="0" i="0" u="none" strike="noStrike" noProof="0" dirty="0" err="1"/>
                        <a:t>більше</a:t>
                      </a:r>
                      <a:r>
                        <a:rPr lang="ru-RU" sz="1800" b="0" i="0" u="none" strike="noStrike" noProof="0" dirty="0"/>
                        <a:t> </a:t>
                      </a:r>
                      <a:r>
                        <a:rPr lang="ru-RU" sz="1800" b="0" i="0" u="none" strike="noStrike" noProof="0" dirty="0" err="1"/>
                        <a:t>ніж</a:t>
                      </a:r>
                      <a:r>
                        <a:rPr lang="ru-RU" sz="1800" b="0" i="0" u="none" strike="noStrike" noProof="0" dirty="0"/>
                        <a:t> до </a:t>
                      </a:r>
                      <a:r>
                        <a:rPr lang="ru-RU" sz="1800" b="0" i="0" u="none" strike="noStrike" noProof="0" dirty="0" err="1"/>
                        <a:t>кінця</a:t>
                      </a:r>
                      <a:r>
                        <a:rPr lang="ru-RU" sz="1800" b="0" i="0" u="none" strike="noStrike" noProof="0" dirty="0"/>
                        <a:t> поточного року.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протягом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10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днів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після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граничного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терміну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подачі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декларації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за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податковий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(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звітний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) квартал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734874"/>
                  </a:ext>
                </a:extLst>
              </a:tr>
              <a:tr h="1143762">
                <a:tc gridSpan="3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У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випадку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здійснення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діяльності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без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залучення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найманих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працівників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можуть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не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сплачувати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єдиного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податку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: </a:t>
                      </a:r>
                      <a:endParaRPr lang="ru-RU" dirty="0"/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- за час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відпустки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(не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більше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1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місяця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на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рік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); </a:t>
                      </a:r>
                      <a:endParaRPr lang="ru-RU"/>
                    </a:p>
                    <a:p>
                      <a:pPr lvl="0">
                        <a:buNone/>
                      </a:pPr>
                      <a:r>
                        <a:rPr lang="ru-RU" sz="1800" b="0" i="0" u="none" strike="noStrike" noProof="0">
                          <a:latin typeface="Meiryo"/>
                        </a:rPr>
                        <a:t>- у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випадку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хвороби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(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якщо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вона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продовжується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30 та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більше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днів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)</a:t>
                      </a:r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696527"/>
                  </a:ext>
                </a:extLst>
              </a:tr>
              <a:tr h="1184130"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Сплата</a:t>
                      </a:r>
                      <a:r>
                        <a:rPr lang="ru-RU" sz="24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– за </a:t>
                      </a:r>
                      <a:r>
                        <a:rPr lang="ru-RU" sz="24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місцем</a:t>
                      </a:r>
                      <a:r>
                        <a:rPr lang="ru-RU" sz="24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</a:t>
                      </a:r>
                      <a:r>
                        <a:rPr lang="ru-RU" sz="24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податкової</a:t>
                      </a:r>
                      <a:r>
                        <a:rPr lang="ru-RU" sz="24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</a:t>
                      </a:r>
                      <a:r>
                        <a:rPr lang="ru-RU" sz="24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адреси</a:t>
                      </a:r>
                      <a:endParaRPr lang="ru-RU" sz="2400" b="1" dirty="0" err="1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1275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37071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4DCED8-6B39-4E57-94F7-01CC9DC46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316" y="54031"/>
            <a:ext cx="10481476" cy="755798"/>
          </a:xfrm>
        </p:spPr>
        <p:txBody>
          <a:bodyPr>
            <a:normAutofit fontScale="90000"/>
          </a:bodyPr>
          <a:lstStyle/>
          <a:p>
            <a:pPr algn="ctr"/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Податковий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(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звітний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) </a:t>
            </a:r>
            <a:r>
              <a:rPr lang="ru-RU" err="1">
                <a:solidFill>
                  <a:srgbClr val="C00000"/>
                </a:solidFill>
                <a:ea typeface="+mj-lt"/>
                <a:cs typeface="+mj-lt"/>
              </a:rPr>
              <a:t>період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(ст. 294 ПКУ)</a:t>
            </a:r>
            <a:endParaRPr lang="ru-RU">
              <a:solidFill>
                <a:srgbClr val="C00000"/>
              </a:solidFill>
              <a:ea typeface="Meiryo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82FEA6F-6F81-45A6-AE5D-A2418B87D0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163934"/>
              </p:ext>
            </p:extLst>
          </p:nvPr>
        </p:nvGraphicFramePr>
        <p:xfrm>
          <a:off x="1020792" y="1121434"/>
          <a:ext cx="9833267" cy="445833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458317">
                  <a:extLst>
                    <a:ext uri="{9D8B030D-6E8A-4147-A177-3AD203B41FA5}">
                      <a16:colId xmlns:a16="http://schemas.microsoft.com/office/drawing/2014/main" val="1483855551"/>
                    </a:ext>
                  </a:extLst>
                </a:gridCol>
                <a:gridCol w="1926566">
                  <a:extLst>
                    <a:ext uri="{9D8B030D-6E8A-4147-A177-3AD203B41FA5}">
                      <a16:colId xmlns:a16="http://schemas.microsoft.com/office/drawing/2014/main" val="3030512912"/>
                    </a:ext>
                  </a:extLst>
                </a:gridCol>
                <a:gridCol w="1940941">
                  <a:extLst>
                    <a:ext uri="{9D8B030D-6E8A-4147-A177-3AD203B41FA5}">
                      <a16:colId xmlns:a16="http://schemas.microsoft.com/office/drawing/2014/main" val="197003746"/>
                    </a:ext>
                  </a:extLst>
                </a:gridCol>
                <a:gridCol w="3507443">
                  <a:extLst>
                    <a:ext uri="{9D8B030D-6E8A-4147-A177-3AD203B41FA5}">
                      <a16:colId xmlns:a16="http://schemas.microsoft.com/office/drawing/2014/main" val="1329406247"/>
                    </a:ext>
                  </a:extLst>
                </a:gridCol>
              </a:tblGrid>
              <a:tr h="63260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Характеристика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1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група</a:t>
                      </a:r>
                      <a:endParaRPr lang="ru-RU" b="1" dirty="0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2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група</a:t>
                      </a:r>
                      <a:endParaRPr lang="ru-RU" b="1" dirty="0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3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група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 </a:t>
                      </a:r>
                      <a:endParaRPr lang="ru-RU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36814"/>
                  </a:ext>
                </a:extLst>
              </a:tr>
              <a:tr h="77637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У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загальному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порядку </a:t>
                      </a:r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Календарний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рік</a:t>
                      </a:r>
                      <a:endParaRPr lang="ru-RU" b="1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Календарний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квартал</a:t>
                      </a:r>
                      <a:endParaRPr lang="ru-RU" b="1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4044464"/>
                  </a:ext>
                </a:extLst>
              </a:tr>
              <a:tr h="132406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При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переході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зі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сплати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інших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податків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 </a:t>
                      </a:r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Перший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податковий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період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починається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з 1 числа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місяця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,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що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слідує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за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звітним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кварталом, у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якому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зареєстрований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платник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ЄП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990207"/>
                  </a:ext>
                </a:extLst>
              </a:tr>
              <a:tr h="172528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Для заново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створених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, заново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зареєстрованих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 </a:t>
                      </a:r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Перший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податковий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період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- з 1 числа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місяця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,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що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слідує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за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місяцем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, у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якому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зареєстрований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платник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єдиного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податку</a:t>
                      </a:r>
                      <a:endParaRPr lang="ru-RU" dirty="0" err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0" i="0" u="none" strike="noStrike" noProof="0" dirty="0">
                          <a:latin typeface="Meiryo"/>
                        </a:rPr>
                        <a:t>перший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податковий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період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починається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з 1 числа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місяця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, у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якому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була</a:t>
                      </a:r>
                      <a:r>
                        <a:rPr lang="ru-RU" sz="18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0" i="0" u="none" strike="noStrike" noProof="0" dirty="0" err="1">
                          <a:latin typeface="Meiryo"/>
                        </a:rPr>
                        <a:t>реєстрація</a:t>
                      </a:r>
                      <a:endParaRPr lang="ru-RU" dirty="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219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26617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712C0F-EA58-41D0-AF48-37A04094D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8353" y="-3478"/>
            <a:ext cx="8770571" cy="61202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Книга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обліку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доходів</a:t>
            </a:r>
            <a:endParaRPr lang="ru-RU" dirty="0" err="1">
              <a:solidFill>
                <a:srgbClr val="C00000"/>
              </a:solidFill>
              <a:ea typeface="Meiryo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735B9A-E3BA-4C3D-B380-42E62B0A1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3372" y="644502"/>
            <a:ext cx="8770571" cy="603504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109728" tIns="109728" rIns="109728" bIns="91440" rtlCol="0" anchor="t">
            <a:normAutofit/>
          </a:bodyPr>
          <a:lstStyle/>
          <a:p>
            <a:pPr algn="ctr"/>
            <a:r>
              <a:rPr lang="ru-RU" b="1" i="1" dirty="0" err="1">
                <a:ea typeface="+mn-lt"/>
                <a:cs typeface="+mn-lt"/>
              </a:rPr>
              <a:t>Згідно</a:t>
            </a:r>
            <a:r>
              <a:rPr lang="ru-RU" b="1" i="1" dirty="0">
                <a:ea typeface="+mn-lt"/>
                <a:cs typeface="+mn-lt"/>
              </a:rPr>
              <a:t> ст. 296 ПКУ </a:t>
            </a:r>
            <a:r>
              <a:rPr lang="ru-RU" b="1" i="1" dirty="0" err="1">
                <a:ea typeface="+mn-lt"/>
                <a:cs typeface="+mn-lt"/>
              </a:rPr>
              <a:t>обов’язкове</a:t>
            </a:r>
            <a:r>
              <a:rPr lang="ru-RU" b="1" i="1" dirty="0">
                <a:ea typeface="+mn-lt"/>
                <a:cs typeface="+mn-lt"/>
              </a:rPr>
              <a:t> </a:t>
            </a:r>
            <a:r>
              <a:rPr lang="ru-RU" b="1" i="1" dirty="0" err="1">
                <a:ea typeface="+mn-lt"/>
                <a:cs typeface="+mn-lt"/>
              </a:rPr>
              <a:t>впровадження</a:t>
            </a:r>
            <a:endParaRPr lang="ru-RU" b="1" i="1" dirty="0" err="1">
              <a:ea typeface="Meiryo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C883978-89F9-4AA5-AA88-F41E98E9D1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668861"/>
              </p:ext>
            </p:extLst>
          </p:nvPr>
        </p:nvGraphicFramePr>
        <p:xfrm>
          <a:off x="1150188" y="1365848"/>
          <a:ext cx="10052086" cy="661358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026043">
                  <a:extLst>
                    <a:ext uri="{9D8B030D-6E8A-4147-A177-3AD203B41FA5}">
                      <a16:colId xmlns:a16="http://schemas.microsoft.com/office/drawing/2014/main" val="714492435"/>
                    </a:ext>
                  </a:extLst>
                </a:gridCol>
                <a:gridCol w="5026043">
                  <a:extLst>
                    <a:ext uri="{9D8B030D-6E8A-4147-A177-3AD203B41FA5}">
                      <a16:colId xmlns:a16="http://schemas.microsoft.com/office/drawing/2014/main" val="903149517"/>
                    </a:ext>
                  </a:extLst>
                </a:gridCol>
              </a:tblGrid>
              <a:tr h="66135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1-3 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групи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(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неплатники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ПДВ) 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ведуть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Книгу 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обліку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доходів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(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щоденно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)</a:t>
                      </a:r>
                      <a:endParaRPr lang="ru-RU" b="1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3 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група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(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платники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ПДВ) - Книга 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обліку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доходів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та </a:t>
                      </a:r>
                      <a:r>
                        <a:rPr lang="ru-RU" sz="1800" b="1" i="0" u="none" strike="noStrike" noProof="0" err="1">
                          <a:solidFill>
                            <a:srgbClr val="C00000"/>
                          </a:solidFill>
                          <a:latin typeface="Meiryo"/>
                        </a:rPr>
                        <a:t>витрат</a:t>
                      </a:r>
                      <a:endParaRPr lang="ru-RU" b="1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397672"/>
                  </a:ext>
                </a:extLst>
              </a:tr>
            </a:tbl>
          </a:graphicData>
        </a:graphic>
      </p:graphicFrame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F15459A-4AFE-4262-93CE-532AD366C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11" y="2174062"/>
            <a:ext cx="3591463" cy="458021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E08AF4C-6E35-40E5-B0F0-6468F31A05F3}"/>
              </a:ext>
            </a:extLst>
          </p:cNvPr>
          <p:cNvSpPr/>
          <p:nvPr/>
        </p:nvSpPr>
        <p:spPr>
          <a:xfrm>
            <a:off x="6343291" y="2181045"/>
            <a:ext cx="4974565" cy="8626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Реєструється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податковій</a:t>
            </a:r>
            <a:r>
              <a:rPr lang="ru-RU" dirty="0">
                <a:ea typeface="+mn-lt"/>
                <a:cs typeface="+mn-lt"/>
              </a:rPr>
              <a:t> за </a:t>
            </a:r>
            <a:r>
              <a:rPr lang="ru-RU" dirty="0" err="1">
                <a:ea typeface="+mn-lt"/>
                <a:cs typeface="+mn-lt"/>
              </a:rPr>
              <a:t>місцем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проживання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B268595-5627-4F0E-93B0-973D803E4703}"/>
              </a:ext>
            </a:extLst>
          </p:cNvPr>
          <p:cNvSpPr/>
          <p:nvPr/>
        </p:nvSpPr>
        <p:spPr>
          <a:xfrm>
            <a:off x="5365630" y="3086818"/>
            <a:ext cx="4974565" cy="8626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Передбачена електронна форма ведення Книги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E9E0CE2-994C-4969-9B83-527FE5E83865}"/>
              </a:ext>
            </a:extLst>
          </p:cNvPr>
          <p:cNvSpPr/>
          <p:nvPr/>
        </p:nvSpPr>
        <p:spPr>
          <a:xfrm>
            <a:off x="6343291" y="3992592"/>
            <a:ext cx="4974565" cy="8626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>
                <a:ea typeface="+mn-lt"/>
                <a:cs typeface="+mn-lt"/>
              </a:rPr>
              <a:t>Доходи </a:t>
            </a:r>
            <a:r>
              <a:rPr lang="ru-RU" dirty="0" err="1">
                <a:ea typeface="+mn-lt"/>
                <a:cs typeface="+mn-lt"/>
              </a:rPr>
              <a:t>відображені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гривнях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копійками</a:t>
            </a:r>
            <a:r>
              <a:rPr lang="ru-RU" dirty="0">
                <a:ea typeface="+mn-lt"/>
                <a:cs typeface="+mn-lt"/>
              </a:rPr>
              <a:t> (с 28.07.2015) 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C16810D-0639-448E-8416-FEF823E6EA5B}"/>
              </a:ext>
            </a:extLst>
          </p:cNvPr>
          <p:cNvSpPr/>
          <p:nvPr/>
        </p:nvSpPr>
        <p:spPr>
          <a:xfrm>
            <a:off x="5423140" y="4898365"/>
            <a:ext cx="4974565" cy="8626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Окремо враховуються готівкові та безготівкові розрахунки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8006B5F-9A9D-4C2E-AE40-07DFD38F6F23}"/>
              </a:ext>
            </a:extLst>
          </p:cNvPr>
          <p:cNvSpPr/>
          <p:nvPr/>
        </p:nvSpPr>
        <p:spPr>
          <a:xfrm>
            <a:off x="6343291" y="5832894"/>
            <a:ext cx="4974565" cy="8626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Зберігається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протягом</a:t>
            </a:r>
            <a:r>
              <a:rPr lang="ru-RU" dirty="0">
                <a:ea typeface="+mn-lt"/>
                <a:cs typeface="+mn-lt"/>
              </a:rPr>
              <a:t> 3 </a:t>
            </a:r>
            <a:r>
              <a:rPr lang="ru-RU" dirty="0" err="1">
                <a:ea typeface="+mn-lt"/>
                <a:cs typeface="+mn-lt"/>
              </a:rPr>
              <a:t>років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моменту </a:t>
            </a:r>
            <a:r>
              <a:rPr lang="ru-RU" dirty="0" err="1">
                <a:ea typeface="+mn-lt"/>
                <a:cs typeface="+mn-lt"/>
              </a:rPr>
              <a:t>внесення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останнього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запису</a:t>
            </a:r>
            <a:endParaRPr lang="ru-RU" dirty="0" err="1"/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BBD28C3E-F171-4803-AF05-52288407BDF8}"/>
              </a:ext>
            </a:extLst>
          </p:cNvPr>
          <p:cNvSpPr/>
          <p:nvPr/>
        </p:nvSpPr>
        <p:spPr>
          <a:xfrm>
            <a:off x="4815143" y="2366276"/>
            <a:ext cx="733245" cy="5032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D00B4DA0-7E19-46BF-8865-DB8A1742C646}"/>
              </a:ext>
            </a:extLst>
          </p:cNvPr>
          <p:cNvSpPr/>
          <p:nvPr/>
        </p:nvSpPr>
        <p:spPr>
          <a:xfrm>
            <a:off x="4326312" y="3272049"/>
            <a:ext cx="733245" cy="5032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2C26D441-D200-40AB-82B6-C5F96B92CB76}"/>
              </a:ext>
            </a:extLst>
          </p:cNvPr>
          <p:cNvSpPr/>
          <p:nvPr/>
        </p:nvSpPr>
        <p:spPr>
          <a:xfrm>
            <a:off x="4815143" y="4220955"/>
            <a:ext cx="733245" cy="5032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CA7EA607-DFE2-4BFA-A4E1-F88F63F70AED}"/>
              </a:ext>
            </a:extLst>
          </p:cNvPr>
          <p:cNvSpPr/>
          <p:nvPr/>
        </p:nvSpPr>
        <p:spPr>
          <a:xfrm>
            <a:off x="4326312" y="5083596"/>
            <a:ext cx="733245" cy="5032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5C15ACF2-A9F0-4F57-BC46-E4B00F223D0A}"/>
              </a:ext>
            </a:extLst>
          </p:cNvPr>
          <p:cNvSpPr/>
          <p:nvPr/>
        </p:nvSpPr>
        <p:spPr>
          <a:xfrm>
            <a:off x="4815143" y="6018125"/>
            <a:ext cx="733245" cy="5032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706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54C89C-373F-47FC-BB73-6842E569C38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7C2E4-1EC5-402A-82D7-9CC83FD30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341" y="825621"/>
            <a:ext cx="4248448" cy="4717929"/>
          </a:xfrm>
        </p:spPr>
        <p:txBody>
          <a:bodyPr anchor="ctr">
            <a:normAutofit/>
          </a:bodyPr>
          <a:lstStyle/>
          <a:p>
            <a:r>
              <a:rPr lang="ru-RU" sz="3600" dirty="0" err="1">
                <a:ea typeface="+mj-lt"/>
                <a:cs typeface="+mj-lt"/>
              </a:rPr>
              <a:t>Штрафи</a:t>
            </a:r>
            <a:r>
              <a:rPr lang="ru-RU" sz="3600" dirty="0">
                <a:ea typeface="+mj-lt"/>
                <a:cs typeface="+mj-lt"/>
              </a:rPr>
              <a:t> за </a:t>
            </a:r>
            <a:r>
              <a:rPr lang="ru-RU" sz="3600" dirty="0" err="1">
                <a:ea typeface="+mj-lt"/>
                <a:cs typeface="+mj-lt"/>
              </a:rPr>
              <a:t>неправильне</a:t>
            </a:r>
            <a:r>
              <a:rPr lang="ru-RU" sz="3600" dirty="0">
                <a:ea typeface="+mj-lt"/>
                <a:cs typeface="+mj-lt"/>
              </a:rPr>
              <a:t> </a:t>
            </a:r>
            <a:r>
              <a:rPr lang="ru-RU" sz="3600" dirty="0" err="1">
                <a:ea typeface="+mj-lt"/>
                <a:cs typeface="+mj-lt"/>
              </a:rPr>
              <a:t>заповнення</a:t>
            </a:r>
            <a:r>
              <a:rPr lang="ru-RU" sz="3600" dirty="0">
                <a:ea typeface="+mj-lt"/>
                <a:cs typeface="+mj-lt"/>
              </a:rPr>
              <a:t> Книги </a:t>
            </a:r>
            <a:r>
              <a:rPr lang="ru-RU" sz="3600" dirty="0" err="1">
                <a:ea typeface="+mj-lt"/>
                <a:cs typeface="+mj-lt"/>
              </a:rPr>
              <a:t>доходів</a:t>
            </a:r>
            <a:endParaRPr lang="ru-RU" sz="3600" err="1">
              <a:ea typeface="Meiryo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F100C7F-5272-46AB-9FC7-E66059915A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28027" cy="6858000"/>
          </a:xfrm>
          <a:custGeom>
            <a:avLst/>
            <a:gdLst>
              <a:gd name="connsiteX0" fmla="*/ 0 w 7128027"/>
              <a:gd name="connsiteY0" fmla="*/ 0 h 6858000"/>
              <a:gd name="connsiteX1" fmla="*/ 333951 w 7128027"/>
              <a:gd name="connsiteY1" fmla="*/ 0 h 6858000"/>
              <a:gd name="connsiteX2" fmla="*/ 1220030 w 7128027"/>
              <a:gd name="connsiteY2" fmla="*/ 0 h 6858000"/>
              <a:gd name="connsiteX3" fmla="*/ 1345471 w 7128027"/>
              <a:gd name="connsiteY3" fmla="*/ 0 h 6858000"/>
              <a:gd name="connsiteX4" fmla="*/ 2838612 w 7128027"/>
              <a:gd name="connsiteY4" fmla="*/ 0 h 6858000"/>
              <a:gd name="connsiteX5" fmla="*/ 5505004 w 7128027"/>
              <a:gd name="connsiteY5" fmla="*/ 0 h 6858000"/>
              <a:gd name="connsiteX6" fmla="*/ 5527128 w 7128027"/>
              <a:gd name="connsiteY6" fmla="*/ 14997 h 6858000"/>
              <a:gd name="connsiteX7" fmla="*/ 7128027 w 7128027"/>
              <a:gd name="connsiteY7" fmla="*/ 3621656 h 6858000"/>
              <a:gd name="connsiteX8" fmla="*/ 5253677 w 7128027"/>
              <a:gd name="connsiteY8" fmla="*/ 6374814 h 6858000"/>
              <a:gd name="connsiteX9" fmla="*/ 4737029 w 7128027"/>
              <a:gd name="connsiteY9" fmla="*/ 6780599 h 6858000"/>
              <a:gd name="connsiteX10" fmla="*/ 4625273 w 7128027"/>
              <a:gd name="connsiteY10" fmla="*/ 6858000 h 6858000"/>
              <a:gd name="connsiteX11" fmla="*/ 2838612 w 7128027"/>
              <a:gd name="connsiteY11" fmla="*/ 6858000 h 6858000"/>
              <a:gd name="connsiteX12" fmla="*/ 1220030 w 7128027"/>
              <a:gd name="connsiteY12" fmla="*/ 6858000 h 6858000"/>
              <a:gd name="connsiteX13" fmla="*/ 1037077 w 7128027"/>
              <a:gd name="connsiteY13" fmla="*/ 6858000 h 6858000"/>
              <a:gd name="connsiteX14" fmla="*/ 333951 w 7128027"/>
              <a:gd name="connsiteY14" fmla="*/ 6858000 h 6858000"/>
              <a:gd name="connsiteX15" fmla="*/ 0 w 7128027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28027" h="6858000">
                <a:moveTo>
                  <a:pt x="0" y="0"/>
                </a:moveTo>
                <a:lnTo>
                  <a:pt x="333951" y="0"/>
                </a:lnTo>
                <a:lnTo>
                  <a:pt x="1220030" y="0"/>
                </a:lnTo>
                <a:lnTo>
                  <a:pt x="1345471" y="0"/>
                </a:lnTo>
                <a:lnTo>
                  <a:pt x="2838612" y="0"/>
                </a:lnTo>
                <a:lnTo>
                  <a:pt x="5505004" y="0"/>
                </a:lnTo>
                <a:lnTo>
                  <a:pt x="5527128" y="14997"/>
                </a:lnTo>
                <a:cubicBezTo>
                  <a:pt x="6554291" y="754641"/>
                  <a:pt x="7128027" y="2093192"/>
                  <a:pt x="7128027" y="3621656"/>
                </a:cubicBezTo>
                <a:cubicBezTo>
                  <a:pt x="7128027" y="4969131"/>
                  <a:pt x="6199302" y="5602839"/>
                  <a:pt x="5253677" y="6374814"/>
                </a:cubicBezTo>
                <a:cubicBezTo>
                  <a:pt x="5081474" y="6515397"/>
                  <a:pt x="4910847" y="6653108"/>
                  <a:pt x="4737029" y="6780599"/>
                </a:cubicBezTo>
                <a:lnTo>
                  <a:pt x="4625273" y="6858000"/>
                </a:lnTo>
                <a:lnTo>
                  <a:pt x="2838612" y="6858000"/>
                </a:lnTo>
                <a:lnTo>
                  <a:pt x="1220030" y="6858000"/>
                </a:lnTo>
                <a:lnTo>
                  <a:pt x="1037077" y="6858000"/>
                </a:lnTo>
                <a:lnTo>
                  <a:pt x="33395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4FEA6D5-DF59-4E15-B19F-159D0588B0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05720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6C8C9E5-F937-44A5-A519-EA719F03E7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5713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85F9C836-2790-416C-AC23-FC2E3ADCEF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6180362"/>
              </p:ext>
            </p:extLst>
          </p:nvPr>
        </p:nvGraphicFramePr>
        <p:xfrm>
          <a:off x="298017" y="942976"/>
          <a:ext cx="6105526" cy="4867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30533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027124-2E56-46BA-B606-B9109E718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2" y="82786"/>
            <a:ext cx="10093287" cy="1345269"/>
          </a:xfrm>
        </p:spPr>
        <p:txBody>
          <a:bodyPr>
            <a:normAutofit fontScale="90000"/>
          </a:bodyPr>
          <a:lstStyle/>
          <a:p>
            <a:pPr algn="ctr"/>
            <a:r>
              <a:rPr lang="ru-RU" b="0" dirty="0" err="1">
                <a:solidFill>
                  <a:srgbClr val="C00000"/>
                </a:solidFill>
                <a:ea typeface="+mj-lt"/>
                <a:cs typeface="+mj-lt"/>
              </a:rPr>
              <a:t>Складання</a:t>
            </a:r>
            <a:r>
              <a:rPr lang="ru-RU" b="0" dirty="0">
                <a:solidFill>
                  <a:srgbClr val="C00000"/>
                </a:solidFill>
                <a:ea typeface="+mj-lt"/>
                <a:cs typeface="+mj-lt"/>
              </a:rPr>
              <a:t> та подача </a:t>
            </a:r>
            <a:r>
              <a:rPr lang="ru-RU" b="0" dirty="0" err="1">
                <a:solidFill>
                  <a:srgbClr val="C00000"/>
                </a:solidFill>
                <a:ea typeface="+mj-lt"/>
                <a:cs typeface="+mj-lt"/>
              </a:rPr>
              <a:t>звітності</a:t>
            </a:r>
            <a:r>
              <a:rPr lang="ru-RU" b="0" dirty="0">
                <a:solidFill>
                  <a:srgbClr val="C00000"/>
                </a:solidFill>
                <a:ea typeface="+mj-lt"/>
                <a:cs typeface="+mj-lt"/>
              </a:rPr>
              <a:t> (</a:t>
            </a:r>
            <a:r>
              <a:rPr lang="ru-RU" b="0" dirty="0" err="1">
                <a:solidFill>
                  <a:srgbClr val="C00000"/>
                </a:solidFill>
                <a:ea typeface="+mj-lt"/>
                <a:cs typeface="+mj-lt"/>
              </a:rPr>
              <a:t>податкової</a:t>
            </a:r>
            <a:r>
              <a:rPr lang="ru-RU" b="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b="0" dirty="0" err="1">
                <a:solidFill>
                  <a:srgbClr val="C00000"/>
                </a:solidFill>
                <a:ea typeface="+mj-lt"/>
                <a:cs typeface="+mj-lt"/>
              </a:rPr>
              <a:t>декларації</a:t>
            </a:r>
            <a:r>
              <a:rPr lang="ru-RU" b="0" dirty="0">
                <a:solidFill>
                  <a:srgbClr val="C00000"/>
                </a:solidFill>
                <a:ea typeface="+mj-lt"/>
                <a:cs typeface="+mj-lt"/>
              </a:rPr>
              <a:t>) ст. 296 ПКУ</a:t>
            </a:r>
            <a:endParaRPr lang="ru-RU" dirty="0">
              <a:solidFill>
                <a:srgbClr val="C00000"/>
              </a:solidFill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40CD610-A705-40C6-AF0D-451B877AFA84}"/>
              </a:ext>
            </a:extLst>
          </p:cNvPr>
          <p:cNvSpPr/>
          <p:nvPr/>
        </p:nvSpPr>
        <p:spPr>
          <a:xfrm>
            <a:off x="1613139" y="1720970"/>
            <a:ext cx="3220527" cy="7476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ea typeface="+mn-lt"/>
                <a:cs typeface="+mn-lt"/>
              </a:rPr>
              <a:t>1-2 </a:t>
            </a:r>
            <a:r>
              <a:rPr lang="ru-RU" sz="2800" dirty="0" err="1">
                <a:ea typeface="+mn-lt"/>
                <a:cs typeface="+mn-lt"/>
              </a:rPr>
              <a:t>група</a:t>
            </a:r>
            <a:endParaRPr lang="ru-RU" sz="2800" dirty="0" err="1">
              <a:ea typeface="Meiryo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09AD45-8C6A-445A-A47C-AC69D7DA832F}"/>
              </a:ext>
            </a:extLst>
          </p:cNvPr>
          <p:cNvSpPr/>
          <p:nvPr/>
        </p:nvSpPr>
        <p:spPr>
          <a:xfrm>
            <a:off x="7450346" y="1720969"/>
            <a:ext cx="3220527" cy="7476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800" dirty="0">
                <a:ea typeface="+mn-lt"/>
                <a:cs typeface="+mn-lt"/>
              </a:rPr>
              <a:t>3 </a:t>
            </a:r>
            <a:r>
              <a:rPr lang="ru-RU" sz="2800" dirty="0" err="1">
                <a:ea typeface="+mn-lt"/>
                <a:cs typeface="+mn-lt"/>
              </a:rPr>
              <a:t>група</a:t>
            </a:r>
            <a:endParaRPr lang="ru-RU" sz="2800" dirty="0" err="1">
              <a:ea typeface="Meiryo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A00FD1A-6620-44F5-95A3-46ADD0BAD7D0}"/>
              </a:ext>
            </a:extLst>
          </p:cNvPr>
          <p:cNvSpPr/>
          <p:nvPr/>
        </p:nvSpPr>
        <p:spPr>
          <a:xfrm>
            <a:off x="1871932" y="2597989"/>
            <a:ext cx="2702943" cy="4744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dirty="0" err="1">
                <a:ea typeface="+mn-lt"/>
                <a:cs typeface="+mn-lt"/>
              </a:rPr>
              <a:t>Щорічно</a:t>
            </a:r>
            <a:r>
              <a:rPr lang="ru-RU" sz="2400" dirty="0">
                <a:ea typeface="+mn-lt"/>
                <a:cs typeface="+mn-lt"/>
              </a:rPr>
              <a:t> *</a:t>
            </a:r>
            <a:endParaRPr lang="ru-RU" sz="24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701CDAD-8C36-46CB-A137-817274BA971A}"/>
              </a:ext>
            </a:extLst>
          </p:cNvPr>
          <p:cNvSpPr/>
          <p:nvPr/>
        </p:nvSpPr>
        <p:spPr>
          <a:xfrm>
            <a:off x="5911968" y="2597988"/>
            <a:ext cx="5621545" cy="4744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dirty="0" err="1">
                <a:ea typeface="+mn-lt"/>
                <a:cs typeface="+mn-lt"/>
              </a:rPr>
              <a:t>Щоквартально</a:t>
            </a:r>
            <a:endParaRPr lang="ru-RU" sz="2400" dirty="0" err="1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2E0634F-E36A-4CB4-AE7C-347A73FFE4BA}"/>
              </a:ext>
            </a:extLst>
          </p:cNvPr>
          <p:cNvSpPr/>
          <p:nvPr/>
        </p:nvSpPr>
        <p:spPr>
          <a:xfrm>
            <a:off x="218535" y="3316856"/>
            <a:ext cx="4356339" cy="833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dirty="0" err="1">
                <a:ea typeface="+mn-lt"/>
                <a:cs typeface="+mn-lt"/>
              </a:rPr>
              <a:t>Протягом</a:t>
            </a:r>
            <a:r>
              <a:rPr lang="ru-RU" sz="2000" dirty="0">
                <a:ea typeface="+mn-lt"/>
                <a:cs typeface="+mn-lt"/>
              </a:rPr>
              <a:t> 60 </a:t>
            </a:r>
            <a:r>
              <a:rPr lang="ru-RU" sz="2000" dirty="0" err="1">
                <a:ea typeface="+mn-lt"/>
                <a:cs typeface="+mn-lt"/>
              </a:rPr>
              <a:t>днів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після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закінчення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звітного</a:t>
            </a:r>
            <a:r>
              <a:rPr lang="ru-RU" sz="2000" dirty="0">
                <a:ea typeface="+mn-lt"/>
                <a:cs typeface="+mn-lt"/>
              </a:rPr>
              <a:t> року</a:t>
            </a:r>
            <a:endParaRPr lang="ru-RU" sz="20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FEF5E88-02D4-4001-9213-0827FBD7921C}"/>
              </a:ext>
            </a:extLst>
          </p:cNvPr>
          <p:cNvSpPr/>
          <p:nvPr/>
        </p:nvSpPr>
        <p:spPr>
          <a:xfrm>
            <a:off x="6372045" y="3316855"/>
            <a:ext cx="4974565" cy="833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dirty="0" err="1">
                <a:ea typeface="+mn-lt"/>
                <a:cs typeface="+mn-lt"/>
              </a:rPr>
              <a:t>Протягом</a:t>
            </a:r>
            <a:r>
              <a:rPr lang="ru-RU" sz="2000" dirty="0">
                <a:ea typeface="+mn-lt"/>
                <a:cs typeface="+mn-lt"/>
              </a:rPr>
              <a:t> 40 </a:t>
            </a:r>
            <a:r>
              <a:rPr lang="ru-RU" sz="2000" dirty="0" err="1">
                <a:ea typeface="+mn-lt"/>
                <a:cs typeface="+mn-lt"/>
              </a:rPr>
              <a:t>днів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після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закінчення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звітного</a:t>
            </a:r>
            <a:r>
              <a:rPr lang="ru-RU" sz="2000" dirty="0">
                <a:ea typeface="+mn-lt"/>
                <a:cs typeface="+mn-lt"/>
              </a:rPr>
              <a:t> (</a:t>
            </a:r>
            <a:r>
              <a:rPr lang="ru-RU" sz="2000" dirty="0" err="1">
                <a:ea typeface="+mn-lt"/>
                <a:cs typeface="+mn-lt"/>
              </a:rPr>
              <a:t>податкового</a:t>
            </a:r>
            <a:r>
              <a:rPr lang="ru-RU" sz="2000" dirty="0">
                <a:ea typeface="+mn-lt"/>
                <a:cs typeface="+mn-lt"/>
              </a:rPr>
              <a:t>) кварталу </a:t>
            </a:r>
            <a:endParaRPr lang="ru-RU" sz="2000" dirty="0">
              <a:ea typeface="Meiryo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F7F8F9-4734-4B40-907E-0842342F2B96}"/>
              </a:ext>
            </a:extLst>
          </p:cNvPr>
          <p:cNvSpPr txBox="1"/>
          <p:nvPr/>
        </p:nvSpPr>
        <p:spPr>
          <a:xfrm>
            <a:off x="1992703" y="4451230"/>
            <a:ext cx="1020504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 err="1">
                <a:solidFill>
                  <a:srgbClr val="C00000"/>
                </a:solidFill>
              </a:rPr>
              <a:t>Декларація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подається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за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місцем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податкової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адреси</a:t>
            </a:r>
            <a:endParaRPr lang="en-US" sz="2400" b="1" dirty="0" err="1">
              <a:solidFill>
                <a:srgbClr val="C00000"/>
              </a:solidFill>
              <a:ea typeface="Meiryo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36E455-07DD-454E-9F1D-F83645568199}"/>
              </a:ext>
            </a:extLst>
          </p:cNvPr>
          <p:cNvSpPr txBox="1"/>
          <p:nvPr/>
        </p:nvSpPr>
        <p:spPr>
          <a:xfrm>
            <a:off x="6248400" y="5572665"/>
            <a:ext cx="5057954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 err="1"/>
              <a:t>Податкова</a:t>
            </a:r>
            <a:r>
              <a:rPr lang="en-US" sz="2000" dirty="0"/>
              <a:t> </a:t>
            </a:r>
            <a:r>
              <a:rPr lang="en-US" sz="2000" dirty="0" err="1"/>
              <a:t>звітність</a:t>
            </a:r>
            <a:r>
              <a:rPr lang="en-US" sz="2000" dirty="0"/>
              <a:t> </a:t>
            </a:r>
            <a:r>
              <a:rPr lang="en-US" sz="2000" dirty="0" err="1"/>
              <a:t>подається</a:t>
            </a:r>
            <a:r>
              <a:rPr lang="en-US" sz="2000" dirty="0"/>
              <a:t> в </a:t>
            </a:r>
            <a:r>
              <a:rPr lang="en-US" sz="2000" dirty="0" err="1"/>
              <a:t>електронному</a:t>
            </a:r>
            <a:r>
              <a:rPr lang="en-US" sz="2000" dirty="0"/>
              <a:t> </a:t>
            </a:r>
            <a:r>
              <a:rPr lang="en-US" sz="2000" dirty="0" err="1"/>
              <a:t>вигляді</a:t>
            </a:r>
            <a:endParaRPr lang="ru-RU" sz="2000" dirty="0" err="1"/>
          </a:p>
        </p:txBody>
      </p:sp>
      <p:pic>
        <p:nvPicPr>
          <p:cNvPr id="12" name="Рисунок 12" descr="Изображение выглядит как стопка&#10;&#10;Автоматически созданное описание">
            <a:extLst>
              <a:ext uri="{FF2B5EF4-FFF2-40B4-BE49-F238E27FC236}">
                <a16:creationId xmlns:a16="http://schemas.microsoft.com/office/drawing/2014/main" id="{6D3F872B-69BF-4795-9D6F-5F9466EAC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6708" y="-2246"/>
            <a:ext cx="2383945" cy="1571625"/>
          </a:xfrm>
          <a:prstGeom prst="rect">
            <a:avLst/>
          </a:prstGeom>
        </p:spPr>
      </p:pic>
      <p:pic>
        <p:nvPicPr>
          <p:cNvPr id="13" name="Рисунок 1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5C69F4F-3B0C-4246-B84D-FB9212124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815" y="4995962"/>
            <a:ext cx="3692104" cy="172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9848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A25312-5DA9-4644-A2D4-75B4D02F2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2271" y="-505993"/>
            <a:ext cx="6857365" cy="1344612"/>
          </a:xfrm>
        </p:spPr>
        <p:txBody>
          <a:bodyPr anchor="b">
            <a:normAutofit/>
          </a:bodyPr>
          <a:lstStyle/>
          <a:p>
            <a:pPr algn="ctr"/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Облік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платників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податків</a:t>
            </a:r>
            <a:endParaRPr lang="ru-RU" dirty="0" err="1">
              <a:solidFill>
                <a:srgbClr val="404040"/>
              </a:solidFill>
              <a:ea typeface="Meiryo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21FC3E7C-983A-4319-A157-C7B4A0ECC5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1527" y="875254"/>
            <a:ext cx="9453233" cy="5879738"/>
          </a:xfrm>
        </p:spPr>
      </p:pic>
    </p:spTree>
    <p:extLst>
      <p:ext uri="{BB962C8B-B14F-4D97-AF65-F5344CB8AC3E}">
        <p14:creationId xmlns:p14="http://schemas.microsoft.com/office/powerpoint/2010/main" val="42286720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CE72B2-7AE0-4997-8F4D-BD9092352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2CBEA220-9E7D-4962-AFBA-3410D224BD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2946" y="346"/>
            <a:ext cx="9665158" cy="6857654"/>
          </a:xfrm>
        </p:spPr>
      </p:pic>
    </p:spTree>
    <p:extLst>
      <p:ext uri="{BB962C8B-B14F-4D97-AF65-F5344CB8AC3E}">
        <p14:creationId xmlns:p14="http://schemas.microsoft.com/office/powerpoint/2010/main" val="42051201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D346E-BD12-4221-86BA-5EAD1A160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B573D643-5641-4A47-8695-957068FC1C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3590" y="-2478"/>
            <a:ext cx="8943871" cy="6857654"/>
          </a:xfrm>
        </p:spPr>
      </p:pic>
    </p:spTree>
    <p:extLst>
      <p:ext uri="{BB962C8B-B14F-4D97-AF65-F5344CB8AC3E}">
        <p14:creationId xmlns:p14="http://schemas.microsoft.com/office/powerpoint/2010/main" val="19498502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035D92-7CD0-4070-B0A1-A6B504909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-3478"/>
            <a:ext cx="8770571" cy="97145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err="1">
                <a:solidFill>
                  <a:srgbClr val="C00000"/>
                </a:solidFill>
                <a:ea typeface="+mj-lt"/>
                <a:cs typeface="+mj-lt"/>
              </a:rPr>
              <a:t>Відповідальність</a:t>
            </a:r>
            <a:r>
              <a:rPr lang="ru-RU" sz="2400" dirty="0">
                <a:solidFill>
                  <a:srgbClr val="C00000"/>
                </a:solidFill>
                <a:ea typeface="+mj-lt"/>
                <a:cs typeface="+mj-lt"/>
              </a:rPr>
              <a:t> за </a:t>
            </a:r>
            <a:r>
              <a:rPr lang="ru-RU" sz="2400" dirty="0" err="1">
                <a:solidFill>
                  <a:srgbClr val="C00000"/>
                </a:solidFill>
                <a:ea typeface="+mj-lt"/>
                <a:cs typeface="+mj-lt"/>
              </a:rPr>
              <a:t>порушення</a:t>
            </a:r>
            <a:r>
              <a:rPr lang="ru-RU" sz="2400" dirty="0">
                <a:solidFill>
                  <a:srgbClr val="C00000"/>
                </a:solidFill>
                <a:ea typeface="+mj-lt"/>
                <a:cs typeface="+mj-lt"/>
              </a:rPr>
              <a:t> правил </a:t>
            </a:r>
            <a:r>
              <a:rPr lang="ru-RU" sz="2400" dirty="0" err="1">
                <a:solidFill>
                  <a:srgbClr val="C00000"/>
                </a:solidFill>
                <a:ea typeface="+mj-lt"/>
                <a:cs typeface="+mj-lt"/>
              </a:rPr>
              <a:t>роботи</a:t>
            </a:r>
            <a:r>
              <a:rPr lang="ru-RU" sz="2400" dirty="0">
                <a:solidFill>
                  <a:srgbClr val="C00000"/>
                </a:solidFill>
                <a:ea typeface="+mj-lt"/>
                <a:cs typeface="+mj-lt"/>
              </a:rPr>
              <a:t> на </a:t>
            </a:r>
            <a:r>
              <a:rPr lang="ru-RU" sz="2400" dirty="0" err="1">
                <a:solidFill>
                  <a:srgbClr val="C00000"/>
                </a:solidFill>
                <a:ea typeface="+mj-lt"/>
                <a:cs typeface="+mj-lt"/>
              </a:rPr>
              <a:t>єдиному</a:t>
            </a:r>
            <a:r>
              <a:rPr lang="ru-RU" sz="24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400" dirty="0" err="1">
                <a:solidFill>
                  <a:srgbClr val="C00000"/>
                </a:solidFill>
                <a:ea typeface="+mj-lt"/>
                <a:cs typeface="+mj-lt"/>
              </a:rPr>
              <a:t>податку</a:t>
            </a:r>
            <a:endParaRPr lang="ru-RU" sz="2400" dirty="0" err="1">
              <a:solidFill>
                <a:srgbClr val="C00000"/>
              </a:solidFill>
              <a:ea typeface="Meiryo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FA6D905-17DF-49DC-9BD0-CD26B3531C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0256984"/>
              </p:ext>
            </p:extLst>
          </p:nvPr>
        </p:nvGraphicFramePr>
        <p:xfrm>
          <a:off x="1121433" y="963283"/>
          <a:ext cx="10626806" cy="5787487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5313403">
                  <a:extLst>
                    <a:ext uri="{9D8B030D-6E8A-4147-A177-3AD203B41FA5}">
                      <a16:colId xmlns:a16="http://schemas.microsoft.com/office/drawing/2014/main" val="437050635"/>
                    </a:ext>
                  </a:extLst>
                </a:gridCol>
                <a:gridCol w="5313403">
                  <a:extLst>
                    <a:ext uri="{9D8B030D-6E8A-4147-A177-3AD203B41FA5}">
                      <a16:colId xmlns:a16="http://schemas.microsoft.com/office/drawing/2014/main" val="3399217590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 err="1">
                          <a:latin typeface="Meiryo"/>
                        </a:rPr>
                        <a:t>Порушення</a:t>
                      </a:r>
                      <a:endParaRPr lang="ru-RU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 err="1">
                          <a:latin typeface="Meiryo"/>
                        </a:rPr>
                        <a:t>Відповідальність</a:t>
                      </a:r>
                      <a:endParaRPr lang="ru-RU" sz="2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172936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Негрошові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форми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розрахунків</a:t>
                      </a:r>
                      <a:endParaRPr lang="ru-RU" b="1" dirty="0" err="1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1)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позбавлення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права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працювати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на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єдиному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податку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з 1 числа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місяця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,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що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слідує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за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податковим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(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звітним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)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періодом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; </a:t>
                      </a:r>
                      <a:endParaRPr lang="ru-RU" b="1"/>
                    </a:p>
                    <a:p>
                      <a:pPr lvl="0" algn="ctr">
                        <a:buNone/>
                      </a:pPr>
                      <a:endParaRPr lang="ru-RU" sz="1800" b="1" i="0" u="none" strike="noStrike" noProof="0" dirty="0">
                        <a:latin typeface="Meiryo"/>
                      </a:endParaRPr>
                    </a:p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2)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дохід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,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одержаний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від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таких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операцій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оподатковується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за </a:t>
                      </a:r>
                      <a:r>
                        <a:rPr lang="ru-RU" sz="1800" b="1" i="0" u="none" strike="noStrike" noProof="0" dirty="0" err="1">
                          <a:solidFill>
                            <a:srgbClr val="C00000"/>
                          </a:solidFill>
                          <a:latin typeface="Meiryo"/>
                        </a:rPr>
                        <a:t>ставкою</a:t>
                      </a:r>
                      <a:r>
                        <a:rPr lang="ru-RU" sz="1800" b="1" i="0" u="none" strike="noStrike" noProof="0" dirty="0">
                          <a:solidFill>
                            <a:srgbClr val="C00000"/>
                          </a:solidFill>
                          <a:latin typeface="Meiryo"/>
                        </a:rPr>
                        <a:t> 15% </a:t>
                      </a:r>
                      <a:endParaRPr lang="ru-RU" b="1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639998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Здійснення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діяльності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, яка заборонена на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єдиному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податку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 </a:t>
                      </a:r>
                      <a:endParaRPr lang="ru-RU" b="1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850611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Здійснення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діяльності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, не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вказаної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у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реєстрі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платників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єдиного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податку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 </a:t>
                      </a:r>
                      <a:endParaRPr lang="ru-RU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18932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Невідповідність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критеріям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1 та 2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групи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за видом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діяльності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 </a:t>
                      </a:r>
                      <a:endParaRPr lang="ru-RU" b="1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699560"/>
                  </a:ext>
                </a:extLst>
              </a:tr>
              <a:tr h="70509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Перевищення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допустимого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обсягу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річного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доходу</a:t>
                      </a:r>
                      <a:endParaRPr lang="ru-RU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24645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Перевищення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кількості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найманих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працівників</a:t>
                      </a:r>
                      <a:endParaRPr lang="ru-RU" b="1" dirty="0" err="1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Позбавлення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права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працювати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на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єдиному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податку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 </a:t>
                      </a:r>
                      <a:endParaRPr lang="ru-RU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303118"/>
                  </a:ext>
                </a:extLst>
              </a:tr>
              <a:tr h="70509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Невідповідність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вимогам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організаційноправових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форм</a:t>
                      </a:r>
                      <a:endParaRPr lang="ru-RU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508887"/>
                  </a:ext>
                </a:extLst>
              </a:tr>
              <a:tr h="70509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800" b="1" i="0" u="none" strike="noStrike" noProof="0" dirty="0" err="1">
                          <a:latin typeface="Meiryo"/>
                        </a:rPr>
                        <a:t>Наявність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податкового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боргу на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кожне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1 число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місяца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протягом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 2-х </a:t>
                      </a:r>
                      <a:r>
                        <a:rPr lang="ru-RU" sz="1800" b="1" i="0" u="none" strike="noStrike" noProof="0" dirty="0" err="1">
                          <a:latin typeface="Meiryo"/>
                        </a:rPr>
                        <a:t>кварталів</a:t>
                      </a:r>
                      <a:endParaRPr lang="ru-RU" b="1" dirty="0" err="1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693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18758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624CBFB-D803-467F-960F-B6A30F8218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DBDD0F-13EB-4EDC-8AA9-C229B98369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823" y="1188117"/>
            <a:ext cx="10421107" cy="2463667"/>
          </a:xfrm>
        </p:spPr>
        <p:txBody>
          <a:bodyPr vert="horz" lIns="109728" tIns="109728" rIns="109728" bIns="91440" rtlCol="0" anchor="b">
            <a:noAutofit/>
          </a:bodyPr>
          <a:lstStyle/>
          <a:p>
            <a:pPr algn="ctr"/>
            <a:r>
              <a:rPr lang="ru-RU" dirty="0">
                <a:ea typeface="+mj-lt"/>
                <a:cs typeface="+mj-lt"/>
              </a:rPr>
              <a:t>Порядок </a:t>
            </a:r>
            <a:r>
              <a:rPr lang="ru-RU" dirty="0" err="1">
                <a:ea typeface="+mj-lt"/>
                <a:cs typeface="+mj-lt"/>
              </a:rPr>
              <a:t>проведення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перевірок</a:t>
            </a:r>
            <a:r>
              <a:rPr lang="ru-RU" dirty="0">
                <a:ea typeface="+mj-lt"/>
                <a:cs typeface="+mj-lt"/>
              </a:rPr>
              <a:t> органами ДФС</a:t>
            </a:r>
            <a:endParaRPr lang="ru-RU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3C85561-90D2-4AFA-B2C5-F2D61D86C2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026B71D-5A6F-48FE-AC6A-D7AAA01806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47015" y="-1314429"/>
            <a:ext cx="1697663" cy="12191695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89655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5514C0-25F9-41FD-A245-65174E4A5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60" y="140989"/>
            <a:ext cx="8827063" cy="769518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Структура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органів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фіскальної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служби</a:t>
            </a:r>
            <a:endParaRPr lang="ru-RU" dirty="0" err="1">
              <a:solidFill>
                <a:srgbClr val="404040"/>
              </a:solidFill>
              <a:ea typeface="Meiryo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1E7CF5F-CA89-462B-867E-20304475E443}"/>
              </a:ext>
            </a:extLst>
          </p:cNvPr>
          <p:cNvSpPr/>
          <p:nvPr/>
        </p:nvSpPr>
        <p:spPr>
          <a:xfrm>
            <a:off x="822385" y="1160253"/>
            <a:ext cx="2688564" cy="11214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Державний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рівень</a:t>
            </a:r>
            <a:endParaRPr lang="ru-RU" sz="2400" b="1" dirty="0" err="1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AE231026-1431-4B6B-87CA-91313D316F2B}"/>
              </a:ext>
            </a:extLst>
          </p:cNvPr>
          <p:cNvSpPr/>
          <p:nvPr/>
        </p:nvSpPr>
        <p:spPr>
          <a:xfrm>
            <a:off x="822384" y="2957422"/>
            <a:ext cx="2688563" cy="11214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Регіональний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рівень</a:t>
            </a:r>
            <a:r>
              <a:rPr lang="ru-RU" sz="2400" b="1" dirty="0">
                <a:ea typeface="+mn-lt"/>
                <a:cs typeface="+mn-lt"/>
              </a:rPr>
              <a:t> </a:t>
            </a:r>
            <a:endParaRPr lang="ru-RU" sz="2400" b="1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BA1301AE-AC8B-4255-A971-390FE8210F71}"/>
              </a:ext>
            </a:extLst>
          </p:cNvPr>
          <p:cNvSpPr/>
          <p:nvPr/>
        </p:nvSpPr>
        <p:spPr>
          <a:xfrm>
            <a:off x="822385" y="4754592"/>
            <a:ext cx="2688564" cy="11214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Місцевий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рівень</a:t>
            </a:r>
            <a:endParaRPr lang="ru-RU" sz="2400" b="1" dirty="0" err="1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95E82AB-E573-4806-9A2A-0FD9BC2BE1B8}"/>
              </a:ext>
            </a:extLst>
          </p:cNvPr>
          <p:cNvSpPr/>
          <p:nvPr/>
        </p:nvSpPr>
        <p:spPr>
          <a:xfrm>
            <a:off x="4847147" y="1159354"/>
            <a:ext cx="6239772" cy="11214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Державна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фіскальна</a:t>
            </a:r>
            <a:r>
              <a:rPr lang="ru-RU" sz="2000" b="1" dirty="0">
                <a:ea typeface="+mn-lt"/>
                <a:cs typeface="+mn-lt"/>
              </a:rPr>
              <a:t> служба (ДФС) (</a:t>
            </a:r>
            <a:r>
              <a:rPr lang="ru-RU" sz="2000" b="1" dirty="0" err="1">
                <a:ea typeface="+mn-lt"/>
                <a:cs typeface="+mn-lt"/>
              </a:rPr>
              <a:t>центральний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апарат</a:t>
            </a:r>
            <a:r>
              <a:rPr lang="ru-RU" sz="2000" b="1" dirty="0">
                <a:ea typeface="+mn-lt"/>
                <a:cs typeface="+mn-lt"/>
              </a:rPr>
              <a:t>)</a:t>
            </a:r>
            <a:endParaRPr lang="ru-RU" sz="2000" b="1">
              <a:ea typeface="Meiryo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7DEDB5D-5A2F-470E-9B72-1A21E69036C0}"/>
              </a:ext>
            </a:extLst>
          </p:cNvPr>
          <p:cNvSpPr/>
          <p:nvPr/>
        </p:nvSpPr>
        <p:spPr>
          <a:xfrm>
            <a:off x="4890279" y="2956524"/>
            <a:ext cx="6239772" cy="11214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/>
              <a:t>Державні</a:t>
            </a:r>
            <a:r>
              <a:rPr lang="ru-RU" sz="2000" b="1" dirty="0"/>
              <a:t> </a:t>
            </a:r>
            <a:r>
              <a:rPr lang="ru-RU" sz="2000" b="1" dirty="0" err="1"/>
              <a:t>фіскальні</a:t>
            </a:r>
            <a:r>
              <a:rPr lang="ru-RU" sz="2000" b="1" dirty="0"/>
              <a:t> </a:t>
            </a:r>
            <a:r>
              <a:rPr lang="ru-RU" sz="2000" b="1" dirty="0" err="1"/>
              <a:t>служби</a:t>
            </a:r>
            <a:r>
              <a:rPr lang="ru-RU" sz="2000" b="1" dirty="0"/>
              <a:t> в АР </a:t>
            </a:r>
            <a:r>
              <a:rPr lang="ru-RU" sz="2000" b="1" dirty="0" err="1"/>
              <a:t>Крим</a:t>
            </a:r>
            <a:r>
              <a:rPr lang="ru-RU" sz="2000" b="1" dirty="0"/>
              <a:t>, </a:t>
            </a:r>
            <a:r>
              <a:rPr lang="ru-RU" sz="2000" b="1" dirty="0" err="1"/>
              <a:t>містах</a:t>
            </a:r>
            <a:r>
              <a:rPr lang="ru-RU" sz="2000" b="1" dirty="0"/>
              <a:t> </a:t>
            </a:r>
            <a:r>
              <a:rPr lang="ru-RU" sz="2000" b="1" dirty="0" err="1"/>
              <a:t>Києві</a:t>
            </a:r>
            <a:r>
              <a:rPr lang="ru-RU" sz="2000" b="1" dirty="0"/>
              <a:t> та </a:t>
            </a:r>
            <a:r>
              <a:rPr lang="ru-RU" sz="2000" b="1" dirty="0" err="1"/>
              <a:t>Севастополі</a:t>
            </a:r>
            <a:r>
              <a:rPr lang="ru-RU" sz="2000" b="1" dirty="0"/>
              <a:t>, областях, округах</a:t>
            </a:r>
            <a:endParaRPr lang="ru-RU" sz="2000" b="1">
              <a:ea typeface="Meiryo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654F1E0-F720-4492-8677-C4E71755B996}"/>
              </a:ext>
            </a:extLst>
          </p:cNvPr>
          <p:cNvSpPr/>
          <p:nvPr/>
        </p:nvSpPr>
        <p:spPr>
          <a:xfrm>
            <a:off x="4890279" y="4753693"/>
            <a:ext cx="6239772" cy="11214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Державні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фіскальні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служби</a:t>
            </a:r>
            <a:r>
              <a:rPr lang="ru-RU" sz="2000" b="1" dirty="0">
                <a:ea typeface="+mn-lt"/>
                <a:cs typeface="+mn-lt"/>
              </a:rPr>
              <a:t> у районах, </a:t>
            </a:r>
            <a:r>
              <a:rPr lang="ru-RU" sz="2000" b="1" dirty="0" err="1">
                <a:ea typeface="+mn-lt"/>
                <a:cs typeface="+mn-lt"/>
              </a:rPr>
              <a:t>містах</a:t>
            </a:r>
            <a:r>
              <a:rPr lang="ru-RU" sz="2000" b="1" dirty="0">
                <a:ea typeface="+mn-lt"/>
                <a:cs typeface="+mn-lt"/>
              </a:rPr>
              <a:t>, </a:t>
            </a:r>
            <a:r>
              <a:rPr lang="ru-RU" sz="2000" b="1" dirty="0" err="1">
                <a:ea typeface="+mn-lt"/>
                <a:cs typeface="+mn-lt"/>
              </a:rPr>
              <a:t>міжрайонні</a:t>
            </a:r>
            <a:r>
              <a:rPr lang="ru-RU" sz="2000" b="1" dirty="0">
                <a:ea typeface="+mn-lt"/>
                <a:cs typeface="+mn-lt"/>
              </a:rPr>
              <a:t>, </a:t>
            </a:r>
            <a:r>
              <a:rPr lang="ru-RU" sz="2000" b="1" dirty="0" err="1">
                <a:ea typeface="+mn-lt"/>
                <a:cs typeface="+mn-lt"/>
              </a:rPr>
              <a:t>об'єднані</a:t>
            </a:r>
            <a:r>
              <a:rPr lang="ru-RU" sz="2000" b="1" dirty="0">
                <a:ea typeface="+mn-lt"/>
                <a:cs typeface="+mn-lt"/>
              </a:rPr>
              <a:t> та </a:t>
            </a:r>
            <a:r>
              <a:rPr lang="ru-RU" sz="2000" b="1" dirty="0" err="1">
                <a:ea typeface="+mn-lt"/>
                <a:cs typeface="+mn-lt"/>
              </a:rPr>
              <a:t>спеціалізовані</a:t>
            </a:r>
            <a:r>
              <a:rPr lang="ru-RU" sz="2000" b="1" dirty="0">
                <a:ea typeface="+mn-lt"/>
                <a:cs typeface="+mn-lt"/>
              </a:rPr>
              <a:t> ДФС </a:t>
            </a:r>
            <a:endParaRPr lang="ru-RU" sz="2000" b="1">
              <a:ea typeface="Meiryo"/>
            </a:endParaRPr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C7224484-C77E-42CC-85AE-47493875532F}"/>
              </a:ext>
            </a:extLst>
          </p:cNvPr>
          <p:cNvSpPr/>
          <p:nvPr/>
        </p:nvSpPr>
        <p:spPr>
          <a:xfrm>
            <a:off x="3721565" y="1473981"/>
            <a:ext cx="977660" cy="488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6AE2E117-95CA-493F-9E34-78C0765E81E6}"/>
              </a:ext>
            </a:extLst>
          </p:cNvPr>
          <p:cNvSpPr/>
          <p:nvPr/>
        </p:nvSpPr>
        <p:spPr>
          <a:xfrm>
            <a:off x="3721564" y="5125830"/>
            <a:ext cx="977660" cy="488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право 19">
            <a:extLst>
              <a:ext uri="{FF2B5EF4-FFF2-40B4-BE49-F238E27FC236}">
                <a16:creationId xmlns:a16="http://schemas.microsoft.com/office/drawing/2014/main" id="{616C22B8-EC78-4611-8EC9-7B84E1EE858B}"/>
              </a:ext>
            </a:extLst>
          </p:cNvPr>
          <p:cNvSpPr/>
          <p:nvPr/>
        </p:nvSpPr>
        <p:spPr>
          <a:xfrm>
            <a:off x="3721565" y="3271151"/>
            <a:ext cx="977660" cy="488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нак ''минус'' 6">
            <a:extLst>
              <a:ext uri="{FF2B5EF4-FFF2-40B4-BE49-F238E27FC236}">
                <a16:creationId xmlns:a16="http://schemas.microsoft.com/office/drawing/2014/main" id="{CC5568FF-6153-4174-9F75-B018BF732476}"/>
              </a:ext>
            </a:extLst>
          </p:cNvPr>
          <p:cNvSpPr/>
          <p:nvPr/>
        </p:nvSpPr>
        <p:spPr>
          <a:xfrm rot="5400000">
            <a:off x="1711085" y="2149595"/>
            <a:ext cx="920150" cy="92015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Знак ''минус'' 20">
            <a:extLst>
              <a:ext uri="{FF2B5EF4-FFF2-40B4-BE49-F238E27FC236}">
                <a16:creationId xmlns:a16="http://schemas.microsoft.com/office/drawing/2014/main" id="{070E791F-3863-49C1-82CE-69D5F83034E9}"/>
              </a:ext>
            </a:extLst>
          </p:cNvPr>
          <p:cNvSpPr/>
          <p:nvPr/>
        </p:nvSpPr>
        <p:spPr>
          <a:xfrm rot="5400000">
            <a:off x="1711084" y="3961142"/>
            <a:ext cx="920150" cy="92015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59B8449A-F761-4F41-9D30-5CF6D74CC868}"/>
              </a:ext>
            </a:extLst>
          </p:cNvPr>
          <p:cNvSpPr/>
          <p:nvPr/>
        </p:nvSpPr>
        <p:spPr>
          <a:xfrm>
            <a:off x="7144052" y="2346730"/>
            <a:ext cx="1639018" cy="5175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5810060A-969F-422C-9D28-F1DB423F972B}"/>
              </a:ext>
            </a:extLst>
          </p:cNvPr>
          <p:cNvSpPr/>
          <p:nvPr/>
        </p:nvSpPr>
        <p:spPr>
          <a:xfrm>
            <a:off x="7187183" y="4158277"/>
            <a:ext cx="1639018" cy="5175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465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94A673-9411-4C7A-A3CD-B4C5F3985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498" y="-2785"/>
            <a:ext cx="8381365" cy="640122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Права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посадових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осіб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органів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ДФС</a:t>
            </a:r>
            <a:endParaRPr lang="ru-RU" dirty="0">
              <a:solidFill>
                <a:srgbClr val="C00000"/>
              </a:solidFill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0C3BD21-17EB-4EA2-877A-BC81CC96C0D9}"/>
              </a:ext>
            </a:extLst>
          </p:cNvPr>
          <p:cNvSpPr/>
          <p:nvPr/>
        </p:nvSpPr>
        <p:spPr>
          <a:xfrm>
            <a:off x="132272" y="628291"/>
            <a:ext cx="1854678" cy="6613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перевіряти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наявність</a:t>
            </a:r>
            <a:endParaRPr lang="ru-RU" b="1" dirty="0" err="1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24E802C-C79D-4101-BE3E-9F489373191C}"/>
              </a:ext>
            </a:extLst>
          </p:cNvPr>
          <p:cNvSpPr/>
          <p:nvPr/>
        </p:nvSpPr>
        <p:spPr>
          <a:xfrm>
            <a:off x="2676166" y="541128"/>
            <a:ext cx="9230262" cy="4169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свідоцтва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державну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реєстрацію</a:t>
            </a:r>
            <a:r>
              <a:rPr lang="ru-RU" dirty="0">
                <a:ea typeface="+mn-lt"/>
                <a:cs typeface="+mn-lt"/>
              </a:rPr>
              <a:t> СПД</a:t>
            </a:r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2A5A672-9220-4B90-928D-B66357067B08}"/>
              </a:ext>
            </a:extLst>
          </p:cNvPr>
          <p:cNvSpPr/>
          <p:nvPr/>
        </p:nvSpPr>
        <p:spPr>
          <a:xfrm>
            <a:off x="2676165" y="1029958"/>
            <a:ext cx="9230262" cy="4313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ліцензій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здійснення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певних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видів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госп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діяльності</a:t>
            </a:r>
            <a:r>
              <a:rPr lang="ru-RU" dirty="0">
                <a:ea typeface="+mn-lt"/>
                <a:cs typeface="+mn-lt"/>
              </a:rPr>
              <a:t>; </a:t>
            </a:r>
            <a:r>
              <a:rPr lang="ru-RU" dirty="0" err="1">
                <a:ea typeface="+mn-lt"/>
                <a:cs typeface="+mn-lt"/>
              </a:rPr>
              <a:t>торгових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патентів</a:t>
            </a:r>
            <a:endParaRPr lang="ru-RU" dirty="0" err="1"/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290899E5-412B-4D1C-9C4C-13A80309D8D7}"/>
              </a:ext>
            </a:extLst>
          </p:cNvPr>
          <p:cNvSpPr/>
          <p:nvPr/>
        </p:nvSpPr>
        <p:spPr>
          <a:xfrm rot="-660000">
            <a:off x="1923684" y="584038"/>
            <a:ext cx="718868" cy="3738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79E91D5A-3B39-4CDA-965D-600D21197BA2}"/>
              </a:ext>
            </a:extLst>
          </p:cNvPr>
          <p:cNvSpPr/>
          <p:nvPr/>
        </p:nvSpPr>
        <p:spPr>
          <a:xfrm rot="1200000">
            <a:off x="1923684" y="972226"/>
            <a:ext cx="718868" cy="3738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9B0B9B4-4F6A-4539-9342-DEB50698925E}"/>
              </a:ext>
            </a:extLst>
          </p:cNvPr>
          <p:cNvSpPr/>
          <p:nvPr/>
        </p:nvSpPr>
        <p:spPr>
          <a:xfrm>
            <a:off x="604029" y="1718274"/>
            <a:ext cx="11228716" cy="833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одержувати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платників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пояснення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питань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виникають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</a:t>
            </a:r>
            <a:r>
              <a:rPr lang="ru-RU" dirty="0">
                <a:ea typeface="+mn-lt"/>
                <a:cs typeface="+mn-lt"/>
              </a:rPr>
              <a:t> час </a:t>
            </a:r>
            <a:r>
              <a:rPr lang="ru-RU" dirty="0" err="1">
                <a:ea typeface="+mn-lt"/>
                <a:cs typeface="+mn-lt"/>
              </a:rPr>
              <a:t>перевірок</a:t>
            </a:r>
            <a:r>
              <a:rPr lang="ru-RU" dirty="0">
                <a:ea typeface="+mn-lt"/>
                <a:cs typeface="+mn-lt"/>
              </a:rPr>
              <a:t> у рамках </a:t>
            </a:r>
            <a:r>
              <a:rPr lang="ru-RU" dirty="0" err="1">
                <a:ea typeface="+mn-lt"/>
                <a:cs typeface="+mn-lt"/>
              </a:rPr>
              <a:t>їх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компетенції</a:t>
            </a:r>
            <a:endParaRPr lang="ru-RU" dirty="0" err="1">
              <a:ea typeface="Meiryo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3FE579-2E33-4092-9633-279FD9B7C697}"/>
              </a:ext>
            </a:extLst>
          </p:cNvPr>
          <p:cNvSpPr txBox="1"/>
          <p:nvPr/>
        </p:nvSpPr>
        <p:spPr>
          <a:xfrm>
            <a:off x="281796" y="3071003"/>
            <a:ext cx="200995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solidFill>
                  <a:srgbClr val="C00000"/>
                </a:solidFill>
              </a:rPr>
              <a:t>вилучати</a:t>
            </a:r>
            <a:endParaRPr lang="en-US" b="1" dirty="0" err="1">
              <a:solidFill>
                <a:srgbClr val="C00000"/>
              </a:solidFill>
              <a:ea typeface="Meiryo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3C956F-3917-4B49-965C-723E2FD0EA82}"/>
              </a:ext>
            </a:extLst>
          </p:cNvPr>
          <p:cNvSpPr txBox="1"/>
          <p:nvPr/>
        </p:nvSpPr>
        <p:spPr>
          <a:xfrm>
            <a:off x="2280249" y="2682815"/>
            <a:ext cx="944304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solidFill>
                  <a:srgbClr val="C00000"/>
                </a:solidFill>
              </a:rPr>
              <a:t>копії</a:t>
            </a:r>
            <a:r>
              <a:rPr lang="en-US" dirty="0"/>
              <a:t> </a:t>
            </a:r>
            <a:r>
              <a:rPr lang="en-US" dirty="0" err="1"/>
              <a:t>фінансово-господарських</a:t>
            </a:r>
            <a:r>
              <a:rPr lang="en-US" dirty="0"/>
              <a:t> </a:t>
            </a:r>
            <a:r>
              <a:rPr lang="en-US" dirty="0" err="1"/>
              <a:t>та</a:t>
            </a:r>
            <a:r>
              <a:rPr lang="en-US" dirty="0"/>
              <a:t> </a:t>
            </a:r>
            <a:r>
              <a:rPr lang="en-US" dirty="0" err="1"/>
              <a:t>бухгалтерських</a:t>
            </a:r>
            <a:r>
              <a:rPr lang="en-US" dirty="0"/>
              <a:t> </a:t>
            </a:r>
            <a:r>
              <a:rPr lang="en-US" dirty="0" err="1"/>
              <a:t>документів</a:t>
            </a:r>
            <a:r>
              <a:rPr lang="en-US" dirty="0"/>
              <a:t>,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свідчать</a:t>
            </a:r>
            <a:r>
              <a:rPr lang="en-US" dirty="0"/>
              <a:t> </a:t>
            </a:r>
            <a:r>
              <a:rPr lang="en-US" dirty="0" err="1"/>
              <a:t>про</a:t>
            </a:r>
            <a:r>
              <a:rPr lang="en-US" dirty="0"/>
              <a:t> </a:t>
            </a:r>
            <a:r>
              <a:rPr lang="en-US" dirty="0" err="1"/>
              <a:t>приховування</a:t>
            </a:r>
            <a:r>
              <a:rPr lang="en-US" dirty="0"/>
              <a:t> </a:t>
            </a:r>
            <a:r>
              <a:rPr lang="en-US" dirty="0" err="1"/>
              <a:t>об'єктів</a:t>
            </a:r>
            <a:r>
              <a:rPr lang="en-US" dirty="0"/>
              <a:t> </a:t>
            </a:r>
            <a:r>
              <a:rPr lang="en-US" dirty="0" err="1"/>
              <a:t>оподаткування</a:t>
            </a:r>
            <a:r>
              <a:rPr lang="en-US" dirty="0"/>
              <a:t>, </a:t>
            </a:r>
            <a:r>
              <a:rPr lang="en-US" dirty="0" err="1"/>
              <a:t>несплату</a:t>
            </a:r>
            <a:r>
              <a:rPr lang="en-US" dirty="0"/>
              <a:t> </a:t>
            </a:r>
            <a:r>
              <a:rPr lang="en-US" dirty="0" err="1"/>
              <a:t>податків</a:t>
            </a:r>
            <a:r>
              <a:rPr lang="en-US" dirty="0"/>
              <a:t> </a:t>
            </a:r>
            <a:r>
              <a:rPr lang="en-US" dirty="0" err="1"/>
              <a:t>та</a:t>
            </a:r>
            <a:r>
              <a:rPr lang="en-US" dirty="0"/>
              <a:t> </a:t>
            </a:r>
            <a:r>
              <a:rPr lang="en-US" dirty="0" err="1"/>
              <a:t>зборів</a:t>
            </a:r>
            <a:r>
              <a:rPr lang="en-US" dirty="0"/>
              <a:t> (</a:t>
            </a:r>
            <a:r>
              <a:rPr lang="en-US" dirty="0" err="1"/>
              <a:t>обов'язкових</a:t>
            </a:r>
            <a:r>
              <a:rPr lang="en-US" dirty="0"/>
              <a:t> </a:t>
            </a:r>
            <a:r>
              <a:rPr lang="en-US" dirty="0" err="1"/>
              <a:t>платежів</a:t>
            </a:r>
            <a:r>
              <a:rPr lang="en-US" dirty="0"/>
              <a:t>) 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3EA90C-E15B-4DF4-B663-FFFEB45E59DD}"/>
              </a:ext>
            </a:extLst>
          </p:cNvPr>
          <p:cNvSpPr txBox="1"/>
          <p:nvPr/>
        </p:nvSpPr>
        <p:spPr>
          <a:xfrm>
            <a:off x="2280249" y="3746740"/>
            <a:ext cx="944304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solidFill>
                  <a:srgbClr val="C00000"/>
                </a:solidFill>
              </a:rPr>
              <a:t>оригінали</a:t>
            </a:r>
            <a:r>
              <a:rPr lang="en-US" dirty="0"/>
              <a:t> </a:t>
            </a:r>
            <a:r>
              <a:rPr lang="en-US" dirty="0" err="1"/>
              <a:t>первинних</a:t>
            </a:r>
            <a:r>
              <a:rPr lang="en-US" dirty="0"/>
              <a:t> </a:t>
            </a:r>
            <a:r>
              <a:rPr lang="en-US" dirty="0" err="1"/>
              <a:t>фінансово-господарських</a:t>
            </a:r>
            <a:r>
              <a:rPr lang="en-US" dirty="0"/>
              <a:t> </a:t>
            </a:r>
            <a:r>
              <a:rPr lang="en-US" dirty="0" err="1"/>
              <a:t>та</a:t>
            </a:r>
            <a:r>
              <a:rPr lang="en-US" dirty="0"/>
              <a:t> </a:t>
            </a:r>
            <a:r>
              <a:rPr lang="en-US" dirty="0" err="1"/>
              <a:t>бухгалтерських</a:t>
            </a:r>
            <a:r>
              <a:rPr lang="en-US" dirty="0"/>
              <a:t> </a:t>
            </a:r>
            <a:r>
              <a:rPr lang="en-US" dirty="0" err="1"/>
              <a:t>документів</a:t>
            </a:r>
            <a:r>
              <a:rPr lang="en-US" dirty="0"/>
              <a:t> (</a:t>
            </a:r>
            <a:r>
              <a:rPr lang="en-US" dirty="0" err="1"/>
              <a:t>при</a:t>
            </a:r>
            <a:r>
              <a:rPr lang="en-US" dirty="0"/>
              <a:t> </a:t>
            </a:r>
            <a:r>
              <a:rPr lang="en-US" dirty="0" err="1"/>
              <a:t>проведенні</a:t>
            </a:r>
            <a:r>
              <a:rPr lang="en-US" dirty="0"/>
              <a:t> </a:t>
            </a:r>
            <a:r>
              <a:rPr lang="en-US" dirty="0" err="1"/>
              <a:t>арешту</a:t>
            </a:r>
            <a:r>
              <a:rPr lang="en-US" dirty="0"/>
              <a:t> </a:t>
            </a:r>
            <a:r>
              <a:rPr lang="en-US" dirty="0" err="1"/>
              <a:t>активів</a:t>
            </a:r>
            <a:r>
              <a:rPr lang="en-US" dirty="0"/>
              <a:t> і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наявності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рішення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суду</a:t>
            </a:r>
            <a:r>
              <a:rPr lang="en-US" dirty="0"/>
              <a:t>)</a:t>
            </a:r>
          </a:p>
        </p:txBody>
      </p:sp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5D68F70D-E275-45EB-9ED4-B9A7B64CB768}"/>
              </a:ext>
            </a:extLst>
          </p:cNvPr>
          <p:cNvSpPr/>
          <p:nvPr/>
        </p:nvSpPr>
        <p:spPr>
          <a:xfrm rot="1200000">
            <a:off x="1521117" y="3545773"/>
            <a:ext cx="718868" cy="3738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право 19">
            <a:extLst>
              <a:ext uri="{FF2B5EF4-FFF2-40B4-BE49-F238E27FC236}">
                <a16:creationId xmlns:a16="http://schemas.microsoft.com/office/drawing/2014/main" id="{A4C40E6D-EE4C-4E07-81C0-808DCF9C8C3C}"/>
              </a:ext>
            </a:extLst>
          </p:cNvPr>
          <p:cNvSpPr/>
          <p:nvPr/>
        </p:nvSpPr>
        <p:spPr>
          <a:xfrm rot="-660000">
            <a:off x="1549872" y="2956301"/>
            <a:ext cx="718868" cy="3738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9058C20-F277-444D-99CF-F8FC28AEF641}"/>
              </a:ext>
            </a:extLst>
          </p:cNvPr>
          <p:cNvSpPr/>
          <p:nvPr/>
        </p:nvSpPr>
        <p:spPr>
          <a:xfrm>
            <a:off x="60385" y="4639573"/>
            <a:ext cx="2688564" cy="6613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вимагати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від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платників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податків</a:t>
            </a:r>
            <a:endParaRPr lang="ru-RU" b="1">
              <a:ea typeface="Meiryo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6E089A3-21D9-4480-841B-8EB79CA2AC7D}"/>
              </a:ext>
            </a:extLst>
          </p:cNvPr>
          <p:cNvSpPr txBox="1"/>
          <p:nvPr/>
        </p:nvSpPr>
        <p:spPr>
          <a:xfrm>
            <a:off x="4063042" y="4537495"/>
            <a:ext cx="735833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проведення інвентаризацій основних фондів, ТМЦ і засобів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90883DD-9F29-4E17-9CCA-850C43853E7B}"/>
              </a:ext>
            </a:extLst>
          </p:cNvPr>
          <p:cNvSpPr txBox="1"/>
          <p:nvPr/>
        </p:nvSpPr>
        <p:spPr>
          <a:xfrm>
            <a:off x="4063042" y="4968815"/>
            <a:ext cx="766025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усунення виявлених порушень податкового законодавства</a:t>
            </a:r>
          </a:p>
        </p:txBody>
      </p:sp>
      <p:sp>
        <p:nvSpPr>
          <p:cNvPr id="24" name="Стрелка: вправо 23">
            <a:extLst>
              <a:ext uri="{FF2B5EF4-FFF2-40B4-BE49-F238E27FC236}">
                <a16:creationId xmlns:a16="http://schemas.microsoft.com/office/drawing/2014/main" id="{196A3357-3B58-437B-9D89-38AC4C8F3184}"/>
              </a:ext>
            </a:extLst>
          </p:cNvPr>
          <p:cNvSpPr/>
          <p:nvPr/>
        </p:nvSpPr>
        <p:spPr>
          <a:xfrm rot="-660000">
            <a:off x="3073871" y="4652829"/>
            <a:ext cx="718868" cy="3738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: вправо 24">
            <a:extLst>
              <a:ext uri="{FF2B5EF4-FFF2-40B4-BE49-F238E27FC236}">
                <a16:creationId xmlns:a16="http://schemas.microsoft.com/office/drawing/2014/main" id="{A861E159-E9C2-42BC-A0A0-90C66138FA57}"/>
              </a:ext>
            </a:extLst>
          </p:cNvPr>
          <p:cNvSpPr/>
          <p:nvPr/>
        </p:nvSpPr>
        <p:spPr>
          <a:xfrm rot="1200000">
            <a:off x="3088249" y="5012263"/>
            <a:ext cx="718868" cy="3738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5000034-6034-4CE9-B44D-E9149F52CA7E}"/>
              </a:ext>
            </a:extLst>
          </p:cNvPr>
          <p:cNvSpPr txBox="1"/>
          <p:nvPr/>
        </p:nvSpPr>
        <p:spPr>
          <a:xfrm>
            <a:off x="698740" y="5558287"/>
            <a:ext cx="10823275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err="1">
                <a:solidFill>
                  <a:srgbClr val="C00000"/>
                </a:solidFill>
              </a:rPr>
              <a:t>передавати</a:t>
            </a:r>
            <a:r>
              <a:rPr lang="en-US" b="1" dirty="0"/>
              <a:t> </a:t>
            </a:r>
            <a:r>
              <a:rPr lang="en-US" b="1" dirty="0" err="1"/>
              <a:t>відповідні</a:t>
            </a:r>
            <a:r>
              <a:rPr lang="en-US" b="1" dirty="0"/>
              <a:t> </a:t>
            </a:r>
            <a:r>
              <a:rPr lang="en-US" b="1" dirty="0" err="1"/>
              <a:t>матеріали</a:t>
            </a:r>
            <a:r>
              <a:rPr lang="en-US" b="1" dirty="0"/>
              <a:t> </a:t>
            </a:r>
            <a:r>
              <a:rPr lang="en-US" b="1" dirty="0" err="1"/>
              <a:t>органам</a:t>
            </a:r>
            <a:r>
              <a:rPr lang="en-US" b="1" dirty="0"/>
              <a:t> </a:t>
            </a:r>
            <a:r>
              <a:rPr lang="en-US" b="1" dirty="0" err="1"/>
              <a:t>ліцензування</a:t>
            </a:r>
            <a:endParaRPr lang="en-US" b="1" dirty="0">
              <a:ea typeface="Meiryo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9ABBB6C-E054-456A-B556-9D9E8E2EBC52}"/>
              </a:ext>
            </a:extLst>
          </p:cNvPr>
          <p:cNvSpPr txBox="1"/>
          <p:nvPr/>
        </p:nvSpPr>
        <p:spPr>
          <a:xfrm>
            <a:off x="109268" y="6003984"/>
            <a:ext cx="1197346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контролювати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дотримання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порядку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здійснення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готівкових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розрахунків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товари</a:t>
            </a:r>
            <a:r>
              <a:rPr lang="en-US" b="1" dirty="0">
                <a:ea typeface="+mn-lt"/>
                <a:cs typeface="+mn-lt"/>
              </a:rPr>
              <a:t> (</a:t>
            </a:r>
            <a:r>
              <a:rPr lang="en-US" b="1" dirty="0" err="1">
                <a:ea typeface="+mn-lt"/>
                <a:cs typeface="+mn-lt"/>
              </a:rPr>
              <a:t>послуги</a:t>
            </a:r>
            <a:r>
              <a:rPr lang="en-US" b="1" dirty="0">
                <a:ea typeface="+mn-lt"/>
                <a:cs typeface="+mn-lt"/>
              </a:rPr>
              <a:t>)</a:t>
            </a:r>
            <a:r>
              <a:rPr lang="en-US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E505563-FAA7-44F0-B289-F8DB3F1BA28E}"/>
              </a:ext>
            </a:extLst>
          </p:cNvPr>
          <p:cNvSpPr txBox="1"/>
          <p:nvPr/>
        </p:nvSpPr>
        <p:spPr>
          <a:xfrm>
            <a:off x="698740" y="6449683"/>
            <a:ext cx="10823275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err="1">
                <a:solidFill>
                  <a:srgbClr val="C00000"/>
                </a:solidFill>
                <a:ea typeface="+mn-lt"/>
                <a:cs typeface="+mn-lt"/>
              </a:rPr>
              <a:t>звертатися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до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судових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органів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із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заявами</a:t>
            </a:r>
            <a:r>
              <a:rPr lang="en-US" b="1" dirty="0">
                <a:ea typeface="+mn-lt"/>
                <a:cs typeface="+mn-lt"/>
              </a:rPr>
              <a:t> (</a:t>
            </a:r>
            <a:r>
              <a:rPr lang="en-US" b="1" dirty="0" err="1">
                <a:ea typeface="+mn-lt"/>
                <a:cs typeface="+mn-lt"/>
              </a:rPr>
              <a:t>позовними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заявами</a:t>
            </a:r>
            <a:r>
              <a:rPr lang="en-US" b="1" dirty="0">
                <a:ea typeface="+mn-lt"/>
                <a:cs typeface="+mn-lt"/>
              </a:rPr>
              <a:t>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362129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1A08AC-F796-409C-AD97-8B476289EC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1B312B-4E9A-405C-9CE8-1032543803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0853745" cy="6858000"/>
            <a:chOff x="-1" y="0"/>
            <a:chExt cx="10934058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7ED404-4912-4C80-B5EB-98E67EB26A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" y="0"/>
              <a:ext cx="10515600" cy="6858000"/>
            </a:xfrm>
            <a:custGeom>
              <a:avLst/>
              <a:gdLst>
                <a:gd name="connsiteX0" fmla="*/ 0 w 10515600"/>
                <a:gd name="connsiteY0" fmla="*/ 0 h 6858000"/>
                <a:gd name="connsiteX1" fmla="*/ 3039549 w 10515600"/>
                <a:gd name="connsiteY1" fmla="*/ 0 h 6858000"/>
                <a:gd name="connsiteX2" fmla="*/ 3387573 w 10515600"/>
                <a:gd name="connsiteY2" fmla="*/ 0 h 6858000"/>
                <a:gd name="connsiteX3" fmla="*/ 3678072 w 10515600"/>
                <a:gd name="connsiteY3" fmla="*/ 0 h 6858000"/>
                <a:gd name="connsiteX4" fmla="*/ 3721524 w 10515600"/>
                <a:gd name="connsiteY4" fmla="*/ 0 h 6858000"/>
                <a:gd name="connsiteX5" fmla="*/ 4595394 w 10515600"/>
                <a:gd name="connsiteY5" fmla="*/ 0 h 6858000"/>
                <a:gd name="connsiteX6" fmla="*/ 4607603 w 10515600"/>
                <a:gd name="connsiteY6" fmla="*/ 0 h 6858000"/>
                <a:gd name="connsiteX7" fmla="*/ 4733044 w 10515600"/>
                <a:gd name="connsiteY7" fmla="*/ 0 h 6858000"/>
                <a:gd name="connsiteX8" fmla="*/ 6226185 w 10515600"/>
                <a:gd name="connsiteY8" fmla="*/ 0 h 6858000"/>
                <a:gd name="connsiteX9" fmla="*/ 8892577 w 10515600"/>
                <a:gd name="connsiteY9" fmla="*/ 0 h 6858000"/>
                <a:gd name="connsiteX10" fmla="*/ 8914701 w 10515600"/>
                <a:gd name="connsiteY10" fmla="*/ 14997 h 6858000"/>
                <a:gd name="connsiteX11" fmla="*/ 10515600 w 10515600"/>
                <a:gd name="connsiteY11" fmla="*/ 3621656 h 6858000"/>
                <a:gd name="connsiteX12" fmla="*/ 8641250 w 10515600"/>
                <a:gd name="connsiteY12" fmla="*/ 6374814 h 6858000"/>
                <a:gd name="connsiteX13" fmla="*/ 8124602 w 10515600"/>
                <a:gd name="connsiteY13" fmla="*/ 6780599 h 6858000"/>
                <a:gd name="connsiteX14" fmla="*/ 8012846 w 10515600"/>
                <a:gd name="connsiteY14" fmla="*/ 6858000 h 6858000"/>
                <a:gd name="connsiteX15" fmla="*/ 6226185 w 10515600"/>
                <a:gd name="connsiteY15" fmla="*/ 6858000 h 6858000"/>
                <a:gd name="connsiteX16" fmla="*/ 4607603 w 10515600"/>
                <a:gd name="connsiteY16" fmla="*/ 6858000 h 6858000"/>
                <a:gd name="connsiteX17" fmla="*/ 4595394 w 10515600"/>
                <a:gd name="connsiteY17" fmla="*/ 6858000 h 6858000"/>
                <a:gd name="connsiteX18" fmla="*/ 4424650 w 10515600"/>
                <a:gd name="connsiteY18" fmla="*/ 6858000 h 6858000"/>
                <a:gd name="connsiteX19" fmla="*/ 3721524 w 10515600"/>
                <a:gd name="connsiteY19" fmla="*/ 6858000 h 6858000"/>
                <a:gd name="connsiteX20" fmla="*/ 3678072 w 10515600"/>
                <a:gd name="connsiteY20" fmla="*/ 6858000 h 6858000"/>
                <a:gd name="connsiteX21" fmla="*/ 3387573 w 10515600"/>
                <a:gd name="connsiteY21" fmla="*/ 6858000 h 6858000"/>
                <a:gd name="connsiteX22" fmla="*/ 3039549 w 10515600"/>
                <a:gd name="connsiteY22" fmla="*/ 6858000 h 6858000"/>
                <a:gd name="connsiteX23" fmla="*/ 0 w 10515600"/>
                <a:gd name="connsiteY2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5600" h="6858000">
                  <a:moveTo>
                    <a:pt x="0" y="0"/>
                  </a:moveTo>
                  <a:lnTo>
                    <a:pt x="3039549" y="0"/>
                  </a:lnTo>
                  <a:lnTo>
                    <a:pt x="3387573" y="0"/>
                  </a:lnTo>
                  <a:lnTo>
                    <a:pt x="3678072" y="0"/>
                  </a:lnTo>
                  <a:lnTo>
                    <a:pt x="3721524" y="0"/>
                  </a:lnTo>
                  <a:lnTo>
                    <a:pt x="4595394" y="0"/>
                  </a:lnTo>
                  <a:lnTo>
                    <a:pt x="4607603" y="0"/>
                  </a:lnTo>
                  <a:lnTo>
                    <a:pt x="4733044" y="0"/>
                  </a:lnTo>
                  <a:lnTo>
                    <a:pt x="6226185" y="0"/>
                  </a:lnTo>
                  <a:lnTo>
                    <a:pt x="8892577" y="0"/>
                  </a:lnTo>
                  <a:lnTo>
                    <a:pt x="8914701" y="14997"/>
                  </a:lnTo>
                  <a:cubicBezTo>
                    <a:pt x="9941864" y="754641"/>
                    <a:pt x="10515600" y="2093192"/>
                    <a:pt x="10515600" y="3621656"/>
                  </a:cubicBezTo>
                  <a:cubicBezTo>
                    <a:pt x="10515600" y="4969131"/>
                    <a:pt x="9586875" y="5602839"/>
                    <a:pt x="8641250" y="6374814"/>
                  </a:cubicBezTo>
                  <a:cubicBezTo>
                    <a:pt x="8469047" y="6515397"/>
                    <a:pt x="8298420" y="6653108"/>
                    <a:pt x="8124602" y="6780599"/>
                  </a:cubicBezTo>
                  <a:lnTo>
                    <a:pt x="8012846" y="6858000"/>
                  </a:lnTo>
                  <a:lnTo>
                    <a:pt x="6226185" y="6858000"/>
                  </a:lnTo>
                  <a:lnTo>
                    <a:pt x="4607603" y="6858000"/>
                  </a:lnTo>
                  <a:lnTo>
                    <a:pt x="4595394" y="6858000"/>
                  </a:lnTo>
                  <a:lnTo>
                    <a:pt x="4424650" y="6858000"/>
                  </a:lnTo>
                  <a:lnTo>
                    <a:pt x="3721524" y="6858000"/>
                  </a:lnTo>
                  <a:lnTo>
                    <a:pt x="3678072" y="6858000"/>
                  </a:lnTo>
                  <a:lnTo>
                    <a:pt x="3387573" y="6858000"/>
                  </a:lnTo>
                  <a:lnTo>
                    <a:pt x="303954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58012C-4DA3-4ED3-9500-41F9AF60B1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0433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AC73F7-22BD-4C46-B368-3F03B8478F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8432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C99F96-8984-456F-BD66-5C019A6510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5308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E5C2C8-0794-4C35-B6BB-21DFAEBD6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5818" y="-2785"/>
            <a:ext cx="9028346" cy="726386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Види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перевірок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органами ДФС</a:t>
            </a:r>
            <a:endParaRPr lang="ru-RU" dirty="0">
              <a:solidFill>
                <a:srgbClr val="404040"/>
              </a:solidFill>
              <a:ea typeface="Meiryo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4EA247C-8864-40DB-AA42-0BE1CFE6AF09}"/>
              </a:ext>
            </a:extLst>
          </p:cNvPr>
          <p:cNvSpPr/>
          <p:nvPr/>
        </p:nvSpPr>
        <p:spPr>
          <a:xfrm>
            <a:off x="319177" y="714555"/>
            <a:ext cx="5003318" cy="5607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План-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графік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планових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перевірок</a:t>
            </a:r>
            <a:endParaRPr lang="ru-RU" sz="2000" b="1" dirty="0" err="1">
              <a:solidFill>
                <a:srgbClr val="C0000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611ABCC-1D0C-4789-8C2B-F56761A57AFA}"/>
              </a:ext>
            </a:extLst>
          </p:cNvPr>
          <p:cNvSpPr/>
          <p:nvPr/>
        </p:nvSpPr>
        <p:spPr>
          <a:xfrm>
            <a:off x="562694" y="1676939"/>
            <a:ext cx="2616678" cy="5463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Планові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21A01F4-AE8A-4E4C-91FC-062FBAF2606D}"/>
              </a:ext>
            </a:extLst>
          </p:cNvPr>
          <p:cNvSpPr/>
          <p:nvPr/>
        </p:nvSpPr>
        <p:spPr>
          <a:xfrm>
            <a:off x="4329561" y="1676938"/>
            <a:ext cx="2616678" cy="5463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solidFill>
                  <a:srgbClr val="C00000"/>
                </a:solidFill>
                <a:ea typeface="+mn-lt"/>
                <a:cs typeface="+mn-lt"/>
              </a:rPr>
              <a:t>Позапланові</a:t>
            </a:r>
            <a:r>
              <a:rPr lang="ru-RU" sz="2000" b="1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endParaRPr lang="ru-RU" sz="2000">
              <a:solidFill>
                <a:srgbClr val="000000"/>
              </a:solidFill>
              <a:ea typeface="Meiryo"/>
            </a:endParaRPr>
          </a:p>
        </p:txBody>
      </p:sp>
      <p:sp>
        <p:nvSpPr>
          <p:cNvPr id="6" name="Стрелка: вверх-вниз 5">
            <a:extLst>
              <a:ext uri="{FF2B5EF4-FFF2-40B4-BE49-F238E27FC236}">
                <a16:creationId xmlns:a16="http://schemas.microsoft.com/office/drawing/2014/main" id="{76155946-9A9C-4B89-9911-BE97BDF78A6A}"/>
              </a:ext>
            </a:extLst>
          </p:cNvPr>
          <p:cNvSpPr/>
          <p:nvPr/>
        </p:nvSpPr>
        <p:spPr>
          <a:xfrm>
            <a:off x="1797472" y="1194484"/>
            <a:ext cx="273170" cy="51758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6590E63-72A8-4CE1-A515-60805E5DB096}"/>
              </a:ext>
            </a:extLst>
          </p:cNvPr>
          <p:cNvSpPr/>
          <p:nvPr/>
        </p:nvSpPr>
        <p:spPr>
          <a:xfrm>
            <a:off x="1409161" y="2465897"/>
            <a:ext cx="4385092" cy="5319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u="sng" dirty="0" err="1">
                <a:solidFill>
                  <a:srgbClr val="C00000"/>
                </a:solidFill>
                <a:ea typeface="+mn-lt"/>
                <a:cs typeface="+mn-lt"/>
              </a:rPr>
              <a:t>Документальні</a:t>
            </a:r>
            <a:r>
              <a:rPr lang="ru-RU" sz="2000" b="1" u="sng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u="sng" dirty="0" err="1">
                <a:solidFill>
                  <a:srgbClr val="C00000"/>
                </a:solidFill>
                <a:ea typeface="+mn-lt"/>
                <a:cs typeface="+mn-lt"/>
              </a:rPr>
              <a:t>виїзні</a:t>
            </a:r>
            <a:endParaRPr lang="ru-RU" sz="2000" b="1" u="sng">
              <a:solidFill>
                <a:srgbClr val="C00000"/>
              </a:solidFill>
              <a:ea typeface="Meiryo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73DCE92-B0DA-4DE6-81BE-EB1BB57CBE8F}"/>
              </a:ext>
            </a:extLst>
          </p:cNvPr>
          <p:cNvSpPr/>
          <p:nvPr/>
        </p:nvSpPr>
        <p:spPr>
          <a:xfrm>
            <a:off x="6886934" y="2465896"/>
            <a:ext cx="4385092" cy="5319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u="sng" dirty="0" err="1">
                <a:solidFill>
                  <a:srgbClr val="C00000"/>
                </a:solidFill>
                <a:ea typeface="+mn-lt"/>
                <a:cs typeface="+mn-lt"/>
              </a:rPr>
              <a:t>Документальні</a:t>
            </a:r>
            <a:r>
              <a:rPr lang="ru-RU" sz="2000" b="1" u="sng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sz="2000" b="1" u="sng" dirty="0" err="1">
                <a:solidFill>
                  <a:srgbClr val="C00000"/>
                </a:solidFill>
                <a:ea typeface="+mn-lt"/>
                <a:cs typeface="+mn-lt"/>
              </a:rPr>
              <a:t>невиїзні</a:t>
            </a:r>
            <a:endParaRPr lang="ru-RU" sz="2000" b="1" u="sng">
              <a:solidFill>
                <a:srgbClr val="C00000"/>
              </a:solidFill>
              <a:ea typeface="Meiryo"/>
            </a:endParaRPr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5D5DDE79-3E22-4DE9-BECA-992FB93BD4F5}"/>
              </a:ext>
            </a:extLst>
          </p:cNvPr>
          <p:cNvSpPr/>
          <p:nvPr/>
        </p:nvSpPr>
        <p:spPr>
          <a:xfrm>
            <a:off x="2514542" y="2217334"/>
            <a:ext cx="460076" cy="3738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DB0CBA66-F1E0-44C5-86B6-75FFCC894053}"/>
              </a:ext>
            </a:extLst>
          </p:cNvPr>
          <p:cNvSpPr/>
          <p:nvPr/>
        </p:nvSpPr>
        <p:spPr>
          <a:xfrm>
            <a:off x="4915560" y="2217333"/>
            <a:ext cx="460076" cy="3738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F0088E6C-BC9D-4FCB-9E34-2DF4606FE3F1}"/>
              </a:ext>
            </a:extLst>
          </p:cNvPr>
          <p:cNvSpPr/>
          <p:nvPr/>
        </p:nvSpPr>
        <p:spPr>
          <a:xfrm>
            <a:off x="3607099" y="3226100"/>
            <a:ext cx="4514489" cy="10064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ea typeface="+mn-lt"/>
                <a:cs typeface="+mn-lt"/>
              </a:rPr>
              <a:t>Види</a:t>
            </a:r>
            <a:r>
              <a:rPr lang="ru-RU" sz="2400" b="1" dirty="0">
                <a:ea typeface="+mn-lt"/>
                <a:cs typeface="+mn-lt"/>
              </a:rPr>
              <a:t> </a:t>
            </a:r>
            <a:r>
              <a:rPr lang="ru-RU" sz="2400" b="1" dirty="0" err="1">
                <a:ea typeface="+mn-lt"/>
                <a:cs typeface="+mn-lt"/>
              </a:rPr>
              <a:t>перевірок</a:t>
            </a:r>
            <a:r>
              <a:rPr lang="ru-RU" sz="2400" b="1" dirty="0">
                <a:ea typeface="+mn-lt"/>
                <a:cs typeface="+mn-lt"/>
              </a:rPr>
              <a:t> ДФС (ст. 75 ПКУ)</a:t>
            </a:r>
            <a:endParaRPr lang="ru-RU" sz="2400" b="1">
              <a:ea typeface="Meiryo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0FF746E-4C6C-44B7-BB6C-44B7AA4EAFB1}"/>
              </a:ext>
            </a:extLst>
          </p:cNvPr>
          <p:cNvSpPr/>
          <p:nvPr/>
        </p:nvSpPr>
        <p:spPr>
          <a:xfrm>
            <a:off x="313786" y="4317880"/>
            <a:ext cx="4413848" cy="245852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u="sng" dirty="0" err="1"/>
              <a:t>Фактичні</a:t>
            </a:r>
            <a:r>
              <a:rPr lang="ru-RU" dirty="0"/>
              <a:t> </a:t>
            </a:r>
            <a:endParaRPr lang="ru-RU"/>
          </a:p>
          <a:p>
            <a:pPr algn="ctr"/>
            <a:r>
              <a:rPr lang="ru-RU" dirty="0"/>
              <a:t>(в </a:t>
            </a:r>
            <a:r>
              <a:rPr lang="ru-RU" dirty="0" err="1"/>
              <a:t>приміщенні</a:t>
            </a:r>
            <a:r>
              <a:rPr lang="ru-RU" dirty="0"/>
              <a:t> СГД) предмет: </a:t>
            </a:r>
            <a:endParaRPr lang="ru-RU"/>
          </a:p>
          <a:p>
            <a:r>
              <a:rPr lang="ru-RU" dirty="0"/>
              <a:t>✓ </a:t>
            </a:r>
            <a:r>
              <a:rPr lang="ru-RU" dirty="0" err="1"/>
              <a:t>розрахункові</a:t>
            </a:r>
            <a:r>
              <a:rPr lang="ru-RU" dirty="0"/>
              <a:t> </a:t>
            </a:r>
            <a:r>
              <a:rPr lang="ru-RU" dirty="0" err="1"/>
              <a:t>операції</a:t>
            </a:r>
            <a:r>
              <a:rPr lang="ru-RU" dirty="0"/>
              <a:t> </a:t>
            </a:r>
            <a:endParaRPr lang="ru-RU" dirty="0" err="1">
              <a:ea typeface="Meiryo"/>
            </a:endParaRPr>
          </a:p>
          <a:p>
            <a:r>
              <a:rPr lang="ru-RU" dirty="0"/>
              <a:t>✓ </a:t>
            </a:r>
            <a:r>
              <a:rPr lang="ru-RU" dirty="0" err="1"/>
              <a:t>касові</a:t>
            </a:r>
            <a:r>
              <a:rPr lang="ru-RU" dirty="0"/>
              <a:t> </a:t>
            </a:r>
            <a:r>
              <a:rPr lang="ru-RU" dirty="0" err="1"/>
              <a:t>операції</a:t>
            </a:r>
            <a:r>
              <a:rPr lang="ru-RU" dirty="0"/>
              <a:t> </a:t>
            </a:r>
            <a:endParaRPr lang="ru-RU">
              <a:ea typeface="Meiryo"/>
            </a:endParaRPr>
          </a:p>
          <a:p>
            <a:r>
              <a:rPr lang="ru-RU" dirty="0"/>
              <a:t>✓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ліцензій</a:t>
            </a:r>
            <a:r>
              <a:rPr lang="ru-RU" dirty="0"/>
              <a:t>, </a:t>
            </a:r>
            <a:r>
              <a:rPr lang="ru-RU" dirty="0" err="1"/>
              <a:t>патентів</a:t>
            </a:r>
            <a:r>
              <a:rPr lang="ru-RU" dirty="0"/>
              <a:t>, </a:t>
            </a:r>
            <a:r>
              <a:rPr lang="ru-RU" dirty="0" err="1"/>
              <a:t>свідоцтв</a:t>
            </a:r>
            <a:r>
              <a:rPr lang="ru-RU" dirty="0"/>
              <a:t> </a:t>
            </a:r>
            <a:endParaRPr lang="ru-RU">
              <a:ea typeface="Meiryo"/>
            </a:endParaRPr>
          </a:p>
          <a:p>
            <a:r>
              <a:rPr lang="ru-RU" dirty="0"/>
              <a:t>✓ </a:t>
            </a:r>
            <a:r>
              <a:rPr lang="ru-RU" dirty="0" err="1">
                <a:solidFill>
                  <a:srgbClr val="C00000"/>
                </a:solidFill>
              </a:rPr>
              <a:t>трудові</a:t>
            </a:r>
            <a:r>
              <a:rPr lang="ru-RU" dirty="0">
                <a:solidFill>
                  <a:srgbClr val="C00000"/>
                </a:solidFill>
              </a:rPr>
              <a:t> договори </a:t>
            </a:r>
            <a:endParaRPr lang="ru-RU">
              <a:ea typeface="Meiryo"/>
            </a:endParaRPr>
          </a:p>
          <a:p>
            <a:r>
              <a:rPr lang="ru-RU" dirty="0"/>
              <a:t>✓ </a:t>
            </a:r>
            <a:r>
              <a:rPr lang="ru-RU" dirty="0" err="1">
                <a:solidFill>
                  <a:srgbClr val="C00000"/>
                </a:solidFill>
              </a:rPr>
              <a:t>оформлення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err="1">
                <a:solidFill>
                  <a:srgbClr val="C00000"/>
                </a:solidFill>
              </a:rPr>
              <a:t>трудових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err="1">
                <a:solidFill>
                  <a:srgbClr val="C00000"/>
                </a:solidFill>
              </a:rPr>
              <a:t>відносин</a:t>
            </a:r>
            <a:endParaRPr lang="ru-RU">
              <a:solidFill>
                <a:srgbClr val="C00000"/>
              </a:solidFill>
              <a:ea typeface="Meiryo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5629850-08B5-42BC-BF11-236DB5CB1561}"/>
              </a:ext>
            </a:extLst>
          </p:cNvPr>
          <p:cNvSpPr/>
          <p:nvPr/>
        </p:nvSpPr>
        <p:spPr>
          <a:xfrm>
            <a:off x="7315559" y="4317879"/>
            <a:ext cx="3953773" cy="245852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u="sng" dirty="0" err="1"/>
              <a:t>Камеральні</a:t>
            </a:r>
            <a:r>
              <a:rPr lang="ru-RU" dirty="0"/>
              <a:t> </a:t>
            </a:r>
            <a:endParaRPr lang="ru-RU"/>
          </a:p>
          <a:p>
            <a:pPr algn="ctr"/>
            <a:r>
              <a:rPr lang="ru-RU" dirty="0"/>
              <a:t>(у </a:t>
            </a:r>
            <a:r>
              <a:rPr lang="ru-RU" dirty="0" err="1"/>
              <a:t>приміщенні</a:t>
            </a:r>
            <a:r>
              <a:rPr lang="ru-RU" dirty="0"/>
              <a:t> ДФС </a:t>
            </a:r>
            <a:r>
              <a:rPr lang="ru-RU" dirty="0" err="1"/>
              <a:t>виключно</a:t>
            </a:r>
            <a:r>
              <a:rPr lang="ru-RU" dirty="0"/>
              <a:t> </a:t>
            </a:r>
            <a:r>
              <a:rPr lang="ru-RU" dirty="0">
                <a:solidFill>
                  <a:srgbClr val="C00000"/>
                </a:solidFill>
              </a:rPr>
              <a:t>за </a:t>
            </a:r>
            <a:r>
              <a:rPr lang="ru-RU" dirty="0" err="1">
                <a:solidFill>
                  <a:srgbClr val="C00000"/>
                </a:solidFill>
              </a:rPr>
              <a:t>даними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err="1">
                <a:solidFill>
                  <a:srgbClr val="C00000"/>
                </a:solidFill>
              </a:rPr>
              <a:t>податкових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err="1">
                <a:solidFill>
                  <a:srgbClr val="C00000"/>
                </a:solidFill>
              </a:rPr>
              <a:t>декларацій</a:t>
            </a:r>
            <a:r>
              <a:rPr lang="ru-RU" dirty="0"/>
              <a:t>)</a:t>
            </a:r>
            <a:endParaRPr lang="ru-RU"/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6D235BDB-7072-40BE-96EE-AF90413EF7A5}"/>
              </a:ext>
            </a:extLst>
          </p:cNvPr>
          <p:cNvCxnSpPr/>
          <p:nvPr/>
        </p:nvCxnSpPr>
        <p:spPr>
          <a:xfrm flipH="1">
            <a:off x="2736911" y="3066151"/>
            <a:ext cx="5750" cy="1158815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DF8CBA7A-91FD-4A11-843F-FF3DAD1442BD}"/>
              </a:ext>
            </a:extLst>
          </p:cNvPr>
          <p:cNvCxnSpPr>
            <a:cxnSpLocks/>
          </p:cNvCxnSpPr>
          <p:nvPr/>
        </p:nvCxnSpPr>
        <p:spPr>
          <a:xfrm flipH="1">
            <a:off x="9149212" y="3066150"/>
            <a:ext cx="5750" cy="1158815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B872921F-B9ED-43BC-B7FF-16B716F3DB32}"/>
              </a:ext>
            </a:extLst>
          </p:cNvPr>
          <p:cNvCxnSpPr/>
          <p:nvPr/>
        </p:nvCxnSpPr>
        <p:spPr>
          <a:xfrm flipV="1">
            <a:off x="2741762" y="3625969"/>
            <a:ext cx="1006414" cy="14378"/>
          </a:xfrm>
          <a:prstGeom prst="straightConnector1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35108AB-C2BE-4E70-970A-95CD14DFC9A7}"/>
              </a:ext>
            </a:extLst>
          </p:cNvPr>
          <p:cNvCxnSpPr>
            <a:cxnSpLocks/>
          </p:cNvCxnSpPr>
          <p:nvPr/>
        </p:nvCxnSpPr>
        <p:spPr>
          <a:xfrm flipV="1">
            <a:off x="8118893" y="3625968"/>
            <a:ext cx="1006414" cy="14378"/>
          </a:xfrm>
          <a:prstGeom prst="straightConnector1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3774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A18153-0AEA-4CA5-B40A-AED1556D6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33" y="1002937"/>
            <a:ext cx="10984683" cy="58326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000" b="0" dirty="0" err="1">
                <a:ea typeface="+mj-lt"/>
                <a:cs typeface="+mj-lt"/>
              </a:rPr>
              <a:t>Ст</a:t>
            </a:r>
            <a:r>
              <a:rPr lang="ru-RU" sz="2000" b="0" dirty="0">
                <a:ea typeface="+mj-lt"/>
                <a:cs typeface="+mj-lt"/>
              </a:rPr>
              <a:t> . 265 Кодексу </a:t>
            </a:r>
            <a:r>
              <a:rPr lang="ru-RU" sz="2000" b="0" dirty="0" err="1">
                <a:ea typeface="+mj-lt"/>
                <a:cs typeface="+mj-lt"/>
              </a:rPr>
              <a:t>Законів</a:t>
            </a:r>
            <a:r>
              <a:rPr lang="ru-RU" sz="2000" b="0" dirty="0">
                <a:ea typeface="+mj-lt"/>
                <a:cs typeface="+mj-lt"/>
              </a:rPr>
              <a:t> про </a:t>
            </a:r>
            <a:r>
              <a:rPr lang="ru-RU" sz="2000" b="0" dirty="0" err="1">
                <a:ea typeface="+mj-lt"/>
                <a:cs typeface="+mj-lt"/>
              </a:rPr>
              <a:t>Працю</a:t>
            </a:r>
            <a:r>
              <a:rPr lang="ru-RU" sz="2000" b="0" dirty="0">
                <a:ea typeface="+mj-lt"/>
                <a:cs typeface="+mj-lt"/>
              </a:rPr>
              <a:t> </a:t>
            </a:r>
            <a:r>
              <a:rPr lang="ru-RU" sz="2000" b="0" dirty="0" err="1">
                <a:ea typeface="+mj-lt"/>
                <a:cs typeface="+mj-lt"/>
              </a:rPr>
              <a:t>України</a:t>
            </a:r>
            <a:r>
              <a:rPr lang="ru-RU" sz="2000" b="0" dirty="0">
                <a:ea typeface="+mj-lt"/>
                <a:cs typeface="+mj-lt"/>
              </a:rPr>
              <a:t> </a:t>
            </a:r>
            <a:r>
              <a:rPr lang="ru-RU" sz="2000" b="0" dirty="0" err="1">
                <a:ea typeface="+mj-lt"/>
                <a:cs typeface="+mj-lt"/>
              </a:rPr>
              <a:t>від</a:t>
            </a:r>
            <a:r>
              <a:rPr lang="ru-RU" sz="2000" b="0" dirty="0">
                <a:ea typeface="+mj-lt"/>
                <a:cs typeface="+mj-lt"/>
              </a:rPr>
              <a:t> 10.12.1971 р. </a:t>
            </a:r>
            <a:endParaRPr lang="ru-RU" sz="2000" dirty="0">
              <a:ea typeface="Meiryo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E4CEB2-DC7C-4A24-A170-59275EBA0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0" y="2312276"/>
            <a:ext cx="8770571" cy="4284107"/>
          </a:xfrm>
        </p:spPr>
        <p:txBody>
          <a:bodyPr vert="horz" lIns="109728" tIns="109728" rIns="109728" bIns="91440" rtlCol="0" anchor="t">
            <a:normAutofit lnSpcReduction="10000"/>
          </a:bodyPr>
          <a:lstStyle/>
          <a:p>
            <a:r>
              <a:rPr lang="ru-RU" dirty="0" err="1">
                <a:ea typeface="+mn-lt"/>
                <a:cs typeface="+mn-lt"/>
              </a:rPr>
              <a:t>Юридичні</a:t>
            </a:r>
            <a:r>
              <a:rPr lang="ru-RU" dirty="0">
                <a:ea typeface="+mn-lt"/>
                <a:cs typeface="+mn-lt"/>
              </a:rPr>
              <a:t> та ФОП,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використовують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найману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працю</a:t>
            </a:r>
            <a:r>
              <a:rPr lang="ru-RU" dirty="0">
                <a:ea typeface="+mn-lt"/>
                <a:cs typeface="+mn-lt"/>
              </a:rPr>
              <a:t>, у </a:t>
            </a:r>
            <a:r>
              <a:rPr lang="ru-RU" dirty="0" err="1">
                <a:ea typeface="+mn-lt"/>
                <a:cs typeface="+mn-lt"/>
              </a:rPr>
              <a:t>разі</a:t>
            </a:r>
            <a:r>
              <a:rPr lang="ru-RU" dirty="0">
                <a:ea typeface="+mn-lt"/>
                <a:cs typeface="+mn-lt"/>
              </a:rPr>
              <a:t> фактичного допуску </a:t>
            </a:r>
            <a:r>
              <a:rPr lang="ru-RU" dirty="0" err="1">
                <a:ea typeface="+mn-lt"/>
                <a:cs typeface="+mn-lt"/>
              </a:rPr>
              <a:t>працівника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роботи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без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оформлення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трудового договору (контракту)</a:t>
            </a:r>
          </a:p>
          <a:p>
            <a:endParaRPr lang="ru-RU" dirty="0">
              <a:ea typeface="Meiryo"/>
            </a:endParaRPr>
          </a:p>
          <a:p>
            <a:endParaRPr lang="ru-RU" dirty="0">
              <a:ea typeface="+mn-lt"/>
              <a:cs typeface="+mn-lt"/>
            </a:endParaRPr>
          </a:p>
          <a:p>
            <a:r>
              <a:rPr lang="ru-RU" dirty="0" err="1">
                <a:ea typeface="+mn-lt"/>
                <a:cs typeface="+mn-lt"/>
              </a:rPr>
              <a:t>Відповідальність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вигляді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штрафу в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тридцятикратному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розмірі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мінімальної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заробітної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плати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встановленої</a:t>
            </a:r>
            <a:r>
              <a:rPr lang="ru-RU" dirty="0">
                <a:ea typeface="+mn-lt"/>
                <a:cs typeface="+mn-lt"/>
              </a:rPr>
              <a:t> законом на момент </a:t>
            </a:r>
            <a:r>
              <a:rPr lang="ru-RU" dirty="0" err="1">
                <a:ea typeface="+mn-lt"/>
                <a:cs typeface="+mn-lt"/>
              </a:rPr>
              <a:t>виявлення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порушення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за кожного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працівника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щодо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скоєно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порушення</a:t>
            </a:r>
            <a:r>
              <a:rPr lang="ru-RU" dirty="0">
                <a:ea typeface="+mn-lt"/>
                <a:cs typeface="+mn-lt"/>
              </a:rPr>
              <a:t> (на 1.01.2020 р. сума такого штрафу складе 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141690 грн.</a:t>
            </a:r>
            <a:r>
              <a:rPr lang="ru-RU" dirty="0">
                <a:ea typeface="+mn-lt"/>
                <a:cs typeface="+mn-lt"/>
              </a:rPr>
              <a:t>).</a:t>
            </a:r>
            <a:endParaRPr lang="ru-RU" dirty="0"/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C2133438-5CA0-4C11-95B8-BC7C1F11C6C5}"/>
              </a:ext>
            </a:extLst>
          </p:cNvPr>
          <p:cNvSpPr/>
          <p:nvPr/>
        </p:nvSpPr>
        <p:spPr>
          <a:xfrm>
            <a:off x="5336099" y="3658664"/>
            <a:ext cx="1509622" cy="4888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3286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B099A-4F6A-4C28-977B-29394E036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326" y="-3478"/>
            <a:ext cx="12192382" cy="58326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err="1">
                <a:solidFill>
                  <a:srgbClr val="C00000"/>
                </a:solidFill>
                <a:ea typeface="+mj-lt"/>
                <a:cs typeface="+mj-lt"/>
              </a:rPr>
              <a:t>Оформлення</a:t>
            </a:r>
            <a:r>
              <a:rPr lang="ru-RU" sz="24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400" err="1">
                <a:solidFill>
                  <a:srgbClr val="C00000"/>
                </a:solidFill>
                <a:ea typeface="+mj-lt"/>
                <a:cs typeface="+mj-lt"/>
              </a:rPr>
              <a:t>результатів</a:t>
            </a:r>
            <a:r>
              <a:rPr lang="ru-RU" sz="24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400" err="1">
                <a:solidFill>
                  <a:srgbClr val="C00000"/>
                </a:solidFill>
                <a:ea typeface="+mj-lt"/>
                <a:cs typeface="+mj-lt"/>
              </a:rPr>
              <a:t>планових</a:t>
            </a:r>
            <a:r>
              <a:rPr lang="ru-RU" sz="2400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sz="2400" err="1">
                <a:solidFill>
                  <a:srgbClr val="C00000"/>
                </a:solidFill>
                <a:ea typeface="+mj-lt"/>
                <a:cs typeface="+mj-lt"/>
              </a:rPr>
              <a:t>перевірок</a:t>
            </a:r>
            <a:r>
              <a:rPr lang="ru-RU" sz="2400" dirty="0">
                <a:solidFill>
                  <a:srgbClr val="C00000"/>
                </a:solidFill>
                <a:ea typeface="+mj-lt"/>
                <a:cs typeface="+mj-lt"/>
              </a:rPr>
              <a:t> органами ДФС </a:t>
            </a:r>
            <a:endParaRPr lang="ru-RU" sz="2400">
              <a:solidFill>
                <a:srgbClr val="C00000"/>
              </a:solidFill>
              <a:ea typeface="Meiryo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5C72ECF7-4737-4595-A771-682C1D11C654}"/>
              </a:ext>
            </a:extLst>
          </p:cNvPr>
          <p:cNvSpPr/>
          <p:nvPr/>
        </p:nvSpPr>
        <p:spPr>
          <a:xfrm>
            <a:off x="3740989" y="642668"/>
            <a:ext cx="3752489" cy="6182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Результати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перевірки</a:t>
            </a:r>
            <a:endParaRPr lang="ru-RU" sz="2000" b="1" dirty="0" err="1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EDDBF65-D266-4AA5-B5CF-14497C0DA06B}"/>
              </a:ext>
            </a:extLst>
          </p:cNvPr>
          <p:cNvSpPr/>
          <p:nvPr/>
        </p:nvSpPr>
        <p:spPr>
          <a:xfrm>
            <a:off x="850241" y="1720071"/>
            <a:ext cx="3493697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Складання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довідки</a:t>
            </a:r>
            <a:endParaRPr lang="ru-RU" b="1" dirty="0" err="1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D6EF7E3-5760-4417-9A2E-93D2196E4305}"/>
              </a:ext>
            </a:extLst>
          </p:cNvPr>
          <p:cNvSpPr/>
          <p:nvPr/>
        </p:nvSpPr>
        <p:spPr>
          <a:xfrm>
            <a:off x="7276920" y="1720070"/>
            <a:ext cx="3493697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ea typeface="+mn-lt"/>
                <a:cs typeface="+mn-lt"/>
              </a:rPr>
              <a:t>Складання</a:t>
            </a:r>
            <a:r>
              <a:rPr lang="ru-RU" b="1" dirty="0">
                <a:ea typeface="+mn-lt"/>
                <a:cs typeface="+mn-lt"/>
              </a:rPr>
              <a:t> акта</a:t>
            </a:r>
            <a:endParaRPr lang="ru-RU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1EE692-2A3A-4A69-960F-7F52844EA9AB}"/>
              </a:ext>
            </a:extLst>
          </p:cNvPr>
          <p:cNvSpPr txBox="1"/>
          <p:nvPr/>
        </p:nvSpPr>
        <p:spPr>
          <a:xfrm>
            <a:off x="1259457" y="1360098"/>
            <a:ext cx="314576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i="1" dirty="0" err="1"/>
              <a:t>Порушень</a:t>
            </a:r>
            <a:r>
              <a:rPr lang="en-US" b="1" i="1" dirty="0"/>
              <a:t> </a:t>
            </a:r>
            <a:r>
              <a:rPr lang="en-US" b="1" i="1" dirty="0" err="1"/>
              <a:t>не</a:t>
            </a:r>
            <a:r>
              <a:rPr lang="en-US" b="1" i="1" dirty="0"/>
              <a:t> </a:t>
            </a:r>
            <a:r>
              <a:rPr lang="en-US" b="1" i="1" dirty="0" err="1"/>
              <a:t>виявлено</a:t>
            </a:r>
            <a:endParaRPr lang="en-US" b="1" i="1" dirty="0" err="1">
              <a:ea typeface="Meiryo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664ABF-FD57-41CD-9705-48FA21462629}"/>
              </a:ext>
            </a:extLst>
          </p:cNvPr>
          <p:cNvSpPr txBox="1"/>
          <p:nvPr/>
        </p:nvSpPr>
        <p:spPr>
          <a:xfrm>
            <a:off x="7643004" y="1360099"/>
            <a:ext cx="303074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i="1" err="1"/>
              <a:t>Порушення</a:t>
            </a:r>
            <a:r>
              <a:rPr lang="en-US" b="1" i="1" dirty="0"/>
              <a:t> </a:t>
            </a:r>
            <a:r>
              <a:rPr lang="en-US" b="1" i="1" err="1"/>
              <a:t>виявлено</a:t>
            </a:r>
            <a:endParaRPr lang="en-US" b="1" i="1" err="1">
              <a:ea typeface="Meiryo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AF5D738-B910-40A7-8794-5705917A3774}"/>
              </a:ext>
            </a:extLst>
          </p:cNvPr>
          <p:cNvSpPr/>
          <p:nvPr/>
        </p:nvSpPr>
        <p:spPr>
          <a:xfrm>
            <a:off x="1841380" y="2553060"/>
            <a:ext cx="4327584" cy="13658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Підписання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акта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посадовими</a:t>
            </a:r>
            <a:r>
              <a:rPr lang="ru-RU" dirty="0">
                <a:ea typeface="+mn-lt"/>
                <a:cs typeface="+mn-lt"/>
              </a:rPr>
              <a:t> особами </a:t>
            </a:r>
            <a:r>
              <a:rPr lang="ru-RU" dirty="0" err="1">
                <a:ea typeface="+mn-lt"/>
                <a:cs typeface="+mn-lt"/>
              </a:rPr>
              <a:t>платника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податків</a:t>
            </a:r>
            <a:r>
              <a:rPr lang="ru-RU" dirty="0">
                <a:ea typeface="+mn-lt"/>
                <a:cs typeface="+mn-lt"/>
              </a:rPr>
              <a:t> та органу ДФС </a:t>
            </a:r>
          </a:p>
          <a:p>
            <a:pPr algn="ctr"/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протягом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5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днів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після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перевірки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реєструється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в ДФС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>
              <a:ea typeface="Meiryo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4970B31-B215-46DA-8FBE-138E8FED9334}"/>
              </a:ext>
            </a:extLst>
          </p:cNvPr>
          <p:cNvSpPr/>
          <p:nvPr/>
        </p:nvSpPr>
        <p:spPr>
          <a:xfrm>
            <a:off x="2027387" y="4047405"/>
            <a:ext cx="3953773" cy="6038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Написання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зауважень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до акта</a:t>
            </a:r>
            <a:endParaRPr lang="ru-RU" b="1" dirty="0">
              <a:solidFill>
                <a:srgbClr val="000000"/>
              </a:solidFill>
              <a:ea typeface="Meiryo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FF32842-6DBA-4CF5-ADF7-86E508C3FFF1}"/>
              </a:ext>
            </a:extLst>
          </p:cNvPr>
          <p:cNvSpPr/>
          <p:nvPr/>
        </p:nvSpPr>
        <p:spPr>
          <a:xfrm>
            <a:off x="2027386" y="4823782"/>
            <a:ext cx="3953773" cy="9345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Розгляд</a:t>
            </a:r>
            <a:r>
              <a:rPr lang="ru-RU" b="1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ru-RU" b="1" dirty="0" err="1">
                <a:solidFill>
                  <a:srgbClr val="C00000"/>
                </a:solidFill>
                <a:ea typeface="+mn-lt"/>
                <a:cs typeface="+mn-lt"/>
              </a:rPr>
              <a:t>зауважень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повідомлення</a:t>
            </a:r>
            <a:r>
              <a:rPr lang="ru-RU" dirty="0">
                <a:ea typeface="+mn-lt"/>
                <a:cs typeface="+mn-lt"/>
              </a:rPr>
              <a:t> про </a:t>
            </a:r>
            <a:r>
              <a:rPr lang="ru-RU" dirty="0" err="1">
                <a:ea typeface="+mn-lt"/>
                <a:cs typeface="+mn-lt"/>
              </a:rPr>
              <a:t>результати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розгляду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заперечень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платника</a:t>
            </a:r>
            <a:endParaRPr lang="ru-RU" dirty="0" err="1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001ACA4-0F2F-4771-86B3-686545B76520}"/>
              </a:ext>
            </a:extLst>
          </p:cNvPr>
          <p:cNvSpPr/>
          <p:nvPr/>
        </p:nvSpPr>
        <p:spPr>
          <a:xfrm>
            <a:off x="2027385" y="5916461"/>
            <a:ext cx="3953773" cy="9345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dirty="0" err="1">
                <a:ea typeface="+mn-lt"/>
                <a:cs typeface="+mn-lt"/>
              </a:rPr>
              <a:t>Прийняття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податкового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повідомлення-рішення</a:t>
            </a:r>
            <a:endParaRPr lang="ru-RU" dirty="0" err="1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C280EE9-0BEA-46F0-A84D-6933207EFE11}"/>
              </a:ext>
            </a:extLst>
          </p:cNvPr>
          <p:cNvSpPr/>
          <p:nvPr/>
        </p:nvSpPr>
        <p:spPr>
          <a:xfrm>
            <a:off x="7045083" y="3357291"/>
            <a:ext cx="3953773" cy="192656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>
                <a:ea typeface="+mn-lt"/>
                <a:cs typeface="+mn-lt"/>
              </a:rPr>
              <a:t>Передача </a:t>
            </a:r>
            <a:r>
              <a:rPr lang="ru-RU" sz="2000" b="1" dirty="0" err="1">
                <a:ea typeface="+mn-lt"/>
                <a:cs typeface="+mn-lt"/>
              </a:rPr>
              <a:t>матеріалів</a:t>
            </a:r>
            <a:r>
              <a:rPr lang="ru-RU" sz="2000" b="1" dirty="0">
                <a:ea typeface="+mn-lt"/>
                <a:cs typeface="+mn-lt"/>
              </a:rPr>
              <a:t> до </a:t>
            </a:r>
            <a:r>
              <a:rPr lang="ru-RU" sz="2000" b="1" dirty="0" err="1">
                <a:ea typeface="+mn-lt"/>
                <a:cs typeface="+mn-lt"/>
              </a:rPr>
              <a:t>податкової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міліції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або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правоохоронним</a:t>
            </a:r>
            <a:r>
              <a:rPr lang="ru-RU" sz="2000" b="1" dirty="0">
                <a:ea typeface="+mn-lt"/>
                <a:cs typeface="+mn-lt"/>
              </a:rPr>
              <a:t> органам </a:t>
            </a:r>
          </a:p>
          <a:p>
            <a:pPr algn="ctr"/>
            <a:r>
              <a:rPr lang="ru-RU" dirty="0">
                <a:ea typeface="+mn-lt"/>
                <a:cs typeface="+mn-lt"/>
              </a:rPr>
              <a:t>(при </a:t>
            </a:r>
            <a:r>
              <a:rPr lang="ru-RU" dirty="0" err="1">
                <a:ea typeface="+mn-lt"/>
                <a:cs typeface="+mn-lt"/>
              </a:rPr>
              <a:t>виявленні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ознак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злочину</a:t>
            </a:r>
            <a:r>
              <a:rPr lang="ru-RU" dirty="0">
                <a:ea typeface="+mn-lt"/>
                <a:cs typeface="+mn-lt"/>
              </a:rPr>
              <a:t>) </a:t>
            </a:r>
            <a:endParaRPr lang="ru-RU">
              <a:ea typeface="Meiryo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B314F8F-B42E-41CE-8504-A64C88BFCD6A}"/>
              </a:ext>
            </a:extLst>
          </p:cNvPr>
          <p:cNvSpPr/>
          <p:nvPr/>
        </p:nvSpPr>
        <p:spPr>
          <a:xfrm>
            <a:off x="7045083" y="5858952"/>
            <a:ext cx="3953773" cy="8338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000" b="1" dirty="0" err="1">
                <a:ea typeface="+mn-lt"/>
                <a:cs typeface="+mn-lt"/>
              </a:rPr>
              <a:t>Податкова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вимога</a:t>
            </a:r>
            <a:r>
              <a:rPr lang="ru-RU" sz="2000" b="1" dirty="0">
                <a:ea typeface="+mn-lt"/>
                <a:cs typeface="+mn-lt"/>
              </a:rPr>
              <a:t> (ст.59 ПКУ)</a:t>
            </a:r>
            <a:endParaRPr lang="ru-RU" sz="2000" b="1">
              <a:ea typeface="Meiryo"/>
            </a:endParaRPr>
          </a:p>
        </p:txBody>
      </p:sp>
      <p:sp>
        <p:nvSpPr>
          <p:cNvPr id="15" name="Стрелка: изогнутая вверх 14">
            <a:extLst>
              <a:ext uri="{FF2B5EF4-FFF2-40B4-BE49-F238E27FC236}">
                <a16:creationId xmlns:a16="http://schemas.microsoft.com/office/drawing/2014/main" id="{A7319FC6-7968-4D57-9DBC-D6AD1B63E3DE}"/>
              </a:ext>
            </a:extLst>
          </p:cNvPr>
          <p:cNvSpPr/>
          <p:nvPr/>
        </p:nvSpPr>
        <p:spPr>
          <a:xfrm rot="10800000">
            <a:off x="2590455" y="845530"/>
            <a:ext cx="848264" cy="41694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: изогнутая вверх 15">
            <a:extLst>
              <a:ext uri="{FF2B5EF4-FFF2-40B4-BE49-F238E27FC236}">
                <a16:creationId xmlns:a16="http://schemas.microsoft.com/office/drawing/2014/main" id="{84B71FF1-F502-4EC8-B1E6-27A22E98CF84}"/>
              </a:ext>
            </a:extLst>
          </p:cNvPr>
          <p:cNvSpPr/>
          <p:nvPr/>
        </p:nvSpPr>
        <p:spPr>
          <a:xfrm rot="10800000" flipH="1">
            <a:off x="7852568" y="845529"/>
            <a:ext cx="963283" cy="41694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изогнутая вверх 16">
            <a:extLst>
              <a:ext uri="{FF2B5EF4-FFF2-40B4-BE49-F238E27FC236}">
                <a16:creationId xmlns:a16="http://schemas.microsoft.com/office/drawing/2014/main" id="{A1711451-2987-4F36-82E4-CA5EE8E3A62F}"/>
              </a:ext>
            </a:extLst>
          </p:cNvPr>
          <p:cNvSpPr/>
          <p:nvPr/>
        </p:nvSpPr>
        <p:spPr>
          <a:xfrm rot="10800000">
            <a:off x="5192758" y="2038849"/>
            <a:ext cx="2099093" cy="460076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изогнутая вправо 17">
            <a:extLst>
              <a:ext uri="{FF2B5EF4-FFF2-40B4-BE49-F238E27FC236}">
                <a16:creationId xmlns:a16="http://schemas.microsoft.com/office/drawing/2014/main" id="{B4A3132B-DBC3-49A1-B38F-E92AE4470687}"/>
              </a:ext>
            </a:extLst>
          </p:cNvPr>
          <p:cNvSpPr/>
          <p:nvPr/>
        </p:nvSpPr>
        <p:spPr>
          <a:xfrm>
            <a:off x="1110614" y="3132732"/>
            <a:ext cx="733245" cy="122207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Стрелка: изогнутая вправо 19">
            <a:extLst>
              <a:ext uri="{FF2B5EF4-FFF2-40B4-BE49-F238E27FC236}">
                <a16:creationId xmlns:a16="http://schemas.microsoft.com/office/drawing/2014/main" id="{63196A15-9F3E-4B69-96F4-2560D2236614}"/>
              </a:ext>
            </a:extLst>
          </p:cNvPr>
          <p:cNvSpPr/>
          <p:nvPr/>
        </p:nvSpPr>
        <p:spPr>
          <a:xfrm>
            <a:off x="1297519" y="5303713"/>
            <a:ext cx="733245" cy="122207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Стрелка: изогнутая вправо 18">
            <a:extLst>
              <a:ext uri="{FF2B5EF4-FFF2-40B4-BE49-F238E27FC236}">
                <a16:creationId xmlns:a16="http://schemas.microsoft.com/office/drawing/2014/main" id="{7AFD9C72-A58D-410D-B41A-678F47530365}"/>
              </a:ext>
            </a:extLst>
          </p:cNvPr>
          <p:cNvSpPr/>
          <p:nvPr/>
        </p:nvSpPr>
        <p:spPr>
          <a:xfrm>
            <a:off x="1297519" y="4354807"/>
            <a:ext cx="733245" cy="122207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EE8EC7B4-CB64-4833-A152-D44FE027B3C7}"/>
              </a:ext>
            </a:extLst>
          </p:cNvPr>
          <p:cNvSpPr/>
          <p:nvPr/>
        </p:nvSpPr>
        <p:spPr>
          <a:xfrm>
            <a:off x="8292443" y="2675612"/>
            <a:ext cx="1452113" cy="5175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право 21">
            <a:extLst>
              <a:ext uri="{FF2B5EF4-FFF2-40B4-BE49-F238E27FC236}">
                <a16:creationId xmlns:a16="http://schemas.microsoft.com/office/drawing/2014/main" id="{5735CE1E-73E5-4015-AD2D-034538CCFDAF}"/>
              </a:ext>
            </a:extLst>
          </p:cNvPr>
          <p:cNvSpPr/>
          <p:nvPr/>
        </p:nvSpPr>
        <p:spPr>
          <a:xfrm>
            <a:off x="6089335" y="5912092"/>
            <a:ext cx="790756" cy="6613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030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624CBFB-D803-467F-960F-B6A30F8218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67675" y="-3167677"/>
            <a:ext cx="5856341" cy="12191695"/>
          </a:xfrm>
          <a:custGeom>
            <a:avLst/>
            <a:gdLst>
              <a:gd name="connsiteX0" fmla="*/ 0 w 5856341"/>
              <a:gd name="connsiteY0" fmla="*/ 12191695 h 12191695"/>
              <a:gd name="connsiteX1" fmla="*/ 0 w 5856341"/>
              <a:gd name="connsiteY1" fmla="*/ 0 h 12191695"/>
              <a:gd name="connsiteX2" fmla="*/ 243849 w 5856341"/>
              <a:gd name="connsiteY2" fmla="*/ 0 h 12191695"/>
              <a:gd name="connsiteX3" fmla="*/ 505121 w 5856341"/>
              <a:gd name="connsiteY3" fmla="*/ 0 h 12191695"/>
              <a:gd name="connsiteX4" fmla="*/ 723207 w 5856341"/>
              <a:gd name="connsiteY4" fmla="*/ 0 h 12191695"/>
              <a:gd name="connsiteX5" fmla="*/ 755828 w 5856341"/>
              <a:gd name="connsiteY5" fmla="*/ 0 h 12191695"/>
              <a:gd name="connsiteX6" fmla="*/ 1411868 w 5856341"/>
              <a:gd name="connsiteY6" fmla="*/ 0 h 12191695"/>
              <a:gd name="connsiteX7" fmla="*/ 1421034 w 5856341"/>
              <a:gd name="connsiteY7" fmla="*/ 0 h 12191695"/>
              <a:gd name="connsiteX8" fmla="*/ 1515206 w 5856341"/>
              <a:gd name="connsiteY8" fmla="*/ 0 h 12191695"/>
              <a:gd name="connsiteX9" fmla="*/ 2636151 w 5856341"/>
              <a:gd name="connsiteY9" fmla="*/ 0 h 12191695"/>
              <a:gd name="connsiteX10" fmla="*/ 4637890 w 5856341"/>
              <a:gd name="connsiteY10" fmla="*/ 0 h 12191695"/>
              <a:gd name="connsiteX11" fmla="*/ 4654499 w 5856341"/>
              <a:gd name="connsiteY11" fmla="*/ 26661 h 12191695"/>
              <a:gd name="connsiteX12" fmla="*/ 5856341 w 5856341"/>
              <a:gd name="connsiteY12" fmla="*/ 6438338 h 12191695"/>
              <a:gd name="connsiteX13" fmla="*/ 4449211 w 5856341"/>
              <a:gd name="connsiteY13" fmla="*/ 11332719 h 12191695"/>
              <a:gd name="connsiteX14" fmla="*/ 4061349 w 5856341"/>
              <a:gd name="connsiteY14" fmla="*/ 12054097 h 12191695"/>
              <a:gd name="connsiteX15" fmla="*/ 3977450 w 5856341"/>
              <a:gd name="connsiteY15" fmla="*/ 12191695 h 12191695"/>
              <a:gd name="connsiteX16" fmla="*/ 2636151 w 5856341"/>
              <a:gd name="connsiteY16" fmla="*/ 12191695 h 12191695"/>
              <a:gd name="connsiteX17" fmla="*/ 1421034 w 5856341"/>
              <a:gd name="connsiteY17" fmla="*/ 12191695 h 12191695"/>
              <a:gd name="connsiteX18" fmla="*/ 1411868 w 5856341"/>
              <a:gd name="connsiteY18" fmla="*/ 12191695 h 12191695"/>
              <a:gd name="connsiteX19" fmla="*/ 1283685 w 5856341"/>
              <a:gd name="connsiteY19" fmla="*/ 12191695 h 12191695"/>
              <a:gd name="connsiteX20" fmla="*/ 755828 w 5856341"/>
              <a:gd name="connsiteY20" fmla="*/ 12191695 h 12191695"/>
              <a:gd name="connsiteX21" fmla="*/ 723207 w 5856341"/>
              <a:gd name="connsiteY21" fmla="*/ 12191695 h 12191695"/>
              <a:gd name="connsiteX22" fmla="*/ 505121 w 5856341"/>
              <a:gd name="connsiteY22" fmla="*/ 12191695 h 12191695"/>
              <a:gd name="connsiteX23" fmla="*/ 243849 w 5856341"/>
              <a:gd name="connsiteY23" fmla="*/ 12191695 h 1219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56341" h="12191695">
                <a:moveTo>
                  <a:pt x="0" y="12191695"/>
                </a:moveTo>
                <a:lnTo>
                  <a:pt x="0" y="0"/>
                </a:lnTo>
                <a:lnTo>
                  <a:pt x="243849" y="0"/>
                </a:lnTo>
                <a:lnTo>
                  <a:pt x="505121" y="0"/>
                </a:lnTo>
                <a:lnTo>
                  <a:pt x="723207" y="0"/>
                </a:lnTo>
                <a:lnTo>
                  <a:pt x="755828" y="0"/>
                </a:lnTo>
                <a:lnTo>
                  <a:pt x="1411868" y="0"/>
                </a:lnTo>
                <a:lnTo>
                  <a:pt x="1421034" y="0"/>
                </a:lnTo>
                <a:lnTo>
                  <a:pt x="1515206" y="0"/>
                </a:lnTo>
                <a:lnTo>
                  <a:pt x="2636151" y="0"/>
                </a:lnTo>
                <a:lnTo>
                  <a:pt x="4637890" y="0"/>
                </a:lnTo>
                <a:lnTo>
                  <a:pt x="4654499" y="26661"/>
                </a:lnTo>
                <a:cubicBezTo>
                  <a:pt x="5425621" y="1341551"/>
                  <a:pt x="5856341" y="3721137"/>
                  <a:pt x="5856341" y="6438338"/>
                </a:cubicBezTo>
                <a:cubicBezTo>
                  <a:pt x="5856341" y="8833790"/>
                  <a:pt x="5159120" y="9960353"/>
                  <a:pt x="4449211" y="11332719"/>
                </a:cubicBezTo>
                <a:cubicBezTo>
                  <a:pt x="4319934" y="11582638"/>
                  <a:pt x="4191839" y="11827452"/>
                  <a:pt x="4061349" y="12054097"/>
                </a:cubicBezTo>
                <a:lnTo>
                  <a:pt x="3977450" y="12191695"/>
                </a:lnTo>
                <a:lnTo>
                  <a:pt x="2636151" y="12191695"/>
                </a:lnTo>
                <a:lnTo>
                  <a:pt x="1421034" y="12191695"/>
                </a:lnTo>
                <a:lnTo>
                  <a:pt x="1411868" y="12191695"/>
                </a:lnTo>
                <a:lnTo>
                  <a:pt x="1283685" y="12191695"/>
                </a:lnTo>
                <a:lnTo>
                  <a:pt x="755828" y="12191695"/>
                </a:lnTo>
                <a:lnTo>
                  <a:pt x="723207" y="12191695"/>
                </a:lnTo>
                <a:lnTo>
                  <a:pt x="505121" y="12191695"/>
                </a:lnTo>
                <a:lnTo>
                  <a:pt x="243849" y="1219169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7A1AF2-1DE7-48E4-9C19-13C13F954B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1823" y="1346268"/>
            <a:ext cx="8868354" cy="2463667"/>
          </a:xfrm>
        </p:spPr>
        <p:txBody>
          <a:bodyPr anchor="b">
            <a:normAutofit/>
          </a:bodyPr>
          <a:lstStyle/>
          <a:p>
            <a:pPr algn="ctr"/>
            <a:r>
              <a:rPr lang="ru-RU" sz="4800" dirty="0" err="1">
                <a:ea typeface="+mj-lt"/>
                <a:cs typeface="+mj-lt"/>
              </a:rPr>
              <a:t>Відповідальність</a:t>
            </a:r>
            <a:r>
              <a:rPr lang="ru-RU" sz="4800" dirty="0">
                <a:ea typeface="+mj-lt"/>
                <a:cs typeface="+mj-lt"/>
              </a:rPr>
              <a:t> </a:t>
            </a:r>
            <a:r>
              <a:rPr lang="ru-RU" sz="4800" dirty="0" err="1">
                <a:ea typeface="+mj-lt"/>
                <a:cs typeface="+mj-lt"/>
              </a:rPr>
              <a:t>платників</a:t>
            </a:r>
            <a:r>
              <a:rPr lang="ru-RU" sz="4800" dirty="0">
                <a:ea typeface="+mj-lt"/>
                <a:cs typeface="+mj-lt"/>
              </a:rPr>
              <a:t> </a:t>
            </a:r>
            <a:r>
              <a:rPr lang="ru-RU" sz="4800" dirty="0" err="1">
                <a:ea typeface="+mj-lt"/>
                <a:cs typeface="+mj-lt"/>
              </a:rPr>
              <a:t>податків</a:t>
            </a:r>
            <a:endParaRPr lang="ru-RU" sz="4800">
              <a:ea typeface="Meiryo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6277" y="-874927"/>
            <a:ext cx="1899138" cy="12191695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3C85561-90D2-4AFA-B2C5-F2D61D86C2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143758" y="-1037574"/>
            <a:ext cx="1904176" cy="12191695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026B71D-5A6F-48FE-AC6A-D7AAA01806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47015" y="-1314429"/>
            <a:ext cx="1697663" cy="12191695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0009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839A38-7D82-4A86-99FD-B98CED446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2589" y="-75365"/>
            <a:ext cx="12379286" cy="7701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Адміністративна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відповідальність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платників</a:t>
            </a:r>
            <a:r>
              <a:rPr lang="ru-RU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+mj-lt"/>
                <a:cs typeface="+mj-lt"/>
              </a:rPr>
              <a:t>податків</a:t>
            </a:r>
            <a:endParaRPr lang="ru-RU" dirty="0" err="1">
              <a:solidFill>
                <a:srgbClr val="C00000"/>
              </a:solidFill>
              <a:ea typeface="Meiryo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E19A5D5-A50A-4FE2-A491-907B4AA7BB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335885"/>
              </p:ext>
            </p:extLst>
          </p:nvPr>
        </p:nvGraphicFramePr>
        <p:xfrm>
          <a:off x="675736" y="603849"/>
          <a:ext cx="11026287" cy="589353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85875">
                  <a:extLst>
                    <a:ext uri="{9D8B030D-6E8A-4147-A177-3AD203B41FA5}">
                      <a16:colId xmlns:a16="http://schemas.microsoft.com/office/drawing/2014/main" val="1006960254"/>
                    </a:ext>
                  </a:extLst>
                </a:gridCol>
                <a:gridCol w="7604125">
                  <a:extLst>
                    <a:ext uri="{9D8B030D-6E8A-4147-A177-3AD203B41FA5}">
                      <a16:colId xmlns:a16="http://schemas.microsoft.com/office/drawing/2014/main" val="1975314605"/>
                    </a:ext>
                  </a:extLst>
                </a:gridCol>
                <a:gridCol w="2136287">
                  <a:extLst>
                    <a:ext uri="{9D8B030D-6E8A-4147-A177-3AD203B41FA5}">
                      <a16:colId xmlns:a16="http://schemas.microsoft.com/office/drawing/2014/main" val="1333744957"/>
                    </a:ext>
                  </a:extLst>
                </a:gridCol>
              </a:tblGrid>
              <a:tr h="97899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 err="1">
                          <a:latin typeface="Meiryo"/>
                        </a:rPr>
                        <a:t>Стаття</a:t>
                      </a:r>
                      <a:r>
                        <a:rPr lang="ru-RU" sz="2000" b="1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2000" b="1" i="0" u="none" strike="noStrike" noProof="0" dirty="0" err="1">
                          <a:latin typeface="Meiryo"/>
                        </a:rPr>
                        <a:t>КУпАП</a:t>
                      </a:r>
                      <a:endParaRPr lang="ru-RU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>
                          <a:latin typeface="Meiryo"/>
                        </a:rPr>
                        <a:t>Вид </a:t>
                      </a:r>
                      <a:r>
                        <a:rPr lang="ru-RU" sz="2000" b="1" i="0" u="none" strike="noStrike" noProof="0" dirty="0" err="1">
                          <a:latin typeface="Meiryo"/>
                        </a:rPr>
                        <a:t>правопорушення</a:t>
                      </a:r>
                      <a:r>
                        <a:rPr lang="ru-RU" sz="2000" b="1" i="0" u="none" strike="noStrike" noProof="0" dirty="0">
                          <a:latin typeface="Meiryo"/>
                        </a:rPr>
                        <a:t> (</a:t>
                      </a:r>
                      <a:r>
                        <a:rPr lang="ru-RU" sz="2000" b="1" i="0" u="none" strike="noStrike" noProof="0" dirty="0" err="1">
                          <a:latin typeface="Meiryo"/>
                        </a:rPr>
                        <a:t>визначається</a:t>
                      </a:r>
                      <a:r>
                        <a:rPr lang="ru-RU" sz="2000" b="1" i="0" u="none" strike="noStrike" noProof="0" dirty="0">
                          <a:latin typeface="Meiryo"/>
                        </a:rPr>
                        <a:t> судом)</a:t>
                      </a:r>
                      <a:endParaRPr lang="ru-RU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000" b="1" i="0" u="none" strike="noStrike" noProof="0" dirty="0" err="1">
                          <a:latin typeface="Meiryo"/>
                        </a:rPr>
                        <a:t>Санкція</a:t>
                      </a:r>
                      <a:endParaRPr lang="ru-RU" sz="20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6056904"/>
                  </a:ext>
                </a:extLst>
              </a:tr>
              <a:tr h="97899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63</a:t>
                      </a:r>
                      <a:r>
                        <a:rPr lang="ru-RU" sz="1800" b="1" i="0" u="none" strike="noStrike" baseline="30000" noProof="0" dirty="0">
                          <a:latin typeface="Meiryo"/>
                        </a:rPr>
                        <a:t>1</a:t>
                      </a:r>
                      <a:endParaRPr lang="ru-RU" sz="1800" b="1" baseline="30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Відсутність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податкового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обліку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,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порушення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керів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-никами та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посадовими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особами порядку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ведення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податкового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обліку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Штраф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від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5 до 10 НМДГ 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874930"/>
                  </a:ext>
                </a:extLst>
              </a:tr>
              <a:tr h="97899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63</a:t>
                      </a:r>
                      <a:r>
                        <a:rPr lang="ru-RU" sz="1800" b="1" i="0" u="none" strike="noStrike" baseline="30000" noProof="0" dirty="0">
                          <a:latin typeface="Meiryo"/>
                        </a:rPr>
                        <a:t>2 </a:t>
                      </a:r>
                      <a:endParaRPr lang="ru-RU" sz="1800" b="1" baseline="30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Неподання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або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несвоєчасне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подання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платіжних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доручень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на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перерахування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належних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до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сплати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податків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і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зборів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(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обов'язкових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платежів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)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Штраф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від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5 до 10 НМДГ </a:t>
                      </a:r>
                      <a:endParaRPr lang="ru-RU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078433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163</a:t>
                      </a:r>
                      <a:r>
                        <a:rPr lang="ru-RU" sz="1800" b="1" i="0" u="none" strike="noStrike" baseline="30000" noProof="0" dirty="0">
                          <a:latin typeface="Meiryo"/>
                        </a:rPr>
                        <a:t>3</a:t>
                      </a:r>
                      <a:endParaRPr lang="ru-RU" sz="1800" b="1" baseline="30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Невиконання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керівниками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та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іншими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посадовими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особами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законних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вимог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посадових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осіб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ОДФС 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Попередження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або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штраф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від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5 до 10 НМДГ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198622"/>
                  </a:ext>
                </a:extLst>
              </a:tr>
              <a:tr h="97899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163</a:t>
                      </a:r>
                      <a:r>
                        <a:rPr lang="ru-RU" sz="1800" b="1" i="0" u="none" strike="noStrike" baseline="30000" noProof="0" dirty="0">
                          <a:latin typeface="Meiryo"/>
                        </a:rPr>
                        <a:t>4</a:t>
                      </a:r>
                      <a:r>
                        <a:rPr lang="ru-RU" sz="1800" b="1" i="0" u="none" strike="noStrike" noProof="0" dirty="0">
                          <a:latin typeface="Meiryo"/>
                        </a:rPr>
                        <a:t> </a:t>
                      </a:r>
                      <a:endParaRPr lang="ru-RU" sz="1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Неутримання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або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неперерахування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до бюджету сум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податку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на доходи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фіз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.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осіб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,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перерахування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податку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на доходи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фіз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.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осіб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за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рахунок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коштів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підприємств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,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установ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,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організацій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,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неповідом-лення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або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несвоєчасне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повідомлення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ДФІ в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установленому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порядку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відомостей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про доходи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громадян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Попередження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або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штраф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від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2 до 3 НМДГ </a:t>
                      </a:r>
                      <a:endParaRPr lang="ru-RU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476066"/>
                  </a:ext>
                </a:extLst>
              </a:tr>
              <a:tr h="97899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 dirty="0">
                          <a:latin typeface="Meiryo"/>
                        </a:rPr>
                        <a:t>164</a:t>
                      </a:r>
                      <a:endParaRPr lang="ru-RU" sz="1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 err="1">
                          <a:latin typeface="Meiryo"/>
                        </a:rPr>
                        <a:t>Здійснення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діяльності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без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державної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реєстрації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як СПД,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або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здійснення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без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одержання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ліцензії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видів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господарської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діяльності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,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що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підлягають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ліцензуванню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відповідно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до закону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b="0" i="0" u="none" strike="noStrike" noProof="0" dirty="0">
                          <a:latin typeface="Meiryo"/>
                        </a:rPr>
                        <a:t>Штраф 3-5 НМДГ з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конфіскацією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продукції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або</a:t>
                      </a:r>
                      <a:r>
                        <a:rPr lang="ru-RU" sz="1600" b="0" i="0" u="none" strike="noStrike" noProof="0" dirty="0">
                          <a:latin typeface="Meiryo"/>
                        </a:rPr>
                        <a:t> без </a:t>
                      </a:r>
                      <a:r>
                        <a:rPr lang="ru-RU" sz="1600" b="0" i="0" u="none" strike="noStrike" noProof="0" dirty="0" err="1">
                          <a:latin typeface="Meiryo"/>
                        </a:rPr>
                        <a:t>такої</a:t>
                      </a:r>
                      <a:endParaRPr lang="ru-RU" sz="1600" dirty="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689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47094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54E5F18F-9D70-4BE5-8A38-603463EE84A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6" y="0"/>
            <a:ext cx="10678291" cy="6858000"/>
            <a:chOff x="547626" y="0"/>
            <a:chExt cx="10678291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91F8D69-709A-4575-A393-B4C26481AF3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66083" y="0"/>
              <a:ext cx="9841377" cy="6858000"/>
            </a:xfrm>
            <a:custGeom>
              <a:avLst/>
              <a:gdLst>
                <a:gd name="connsiteX0" fmla="*/ 8218354 w 9841377"/>
                <a:gd name="connsiteY0" fmla="*/ 0 h 6858000"/>
                <a:gd name="connsiteX1" fmla="*/ 5551962 w 9841377"/>
                <a:gd name="connsiteY1" fmla="*/ 0 h 6858000"/>
                <a:gd name="connsiteX2" fmla="*/ 5482342 w 9841377"/>
                <a:gd name="connsiteY2" fmla="*/ 0 h 6858000"/>
                <a:gd name="connsiteX3" fmla="*/ 4359035 w 9841377"/>
                <a:gd name="connsiteY3" fmla="*/ 0 h 6858000"/>
                <a:gd name="connsiteX4" fmla="*/ 4289415 w 9841377"/>
                <a:gd name="connsiteY4" fmla="*/ 0 h 6858000"/>
                <a:gd name="connsiteX5" fmla="*/ 1623023 w 9841377"/>
                <a:gd name="connsiteY5" fmla="*/ 0 h 6858000"/>
                <a:gd name="connsiteX6" fmla="*/ 1600899 w 9841377"/>
                <a:gd name="connsiteY6" fmla="*/ 14997 h 6858000"/>
                <a:gd name="connsiteX7" fmla="*/ 0 w 9841377"/>
                <a:gd name="connsiteY7" fmla="*/ 3621656 h 6858000"/>
                <a:gd name="connsiteX8" fmla="*/ 1874350 w 9841377"/>
                <a:gd name="connsiteY8" fmla="*/ 6374814 h 6858000"/>
                <a:gd name="connsiteX9" fmla="*/ 2390998 w 9841377"/>
                <a:gd name="connsiteY9" fmla="*/ 6780599 h 6858000"/>
                <a:gd name="connsiteX10" fmla="*/ 2502754 w 9841377"/>
                <a:gd name="connsiteY10" fmla="*/ 6858000 h 6858000"/>
                <a:gd name="connsiteX11" fmla="*/ 4289415 w 9841377"/>
                <a:gd name="connsiteY11" fmla="*/ 6858000 h 6858000"/>
                <a:gd name="connsiteX12" fmla="*/ 4359035 w 9841377"/>
                <a:gd name="connsiteY12" fmla="*/ 6858000 h 6858000"/>
                <a:gd name="connsiteX13" fmla="*/ 5482342 w 9841377"/>
                <a:gd name="connsiteY13" fmla="*/ 6858000 h 6858000"/>
                <a:gd name="connsiteX14" fmla="*/ 5551962 w 9841377"/>
                <a:gd name="connsiteY14" fmla="*/ 6858000 h 6858000"/>
                <a:gd name="connsiteX15" fmla="*/ 7338623 w 9841377"/>
                <a:gd name="connsiteY15" fmla="*/ 6858000 h 6858000"/>
                <a:gd name="connsiteX16" fmla="*/ 7450379 w 9841377"/>
                <a:gd name="connsiteY16" fmla="*/ 6780599 h 6858000"/>
                <a:gd name="connsiteX17" fmla="*/ 7967027 w 9841377"/>
                <a:gd name="connsiteY17" fmla="*/ 6374814 h 6858000"/>
                <a:gd name="connsiteX18" fmla="*/ 9841377 w 9841377"/>
                <a:gd name="connsiteY18" fmla="*/ 3621656 h 6858000"/>
                <a:gd name="connsiteX19" fmla="*/ 8240478 w 9841377"/>
                <a:gd name="connsiteY19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841377" h="6858000">
                  <a:moveTo>
                    <a:pt x="8218354" y="0"/>
                  </a:moveTo>
                  <a:lnTo>
                    <a:pt x="5551962" y="0"/>
                  </a:lnTo>
                  <a:lnTo>
                    <a:pt x="5482342" y="0"/>
                  </a:lnTo>
                  <a:lnTo>
                    <a:pt x="4359035" y="0"/>
                  </a:lnTo>
                  <a:lnTo>
                    <a:pt x="4289415" y="0"/>
                  </a:lnTo>
                  <a:lnTo>
                    <a:pt x="1623023" y="0"/>
                  </a:lnTo>
                  <a:lnTo>
                    <a:pt x="1600899" y="14997"/>
                  </a:lnTo>
                  <a:cubicBezTo>
                    <a:pt x="573736" y="754641"/>
                    <a:pt x="0" y="2093192"/>
                    <a:pt x="0" y="3621656"/>
                  </a:cubicBezTo>
                  <a:cubicBezTo>
                    <a:pt x="0" y="4969131"/>
                    <a:pt x="928725" y="5602839"/>
                    <a:pt x="1874350" y="6374814"/>
                  </a:cubicBezTo>
                  <a:cubicBezTo>
                    <a:pt x="2046553" y="6515397"/>
                    <a:pt x="2217180" y="6653108"/>
                    <a:pt x="2390998" y="6780599"/>
                  </a:cubicBezTo>
                  <a:lnTo>
                    <a:pt x="2502754" y="6858000"/>
                  </a:lnTo>
                  <a:lnTo>
                    <a:pt x="4289415" y="6858000"/>
                  </a:lnTo>
                  <a:lnTo>
                    <a:pt x="4359035" y="6858000"/>
                  </a:lnTo>
                  <a:lnTo>
                    <a:pt x="5482342" y="6858000"/>
                  </a:lnTo>
                  <a:lnTo>
                    <a:pt x="5551962" y="6858000"/>
                  </a:lnTo>
                  <a:lnTo>
                    <a:pt x="7338623" y="6858000"/>
                  </a:lnTo>
                  <a:lnTo>
                    <a:pt x="7450379" y="6780599"/>
                  </a:lnTo>
                  <a:cubicBezTo>
                    <a:pt x="7624197" y="6653108"/>
                    <a:pt x="7794824" y="6515397"/>
                    <a:pt x="7967027" y="6374814"/>
                  </a:cubicBezTo>
                  <a:cubicBezTo>
                    <a:pt x="8912652" y="5602839"/>
                    <a:pt x="9841377" y="4969131"/>
                    <a:pt x="9841377" y="3621656"/>
                  </a:cubicBezTo>
                  <a:cubicBezTo>
                    <a:pt x="9841377" y="2093192"/>
                    <a:pt x="9267641" y="754641"/>
                    <a:pt x="8240478" y="14997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Freeform: Shape 11">
              <a:extLst>
                <a:ext uri="{FF2B5EF4-FFF2-40B4-BE49-F238E27FC236}">
                  <a16:creationId xmlns:a16="http://schemas.microsoft.com/office/drawing/2014/main" id="{00981015-32A2-4B76-9F2E-0A8D6EC8ECB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6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38532F4-8B67-47B7-B58A-5DD3E1BE52B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60922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9" name="Freeform: Shape 13">
              <a:extLst>
                <a:ext uri="{FF2B5EF4-FFF2-40B4-BE49-F238E27FC236}">
                  <a16:creationId xmlns:a16="http://schemas.microsoft.com/office/drawing/2014/main" id="{BC87DA9F-8DB2-4D48-8716-A928FBB8A5D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126724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95EA065-AC5D-431D-927E-87FF0588486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96194" y="0"/>
              <a:ext cx="2529723" cy="6858000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9" name="Freeform: Shape 15">
              <a:extLst>
                <a:ext uri="{FF2B5EF4-FFF2-40B4-BE49-F238E27FC236}">
                  <a16:creationId xmlns:a16="http://schemas.microsoft.com/office/drawing/2014/main" id="{6E37E2DD-C7FE-4D6C-8F1D-5031E96A7F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76187" y="0"/>
              <a:ext cx="2536434" cy="6858000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78B68BA-AB87-4EB5-97C2-F1F304E1932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44946" y="0"/>
              <a:ext cx="2261351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27271B-9F6E-4130-9D00-E7DC0416D1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0750" y="1346268"/>
            <a:ext cx="7810500" cy="3125338"/>
          </a:xfrm>
        </p:spPr>
        <p:txBody>
          <a:bodyPr anchor="b">
            <a:normAutofit/>
          </a:bodyPr>
          <a:lstStyle/>
          <a:p>
            <a:pPr algn="ctr"/>
            <a:r>
              <a:rPr lang="ru-RU" sz="7200" dirty="0" err="1">
                <a:solidFill>
                  <a:srgbClr val="C00000"/>
                </a:solidFill>
                <a:ea typeface="+mj-lt"/>
                <a:cs typeface="+mj-lt"/>
              </a:rPr>
              <a:t>Дякуємо</a:t>
            </a:r>
            <a:r>
              <a:rPr lang="ru-RU" sz="7200" dirty="0">
                <a:solidFill>
                  <a:srgbClr val="C00000"/>
                </a:solidFill>
                <a:ea typeface="+mj-lt"/>
                <a:cs typeface="+mj-lt"/>
              </a:rPr>
              <a:t> за </a:t>
            </a:r>
            <a:r>
              <a:rPr lang="ru-RU" sz="7200" dirty="0" err="1">
                <a:solidFill>
                  <a:srgbClr val="C00000"/>
                </a:solidFill>
                <a:ea typeface="+mj-lt"/>
                <a:cs typeface="+mj-lt"/>
              </a:rPr>
              <a:t>увагу</a:t>
            </a:r>
            <a:r>
              <a:rPr lang="ru-RU" sz="7200" dirty="0">
                <a:solidFill>
                  <a:srgbClr val="C00000"/>
                </a:solidFill>
                <a:ea typeface="+mj-lt"/>
                <a:cs typeface="+mj-lt"/>
              </a:rPr>
              <a:t>!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732233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LinesVTI">
  <a:themeElements>
    <a:clrScheme name="SketchLines">
      <a:dk1>
        <a:sysClr val="windowText" lastClr="000000"/>
      </a:dk1>
      <a:lt1>
        <a:sysClr val="window" lastClr="FFFFFF"/>
      </a:lt1>
      <a:dk2>
        <a:srgbClr val="564E4E"/>
      </a:dk2>
      <a:lt2>
        <a:srgbClr val="EEEBE2"/>
      </a:lt2>
      <a:accent1>
        <a:srgbClr val="E54837"/>
      </a:accent1>
      <a:accent2>
        <a:srgbClr val="947F53"/>
      </a:accent2>
      <a:accent3>
        <a:srgbClr val="BE8D64"/>
      </a:accent3>
      <a:accent4>
        <a:srgbClr val="E0C171"/>
      </a:accent4>
      <a:accent5>
        <a:srgbClr val="968572"/>
      </a:accent5>
      <a:accent6>
        <a:srgbClr val="855D5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3755</Words>
  <Application>Microsoft Office PowerPoint</Application>
  <PresentationFormat>Широкоэкранный</PresentationFormat>
  <Paragraphs>458</Paragraphs>
  <Slides>62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62</vt:i4>
      </vt:variant>
    </vt:vector>
  </HeadingPairs>
  <TitlesOfParts>
    <vt:vector size="67" baseType="lpstr">
      <vt:lpstr>Arial</vt:lpstr>
      <vt:lpstr>Corbel</vt:lpstr>
      <vt:lpstr>Meiryo</vt:lpstr>
      <vt:lpstr>Wingdings</vt:lpstr>
      <vt:lpstr>SketchLinesVTI</vt:lpstr>
      <vt:lpstr>Законодавчі основи фармацевтичного ціноутворення. Податки, система оподаткування у фармації.</vt:lpstr>
      <vt:lpstr>Теоретичні питання</vt:lpstr>
      <vt:lpstr>Інформаційні ресурси </vt:lpstr>
      <vt:lpstr>Аналіз загальних та приватних витрат на охорону здоров’я</vt:lpstr>
      <vt:lpstr>Презентация PowerPoint</vt:lpstr>
      <vt:lpstr>Презентация PowerPoint</vt:lpstr>
      <vt:lpstr>Презентация PowerPoint</vt:lpstr>
      <vt:lpstr>Сфера економічних інтересів держави и суб’єктів господарської діяльності</vt:lpstr>
      <vt:lpstr>Законодавчі основи фармацевтичного ціноутворення</vt:lpstr>
      <vt:lpstr>Основні напрями державної цінової політики у галузі охорони здоров`я фармацевтичного сектору</vt:lpstr>
      <vt:lpstr>Законодавче та нормативно-правове регулювання системи ціноутворення у фармації</vt:lpstr>
      <vt:lpstr>Презентация PowerPoint</vt:lpstr>
      <vt:lpstr>Характеристика ключових елементів ринкової економіки відповідно до ст. 1 Закону України від 21.06.2012 р. №5007-VI «Про ціни і ціноутворення» </vt:lpstr>
      <vt:lpstr>Основні види цін на лікарські засоби</vt:lpstr>
      <vt:lpstr>Особливості державного регулювання цін на лікарські засоби</vt:lpstr>
      <vt:lpstr>Державне регулювання цін на ЛЗ</vt:lpstr>
      <vt:lpstr>Методи державного регулювання цін на ЛЗ</vt:lpstr>
      <vt:lpstr>Методи державного регулювання цін на ЛЗ</vt:lpstr>
      <vt:lpstr>Державне регулювання цін на ЛЗ</vt:lpstr>
      <vt:lpstr>Державне регулювання цін на ЛЗ</vt:lpstr>
      <vt:lpstr>Державне регулювання цін на ЛЗ</vt:lpstr>
      <vt:lpstr>Державне регулювання цін на ЛЗ</vt:lpstr>
      <vt:lpstr>Світовий досвід впровадження референтного ціноутворення</vt:lpstr>
      <vt:lpstr>Законодавчі та нормативно-правові акти з впровадження референтного ціноутворення</vt:lpstr>
      <vt:lpstr>Законодавчі та нормативно-правові акти з впровадження референтного ціноутворення</vt:lpstr>
      <vt:lpstr>Особливості визначення ПДВ під час поставки ЛЗ до аптек</vt:lpstr>
      <vt:lpstr>Дотримання законодавства у сфері фармацевтичного ціноутворення на ЛЗ</vt:lpstr>
      <vt:lpstr>Державний нагляд (контроль) за дотриманням вимог формування, встановлення та застосування державних регульованих цін на ЛЗ</vt:lpstr>
      <vt:lpstr>Управління державного контролю Держпродспоживслужби</vt:lpstr>
      <vt:lpstr>Повноваження посадових осіб Держпродспоживслужби</vt:lpstr>
      <vt:lpstr>Адміністративна відповідальність</vt:lpstr>
      <vt:lpstr>Відповідальність за порушення законодавства про ціноутворення</vt:lpstr>
      <vt:lpstr>Ситуаційне завдання</vt:lpstr>
      <vt:lpstr>Ситуаційне завдання</vt:lpstr>
      <vt:lpstr>Податок як економічна, соціальна та правова категорія</vt:lpstr>
      <vt:lpstr>Структура податкового кодексу України</vt:lpstr>
      <vt:lpstr>Основні терміни оподаткування в Україні відповідно до Податкового кодексу</vt:lpstr>
      <vt:lpstr>Основні елементи податку</vt:lpstr>
      <vt:lpstr>Об’єкти та база оподаткування</vt:lpstr>
      <vt:lpstr>Класифікація податків та зборів</vt:lpstr>
      <vt:lpstr>Система оподаткування аптечних закладів</vt:lpstr>
      <vt:lpstr>Спрощена система оподаткування – спеціальний податковий режим,  Регулюється главою 1 розд. XIV Податкового кодексу України</vt:lpstr>
      <vt:lpstr>Групи платників єдиного податку</vt:lpstr>
      <vt:lpstr>Ставки єдиного податку (ст. 293 ПКУ)</vt:lpstr>
      <vt:lpstr>Порядок нарахування та терміни сплати (ст. 295 ПКУ)</vt:lpstr>
      <vt:lpstr>Податковий (звітний) період (ст. 294 ПКУ)</vt:lpstr>
      <vt:lpstr>Книга обліку доходів</vt:lpstr>
      <vt:lpstr>Штрафи за неправильне заповнення Книги доходів</vt:lpstr>
      <vt:lpstr>Складання та подача звітності (податкової декларації) ст. 296 ПКУ</vt:lpstr>
      <vt:lpstr>Облік платників податків</vt:lpstr>
      <vt:lpstr>Презентация PowerPoint</vt:lpstr>
      <vt:lpstr>Презентация PowerPoint</vt:lpstr>
      <vt:lpstr>Відповідальність за порушення правил роботи на єдиному податку</vt:lpstr>
      <vt:lpstr>Порядок проведення перевірок органами ДФС</vt:lpstr>
      <vt:lpstr>Структура органів фіскальної служби</vt:lpstr>
      <vt:lpstr>Права посадових осіб органів ДФС</vt:lpstr>
      <vt:lpstr>Види перевірок органами ДФС</vt:lpstr>
      <vt:lpstr>Ст . 265 Кодексу Законів про Працю України від 10.12.1971 р. </vt:lpstr>
      <vt:lpstr>Оформлення результатів планових перевірок органами ДФС </vt:lpstr>
      <vt:lpstr>Відповідальність платників податків</vt:lpstr>
      <vt:lpstr>Адміністративна відповідальність платників податків</vt:lpstr>
      <vt:lpstr>Дякуємо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RePack by Diakov</cp:lastModifiedBy>
  <cp:revision>1597</cp:revision>
  <dcterms:created xsi:type="dcterms:W3CDTF">2022-01-15T15:35:29Z</dcterms:created>
  <dcterms:modified xsi:type="dcterms:W3CDTF">2025-09-15T11:10:43Z</dcterms:modified>
</cp:coreProperties>
</file>