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737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6" r:id="rId11"/>
    <p:sldId id="265" r:id="rId12"/>
    <p:sldId id="267" r:id="rId13"/>
    <p:sldId id="268" r:id="rId14"/>
    <p:sldId id="270" r:id="rId15"/>
    <p:sldId id="271" r:id="rId16"/>
    <p:sldId id="269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E42CB-A171-1779-310B-873270FD739A}" v="554" dt="2022-01-27T14:41:46.663"/>
    <p1510:client id="{E8FE4BDB-61A5-EA0A-EFA4-97EB55DDEAE2}" v="1470" dt="2022-01-26T12:41:09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4C436A-3C52-4BB6-9373-F19FE394F2C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19FCA57-63F2-4D68-B118-777A66307285}">
      <dgm:prSet/>
      <dgm:spPr/>
      <dgm:t>
        <a:bodyPr/>
        <a:lstStyle/>
        <a:p>
          <a:pPr rtl="0"/>
          <a:r>
            <a:rPr lang="ru-RU" b="1" dirty="0"/>
            <a:t>1) </a:t>
          </a:r>
          <a:r>
            <a:rPr lang="ru-RU" b="1" dirty="0" err="1"/>
            <a:t>імпорт</a:t>
          </a:r>
          <a:r>
            <a:rPr lang="ru-RU" b="1" dirty="0"/>
            <a:t> (</a:t>
          </a:r>
          <a:r>
            <a:rPr lang="ru-RU" b="1" dirty="0" err="1"/>
            <a:t>випуск</a:t>
          </a:r>
          <a:r>
            <a:rPr lang="ru-RU" b="1" dirty="0"/>
            <a:t> для </a:t>
          </a:r>
          <a:r>
            <a:rPr lang="ru-RU" b="1" dirty="0" err="1"/>
            <a:t>вільного</a:t>
          </a:r>
          <a:r>
            <a:rPr lang="ru-RU" b="1" dirty="0"/>
            <a:t> </a:t>
          </a:r>
          <a:r>
            <a:rPr lang="ru-RU" b="1" dirty="0" err="1"/>
            <a:t>обігу</a:t>
          </a:r>
          <a:r>
            <a:rPr lang="ru-RU" b="1" dirty="0"/>
            <a:t>); </a:t>
          </a:r>
          <a:endParaRPr lang="en-US" dirty="0"/>
        </a:p>
      </dgm:t>
    </dgm:pt>
    <dgm:pt modelId="{1B5FF01B-67AD-47ED-BC2D-B73204D2E472}" type="parTrans" cxnId="{4A3FE6EF-56C9-4731-9249-C7087909CEE7}">
      <dgm:prSet/>
      <dgm:spPr/>
      <dgm:t>
        <a:bodyPr/>
        <a:lstStyle/>
        <a:p>
          <a:endParaRPr lang="en-US"/>
        </a:p>
      </dgm:t>
    </dgm:pt>
    <dgm:pt modelId="{2952F8A3-00A6-42E4-8854-EE8D3E3D88FC}" type="sibTrans" cxnId="{4A3FE6EF-56C9-4731-9249-C7087909CEE7}">
      <dgm:prSet/>
      <dgm:spPr/>
      <dgm:t>
        <a:bodyPr/>
        <a:lstStyle/>
        <a:p>
          <a:endParaRPr lang="en-US"/>
        </a:p>
      </dgm:t>
    </dgm:pt>
    <dgm:pt modelId="{59018C4D-4746-4310-96C6-76F3C0D9C619}">
      <dgm:prSet/>
      <dgm:spPr/>
      <dgm:t>
        <a:bodyPr/>
        <a:lstStyle/>
        <a:p>
          <a:pPr rtl="0"/>
          <a:r>
            <a:rPr lang="ru-RU" b="1" dirty="0"/>
            <a:t>2) </a:t>
          </a:r>
          <a:r>
            <a:rPr lang="ru-RU" b="1" dirty="0" err="1"/>
            <a:t>реімпорт</a:t>
          </a:r>
          <a:r>
            <a:rPr lang="ru-RU" b="1" dirty="0"/>
            <a:t>; </a:t>
          </a:r>
          <a:endParaRPr lang="en-US" dirty="0"/>
        </a:p>
      </dgm:t>
    </dgm:pt>
    <dgm:pt modelId="{04B3D080-D7AA-4F19-A988-4620293219B4}" type="parTrans" cxnId="{EB78DF60-F93D-40B1-9279-7A457932B09B}">
      <dgm:prSet/>
      <dgm:spPr/>
      <dgm:t>
        <a:bodyPr/>
        <a:lstStyle/>
        <a:p>
          <a:endParaRPr lang="en-US"/>
        </a:p>
      </dgm:t>
    </dgm:pt>
    <dgm:pt modelId="{661C4983-FAEE-4B25-BBC3-441FBF00FB0F}" type="sibTrans" cxnId="{EB78DF60-F93D-40B1-9279-7A457932B09B}">
      <dgm:prSet/>
      <dgm:spPr/>
      <dgm:t>
        <a:bodyPr/>
        <a:lstStyle/>
        <a:p>
          <a:endParaRPr lang="en-US"/>
        </a:p>
      </dgm:t>
    </dgm:pt>
    <dgm:pt modelId="{1B0C0F2B-3848-4D5B-9EF9-6BDC87888094}">
      <dgm:prSet/>
      <dgm:spPr/>
      <dgm:t>
        <a:bodyPr/>
        <a:lstStyle/>
        <a:p>
          <a:pPr rtl="0"/>
          <a:r>
            <a:rPr lang="ru-RU" b="1" dirty="0"/>
            <a:t>3) </a:t>
          </a:r>
          <a:r>
            <a:rPr lang="ru-RU" b="1" dirty="0" err="1"/>
            <a:t>експорт</a:t>
          </a:r>
          <a:r>
            <a:rPr lang="ru-RU" b="1" dirty="0"/>
            <a:t> (</a:t>
          </a:r>
          <a:r>
            <a:rPr lang="ru-RU" b="1" dirty="0" err="1"/>
            <a:t>остаточне</a:t>
          </a:r>
          <a:r>
            <a:rPr lang="ru-RU" b="1" dirty="0"/>
            <a:t> </a:t>
          </a:r>
          <a:r>
            <a:rPr lang="ru-RU" b="1" dirty="0" err="1"/>
            <a:t>вивезення</a:t>
          </a:r>
          <a:r>
            <a:rPr lang="ru-RU" b="1" dirty="0"/>
            <a:t>); </a:t>
          </a:r>
          <a:endParaRPr lang="en-US" dirty="0"/>
        </a:p>
      </dgm:t>
    </dgm:pt>
    <dgm:pt modelId="{49AC9155-6C66-4FA9-867D-9BEB9CEF3566}" type="parTrans" cxnId="{53DF8004-39AF-4818-ACDC-2A9E1683C6A2}">
      <dgm:prSet/>
      <dgm:spPr/>
      <dgm:t>
        <a:bodyPr/>
        <a:lstStyle/>
        <a:p>
          <a:endParaRPr lang="en-US"/>
        </a:p>
      </dgm:t>
    </dgm:pt>
    <dgm:pt modelId="{EEA608E3-383C-4C55-A16F-3CFA11F0DF8A}" type="sibTrans" cxnId="{53DF8004-39AF-4818-ACDC-2A9E1683C6A2}">
      <dgm:prSet/>
      <dgm:spPr/>
      <dgm:t>
        <a:bodyPr/>
        <a:lstStyle/>
        <a:p>
          <a:endParaRPr lang="en-US"/>
        </a:p>
      </dgm:t>
    </dgm:pt>
    <dgm:pt modelId="{A2DBD556-3A88-4D80-B326-AB4DD898A0F9}">
      <dgm:prSet/>
      <dgm:spPr/>
      <dgm:t>
        <a:bodyPr/>
        <a:lstStyle/>
        <a:p>
          <a:pPr rtl="0"/>
          <a:r>
            <a:rPr lang="ru-RU" b="1" dirty="0"/>
            <a:t>4) </a:t>
          </a:r>
          <a:r>
            <a:rPr lang="ru-RU" b="1" dirty="0" err="1"/>
            <a:t>реекспорт</a:t>
          </a:r>
          <a:r>
            <a:rPr lang="ru-RU" b="1" dirty="0"/>
            <a:t>; </a:t>
          </a:r>
          <a:endParaRPr lang="en-US" dirty="0"/>
        </a:p>
      </dgm:t>
    </dgm:pt>
    <dgm:pt modelId="{A3856231-06F6-42A6-A46A-0706704B914B}" type="parTrans" cxnId="{FF4D356A-F4D7-4FD2-83E3-3E49226B698B}">
      <dgm:prSet/>
      <dgm:spPr/>
      <dgm:t>
        <a:bodyPr/>
        <a:lstStyle/>
        <a:p>
          <a:endParaRPr lang="en-US"/>
        </a:p>
      </dgm:t>
    </dgm:pt>
    <dgm:pt modelId="{54A1D399-C3EC-4570-9D7D-92120A43A669}" type="sibTrans" cxnId="{FF4D356A-F4D7-4FD2-83E3-3E49226B698B}">
      <dgm:prSet/>
      <dgm:spPr/>
      <dgm:t>
        <a:bodyPr/>
        <a:lstStyle/>
        <a:p>
          <a:endParaRPr lang="en-US"/>
        </a:p>
      </dgm:t>
    </dgm:pt>
    <dgm:pt modelId="{7FBEEF3B-D78A-4AB3-B3DF-FEA6F7FBA325}">
      <dgm:prSet/>
      <dgm:spPr/>
      <dgm:t>
        <a:bodyPr/>
        <a:lstStyle/>
        <a:p>
          <a:pPr rtl="0"/>
          <a:r>
            <a:rPr lang="ru-RU" b="1" dirty="0"/>
            <a:t>5) транзит; </a:t>
          </a:r>
          <a:endParaRPr lang="en-US" dirty="0"/>
        </a:p>
      </dgm:t>
    </dgm:pt>
    <dgm:pt modelId="{E4D2D620-DFD6-48E3-A033-4A510C205582}" type="parTrans" cxnId="{FEDEB719-A1F8-43CF-85C1-FDDAE4452CF5}">
      <dgm:prSet/>
      <dgm:spPr/>
      <dgm:t>
        <a:bodyPr/>
        <a:lstStyle/>
        <a:p>
          <a:endParaRPr lang="en-US"/>
        </a:p>
      </dgm:t>
    </dgm:pt>
    <dgm:pt modelId="{21F12DAC-6032-4F22-9542-EDBB82611EC8}" type="sibTrans" cxnId="{FEDEB719-A1F8-43CF-85C1-FDDAE4452CF5}">
      <dgm:prSet/>
      <dgm:spPr/>
      <dgm:t>
        <a:bodyPr/>
        <a:lstStyle/>
        <a:p>
          <a:endParaRPr lang="en-US"/>
        </a:p>
      </dgm:t>
    </dgm:pt>
    <dgm:pt modelId="{B05EDE64-9DB7-4F11-82AF-DC26B1109BCB}">
      <dgm:prSet/>
      <dgm:spPr/>
      <dgm:t>
        <a:bodyPr/>
        <a:lstStyle/>
        <a:p>
          <a:pPr rtl="0"/>
          <a:r>
            <a:rPr lang="ru-RU" b="1" dirty="0"/>
            <a:t>6) </a:t>
          </a:r>
          <a:r>
            <a:rPr lang="ru-RU" b="1" dirty="0" err="1"/>
            <a:t>тимчасове</a:t>
          </a:r>
          <a:r>
            <a:rPr lang="ru-RU" b="1" dirty="0"/>
            <a:t> </a:t>
          </a:r>
          <a:r>
            <a:rPr lang="ru-RU" b="1" dirty="0" err="1"/>
            <a:t>ввезення</a:t>
          </a:r>
          <a:r>
            <a:rPr lang="ru-RU" b="1" dirty="0"/>
            <a:t>; </a:t>
          </a:r>
          <a:endParaRPr lang="en-US" dirty="0"/>
        </a:p>
      </dgm:t>
    </dgm:pt>
    <dgm:pt modelId="{CE9E4D63-5124-456B-8E93-285B1E6456B4}" type="parTrans" cxnId="{496E0E13-16A9-46D9-A985-442FAFD281CA}">
      <dgm:prSet/>
      <dgm:spPr/>
      <dgm:t>
        <a:bodyPr/>
        <a:lstStyle/>
        <a:p>
          <a:endParaRPr lang="en-US"/>
        </a:p>
      </dgm:t>
    </dgm:pt>
    <dgm:pt modelId="{E656D5C4-3B1F-4907-882F-6EC8F992B658}" type="sibTrans" cxnId="{496E0E13-16A9-46D9-A985-442FAFD281CA}">
      <dgm:prSet/>
      <dgm:spPr/>
      <dgm:t>
        <a:bodyPr/>
        <a:lstStyle/>
        <a:p>
          <a:endParaRPr lang="en-US"/>
        </a:p>
      </dgm:t>
    </dgm:pt>
    <dgm:pt modelId="{F8D5C83B-4DF9-4F50-8E4D-9FB5F6F43C87}">
      <dgm:prSet/>
      <dgm:spPr/>
      <dgm:t>
        <a:bodyPr/>
        <a:lstStyle/>
        <a:p>
          <a:pPr rtl="0"/>
          <a:r>
            <a:rPr lang="ru-RU" b="1" dirty="0"/>
            <a:t>7) </a:t>
          </a:r>
          <a:r>
            <a:rPr lang="ru-RU" b="1" dirty="0" err="1"/>
            <a:t>тимчасове</a:t>
          </a:r>
          <a:r>
            <a:rPr lang="ru-RU" b="1" dirty="0"/>
            <a:t> </a:t>
          </a:r>
          <a:r>
            <a:rPr lang="ru-RU" b="1" dirty="0" err="1"/>
            <a:t>вивезення</a:t>
          </a:r>
          <a:r>
            <a:rPr lang="ru-RU" b="1" dirty="0"/>
            <a:t>; </a:t>
          </a:r>
          <a:endParaRPr lang="en-US" dirty="0"/>
        </a:p>
      </dgm:t>
    </dgm:pt>
    <dgm:pt modelId="{8A758A29-5617-4CFA-A910-4AF4F9C2B4BB}" type="parTrans" cxnId="{4E7333BD-2144-433A-9B25-5C18476345C6}">
      <dgm:prSet/>
      <dgm:spPr/>
      <dgm:t>
        <a:bodyPr/>
        <a:lstStyle/>
        <a:p>
          <a:endParaRPr lang="en-US"/>
        </a:p>
      </dgm:t>
    </dgm:pt>
    <dgm:pt modelId="{2B745143-A14C-4526-A28F-A14C2826E193}" type="sibTrans" cxnId="{4E7333BD-2144-433A-9B25-5C18476345C6}">
      <dgm:prSet/>
      <dgm:spPr/>
      <dgm:t>
        <a:bodyPr/>
        <a:lstStyle/>
        <a:p>
          <a:endParaRPr lang="en-US"/>
        </a:p>
      </dgm:t>
    </dgm:pt>
    <dgm:pt modelId="{53033077-AE76-46FA-B472-5F6A9A30F003}" type="pres">
      <dgm:prSet presAssocID="{314C436A-3C52-4BB6-9373-F19FE394F2C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4241B5A-2423-4998-AA81-9D65B42286B6}" type="pres">
      <dgm:prSet presAssocID="{119FCA57-63F2-4D68-B118-777A66307285}" presName="thickLine" presStyleLbl="alignNode1" presStyleIdx="0" presStyleCnt="7"/>
      <dgm:spPr/>
    </dgm:pt>
    <dgm:pt modelId="{28B9B3C1-DAF4-4F7D-9D9F-518380CB37DB}" type="pres">
      <dgm:prSet presAssocID="{119FCA57-63F2-4D68-B118-777A66307285}" presName="horz1" presStyleCnt="0"/>
      <dgm:spPr/>
    </dgm:pt>
    <dgm:pt modelId="{06B50C6C-5E8A-4AAB-AC76-92A60504A6BB}" type="pres">
      <dgm:prSet presAssocID="{119FCA57-63F2-4D68-B118-777A66307285}" presName="tx1" presStyleLbl="revTx" presStyleIdx="0" presStyleCnt="7"/>
      <dgm:spPr/>
      <dgm:t>
        <a:bodyPr/>
        <a:lstStyle/>
        <a:p>
          <a:endParaRPr lang="ru-RU"/>
        </a:p>
      </dgm:t>
    </dgm:pt>
    <dgm:pt modelId="{CABA3242-A8C7-4C8F-B77C-379E85E0BF29}" type="pres">
      <dgm:prSet presAssocID="{119FCA57-63F2-4D68-B118-777A66307285}" presName="vert1" presStyleCnt="0"/>
      <dgm:spPr/>
    </dgm:pt>
    <dgm:pt modelId="{964C7285-574B-45E3-996B-EFCC52326FAD}" type="pres">
      <dgm:prSet presAssocID="{59018C4D-4746-4310-96C6-76F3C0D9C619}" presName="thickLine" presStyleLbl="alignNode1" presStyleIdx="1" presStyleCnt="7"/>
      <dgm:spPr/>
    </dgm:pt>
    <dgm:pt modelId="{C1114F45-15D2-42D4-9ED9-8001D34E398E}" type="pres">
      <dgm:prSet presAssocID="{59018C4D-4746-4310-96C6-76F3C0D9C619}" presName="horz1" presStyleCnt="0"/>
      <dgm:spPr/>
    </dgm:pt>
    <dgm:pt modelId="{2B61762D-487E-433A-B860-9AB7F5865B28}" type="pres">
      <dgm:prSet presAssocID="{59018C4D-4746-4310-96C6-76F3C0D9C619}" presName="tx1" presStyleLbl="revTx" presStyleIdx="1" presStyleCnt="7"/>
      <dgm:spPr/>
      <dgm:t>
        <a:bodyPr/>
        <a:lstStyle/>
        <a:p>
          <a:endParaRPr lang="ru-RU"/>
        </a:p>
      </dgm:t>
    </dgm:pt>
    <dgm:pt modelId="{F875D547-325E-4A24-BA2B-FD97271143E2}" type="pres">
      <dgm:prSet presAssocID="{59018C4D-4746-4310-96C6-76F3C0D9C619}" presName="vert1" presStyleCnt="0"/>
      <dgm:spPr/>
    </dgm:pt>
    <dgm:pt modelId="{45FDA133-0EE0-4C25-A475-5F2515114C64}" type="pres">
      <dgm:prSet presAssocID="{1B0C0F2B-3848-4D5B-9EF9-6BDC87888094}" presName="thickLine" presStyleLbl="alignNode1" presStyleIdx="2" presStyleCnt="7"/>
      <dgm:spPr/>
    </dgm:pt>
    <dgm:pt modelId="{A1C4FA03-0C86-4C86-9BDB-836E4F8E1154}" type="pres">
      <dgm:prSet presAssocID="{1B0C0F2B-3848-4D5B-9EF9-6BDC87888094}" presName="horz1" presStyleCnt="0"/>
      <dgm:spPr/>
    </dgm:pt>
    <dgm:pt modelId="{7C6BC232-90EC-4154-845E-4C63918D7E8B}" type="pres">
      <dgm:prSet presAssocID="{1B0C0F2B-3848-4D5B-9EF9-6BDC87888094}" presName="tx1" presStyleLbl="revTx" presStyleIdx="2" presStyleCnt="7"/>
      <dgm:spPr/>
      <dgm:t>
        <a:bodyPr/>
        <a:lstStyle/>
        <a:p>
          <a:endParaRPr lang="ru-RU"/>
        </a:p>
      </dgm:t>
    </dgm:pt>
    <dgm:pt modelId="{BEB86653-7900-4982-B8BE-8B084BA73CC3}" type="pres">
      <dgm:prSet presAssocID="{1B0C0F2B-3848-4D5B-9EF9-6BDC87888094}" presName="vert1" presStyleCnt="0"/>
      <dgm:spPr/>
    </dgm:pt>
    <dgm:pt modelId="{5BE087AE-4636-48C3-BCC0-8F0A52AD12D0}" type="pres">
      <dgm:prSet presAssocID="{A2DBD556-3A88-4D80-B326-AB4DD898A0F9}" presName="thickLine" presStyleLbl="alignNode1" presStyleIdx="3" presStyleCnt="7"/>
      <dgm:spPr/>
    </dgm:pt>
    <dgm:pt modelId="{7F5886C2-B952-4CE2-9695-B0B1C1E93BBC}" type="pres">
      <dgm:prSet presAssocID="{A2DBD556-3A88-4D80-B326-AB4DD898A0F9}" presName="horz1" presStyleCnt="0"/>
      <dgm:spPr/>
    </dgm:pt>
    <dgm:pt modelId="{723AA3EB-770B-4744-9BFB-7DD9F903DE98}" type="pres">
      <dgm:prSet presAssocID="{A2DBD556-3A88-4D80-B326-AB4DD898A0F9}" presName="tx1" presStyleLbl="revTx" presStyleIdx="3" presStyleCnt="7"/>
      <dgm:spPr/>
      <dgm:t>
        <a:bodyPr/>
        <a:lstStyle/>
        <a:p>
          <a:endParaRPr lang="ru-RU"/>
        </a:p>
      </dgm:t>
    </dgm:pt>
    <dgm:pt modelId="{78ABD342-56E8-449B-9BAC-A60CB6BD8D4C}" type="pres">
      <dgm:prSet presAssocID="{A2DBD556-3A88-4D80-B326-AB4DD898A0F9}" presName="vert1" presStyleCnt="0"/>
      <dgm:spPr/>
    </dgm:pt>
    <dgm:pt modelId="{2CCFDA98-8F47-4E3A-ADDD-B2503D1974A1}" type="pres">
      <dgm:prSet presAssocID="{7FBEEF3B-D78A-4AB3-B3DF-FEA6F7FBA325}" presName="thickLine" presStyleLbl="alignNode1" presStyleIdx="4" presStyleCnt="7"/>
      <dgm:spPr/>
    </dgm:pt>
    <dgm:pt modelId="{2C19ABCA-FE0A-4C4D-A438-D822FAC729E6}" type="pres">
      <dgm:prSet presAssocID="{7FBEEF3B-D78A-4AB3-B3DF-FEA6F7FBA325}" presName="horz1" presStyleCnt="0"/>
      <dgm:spPr/>
    </dgm:pt>
    <dgm:pt modelId="{D781F9E5-0C9C-4221-9350-2A1F4C9FE760}" type="pres">
      <dgm:prSet presAssocID="{7FBEEF3B-D78A-4AB3-B3DF-FEA6F7FBA325}" presName="tx1" presStyleLbl="revTx" presStyleIdx="4" presStyleCnt="7"/>
      <dgm:spPr/>
      <dgm:t>
        <a:bodyPr/>
        <a:lstStyle/>
        <a:p>
          <a:endParaRPr lang="ru-RU"/>
        </a:p>
      </dgm:t>
    </dgm:pt>
    <dgm:pt modelId="{7354C1FB-4C5F-4830-8F5B-A47BE1BC3650}" type="pres">
      <dgm:prSet presAssocID="{7FBEEF3B-D78A-4AB3-B3DF-FEA6F7FBA325}" presName="vert1" presStyleCnt="0"/>
      <dgm:spPr/>
    </dgm:pt>
    <dgm:pt modelId="{757C0072-A1D3-48FF-A380-839DF5A63CBA}" type="pres">
      <dgm:prSet presAssocID="{B05EDE64-9DB7-4F11-82AF-DC26B1109BCB}" presName="thickLine" presStyleLbl="alignNode1" presStyleIdx="5" presStyleCnt="7"/>
      <dgm:spPr/>
    </dgm:pt>
    <dgm:pt modelId="{61713BC7-BD69-4835-B463-AA1CCDCF8E25}" type="pres">
      <dgm:prSet presAssocID="{B05EDE64-9DB7-4F11-82AF-DC26B1109BCB}" presName="horz1" presStyleCnt="0"/>
      <dgm:spPr/>
    </dgm:pt>
    <dgm:pt modelId="{BC13709B-99AB-402D-B198-2BDEDD858213}" type="pres">
      <dgm:prSet presAssocID="{B05EDE64-9DB7-4F11-82AF-DC26B1109BCB}" presName="tx1" presStyleLbl="revTx" presStyleIdx="5" presStyleCnt="7"/>
      <dgm:spPr/>
      <dgm:t>
        <a:bodyPr/>
        <a:lstStyle/>
        <a:p>
          <a:endParaRPr lang="ru-RU"/>
        </a:p>
      </dgm:t>
    </dgm:pt>
    <dgm:pt modelId="{9A5F6A78-D2AF-4F5B-BFBB-F7D7DBC49FA8}" type="pres">
      <dgm:prSet presAssocID="{B05EDE64-9DB7-4F11-82AF-DC26B1109BCB}" presName="vert1" presStyleCnt="0"/>
      <dgm:spPr/>
    </dgm:pt>
    <dgm:pt modelId="{9FA39737-A7FC-45CF-926B-202F192B1B0C}" type="pres">
      <dgm:prSet presAssocID="{F8D5C83B-4DF9-4F50-8E4D-9FB5F6F43C87}" presName="thickLine" presStyleLbl="alignNode1" presStyleIdx="6" presStyleCnt="7"/>
      <dgm:spPr/>
    </dgm:pt>
    <dgm:pt modelId="{6CF8F3B9-18A6-4AB0-B90D-520A27DBBB65}" type="pres">
      <dgm:prSet presAssocID="{F8D5C83B-4DF9-4F50-8E4D-9FB5F6F43C87}" presName="horz1" presStyleCnt="0"/>
      <dgm:spPr/>
    </dgm:pt>
    <dgm:pt modelId="{38B5FFEC-8C52-43CE-9C14-20E52FB9E0E3}" type="pres">
      <dgm:prSet presAssocID="{F8D5C83B-4DF9-4F50-8E4D-9FB5F6F43C87}" presName="tx1" presStyleLbl="revTx" presStyleIdx="6" presStyleCnt="7"/>
      <dgm:spPr/>
      <dgm:t>
        <a:bodyPr/>
        <a:lstStyle/>
        <a:p>
          <a:endParaRPr lang="ru-RU"/>
        </a:p>
      </dgm:t>
    </dgm:pt>
    <dgm:pt modelId="{BACAB5E0-C807-4A6C-8002-BF73AF93A4EB}" type="pres">
      <dgm:prSet presAssocID="{F8D5C83B-4DF9-4F50-8E4D-9FB5F6F43C87}" presName="vert1" presStyleCnt="0"/>
      <dgm:spPr/>
    </dgm:pt>
  </dgm:ptLst>
  <dgm:cxnLst>
    <dgm:cxn modelId="{DD29BB23-ACAD-43D7-AC81-03F5937058DB}" type="presOf" srcId="{F8D5C83B-4DF9-4F50-8E4D-9FB5F6F43C87}" destId="{38B5FFEC-8C52-43CE-9C14-20E52FB9E0E3}" srcOrd="0" destOrd="0" presId="urn:microsoft.com/office/officeart/2008/layout/LinedList"/>
    <dgm:cxn modelId="{496E0E13-16A9-46D9-A985-442FAFD281CA}" srcId="{314C436A-3C52-4BB6-9373-F19FE394F2C0}" destId="{B05EDE64-9DB7-4F11-82AF-DC26B1109BCB}" srcOrd="5" destOrd="0" parTransId="{CE9E4D63-5124-456B-8E93-285B1E6456B4}" sibTransId="{E656D5C4-3B1F-4907-882F-6EC8F992B658}"/>
    <dgm:cxn modelId="{1B7CF826-A12F-4D3D-AC98-1EB3AAD65985}" type="presOf" srcId="{A2DBD556-3A88-4D80-B326-AB4DD898A0F9}" destId="{723AA3EB-770B-4744-9BFB-7DD9F903DE98}" srcOrd="0" destOrd="0" presId="urn:microsoft.com/office/officeart/2008/layout/LinedList"/>
    <dgm:cxn modelId="{9B6E408F-1F62-4C68-AB47-3080E179DE5C}" type="presOf" srcId="{59018C4D-4746-4310-96C6-76F3C0D9C619}" destId="{2B61762D-487E-433A-B860-9AB7F5865B28}" srcOrd="0" destOrd="0" presId="urn:microsoft.com/office/officeart/2008/layout/LinedList"/>
    <dgm:cxn modelId="{FEDEB719-A1F8-43CF-85C1-FDDAE4452CF5}" srcId="{314C436A-3C52-4BB6-9373-F19FE394F2C0}" destId="{7FBEEF3B-D78A-4AB3-B3DF-FEA6F7FBA325}" srcOrd="4" destOrd="0" parTransId="{E4D2D620-DFD6-48E3-A033-4A510C205582}" sibTransId="{21F12DAC-6032-4F22-9542-EDBB82611EC8}"/>
    <dgm:cxn modelId="{7C7F527C-1F52-4D73-AA63-89170499C323}" type="presOf" srcId="{119FCA57-63F2-4D68-B118-777A66307285}" destId="{06B50C6C-5E8A-4AAB-AC76-92A60504A6BB}" srcOrd="0" destOrd="0" presId="urn:microsoft.com/office/officeart/2008/layout/LinedList"/>
    <dgm:cxn modelId="{4E7333BD-2144-433A-9B25-5C18476345C6}" srcId="{314C436A-3C52-4BB6-9373-F19FE394F2C0}" destId="{F8D5C83B-4DF9-4F50-8E4D-9FB5F6F43C87}" srcOrd="6" destOrd="0" parTransId="{8A758A29-5617-4CFA-A910-4AF4F9C2B4BB}" sibTransId="{2B745143-A14C-4526-A28F-A14C2826E193}"/>
    <dgm:cxn modelId="{28E37780-C98E-4C84-970F-94B765E457A2}" type="presOf" srcId="{B05EDE64-9DB7-4F11-82AF-DC26B1109BCB}" destId="{BC13709B-99AB-402D-B198-2BDEDD858213}" srcOrd="0" destOrd="0" presId="urn:microsoft.com/office/officeart/2008/layout/LinedList"/>
    <dgm:cxn modelId="{55363B78-6787-432C-9A81-00ADAB4B9771}" type="presOf" srcId="{314C436A-3C52-4BB6-9373-F19FE394F2C0}" destId="{53033077-AE76-46FA-B472-5F6A9A30F003}" srcOrd="0" destOrd="0" presId="urn:microsoft.com/office/officeart/2008/layout/LinedList"/>
    <dgm:cxn modelId="{FF4D356A-F4D7-4FD2-83E3-3E49226B698B}" srcId="{314C436A-3C52-4BB6-9373-F19FE394F2C0}" destId="{A2DBD556-3A88-4D80-B326-AB4DD898A0F9}" srcOrd="3" destOrd="0" parTransId="{A3856231-06F6-42A6-A46A-0706704B914B}" sibTransId="{54A1D399-C3EC-4570-9D7D-92120A43A669}"/>
    <dgm:cxn modelId="{AC3893F7-B509-4776-89BF-757656AE5647}" type="presOf" srcId="{1B0C0F2B-3848-4D5B-9EF9-6BDC87888094}" destId="{7C6BC232-90EC-4154-845E-4C63918D7E8B}" srcOrd="0" destOrd="0" presId="urn:microsoft.com/office/officeart/2008/layout/LinedList"/>
    <dgm:cxn modelId="{EB78DF60-F93D-40B1-9279-7A457932B09B}" srcId="{314C436A-3C52-4BB6-9373-F19FE394F2C0}" destId="{59018C4D-4746-4310-96C6-76F3C0D9C619}" srcOrd="1" destOrd="0" parTransId="{04B3D080-D7AA-4F19-A988-4620293219B4}" sibTransId="{661C4983-FAEE-4B25-BBC3-441FBF00FB0F}"/>
    <dgm:cxn modelId="{6E28342F-CB95-4C46-9368-0131712BB94B}" type="presOf" srcId="{7FBEEF3B-D78A-4AB3-B3DF-FEA6F7FBA325}" destId="{D781F9E5-0C9C-4221-9350-2A1F4C9FE760}" srcOrd="0" destOrd="0" presId="urn:microsoft.com/office/officeart/2008/layout/LinedList"/>
    <dgm:cxn modelId="{4A3FE6EF-56C9-4731-9249-C7087909CEE7}" srcId="{314C436A-3C52-4BB6-9373-F19FE394F2C0}" destId="{119FCA57-63F2-4D68-B118-777A66307285}" srcOrd="0" destOrd="0" parTransId="{1B5FF01B-67AD-47ED-BC2D-B73204D2E472}" sibTransId="{2952F8A3-00A6-42E4-8854-EE8D3E3D88FC}"/>
    <dgm:cxn modelId="{53DF8004-39AF-4818-ACDC-2A9E1683C6A2}" srcId="{314C436A-3C52-4BB6-9373-F19FE394F2C0}" destId="{1B0C0F2B-3848-4D5B-9EF9-6BDC87888094}" srcOrd="2" destOrd="0" parTransId="{49AC9155-6C66-4FA9-867D-9BEB9CEF3566}" sibTransId="{EEA608E3-383C-4C55-A16F-3CFA11F0DF8A}"/>
    <dgm:cxn modelId="{52B0999F-D057-4E4F-B4FB-D621E97DC071}" type="presParOf" srcId="{53033077-AE76-46FA-B472-5F6A9A30F003}" destId="{84241B5A-2423-4998-AA81-9D65B42286B6}" srcOrd="0" destOrd="0" presId="urn:microsoft.com/office/officeart/2008/layout/LinedList"/>
    <dgm:cxn modelId="{B0C6DAF4-681C-45D7-BD8F-9499BBF885EA}" type="presParOf" srcId="{53033077-AE76-46FA-B472-5F6A9A30F003}" destId="{28B9B3C1-DAF4-4F7D-9D9F-518380CB37DB}" srcOrd="1" destOrd="0" presId="urn:microsoft.com/office/officeart/2008/layout/LinedList"/>
    <dgm:cxn modelId="{9A58A716-5BCA-4591-8840-5ED63A6939F5}" type="presParOf" srcId="{28B9B3C1-DAF4-4F7D-9D9F-518380CB37DB}" destId="{06B50C6C-5E8A-4AAB-AC76-92A60504A6BB}" srcOrd="0" destOrd="0" presId="urn:microsoft.com/office/officeart/2008/layout/LinedList"/>
    <dgm:cxn modelId="{B98204C9-C600-4D2C-9CD5-4D0F169AD066}" type="presParOf" srcId="{28B9B3C1-DAF4-4F7D-9D9F-518380CB37DB}" destId="{CABA3242-A8C7-4C8F-B77C-379E85E0BF29}" srcOrd="1" destOrd="0" presId="urn:microsoft.com/office/officeart/2008/layout/LinedList"/>
    <dgm:cxn modelId="{3FACA1F0-EF42-4AB9-998A-ED7108FC29A0}" type="presParOf" srcId="{53033077-AE76-46FA-B472-5F6A9A30F003}" destId="{964C7285-574B-45E3-996B-EFCC52326FAD}" srcOrd="2" destOrd="0" presId="urn:microsoft.com/office/officeart/2008/layout/LinedList"/>
    <dgm:cxn modelId="{7316BFE3-E59C-415B-B407-50C16AA4B8DC}" type="presParOf" srcId="{53033077-AE76-46FA-B472-5F6A9A30F003}" destId="{C1114F45-15D2-42D4-9ED9-8001D34E398E}" srcOrd="3" destOrd="0" presId="urn:microsoft.com/office/officeart/2008/layout/LinedList"/>
    <dgm:cxn modelId="{2AE65B40-7089-4371-8AD6-9AC84653FB35}" type="presParOf" srcId="{C1114F45-15D2-42D4-9ED9-8001D34E398E}" destId="{2B61762D-487E-433A-B860-9AB7F5865B28}" srcOrd="0" destOrd="0" presId="urn:microsoft.com/office/officeart/2008/layout/LinedList"/>
    <dgm:cxn modelId="{381FE934-51E1-40D9-958B-62C5F9CD6914}" type="presParOf" srcId="{C1114F45-15D2-42D4-9ED9-8001D34E398E}" destId="{F875D547-325E-4A24-BA2B-FD97271143E2}" srcOrd="1" destOrd="0" presId="urn:microsoft.com/office/officeart/2008/layout/LinedList"/>
    <dgm:cxn modelId="{DE7BC6E4-D1A7-45D3-A7B1-FF8D403527F9}" type="presParOf" srcId="{53033077-AE76-46FA-B472-5F6A9A30F003}" destId="{45FDA133-0EE0-4C25-A475-5F2515114C64}" srcOrd="4" destOrd="0" presId="urn:microsoft.com/office/officeart/2008/layout/LinedList"/>
    <dgm:cxn modelId="{FBC2DF69-B552-405A-B110-85F1D5550D38}" type="presParOf" srcId="{53033077-AE76-46FA-B472-5F6A9A30F003}" destId="{A1C4FA03-0C86-4C86-9BDB-836E4F8E1154}" srcOrd="5" destOrd="0" presId="urn:microsoft.com/office/officeart/2008/layout/LinedList"/>
    <dgm:cxn modelId="{BCD063C8-C806-4C9D-A312-EFBA4D202D24}" type="presParOf" srcId="{A1C4FA03-0C86-4C86-9BDB-836E4F8E1154}" destId="{7C6BC232-90EC-4154-845E-4C63918D7E8B}" srcOrd="0" destOrd="0" presId="urn:microsoft.com/office/officeart/2008/layout/LinedList"/>
    <dgm:cxn modelId="{B56DF566-B277-4A2E-BD62-E88ABE2AA9E0}" type="presParOf" srcId="{A1C4FA03-0C86-4C86-9BDB-836E4F8E1154}" destId="{BEB86653-7900-4982-B8BE-8B084BA73CC3}" srcOrd="1" destOrd="0" presId="urn:microsoft.com/office/officeart/2008/layout/LinedList"/>
    <dgm:cxn modelId="{C23D1BBC-DD88-4F8F-A951-95AA0CB2DB40}" type="presParOf" srcId="{53033077-AE76-46FA-B472-5F6A9A30F003}" destId="{5BE087AE-4636-48C3-BCC0-8F0A52AD12D0}" srcOrd="6" destOrd="0" presId="urn:microsoft.com/office/officeart/2008/layout/LinedList"/>
    <dgm:cxn modelId="{1DFE92AA-9BCE-4C48-896F-4FED09820390}" type="presParOf" srcId="{53033077-AE76-46FA-B472-5F6A9A30F003}" destId="{7F5886C2-B952-4CE2-9695-B0B1C1E93BBC}" srcOrd="7" destOrd="0" presId="urn:microsoft.com/office/officeart/2008/layout/LinedList"/>
    <dgm:cxn modelId="{CCE8F519-8B48-4F7C-814C-D37DDB0AFF6B}" type="presParOf" srcId="{7F5886C2-B952-4CE2-9695-B0B1C1E93BBC}" destId="{723AA3EB-770B-4744-9BFB-7DD9F903DE98}" srcOrd="0" destOrd="0" presId="urn:microsoft.com/office/officeart/2008/layout/LinedList"/>
    <dgm:cxn modelId="{7BE2A5DD-00A4-4AEF-9336-6C38A53C6482}" type="presParOf" srcId="{7F5886C2-B952-4CE2-9695-B0B1C1E93BBC}" destId="{78ABD342-56E8-449B-9BAC-A60CB6BD8D4C}" srcOrd="1" destOrd="0" presId="urn:microsoft.com/office/officeart/2008/layout/LinedList"/>
    <dgm:cxn modelId="{DBE71CFC-1CA7-4F26-A394-0E5F0949A56A}" type="presParOf" srcId="{53033077-AE76-46FA-B472-5F6A9A30F003}" destId="{2CCFDA98-8F47-4E3A-ADDD-B2503D1974A1}" srcOrd="8" destOrd="0" presId="urn:microsoft.com/office/officeart/2008/layout/LinedList"/>
    <dgm:cxn modelId="{FE48D95E-E121-4039-9542-5A6880560CF4}" type="presParOf" srcId="{53033077-AE76-46FA-B472-5F6A9A30F003}" destId="{2C19ABCA-FE0A-4C4D-A438-D822FAC729E6}" srcOrd="9" destOrd="0" presId="urn:microsoft.com/office/officeart/2008/layout/LinedList"/>
    <dgm:cxn modelId="{BF2B2EC2-CEE1-48B0-8BE5-4A15A4FAEC61}" type="presParOf" srcId="{2C19ABCA-FE0A-4C4D-A438-D822FAC729E6}" destId="{D781F9E5-0C9C-4221-9350-2A1F4C9FE760}" srcOrd="0" destOrd="0" presId="urn:microsoft.com/office/officeart/2008/layout/LinedList"/>
    <dgm:cxn modelId="{1F012626-D8C1-440B-8721-FCF459035569}" type="presParOf" srcId="{2C19ABCA-FE0A-4C4D-A438-D822FAC729E6}" destId="{7354C1FB-4C5F-4830-8F5B-A47BE1BC3650}" srcOrd="1" destOrd="0" presId="urn:microsoft.com/office/officeart/2008/layout/LinedList"/>
    <dgm:cxn modelId="{5247F884-1367-49A0-99E8-F89FF4D44BA1}" type="presParOf" srcId="{53033077-AE76-46FA-B472-5F6A9A30F003}" destId="{757C0072-A1D3-48FF-A380-839DF5A63CBA}" srcOrd="10" destOrd="0" presId="urn:microsoft.com/office/officeart/2008/layout/LinedList"/>
    <dgm:cxn modelId="{CD76E3B0-1A4D-49D7-B6F3-BB5141197121}" type="presParOf" srcId="{53033077-AE76-46FA-B472-5F6A9A30F003}" destId="{61713BC7-BD69-4835-B463-AA1CCDCF8E25}" srcOrd="11" destOrd="0" presId="urn:microsoft.com/office/officeart/2008/layout/LinedList"/>
    <dgm:cxn modelId="{A225E790-4B9E-461C-B9BA-57773E47C6FE}" type="presParOf" srcId="{61713BC7-BD69-4835-B463-AA1CCDCF8E25}" destId="{BC13709B-99AB-402D-B198-2BDEDD858213}" srcOrd="0" destOrd="0" presId="urn:microsoft.com/office/officeart/2008/layout/LinedList"/>
    <dgm:cxn modelId="{3C23E64A-EDB5-4FCE-B687-575AC9CC5903}" type="presParOf" srcId="{61713BC7-BD69-4835-B463-AA1CCDCF8E25}" destId="{9A5F6A78-D2AF-4F5B-BFBB-F7D7DBC49FA8}" srcOrd="1" destOrd="0" presId="urn:microsoft.com/office/officeart/2008/layout/LinedList"/>
    <dgm:cxn modelId="{1BBC51DD-0433-41BC-AA2C-6C41B629D0E0}" type="presParOf" srcId="{53033077-AE76-46FA-B472-5F6A9A30F003}" destId="{9FA39737-A7FC-45CF-926B-202F192B1B0C}" srcOrd="12" destOrd="0" presId="urn:microsoft.com/office/officeart/2008/layout/LinedList"/>
    <dgm:cxn modelId="{2330FACF-70B1-4A3C-81AF-885FFEC8E596}" type="presParOf" srcId="{53033077-AE76-46FA-B472-5F6A9A30F003}" destId="{6CF8F3B9-18A6-4AB0-B90D-520A27DBBB65}" srcOrd="13" destOrd="0" presId="urn:microsoft.com/office/officeart/2008/layout/LinedList"/>
    <dgm:cxn modelId="{983F817F-A491-4127-9B72-A8D9E51540A0}" type="presParOf" srcId="{6CF8F3B9-18A6-4AB0-B90D-520A27DBBB65}" destId="{38B5FFEC-8C52-43CE-9C14-20E52FB9E0E3}" srcOrd="0" destOrd="0" presId="urn:microsoft.com/office/officeart/2008/layout/LinedList"/>
    <dgm:cxn modelId="{0C33FB34-98EE-4F42-B56F-4296B744CB52}" type="presParOf" srcId="{6CF8F3B9-18A6-4AB0-B90D-520A27DBBB65}" destId="{BACAB5E0-C807-4A6C-8002-BF73AF93A4E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81BEAC-E4EE-4773-9AF6-7C5EF4F519B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753DF8E-50B0-4691-8719-DAC0F14FFDD1}">
      <dgm:prSet/>
      <dgm:spPr/>
      <dgm:t>
        <a:bodyPr/>
        <a:lstStyle/>
        <a:p>
          <a:r>
            <a:rPr lang="ru-RU"/>
            <a:t>8) митний склад; </a:t>
          </a:r>
          <a:endParaRPr lang="en-US"/>
        </a:p>
      </dgm:t>
    </dgm:pt>
    <dgm:pt modelId="{204166B7-317D-4AF0-B9E9-33E366C8DD0B}" type="parTrans" cxnId="{31A84191-C182-40BF-BCB9-90962B610775}">
      <dgm:prSet/>
      <dgm:spPr/>
      <dgm:t>
        <a:bodyPr/>
        <a:lstStyle/>
        <a:p>
          <a:endParaRPr lang="en-US"/>
        </a:p>
      </dgm:t>
    </dgm:pt>
    <dgm:pt modelId="{507458C4-E90D-4421-AE73-D67BE3F40F1A}" type="sibTrans" cxnId="{31A84191-C182-40BF-BCB9-90962B610775}">
      <dgm:prSet/>
      <dgm:spPr/>
      <dgm:t>
        <a:bodyPr/>
        <a:lstStyle/>
        <a:p>
          <a:endParaRPr lang="en-US"/>
        </a:p>
      </dgm:t>
    </dgm:pt>
    <dgm:pt modelId="{3F0216ED-9B74-4F93-96CA-7F2F6886D204}">
      <dgm:prSet/>
      <dgm:spPr/>
      <dgm:t>
        <a:bodyPr/>
        <a:lstStyle/>
        <a:p>
          <a:r>
            <a:rPr lang="ru-RU"/>
            <a:t>9) вільна митна зона; </a:t>
          </a:r>
          <a:endParaRPr lang="en-US"/>
        </a:p>
      </dgm:t>
    </dgm:pt>
    <dgm:pt modelId="{6EB28C7B-8038-4744-86D0-17FBBDA02A55}" type="parTrans" cxnId="{BB88F17D-FD87-4CA7-88F5-5C20DBE11632}">
      <dgm:prSet/>
      <dgm:spPr/>
      <dgm:t>
        <a:bodyPr/>
        <a:lstStyle/>
        <a:p>
          <a:endParaRPr lang="en-US"/>
        </a:p>
      </dgm:t>
    </dgm:pt>
    <dgm:pt modelId="{7A697553-BB99-4C90-B52B-C131DF07AD3E}" type="sibTrans" cxnId="{BB88F17D-FD87-4CA7-88F5-5C20DBE11632}">
      <dgm:prSet/>
      <dgm:spPr/>
      <dgm:t>
        <a:bodyPr/>
        <a:lstStyle/>
        <a:p>
          <a:endParaRPr lang="en-US"/>
        </a:p>
      </dgm:t>
    </dgm:pt>
    <dgm:pt modelId="{B97E0BA5-5A72-481C-A98A-DD8A823FB53A}">
      <dgm:prSet/>
      <dgm:spPr/>
      <dgm:t>
        <a:bodyPr/>
        <a:lstStyle/>
        <a:p>
          <a:r>
            <a:rPr lang="ru-RU"/>
            <a:t>10) безмитна торгівля; </a:t>
          </a:r>
          <a:endParaRPr lang="en-US"/>
        </a:p>
      </dgm:t>
    </dgm:pt>
    <dgm:pt modelId="{70F7FE30-2654-49F6-A34B-D756AC408547}" type="parTrans" cxnId="{6C653BD7-529A-4D5A-8F24-BE0F5B78EB14}">
      <dgm:prSet/>
      <dgm:spPr/>
      <dgm:t>
        <a:bodyPr/>
        <a:lstStyle/>
        <a:p>
          <a:endParaRPr lang="en-US"/>
        </a:p>
      </dgm:t>
    </dgm:pt>
    <dgm:pt modelId="{01E120B8-D4A0-4BE3-8FFF-5D641A029F3D}" type="sibTrans" cxnId="{6C653BD7-529A-4D5A-8F24-BE0F5B78EB14}">
      <dgm:prSet/>
      <dgm:spPr/>
      <dgm:t>
        <a:bodyPr/>
        <a:lstStyle/>
        <a:p>
          <a:endParaRPr lang="en-US"/>
        </a:p>
      </dgm:t>
    </dgm:pt>
    <dgm:pt modelId="{30AE5DD4-947E-497F-BDEA-1515221FB98B}">
      <dgm:prSet/>
      <dgm:spPr/>
      <dgm:t>
        <a:bodyPr/>
        <a:lstStyle/>
        <a:p>
          <a:r>
            <a:rPr lang="ru-RU"/>
            <a:t>11) переробка на митній території; </a:t>
          </a:r>
          <a:endParaRPr lang="en-US"/>
        </a:p>
      </dgm:t>
    </dgm:pt>
    <dgm:pt modelId="{5882EFD1-1158-4FA9-9DE5-76DF0EAFFC56}" type="parTrans" cxnId="{93F3ECFC-DDD1-4200-B24F-6EE3C091F26B}">
      <dgm:prSet/>
      <dgm:spPr/>
      <dgm:t>
        <a:bodyPr/>
        <a:lstStyle/>
        <a:p>
          <a:endParaRPr lang="en-US"/>
        </a:p>
      </dgm:t>
    </dgm:pt>
    <dgm:pt modelId="{3A6DC020-BC5B-4C48-83B6-BA1915FCDEC2}" type="sibTrans" cxnId="{93F3ECFC-DDD1-4200-B24F-6EE3C091F26B}">
      <dgm:prSet/>
      <dgm:spPr/>
      <dgm:t>
        <a:bodyPr/>
        <a:lstStyle/>
        <a:p>
          <a:endParaRPr lang="en-US"/>
        </a:p>
      </dgm:t>
    </dgm:pt>
    <dgm:pt modelId="{E497E6F7-C250-489A-AFBC-6E7FA3FCFC78}">
      <dgm:prSet/>
      <dgm:spPr/>
      <dgm:t>
        <a:bodyPr/>
        <a:lstStyle/>
        <a:p>
          <a:r>
            <a:rPr lang="ru-RU"/>
            <a:t>12) переробка за межами митної території; </a:t>
          </a:r>
          <a:endParaRPr lang="en-US"/>
        </a:p>
      </dgm:t>
    </dgm:pt>
    <dgm:pt modelId="{6B6DF8CF-A4D4-407D-B7E3-B17BE4CA8A5C}" type="parTrans" cxnId="{F579D36C-9371-4E92-A82F-6B7FCC171DA8}">
      <dgm:prSet/>
      <dgm:spPr/>
      <dgm:t>
        <a:bodyPr/>
        <a:lstStyle/>
        <a:p>
          <a:endParaRPr lang="en-US"/>
        </a:p>
      </dgm:t>
    </dgm:pt>
    <dgm:pt modelId="{3A9EC596-04AF-4260-BAAE-4BC134749279}" type="sibTrans" cxnId="{F579D36C-9371-4E92-A82F-6B7FCC171DA8}">
      <dgm:prSet/>
      <dgm:spPr/>
      <dgm:t>
        <a:bodyPr/>
        <a:lstStyle/>
        <a:p>
          <a:endParaRPr lang="en-US"/>
        </a:p>
      </dgm:t>
    </dgm:pt>
    <dgm:pt modelId="{88DA3FC5-61D7-4FD6-B60C-1B584604927E}">
      <dgm:prSet/>
      <dgm:spPr/>
      <dgm:t>
        <a:bodyPr/>
        <a:lstStyle/>
        <a:p>
          <a:r>
            <a:rPr lang="ru-RU"/>
            <a:t>13) знищення або руйнування; </a:t>
          </a:r>
          <a:endParaRPr lang="en-US"/>
        </a:p>
      </dgm:t>
    </dgm:pt>
    <dgm:pt modelId="{C7704555-22F4-4483-AC73-76523B173D05}" type="parTrans" cxnId="{C42E939C-6EFA-405D-91ED-56747B8D7A5C}">
      <dgm:prSet/>
      <dgm:spPr/>
      <dgm:t>
        <a:bodyPr/>
        <a:lstStyle/>
        <a:p>
          <a:endParaRPr lang="en-US"/>
        </a:p>
      </dgm:t>
    </dgm:pt>
    <dgm:pt modelId="{778834CA-7770-4426-8951-1F21AB963122}" type="sibTrans" cxnId="{C42E939C-6EFA-405D-91ED-56747B8D7A5C}">
      <dgm:prSet/>
      <dgm:spPr/>
      <dgm:t>
        <a:bodyPr/>
        <a:lstStyle/>
        <a:p>
          <a:endParaRPr lang="en-US"/>
        </a:p>
      </dgm:t>
    </dgm:pt>
    <dgm:pt modelId="{0C4AECD0-BA69-4997-B366-DC0C1ECBA272}">
      <dgm:prSet/>
      <dgm:spPr/>
      <dgm:t>
        <a:bodyPr/>
        <a:lstStyle/>
        <a:p>
          <a:r>
            <a:rPr lang="ru-RU"/>
            <a:t>14) відмова на користь держави.</a:t>
          </a:r>
          <a:endParaRPr lang="en-US"/>
        </a:p>
      </dgm:t>
    </dgm:pt>
    <dgm:pt modelId="{3B976AA3-882E-4387-A4BF-F5D0C63DFD56}" type="parTrans" cxnId="{E3360D77-F5A6-4A3E-B674-048AD62B8E76}">
      <dgm:prSet/>
      <dgm:spPr/>
      <dgm:t>
        <a:bodyPr/>
        <a:lstStyle/>
        <a:p>
          <a:endParaRPr lang="en-US"/>
        </a:p>
      </dgm:t>
    </dgm:pt>
    <dgm:pt modelId="{50747BD2-D212-46FE-8699-7065BEAA85AD}" type="sibTrans" cxnId="{E3360D77-F5A6-4A3E-B674-048AD62B8E76}">
      <dgm:prSet/>
      <dgm:spPr/>
      <dgm:t>
        <a:bodyPr/>
        <a:lstStyle/>
        <a:p>
          <a:endParaRPr lang="en-US"/>
        </a:p>
      </dgm:t>
    </dgm:pt>
    <dgm:pt modelId="{A1DF6488-A6D1-4537-B466-724EAE290B36}" type="pres">
      <dgm:prSet presAssocID="{2B81BEAC-E4EE-4773-9AF6-7C5EF4F519B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7C1D4A0-A5DF-4CE5-B911-267788B9E9BD}" type="pres">
      <dgm:prSet presAssocID="{1753DF8E-50B0-4691-8719-DAC0F14FFDD1}" presName="thickLine" presStyleLbl="alignNode1" presStyleIdx="0" presStyleCnt="7"/>
      <dgm:spPr/>
    </dgm:pt>
    <dgm:pt modelId="{76858530-2D16-47D7-8EC7-E2393DB2D96E}" type="pres">
      <dgm:prSet presAssocID="{1753DF8E-50B0-4691-8719-DAC0F14FFDD1}" presName="horz1" presStyleCnt="0"/>
      <dgm:spPr/>
    </dgm:pt>
    <dgm:pt modelId="{CEE8610E-2DCB-43DB-B40B-865C07372DF7}" type="pres">
      <dgm:prSet presAssocID="{1753DF8E-50B0-4691-8719-DAC0F14FFDD1}" presName="tx1" presStyleLbl="revTx" presStyleIdx="0" presStyleCnt="7"/>
      <dgm:spPr/>
      <dgm:t>
        <a:bodyPr/>
        <a:lstStyle/>
        <a:p>
          <a:endParaRPr lang="ru-RU"/>
        </a:p>
      </dgm:t>
    </dgm:pt>
    <dgm:pt modelId="{0D05D9F6-09EE-4FFC-817B-AFDC33167DE9}" type="pres">
      <dgm:prSet presAssocID="{1753DF8E-50B0-4691-8719-DAC0F14FFDD1}" presName="vert1" presStyleCnt="0"/>
      <dgm:spPr/>
    </dgm:pt>
    <dgm:pt modelId="{3A31FF0D-9B2F-4BE8-BA61-64A4E4495274}" type="pres">
      <dgm:prSet presAssocID="{3F0216ED-9B74-4F93-96CA-7F2F6886D204}" presName="thickLine" presStyleLbl="alignNode1" presStyleIdx="1" presStyleCnt="7"/>
      <dgm:spPr/>
    </dgm:pt>
    <dgm:pt modelId="{9ADA970F-995F-489B-8297-22496D0267B1}" type="pres">
      <dgm:prSet presAssocID="{3F0216ED-9B74-4F93-96CA-7F2F6886D204}" presName="horz1" presStyleCnt="0"/>
      <dgm:spPr/>
    </dgm:pt>
    <dgm:pt modelId="{5D98F77B-144E-453C-BB0D-320B0144E1A0}" type="pres">
      <dgm:prSet presAssocID="{3F0216ED-9B74-4F93-96CA-7F2F6886D204}" presName="tx1" presStyleLbl="revTx" presStyleIdx="1" presStyleCnt="7"/>
      <dgm:spPr/>
      <dgm:t>
        <a:bodyPr/>
        <a:lstStyle/>
        <a:p>
          <a:endParaRPr lang="ru-RU"/>
        </a:p>
      </dgm:t>
    </dgm:pt>
    <dgm:pt modelId="{34C152CB-858C-464F-8640-5C57B8FC1536}" type="pres">
      <dgm:prSet presAssocID="{3F0216ED-9B74-4F93-96CA-7F2F6886D204}" presName="vert1" presStyleCnt="0"/>
      <dgm:spPr/>
    </dgm:pt>
    <dgm:pt modelId="{B305D312-C5A7-4842-B473-480873383FB1}" type="pres">
      <dgm:prSet presAssocID="{B97E0BA5-5A72-481C-A98A-DD8A823FB53A}" presName="thickLine" presStyleLbl="alignNode1" presStyleIdx="2" presStyleCnt="7"/>
      <dgm:spPr/>
    </dgm:pt>
    <dgm:pt modelId="{3CEA0AEC-4F67-45A1-93B0-72AC2687B6A0}" type="pres">
      <dgm:prSet presAssocID="{B97E0BA5-5A72-481C-A98A-DD8A823FB53A}" presName="horz1" presStyleCnt="0"/>
      <dgm:spPr/>
    </dgm:pt>
    <dgm:pt modelId="{F27BE009-1144-4872-9C3D-A54DCF4AE69D}" type="pres">
      <dgm:prSet presAssocID="{B97E0BA5-5A72-481C-A98A-DD8A823FB53A}" presName="tx1" presStyleLbl="revTx" presStyleIdx="2" presStyleCnt="7"/>
      <dgm:spPr/>
      <dgm:t>
        <a:bodyPr/>
        <a:lstStyle/>
        <a:p>
          <a:endParaRPr lang="ru-RU"/>
        </a:p>
      </dgm:t>
    </dgm:pt>
    <dgm:pt modelId="{1B2FE9E8-CC17-4839-939F-A5953D8EA43A}" type="pres">
      <dgm:prSet presAssocID="{B97E0BA5-5A72-481C-A98A-DD8A823FB53A}" presName="vert1" presStyleCnt="0"/>
      <dgm:spPr/>
    </dgm:pt>
    <dgm:pt modelId="{3FA83348-15B1-4D75-B3E2-C71F1FC18B29}" type="pres">
      <dgm:prSet presAssocID="{30AE5DD4-947E-497F-BDEA-1515221FB98B}" presName="thickLine" presStyleLbl="alignNode1" presStyleIdx="3" presStyleCnt="7"/>
      <dgm:spPr/>
    </dgm:pt>
    <dgm:pt modelId="{A6072DFF-A8E9-405C-BE16-4417DF471076}" type="pres">
      <dgm:prSet presAssocID="{30AE5DD4-947E-497F-BDEA-1515221FB98B}" presName="horz1" presStyleCnt="0"/>
      <dgm:spPr/>
    </dgm:pt>
    <dgm:pt modelId="{BD478594-003E-46AB-A415-B1ADB24945F4}" type="pres">
      <dgm:prSet presAssocID="{30AE5DD4-947E-497F-BDEA-1515221FB98B}" presName="tx1" presStyleLbl="revTx" presStyleIdx="3" presStyleCnt="7"/>
      <dgm:spPr/>
      <dgm:t>
        <a:bodyPr/>
        <a:lstStyle/>
        <a:p>
          <a:endParaRPr lang="ru-RU"/>
        </a:p>
      </dgm:t>
    </dgm:pt>
    <dgm:pt modelId="{8C806938-A316-4F4C-9AD0-E9225693D714}" type="pres">
      <dgm:prSet presAssocID="{30AE5DD4-947E-497F-BDEA-1515221FB98B}" presName="vert1" presStyleCnt="0"/>
      <dgm:spPr/>
    </dgm:pt>
    <dgm:pt modelId="{D6CFBCC5-D527-4941-B1F9-AC3E81AF8CB4}" type="pres">
      <dgm:prSet presAssocID="{E497E6F7-C250-489A-AFBC-6E7FA3FCFC78}" presName="thickLine" presStyleLbl="alignNode1" presStyleIdx="4" presStyleCnt="7"/>
      <dgm:spPr/>
    </dgm:pt>
    <dgm:pt modelId="{DC5CB7D0-5202-48F0-9774-CB0985E2B73A}" type="pres">
      <dgm:prSet presAssocID="{E497E6F7-C250-489A-AFBC-6E7FA3FCFC78}" presName="horz1" presStyleCnt="0"/>
      <dgm:spPr/>
    </dgm:pt>
    <dgm:pt modelId="{CF9D98B5-914E-4893-AFF7-00927C42CD19}" type="pres">
      <dgm:prSet presAssocID="{E497E6F7-C250-489A-AFBC-6E7FA3FCFC78}" presName="tx1" presStyleLbl="revTx" presStyleIdx="4" presStyleCnt="7"/>
      <dgm:spPr/>
      <dgm:t>
        <a:bodyPr/>
        <a:lstStyle/>
        <a:p>
          <a:endParaRPr lang="ru-RU"/>
        </a:p>
      </dgm:t>
    </dgm:pt>
    <dgm:pt modelId="{EAB392CA-FF50-4A32-A38E-EAE2550BB1B7}" type="pres">
      <dgm:prSet presAssocID="{E497E6F7-C250-489A-AFBC-6E7FA3FCFC78}" presName="vert1" presStyleCnt="0"/>
      <dgm:spPr/>
    </dgm:pt>
    <dgm:pt modelId="{811390CC-4DAB-429F-A5EA-FD31F289B018}" type="pres">
      <dgm:prSet presAssocID="{88DA3FC5-61D7-4FD6-B60C-1B584604927E}" presName="thickLine" presStyleLbl="alignNode1" presStyleIdx="5" presStyleCnt="7"/>
      <dgm:spPr/>
    </dgm:pt>
    <dgm:pt modelId="{E7619969-D895-40D7-AA5A-770ADBE247E4}" type="pres">
      <dgm:prSet presAssocID="{88DA3FC5-61D7-4FD6-B60C-1B584604927E}" presName="horz1" presStyleCnt="0"/>
      <dgm:spPr/>
    </dgm:pt>
    <dgm:pt modelId="{098C21E4-8D77-4029-9872-0C251555FDB8}" type="pres">
      <dgm:prSet presAssocID="{88DA3FC5-61D7-4FD6-B60C-1B584604927E}" presName="tx1" presStyleLbl="revTx" presStyleIdx="5" presStyleCnt="7"/>
      <dgm:spPr/>
      <dgm:t>
        <a:bodyPr/>
        <a:lstStyle/>
        <a:p>
          <a:endParaRPr lang="ru-RU"/>
        </a:p>
      </dgm:t>
    </dgm:pt>
    <dgm:pt modelId="{11E852E1-547C-47D0-958C-D4E94AC2ED90}" type="pres">
      <dgm:prSet presAssocID="{88DA3FC5-61D7-4FD6-B60C-1B584604927E}" presName="vert1" presStyleCnt="0"/>
      <dgm:spPr/>
    </dgm:pt>
    <dgm:pt modelId="{0882EAFB-7313-45BE-87AB-F4E81CDEF7B0}" type="pres">
      <dgm:prSet presAssocID="{0C4AECD0-BA69-4997-B366-DC0C1ECBA272}" presName="thickLine" presStyleLbl="alignNode1" presStyleIdx="6" presStyleCnt="7"/>
      <dgm:spPr/>
    </dgm:pt>
    <dgm:pt modelId="{137294CB-1F68-4791-8296-D710F4F68802}" type="pres">
      <dgm:prSet presAssocID="{0C4AECD0-BA69-4997-B366-DC0C1ECBA272}" presName="horz1" presStyleCnt="0"/>
      <dgm:spPr/>
    </dgm:pt>
    <dgm:pt modelId="{7200FAE3-61EA-46A5-9BA6-C0910653413E}" type="pres">
      <dgm:prSet presAssocID="{0C4AECD0-BA69-4997-B366-DC0C1ECBA272}" presName="tx1" presStyleLbl="revTx" presStyleIdx="6" presStyleCnt="7"/>
      <dgm:spPr/>
      <dgm:t>
        <a:bodyPr/>
        <a:lstStyle/>
        <a:p>
          <a:endParaRPr lang="ru-RU"/>
        </a:p>
      </dgm:t>
    </dgm:pt>
    <dgm:pt modelId="{AB723297-76E0-4C75-ADAE-CC4B26416721}" type="pres">
      <dgm:prSet presAssocID="{0C4AECD0-BA69-4997-B366-DC0C1ECBA272}" presName="vert1" presStyleCnt="0"/>
      <dgm:spPr/>
    </dgm:pt>
  </dgm:ptLst>
  <dgm:cxnLst>
    <dgm:cxn modelId="{AEED2375-519B-4B31-BBE6-FCCB80D4172C}" type="presOf" srcId="{B97E0BA5-5A72-481C-A98A-DD8A823FB53A}" destId="{F27BE009-1144-4872-9C3D-A54DCF4AE69D}" srcOrd="0" destOrd="0" presId="urn:microsoft.com/office/officeart/2008/layout/LinedList"/>
    <dgm:cxn modelId="{C241C531-AB9D-4BE9-8023-A386B0FF4C74}" type="presOf" srcId="{0C4AECD0-BA69-4997-B366-DC0C1ECBA272}" destId="{7200FAE3-61EA-46A5-9BA6-C0910653413E}" srcOrd="0" destOrd="0" presId="urn:microsoft.com/office/officeart/2008/layout/LinedList"/>
    <dgm:cxn modelId="{BB88F17D-FD87-4CA7-88F5-5C20DBE11632}" srcId="{2B81BEAC-E4EE-4773-9AF6-7C5EF4F519BB}" destId="{3F0216ED-9B74-4F93-96CA-7F2F6886D204}" srcOrd="1" destOrd="0" parTransId="{6EB28C7B-8038-4744-86D0-17FBBDA02A55}" sibTransId="{7A697553-BB99-4C90-B52B-C131DF07AD3E}"/>
    <dgm:cxn modelId="{6C653BD7-529A-4D5A-8F24-BE0F5B78EB14}" srcId="{2B81BEAC-E4EE-4773-9AF6-7C5EF4F519BB}" destId="{B97E0BA5-5A72-481C-A98A-DD8A823FB53A}" srcOrd="2" destOrd="0" parTransId="{70F7FE30-2654-49F6-A34B-D756AC408547}" sibTransId="{01E120B8-D4A0-4BE3-8FFF-5D641A029F3D}"/>
    <dgm:cxn modelId="{E3360D77-F5A6-4A3E-B674-048AD62B8E76}" srcId="{2B81BEAC-E4EE-4773-9AF6-7C5EF4F519BB}" destId="{0C4AECD0-BA69-4997-B366-DC0C1ECBA272}" srcOrd="6" destOrd="0" parTransId="{3B976AA3-882E-4387-A4BF-F5D0C63DFD56}" sibTransId="{50747BD2-D212-46FE-8699-7065BEAA85AD}"/>
    <dgm:cxn modelId="{C42E939C-6EFA-405D-91ED-56747B8D7A5C}" srcId="{2B81BEAC-E4EE-4773-9AF6-7C5EF4F519BB}" destId="{88DA3FC5-61D7-4FD6-B60C-1B584604927E}" srcOrd="5" destOrd="0" parTransId="{C7704555-22F4-4483-AC73-76523B173D05}" sibTransId="{778834CA-7770-4426-8951-1F21AB963122}"/>
    <dgm:cxn modelId="{2009B3A9-CE06-4940-8ECF-BB7E652E7934}" type="presOf" srcId="{88DA3FC5-61D7-4FD6-B60C-1B584604927E}" destId="{098C21E4-8D77-4029-9872-0C251555FDB8}" srcOrd="0" destOrd="0" presId="urn:microsoft.com/office/officeart/2008/layout/LinedList"/>
    <dgm:cxn modelId="{40CE6C42-AC0A-49B6-B1C6-6C401E70CBF9}" type="presOf" srcId="{30AE5DD4-947E-497F-BDEA-1515221FB98B}" destId="{BD478594-003E-46AB-A415-B1ADB24945F4}" srcOrd="0" destOrd="0" presId="urn:microsoft.com/office/officeart/2008/layout/LinedList"/>
    <dgm:cxn modelId="{FBC8C3C5-137E-438A-8705-D43B7EB43754}" type="presOf" srcId="{3F0216ED-9B74-4F93-96CA-7F2F6886D204}" destId="{5D98F77B-144E-453C-BB0D-320B0144E1A0}" srcOrd="0" destOrd="0" presId="urn:microsoft.com/office/officeart/2008/layout/LinedList"/>
    <dgm:cxn modelId="{5C90FFC7-DF9C-4FAE-900C-0A8436EA1D3C}" type="presOf" srcId="{E497E6F7-C250-489A-AFBC-6E7FA3FCFC78}" destId="{CF9D98B5-914E-4893-AFF7-00927C42CD19}" srcOrd="0" destOrd="0" presId="urn:microsoft.com/office/officeart/2008/layout/LinedList"/>
    <dgm:cxn modelId="{C6D162B9-4413-45BF-871C-5CA5485A578C}" type="presOf" srcId="{1753DF8E-50B0-4691-8719-DAC0F14FFDD1}" destId="{CEE8610E-2DCB-43DB-B40B-865C07372DF7}" srcOrd="0" destOrd="0" presId="urn:microsoft.com/office/officeart/2008/layout/LinedList"/>
    <dgm:cxn modelId="{31A84191-C182-40BF-BCB9-90962B610775}" srcId="{2B81BEAC-E4EE-4773-9AF6-7C5EF4F519BB}" destId="{1753DF8E-50B0-4691-8719-DAC0F14FFDD1}" srcOrd="0" destOrd="0" parTransId="{204166B7-317D-4AF0-B9E9-33E366C8DD0B}" sibTransId="{507458C4-E90D-4421-AE73-D67BE3F40F1A}"/>
    <dgm:cxn modelId="{F579D36C-9371-4E92-A82F-6B7FCC171DA8}" srcId="{2B81BEAC-E4EE-4773-9AF6-7C5EF4F519BB}" destId="{E497E6F7-C250-489A-AFBC-6E7FA3FCFC78}" srcOrd="4" destOrd="0" parTransId="{6B6DF8CF-A4D4-407D-B7E3-B17BE4CA8A5C}" sibTransId="{3A9EC596-04AF-4260-BAAE-4BC134749279}"/>
    <dgm:cxn modelId="{EEC28026-B9B8-4475-8A2D-A1290A5A525F}" type="presOf" srcId="{2B81BEAC-E4EE-4773-9AF6-7C5EF4F519BB}" destId="{A1DF6488-A6D1-4537-B466-724EAE290B36}" srcOrd="0" destOrd="0" presId="urn:microsoft.com/office/officeart/2008/layout/LinedList"/>
    <dgm:cxn modelId="{93F3ECFC-DDD1-4200-B24F-6EE3C091F26B}" srcId="{2B81BEAC-E4EE-4773-9AF6-7C5EF4F519BB}" destId="{30AE5DD4-947E-497F-BDEA-1515221FB98B}" srcOrd="3" destOrd="0" parTransId="{5882EFD1-1158-4FA9-9DE5-76DF0EAFFC56}" sibTransId="{3A6DC020-BC5B-4C48-83B6-BA1915FCDEC2}"/>
    <dgm:cxn modelId="{43833ECF-4AD2-4A8E-9C1A-CF64A9130434}" type="presParOf" srcId="{A1DF6488-A6D1-4537-B466-724EAE290B36}" destId="{97C1D4A0-A5DF-4CE5-B911-267788B9E9BD}" srcOrd="0" destOrd="0" presId="urn:microsoft.com/office/officeart/2008/layout/LinedList"/>
    <dgm:cxn modelId="{55AA8EB4-7780-4328-927B-CDE37DA12513}" type="presParOf" srcId="{A1DF6488-A6D1-4537-B466-724EAE290B36}" destId="{76858530-2D16-47D7-8EC7-E2393DB2D96E}" srcOrd="1" destOrd="0" presId="urn:microsoft.com/office/officeart/2008/layout/LinedList"/>
    <dgm:cxn modelId="{BCFA200F-876B-4B22-B9DA-5977C9110A79}" type="presParOf" srcId="{76858530-2D16-47D7-8EC7-E2393DB2D96E}" destId="{CEE8610E-2DCB-43DB-B40B-865C07372DF7}" srcOrd="0" destOrd="0" presId="urn:microsoft.com/office/officeart/2008/layout/LinedList"/>
    <dgm:cxn modelId="{0608D485-71C5-4508-BA46-166DC391DC08}" type="presParOf" srcId="{76858530-2D16-47D7-8EC7-E2393DB2D96E}" destId="{0D05D9F6-09EE-4FFC-817B-AFDC33167DE9}" srcOrd="1" destOrd="0" presId="urn:microsoft.com/office/officeart/2008/layout/LinedList"/>
    <dgm:cxn modelId="{CC6E65CD-5A3E-4033-AD8A-1E1228B5DFAE}" type="presParOf" srcId="{A1DF6488-A6D1-4537-B466-724EAE290B36}" destId="{3A31FF0D-9B2F-4BE8-BA61-64A4E4495274}" srcOrd="2" destOrd="0" presId="urn:microsoft.com/office/officeart/2008/layout/LinedList"/>
    <dgm:cxn modelId="{785E3E77-974E-4F46-BE14-09E780EF66DD}" type="presParOf" srcId="{A1DF6488-A6D1-4537-B466-724EAE290B36}" destId="{9ADA970F-995F-489B-8297-22496D0267B1}" srcOrd="3" destOrd="0" presId="urn:microsoft.com/office/officeart/2008/layout/LinedList"/>
    <dgm:cxn modelId="{25011024-D88B-4FA0-89BD-767C30BF2203}" type="presParOf" srcId="{9ADA970F-995F-489B-8297-22496D0267B1}" destId="{5D98F77B-144E-453C-BB0D-320B0144E1A0}" srcOrd="0" destOrd="0" presId="urn:microsoft.com/office/officeart/2008/layout/LinedList"/>
    <dgm:cxn modelId="{05A0116C-2993-49C2-8AD5-0825F3A17485}" type="presParOf" srcId="{9ADA970F-995F-489B-8297-22496D0267B1}" destId="{34C152CB-858C-464F-8640-5C57B8FC1536}" srcOrd="1" destOrd="0" presId="urn:microsoft.com/office/officeart/2008/layout/LinedList"/>
    <dgm:cxn modelId="{D19E3575-FD97-4BF3-8FC2-D10C33F43BAF}" type="presParOf" srcId="{A1DF6488-A6D1-4537-B466-724EAE290B36}" destId="{B305D312-C5A7-4842-B473-480873383FB1}" srcOrd="4" destOrd="0" presId="urn:microsoft.com/office/officeart/2008/layout/LinedList"/>
    <dgm:cxn modelId="{2E8C2BED-F994-41BE-ACF7-9D6D2CFCF040}" type="presParOf" srcId="{A1DF6488-A6D1-4537-B466-724EAE290B36}" destId="{3CEA0AEC-4F67-45A1-93B0-72AC2687B6A0}" srcOrd="5" destOrd="0" presId="urn:microsoft.com/office/officeart/2008/layout/LinedList"/>
    <dgm:cxn modelId="{FFBEDACB-1995-4FA1-843C-F0B6CAC3A0F9}" type="presParOf" srcId="{3CEA0AEC-4F67-45A1-93B0-72AC2687B6A0}" destId="{F27BE009-1144-4872-9C3D-A54DCF4AE69D}" srcOrd="0" destOrd="0" presId="urn:microsoft.com/office/officeart/2008/layout/LinedList"/>
    <dgm:cxn modelId="{494FE8F2-8FC0-4715-A7CA-DA9A60903697}" type="presParOf" srcId="{3CEA0AEC-4F67-45A1-93B0-72AC2687B6A0}" destId="{1B2FE9E8-CC17-4839-939F-A5953D8EA43A}" srcOrd="1" destOrd="0" presId="urn:microsoft.com/office/officeart/2008/layout/LinedList"/>
    <dgm:cxn modelId="{3EC89BD5-E165-44B0-B625-8FBAAB839B73}" type="presParOf" srcId="{A1DF6488-A6D1-4537-B466-724EAE290B36}" destId="{3FA83348-15B1-4D75-B3E2-C71F1FC18B29}" srcOrd="6" destOrd="0" presId="urn:microsoft.com/office/officeart/2008/layout/LinedList"/>
    <dgm:cxn modelId="{B142FD11-43FF-4C1D-B34E-6B8B3F8827C9}" type="presParOf" srcId="{A1DF6488-A6D1-4537-B466-724EAE290B36}" destId="{A6072DFF-A8E9-405C-BE16-4417DF471076}" srcOrd="7" destOrd="0" presId="urn:microsoft.com/office/officeart/2008/layout/LinedList"/>
    <dgm:cxn modelId="{5B21B6B8-8939-44C7-AE62-666F7C6D5CF3}" type="presParOf" srcId="{A6072DFF-A8E9-405C-BE16-4417DF471076}" destId="{BD478594-003E-46AB-A415-B1ADB24945F4}" srcOrd="0" destOrd="0" presId="urn:microsoft.com/office/officeart/2008/layout/LinedList"/>
    <dgm:cxn modelId="{E09A23E8-D259-4C1B-BE10-43E356D95F06}" type="presParOf" srcId="{A6072DFF-A8E9-405C-BE16-4417DF471076}" destId="{8C806938-A316-4F4C-9AD0-E9225693D714}" srcOrd="1" destOrd="0" presId="urn:microsoft.com/office/officeart/2008/layout/LinedList"/>
    <dgm:cxn modelId="{D8D47017-2538-458C-9533-014286559144}" type="presParOf" srcId="{A1DF6488-A6D1-4537-B466-724EAE290B36}" destId="{D6CFBCC5-D527-4941-B1F9-AC3E81AF8CB4}" srcOrd="8" destOrd="0" presId="urn:microsoft.com/office/officeart/2008/layout/LinedList"/>
    <dgm:cxn modelId="{E9796C15-34E9-41CB-B400-0BB503D90537}" type="presParOf" srcId="{A1DF6488-A6D1-4537-B466-724EAE290B36}" destId="{DC5CB7D0-5202-48F0-9774-CB0985E2B73A}" srcOrd="9" destOrd="0" presId="urn:microsoft.com/office/officeart/2008/layout/LinedList"/>
    <dgm:cxn modelId="{D6F9E568-4B73-4D0B-A255-5EB8247450E3}" type="presParOf" srcId="{DC5CB7D0-5202-48F0-9774-CB0985E2B73A}" destId="{CF9D98B5-914E-4893-AFF7-00927C42CD19}" srcOrd="0" destOrd="0" presId="urn:microsoft.com/office/officeart/2008/layout/LinedList"/>
    <dgm:cxn modelId="{AF6B46FE-6DEE-426B-9E57-220EC9C5413C}" type="presParOf" srcId="{DC5CB7D0-5202-48F0-9774-CB0985E2B73A}" destId="{EAB392CA-FF50-4A32-A38E-EAE2550BB1B7}" srcOrd="1" destOrd="0" presId="urn:microsoft.com/office/officeart/2008/layout/LinedList"/>
    <dgm:cxn modelId="{54E04EC8-4557-4110-B084-14FD054BF948}" type="presParOf" srcId="{A1DF6488-A6D1-4537-B466-724EAE290B36}" destId="{811390CC-4DAB-429F-A5EA-FD31F289B018}" srcOrd="10" destOrd="0" presId="urn:microsoft.com/office/officeart/2008/layout/LinedList"/>
    <dgm:cxn modelId="{299C8027-8E23-4E09-81D9-D1826B1F9538}" type="presParOf" srcId="{A1DF6488-A6D1-4537-B466-724EAE290B36}" destId="{E7619969-D895-40D7-AA5A-770ADBE247E4}" srcOrd="11" destOrd="0" presId="urn:microsoft.com/office/officeart/2008/layout/LinedList"/>
    <dgm:cxn modelId="{2D417D36-E094-4AD5-BD68-DD7D81ED9F9E}" type="presParOf" srcId="{E7619969-D895-40D7-AA5A-770ADBE247E4}" destId="{098C21E4-8D77-4029-9872-0C251555FDB8}" srcOrd="0" destOrd="0" presId="urn:microsoft.com/office/officeart/2008/layout/LinedList"/>
    <dgm:cxn modelId="{9C4BA597-D66A-4D0E-B733-EFDDEC4E9BE3}" type="presParOf" srcId="{E7619969-D895-40D7-AA5A-770ADBE247E4}" destId="{11E852E1-547C-47D0-958C-D4E94AC2ED90}" srcOrd="1" destOrd="0" presId="urn:microsoft.com/office/officeart/2008/layout/LinedList"/>
    <dgm:cxn modelId="{238AAFD7-C415-491D-B655-2296F1ECECC5}" type="presParOf" srcId="{A1DF6488-A6D1-4537-B466-724EAE290B36}" destId="{0882EAFB-7313-45BE-87AB-F4E81CDEF7B0}" srcOrd="12" destOrd="0" presId="urn:microsoft.com/office/officeart/2008/layout/LinedList"/>
    <dgm:cxn modelId="{EF9E0798-D767-4759-99A6-60F58EEFDADF}" type="presParOf" srcId="{A1DF6488-A6D1-4537-B466-724EAE290B36}" destId="{137294CB-1F68-4791-8296-D710F4F68802}" srcOrd="13" destOrd="0" presId="urn:microsoft.com/office/officeart/2008/layout/LinedList"/>
    <dgm:cxn modelId="{A0D248DF-B53A-49A6-B3CD-CAE8DA86554C}" type="presParOf" srcId="{137294CB-1F68-4791-8296-D710F4F68802}" destId="{7200FAE3-61EA-46A5-9BA6-C0910653413E}" srcOrd="0" destOrd="0" presId="urn:microsoft.com/office/officeart/2008/layout/LinedList"/>
    <dgm:cxn modelId="{44C7E084-205E-4D7D-A431-3EECCBAC0F2E}" type="presParOf" srcId="{137294CB-1F68-4791-8296-D710F4F68802}" destId="{AB723297-76E0-4C75-ADAE-CC4B264167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41B5A-2423-4998-AA81-9D65B42286B6}">
      <dsp:nvSpPr>
        <dsp:cNvPr id="0" name=""/>
        <dsp:cNvSpPr/>
      </dsp:nvSpPr>
      <dsp:spPr>
        <a:xfrm>
          <a:off x="0" y="640"/>
          <a:ext cx="742442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B50C6C-5E8A-4AAB-AC76-92A60504A6BB}">
      <dsp:nvSpPr>
        <dsp:cNvPr id="0" name=""/>
        <dsp:cNvSpPr/>
      </dsp:nvSpPr>
      <dsp:spPr>
        <a:xfrm>
          <a:off x="0" y="640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1) </a:t>
          </a:r>
          <a:r>
            <a:rPr lang="ru-RU" sz="2900" b="1" kern="1200" dirty="0" err="1"/>
            <a:t>імпорт</a:t>
          </a:r>
          <a:r>
            <a:rPr lang="ru-RU" sz="2900" b="1" kern="1200" dirty="0"/>
            <a:t> (</a:t>
          </a:r>
          <a:r>
            <a:rPr lang="ru-RU" sz="2900" b="1" kern="1200" dirty="0" err="1"/>
            <a:t>випуск</a:t>
          </a:r>
          <a:r>
            <a:rPr lang="ru-RU" sz="2900" b="1" kern="1200" dirty="0"/>
            <a:t> для </a:t>
          </a:r>
          <a:r>
            <a:rPr lang="ru-RU" sz="2900" b="1" kern="1200" dirty="0" err="1"/>
            <a:t>вільного</a:t>
          </a:r>
          <a:r>
            <a:rPr lang="ru-RU" sz="2900" b="1" kern="1200" dirty="0"/>
            <a:t> </a:t>
          </a:r>
          <a:r>
            <a:rPr lang="ru-RU" sz="2900" b="1" kern="1200" dirty="0" err="1"/>
            <a:t>обігу</a:t>
          </a:r>
          <a:r>
            <a:rPr lang="ru-RU" sz="2900" b="1" kern="1200" dirty="0"/>
            <a:t>); </a:t>
          </a:r>
          <a:endParaRPr lang="en-US" sz="2900" kern="1200" dirty="0"/>
        </a:p>
      </dsp:txBody>
      <dsp:txXfrm>
        <a:off x="0" y="640"/>
        <a:ext cx="7424423" cy="749191"/>
      </dsp:txXfrm>
    </dsp:sp>
    <dsp:sp modelId="{964C7285-574B-45E3-996B-EFCC52326FAD}">
      <dsp:nvSpPr>
        <dsp:cNvPr id="0" name=""/>
        <dsp:cNvSpPr/>
      </dsp:nvSpPr>
      <dsp:spPr>
        <a:xfrm>
          <a:off x="0" y="749832"/>
          <a:ext cx="742442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61762D-487E-433A-B860-9AB7F5865B28}">
      <dsp:nvSpPr>
        <dsp:cNvPr id="0" name=""/>
        <dsp:cNvSpPr/>
      </dsp:nvSpPr>
      <dsp:spPr>
        <a:xfrm>
          <a:off x="0" y="749832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2) </a:t>
          </a:r>
          <a:r>
            <a:rPr lang="ru-RU" sz="2900" b="1" kern="1200" dirty="0" err="1"/>
            <a:t>реімпорт</a:t>
          </a:r>
          <a:r>
            <a:rPr lang="ru-RU" sz="2900" b="1" kern="1200" dirty="0"/>
            <a:t>; </a:t>
          </a:r>
          <a:endParaRPr lang="en-US" sz="2900" kern="1200" dirty="0"/>
        </a:p>
      </dsp:txBody>
      <dsp:txXfrm>
        <a:off x="0" y="749832"/>
        <a:ext cx="7424423" cy="749191"/>
      </dsp:txXfrm>
    </dsp:sp>
    <dsp:sp modelId="{45FDA133-0EE0-4C25-A475-5F2515114C64}">
      <dsp:nvSpPr>
        <dsp:cNvPr id="0" name=""/>
        <dsp:cNvSpPr/>
      </dsp:nvSpPr>
      <dsp:spPr>
        <a:xfrm>
          <a:off x="0" y="1499024"/>
          <a:ext cx="742442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6BC232-90EC-4154-845E-4C63918D7E8B}">
      <dsp:nvSpPr>
        <dsp:cNvPr id="0" name=""/>
        <dsp:cNvSpPr/>
      </dsp:nvSpPr>
      <dsp:spPr>
        <a:xfrm>
          <a:off x="0" y="1499024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3) </a:t>
          </a:r>
          <a:r>
            <a:rPr lang="ru-RU" sz="2900" b="1" kern="1200" dirty="0" err="1"/>
            <a:t>експорт</a:t>
          </a:r>
          <a:r>
            <a:rPr lang="ru-RU" sz="2900" b="1" kern="1200" dirty="0"/>
            <a:t> (</a:t>
          </a:r>
          <a:r>
            <a:rPr lang="ru-RU" sz="2900" b="1" kern="1200" dirty="0" err="1"/>
            <a:t>остаточне</a:t>
          </a:r>
          <a:r>
            <a:rPr lang="ru-RU" sz="2900" b="1" kern="1200" dirty="0"/>
            <a:t> </a:t>
          </a:r>
          <a:r>
            <a:rPr lang="ru-RU" sz="2900" b="1" kern="1200" dirty="0" err="1"/>
            <a:t>вивезення</a:t>
          </a:r>
          <a:r>
            <a:rPr lang="ru-RU" sz="2900" b="1" kern="1200" dirty="0"/>
            <a:t>); </a:t>
          </a:r>
          <a:endParaRPr lang="en-US" sz="2900" kern="1200" dirty="0"/>
        </a:p>
      </dsp:txBody>
      <dsp:txXfrm>
        <a:off x="0" y="1499024"/>
        <a:ext cx="7424423" cy="749191"/>
      </dsp:txXfrm>
    </dsp:sp>
    <dsp:sp modelId="{5BE087AE-4636-48C3-BCC0-8F0A52AD12D0}">
      <dsp:nvSpPr>
        <dsp:cNvPr id="0" name=""/>
        <dsp:cNvSpPr/>
      </dsp:nvSpPr>
      <dsp:spPr>
        <a:xfrm>
          <a:off x="0" y="2248216"/>
          <a:ext cx="742442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3AA3EB-770B-4744-9BFB-7DD9F903DE98}">
      <dsp:nvSpPr>
        <dsp:cNvPr id="0" name=""/>
        <dsp:cNvSpPr/>
      </dsp:nvSpPr>
      <dsp:spPr>
        <a:xfrm>
          <a:off x="0" y="2248216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4) </a:t>
          </a:r>
          <a:r>
            <a:rPr lang="ru-RU" sz="2900" b="1" kern="1200" dirty="0" err="1"/>
            <a:t>реекспорт</a:t>
          </a:r>
          <a:r>
            <a:rPr lang="ru-RU" sz="2900" b="1" kern="1200" dirty="0"/>
            <a:t>; </a:t>
          </a:r>
          <a:endParaRPr lang="en-US" sz="2900" kern="1200" dirty="0"/>
        </a:p>
      </dsp:txBody>
      <dsp:txXfrm>
        <a:off x="0" y="2248216"/>
        <a:ext cx="7424423" cy="749191"/>
      </dsp:txXfrm>
    </dsp:sp>
    <dsp:sp modelId="{2CCFDA98-8F47-4E3A-ADDD-B2503D1974A1}">
      <dsp:nvSpPr>
        <dsp:cNvPr id="0" name=""/>
        <dsp:cNvSpPr/>
      </dsp:nvSpPr>
      <dsp:spPr>
        <a:xfrm>
          <a:off x="0" y="2997407"/>
          <a:ext cx="742442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1F9E5-0C9C-4221-9350-2A1F4C9FE760}">
      <dsp:nvSpPr>
        <dsp:cNvPr id="0" name=""/>
        <dsp:cNvSpPr/>
      </dsp:nvSpPr>
      <dsp:spPr>
        <a:xfrm>
          <a:off x="0" y="2997407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5) транзит; </a:t>
          </a:r>
          <a:endParaRPr lang="en-US" sz="2900" kern="1200" dirty="0"/>
        </a:p>
      </dsp:txBody>
      <dsp:txXfrm>
        <a:off x="0" y="2997407"/>
        <a:ext cx="7424423" cy="749191"/>
      </dsp:txXfrm>
    </dsp:sp>
    <dsp:sp modelId="{757C0072-A1D3-48FF-A380-839DF5A63CBA}">
      <dsp:nvSpPr>
        <dsp:cNvPr id="0" name=""/>
        <dsp:cNvSpPr/>
      </dsp:nvSpPr>
      <dsp:spPr>
        <a:xfrm>
          <a:off x="0" y="3746599"/>
          <a:ext cx="742442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3709B-99AB-402D-B198-2BDEDD858213}">
      <dsp:nvSpPr>
        <dsp:cNvPr id="0" name=""/>
        <dsp:cNvSpPr/>
      </dsp:nvSpPr>
      <dsp:spPr>
        <a:xfrm>
          <a:off x="0" y="3746599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6) </a:t>
          </a:r>
          <a:r>
            <a:rPr lang="ru-RU" sz="2900" b="1" kern="1200" dirty="0" err="1"/>
            <a:t>тимчасове</a:t>
          </a:r>
          <a:r>
            <a:rPr lang="ru-RU" sz="2900" b="1" kern="1200" dirty="0"/>
            <a:t> </a:t>
          </a:r>
          <a:r>
            <a:rPr lang="ru-RU" sz="2900" b="1" kern="1200" dirty="0" err="1"/>
            <a:t>ввезення</a:t>
          </a:r>
          <a:r>
            <a:rPr lang="ru-RU" sz="2900" b="1" kern="1200" dirty="0"/>
            <a:t>; </a:t>
          </a:r>
          <a:endParaRPr lang="en-US" sz="2900" kern="1200" dirty="0"/>
        </a:p>
      </dsp:txBody>
      <dsp:txXfrm>
        <a:off x="0" y="3746599"/>
        <a:ext cx="7424423" cy="749191"/>
      </dsp:txXfrm>
    </dsp:sp>
    <dsp:sp modelId="{9FA39737-A7FC-45CF-926B-202F192B1B0C}">
      <dsp:nvSpPr>
        <dsp:cNvPr id="0" name=""/>
        <dsp:cNvSpPr/>
      </dsp:nvSpPr>
      <dsp:spPr>
        <a:xfrm>
          <a:off x="0" y="4495791"/>
          <a:ext cx="742442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5FFEC-8C52-43CE-9C14-20E52FB9E0E3}">
      <dsp:nvSpPr>
        <dsp:cNvPr id="0" name=""/>
        <dsp:cNvSpPr/>
      </dsp:nvSpPr>
      <dsp:spPr>
        <a:xfrm>
          <a:off x="0" y="4495791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/>
            <a:t>7) </a:t>
          </a:r>
          <a:r>
            <a:rPr lang="ru-RU" sz="2900" b="1" kern="1200" dirty="0" err="1"/>
            <a:t>тимчасове</a:t>
          </a:r>
          <a:r>
            <a:rPr lang="ru-RU" sz="2900" b="1" kern="1200" dirty="0"/>
            <a:t> </a:t>
          </a:r>
          <a:r>
            <a:rPr lang="ru-RU" sz="2900" b="1" kern="1200" dirty="0" err="1"/>
            <a:t>вивезення</a:t>
          </a:r>
          <a:r>
            <a:rPr lang="ru-RU" sz="2900" b="1" kern="1200" dirty="0"/>
            <a:t>; </a:t>
          </a:r>
          <a:endParaRPr lang="en-US" sz="2900" kern="1200" dirty="0"/>
        </a:p>
      </dsp:txBody>
      <dsp:txXfrm>
        <a:off x="0" y="4495791"/>
        <a:ext cx="7424423" cy="749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1D4A0-A5DF-4CE5-B911-267788B9E9BD}">
      <dsp:nvSpPr>
        <dsp:cNvPr id="0" name=""/>
        <dsp:cNvSpPr/>
      </dsp:nvSpPr>
      <dsp:spPr>
        <a:xfrm>
          <a:off x="0" y="640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8610E-2DCB-43DB-B40B-865C07372DF7}">
      <dsp:nvSpPr>
        <dsp:cNvPr id="0" name=""/>
        <dsp:cNvSpPr/>
      </dsp:nvSpPr>
      <dsp:spPr>
        <a:xfrm>
          <a:off x="0" y="640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8) митний склад; </a:t>
          </a:r>
          <a:endParaRPr lang="en-US" sz="2800" kern="1200"/>
        </a:p>
      </dsp:txBody>
      <dsp:txXfrm>
        <a:off x="0" y="640"/>
        <a:ext cx="7424423" cy="749191"/>
      </dsp:txXfrm>
    </dsp:sp>
    <dsp:sp modelId="{3A31FF0D-9B2F-4BE8-BA61-64A4E4495274}">
      <dsp:nvSpPr>
        <dsp:cNvPr id="0" name=""/>
        <dsp:cNvSpPr/>
      </dsp:nvSpPr>
      <dsp:spPr>
        <a:xfrm>
          <a:off x="0" y="749832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98F77B-144E-453C-BB0D-320B0144E1A0}">
      <dsp:nvSpPr>
        <dsp:cNvPr id="0" name=""/>
        <dsp:cNvSpPr/>
      </dsp:nvSpPr>
      <dsp:spPr>
        <a:xfrm>
          <a:off x="0" y="749832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9) вільна митна зона; </a:t>
          </a:r>
          <a:endParaRPr lang="en-US" sz="2800" kern="1200"/>
        </a:p>
      </dsp:txBody>
      <dsp:txXfrm>
        <a:off x="0" y="749832"/>
        <a:ext cx="7424423" cy="749191"/>
      </dsp:txXfrm>
    </dsp:sp>
    <dsp:sp modelId="{B305D312-C5A7-4842-B473-480873383FB1}">
      <dsp:nvSpPr>
        <dsp:cNvPr id="0" name=""/>
        <dsp:cNvSpPr/>
      </dsp:nvSpPr>
      <dsp:spPr>
        <a:xfrm>
          <a:off x="0" y="1499024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BE009-1144-4872-9C3D-A54DCF4AE69D}">
      <dsp:nvSpPr>
        <dsp:cNvPr id="0" name=""/>
        <dsp:cNvSpPr/>
      </dsp:nvSpPr>
      <dsp:spPr>
        <a:xfrm>
          <a:off x="0" y="1499024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10) безмитна торгівля; </a:t>
          </a:r>
          <a:endParaRPr lang="en-US" sz="2800" kern="1200"/>
        </a:p>
      </dsp:txBody>
      <dsp:txXfrm>
        <a:off x="0" y="1499024"/>
        <a:ext cx="7424423" cy="749191"/>
      </dsp:txXfrm>
    </dsp:sp>
    <dsp:sp modelId="{3FA83348-15B1-4D75-B3E2-C71F1FC18B29}">
      <dsp:nvSpPr>
        <dsp:cNvPr id="0" name=""/>
        <dsp:cNvSpPr/>
      </dsp:nvSpPr>
      <dsp:spPr>
        <a:xfrm>
          <a:off x="0" y="2248216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78594-003E-46AB-A415-B1ADB24945F4}">
      <dsp:nvSpPr>
        <dsp:cNvPr id="0" name=""/>
        <dsp:cNvSpPr/>
      </dsp:nvSpPr>
      <dsp:spPr>
        <a:xfrm>
          <a:off x="0" y="2248216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11) переробка на митній території; </a:t>
          </a:r>
          <a:endParaRPr lang="en-US" sz="2800" kern="1200"/>
        </a:p>
      </dsp:txBody>
      <dsp:txXfrm>
        <a:off x="0" y="2248216"/>
        <a:ext cx="7424423" cy="749191"/>
      </dsp:txXfrm>
    </dsp:sp>
    <dsp:sp modelId="{D6CFBCC5-D527-4941-B1F9-AC3E81AF8CB4}">
      <dsp:nvSpPr>
        <dsp:cNvPr id="0" name=""/>
        <dsp:cNvSpPr/>
      </dsp:nvSpPr>
      <dsp:spPr>
        <a:xfrm>
          <a:off x="0" y="2997407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D98B5-914E-4893-AFF7-00927C42CD19}">
      <dsp:nvSpPr>
        <dsp:cNvPr id="0" name=""/>
        <dsp:cNvSpPr/>
      </dsp:nvSpPr>
      <dsp:spPr>
        <a:xfrm>
          <a:off x="0" y="2997407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12) переробка за межами митної території; </a:t>
          </a:r>
          <a:endParaRPr lang="en-US" sz="2800" kern="1200"/>
        </a:p>
      </dsp:txBody>
      <dsp:txXfrm>
        <a:off x="0" y="2997407"/>
        <a:ext cx="7424423" cy="749191"/>
      </dsp:txXfrm>
    </dsp:sp>
    <dsp:sp modelId="{811390CC-4DAB-429F-A5EA-FD31F289B018}">
      <dsp:nvSpPr>
        <dsp:cNvPr id="0" name=""/>
        <dsp:cNvSpPr/>
      </dsp:nvSpPr>
      <dsp:spPr>
        <a:xfrm>
          <a:off x="0" y="3746599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C21E4-8D77-4029-9872-0C251555FDB8}">
      <dsp:nvSpPr>
        <dsp:cNvPr id="0" name=""/>
        <dsp:cNvSpPr/>
      </dsp:nvSpPr>
      <dsp:spPr>
        <a:xfrm>
          <a:off x="0" y="3746599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13) знищення або руйнування; </a:t>
          </a:r>
          <a:endParaRPr lang="en-US" sz="2800" kern="1200"/>
        </a:p>
      </dsp:txBody>
      <dsp:txXfrm>
        <a:off x="0" y="3746599"/>
        <a:ext cx="7424423" cy="749191"/>
      </dsp:txXfrm>
    </dsp:sp>
    <dsp:sp modelId="{0882EAFB-7313-45BE-87AB-F4E81CDEF7B0}">
      <dsp:nvSpPr>
        <dsp:cNvPr id="0" name=""/>
        <dsp:cNvSpPr/>
      </dsp:nvSpPr>
      <dsp:spPr>
        <a:xfrm>
          <a:off x="0" y="4495791"/>
          <a:ext cx="74244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00FAE3-61EA-46A5-9BA6-C0910653413E}">
      <dsp:nvSpPr>
        <dsp:cNvPr id="0" name=""/>
        <dsp:cNvSpPr/>
      </dsp:nvSpPr>
      <dsp:spPr>
        <a:xfrm>
          <a:off x="0" y="4495791"/>
          <a:ext cx="7424423" cy="749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/>
            <a:t>14) відмова на користь держави.</a:t>
          </a:r>
          <a:endParaRPr lang="en-US" sz="2800" kern="1200"/>
        </a:p>
      </dsp:txBody>
      <dsp:txXfrm>
        <a:off x="0" y="4495791"/>
        <a:ext cx="7424423" cy="749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5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4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4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9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4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0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3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5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77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751851" y="0"/>
            <a:ext cx="7440149" cy="68580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135893" y="164638"/>
            <a:ext cx="705610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135893" y="932723"/>
            <a:ext cx="705610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2107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752000" y="0"/>
            <a:ext cx="7440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135893" y="164638"/>
            <a:ext cx="705610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135893" y="932723"/>
            <a:ext cx="7056107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4866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004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5087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41205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15087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13843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1508787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54313" y="1867705"/>
            <a:ext cx="2160000" cy="230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416421" y="1867705"/>
            <a:ext cx="2160000" cy="230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latin typeface="Arial" pitchFamily="34" charset="0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92205" y="4101173"/>
            <a:ext cx="2160000" cy="230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278529" y="4101173"/>
            <a:ext cx="2160000" cy="230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92206" y="2038859"/>
            <a:ext cx="2619485" cy="196169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8784299" y="2038050"/>
            <a:ext cx="2619485" cy="1961693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3094828" y="4272327"/>
            <a:ext cx="2619485" cy="1961693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6416422" y="4272327"/>
            <a:ext cx="2619485" cy="196169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4014782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367808" y="242176"/>
            <a:ext cx="7824192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367808" y="1010261"/>
            <a:ext cx="7824192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1483" y="293579"/>
            <a:ext cx="216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1483" y="2400295"/>
            <a:ext cx="216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8456" y="4507011"/>
            <a:ext cx="216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576069" y="2400295"/>
            <a:ext cx="216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576069" y="4507011"/>
            <a:ext cx="216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833684" y="4507011"/>
            <a:ext cx="216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549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04523" y="0"/>
            <a:ext cx="2831637" cy="4293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360363" y="2564904"/>
            <a:ext cx="2831637" cy="4293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5933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31371" y="356659"/>
            <a:ext cx="7104789" cy="38404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2689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398376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104118" y="0"/>
            <a:ext cx="3983765" cy="2372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208235" y="0"/>
            <a:ext cx="398376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103883" y="2468893"/>
            <a:ext cx="3984000" cy="43891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36844042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831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360363" y="0"/>
            <a:ext cx="2831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546134" y="0"/>
            <a:ext cx="2831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87920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31371" y="242176"/>
            <a:ext cx="1176062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695733" y="1206664"/>
            <a:ext cx="8496267" cy="2784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695734" y="4074000"/>
            <a:ext cx="8496267" cy="2784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41363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096000" cy="2284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4573200"/>
            <a:ext cx="6096000" cy="2284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096000" y="2295875"/>
            <a:ext cx="6096000" cy="2284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0033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422" y="1769637"/>
            <a:ext cx="4224469" cy="511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97219" y="1951394"/>
            <a:ext cx="2436335" cy="37633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3396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717032"/>
            <a:ext cx="12192000" cy="3140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62" y="1460500"/>
            <a:ext cx="8015881" cy="407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044605" y="1988841"/>
            <a:ext cx="3778671" cy="2818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14243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8878960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07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3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97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467293" y="191387"/>
            <a:ext cx="10307922" cy="996582"/>
          </a:xfrm>
        </p:spPr>
        <p:txBody>
          <a:bodyPr/>
          <a:lstStyle/>
          <a:p>
            <a:endParaRPr lang="uk-UA" altLang="ko-KR" sz="1800" b="1" dirty="0" smtClean="0">
              <a:solidFill>
                <a:schemeClr val="accent1"/>
              </a:solidFill>
            </a:endParaRPr>
          </a:p>
          <a:p>
            <a:r>
              <a:rPr lang="uk-UA" altLang="ko-KR" sz="1800" b="1" dirty="0" smtClean="0">
                <a:solidFill>
                  <a:schemeClr val="accent1"/>
                </a:solidFill>
              </a:rPr>
              <a:t>Одеський </a:t>
            </a:r>
            <a:r>
              <a:rPr lang="uk-UA" altLang="ko-KR" sz="1800" b="1" dirty="0">
                <a:solidFill>
                  <a:schemeClr val="accent1"/>
                </a:solidFill>
              </a:rPr>
              <a:t>національний медичний університет</a:t>
            </a:r>
            <a:br>
              <a:rPr lang="uk-UA" altLang="ko-KR" sz="1800" b="1" dirty="0">
                <a:solidFill>
                  <a:schemeClr val="accent1"/>
                </a:solidFill>
              </a:rPr>
            </a:br>
            <a:r>
              <a:rPr lang="uk-UA" altLang="ko-KR" sz="1800" b="1" dirty="0" smtClean="0">
                <a:solidFill>
                  <a:schemeClr val="accent1"/>
                </a:solidFill>
              </a:rPr>
              <a:t>Медико-фармацевтичний </a:t>
            </a:r>
            <a:r>
              <a:rPr lang="uk-UA" altLang="ko-KR" sz="1800" b="1" dirty="0">
                <a:solidFill>
                  <a:schemeClr val="accent1"/>
                </a:solidFill>
              </a:rPr>
              <a:t>факультет</a:t>
            </a:r>
            <a:br>
              <a:rPr lang="uk-UA" altLang="ko-KR" sz="1800" b="1" dirty="0">
                <a:solidFill>
                  <a:schemeClr val="accent1"/>
                </a:solidFill>
              </a:rPr>
            </a:br>
            <a:r>
              <a:rPr lang="uk-UA" altLang="ko-KR" sz="1800" b="1" dirty="0">
                <a:solidFill>
                  <a:schemeClr val="accent1"/>
                </a:solidFill>
              </a:rPr>
              <a:t> Кафедра організації та економіки фармації з післядипломною підготовкою</a:t>
            </a:r>
          </a:p>
          <a:p>
            <a:endParaRPr lang="uk-UA" sz="1800" dirty="0"/>
          </a:p>
        </p:txBody>
      </p:sp>
      <p:pic>
        <p:nvPicPr>
          <p:cNvPr id="1026" name="Picture 2" descr="Експорт ліків до Азербайджану: українські виробники обговорили проблемні  питання з Послом України | Щотижневик АПТ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5" y="1410824"/>
            <a:ext cx="3136605" cy="472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73236" y="1410824"/>
            <a:ext cx="699257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Правові аспекти </a:t>
            </a:r>
            <a:br>
              <a:rPr lang="uk-UA" sz="3200" b="1" dirty="0" smtClean="0">
                <a:solidFill>
                  <a:srgbClr val="C00000"/>
                </a:solidFill>
              </a:rPr>
            </a:br>
            <a:r>
              <a:rPr lang="uk-UA" sz="3200" b="1" dirty="0" smtClean="0">
                <a:solidFill>
                  <a:srgbClr val="C00000"/>
                </a:solidFill>
              </a:rPr>
              <a:t>зовнішньоекономічної</a:t>
            </a:r>
          </a:p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 діяльності та митного</a:t>
            </a:r>
          </a:p>
          <a:p>
            <a:pPr algn="ctr"/>
            <a:r>
              <a:rPr lang="uk-UA" sz="3200" b="1" dirty="0" smtClean="0">
                <a:solidFill>
                  <a:srgbClr val="C00000"/>
                </a:solidFill>
              </a:rPr>
              <a:t> регулювання експорту/імпорту лікарських засобів.</a:t>
            </a:r>
            <a:br>
              <a:rPr lang="uk-UA" sz="3200" b="1" dirty="0" smtClean="0">
                <a:solidFill>
                  <a:srgbClr val="C00000"/>
                </a:solidFill>
              </a:rPr>
            </a:br>
            <a:r>
              <a:rPr lang="uk-UA" sz="3200" b="1" dirty="0" smtClean="0">
                <a:solidFill>
                  <a:srgbClr val="C00000"/>
                </a:solidFill>
              </a:rPr>
              <a:t>Державний контроль якості ЛЗ та медичних виробів , ввезених на митну територію України</a:t>
            </a:r>
            <a:endParaRPr lang="uk-UA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48114-101D-48E9-996A-004B41FEF3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5636" y="247073"/>
            <a:ext cx="9906000" cy="138271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uk-UA" i="0" dirty="0" smtClean="0">
                <a:solidFill>
                  <a:srgbClr val="FF0000"/>
                </a:solidFill>
                <a:ea typeface="+mj-lt"/>
                <a:cs typeface="+mj-lt"/>
              </a:rPr>
              <a:t>Теоретичні питання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24A01D-FA84-4D4E-AD93-49DA1365AA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4255" y="1437121"/>
            <a:ext cx="9906000" cy="46418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457200" indent="-457200">
              <a:buAutoNum type="arabicPeriod"/>
            </a:pPr>
            <a:r>
              <a:rPr lang="uk-UA" dirty="0" smtClean="0"/>
              <a:t>Законодавчі основи регулювання зовнішньоекономічної діяльності в Україні</a:t>
            </a:r>
          </a:p>
          <a:p>
            <a:pPr marL="457200" indent="-457200">
              <a:buAutoNum type="arabicPeriod"/>
            </a:pPr>
            <a:r>
              <a:rPr lang="uk-UA" dirty="0" smtClean="0"/>
              <a:t>Нормативно-правове регулювання ввезення фармацевтичної продукції на територію України</a:t>
            </a:r>
          </a:p>
          <a:p>
            <a:pPr marL="457200" indent="-457200">
              <a:buAutoNum type="arabicPeriod"/>
            </a:pPr>
            <a:r>
              <a:rPr lang="uk-UA" dirty="0" smtClean="0"/>
              <a:t>Порядок ввезення на територію України незареєстрованих ЛЗ</a:t>
            </a:r>
          </a:p>
          <a:p>
            <a:pPr marL="0" indent="0" algn="ctr">
              <a:buNone/>
            </a:pPr>
            <a:r>
              <a:rPr lang="uk-UA" b="1" dirty="0" smtClean="0">
                <a:solidFill>
                  <a:srgbClr val="FF0000"/>
                </a:solidFill>
                <a:ea typeface="+mn-lt"/>
                <a:cs typeface="+mn-lt"/>
              </a:rPr>
              <a:t>Питання для самостійного вивчення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1. Міжнародна співпраця щодо спрощення та гармонізації митних процедур. 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2. Інформаційне забезпечення зовнішньоекономічної діяльності у фармації. 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3. Види і ставки мита, обмеження щодо експортно-імпортних і транспортних операцій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4. Порядок ввезення (вивезення) на митну територію України наркотичних (психотропних) ЛП.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205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>
                <a:ea typeface="+mj-lt"/>
                <a:cs typeface="+mj-lt"/>
              </a:rPr>
              <a:t>Рекомендована </a:t>
            </a:r>
            <a:r>
              <a:rPr lang="ru-RU" dirty="0" err="1">
                <a:ea typeface="+mj-lt"/>
                <a:cs typeface="+mj-lt"/>
              </a:rPr>
              <a:t>література</a:t>
            </a: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444179-EF27-4923-9A44-4C04B6E571C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17600"/>
            <a:ext cx="11055927" cy="57356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 smtClean="0">
                <a:ea typeface="+mn-lt"/>
                <a:cs typeface="+mn-lt"/>
              </a:rPr>
              <a:t>1</a:t>
            </a:r>
            <a:r>
              <a:rPr lang="uk-UA" dirty="0" smtClean="0">
                <a:ea typeface="+mn-lt"/>
                <a:cs typeface="+mn-lt"/>
              </a:rPr>
              <a:t>. Основи права та законодавства у фармації : нац. підруч. для студентів вищ. навч. закл. / А.А. Котвіцька, І.В. Кубарєва, О.О. Суріков та ін.; за ред. А.А. Котвіцької. – Харків : НФаУ : Золоті сторінки, 2016. – 528 с. – (Національний підручник)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2. Митний кодекс України № 4495-VI від 13.03.2012 р. (Ред. від 14.11.2019 р.) 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3. </a:t>
            </a:r>
            <a:r>
              <a:rPr lang="uk-UA" u="sng" dirty="0" smtClean="0">
                <a:ea typeface="+mn-lt"/>
                <a:cs typeface="+mn-lt"/>
              </a:rPr>
              <a:t>Закон України № 959-XII</a:t>
            </a:r>
            <a:r>
              <a:rPr lang="uk-UA" dirty="0" smtClean="0">
                <a:ea typeface="+mn-lt"/>
                <a:cs typeface="+mn-lt"/>
              </a:rPr>
              <a:t> від 16.04.1991 р. «Про зовнішньоекономічну діяльність» (ред. від 03.01.2017 р.)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4. </a:t>
            </a:r>
            <a:r>
              <a:rPr lang="uk-UA" u="sng" dirty="0" smtClean="0">
                <a:ea typeface="+mn-lt"/>
                <a:cs typeface="+mn-lt"/>
              </a:rPr>
              <a:t>Закон України № 222-VIII</a:t>
            </a:r>
            <a:r>
              <a:rPr lang="uk-UA" dirty="0" smtClean="0">
                <a:ea typeface="+mn-lt"/>
                <a:cs typeface="+mn-lt"/>
              </a:rPr>
              <a:t> від 02.03.2015 р. «Про ліцензування певних видів господарської діяльності» (ред. 28.09.2017 р.)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5. Закон України № 123/96-ВР від 04.04.1996 р. «Про лікарські засоби» (ред. від 19.06.2016 р.)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6. Закон України № 2801-XII від 19.11.1992 р. «Основи законодавства України про охорону здоров'я» (ред. від 06.11.2017 р.) 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7. </a:t>
            </a:r>
            <a:r>
              <a:rPr lang="uk-UA" u="sng" dirty="0" smtClean="0">
                <a:ea typeface="+mn-lt"/>
                <a:cs typeface="+mn-lt"/>
              </a:rPr>
              <a:t>ПКМУ № 902</a:t>
            </a:r>
            <a:r>
              <a:rPr lang="uk-UA" dirty="0" smtClean="0">
                <a:ea typeface="+mn-lt"/>
                <a:cs typeface="+mn-lt"/>
              </a:rPr>
              <a:t> від 14.09.2005 р «Про затвердження Порядку здійснення державного контролю якості лікарських засобів, що ввозяться в Україну» (ред. від 23.10.2015 р.)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8. </a:t>
            </a:r>
            <a:r>
              <a:rPr lang="uk-UA" u="sng" dirty="0" smtClean="0">
                <a:ea typeface="+mn-lt"/>
                <a:cs typeface="+mn-lt"/>
              </a:rPr>
              <a:t>ПКМУ № 929</a:t>
            </a:r>
            <a:r>
              <a:rPr lang="uk-UA" dirty="0" smtClean="0">
                <a:ea typeface="+mn-lt"/>
                <a:cs typeface="+mn-lt"/>
              </a:rPr>
              <a:t> від 30.11.2016 р. «Про затвердження Ліцензійних умов провадження господарської діяльності з виробництва лікарських засобів, оптової та роздрібної торгівлі лікарськими засобами, імпорту лікарських засобів (крім активних фармацевтичних інгредієнтів)»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9. </a:t>
            </a:r>
            <a:r>
              <a:rPr lang="uk-UA" u="sng" dirty="0" smtClean="0">
                <a:ea typeface="+mn-lt"/>
                <a:cs typeface="+mn-lt"/>
              </a:rPr>
              <a:t>Наказ МОЗ України № 237</a:t>
            </a:r>
            <a:r>
              <a:rPr lang="uk-UA" dirty="0" smtClean="0">
                <a:ea typeface="+mn-lt"/>
                <a:cs typeface="+mn-lt"/>
              </a:rPr>
              <a:t> від 26.04.2011 р. «Про затвердження Порядку ввезення на територію України незареєстрованих лікарських засобів, стандартних зразків, реагентів» (ред. від 03.04.2015 р.) </a:t>
            </a:r>
          </a:p>
          <a:p>
            <a:pPr marL="0" indent="0">
              <a:buNone/>
            </a:pPr>
            <a:r>
              <a:rPr lang="uk-UA" dirty="0" smtClean="0">
                <a:ea typeface="+mn-lt"/>
                <a:cs typeface="+mn-lt"/>
              </a:rPr>
              <a:t>10. </a:t>
            </a:r>
            <a:r>
              <a:rPr lang="uk-UA" u="sng" dirty="0" smtClean="0">
                <a:ea typeface="+mn-lt"/>
                <a:cs typeface="+mn-lt"/>
              </a:rPr>
              <a:t>Наказ МОЗ України №202</a:t>
            </a:r>
            <a:r>
              <a:rPr lang="uk-UA" dirty="0" smtClean="0">
                <a:ea typeface="+mn-lt"/>
                <a:cs typeface="+mn-lt"/>
              </a:rPr>
              <a:t> від 23.04.2007 р. «Про затвердження переліків наркотичних (психотропних) комбінованих лікарських засобів, що містять малу кількість наркотичних засобів або психотропних речовин і прекурсорів, які підлягають контролю при ввезенні на митну територію України та вивезенні за її межі» (ред. від 04.07.2017р.)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2150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327EE-6A34-493F-BAFC-BA68ABE06A3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95271" y="1904857"/>
            <a:ext cx="6557241" cy="323056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  <a:t>Законодавчі основи </a:t>
            </a:r>
            <a:b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</a:br>
            <a: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b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</a:br>
            <a: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  <a:t> зовнішньоекономічної діяльності в Україні</a:t>
            </a:r>
            <a:endParaRPr lang="uk-UA" sz="4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3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3BAB3-DF64-4E18-A805-AEC78FFC1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703"/>
            <a:ext cx="9906000" cy="66328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Зовнішньоекономічна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діяльність</a:t>
            </a:r>
            <a:endParaRPr lang="ru-RU" sz="3600" b="1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D8ECAE-68D0-447E-B5B8-BC14F8DA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830611"/>
            <a:ext cx="9906000" cy="16234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вітчизняних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іноземних</a:t>
            </a:r>
            <a:r>
              <a:rPr lang="ru-RU" dirty="0">
                <a:ea typeface="+mn-lt"/>
                <a:cs typeface="+mn-lt"/>
              </a:rPr>
              <a:t> СГ, </a:t>
            </a:r>
            <a:r>
              <a:rPr lang="ru-RU" dirty="0" err="1">
                <a:ea typeface="+mn-lt"/>
                <a:cs typeface="+mn-lt"/>
              </a:rPr>
              <a:t>побудована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відносинах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ними, яка </a:t>
            </a:r>
            <a:r>
              <a:rPr lang="ru-RU" dirty="0" err="1">
                <a:ea typeface="+mn-lt"/>
                <a:cs typeface="+mn-lt"/>
              </a:rPr>
              <a:t>здійснюється</a:t>
            </a:r>
            <a:r>
              <a:rPr lang="ru-RU" dirty="0">
                <a:ea typeface="+mn-lt"/>
                <a:cs typeface="+mn-lt"/>
              </a:rPr>
              <a:t> як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так і за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межами, яка </a:t>
            </a:r>
            <a:r>
              <a:rPr lang="ru-RU" dirty="0" err="1">
                <a:ea typeface="+mn-lt"/>
                <a:cs typeface="+mn-lt"/>
              </a:rPr>
              <a:t>представляє</a:t>
            </a:r>
            <a:r>
              <a:rPr lang="ru-RU" dirty="0">
                <a:ea typeface="+mn-lt"/>
                <a:cs typeface="+mn-lt"/>
              </a:rPr>
              <a:t> собою </a:t>
            </a:r>
            <a:r>
              <a:rPr lang="ru-RU" u="sng" dirty="0" err="1">
                <a:ea typeface="+mn-lt"/>
                <a:cs typeface="+mn-lt"/>
              </a:rPr>
              <a:t>сукупність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напрямів</a:t>
            </a:r>
            <a:r>
              <a:rPr lang="ru-RU" u="sng" dirty="0">
                <a:ea typeface="+mn-lt"/>
                <a:cs typeface="+mn-lt"/>
              </a:rPr>
              <a:t>, форм і </a:t>
            </a:r>
            <a:r>
              <a:rPr lang="ru-RU" u="sng" dirty="0" err="1">
                <a:ea typeface="+mn-lt"/>
                <a:cs typeface="+mn-lt"/>
              </a:rPr>
              <a:t>методів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торговельноекономічного</a:t>
            </a:r>
            <a:r>
              <a:rPr lang="ru-RU" u="sng" dirty="0">
                <a:ea typeface="+mn-lt"/>
                <a:cs typeface="+mn-lt"/>
              </a:rPr>
              <a:t>, </a:t>
            </a:r>
            <a:r>
              <a:rPr lang="ru-RU" u="sng" dirty="0" err="1">
                <a:ea typeface="+mn-lt"/>
                <a:cs typeface="+mn-lt"/>
              </a:rPr>
              <a:t>науково-технічного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співробітництв</a:t>
            </a:r>
            <a:r>
              <a:rPr lang="ru-RU" u="sng" dirty="0">
                <a:ea typeface="+mn-lt"/>
                <a:cs typeface="+mn-lt"/>
              </a:rPr>
              <a:t>, а </a:t>
            </a:r>
            <a:r>
              <a:rPr lang="ru-RU" u="sng" dirty="0" err="1">
                <a:ea typeface="+mn-lt"/>
                <a:cs typeface="+mn-lt"/>
              </a:rPr>
              <a:t>також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кредитних</a:t>
            </a:r>
            <a:r>
              <a:rPr lang="ru-RU" u="sng" dirty="0">
                <a:ea typeface="+mn-lt"/>
                <a:cs typeface="+mn-lt"/>
              </a:rPr>
              <a:t> і валютно-</a:t>
            </a:r>
            <a:r>
              <a:rPr lang="ru-RU" u="sng" dirty="0" err="1">
                <a:ea typeface="+mn-lt"/>
                <a:cs typeface="+mn-lt"/>
              </a:rPr>
              <a:t>фінансових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відносин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країни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із</a:t>
            </a:r>
            <a:r>
              <a:rPr lang="ru-RU" u="sng" dirty="0">
                <a:ea typeface="+mn-lt"/>
                <a:cs typeface="+mn-lt"/>
              </a:rPr>
              <a:t> </a:t>
            </a:r>
            <a:r>
              <a:rPr lang="ru-RU" u="sng" dirty="0" err="1">
                <a:ea typeface="+mn-lt"/>
                <a:cs typeface="+mn-lt"/>
              </a:rPr>
              <a:t>зарубіжними</a:t>
            </a:r>
            <a:r>
              <a:rPr lang="ru-RU" u="sng" dirty="0">
                <a:ea typeface="+mn-lt"/>
                <a:cs typeface="+mn-lt"/>
              </a:rPr>
              <a:t> державами</a:t>
            </a:r>
            <a:r>
              <a:rPr lang="ru-RU" dirty="0">
                <a:ea typeface="+mn-lt"/>
                <a:cs typeface="+mn-lt"/>
              </a:rPr>
              <a:t> з метою </a:t>
            </a:r>
            <a:r>
              <a:rPr lang="ru-RU" dirty="0" err="1">
                <a:ea typeface="+mn-lt"/>
                <a:cs typeface="+mn-lt"/>
              </a:rPr>
              <a:t>ефективного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переваг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міжнародного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поділу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34AF9-3B7E-4006-9BFC-667FCB6697D7}"/>
              </a:ext>
            </a:extLst>
          </p:cNvPr>
          <p:cNvSpPr txBox="1"/>
          <p:nvPr/>
        </p:nvSpPr>
        <p:spPr>
          <a:xfrm>
            <a:off x="1230702" y="2610928"/>
            <a:ext cx="97162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FF0000"/>
                </a:solidFill>
              </a:rPr>
              <a:t>Основні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законодавчі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акти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про</a:t>
            </a:r>
            <a:r>
              <a:rPr lang="en-US" sz="3200" b="1" i="1" dirty="0">
                <a:solidFill>
                  <a:srgbClr val="FF0000"/>
                </a:solidFill>
              </a:rPr>
              <a:t> ЗЕД</a:t>
            </a:r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662C3E9A-4D03-4921-8E1E-AF9B4C11C4D1}"/>
              </a:ext>
            </a:extLst>
          </p:cNvPr>
          <p:cNvSpPr/>
          <p:nvPr/>
        </p:nvSpPr>
        <p:spPr>
          <a:xfrm>
            <a:off x="905401" y="3862419"/>
            <a:ext cx="1955320" cy="242977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ea typeface="+mn-lt"/>
                <a:cs typeface="+mn-lt"/>
              </a:rPr>
              <a:t>Закони</a:t>
            </a:r>
            <a:r>
              <a:rPr lang="ru-RU" sz="2800" b="1" i="1" dirty="0">
                <a:ea typeface="+mn-lt"/>
                <a:cs typeface="+mn-lt"/>
              </a:rPr>
              <a:t> </a:t>
            </a:r>
            <a:r>
              <a:rPr lang="ru-RU" sz="2800" b="1" i="1" dirty="0" err="1">
                <a:ea typeface="+mn-lt"/>
                <a:cs typeface="+mn-lt"/>
              </a:rPr>
              <a:t>України</a:t>
            </a:r>
            <a:endParaRPr lang="ru-RU" sz="2800" b="1" i="1" dirty="0" err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AF3D4E-7DD3-4319-893E-993EEC7FEDD5}"/>
              </a:ext>
            </a:extLst>
          </p:cNvPr>
          <p:cNvSpPr/>
          <p:nvPr/>
        </p:nvSpPr>
        <p:spPr>
          <a:xfrm>
            <a:off x="3466921" y="3430977"/>
            <a:ext cx="7332451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Митний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кодекс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400" b="1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4858D8-3B47-460E-9D9F-9D8CE444CB4C}"/>
              </a:ext>
            </a:extLst>
          </p:cNvPr>
          <p:cNvSpPr/>
          <p:nvPr/>
        </p:nvSpPr>
        <p:spPr>
          <a:xfrm>
            <a:off x="3466920" y="4466146"/>
            <a:ext cx="7332451" cy="119331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2400" dirty="0">
                <a:ea typeface="+mn-lt"/>
                <a:cs typeface="+mn-lt"/>
              </a:rPr>
              <a:t>• </a:t>
            </a:r>
            <a:r>
              <a:rPr lang="ru-RU" sz="2400" b="1" dirty="0">
                <a:ea typeface="+mn-lt"/>
                <a:cs typeface="+mn-lt"/>
              </a:rPr>
              <a:t>«Про </a:t>
            </a:r>
            <a:r>
              <a:rPr lang="ru-RU" sz="2400" b="1" dirty="0" err="1">
                <a:ea typeface="+mn-lt"/>
                <a:cs typeface="+mn-lt"/>
              </a:rPr>
              <a:t>Приєднання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України</a:t>
            </a:r>
            <a:r>
              <a:rPr lang="ru-RU" sz="2400" b="1" dirty="0">
                <a:ea typeface="+mn-lt"/>
                <a:cs typeface="+mn-lt"/>
              </a:rPr>
              <a:t> до Протоколу про </a:t>
            </a:r>
            <a:r>
              <a:rPr lang="ru-RU" sz="2400" b="1" dirty="0" err="1">
                <a:ea typeface="+mn-lt"/>
                <a:cs typeface="+mn-lt"/>
              </a:rPr>
              <a:t>внесення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змін</a:t>
            </a:r>
            <a:r>
              <a:rPr lang="ru-RU" sz="2400" b="1" dirty="0">
                <a:ea typeface="+mn-lt"/>
                <a:cs typeface="+mn-lt"/>
              </a:rPr>
              <a:t> до </a:t>
            </a:r>
            <a:r>
              <a:rPr lang="ru-RU" sz="2400" b="1" dirty="0" err="1">
                <a:ea typeface="+mn-lt"/>
                <a:cs typeface="+mn-lt"/>
              </a:rPr>
              <a:t>Міжнародної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конвенції</a:t>
            </a:r>
            <a:r>
              <a:rPr lang="ru-RU" sz="2400" b="1" dirty="0">
                <a:ea typeface="+mn-lt"/>
                <a:cs typeface="+mn-lt"/>
              </a:rPr>
              <a:t> про </a:t>
            </a:r>
            <a:r>
              <a:rPr lang="ru-RU" sz="2400" b="1" dirty="0" err="1">
                <a:ea typeface="+mn-lt"/>
                <a:cs typeface="+mn-lt"/>
              </a:rPr>
              <a:t>Спрощення</a:t>
            </a:r>
            <a:r>
              <a:rPr lang="ru-RU" sz="2400" b="1" dirty="0">
                <a:ea typeface="+mn-lt"/>
                <a:cs typeface="+mn-lt"/>
              </a:rPr>
              <a:t> та </a:t>
            </a:r>
            <a:r>
              <a:rPr lang="ru-RU" sz="2400" b="1" dirty="0" err="1">
                <a:ea typeface="+mn-lt"/>
                <a:cs typeface="+mn-lt"/>
              </a:rPr>
              <a:t>гармонізацію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митних</a:t>
            </a:r>
            <a:r>
              <a:rPr lang="ru-RU" sz="2400" b="1" dirty="0">
                <a:ea typeface="+mn-lt"/>
                <a:cs typeface="+mn-lt"/>
              </a:rPr>
              <a:t> процедур» </a:t>
            </a:r>
            <a:r>
              <a:rPr lang="ru-RU" sz="2000" dirty="0">
                <a:ea typeface="+mn-lt"/>
                <a:cs typeface="+mn-lt"/>
              </a:rPr>
              <a:t>№ 227-V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5.10.2006 р.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021D68-DA97-48CB-88AA-EEDBE7C2A1ED}"/>
              </a:ext>
            </a:extLst>
          </p:cNvPr>
          <p:cNvSpPr/>
          <p:nvPr/>
        </p:nvSpPr>
        <p:spPr>
          <a:xfrm>
            <a:off x="3466921" y="5817618"/>
            <a:ext cx="7332451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2400" b="1" dirty="0">
                <a:ea typeface="+mn-lt"/>
                <a:cs typeface="+mn-lt"/>
              </a:rPr>
              <a:t>• «Про </a:t>
            </a:r>
            <a:r>
              <a:rPr lang="ru-RU" sz="2400" b="1" dirty="0" err="1">
                <a:ea typeface="+mn-lt"/>
                <a:cs typeface="+mn-lt"/>
              </a:rPr>
              <a:t>зовнішньоекономічну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діяльність</a:t>
            </a:r>
            <a:r>
              <a:rPr lang="ru-RU" sz="2400" b="1" dirty="0">
                <a:ea typeface="+mn-lt"/>
                <a:cs typeface="+mn-lt"/>
              </a:rPr>
              <a:t>» </a:t>
            </a:r>
            <a:endParaRPr lang="ru-RU" dirty="0">
              <a:ea typeface="+mn-lt"/>
              <a:cs typeface="+mn-lt"/>
            </a:endParaRPr>
          </a:p>
          <a:p>
            <a:r>
              <a:rPr lang="ru-RU" sz="2000" dirty="0">
                <a:ea typeface="+mn-lt"/>
                <a:cs typeface="+mn-lt"/>
              </a:rPr>
              <a:t>№ 959-XII </a:t>
            </a:r>
            <a:r>
              <a:rPr lang="ru-RU" sz="2000" dirty="0" err="1">
                <a:ea typeface="+mn-lt"/>
                <a:cs typeface="+mn-lt"/>
              </a:rPr>
              <a:t>від</a:t>
            </a:r>
            <a:r>
              <a:rPr lang="ru-RU" sz="2000" dirty="0">
                <a:ea typeface="+mn-lt"/>
                <a:cs typeface="+mn-lt"/>
              </a:rPr>
              <a:t> 16 </a:t>
            </a:r>
            <a:r>
              <a:rPr lang="ru-RU" sz="2000" dirty="0" err="1">
                <a:ea typeface="+mn-lt"/>
                <a:cs typeface="+mn-lt"/>
              </a:rPr>
              <a:t>квітня</a:t>
            </a:r>
            <a:r>
              <a:rPr lang="ru-RU" sz="2000" dirty="0">
                <a:ea typeface="+mn-lt"/>
                <a:cs typeface="+mn-lt"/>
              </a:rPr>
              <a:t> 1991 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153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CDAAA-B700-4DCA-A21A-9EA17CF6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09" y="1439"/>
            <a:ext cx="9906000" cy="591402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Суб'єкти</a:t>
            </a:r>
            <a:r>
              <a:rPr lang="ru-RU" sz="24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зовнішньоекономічної</a:t>
            </a:r>
            <a:r>
              <a:rPr lang="ru-RU" sz="24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діяльності</a:t>
            </a:r>
            <a:r>
              <a:rPr lang="ru-RU" sz="2400" b="1" dirty="0">
                <a:solidFill>
                  <a:srgbClr val="C00000"/>
                </a:solidFill>
                <a:ea typeface="+mj-lt"/>
                <a:cs typeface="+mj-lt"/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  <a:ea typeface="+mj-lt"/>
                <a:cs typeface="+mj-lt"/>
              </a:rPr>
              <a:t>Україні</a:t>
            </a:r>
            <a:endParaRPr lang="ru-RU" sz="2400" b="1" dirty="0" err="1">
              <a:solidFill>
                <a:srgbClr val="C00000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DCA6C75-EA65-4603-9171-34D223DEE7E0}"/>
              </a:ext>
            </a:extLst>
          </p:cNvPr>
          <p:cNvSpPr/>
          <p:nvPr/>
        </p:nvSpPr>
        <p:spPr>
          <a:xfrm>
            <a:off x="204158" y="657045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фізичні</a:t>
            </a:r>
            <a:r>
              <a:rPr lang="ru-RU" sz="2400" b="1" dirty="0">
                <a:ea typeface="+mn-lt"/>
                <a:cs typeface="+mn-lt"/>
              </a:rPr>
              <a:t> особи </a:t>
            </a:r>
            <a:endParaRPr lang="ru-RU" sz="2400" b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E9452EA-201D-4A26-84AD-BB0463FAD877}"/>
              </a:ext>
            </a:extLst>
          </p:cNvPr>
          <p:cNvSpPr/>
          <p:nvPr/>
        </p:nvSpPr>
        <p:spPr>
          <a:xfrm>
            <a:off x="204157" y="1605950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/>
              <a:t>юридичні</a:t>
            </a:r>
            <a:r>
              <a:rPr lang="ru-RU" sz="2400" b="1" dirty="0"/>
              <a:t> особи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C77D216-6145-4AED-B06F-60100A86F6B9}"/>
              </a:ext>
            </a:extLst>
          </p:cNvPr>
          <p:cNvSpPr/>
          <p:nvPr/>
        </p:nvSpPr>
        <p:spPr>
          <a:xfrm>
            <a:off x="204158" y="3288102"/>
            <a:ext cx="2746074" cy="905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об'єднання</a:t>
            </a:r>
            <a:r>
              <a:rPr lang="ru-RU" sz="2000" b="1" dirty="0"/>
              <a:t> </a:t>
            </a:r>
            <a:r>
              <a:rPr lang="ru-RU" sz="2000" b="1" dirty="0" err="1"/>
              <a:t>фізичних</a:t>
            </a:r>
            <a:r>
              <a:rPr lang="ru-RU" sz="2000" b="1" dirty="0"/>
              <a:t>, </a:t>
            </a:r>
            <a:r>
              <a:rPr lang="ru-RU" sz="2000" b="1" dirty="0" err="1"/>
              <a:t>юридичних</a:t>
            </a:r>
            <a:r>
              <a:rPr lang="ru-RU" sz="2000" b="1" dirty="0"/>
              <a:t>, </a:t>
            </a:r>
            <a:r>
              <a:rPr lang="ru-RU" sz="2000" b="1" dirty="0" err="1"/>
              <a:t>фізичних</a:t>
            </a:r>
            <a:r>
              <a:rPr lang="ru-RU" sz="2000" b="1" dirty="0"/>
              <a:t> і </a:t>
            </a:r>
            <a:r>
              <a:rPr lang="ru-RU" sz="2000" b="1" dirty="0" err="1"/>
              <a:t>юридичних</a:t>
            </a:r>
            <a:r>
              <a:rPr lang="ru-RU" sz="2000" b="1" dirty="0"/>
              <a:t> </a:t>
            </a:r>
            <a:r>
              <a:rPr lang="ru-RU" sz="2000" b="1" dirty="0" err="1"/>
              <a:t>осіб</a:t>
            </a:r>
            <a:r>
              <a:rPr lang="ru-RU" sz="2000" b="1" dirty="0"/>
              <a:t> 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703F935-B94D-472C-9A27-29869F3BDED1}"/>
              </a:ext>
            </a:extLst>
          </p:cNvPr>
          <p:cNvSpPr/>
          <p:nvPr/>
        </p:nvSpPr>
        <p:spPr>
          <a:xfrm>
            <a:off x="204157" y="4280139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структурні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одиниці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іноземних</a:t>
            </a:r>
            <a:r>
              <a:rPr lang="ru-RU" sz="2400" b="1" dirty="0">
                <a:ea typeface="+mn-lt"/>
                <a:cs typeface="+mn-lt"/>
              </a:rPr>
              <a:t> СГД</a:t>
            </a:r>
            <a:endParaRPr lang="ru-RU" sz="24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7CA67D6-57F5-4858-8B24-333ACB9E38E2}"/>
              </a:ext>
            </a:extLst>
          </p:cNvPr>
          <p:cNvSpPr/>
          <p:nvPr/>
        </p:nvSpPr>
        <p:spPr>
          <a:xfrm>
            <a:off x="204158" y="5142781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спільні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підприємства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2B29F82-2B27-4B94-AF18-9B1E076333FA}"/>
              </a:ext>
            </a:extLst>
          </p:cNvPr>
          <p:cNvSpPr/>
          <p:nvPr/>
        </p:nvSpPr>
        <p:spPr>
          <a:xfrm>
            <a:off x="204157" y="6034176"/>
            <a:ext cx="2746074" cy="71886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Україна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AFAA69-179F-4016-B71C-F97B5B0C1A34}"/>
              </a:ext>
            </a:extLst>
          </p:cNvPr>
          <p:cNvSpPr/>
          <p:nvPr/>
        </p:nvSpPr>
        <p:spPr>
          <a:xfrm>
            <a:off x="3495675" y="656147"/>
            <a:ext cx="8036942" cy="7763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громадяни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іноземні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громадяни</a:t>
            </a:r>
            <a:r>
              <a:rPr lang="ru-RU" dirty="0">
                <a:ea typeface="+mn-lt"/>
                <a:cs typeface="+mn-lt"/>
              </a:rPr>
              <a:t> та особи без </a:t>
            </a:r>
            <a:r>
              <a:rPr lang="ru-RU" dirty="0" err="1">
                <a:ea typeface="+mn-lt"/>
                <a:cs typeface="+mn-lt"/>
              </a:rPr>
              <a:t>громадянства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цивільну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правоздатність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дієздатність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постійно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проживають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DFD6AEF-B4F3-4756-8350-944BF898D746}"/>
              </a:ext>
            </a:extLst>
          </p:cNvPr>
          <p:cNvSpPr/>
          <p:nvPr/>
        </p:nvSpPr>
        <p:spPr>
          <a:xfrm>
            <a:off x="3495674" y="1605052"/>
            <a:ext cx="8036942" cy="16821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підприємства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об'єднання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включаючи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акціонерні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товариств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асоціації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спілки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концерни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консорціуми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торговельні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посередницькі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консультаційні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фірми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кооперативи</a:t>
            </a:r>
            <a:r>
              <a:rPr lang="ru-RU" dirty="0">
                <a:ea typeface="+mn-lt"/>
                <a:cs typeface="+mn-lt"/>
              </a:rPr>
              <a:t>, кредитно-</a:t>
            </a:r>
            <a:r>
              <a:rPr lang="ru-RU" dirty="0" err="1">
                <a:ea typeface="+mn-lt"/>
                <a:cs typeface="+mn-lt"/>
              </a:rPr>
              <a:t>фінансові</a:t>
            </a:r>
            <a:r>
              <a:rPr lang="ru-RU" dirty="0">
                <a:ea typeface="+mn-lt"/>
                <a:cs typeface="+mn-lt"/>
              </a:rPr>
              <a:t> установи, </a:t>
            </a:r>
            <a:r>
              <a:rPr lang="ru-RU" dirty="0" err="1">
                <a:ea typeface="+mn-lt"/>
                <a:cs typeface="+mn-lt"/>
              </a:rPr>
              <a:t>міжнародні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об'єднання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організації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інші</a:t>
            </a:r>
            <a:r>
              <a:rPr lang="ru-RU" dirty="0">
                <a:ea typeface="+mn-lt"/>
                <a:cs typeface="+mn-lt"/>
              </a:rPr>
              <a:t>), в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юридичні</a:t>
            </a:r>
            <a:r>
              <a:rPr lang="ru-RU" dirty="0">
                <a:ea typeface="+mn-lt"/>
                <a:cs typeface="+mn-lt"/>
              </a:rPr>
              <a:t> особи, </a:t>
            </a:r>
            <a:r>
              <a:rPr lang="ru-RU" dirty="0" err="1">
                <a:ea typeface="+mn-lt"/>
                <a:cs typeface="+mn-lt"/>
              </a:rPr>
              <a:t>майно</a:t>
            </a:r>
            <a:r>
              <a:rPr lang="ru-RU" dirty="0">
                <a:ea typeface="+mn-lt"/>
                <a:cs typeface="+mn-lt"/>
              </a:rPr>
              <a:t> та/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капітал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повністю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власності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іноземних</a:t>
            </a:r>
            <a:r>
              <a:rPr lang="ru-RU" dirty="0">
                <a:ea typeface="+mn-lt"/>
                <a:cs typeface="+mn-lt"/>
              </a:rPr>
              <a:t> СГД 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1533A45-4AAF-4333-BFD9-6A24945E87F4}"/>
              </a:ext>
            </a:extLst>
          </p:cNvPr>
          <p:cNvSpPr/>
          <p:nvPr/>
        </p:nvSpPr>
        <p:spPr>
          <a:xfrm>
            <a:off x="3495675" y="3430977"/>
            <a:ext cx="8036942" cy="7763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не є </a:t>
            </a:r>
            <a:r>
              <a:rPr lang="ru-RU" dirty="0" err="1">
                <a:ea typeface="+mn-lt"/>
                <a:cs typeface="+mn-lt"/>
              </a:rPr>
              <a:t>юридичними</a:t>
            </a:r>
            <a:r>
              <a:rPr lang="ru-RU" dirty="0">
                <a:ea typeface="+mn-lt"/>
                <a:cs typeface="+mn-lt"/>
              </a:rPr>
              <a:t> особами, але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яким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цивільно-правовими</a:t>
            </a:r>
            <a:r>
              <a:rPr lang="ru-RU" dirty="0">
                <a:ea typeface="+mn-lt"/>
                <a:cs typeface="+mn-lt"/>
              </a:rPr>
              <a:t> законами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не заборонено </a:t>
            </a:r>
            <a:r>
              <a:rPr lang="ru-RU" dirty="0" err="1">
                <a:ea typeface="+mn-lt"/>
                <a:cs typeface="+mn-lt"/>
              </a:rPr>
              <a:t>здійснювати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діяльність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4C4EC97-FDA1-4C68-9151-432E1B64F2D4}"/>
              </a:ext>
            </a:extLst>
          </p:cNvPr>
          <p:cNvSpPr/>
          <p:nvPr/>
        </p:nvSpPr>
        <p:spPr>
          <a:xfrm>
            <a:off x="3495674" y="4322373"/>
            <a:ext cx="8036942" cy="6757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не є </a:t>
            </a:r>
            <a:r>
              <a:rPr lang="ru-RU" dirty="0" err="1">
                <a:ea typeface="+mn-lt"/>
                <a:cs typeface="+mn-lt"/>
              </a:rPr>
              <a:t>юридичними</a:t>
            </a:r>
            <a:r>
              <a:rPr lang="ru-RU" dirty="0">
                <a:ea typeface="+mn-lt"/>
                <a:cs typeface="+mn-lt"/>
              </a:rPr>
              <a:t> особами (</a:t>
            </a:r>
            <a:r>
              <a:rPr lang="ru-RU" dirty="0" err="1">
                <a:ea typeface="+mn-lt"/>
                <a:cs typeface="+mn-lt"/>
              </a:rPr>
              <a:t>філії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відділення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), але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A488651-5B7B-4F9D-B24C-C069D43169F9}"/>
              </a:ext>
            </a:extLst>
          </p:cNvPr>
          <p:cNvSpPr/>
          <p:nvPr/>
        </p:nvSpPr>
        <p:spPr>
          <a:xfrm>
            <a:off x="3495673" y="5141882"/>
            <a:ext cx="8036942" cy="6757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за </a:t>
            </a:r>
            <a:r>
              <a:rPr lang="ru-RU" dirty="0" err="1">
                <a:ea typeface="+mn-lt"/>
                <a:cs typeface="+mn-lt"/>
              </a:rPr>
              <a:t>участю</a:t>
            </a:r>
            <a:r>
              <a:rPr lang="ru-RU" dirty="0">
                <a:ea typeface="+mn-lt"/>
                <a:cs typeface="+mn-lt"/>
              </a:rPr>
              <a:t> СГД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іноземних</a:t>
            </a:r>
            <a:r>
              <a:rPr lang="ru-RU" dirty="0">
                <a:ea typeface="+mn-lt"/>
                <a:cs typeface="+mn-lt"/>
              </a:rPr>
              <a:t> СГД,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місцезнаходження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E0C6E9-69F4-45C9-B27B-63877FD9F3D2}"/>
              </a:ext>
            </a:extLst>
          </p:cNvPr>
          <p:cNvSpPr/>
          <p:nvPr/>
        </p:nvSpPr>
        <p:spPr>
          <a:xfrm>
            <a:off x="3495674" y="6033279"/>
            <a:ext cx="8036942" cy="7188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місцеві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влади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управління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особі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створених</a:t>
            </a:r>
            <a:r>
              <a:rPr lang="ru-RU" dirty="0">
                <a:ea typeface="+mn-lt"/>
                <a:cs typeface="+mn-lt"/>
              </a:rPr>
              <a:t> ними </a:t>
            </a:r>
            <a:r>
              <a:rPr lang="ru-RU" dirty="0" err="1">
                <a:ea typeface="+mn-lt"/>
                <a:cs typeface="+mn-lt"/>
              </a:rPr>
              <a:t>зовнішньоекономічних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організацій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беруть</a:t>
            </a:r>
            <a:r>
              <a:rPr lang="ru-RU" dirty="0">
                <a:ea typeface="+mn-lt"/>
                <a:cs typeface="+mn-lt"/>
              </a:rPr>
              <a:t> участь у ЗЕД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76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097C3-E9CE-4A70-BA97-A3F6745A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68" y="1439"/>
            <a:ext cx="11386867" cy="13821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Міжнародні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організації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регулюють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світову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торгівлю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валютно-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кредитні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фінансові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відносини</a:t>
            </a:r>
            <a:endParaRPr lang="ru-RU" sz="3200" b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449A96-507F-4FE5-9FDF-6B181553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566" y="4726875"/>
            <a:ext cx="6556077" cy="1982840"/>
          </a:xfr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b="1" dirty="0" err="1">
                <a:ea typeface="+mn-lt"/>
                <a:cs typeface="+mn-lt"/>
              </a:rPr>
              <a:t>сприяння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міжнародній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співпраці</a:t>
            </a:r>
            <a:r>
              <a:rPr lang="ru-RU" b="1" dirty="0">
                <a:ea typeface="+mn-lt"/>
                <a:cs typeface="+mn-lt"/>
              </a:rPr>
              <a:t> в </a:t>
            </a:r>
            <a:r>
              <a:rPr lang="ru-RU" b="1" dirty="0" err="1">
                <a:ea typeface="+mn-lt"/>
                <a:cs typeface="+mn-lt"/>
              </a:rPr>
              <a:t>грошовій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політиці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b="1" dirty="0" err="1">
                <a:ea typeface="+mn-lt"/>
                <a:cs typeface="+mn-lt"/>
              </a:rPr>
              <a:t>розширення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світової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торгівлі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b="1" dirty="0" err="1">
                <a:ea typeface="+mn-lt"/>
                <a:cs typeface="+mn-lt"/>
              </a:rPr>
              <a:t>кредитування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r>
              <a:rPr lang="ru-RU" b="1" dirty="0" err="1">
                <a:ea typeface="+mn-lt"/>
                <a:cs typeface="+mn-lt"/>
              </a:rPr>
              <a:t>стабілізація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грошових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обмінних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курсів</a:t>
            </a:r>
            <a:r>
              <a:rPr lang="ru-RU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4" name="Выноска: стрелка вправо 3">
            <a:extLst>
              <a:ext uri="{FF2B5EF4-FFF2-40B4-BE49-F238E27FC236}">
                <a16:creationId xmlns:a16="http://schemas.microsoft.com/office/drawing/2014/main" id="{4D68CDBA-EB94-47A3-BB92-4E6F660D7AD5}"/>
              </a:ext>
            </a:extLst>
          </p:cNvPr>
          <p:cNvSpPr/>
          <p:nvPr/>
        </p:nvSpPr>
        <p:spPr>
          <a:xfrm>
            <a:off x="1009290" y="5027763"/>
            <a:ext cx="3220527" cy="138022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Основні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функції</a:t>
            </a:r>
            <a:r>
              <a:rPr lang="ru-RU" sz="2400" b="1" dirty="0">
                <a:ea typeface="+mn-lt"/>
                <a:cs typeface="+mn-lt"/>
              </a:rPr>
              <a:t>:</a:t>
            </a:r>
            <a:endParaRPr lang="ru-RU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FD2F9-CDEE-445B-9AB3-44449C48BA40}"/>
              </a:ext>
            </a:extLst>
          </p:cNvPr>
          <p:cNvSpPr txBox="1"/>
          <p:nvPr/>
        </p:nvSpPr>
        <p:spPr>
          <a:xfrm>
            <a:off x="2567796" y="1431985"/>
            <a:ext cx="9371160" cy="14465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i="1" u="sng" dirty="0"/>
              <a:t>МІЖНАРОДНИЙ ВАЛЮТНИЙ ФОНД </a:t>
            </a:r>
            <a:endParaRPr lang="ru-RU" sz="2200" b="1" i="1" u="sng" dirty="0"/>
          </a:p>
          <a:p>
            <a:r>
              <a:rPr lang="en-US" sz="2200" dirty="0" err="1"/>
              <a:t>контролює</a:t>
            </a:r>
            <a:r>
              <a:rPr lang="en-US" sz="2200" dirty="0"/>
              <a:t> </a:t>
            </a:r>
            <a:r>
              <a:rPr lang="en-US" sz="2200" dirty="0" err="1"/>
              <a:t>міжнародні</a:t>
            </a:r>
            <a:r>
              <a:rPr lang="en-US" sz="2200" dirty="0"/>
              <a:t> </a:t>
            </a:r>
            <a:r>
              <a:rPr lang="en-US" sz="2200" dirty="0" err="1"/>
              <a:t>валютно-кредитні</a:t>
            </a:r>
            <a:r>
              <a:rPr lang="en-US" sz="2200" dirty="0"/>
              <a:t> </a:t>
            </a:r>
            <a:r>
              <a:rPr lang="en-US" sz="2200" dirty="0" err="1"/>
              <a:t>та</a:t>
            </a:r>
            <a:r>
              <a:rPr lang="en-US" sz="2200" dirty="0"/>
              <a:t> </a:t>
            </a:r>
            <a:r>
              <a:rPr lang="en-US" sz="2200" dirty="0" err="1"/>
              <a:t>фінансові</a:t>
            </a:r>
            <a:r>
              <a:rPr lang="en-US" sz="2200" dirty="0"/>
              <a:t> </a:t>
            </a:r>
            <a:r>
              <a:rPr lang="en-US" sz="2200" dirty="0" err="1"/>
              <a:t>відносини</a:t>
            </a:r>
            <a:r>
              <a:rPr lang="en-US" sz="2200" dirty="0"/>
              <a:t> </a:t>
            </a:r>
            <a:r>
              <a:rPr lang="en-US" sz="2200" dirty="0" err="1"/>
              <a:t>шляхом</a:t>
            </a:r>
            <a:r>
              <a:rPr lang="en-US" sz="2200" dirty="0"/>
              <a:t> </a:t>
            </a:r>
            <a:r>
              <a:rPr lang="en-US" sz="2200" dirty="0" err="1"/>
              <a:t>регулювання</a:t>
            </a:r>
            <a:r>
              <a:rPr lang="en-US" sz="2200" dirty="0"/>
              <a:t> </a:t>
            </a:r>
            <a:r>
              <a:rPr lang="en-US" sz="2200" dirty="0" err="1"/>
              <a:t>валютно-кредитних</a:t>
            </a:r>
            <a:r>
              <a:rPr lang="en-US" sz="2200" dirty="0"/>
              <a:t> </a:t>
            </a:r>
            <a:r>
              <a:rPr lang="en-US" sz="2200" dirty="0" err="1"/>
              <a:t>відносин</a:t>
            </a:r>
            <a:r>
              <a:rPr lang="en-US" sz="2200" dirty="0"/>
              <a:t> </a:t>
            </a:r>
            <a:r>
              <a:rPr lang="en-US" sz="2200" dirty="0" err="1"/>
              <a:t>країн-членів</a:t>
            </a:r>
            <a:r>
              <a:rPr lang="en-US" sz="2200" dirty="0"/>
              <a:t> і </a:t>
            </a:r>
            <a:r>
              <a:rPr lang="en-US" sz="2200" dirty="0" err="1"/>
              <a:t>надання</a:t>
            </a:r>
            <a:r>
              <a:rPr lang="en-US" sz="2200" dirty="0"/>
              <a:t> </a:t>
            </a:r>
            <a:r>
              <a:rPr lang="en-US" sz="2200" dirty="0" err="1"/>
              <a:t>їм</a:t>
            </a:r>
            <a:r>
              <a:rPr lang="en-US" sz="2200" dirty="0"/>
              <a:t> </a:t>
            </a:r>
            <a:r>
              <a:rPr lang="en-US" sz="2200" dirty="0" err="1"/>
              <a:t>допомоги</a:t>
            </a:r>
            <a:r>
              <a:rPr lang="en-US" sz="2200" dirty="0"/>
              <a:t> </a:t>
            </a:r>
            <a:r>
              <a:rPr lang="en-US" sz="2200" dirty="0" err="1"/>
              <a:t>при</a:t>
            </a:r>
            <a:r>
              <a:rPr lang="en-US" sz="2200" dirty="0"/>
              <a:t> </a:t>
            </a:r>
            <a:r>
              <a:rPr lang="en-US" sz="2200" dirty="0" err="1"/>
              <a:t>дефіциті</a:t>
            </a:r>
            <a:r>
              <a:rPr lang="en-US" sz="2200" dirty="0"/>
              <a:t> </a:t>
            </a:r>
            <a:r>
              <a:rPr lang="en-US" sz="2200" dirty="0" err="1"/>
              <a:t>платіжного</a:t>
            </a:r>
            <a:r>
              <a:rPr lang="en-US" sz="2200" dirty="0"/>
              <a:t> </a:t>
            </a:r>
            <a:r>
              <a:rPr lang="en-US" sz="2200" dirty="0" err="1"/>
              <a:t>балансу</a:t>
            </a:r>
            <a:r>
              <a:rPr lang="en-US" sz="2200" dirty="0"/>
              <a:t> - </a:t>
            </a:r>
            <a:r>
              <a:rPr lang="en-US" sz="2200" dirty="0" err="1"/>
              <a:t>коротко</a:t>
            </a:r>
            <a:r>
              <a:rPr lang="en-US" sz="2200" dirty="0"/>
              <a:t>- і </a:t>
            </a:r>
            <a:r>
              <a:rPr lang="en-US" sz="2200" dirty="0" err="1"/>
              <a:t>середньострокових</a:t>
            </a:r>
            <a:r>
              <a:rPr lang="en-US" sz="2200" dirty="0"/>
              <a:t> </a:t>
            </a:r>
            <a:r>
              <a:rPr lang="en-US" sz="2200" dirty="0" err="1"/>
              <a:t>кредитів</a:t>
            </a:r>
            <a:r>
              <a:rPr lang="en-US" sz="2200" dirty="0"/>
              <a:t> в </a:t>
            </a:r>
            <a:r>
              <a:rPr lang="en-US" sz="2200" dirty="0" err="1"/>
              <a:t>іноземній</a:t>
            </a:r>
            <a:r>
              <a:rPr lang="en-US" sz="2200" dirty="0"/>
              <a:t> </a:t>
            </a:r>
            <a:r>
              <a:rPr lang="en-US" sz="2200" dirty="0" err="1"/>
              <a:t>валюті</a:t>
            </a:r>
            <a:r>
              <a:rPr lang="en-US" sz="2200" dirty="0"/>
              <a:t> 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19C2768B-2F75-4A69-BFCE-38396218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44" y="1062846"/>
            <a:ext cx="2149415" cy="21875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DBE485-5C5D-4C0E-8DAF-06BAFEB9CF84}"/>
              </a:ext>
            </a:extLst>
          </p:cNvPr>
          <p:cNvSpPr txBox="1"/>
          <p:nvPr/>
        </p:nvSpPr>
        <p:spPr>
          <a:xfrm>
            <a:off x="927879" y="3300143"/>
            <a:ext cx="5633049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200" b="1" i="1" dirty="0">
                <a:ea typeface="+mn-lt"/>
                <a:cs typeface="+mn-lt"/>
              </a:rPr>
              <a:t>(МВФ; International </a:t>
            </a:r>
            <a:r>
              <a:rPr lang="ru-RU" sz="2200" b="1" i="1" dirty="0" err="1">
                <a:ea typeface="+mn-lt"/>
                <a:cs typeface="+mn-lt"/>
              </a:rPr>
              <a:t>Monetary</a:t>
            </a:r>
            <a:r>
              <a:rPr lang="ru-RU" sz="2200" b="1" i="1" dirty="0">
                <a:ea typeface="+mn-lt"/>
                <a:cs typeface="+mn-lt"/>
              </a:rPr>
              <a:t> Fund, IMF) </a:t>
            </a:r>
            <a:endParaRPr lang="ru-RU" b="1"/>
          </a:p>
          <a:p>
            <a:r>
              <a:rPr lang="ru-RU" b="1" dirty="0">
                <a:ea typeface="+mn-lt"/>
                <a:cs typeface="+mn-lt"/>
              </a:rPr>
              <a:t>➢ штаб-квартира - Вашингтон (США) </a:t>
            </a:r>
          </a:p>
          <a:p>
            <a:r>
              <a:rPr lang="ru-RU" b="1" dirty="0">
                <a:ea typeface="+mn-lt"/>
                <a:cs typeface="+mn-lt"/>
              </a:rPr>
              <a:t>➢ </a:t>
            </a:r>
            <a:r>
              <a:rPr lang="ru-RU" b="1" dirty="0" err="1">
                <a:ea typeface="+mn-lt"/>
                <a:cs typeface="+mn-lt"/>
              </a:rPr>
              <a:t>Заснування</a:t>
            </a:r>
            <a:r>
              <a:rPr lang="ru-RU" b="1" dirty="0">
                <a:ea typeface="+mn-lt"/>
                <a:cs typeface="+mn-lt"/>
              </a:rPr>
              <a:t> - 27 </a:t>
            </a:r>
            <a:r>
              <a:rPr lang="ru-RU" b="1" dirty="0" err="1">
                <a:ea typeface="+mn-lt"/>
                <a:cs typeface="+mn-lt"/>
              </a:rPr>
              <a:t>грудня</a:t>
            </a:r>
            <a:r>
              <a:rPr lang="ru-RU" b="1" dirty="0">
                <a:ea typeface="+mn-lt"/>
                <a:cs typeface="+mn-lt"/>
              </a:rPr>
              <a:t> 1945 р. </a:t>
            </a:r>
          </a:p>
          <a:p>
            <a:r>
              <a:rPr lang="ru-RU" b="1" dirty="0">
                <a:ea typeface="+mn-lt"/>
                <a:cs typeface="+mn-lt"/>
              </a:rPr>
              <a:t>➢ Членство - 189 держав 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3162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097C3-E9CE-4A70-BA97-A3F6745A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68" y="1439"/>
            <a:ext cx="11386867" cy="13821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Міжнародні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організації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регулюють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світову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торгівлю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валютно-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кредитні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фінансові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відносини</a:t>
            </a:r>
            <a:endParaRPr lang="ru-RU" sz="3200" b="1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FD2F9-CDEE-445B-9AB3-44449C48BA40}"/>
              </a:ext>
            </a:extLst>
          </p:cNvPr>
          <p:cNvSpPr txBox="1"/>
          <p:nvPr/>
        </p:nvSpPr>
        <p:spPr>
          <a:xfrm>
            <a:off x="2567796" y="1431985"/>
            <a:ext cx="9371160" cy="14465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i="1" u="sng" dirty="0">
                <a:ea typeface="+mn-lt"/>
                <a:cs typeface="+mn-lt"/>
              </a:rPr>
              <a:t>СВІТОВИЙ БАНК</a:t>
            </a:r>
            <a:endParaRPr lang="ru-RU" b="1" i="1" u="sng" dirty="0"/>
          </a:p>
          <a:p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фінансова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організація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створена</a:t>
            </a:r>
            <a:r>
              <a:rPr lang="en-US" sz="2200" dirty="0">
                <a:ea typeface="+mn-lt"/>
                <a:cs typeface="+mn-lt"/>
              </a:rPr>
              <a:t> з </a:t>
            </a:r>
            <a:r>
              <a:rPr lang="en-US" sz="2200" dirty="0" err="1">
                <a:ea typeface="+mn-lt"/>
                <a:cs typeface="+mn-lt"/>
              </a:rPr>
              <a:t>метою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організації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фінансової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технічної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допомоги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країнам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що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розвиваються</a:t>
            </a:r>
            <a:r>
              <a:rPr lang="en-US" sz="2200" dirty="0">
                <a:ea typeface="+mn-lt"/>
                <a:cs typeface="+mn-lt"/>
              </a:rPr>
              <a:t> (</a:t>
            </a:r>
            <a:r>
              <a:rPr lang="en-US" sz="2200" dirty="0" err="1">
                <a:ea typeface="+mn-lt"/>
                <a:cs typeface="+mn-lt"/>
              </a:rPr>
              <a:t>складається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Міжнародного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банку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реконструкції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розвитку</a:t>
            </a:r>
            <a:r>
              <a:rPr lang="en-US" sz="2200" dirty="0">
                <a:ea typeface="+mn-lt"/>
                <a:cs typeface="+mn-lt"/>
              </a:rPr>
              <a:t> (МБРР) </a:t>
            </a:r>
            <a:r>
              <a:rPr lang="en-US" sz="2200" dirty="0" err="1">
                <a:ea typeface="+mn-lt"/>
                <a:cs typeface="+mn-lt"/>
              </a:rPr>
              <a:t>та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асоціації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розвитку</a:t>
            </a:r>
            <a:r>
              <a:rPr lang="en-US" sz="2200" dirty="0">
                <a:ea typeface="+mn-lt"/>
                <a:cs typeface="+mn-lt"/>
              </a:rPr>
              <a:t> (МАР)) 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DBE485-5C5D-4C0E-8DAF-06BAFEB9CF84}"/>
              </a:ext>
            </a:extLst>
          </p:cNvPr>
          <p:cNvSpPr txBox="1"/>
          <p:nvPr/>
        </p:nvSpPr>
        <p:spPr>
          <a:xfrm>
            <a:off x="927879" y="3300143"/>
            <a:ext cx="563304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ea typeface="+mn-lt"/>
                <a:cs typeface="+mn-lt"/>
              </a:rPr>
              <a:t>➢ штаб-квартира - Вашингтон (США) </a:t>
            </a:r>
          </a:p>
          <a:p>
            <a:r>
              <a:rPr lang="ru-RU" b="1" dirty="0">
                <a:ea typeface="+mn-lt"/>
                <a:cs typeface="+mn-lt"/>
              </a:rPr>
              <a:t>➢ </a:t>
            </a:r>
            <a:r>
              <a:rPr lang="ru-RU" b="1" dirty="0" err="1">
                <a:ea typeface="+mn-lt"/>
                <a:cs typeface="+mn-lt"/>
              </a:rPr>
              <a:t>заснування</a:t>
            </a:r>
            <a:r>
              <a:rPr lang="ru-RU" b="1" dirty="0">
                <a:ea typeface="+mn-lt"/>
                <a:cs typeface="+mn-lt"/>
              </a:rPr>
              <a:t> - 27 грудня 1945 р. </a:t>
            </a:r>
          </a:p>
          <a:p>
            <a:r>
              <a:rPr lang="ru-RU" b="1" dirty="0">
                <a:ea typeface="+mn-lt"/>
                <a:cs typeface="+mn-lt"/>
              </a:rPr>
              <a:t>➢ членство – 189 держав </a:t>
            </a:r>
            <a:endParaRPr lang="ru-RU" b="1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C33FFB4-CB57-44A0-8CB6-D8737D119BB3}"/>
              </a:ext>
            </a:extLst>
          </p:cNvPr>
          <p:cNvSpPr/>
          <p:nvPr/>
        </p:nvSpPr>
        <p:spPr>
          <a:xfrm>
            <a:off x="232913" y="4294517"/>
            <a:ext cx="2674187" cy="6326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Основні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цілі</a:t>
            </a:r>
            <a:endParaRPr lang="ru-RU" sz="2800" b="1" dirty="0" err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1F8B415-4936-4790-8E3A-ADEF1474DF8E}"/>
              </a:ext>
            </a:extLst>
          </p:cNvPr>
          <p:cNvSpPr/>
          <p:nvPr/>
        </p:nvSpPr>
        <p:spPr>
          <a:xfrm>
            <a:off x="1410958" y="5012486"/>
            <a:ext cx="2142225" cy="646981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ліквідація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бідності</a:t>
            </a:r>
            <a:r>
              <a:rPr lang="ru-RU" dirty="0">
                <a:ea typeface="+mn-lt"/>
                <a:cs typeface="+mn-lt"/>
              </a:rPr>
              <a:t> і голоду; </a:t>
            </a:r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2639D50-4EDE-4C78-912E-92697554D5FD}"/>
              </a:ext>
            </a:extLst>
          </p:cNvPr>
          <p:cNvSpPr/>
          <p:nvPr/>
        </p:nvSpPr>
        <p:spPr>
          <a:xfrm>
            <a:off x="1410957" y="5774485"/>
            <a:ext cx="2142225" cy="646981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скорочення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дитячої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смертності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00A53FB-DC04-4578-BC88-E88BD50305B1}"/>
              </a:ext>
            </a:extLst>
          </p:cNvPr>
          <p:cNvSpPr/>
          <p:nvPr/>
        </p:nvSpPr>
        <p:spPr>
          <a:xfrm>
            <a:off x="3955750" y="4927119"/>
            <a:ext cx="2142225" cy="550045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початкової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освіти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2D05697-C5DC-4379-9FB5-1CAD005004D8}"/>
              </a:ext>
            </a:extLst>
          </p:cNvPr>
          <p:cNvSpPr/>
          <p:nvPr/>
        </p:nvSpPr>
        <p:spPr>
          <a:xfrm>
            <a:off x="3955750" y="5774485"/>
            <a:ext cx="2142225" cy="733245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поліпшення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материнства; </a:t>
            </a:r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34890CB-A0E9-4B8B-A787-C30F99EA71E6}"/>
              </a:ext>
            </a:extLst>
          </p:cNvPr>
          <p:cNvSpPr/>
          <p:nvPr/>
        </p:nvSpPr>
        <p:spPr>
          <a:xfrm>
            <a:off x="6500543" y="4739317"/>
            <a:ext cx="2142225" cy="920150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заохочення рівності чоловіків і жінок та розширення прав і можливостей жінок; 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75A19B4-34F7-4268-B162-7E0DF2AA6843}"/>
              </a:ext>
            </a:extLst>
          </p:cNvPr>
          <p:cNvSpPr/>
          <p:nvPr/>
        </p:nvSpPr>
        <p:spPr>
          <a:xfrm>
            <a:off x="6500542" y="5865091"/>
            <a:ext cx="2142225" cy="915808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боротьба</a:t>
            </a:r>
            <a:r>
              <a:rPr lang="ru-RU" dirty="0">
                <a:ea typeface="+mn-lt"/>
                <a:cs typeface="+mn-lt"/>
              </a:rPr>
              <a:t> з ВІЛ/</a:t>
            </a:r>
            <a:r>
              <a:rPr lang="ru-RU" dirty="0" err="1">
                <a:ea typeface="+mn-lt"/>
                <a:cs typeface="+mn-lt"/>
              </a:rPr>
              <a:t>СНІДом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малярією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іншими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захворюваннями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30CC0AC-1869-4BBE-9813-0C41C593ED3C}"/>
              </a:ext>
            </a:extLst>
          </p:cNvPr>
          <p:cNvSpPr/>
          <p:nvPr/>
        </p:nvSpPr>
        <p:spPr>
          <a:xfrm>
            <a:off x="9045335" y="4552410"/>
            <a:ext cx="2242866" cy="1107056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сталого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навколишнього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середовища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5928B290-8F84-4B05-852B-02469BC87DED}"/>
              </a:ext>
            </a:extLst>
          </p:cNvPr>
          <p:cNvSpPr/>
          <p:nvPr/>
        </p:nvSpPr>
        <p:spPr>
          <a:xfrm>
            <a:off x="9045335" y="5774486"/>
            <a:ext cx="2242866" cy="1107056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глобального партнерства в </a:t>
            </a:r>
            <a:r>
              <a:rPr lang="ru-RU" dirty="0" err="1">
                <a:ea typeface="+mn-lt"/>
                <a:cs typeface="+mn-lt"/>
              </a:rPr>
              <a:t>цілях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pic>
        <p:nvPicPr>
          <p:cNvPr id="23" name="Рисунок 23">
            <a:extLst>
              <a:ext uri="{FF2B5EF4-FFF2-40B4-BE49-F238E27FC236}">
                <a16:creationId xmlns:a16="http://schemas.microsoft.com/office/drawing/2014/main" id="{42DDC721-B800-4B1E-AA37-D00F87EF1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1077583"/>
            <a:ext cx="2498785" cy="185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097C3-E9CE-4A70-BA97-A3F6745A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68" y="1439"/>
            <a:ext cx="11386867" cy="13821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Міжнародні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організації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регулюють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світову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торгівлю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, валютно-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кредитні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фінансові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відносини</a:t>
            </a:r>
            <a:endParaRPr lang="ru-RU" sz="3200" b="1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FD2F9-CDEE-445B-9AB3-44449C48BA40}"/>
              </a:ext>
            </a:extLst>
          </p:cNvPr>
          <p:cNvSpPr txBox="1"/>
          <p:nvPr/>
        </p:nvSpPr>
        <p:spPr>
          <a:xfrm>
            <a:off x="2567796" y="1431985"/>
            <a:ext cx="9371160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i="1" u="sng" dirty="0">
                <a:ea typeface="+mn-lt"/>
                <a:cs typeface="+mn-lt"/>
              </a:rPr>
              <a:t>ВСЕСВІТНЯ ТОРГОВА ОРГАНІЗАЦІЯ</a:t>
            </a:r>
            <a:r>
              <a:rPr lang="en-US" sz="2200" b="1" i="1" dirty="0">
                <a:ea typeface="+mn-lt"/>
                <a:cs typeface="+mn-lt"/>
              </a:rPr>
              <a:t> (World Trade Organization, WTO) </a:t>
            </a:r>
            <a:endParaRPr lang="ru-RU" i="1" dirty="0">
              <a:ea typeface="+mn-lt"/>
              <a:cs typeface="+mn-lt"/>
            </a:endParaRPr>
          </a:p>
          <a:p>
            <a:r>
              <a:rPr lang="en-US" sz="2200" dirty="0" err="1">
                <a:ea typeface="+mn-lt"/>
                <a:cs typeface="+mn-lt"/>
              </a:rPr>
              <a:t>міжнародна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організація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створена</a:t>
            </a:r>
            <a:r>
              <a:rPr lang="en-US" sz="2200" dirty="0">
                <a:ea typeface="+mn-lt"/>
                <a:cs typeface="+mn-lt"/>
              </a:rPr>
              <a:t> з </a:t>
            </a:r>
            <a:r>
              <a:rPr lang="en-US" sz="2200" dirty="0" err="1">
                <a:ea typeface="+mn-lt"/>
                <a:cs typeface="+mn-lt"/>
              </a:rPr>
              <a:t>метою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лібералізації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міжнародної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торгівлі</a:t>
            </a:r>
            <a:r>
              <a:rPr lang="en-US" sz="2200" dirty="0">
                <a:ea typeface="+mn-lt"/>
                <a:cs typeface="+mn-lt"/>
              </a:rPr>
              <a:t> і </a:t>
            </a:r>
            <a:r>
              <a:rPr lang="en-US" sz="2200" dirty="0" err="1">
                <a:ea typeface="+mn-lt"/>
                <a:cs typeface="+mn-lt"/>
              </a:rPr>
              <a:t>регулювання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торгово-політичних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відносин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держав-членів</a:t>
            </a:r>
            <a:r>
              <a:rPr lang="en-US" sz="2200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➢ </a:t>
            </a:r>
            <a:r>
              <a:rPr lang="en-US" b="1" dirty="0" err="1">
                <a:ea typeface="+mn-lt"/>
                <a:cs typeface="+mn-lt"/>
              </a:rPr>
              <a:t>штаб-квартира</a:t>
            </a:r>
            <a:r>
              <a:rPr lang="en-US" b="1" dirty="0">
                <a:ea typeface="+mn-lt"/>
                <a:cs typeface="+mn-lt"/>
              </a:rPr>
              <a:t> – </a:t>
            </a:r>
            <a:r>
              <a:rPr lang="en-US" b="1" dirty="0" err="1">
                <a:ea typeface="+mn-lt"/>
                <a:cs typeface="+mn-lt"/>
              </a:rPr>
              <a:t>Женева</a:t>
            </a:r>
            <a:r>
              <a:rPr lang="en-US" b="1" dirty="0">
                <a:ea typeface="+mn-lt"/>
                <a:cs typeface="+mn-lt"/>
              </a:rPr>
              <a:t> (</a:t>
            </a:r>
            <a:r>
              <a:rPr lang="en-US" b="1" dirty="0" err="1">
                <a:ea typeface="+mn-lt"/>
                <a:cs typeface="+mn-lt"/>
              </a:rPr>
              <a:t>Швейцарія</a:t>
            </a:r>
            <a:r>
              <a:rPr lang="en-US" b="1" dirty="0">
                <a:ea typeface="+mn-lt"/>
                <a:cs typeface="+mn-lt"/>
              </a:rPr>
              <a:t>) </a:t>
            </a:r>
            <a:endParaRPr lang="ru-RU" b="1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➢ </a:t>
            </a:r>
            <a:r>
              <a:rPr lang="en-US" b="1" dirty="0" err="1">
                <a:ea typeface="+mn-lt"/>
                <a:cs typeface="+mn-lt"/>
              </a:rPr>
              <a:t>заснування</a:t>
            </a:r>
            <a:r>
              <a:rPr lang="en-US" b="1" dirty="0">
                <a:ea typeface="+mn-lt"/>
                <a:cs typeface="+mn-lt"/>
              </a:rPr>
              <a:t> - 1 </a:t>
            </a:r>
            <a:r>
              <a:rPr lang="en-US" b="1" dirty="0" err="1">
                <a:ea typeface="+mn-lt"/>
                <a:cs typeface="+mn-lt"/>
              </a:rPr>
              <a:t>січня</a:t>
            </a:r>
            <a:r>
              <a:rPr lang="en-US" b="1" dirty="0">
                <a:ea typeface="+mn-lt"/>
                <a:cs typeface="+mn-lt"/>
              </a:rPr>
              <a:t> 1995 р. </a:t>
            </a:r>
            <a:endParaRPr lang="ru-RU" b="1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➢ </a:t>
            </a:r>
            <a:r>
              <a:rPr lang="en-US" b="1" dirty="0" err="1">
                <a:ea typeface="+mn-lt"/>
                <a:cs typeface="+mn-lt"/>
              </a:rPr>
              <a:t>членство</a:t>
            </a:r>
            <a:r>
              <a:rPr lang="en-US" b="1" dirty="0">
                <a:ea typeface="+mn-lt"/>
                <a:cs typeface="+mn-lt"/>
              </a:rPr>
              <a:t> – 164 </a:t>
            </a:r>
            <a:r>
              <a:rPr lang="en-US" b="1" dirty="0" err="1">
                <a:ea typeface="+mn-lt"/>
                <a:cs typeface="+mn-lt"/>
              </a:rPr>
              <a:t>країни</a:t>
            </a:r>
            <a:r>
              <a:rPr lang="en-US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C33FFB4-CB57-44A0-8CB6-D8737D119BB3}"/>
              </a:ext>
            </a:extLst>
          </p:cNvPr>
          <p:cNvSpPr/>
          <p:nvPr/>
        </p:nvSpPr>
        <p:spPr>
          <a:xfrm>
            <a:off x="117894" y="3431875"/>
            <a:ext cx="7907545" cy="6326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Цілі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визначено</a:t>
            </a:r>
            <a:r>
              <a:rPr lang="ru-RU" sz="2800" b="1" dirty="0">
                <a:ea typeface="+mn-lt"/>
                <a:cs typeface="+mn-lt"/>
              </a:rPr>
              <a:t> в </a:t>
            </a:r>
            <a:r>
              <a:rPr lang="ru-RU" sz="2800" b="1" dirty="0" err="1">
                <a:ea typeface="+mn-lt"/>
                <a:cs typeface="+mn-lt"/>
              </a:rPr>
              <a:t>преамбулі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Марракеської</a:t>
            </a:r>
            <a:r>
              <a:rPr lang="ru-RU" sz="2800" b="1" dirty="0">
                <a:ea typeface="+mn-lt"/>
                <a:cs typeface="+mn-lt"/>
              </a:rPr>
              <a:t> Угоди</a:t>
            </a:r>
            <a:endParaRPr lang="ru-RU" b="1" dirty="0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685C72E8-F054-47D0-91C6-6805D7A59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45" y="1179605"/>
            <a:ext cx="2455654" cy="205464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11EBEE-DC48-4B95-86A6-38E799EA1711}"/>
              </a:ext>
            </a:extLst>
          </p:cNvPr>
          <p:cNvSpPr/>
          <p:nvPr/>
        </p:nvSpPr>
        <p:spPr>
          <a:xfrm>
            <a:off x="333554" y="4265762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підвищення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життєвого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FC30583-41BD-4FB8-85E2-2E1E4A917956}"/>
              </a:ext>
            </a:extLst>
          </p:cNvPr>
          <p:cNvSpPr/>
          <p:nvPr/>
        </p:nvSpPr>
        <p:spPr>
          <a:xfrm>
            <a:off x="3280912" y="4265761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зайнятості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DD05725-CF05-4ACA-A524-720732ED3383}"/>
              </a:ext>
            </a:extLst>
          </p:cNvPr>
          <p:cNvSpPr/>
          <p:nvPr/>
        </p:nvSpPr>
        <p:spPr>
          <a:xfrm>
            <a:off x="6228270" y="4265760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зростання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доходів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ефективного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попиту</a:t>
            </a:r>
            <a:r>
              <a:rPr lang="ru-RU" dirty="0">
                <a:ea typeface="+mn-lt"/>
                <a:cs typeface="+mn-lt"/>
              </a:rPr>
              <a:t>;  </a:t>
            </a:r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10D655C-E395-460F-944E-B81D317F9A2D}"/>
              </a:ext>
            </a:extLst>
          </p:cNvPr>
          <p:cNvSpPr/>
          <p:nvPr/>
        </p:nvSpPr>
        <p:spPr>
          <a:xfrm>
            <a:off x="9175628" y="4265759"/>
            <a:ext cx="2587923" cy="833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постійне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зростання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доходів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ефективного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попиту</a:t>
            </a:r>
            <a:r>
              <a:rPr lang="ru-RU" dirty="0">
                <a:ea typeface="+mn-lt"/>
                <a:cs typeface="+mn-lt"/>
              </a:rPr>
              <a:t>;  </a:t>
            </a: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8122656-5C48-40C8-A8D5-30942971943A}"/>
              </a:ext>
            </a:extLst>
          </p:cNvPr>
          <p:cNvSpPr/>
          <p:nvPr/>
        </p:nvSpPr>
        <p:spPr>
          <a:xfrm>
            <a:off x="1483741" y="5286551"/>
            <a:ext cx="2587923" cy="1351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оптимальне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світових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ресурсів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цілями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сталого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;  </a:t>
            </a:r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C0BDD02-C4DA-4D1F-AC08-761A564E6F2E}"/>
              </a:ext>
            </a:extLst>
          </p:cNvPr>
          <p:cNvSpPr/>
          <p:nvPr/>
        </p:nvSpPr>
        <p:spPr>
          <a:xfrm>
            <a:off x="4531740" y="5286550"/>
            <a:ext cx="2587923" cy="1351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захист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збереження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навколишнього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середовища</a:t>
            </a:r>
            <a:r>
              <a:rPr lang="ru-RU" dirty="0">
                <a:ea typeface="+mn-lt"/>
                <a:cs typeface="+mn-lt"/>
              </a:rPr>
              <a:t>; 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079006D-B4F0-4FD6-AFC5-86648E83947B}"/>
              </a:ext>
            </a:extLst>
          </p:cNvPr>
          <p:cNvSpPr/>
          <p:nvPr/>
        </p:nvSpPr>
        <p:spPr>
          <a:xfrm>
            <a:off x="7594117" y="5286549"/>
            <a:ext cx="3925017" cy="1351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країн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розвиваються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найменш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розвинених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такої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участі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міжнародній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торгівлі</a:t>
            </a:r>
            <a:r>
              <a:rPr lang="ru-RU" dirty="0">
                <a:ea typeface="+mn-lt"/>
                <a:cs typeface="+mn-lt"/>
              </a:rPr>
              <a:t>, яка б </a:t>
            </a:r>
            <a:r>
              <a:rPr lang="ru-RU" dirty="0" err="1">
                <a:ea typeface="+mn-lt"/>
                <a:cs typeface="+mn-lt"/>
              </a:rPr>
              <a:t>відповідала</a:t>
            </a:r>
            <a:r>
              <a:rPr lang="ru-RU" dirty="0">
                <a:ea typeface="+mn-lt"/>
                <a:cs typeface="+mn-lt"/>
              </a:rPr>
              <a:t> потребам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економічного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40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0620B-DF8B-4E1C-9FD3-57FAFA03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90" y="231477"/>
            <a:ext cx="9906000" cy="5914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0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b="1" i="0" dirty="0">
                <a:solidFill>
                  <a:srgbClr val="C00000"/>
                </a:solidFill>
                <a:ea typeface="+mj-lt"/>
                <a:cs typeface="+mj-lt"/>
              </a:rPr>
              <a:t> ЗЕД в </a:t>
            </a:r>
            <a:r>
              <a:rPr lang="ru-RU" b="1" i="0" dirty="0" err="1">
                <a:solidFill>
                  <a:srgbClr val="C00000"/>
                </a:solidFill>
                <a:ea typeface="+mj-lt"/>
                <a:cs typeface="+mj-lt"/>
              </a:rPr>
              <a:t>Україні</a:t>
            </a:r>
            <a:endParaRPr lang="ru-RU">
              <a:solidFill>
                <a:srgbClr val="001E2E"/>
              </a:solidFill>
            </a:endParaRPr>
          </a:p>
        </p:txBody>
      </p:sp>
      <p:sp>
        <p:nvSpPr>
          <p:cNvPr id="4" name="Выноска: стрелка вниз 3">
            <a:extLst>
              <a:ext uri="{FF2B5EF4-FFF2-40B4-BE49-F238E27FC236}">
                <a16:creationId xmlns:a16="http://schemas.microsoft.com/office/drawing/2014/main" id="{16A87697-1894-4679-8159-698559B746D8}"/>
              </a:ext>
            </a:extLst>
          </p:cNvPr>
          <p:cNvSpPr/>
          <p:nvPr/>
        </p:nvSpPr>
        <p:spPr>
          <a:xfrm>
            <a:off x="937404" y="1045234"/>
            <a:ext cx="4025659" cy="135147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Органи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u="sng" dirty="0">
                <a:ea typeface="+mn-lt"/>
                <a:cs typeface="+mn-lt"/>
              </a:rPr>
              <a:t>державного </a:t>
            </a:r>
            <a:r>
              <a:rPr lang="ru-RU" sz="2000" b="1" u="sng" dirty="0" err="1">
                <a:ea typeface="+mn-lt"/>
                <a:cs typeface="+mn-lt"/>
              </a:rPr>
              <a:t>регулювання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876BFF-BBA5-41E1-BB8F-32F2757E3DBA}"/>
              </a:ext>
            </a:extLst>
          </p:cNvPr>
          <p:cNvSpPr/>
          <p:nvPr/>
        </p:nvSpPr>
        <p:spPr>
          <a:xfrm>
            <a:off x="936505" y="2467694"/>
            <a:ext cx="4025659" cy="3752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Верховна</a:t>
            </a:r>
            <a:r>
              <a:rPr lang="ru-RU" sz="2400" b="1" i="1" dirty="0">
                <a:ea typeface="+mn-lt"/>
                <a:cs typeface="+mn-lt"/>
              </a:rPr>
              <a:t> Рада </a:t>
            </a:r>
            <a:r>
              <a:rPr lang="ru-RU" sz="2400" b="1" i="1" dirty="0" err="1">
                <a:ea typeface="+mn-lt"/>
                <a:cs typeface="+mn-lt"/>
              </a:rPr>
              <a:t>Україна</a:t>
            </a:r>
            <a:r>
              <a:rPr lang="ru-RU" sz="2400" b="1" i="1" dirty="0">
                <a:ea typeface="+mn-lt"/>
                <a:cs typeface="+mn-lt"/>
              </a:rPr>
              <a:t> </a:t>
            </a:r>
            <a:endParaRPr lang="ru-RU" sz="2400" b="1" i="1"/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Кабінет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Міністрів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Національний</a:t>
            </a:r>
            <a:r>
              <a:rPr lang="ru-RU" sz="2400" b="1" i="1" dirty="0">
                <a:ea typeface="+mn-lt"/>
                <a:cs typeface="+mn-lt"/>
              </a:rPr>
              <a:t> Банк </a:t>
            </a:r>
            <a:r>
              <a:rPr lang="ru-RU" sz="2400" b="1" i="1" dirty="0" err="1">
                <a:ea typeface="+mn-lt"/>
                <a:cs typeface="+mn-lt"/>
              </a:rPr>
              <a:t>Україна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Міністерство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економічного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розвитку</a:t>
            </a:r>
            <a:r>
              <a:rPr lang="ru-RU" sz="2400" b="1" i="1" dirty="0">
                <a:ea typeface="+mn-lt"/>
                <a:cs typeface="+mn-lt"/>
              </a:rPr>
              <a:t> і </a:t>
            </a:r>
            <a:r>
              <a:rPr lang="ru-RU" sz="2400" b="1" i="1" dirty="0" err="1">
                <a:ea typeface="+mn-lt"/>
                <a:cs typeface="+mn-lt"/>
              </a:rPr>
              <a:t>торгівлі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Державна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фіскальна</a:t>
            </a:r>
            <a:r>
              <a:rPr lang="ru-RU" sz="2400" b="1" i="1" dirty="0">
                <a:ea typeface="+mn-lt"/>
                <a:cs typeface="+mn-lt"/>
              </a:rPr>
              <a:t> служба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Міністерство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охорони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здоров'я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endParaRPr lang="ru-RU" sz="2400" b="1" i="1" dirty="0"/>
          </a:p>
        </p:txBody>
      </p:sp>
      <p:sp>
        <p:nvSpPr>
          <p:cNvPr id="6" name="Выноска: стрелка вниз 5">
            <a:extLst>
              <a:ext uri="{FF2B5EF4-FFF2-40B4-BE49-F238E27FC236}">
                <a16:creationId xmlns:a16="http://schemas.microsoft.com/office/drawing/2014/main" id="{88BC6D76-8C41-41DA-ADE0-0A6FC990DBF2}"/>
              </a:ext>
            </a:extLst>
          </p:cNvPr>
          <p:cNvSpPr/>
          <p:nvPr/>
        </p:nvSpPr>
        <p:spPr>
          <a:xfrm>
            <a:off x="6585909" y="1043437"/>
            <a:ext cx="4327583" cy="1351470"/>
          </a:xfrm>
          <a:prstGeom prst="down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err="1">
                <a:ea typeface="+mn-lt"/>
                <a:cs typeface="+mn-lt"/>
              </a:rPr>
              <a:t>Недержавні</a:t>
            </a:r>
            <a:r>
              <a:rPr lang="ru-RU" sz="2000" b="1" u="sng" dirty="0">
                <a:ea typeface="+mn-lt"/>
                <a:cs typeface="+mn-lt"/>
              </a:rPr>
              <a:t> </a:t>
            </a:r>
            <a:r>
              <a:rPr lang="ru-RU" sz="2000" b="1" u="sng" dirty="0" err="1">
                <a:ea typeface="+mn-lt"/>
                <a:cs typeface="+mn-lt"/>
              </a:rPr>
              <a:t>органи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управління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економікою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 dirty="0" err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1A1F8B-2375-401B-9BDF-BE6D62F2BEA6}"/>
              </a:ext>
            </a:extLst>
          </p:cNvPr>
          <p:cNvSpPr/>
          <p:nvPr/>
        </p:nvSpPr>
        <p:spPr>
          <a:xfrm>
            <a:off x="6743161" y="2465897"/>
            <a:ext cx="4025659" cy="33499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Товарні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біржі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Фондові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біржі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Валютні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біржі</a:t>
            </a:r>
            <a:r>
              <a:rPr lang="ru-RU" sz="2400" b="1" i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i="1" dirty="0">
                <a:ea typeface="+mn-lt"/>
                <a:cs typeface="+mn-lt"/>
              </a:rPr>
              <a:t>✓ </a:t>
            </a:r>
            <a:r>
              <a:rPr lang="ru-RU" sz="2400" b="1" i="1" dirty="0" err="1">
                <a:ea typeface="+mn-lt"/>
                <a:cs typeface="+mn-lt"/>
              </a:rPr>
              <a:t>Торгові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палати</a:t>
            </a:r>
            <a:r>
              <a:rPr lang="ru-RU" sz="2400" b="1" i="1" dirty="0">
                <a:ea typeface="+mn-lt"/>
                <a:cs typeface="+mn-lt"/>
              </a:rPr>
              <a:t> </a:t>
            </a:r>
            <a:endParaRPr lang="ru-RU" sz="2400" b="1" i="1"/>
          </a:p>
        </p:txBody>
      </p:sp>
    </p:spTree>
    <p:extLst>
      <p:ext uri="{BB962C8B-B14F-4D97-AF65-F5344CB8AC3E}">
        <p14:creationId xmlns:p14="http://schemas.microsoft.com/office/powerpoint/2010/main" val="334550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FA49195-69EB-4E39-A68A-C232E2D03E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92F9DC-743D-47E7-A019-EE09540FB7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A7BBE-DB91-4C68-8B3F-568BD3AC2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814173"/>
            <a:ext cx="7802880" cy="323154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2. Нормативно-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правове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фармацевтичної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продукції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4600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.</a:t>
            </a:r>
            <a:endParaRPr lang="ru-RU" sz="4600" b="1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280B82-CD55-43FD-92C4-F05E2A8D1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2" y="19556"/>
            <a:ext cx="8547253" cy="23223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A4F542-D561-4AFB-8321-EB900BAF0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1" y="0"/>
            <a:ext cx="1461005" cy="46177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D9248B-0006-4BFE-8110-40C16E45C0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935720" y="3957320"/>
            <a:ext cx="3272713" cy="29006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593BB5-7AFA-4C8F-AECA-CE733B1FD0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3326" y="0"/>
            <a:ext cx="1332509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21483B-CE28-412B-9C71-9BE081E9DC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37960" y="0"/>
            <a:ext cx="5654039" cy="220625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9F4738-DD27-44BE-98C6-AB0B2296BD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5196840"/>
            <a:ext cx="5181599" cy="16416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47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5121F-0F61-4460-8B6D-DD0ADFE3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83581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Митний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режим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5B779-2139-4EA4-B90E-D663EC7A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74" y="1592611"/>
            <a:ext cx="9906000" cy="402442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комплекс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взаємопов’язаних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правових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норм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що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відповідно</a:t>
            </a:r>
            <a:r>
              <a:rPr lang="ru-RU" sz="4000" b="1" dirty="0">
                <a:ea typeface="+mn-lt"/>
                <a:cs typeface="+mn-lt"/>
              </a:rPr>
              <a:t> до </a:t>
            </a:r>
            <a:r>
              <a:rPr lang="ru-RU" sz="4000" b="1" dirty="0" err="1">
                <a:ea typeface="+mn-lt"/>
                <a:cs typeface="+mn-lt"/>
              </a:rPr>
              <a:t>заявленої</a:t>
            </a:r>
            <a:r>
              <a:rPr lang="ru-RU" sz="4000" b="1" dirty="0">
                <a:ea typeface="+mn-lt"/>
                <a:cs typeface="+mn-lt"/>
              </a:rPr>
              <a:t> мети </a:t>
            </a:r>
            <a:r>
              <a:rPr lang="ru-RU" sz="4000" b="1" dirty="0" err="1">
                <a:ea typeface="+mn-lt"/>
                <a:cs typeface="+mn-lt"/>
              </a:rPr>
              <a:t>переміщення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товарів</a:t>
            </a:r>
            <a:r>
              <a:rPr lang="ru-RU" sz="4000" b="1" dirty="0">
                <a:ea typeface="+mn-lt"/>
                <a:cs typeface="+mn-lt"/>
              </a:rPr>
              <a:t> через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митний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кордон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визначають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митну</a:t>
            </a:r>
            <a:r>
              <a:rPr lang="ru-RU" sz="4000" b="1" dirty="0">
                <a:ea typeface="+mn-lt"/>
                <a:cs typeface="+mn-lt"/>
              </a:rPr>
              <a:t> процедуру </a:t>
            </a:r>
            <a:r>
              <a:rPr lang="ru-RU" sz="4000" b="1" dirty="0" err="1">
                <a:ea typeface="+mn-lt"/>
                <a:cs typeface="+mn-lt"/>
              </a:rPr>
              <a:t>щодо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цих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товарів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їх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правовий</a:t>
            </a:r>
            <a:r>
              <a:rPr lang="ru-RU" sz="4000" b="1" dirty="0">
                <a:ea typeface="+mn-lt"/>
                <a:cs typeface="+mn-lt"/>
              </a:rPr>
              <a:t> статус, </a:t>
            </a:r>
            <a:r>
              <a:rPr lang="ru-RU" sz="4000" b="1" dirty="0" err="1">
                <a:ea typeface="+mn-lt"/>
                <a:cs typeface="+mn-lt"/>
              </a:rPr>
              <a:t>умови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оподаткування</a:t>
            </a:r>
            <a:r>
              <a:rPr lang="ru-RU" sz="4000" b="1" dirty="0">
                <a:ea typeface="+mn-lt"/>
                <a:cs typeface="+mn-lt"/>
              </a:rPr>
              <a:t> і </a:t>
            </a:r>
            <a:r>
              <a:rPr lang="ru-RU" sz="4000" b="1" dirty="0" err="1">
                <a:ea typeface="+mn-lt"/>
                <a:cs typeface="+mn-lt"/>
              </a:rPr>
              <a:t>обумовлюють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їх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використання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після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митного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оформлення</a:t>
            </a:r>
            <a:endParaRPr lang="ru-RU" sz="4000" b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36C631-FED8-40FB-8E9C-D64A688EE80F}"/>
              </a:ext>
            </a:extLst>
          </p:cNvPr>
          <p:cNvSpPr/>
          <p:nvPr/>
        </p:nvSpPr>
        <p:spPr>
          <a:xfrm>
            <a:off x="1282461" y="5559724"/>
            <a:ext cx="9575319" cy="963282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П.25 ч.1 ст. 4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Митного</a:t>
            </a:r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 кодексу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 sz="2800" b="1" i="1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4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5121F-0F61-4460-8B6D-DD0ADFE3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83581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Митна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територія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b="1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5B779-2139-4EA4-B90E-D663EC7A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74" y="1592611"/>
            <a:ext cx="9906000" cy="402442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b="1" dirty="0" err="1">
                <a:ea typeface="+mn-lt"/>
                <a:cs typeface="+mn-lt"/>
              </a:rPr>
              <a:t>Територія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зайнята</a:t>
            </a:r>
            <a:r>
              <a:rPr lang="ru-RU" sz="4000" b="1" dirty="0">
                <a:ea typeface="+mn-lt"/>
                <a:cs typeface="+mn-lt"/>
              </a:rPr>
              <a:t> сушею, </a:t>
            </a:r>
            <a:r>
              <a:rPr lang="ru-RU" sz="4000" b="1" dirty="0" err="1">
                <a:ea typeface="+mn-lt"/>
                <a:cs typeface="+mn-lt"/>
              </a:rPr>
              <a:t>територіальне</a:t>
            </a:r>
            <a:r>
              <a:rPr lang="ru-RU" sz="4000" b="1" dirty="0">
                <a:ea typeface="+mn-lt"/>
                <a:cs typeface="+mn-lt"/>
              </a:rPr>
              <a:t> море, </a:t>
            </a:r>
            <a:r>
              <a:rPr lang="ru-RU" sz="4000" b="1" dirty="0" err="1">
                <a:ea typeface="+mn-lt"/>
                <a:cs typeface="+mn-lt"/>
              </a:rPr>
              <a:t>внутрішні</a:t>
            </a:r>
            <a:r>
              <a:rPr lang="ru-RU" sz="4000" b="1" dirty="0">
                <a:ea typeface="+mn-lt"/>
                <a:cs typeface="+mn-lt"/>
              </a:rPr>
              <a:t> води і </a:t>
            </a:r>
            <a:r>
              <a:rPr lang="ru-RU" sz="4000" b="1" dirty="0" err="1">
                <a:ea typeface="+mn-lt"/>
                <a:cs typeface="+mn-lt"/>
              </a:rPr>
              <a:t>повітряний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простір</a:t>
            </a:r>
            <a:r>
              <a:rPr lang="ru-RU" sz="4000" b="1" dirty="0">
                <a:ea typeface="+mn-lt"/>
                <a:cs typeface="+mn-lt"/>
              </a:rPr>
              <a:t>, а </a:t>
            </a:r>
            <a:r>
              <a:rPr lang="ru-RU" sz="4000" b="1" dirty="0" err="1">
                <a:ea typeface="+mn-lt"/>
                <a:cs typeface="+mn-lt"/>
              </a:rPr>
              <a:t>також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території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вільних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митних</a:t>
            </a:r>
            <a:r>
              <a:rPr lang="ru-RU" sz="4000" b="1" dirty="0">
                <a:ea typeface="+mn-lt"/>
                <a:cs typeface="+mn-lt"/>
              </a:rPr>
              <a:t> зон, </a:t>
            </a:r>
            <a:r>
              <a:rPr lang="ru-RU" sz="4000" b="1" dirty="0" err="1">
                <a:ea typeface="+mn-lt"/>
                <a:cs typeface="+mn-lt"/>
              </a:rPr>
              <a:t>штучні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острови</a:t>
            </a:r>
            <a:r>
              <a:rPr lang="ru-RU" sz="4000" b="1" dirty="0">
                <a:ea typeface="+mn-lt"/>
                <a:cs typeface="+mn-lt"/>
              </a:rPr>
              <a:t>, установки і </a:t>
            </a:r>
            <a:r>
              <a:rPr lang="ru-RU" sz="4000" b="1" dirty="0" err="1">
                <a:ea typeface="+mn-lt"/>
                <a:cs typeface="+mn-lt"/>
              </a:rPr>
              <a:t>споруди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створені</a:t>
            </a:r>
            <a:r>
              <a:rPr lang="ru-RU" sz="4000" b="1" dirty="0">
                <a:ea typeface="+mn-lt"/>
                <a:cs typeface="+mn-lt"/>
              </a:rPr>
              <a:t> у </a:t>
            </a:r>
            <a:r>
              <a:rPr lang="ru-RU" sz="4000" b="1" dirty="0" err="1">
                <a:ea typeface="+mn-lt"/>
                <a:cs typeface="+mn-lt"/>
              </a:rPr>
              <a:t>виключній</a:t>
            </a:r>
            <a:r>
              <a:rPr lang="ru-RU" sz="4000" b="1" dirty="0">
                <a:ea typeface="+mn-lt"/>
                <a:cs typeface="+mn-lt"/>
              </a:rPr>
              <a:t> (</a:t>
            </a:r>
            <a:r>
              <a:rPr lang="ru-RU" sz="4000" b="1" dirty="0" err="1">
                <a:ea typeface="+mn-lt"/>
                <a:cs typeface="+mn-lt"/>
              </a:rPr>
              <a:t>морській</a:t>
            </a:r>
            <a:r>
              <a:rPr lang="ru-RU" sz="4000" b="1" dirty="0">
                <a:ea typeface="+mn-lt"/>
                <a:cs typeface="+mn-lt"/>
              </a:rPr>
              <a:t>) </a:t>
            </a:r>
            <a:r>
              <a:rPr lang="ru-RU" sz="4000" b="1" dirty="0" err="1">
                <a:ea typeface="+mn-lt"/>
                <a:cs typeface="+mn-lt"/>
              </a:rPr>
              <a:t>економічній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зоні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, на </a:t>
            </a:r>
            <a:r>
              <a:rPr lang="ru-RU" sz="4000" b="1" dirty="0" err="1">
                <a:ea typeface="+mn-lt"/>
                <a:cs typeface="+mn-lt"/>
              </a:rPr>
              <a:t>які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поширюється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виключна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юрисдикція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.</a:t>
            </a:r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36C631-FED8-40FB-8E9C-D64A688EE80F}"/>
              </a:ext>
            </a:extLst>
          </p:cNvPr>
          <p:cNvSpPr/>
          <p:nvPr/>
        </p:nvSpPr>
        <p:spPr>
          <a:xfrm>
            <a:off x="1282461" y="5559724"/>
            <a:ext cx="9575319" cy="963282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Ст. 9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Митного</a:t>
            </a:r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 кодексу </a:t>
            </a:r>
            <a:r>
              <a:rPr lang="ru-RU" sz="2800" b="1" i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800" b="1" i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62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5121F-0F61-4460-8B6D-DD0ADFE31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83581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Митна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 кордон 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b="1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5B779-2139-4EA4-B90E-D663EC7AC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925" y="2325856"/>
            <a:ext cx="9906000" cy="385189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b="1" dirty="0" err="1">
                <a:ea typeface="+mn-lt"/>
                <a:cs typeface="+mn-lt"/>
              </a:rPr>
              <a:t>Межі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митної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території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 є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митним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кордоном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. </a:t>
            </a:r>
            <a:r>
              <a:rPr lang="ru-RU" sz="4000" b="1" dirty="0" err="1">
                <a:ea typeface="+mn-lt"/>
                <a:cs typeface="+mn-lt"/>
              </a:rPr>
              <a:t>Митний</a:t>
            </a:r>
            <a:r>
              <a:rPr lang="ru-RU" sz="4000" b="1" dirty="0">
                <a:ea typeface="+mn-lt"/>
                <a:cs typeface="+mn-lt"/>
              </a:rPr>
              <a:t> кордон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збігається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з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державним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 кордоном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України</a:t>
            </a:r>
            <a:r>
              <a:rPr lang="ru-RU" sz="4000" b="1" i="1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ru-RU" sz="4000" b="1" i="1" dirty="0" err="1">
                <a:solidFill>
                  <a:srgbClr val="0070C0"/>
                </a:solidFill>
                <a:ea typeface="+mn-lt"/>
                <a:cs typeface="+mn-lt"/>
              </a:rPr>
              <a:t>крім</a:t>
            </a:r>
            <a:r>
              <a:rPr lang="ru-RU" sz="4000" b="1" dirty="0">
                <a:ea typeface="+mn-lt"/>
                <a:cs typeface="+mn-lt"/>
              </a:rPr>
              <a:t> меж </a:t>
            </a:r>
            <a:r>
              <a:rPr lang="ru-RU" sz="4000" b="1" dirty="0" err="1">
                <a:ea typeface="+mn-lt"/>
                <a:cs typeface="+mn-lt"/>
              </a:rPr>
              <a:t>штучних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островів</a:t>
            </a:r>
            <a:r>
              <a:rPr lang="ru-RU" sz="4000" b="1" dirty="0">
                <a:ea typeface="+mn-lt"/>
                <a:cs typeface="+mn-lt"/>
              </a:rPr>
              <a:t>, установок і </a:t>
            </a:r>
            <a:r>
              <a:rPr lang="ru-RU" sz="4000" b="1" dirty="0" err="1">
                <a:ea typeface="+mn-lt"/>
                <a:cs typeface="+mn-lt"/>
              </a:rPr>
              <a:t>споруд</a:t>
            </a:r>
            <a:r>
              <a:rPr lang="ru-RU" sz="4000" b="1" dirty="0">
                <a:ea typeface="+mn-lt"/>
                <a:cs typeface="+mn-lt"/>
              </a:rPr>
              <a:t>, </a:t>
            </a:r>
            <a:r>
              <a:rPr lang="ru-RU" sz="4000" b="1" dirty="0" err="1">
                <a:ea typeface="+mn-lt"/>
                <a:cs typeface="+mn-lt"/>
              </a:rPr>
              <a:t>створених</a:t>
            </a:r>
            <a:r>
              <a:rPr lang="ru-RU" sz="4000" b="1" dirty="0">
                <a:ea typeface="+mn-lt"/>
                <a:cs typeface="+mn-lt"/>
              </a:rPr>
              <a:t> у </a:t>
            </a:r>
            <a:r>
              <a:rPr lang="ru-RU" sz="4000" b="1" dirty="0" err="1">
                <a:ea typeface="+mn-lt"/>
                <a:cs typeface="+mn-lt"/>
              </a:rPr>
              <a:t>виключній</a:t>
            </a:r>
            <a:r>
              <a:rPr lang="ru-RU" sz="4000" b="1" dirty="0">
                <a:ea typeface="+mn-lt"/>
                <a:cs typeface="+mn-lt"/>
              </a:rPr>
              <a:t> (</a:t>
            </a:r>
            <a:r>
              <a:rPr lang="ru-RU" sz="4000" b="1" dirty="0" err="1">
                <a:ea typeface="+mn-lt"/>
                <a:cs typeface="+mn-lt"/>
              </a:rPr>
              <a:t>морській</a:t>
            </a:r>
            <a:r>
              <a:rPr lang="ru-RU" sz="4000" b="1" dirty="0">
                <a:ea typeface="+mn-lt"/>
                <a:cs typeface="+mn-lt"/>
              </a:rPr>
              <a:t>) </a:t>
            </a:r>
            <a:r>
              <a:rPr lang="ru-RU" sz="4000" b="1" dirty="0" err="1">
                <a:ea typeface="+mn-lt"/>
                <a:cs typeface="+mn-lt"/>
              </a:rPr>
              <a:t>економічній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зоні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, на </a:t>
            </a:r>
            <a:r>
              <a:rPr lang="ru-RU" sz="4000" b="1" dirty="0" err="1">
                <a:ea typeface="+mn-lt"/>
                <a:cs typeface="+mn-lt"/>
              </a:rPr>
              <a:t>які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поширюється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виключна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юрисдикція</a:t>
            </a:r>
            <a:r>
              <a:rPr lang="ru-RU" sz="4000" b="1" dirty="0">
                <a:ea typeface="+mn-lt"/>
                <a:cs typeface="+mn-lt"/>
              </a:rPr>
              <a:t> </a:t>
            </a:r>
            <a:r>
              <a:rPr lang="ru-RU" sz="4000" b="1" dirty="0" err="1">
                <a:ea typeface="+mn-lt"/>
                <a:cs typeface="+mn-lt"/>
              </a:rPr>
              <a:t>України</a:t>
            </a:r>
            <a:r>
              <a:rPr lang="ru-RU" sz="4000" b="1" dirty="0">
                <a:ea typeface="+mn-lt"/>
                <a:cs typeface="+mn-lt"/>
              </a:rPr>
              <a:t>.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36C631-FED8-40FB-8E9C-D64A688EE80F}"/>
              </a:ext>
            </a:extLst>
          </p:cNvPr>
          <p:cNvSpPr/>
          <p:nvPr/>
        </p:nvSpPr>
        <p:spPr>
          <a:xfrm>
            <a:off x="1440612" y="1462176"/>
            <a:ext cx="9589696" cy="675735"/>
          </a:xfrm>
          <a:prstGeom prst="roundRect">
            <a:avLst/>
          </a:prstGeom>
          <a:solidFill>
            <a:srgbClr val="A1C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Ст. 10 </a:t>
            </a:r>
            <a:r>
              <a:rPr lang="ru-RU" sz="2800" b="1" dirty="0" err="1">
                <a:solidFill>
                  <a:schemeClr val="tx1"/>
                </a:solidFill>
                <a:ea typeface="+mn-lt"/>
                <a:cs typeface="+mn-lt"/>
              </a:rPr>
              <a:t>Митного</a:t>
            </a:r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 кодексу </a:t>
            </a:r>
            <a:r>
              <a:rPr lang="ru-RU" sz="28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3A399A7-3B39-49A1-BD27-6214BB904F95}"/>
              </a:ext>
            </a:extLst>
          </p:cNvPr>
          <p:cNvSpPr/>
          <p:nvPr/>
        </p:nvSpPr>
        <p:spPr>
          <a:xfrm>
            <a:off x="1440611" y="5962289"/>
            <a:ext cx="9589696" cy="6757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i="1" dirty="0" err="1">
                <a:ea typeface="+mn-lt"/>
                <a:cs typeface="+mn-lt"/>
              </a:rPr>
              <a:t>Межі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території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цих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островів</a:t>
            </a:r>
            <a:r>
              <a:rPr lang="ru-RU" sz="2000" b="1" i="1" dirty="0">
                <a:ea typeface="+mn-lt"/>
                <a:cs typeface="+mn-lt"/>
              </a:rPr>
              <a:t>, установок і </a:t>
            </a:r>
            <a:r>
              <a:rPr lang="ru-RU" sz="2000" b="1" i="1" dirty="0" err="1">
                <a:ea typeface="+mn-lt"/>
                <a:cs typeface="+mn-lt"/>
              </a:rPr>
              <a:t>споруд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становлять</a:t>
            </a:r>
            <a:r>
              <a:rPr lang="ru-RU" sz="2000" b="1" i="1" dirty="0">
                <a:ea typeface="+mn-lt"/>
                <a:cs typeface="+mn-lt"/>
              </a:rPr>
              <a:t> </a:t>
            </a:r>
            <a:r>
              <a:rPr lang="ru-RU" sz="2000" b="1" i="1" dirty="0" err="1">
                <a:ea typeface="+mn-lt"/>
                <a:cs typeface="+mn-lt"/>
              </a:rPr>
              <a:t>митний</a:t>
            </a:r>
            <a:r>
              <a:rPr lang="ru-RU" sz="2000" b="1" i="1" dirty="0">
                <a:ea typeface="+mn-lt"/>
                <a:cs typeface="+mn-lt"/>
              </a:rPr>
              <a:t> кордон </a:t>
            </a:r>
            <a:r>
              <a:rPr lang="ru-RU" sz="2000" b="1" i="1" dirty="0" err="1">
                <a:ea typeface="+mn-lt"/>
                <a:cs typeface="+mn-lt"/>
              </a:rPr>
              <a:t>України</a:t>
            </a:r>
            <a:r>
              <a:rPr lang="ru-RU" sz="2000" b="1" i="1" dirty="0">
                <a:ea typeface="+mn-lt"/>
                <a:cs typeface="+mn-lt"/>
              </a:rPr>
              <a:t>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868487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A3B6404-C37D-4FE3-8124-9FC5ECE562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F610D-1DBC-4735-8A27-0B5947BF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58" y="662796"/>
            <a:ext cx="4493885" cy="36142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dirty="0" err="1"/>
              <a:t>Види</a:t>
            </a:r>
            <a:r>
              <a:rPr lang="en-US" sz="5000" b="1" dirty="0"/>
              <a:t> </a:t>
            </a:r>
            <a:r>
              <a:rPr lang="en-US" sz="5000" b="1" dirty="0" err="1"/>
              <a:t>митних</a:t>
            </a:r>
            <a:r>
              <a:rPr lang="en-US" sz="5000" b="1" dirty="0"/>
              <a:t> </a:t>
            </a:r>
            <a:r>
              <a:rPr lang="en-US" sz="5000" b="1" dirty="0" err="1"/>
              <a:t>режимів</a:t>
            </a:r>
            <a:r>
              <a:rPr lang="en-US" sz="5000" b="1" dirty="0"/>
              <a:t> </a:t>
            </a:r>
            <a:br>
              <a:rPr lang="en-US" sz="5000" b="1" dirty="0"/>
            </a:br>
            <a:r>
              <a:rPr lang="en-US" sz="5000" b="1" dirty="0"/>
              <a:t>(</a:t>
            </a:r>
            <a:r>
              <a:rPr lang="en-US" sz="5000" b="1" dirty="0" err="1"/>
              <a:t>ст</a:t>
            </a:r>
            <a:r>
              <a:rPr lang="en-US" sz="5000" b="1" dirty="0"/>
              <a:t>. 70 МК </a:t>
            </a:r>
            <a:r>
              <a:rPr lang="en-US" sz="5000" b="1" dirty="0" err="1"/>
              <a:t>України</a:t>
            </a:r>
            <a:r>
              <a:rPr lang="en-US" sz="5000" b="1" dirty="0"/>
              <a:t>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2E889C-BF1F-40B2-86C2-92153DB7E6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8034" y="0"/>
            <a:ext cx="6553966" cy="354261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557940A-71CE-48E1-BD71-2BEF15613C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851108" y="4783369"/>
            <a:ext cx="5340893" cy="207463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77C915-01E5-4C85-B3BF-7BF7CC3FEF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021640" y="0"/>
            <a:ext cx="1268175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C4CD93F-8806-41DE-8E22-6FE314BCEF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075289"/>
              </p:ext>
            </p:extLst>
          </p:nvPr>
        </p:nvGraphicFramePr>
        <p:xfrm>
          <a:off x="4106586" y="788465"/>
          <a:ext cx="7424423" cy="52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5953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CA7A60-8DF8-4B78-BFE3-B372B90AB9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9A5737-8D36-4BF8-AC7D-2AA2B6B633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968"/>
            <a:ext cx="3818316" cy="6900306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493114 w 3818316"/>
              <a:gd name="connsiteY2" fmla="*/ 6863976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252194 w 3818316"/>
              <a:gd name="connsiteY2" fmla="*/ 6853025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8316" h="6863976">
                <a:moveTo>
                  <a:pt x="0" y="0"/>
                </a:moveTo>
                <a:lnTo>
                  <a:pt x="3818316" y="0"/>
                </a:lnTo>
                <a:lnTo>
                  <a:pt x="2252194" y="6853025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F610D-1DBC-4735-8A27-0B5947BF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41" y="714374"/>
            <a:ext cx="3536377" cy="4474054"/>
          </a:xfrm>
        </p:spPr>
        <p:txBody>
          <a:bodyPr anchor="t">
            <a:normAutofit/>
          </a:bodyPr>
          <a:lstStyle/>
          <a:p>
            <a:r>
              <a:rPr lang="ru-RU" sz="5000" b="1" dirty="0" err="1">
                <a:ea typeface="+mj-lt"/>
                <a:cs typeface="+mj-lt"/>
              </a:rPr>
              <a:t>Види</a:t>
            </a:r>
            <a:r>
              <a:rPr lang="ru-RU" sz="5000" b="1" dirty="0">
                <a:ea typeface="+mj-lt"/>
                <a:cs typeface="+mj-lt"/>
              </a:rPr>
              <a:t> </a:t>
            </a:r>
            <a:r>
              <a:rPr lang="ru-RU" sz="5000" b="1" dirty="0" err="1">
                <a:ea typeface="+mj-lt"/>
                <a:cs typeface="+mj-lt"/>
              </a:rPr>
              <a:t>митних</a:t>
            </a:r>
            <a:r>
              <a:rPr lang="ru-RU" sz="5000" b="1" dirty="0">
                <a:ea typeface="+mj-lt"/>
                <a:cs typeface="+mj-lt"/>
              </a:rPr>
              <a:t> </a:t>
            </a:r>
            <a:r>
              <a:rPr lang="ru-RU" sz="5000" b="1" dirty="0" err="1">
                <a:ea typeface="+mj-lt"/>
                <a:cs typeface="+mj-lt"/>
              </a:rPr>
              <a:t>режимів</a:t>
            </a:r>
            <a:r>
              <a:rPr lang="ru-RU" sz="5000" b="1" dirty="0">
                <a:ea typeface="+mj-lt"/>
                <a:cs typeface="+mj-lt"/>
              </a:rPr>
              <a:t> </a:t>
            </a:r>
            <a:r>
              <a:rPr lang="en-US" sz="5000" b="1" dirty="0"/>
              <a:t/>
            </a:r>
            <a:br>
              <a:rPr lang="en-US" sz="5000" b="1" dirty="0"/>
            </a:br>
            <a:r>
              <a:rPr lang="ru-RU" sz="5000" b="1" dirty="0">
                <a:ea typeface="+mj-lt"/>
                <a:cs typeface="+mj-lt"/>
              </a:rPr>
              <a:t>(ст. 70 МК </a:t>
            </a:r>
            <a:r>
              <a:rPr lang="ru-RU" sz="5000" b="1" dirty="0" err="1">
                <a:ea typeface="+mj-lt"/>
                <a:cs typeface="+mj-lt"/>
              </a:rPr>
              <a:t>України</a:t>
            </a:r>
            <a:r>
              <a:rPr lang="ru-RU" sz="5000" b="1" dirty="0">
                <a:ea typeface="+mj-lt"/>
                <a:cs typeface="+mj-lt"/>
              </a:rPr>
              <a:t>)</a:t>
            </a:r>
            <a:endParaRPr lang="ru-RU" sz="50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ECE8B0-6962-4F5B-830A-E8F8F9726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759626"/>
            <a:ext cx="3484282" cy="40953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AF673E-0279-495F-A8A9-F84D0AB5A4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259294"/>
            <a:ext cx="4748213" cy="159571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745A746-CB73-4E92-A2BA-3A282B591C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717340"/>
              </p:ext>
            </p:extLst>
          </p:nvPr>
        </p:nvGraphicFramePr>
        <p:xfrm>
          <a:off x="4106586" y="788465"/>
          <a:ext cx="7424423" cy="52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6913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D528F82-F02C-4469-9435-9E2E555102C5}"/>
              </a:ext>
            </a:extLst>
          </p:cNvPr>
          <p:cNvSpPr/>
          <p:nvPr/>
        </p:nvSpPr>
        <p:spPr>
          <a:xfrm>
            <a:off x="4905555" y="441383"/>
            <a:ext cx="5995357" cy="355796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діяльність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пов’язана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ввезенням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зареєстрованих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ЛЗ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з метою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подальшої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оптової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торгівлі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використання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виробництві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готових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медичній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практиці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включаючи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контроль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видачу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дозволу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випуск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реалізацію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серії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зазначеного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додатку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ліцензії</a:t>
            </a:r>
            <a:endParaRPr lang="ru-RU" sz="2400" dirty="0" err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327A18C-F196-4A39-B1EA-BE8BF38A3D81}"/>
              </a:ext>
            </a:extLst>
          </p:cNvPr>
          <p:cNvSpPr/>
          <p:nvPr/>
        </p:nvSpPr>
        <p:spPr>
          <a:xfrm>
            <a:off x="763977" y="1001203"/>
            <a:ext cx="3033621" cy="13083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ІМПОРТ ЛІКАРСЬКИХ ЗАСОБІВ</a:t>
            </a:r>
            <a:endParaRPr lang="ru-RU" sz="2400" b="1">
              <a:solidFill>
                <a:srgbClr val="C00000"/>
              </a:solidFill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07DE9918-5020-4806-9E9B-8846FE089FEC}"/>
              </a:ext>
            </a:extLst>
          </p:cNvPr>
          <p:cNvSpPr/>
          <p:nvPr/>
        </p:nvSpPr>
        <p:spPr>
          <a:xfrm>
            <a:off x="3879716" y="1100170"/>
            <a:ext cx="977660" cy="1121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4207E1-DBBC-4335-AD0A-40B42B9D5E65}"/>
              </a:ext>
            </a:extLst>
          </p:cNvPr>
          <p:cNvSpPr txBox="1"/>
          <p:nvPr/>
        </p:nvSpPr>
        <p:spPr>
          <a:xfrm>
            <a:off x="238665" y="5975230"/>
            <a:ext cx="114702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ПКМУ </a:t>
            </a:r>
            <a:r>
              <a:rPr lang="en-US" b="1" i="1" dirty="0" err="1"/>
              <a:t>від</a:t>
            </a:r>
            <a:r>
              <a:rPr lang="en-US" b="1" i="1" dirty="0"/>
              <a:t> 30.11.2016 р. № 929 «</a:t>
            </a:r>
            <a:r>
              <a:rPr lang="en-US" b="1" i="1" dirty="0" err="1"/>
              <a:t>Про</a:t>
            </a:r>
            <a:r>
              <a:rPr lang="en-US" b="1" i="1" dirty="0"/>
              <a:t> </a:t>
            </a:r>
            <a:r>
              <a:rPr lang="en-US" b="1" i="1" dirty="0" err="1"/>
              <a:t>затвердження</a:t>
            </a:r>
            <a:r>
              <a:rPr lang="en-US" b="1" i="1" dirty="0"/>
              <a:t> </a:t>
            </a:r>
            <a:r>
              <a:rPr lang="en-US" b="1" i="1" dirty="0" err="1"/>
              <a:t>Ліцензійних</a:t>
            </a:r>
            <a:r>
              <a:rPr lang="en-US" b="1" i="1" dirty="0"/>
              <a:t> </a:t>
            </a:r>
            <a:r>
              <a:rPr lang="en-US" b="1" i="1" dirty="0" err="1"/>
              <a:t>умов</a:t>
            </a:r>
            <a:r>
              <a:rPr lang="en-US" b="1" i="1" dirty="0"/>
              <a:t> </a:t>
            </a:r>
            <a:r>
              <a:rPr lang="en-US" b="1" i="1" dirty="0" err="1"/>
              <a:t>провадження</a:t>
            </a:r>
            <a:r>
              <a:rPr lang="en-US" b="1" i="1" dirty="0"/>
              <a:t> </a:t>
            </a:r>
            <a:r>
              <a:rPr lang="en-US" b="1" i="1" dirty="0" err="1"/>
              <a:t>господарської</a:t>
            </a:r>
            <a:r>
              <a:rPr lang="en-US" b="1" i="1" dirty="0"/>
              <a:t> </a:t>
            </a:r>
            <a:r>
              <a:rPr lang="en-US" b="1" i="1" dirty="0" err="1"/>
              <a:t>діяльності</a:t>
            </a:r>
            <a:r>
              <a:rPr lang="en-US" b="1" i="1" dirty="0"/>
              <a:t> з </a:t>
            </a:r>
            <a:r>
              <a:rPr lang="en-US" b="1" i="1" dirty="0" err="1"/>
              <a:t>виробництва</a:t>
            </a:r>
            <a:r>
              <a:rPr lang="en-US" b="1" i="1" dirty="0"/>
              <a:t> </a:t>
            </a:r>
            <a:r>
              <a:rPr lang="en-US" b="1" i="1" dirty="0" err="1"/>
              <a:t>лікарських</a:t>
            </a:r>
            <a:r>
              <a:rPr lang="en-US" b="1" i="1" dirty="0"/>
              <a:t> </a:t>
            </a:r>
            <a:r>
              <a:rPr lang="en-US" b="1" i="1" dirty="0" err="1"/>
              <a:t>засобів</a:t>
            </a:r>
            <a:r>
              <a:rPr lang="en-US" b="1" i="1" dirty="0"/>
              <a:t>, </a:t>
            </a:r>
            <a:r>
              <a:rPr lang="en-US" b="1" i="1" dirty="0" err="1"/>
              <a:t>оптової</a:t>
            </a:r>
            <a:r>
              <a:rPr lang="en-US" b="1" i="1" dirty="0"/>
              <a:t> </a:t>
            </a:r>
            <a:r>
              <a:rPr lang="en-US" b="1" i="1" dirty="0" err="1"/>
              <a:t>та</a:t>
            </a:r>
            <a:r>
              <a:rPr lang="en-US" b="1" i="1" dirty="0"/>
              <a:t> </a:t>
            </a:r>
            <a:r>
              <a:rPr lang="en-US" b="1" i="1" dirty="0" err="1"/>
              <a:t>роздрібної</a:t>
            </a:r>
            <a:r>
              <a:rPr lang="en-US" b="1" i="1" dirty="0"/>
              <a:t> </a:t>
            </a:r>
            <a:r>
              <a:rPr lang="en-US" b="1" i="1" dirty="0" err="1"/>
              <a:t>торгівлі</a:t>
            </a:r>
            <a:r>
              <a:rPr lang="en-US" b="1" i="1" dirty="0"/>
              <a:t> </a:t>
            </a:r>
            <a:r>
              <a:rPr lang="en-US" b="1" i="1" dirty="0" err="1"/>
              <a:t>лікарськими</a:t>
            </a:r>
            <a:r>
              <a:rPr lang="en-US" b="1" i="1" dirty="0"/>
              <a:t> </a:t>
            </a:r>
            <a:r>
              <a:rPr lang="en-US" b="1" i="1" dirty="0" err="1"/>
              <a:t>засобами</a:t>
            </a:r>
            <a:r>
              <a:rPr lang="en-US" b="1" i="1" dirty="0"/>
              <a:t>, </a:t>
            </a:r>
            <a:r>
              <a:rPr lang="en-US" b="1" i="1" dirty="0" err="1"/>
              <a:t>імпорту</a:t>
            </a:r>
            <a:r>
              <a:rPr lang="en-US" b="1" i="1" dirty="0"/>
              <a:t> </a:t>
            </a:r>
            <a:r>
              <a:rPr lang="en-US" b="1" i="1" dirty="0" err="1"/>
              <a:t>лікарських</a:t>
            </a:r>
            <a:r>
              <a:rPr lang="en-US" b="1" i="1" dirty="0"/>
              <a:t> </a:t>
            </a:r>
            <a:r>
              <a:rPr lang="en-US" b="1" i="1" dirty="0" err="1"/>
              <a:t>засобів</a:t>
            </a:r>
            <a:r>
              <a:rPr lang="en-US" b="1" i="1" dirty="0"/>
              <a:t> (</a:t>
            </a:r>
            <a:r>
              <a:rPr lang="en-US" b="1" i="1" dirty="0" err="1"/>
              <a:t>крім</a:t>
            </a:r>
            <a:r>
              <a:rPr lang="en-US" b="1" i="1" dirty="0"/>
              <a:t> </a:t>
            </a:r>
            <a:r>
              <a:rPr lang="en-US" b="1" i="1" dirty="0" err="1"/>
              <a:t>активних</a:t>
            </a:r>
            <a:r>
              <a:rPr lang="en-US" b="1" i="1" dirty="0"/>
              <a:t> </a:t>
            </a:r>
            <a:r>
              <a:rPr lang="en-US" b="1" i="1" dirty="0" err="1"/>
              <a:t>фармацевтичних</a:t>
            </a:r>
            <a:r>
              <a:rPr lang="en-US" b="1" i="1" dirty="0"/>
              <a:t> </a:t>
            </a:r>
            <a:r>
              <a:rPr lang="en-US" b="1" i="1" dirty="0" err="1"/>
              <a:t>інгредієнтів</a:t>
            </a:r>
            <a:r>
              <a:rPr lang="en-US" b="1" i="1" dirty="0"/>
              <a:t>)»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40B70-5273-4A73-8B3C-BB8061E61B85}"/>
              </a:ext>
            </a:extLst>
          </p:cNvPr>
          <p:cNvSpPr txBox="1"/>
          <p:nvPr/>
        </p:nvSpPr>
        <p:spPr>
          <a:xfrm>
            <a:off x="2064589" y="420681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ІМПОРТЕР ЛЗ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8B84A7-E919-4B58-B15A-9B26AAEDB5F4}"/>
              </a:ext>
            </a:extLst>
          </p:cNvPr>
          <p:cNvSpPr txBox="1"/>
          <p:nvPr/>
        </p:nvSpPr>
        <p:spPr>
          <a:xfrm>
            <a:off x="4364966" y="4106173"/>
            <a:ext cx="659633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➢ </a:t>
            </a:r>
            <a:r>
              <a:rPr lang="en-US" sz="2000" dirty="0" err="1"/>
              <a:t>суб’єкт</a:t>
            </a:r>
            <a:r>
              <a:rPr lang="en-US" sz="2000" dirty="0"/>
              <a:t> </a:t>
            </a:r>
            <a:r>
              <a:rPr lang="en-US" sz="2000" dirty="0" err="1"/>
              <a:t>господарювання</a:t>
            </a:r>
            <a:r>
              <a:rPr lang="en-US" sz="2000" dirty="0"/>
              <a:t>, </a:t>
            </a:r>
            <a:r>
              <a:rPr lang="en-US" sz="2000" dirty="0" err="1"/>
              <a:t>зареєстрований</a:t>
            </a:r>
            <a:r>
              <a:rPr lang="en-US" sz="2000" dirty="0"/>
              <a:t> в </a:t>
            </a:r>
            <a:r>
              <a:rPr lang="en-US" sz="2000" dirty="0" err="1"/>
              <a:t>Україні</a:t>
            </a:r>
            <a:r>
              <a:rPr lang="en-US" sz="2000" dirty="0"/>
              <a:t>, </a:t>
            </a:r>
            <a:r>
              <a:rPr lang="en-US" sz="2000" dirty="0" err="1"/>
              <a:t>зокрема</a:t>
            </a:r>
            <a:r>
              <a:rPr lang="en-US" sz="2000" dirty="0"/>
              <a:t> </a:t>
            </a:r>
            <a:r>
              <a:rPr lang="en-US" sz="2000" dirty="0" err="1"/>
              <a:t>виробник</a:t>
            </a:r>
            <a:r>
              <a:rPr lang="en-US" sz="2000" dirty="0"/>
              <a:t> </a:t>
            </a:r>
            <a:r>
              <a:rPr lang="en-US" sz="2000" dirty="0" err="1"/>
              <a:t>або</a:t>
            </a:r>
            <a:r>
              <a:rPr lang="en-US" sz="2000" dirty="0"/>
              <a:t> </a:t>
            </a:r>
            <a:r>
              <a:rPr lang="en-US" sz="2000" dirty="0" err="1"/>
              <a:t>особа</a:t>
            </a:r>
            <a:r>
              <a:rPr lang="en-US" sz="2000" dirty="0"/>
              <a:t>, </a:t>
            </a:r>
            <a:r>
              <a:rPr lang="en-US" sz="2000" dirty="0" err="1"/>
              <a:t>що</a:t>
            </a:r>
            <a:r>
              <a:rPr lang="en-US" sz="2000" dirty="0"/>
              <a:t> </a:t>
            </a:r>
            <a:r>
              <a:rPr lang="en-US" sz="2000" dirty="0" err="1"/>
              <a:t>представляє</a:t>
            </a:r>
            <a:r>
              <a:rPr lang="en-US" sz="2000" dirty="0"/>
              <a:t> </a:t>
            </a:r>
            <a:r>
              <a:rPr lang="en-US" sz="2000" dirty="0" err="1"/>
              <a:t>виробника</a:t>
            </a:r>
            <a:r>
              <a:rPr lang="en-US" sz="2000" dirty="0"/>
              <a:t> ЛЗ, </a:t>
            </a:r>
            <a:r>
              <a:rPr lang="en-US" sz="2000" dirty="0" err="1"/>
              <a:t>який</a:t>
            </a:r>
            <a:r>
              <a:rPr lang="en-US" sz="2000" dirty="0"/>
              <a:t> </a:t>
            </a:r>
            <a:r>
              <a:rPr lang="en-US" sz="2000" dirty="0" err="1"/>
              <a:t>провадить</a:t>
            </a:r>
            <a:r>
              <a:rPr lang="en-US" sz="2000" dirty="0"/>
              <a:t> </a:t>
            </a:r>
            <a:r>
              <a:rPr lang="en-US" sz="2000" dirty="0" err="1"/>
              <a:t>господарську</a:t>
            </a:r>
            <a:r>
              <a:rPr lang="en-US" sz="2000" dirty="0"/>
              <a:t> </a:t>
            </a:r>
            <a:r>
              <a:rPr lang="en-US" sz="2000" dirty="0" err="1"/>
              <a:t>діяльність</a:t>
            </a:r>
            <a:r>
              <a:rPr lang="en-US" sz="2000" dirty="0"/>
              <a:t> з </a:t>
            </a:r>
            <a:r>
              <a:rPr lang="en-US" sz="2000" dirty="0" err="1"/>
              <a:t>імпорту</a:t>
            </a:r>
            <a:r>
              <a:rPr lang="en-US" sz="2000" dirty="0"/>
              <a:t> ЛЗ </a:t>
            </a:r>
            <a:r>
              <a:rPr lang="en-US" sz="2000" dirty="0" err="1"/>
              <a:t>та</a:t>
            </a:r>
            <a:r>
              <a:rPr lang="en-US" sz="2000" dirty="0"/>
              <a:t> </a:t>
            </a:r>
            <a:r>
              <a:rPr lang="en-US" sz="2000" dirty="0" err="1"/>
              <a:t>має</a:t>
            </a:r>
            <a:r>
              <a:rPr lang="en-US" sz="2000" dirty="0"/>
              <a:t> </a:t>
            </a:r>
            <a:r>
              <a:rPr lang="en-US" sz="2000" dirty="0" err="1"/>
              <a:t>ліцензію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імпорт</a:t>
            </a:r>
            <a:r>
              <a:rPr lang="en-US" sz="2000" dirty="0"/>
              <a:t> ЛЗ </a:t>
            </a:r>
          </a:p>
        </p:txBody>
      </p:sp>
    </p:spTree>
    <p:extLst>
      <p:ext uri="{BB962C8B-B14F-4D97-AF65-F5344CB8AC3E}">
        <p14:creationId xmlns:p14="http://schemas.microsoft.com/office/powerpoint/2010/main" val="3342197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C1827-B9D3-4F68-AFF5-DBFF6634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6458"/>
            <a:ext cx="9906000" cy="6489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Ліцензування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імпорту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001E2E"/>
              </a:solidFill>
            </a:endParaRP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346898ED-DD3C-4FA8-BD78-6C834FEE633B}"/>
              </a:ext>
            </a:extLst>
          </p:cNvPr>
          <p:cNvSpPr/>
          <p:nvPr/>
        </p:nvSpPr>
        <p:spPr>
          <a:xfrm>
            <a:off x="718494" y="1231363"/>
            <a:ext cx="2602301" cy="848263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Орган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ліцензування</a:t>
            </a:r>
            <a:endParaRPr lang="ru-RU" sz="2400" b="1" dirty="0" err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B8EB6D9-B125-43A9-B335-455E940F5355}"/>
              </a:ext>
            </a:extLst>
          </p:cNvPr>
          <p:cNvSpPr/>
          <p:nvPr/>
        </p:nvSpPr>
        <p:spPr>
          <a:xfrm>
            <a:off x="3324045" y="1189008"/>
            <a:ext cx="5161471" cy="8913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Держлікслужба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України</a:t>
            </a:r>
            <a:endParaRPr lang="ru-RU" sz="2400" b="1" i="1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CB383FA1-E761-4B82-A8E9-A9ADA2AED79E}"/>
              </a:ext>
            </a:extLst>
          </p:cNvPr>
          <p:cNvSpPr/>
          <p:nvPr/>
        </p:nvSpPr>
        <p:spPr>
          <a:xfrm>
            <a:off x="718493" y="2194645"/>
            <a:ext cx="2602301" cy="718867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Термін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дії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ліцензії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6ECE965-14E6-4798-B4B2-164C7B2D8979}"/>
              </a:ext>
            </a:extLst>
          </p:cNvPr>
          <p:cNvSpPr/>
          <p:nvPr/>
        </p:nvSpPr>
        <p:spPr>
          <a:xfrm>
            <a:off x="3324044" y="2195422"/>
            <a:ext cx="5161471" cy="718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необмежений</a:t>
            </a:r>
            <a:r>
              <a:rPr lang="ru-RU" sz="2400" b="1" i="1" dirty="0">
                <a:ea typeface="+mn-lt"/>
                <a:cs typeface="+mn-lt"/>
              </a:rPr>
              <a:t> </a:t>
            </a:r>
            <a:endParaRPr lang="ru-RU" b="1" dirty="0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0E5AEA17-2D44-42FF-A863-682874103E45}"/>
              </a:ext>
            </a:extLst>
          </p:cNvPr>
          <p:cNvSpPr/>
          <p:nvPr/>
        </p:nvSpPr>
        <p:spPr>
          <a:xfrm>
            <a:off x="718493" y="2999777"/>
            <a:ext cx="2602301" cy="1135810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Підстави</a:t>
            </a: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171EC69-6665-43B5-BF47-270B46170491}"/>
              </a:ext>
            </a:extLst>
          </p:cNvPr>
          <p:cNvSpPr/>
          <p:nvPr/>
        </p:nvSpPr>
        <p:spPr>
          <a:xfrm>
            <a:off x="3324043" y="3000554"/>
            <a:ext cx="5161471" cy="38531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матеріально-технічної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бази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кваліфікованого</a:t>
            </a:r>
            <a:r>
              <a:rPr lang="ru-RU" dirty="0">
                <a:ea typeface="+mn-lt"/>
                <a:cs typeface="+mn-lt"/>
              </a:rPr>
              <a:t> персоналу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b="1" dirty="0" err="1">
                <a:ea typeface="+mn-lt"/>
                <a:cs typeface="+mn-lt"/>
              </a:rPr>
              <a:t>досьє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додержанням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: 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та/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Європейської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фармакопеї</a:t>
            </a:r>
            <a:r>
              <a:rPr lang="ru-RU" dirty="0">
                <a:ea typeface="+mn-lt"/>
                <a:cs typeface="+mn-lt"/>
              </a:rPr>
              <a:t>, а за </a:t>
            </a:r>
            <a:r>
              <a:rPr lang="ru-RU" dirty="0" err="1">
                <a:ea typeface="+mn-lt"/>
                <a:cs typeface="+mn-lt"/>
              </a:rPr>
              <a:t>відсутності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цих</a:t>
            </a:r>
            <a:r>
              <a:rPr lang="ru-RU" dirty="0">
                <a:ea typeface="+mn-lt"/>
                <a:cs typeface="+mn-lt"/>
              </a:rPr>
              <a:t> фармакопеях -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провідних</a:t>
            </a:r>
            <a:r>
              <a:rPr lang="ru-RU" dirty="0">
                <a:ea typeface="+mn-lt"/>
                <a:cs typeface="+mn-lt"/>
              </a:rPr>
              <a:t> фармакопей (</a:t>
            </a:r>
            <a:r>
              <a:rPr lang="ru-RU" dirty="0" err="1">
                <a:ea typeface="+mn-lt"/>
                <a:cs typeface="+mn-lt"/>
              </a:rPr>
              <a:t>Британська</a:t>
            </a:r>
            <a:r>
              <a:rPr lang="ru-RU" dirty="0">
                <a:ea typeface="+mn-lt"/>
                <a:cs typeface="+mn-lt"/>
              </a:rPr>
              <a:t> фармакопея, фармакопея США, фармакопея </a:t>
            </a:r>
            <a:r>
              <a:rPr lang="ru-RU" dirty="0" err="1">
                <a:ea typeface="+mn-lt"/>
                <a:cs typeface="+mn-lt"/>
              </a:rPr>
              <a:t>Японії</a:t>
            </a:r>
            <a:r>
              <a:rPr lang="ru-RU" dirty="0">
                <a:ea typeface="+mn-lt"/>
                <a:cs typeface="+mn-lt"/>
              </a:rPr>
              <a:t>) 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        •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технічних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 та НПА,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вимоги</a:t>
            </a:r>
            <a:r>
              <a:rPr lang="ru-RU" dirty="0">
                <a:ea typeface="+mn-lt"/>
                <a:cs typeface="+mn-lt"/>
              </a:rPr>
              <a:t> до ЛЗ,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упаковки, умов і </a:t>
            </a:r>
            <a:r>
              <a:rPr lang="ru-RU" dirty="0" err="1">
                <a:ea typeface="+mn-lt"/>
                <a:cs typeface="+mn-lt"/>
              </a:rPr>
              <a:t>термінів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зберігання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методів</a:t>
            </a:r>
            <a:r>
              <a:rPr lang="ru-RU" dirty="0">
                <a:ea typeface="+mn-lt"/>
                <a:cs typeface="+mn-lt"/>
              </a:rPr>
              <a:t> контролю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 </a:t>
            </a:r>
          </a:p>
          <a:p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наявність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контролю за </a:t>
            </a:r>
            <a:r>
              <a:rPr lang="ru-RU" dirty="0" err="1">
                <a:ea typeface="+mn-lt"/>
                <a:cs typeface="+mn-lt"/>
              </a:rPr>
              <a:t>якістю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будуть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ввозитися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endParaRPr lang="ru-RU" dirty="0"/>
          </a:p>
        </p:txBody>
      </p:sp>
      <p:sp>
        <p:nvSpPr>
          <p:cNvPr id="10" name="Выноска: стрелка влево 9">
            <a:extLst>
              <a:ext uri="{FF2B5EF4-FFF2-40B4-BE49-F238E27FC236}">
                <a16:creationId xmlns:a16="http://schemas.microsoft.com/office/drawing/2014/main" id="{5E27BD3D-F3D3-42D3-80DB-CDD8816F4BBF}"/>
              </a:ext>
            </a:extLst>
          </p:cNvPr>
          <p:cNvSpPr/>
          <p:nvPr/>
        </p:nvSpPr>
        <p:spPr>
          <a:xfrm>
            <a:off x="8053298" y="2683354"/>
            <a:ext cx="4140677" cy="4169432"/>
          </a:xfrm>
          <a:prstGeom prst="leftArrow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dirty="0">
                <a:ea typeface="+mn-lt"/>
                <a:cs typeface="+mn-lt"/>
              </a:rPr>
              <a:t>I. </a:t>
            </a:r>
            <a:r>
              <a:rPr lang="ru-RU" dirty="0" err="1">
                <a:ea typeface="+mn-lt"/>
                <a:cs typeface="+mn-lt"/>
              </a:rPr>
              <a:t>Загальна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інформація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II. </a:t>
            </a:r>
            <a:r>
              <a:rPr lang="ru-RU" dirty="0" err="1">
                <a:ea typeface="+mn-lt"/>
                <a:cs typeface="+mn-lt"/>
              </a:rPr>
              <a:t>Фармацевтична</a:t>
            </a:r>
            <a:r>
              <a:rPr lang="ru-RU" dirty="0">
                <a:ea typeface="+mn-lt"/>
                <a:cs typeface="+mn-lt"/>
              </a:rPr>
              <a:t> система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імпортера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III. Персонал </a:t>
            </a:r>
          </a:p>
          <a:p>
            <a:r>
              <a:rPr lang="ru-RU" dirty="0" err="1">
                <a:ea typeface="+mn-lt"/>
                <a:cs typeface="+mn-lt"/>
              </a:rPr>
              <a:t>IV.Приміщення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обладнання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V. </a:t>
            </a:r>
            <a:r>
              <a:rPr lang="ru-RU" dirty="0" err="1">
                <a:ea typeface="+mn-lt"/>
                <a:cs typeface="+mn-lt"/>
              </a:rPr>
              <a:t>Документація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VI.Контроль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VII.Оптова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торгівля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дистрибуція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рекламації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дефекти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вилучення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обігу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відкликання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продукції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VIII.Внутрішні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аудити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самоінспекції</a:t>
            </a:r>
            <a:r>
              <a:rPr lang="ru-RU" dirty="0">
                <a:ea typeface="+mn-lt"/>
                <a:cs typeface="+mn-lt"/>
              </a:rPr>
              <a:t>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499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1E1E43-EB60-41B1-B974-D75BD596D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189" y="873743"/>
            <a:ext cx="9906000" cy="91891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err="1">
                <a:ea typeface="+mn-lt"/>
                <a:cs typeface="+mn-lt"/>
              </a:rPr>
              <a:t>Ліцензія</a:t>
            </a:r>
            <a:r>
              <a:rPr lang="ru-RU" b="1" i="1" dirty="0">
                <a:ea typeface="+mn-lt"/>
                <a:cs typeface="+mn-lt"/>
              </a:rPr>
              <a:t> на </a:t>
            </a:r>
            <a:r>
              <a:rPr lang="ru-RU" b="1" i="1" dirty="0" err="1">
                <a:ea typeface="+mn-lt"/>
                <a:cs typeface="+mn-lt"/>
              </a:rPr>
              <a:t>імпорт</a:t>
            </a:r>
            <a:r>
              <a:rPr lang="ru-RU" b="1" i="1" dirty="0">
                <a:ea typeface="+mn-lt"/>
                <a:cs typeface="+mn-lt"/>
              </a:rPr>
              <a:t> ЛЗ </a:t>
            </a:r>
            <a:r>
              <a:rPr lang="ru-RU" b="1" i="1" dirty="0" err="1">
                <a:ea typeface="+mn-lt"/>
                <a:cs typeface="+mn-lt"/>
              </a:rPr>
              <a:t>видається</a:t>
            </a:r>
            <a:r>
              <a:rPr lang="ru-RU" b="1" i="1" dirty="0">
                <a:ea typeface="+mn-lt"/>
                <a:cs typeface="+mn-lt"/>
              </a:rPr>
              <a:t> разом </a:t>
            </a:r>
            <a:r>
              <a:rPr lang="ru-RU" b="1" i="1" dirty="0" err="1">
                <a:ea typeface="+mn-lt"/>
                <a:cs typeface="+mn-lt"/>
              </a:rPr>
              <a:t>із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додатком</a:t>
            </a:r>
            <a:r>
              <a:rPr lang="ru-RU" b="1" i="1" dirty="0">
                <a:ea typeface="+mn-lt"/>
                <a:cs typeface="+mn-lt"/>
              </a:rPr>
              <a:t>, у </a:t>
            </a:r>
            <a:r>
              <a:rPr lang="ru-RU" b="1" i="1" dirty="0" err="1">
                <a:ea typeface="+mn-lt"/>
                <a:cs typeface="+mn-lt"/>
              </a:rPr>
              <a:t>якому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зазначаються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перелік</a:t>
            </a:r>
            <a:r>
              <a:rPr lang="ru-RU" b="1" i="1" dirty="0">
                <a:ea typeface="+mn-lt"/>
                <a:cs typeface="+mn-lt"/>
              </a:rPr>
              <a:t> ЛЗ, </a:t>
            </a:r>
            <a:r>
              <a:rPr lang="ru-RU" b="1" i="1" dirty="0" err="1">
                <a:ea typeface="+mn-lt"/>
                <a:cs typeface="+mn-lt"/>
              </a:rPr>
              <a:t>дозволених</a:t>
            </a:r>
            <a:r>
              <a:rPr lang="ru-RU" b="1" i="1" dirty="0">
                <a:ea typeface="+mn-lt"/>
                <a:cs typeface="+mn-lt"/>
              </a:rPr>
              <a:t> до </a:t>
            </a:r>
            <a:r>
              <a:rPr lang="ru-RU" b="1" i="1" dirty="0" err="1">
                <a:ea typeface="+mn-lt"/>
                <a:cs typeface="+mn-lt"/>
              </a:rPr>
              <a:t>імпорту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ліцензіату</a:t>
            </a:r>
            <a:r>
              <a:rPr lang="ru-RU" b="1" i="1" dirty="0">
                <a:ea typeface="+mn-lt"/>
                <a:cs typeface="+mn-lt"/>
              </a:rPr>
              <a:t>, та </a:t>
            </a:r>
            <a:r>
              <a:rPr lang="ru-RU" b="1" i="1" dirty="0" err="1">
                <a:ea typeface="+mn-lt"/>
                <a:cs typeface="+mn-lt"/>
              </a:rPr>
              <a:t>особливі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умови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провадження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діяльності</a:t>
            </a:r>
            <a:endParaRPr lang="ru-RU" b="1" i="1" dirty="0" err="1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1F5CC55-CEEB-409E-8466-9BD219E87AAF}"/>
              </a:ext>
            </a:extLst>
          </p:cNvPr>
          <p:cNvSpPr txBox="1">
            <a:spLocks/>
          </p:cNvSpPr>
          <p:nvPr/>
        </p:nvSpPr>
        <p:spPr>
          <a:xfrm>
            <a:off x="1143000" y="116458"/>
            <a:ext cx="9906000" cy="648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Ліцензування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імпорту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001E2E"/>
              </a:solidFill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CC2E3E44-5360-4887-AE63-446EEF8F1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32" y="490095"/>
            <a:ext cx="2153729" cy="167962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43E6EF-CD0C-4DE7-A38F-2AE598DA1692}"/>
              </a:ext>
            </a:extLst>
          </p:cNvPr>
          <p:cNvSpPr/>
          <p:nvPr/>
        </p:nvSpPr>
        <p:spPr>
          <a:xfrm>
            <a:off x="520460" y="2066026"/>
            <a:ext cx="3623093" cy="3335546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Імпорт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відповідно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контракту,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укладеного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із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закордонним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виробником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постачальником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цього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ЛЗ та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власником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реєстраційного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ЛЗ</a:t>
            </a: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A048028-8D6C-4070-A113-AC2B1A9E6DC3}"/>
              </a:ext>
            </a:extLst>
          </p:cNvPr>
          <p:cNvSpPr/>
          <p:nvPr/>
        </p:nvSpPr>
        <p:spPr>
          <a:xfrm>
            <a:off x="5351252" y="2066025"/>
            <a:ext cx="6570451" cy="3335546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сторони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відповідають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безпеки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ефективності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реєстраційного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досьє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законодавства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ліцензійних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умов </a:t>
            </a:r>
            <a:endParaRPr lang="ru-RU" dirty="0" err="1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положення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обов’язків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сторін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стосовно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розгляду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рекламацій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дефектів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вилучення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обігу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відкликання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знищення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утилізації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запобігання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постачанню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неякісних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підроблених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неправильно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маркованих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фальсифікованих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нерозфасованої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«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in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bulk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»);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належних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умов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транспортування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зберігання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контрольних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архівних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зразків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;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обов’язків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сторін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продукції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E86AD66-DB6D-4BD2-BE5D-2229C8D31EE6}"/>
              </a:ext>
            </a:extLst>
          </p:cNvPr>
          <p:cNvSpPr/>
          <p:nvPr/>
        </p:nvSpPr>
        <p:spPr>
          <a:xfrm>
            <a:off x="4081897" y="2280012"/>
            <a:ext cx="1495244" cy="14521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err="1">
                <a:ea typeface="+mn-lt"/>
                <a:cs typeface="+mn-lt"/>
              </a:rPr>
              <a:t>чітко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зазначено</a:t>
            </a:r>
            <a:endParaRPr lang="ru-RU" b="1" i="1" dirty="0" err="1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2B260C3-F6B3-45B9-9625-DB191BB252CC}"/>
              </a:ext>
            </a:extLst>
          </p:cNvPr>
          <p:cNvSpPr/>
          <p:nvPr/>
        </p:nvSpPr>
        <p:spPr>
          <a:xfrm>
            <a:off x="202362" y="5543550"/>
            <a:ext cx="3579960" cy="1035168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Наявність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ліцензії</a:t>
            </a:r>
            <a:r>
              <a:rPr lang="ru-RU" sz="2000" b="1" dirty="0">
                <a:ea typeface="+mn-lt"/>
                <a:cs typeface="+mn-lt"/>
              </a:rPr>
              <a:t> на </a:t>
            </a:r>
            <a:r>
              <a:rPr lang="ru-RU" sz="2000" b="1" dirty="0" err="1">
                <a:ea typeface="+mn-lt"/>
                <a:cs typeface="+mn-lt"/>
              </a:rPr>
              <a:t>імпорт</a:t>
            </a:r>
            <a:r>
              <a:rPr lang="ru-RU" sz="2000" b="1" dirty="0">
                <a:ea typeface="+mn-lt"/>
                <a:cs typeface="+mn-lt"/>
              </a:rPr>
              <a:t> ЛЗ </a:t>
            </a:r>
          </a:p>
          <a:p>
            <a:pPr algn="ctr"/>
            <a:r>
              <a:rPr lang="ru-RU" sz="2000" b="1" dirty="0">
                <a:ea typeface="+mn-lt"/>
                <a:cs typeface="+mn-lt"/>
              </a:rPr>
              <a:t>(станом на 27.03.2018 р.)</a:t>
            </a:r>
            <a:endParaRPr lang="ru-RU" sz="2000" b="1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2BE2D90-7302-42A4-969D-44EF26CB8336}"/>
              </a:ext>
            </a:extLst>
          </p:cNvPr>
          <p:cNvSpPr/>
          <p:nvPr/>
        </p:nvSpPr>
        <p:spPr>
          <a:xfrm>
            <a:off x="4486814" y="5543549"/>
            <a:ext cx="2947357" cy="1035168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209 </a:t>
            </a:r>
            <a:r>
              <a:rPr lang="ru-RU" sz="2000" b="1" dirty="0" err="1">
                <a:ea typeface="+mn-lt"/>
                <a:cs typeface="+mn-lt"/>
              </a:rPr>
              <a:t>суб'єктів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господарювання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E821DF5-E287-401F-9760-6E5EDD793967}"/>
              </a:ext>
            </a:extLst>
          </p:cNvPr>
          <p:cNvSpPr/>
          <p:nvPr/>
        </p:nvSpPr>
        <p:spPr>
          <a:xfrm>
            <a:off x="8138664" y="5543550"/>
            <a:ext cx="3579960" cy="1035168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право на </a:t>
            </a:r>
            <a:r>
              <a:rPr lang="ru-RU" sz="2000" b="1" dirty="0" err="1">
                <a:ea typeface="+mn-lt"/>
                <a:cs typeface="+mn-lt"/>
              </a:rPr>
              <a:t>імпорт</a:t>
            </a:r>
            <a:r>
              <a:rPr lang="ru-RU" sz="2000" b="1" dirty="0">
                <a:ea typeface="+mn-lt"/>
                <a:cs typeface="+mn-lt"/>
              </a:rPr>
              <a:t> 9113 </a:t>
            </a:r>
            <a:r>
              <a:rPr lang="ru-RU" sz="2000" b="1" dirty="0" err="1">
                <a:ea typeface="+mn-lt"/>
                <a:cs typeface="+mn-lt"/>
              </a:rPr>
              <a:t>торгових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найменувань</a:t>
            </a:r>
            <a:r>
              <a:rPr lang="ru-RU" sz="2000" b="1" dirty="0">
                <a:ea typeface="+mn-lt"/>
                <a:cs typeface="+mn-lt"/>
              </a:rPr>
              <a:t> ЛЗ</a:t>
            </a: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A3679886-3CC5-4A37-BB7D-9E820FD760BE}"/>
              </a:ext>
            </a:extLst>
          </p:cNvPr>
          <p:cNvSpPr/>
          <p:nvPr/>
        </p:nvSpPr>
        <p:spPr>
          <a:xfrm>
            <a:off x="3921949" y="5771913"/>
            <a:ext cx="431321" cy="57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CD377B34-0DE9-4A44-BB51-3BA95548D22A}"/>
              </a:ext>
            </a:extLst>
          </p:cNvPr>
          <p:cNvSpPr/>
          <p:nvPr/>
        </p:nvSpPr>
        <p:spPr>
          <a:xfrm>
            <a:off x="7573797" y="5771912"/>
            <a:ext cx="431321" cy="57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9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348C508-1335-4EC8-9598-2239AD8DBA76}"/>
              </a:ext>
            </a:extLst>
          </p:cNvPr>
          <p:cNvSpPr txBox="1">
            <a:spLocks/>
          </p:cNvSpPr>
          <p:nvPr/>
        </p:nvSpPr>
        <p:spPr>
          <a:xfrm>
            <a:off x="1143000" y="116458"/>
            <a:ext cx="9906000" cy="648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Процедура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Ліцензування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імпорту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 dirty="0">
              <a:solidFill>
                <a:srgbClr val="001E2E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824197C-675A-41A9-B6BA-44D253143DA2}"/>
              </a:ext>
            </a:extLst>
          </p:cNvPr>
          <p:cNvSpPr/>
          <p:nvPr/>
        </p:nvSpPr>
        <p:spPr>
          <a:xfrm>
            <a:off x="304800" y="757686"/>
            <a:ext cx="11128074" cy="57509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Подання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до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Держлікслужби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(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розгляд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не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пізніше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6-го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робочого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дня)</a:t>
            </a:r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AE0CE07-98C3-4010-8BCC-E94C28DDF511}"/>
              </a:ext>
            </a:extLst>
          </p:cNvPr>
          <p:cNvSpPr/>
          <p:nvPr/>
        </p:nvSpPr>
        <p:spPr>
          <a:xfrm>
            <a:off x="304798" y="5502213"/>
            <a:ext cx="11128074" cy="57509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Складання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акту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(2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примірники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) 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23BA46A-E68A-4FF8-A0BA-4E6AB5CA4716}"/>
              </a:ext>
            </a:extLst>
          </p:cNvPr>
          <p:cNvSpPr/>
          <p:nvPr/>
        </p:nvSpPr>
        <p:spPr>
          <a:xfrm>
            <a:off x="304800" y="6192327"/>
            <a:ext cx="11128074" cy="575094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Рішення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видачу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ліцензії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(не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пізніше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10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робочих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з дня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надходження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заяви)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5CF57B1-8113-407F-B4E2-D7AA44D08E97}"/>
              </a:ext>
            </a:extLst>
          </p:cNvPr>
          <p:cNvSpPr/>
          <p:nvPr/>
        </p:nvSpPr>
        <p:spPr>
          <a:xfrm>
            <a:off x="304798" y="1433421"/>
            <a:ext cx="11128074" cy="395377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Перевірка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посадовими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особами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відповідності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ліцензійним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ea typeface="+mn-lt"/>
                <a:cs typeface="+mn-lt"/>
              </a:rPr>
              <a:t>умовам</a:t>
            </a:r>
            <a:r>
              <a:rPr lang="ru-RU" sz="2000" b="1" i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i="1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2000" b="1" u="sng" dirty="0" err="1">
                <a:solidFill>
                  <a:schemeClr val="tx1"/>
                </a:solidFill>
                <a:ea typeface="+mn-lt"/>
                <a:cs typeface="+mn-lt"/>
              </a:rPr>
              <a:t>Тривалість</a:t>
            </a:r>
            <a:r>
              <a:rPr lang="ru-RU" sz="20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- не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більше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3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робочих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• </a:t>
            </a:r>
            <a:r>
              <a:rPr lang="ru-RU" sz="2000" b="1" u="sng" dirty="0" err="1">
                <a:solidFill>
                  <a:schemeClr val="tx1"/>
                </a:solidFill>
                <a:ea typeface="+mn-lt"/>
                <a:cs typeface="+mn-lt"/>
              </a:rPr>
              <a:t>Об'єкти</a:t>
            </a:r>
            <a:r>
              <a:rPr lang="ru-RU" sz="20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000" b="1" u="sng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  <a:endParaRPr lang="ru-RU" u="sng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матеріально-технічної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бази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установчих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документах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зовнішньоекономічної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діяльності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відомостей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наведених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у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заяві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Ліцензійним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умовам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окументації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системи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управління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якістю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умов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імпорту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ЛЗ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вимогам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нормативно-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технічної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документації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штатного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розкладу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трудових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книжок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працівників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їх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оформлення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підтверджують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правовідносини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працівників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із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СГ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накази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призначення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трудові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договори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тощо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кваліфікованого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персоналу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спеціальну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освіту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підвищення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кваліфікації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працівників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будуть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безпосередньо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займатися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імпортом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ЛЗ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Уповноваженої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особи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✓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наявність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плану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термінових</a:t>
            </a:r>
            <a:r>
              <a:rPr lang="ru-RU" sz="16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rgbClr val="C00000"/>
                </a:solidFill>
                <a:ea typeface="+mn-lt"/>
                <a:cs typeface="+mn-lt"/>
              </a:rPr>
              <a:t>дій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зупинення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імпорту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вилучення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обігу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ЛЗ і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вжиття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відповідних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організаційних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заходів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повернення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продавцю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виробнику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) ЛЗ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їх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знищення</a:t>
            </a:r>
            <a:r>
              <a:rPr lang="ru-RU" sz="16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ea typeface="+mn-lt"/>
                <a:cs typeface="+mn-lt"/>
              </a:rPr>
              <a:t>утилізації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119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E0DB9-5661-41DC-AD5D-38D6F906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Регламентація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державного контролю за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якістю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ввезених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F5AACF-5FD3-41E7-97D7-E78ED44EB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10653622" cy="46570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romanUcPeriod"/>
            </a:pPr>
            <a:r>
              <a:rPr lang="ru-RU" sz="2800" b="1" dirty="0">
                <a:ea typeface="+mn-lt"/>
                <a:cs typeface="+mn-lt"/>
              </a:rPr>
              <a:t>Закон </a:t>
            </a:r>
            <a:r>
              <a:rPr lang="ru-RU" sz="2800" b="1" dirty="0" err="1">
                <a:ea typeface="+mn-lt"/>
                <a:cs typeface="+mn-lt"/>
              </a:rPr>
              <a:t>України</a:t>
            </a:r>
            <a:r>
              <a:rPr lang="ru-RU" sz="2800" b="1" dirty="0">
                <a:ea typeface="+mn-lt"/>
                <a:cs typeface="+mn-lt"/>
              </a:rPr>
              <a:t> «Про </a:t>
            </a:r>
            <a:r>
              <a:rPr lang="ru-RU" sz="2800" b="1" dirty="0" err="1">
                <a:ea typeface="+mn-lt"/>
                <a:cs typeface="+mn-lt"/>
              </a:rPr>
              <a:t>лікарські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засоби</a:t>
            </a:r>
            <a:r>
              <a:rPr lang="ru-RU" sz="2800" b="1" dirty="0">
                <a:ea typeface="+mn-lt"/>
                <a:cs typeface="+mn-lt"/>
              </a:rPr>
              <a:t>» </a:t>
            </a:r>
          </a:p>
          <a:p>
            <a:pPr marL="457200" indent="-457200">
              <a:buAutoNum type="romanUcPeriod"/>
            </a:pP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ПКМУ № 902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від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14.09.2005 р.</a:t>
            </a:r>
            <a:r>
              <a:rPr lang="ru-RU" sz="2800" dirty="0">
                <a:ea typeface="+mn-lt"/>
                <a:cs typeface="+mn-lt"/>
              </a:rPr>
              <a:t> </a:t>
            </a:r>
            <a:r>
              <a:rPr lang="ru-RU" sz="2800" b="1" dirty="0">
                <a:ea typeface="+mn-lt"/>
                <a:cs typeface="+mn-lt"/>
              </a:rPr>
              <a:t>Про </a:t>
            </a:r>
            <a:r>
              <a:rPr lang="ru-RU" sz="2800" b="1" dirty="0" err="1">
                <a:ea typeface="+mn-lt"/>
                <a:cs typeface="+mn-lt"/>
              </a:rPr>
              <a:t>затвердження</a:t>
            </a:r>
            <a:r>
              <a:rPr lang="ru-RU" sz="2800" b="1" dirty="0">
                <a:ea typeface="+mn-lt"/>
                <a:cs typeface="+mn-lt"/>
              </a:rPr>
              <a:t> Порядку </a:t>
            </a:r>
            <a:r>
              <a:rPr lang="ru-RU" sz="2800" b="1" dirty="0" err="1">
                <a:ea typeface="+mn-lt"/>
                <a:cs typeface="+mn-lt"/>
              </a:rPr>
              <a:t>здійснення</a:t>
            </a:r>
            <a:r>
              <a:rPr lang="ru-RU" sz="2800" b="1" dirty="0">
                <a:ea typeface="+mn-lt"/>
                <a:cs typeface="+mn-lt"/>
              </a:rPr>
              <a:t> державного контролю </a:t>
            </a:r>
            <a:r>
              <a:rPr lang="ru-RU" sz="2800" b="1" dirty="0" err="1">
                <a:ea typeface="+mn-lt"/>
                <a:cs typeface="+mn-lt"/>
              </a:rPr>
              <a:t>якості</a:t>
            </a:r>
            <a:r>
              <a:rPr lang="ru-RU" sz="2800" b="1" dirty="0">
                <a:ea typeface="+mn-lt"/>
                <a:cs typeface="+mn-lt"/>
              </a:rPr>
              <a:t> ЛЗ, </a:t>
            </a:r>
            <a:r>
              <a:rPr lang="ru-RU" sz="2800" b="1" dirty="0" err="1">
                <a:ea typeface="+mn-lt"/>
                <a:cs typeface="+mn-lt"/>
              </a:rPr>
              <a:t>що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ввозяться</a:t>
            </a:r>
            <a:r>
              <a:rPr lang="ru-RU" sz="2800" b="1" dirty="0">
                <a:ea typeface="+mn-lt"/>
                <a:cs typeface="+mn-lt"/>
              </a:rPr>
              <a:t> на </a:t>
            </a:r>
            <a:r>
              <a:rPr lang="ru-RU" sz="2800" b="1" dirty="0" err="1">
                <a:ea typeface="+mn-lt"/>
                <a:cs typeface="+mn-lt"/>
              </a:rPr>
              <a:t>територію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України</a:t>
            </a:r>
            <a:endParaRPr lang="ru-RU" sz="2800" b="1" dirty="0">
              <a:ea typeface="+mn-lt"/>
              <a:cs typeface="+mn-lt"/>
            </a:endParaRPr>
          </a:p>
          <a:p>
            <a:pPr marL="457200" indent="-457200">
              <a:buAutoNum type="romanUcPeriod"/>
            </a:pP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Наказ МОЗ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України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№ 237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від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26.04.2011 р.</a:t>
            </a:r>
            <a:r>
              <a:rPr lang="ru-RU" sz="2800" dirty="0">
                <a:ea typeface="+mn-lt"/>
                <a:cs typeface="+mn-lt"/>
              </a:rPr>
              <a:t> П</a:t>
            </a:r>
            <a:r>
              <a:rPr lang="ru-RU" sz="2800" b="1" dirty="0">
                <a:ea typeface="+mn-lt"/>
                <a:cs typeface="+mn-lt"/>
              </a:rPr>
              <a:t>орядок </a:t>
            </a:r>
            <a:r>
              <a:rPr lang="ru-RU" sz="2800" b="1" dirty="0" err="1">
                <a:ea typeface="+mn-lt"/>
                <a:cs typeface="+mn-lt"/>
              </a:rPr>
              <a:t>ввезення</a:t>
            </a:r>
            <a:r>
              <a:rPr lang="ru-RU" sz="2800" b="1" dirty="0">
                <a:ea typeface="+mn-lt"/>
                <a:cs typeface="+mn-lt"/>
              </a:rPr>
              <a:t> на </a:t>
            </a:r>
            <a:r>
              <a:rPr lang="ru-RU" sz="2800" b="1" dirty="0" err="1">
                <a:ea typeface="+mn-lt"/>
                <a:cs typeface="+mn-lt"/>
              </a:rPr>
              <a:t>територію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Україну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незареєстрованих</a:t>
            </a:r>
            <a:r>
              <a:rPr lang="ru-RU" sz="2800" b="1" dirty="0">
                <a:ea typeface="+mn-lt"/>
                <a:cs typeface="+mn-lt"/>
              </a:rPr>
              <a:t> ЛЗ, </a:t>
            </a:r>
            <a:r>
              <a:rPr lang="ru-RU" sz="2800" b="1" dirty="0" err="1">
                <a:ea typeface="+mn-lt"/>
                <a:cs typeface="+mn-lt"/>
              </a:rPr>
              <a:t>стандартних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зразків</a:t>
            </a:r>
            <a:r>
              <a:rPr lang="ru-RU" sz="2800" b="1" dirty="0">
                <a:ea typeface="+mn-lt"/>
                <a:cs typeface="+mn-lt"/>
              </a:rPr>
              <a:t>, </a:t>
            </a:r>
            <a:r>
              <a:rPr lang="ru-RU" sz="2800" b="1" dirty="0" err="1">
                <a:ea typeface="+mn-lt"/>
                <a:cs typeface="+mn-lt"/>
              </a:rPr>
              <a:t>реагентів</a:t>
            </a:r>
            <a:endParaRPr lang="ru-RU" sz="28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800" dirty="0">
                <a:ea typeface="+mn-lt"/>
                <a:cs typeface="+mn-lt"/>
              </a:rPr>
              <a:t>       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Наказ МОЗ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України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№ 202 </a:t>
            </a:r>
            <a:r>
              <a:rPr lang="ru-RU" sz="2800" b="1" dirty="0" err="1">
                <a:solidFill>
                  <a:srgbClr val="002060"/>
                </a:solidFill>
                <a:ea typeface="+mn-lt"/>
                <a:cs typeface="+mn-lt"/>
              </a:rPr>
              <a:t>від</a:t>
            </a:r>
            <a:r>
              <a:rPr lang="ru-RU" sz="2800" b="1" dirty="0">
                <a:solidFill>
                  <a:srgbClr val="002060"/>
                </a:solidFill>
                <a:ea typeface="+mn-lt"/>
                <a:cs typeface="+mn-lt"/>
              </a:rPr>
              <a:t> 23.04.2007 р</a:t>
            </a:r>
            <a:r>
              <a:rPr lang="ru-RU" sz="2800" dirty="0">
                <a:ea typeface="+mn-lt"/>
                <a:cs typeface="+mn-lt"/>
              </a:rPr>
              <a:t>. </a:t>
            </a:r>
            <a:r>
              <a:rPr lang="ru-RU" sz="2800" b="1" dirty="0">
                <a:ea typeface="+mn-lt"/>
                <a:cs typeface="+mn-lt"/>
              </a:rPr>
              <a:t>Про </a:t>
            </a:r>
            <a:r>
              <a:rPr lang="ru-RU" sz="2800" b="1" dirty="0" err="1">
                <a:ea typeface="+mn-lt"/>
                <a:cs typeface="+mn-lt"/>
              </a:rPr>
              <a:t>затвердження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переліків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наркотичних</a:t>
            </a:r>
            <a:r>
              <a:rPr lang="ru-RU" sz="2800" b="1" dirty="0">
                <a:ea typeface="+mn-lt"/>
                <a:cs typeface="+mn-lt"/>
              </a:rPr>
              <a:t> (</a:t>
            </a:r>
            <a:r>
              <a:rPr lang="ru-RU" sz="2800" b="1" dirty="0" err="1">
                <a:ea typeface="+mn-lt"/>
                <a:cs typeface="+mn-lt"/>
              </a:rPr>
              <a:t>психотропних</a:t>
            </a:r>
            <a:r>
              <a:rPr lang="ru-RU" sz="2800" b="1" dirty="0">
                <a:ea typeface="+mn-lt"/>
                <a:cs typeface="+mn-lt"/>
              </a:rPr>
              <a:t>) </a:t>
            </a:r>
            <a:r>
              <a:rPr lang="ru-RU" sz="2800" b="1" dirty="0" err="1">
                <a:ea typeface="+mn-lt"/>
                <a:cs typeface="+mn-lt"/>
              </a:rPr>
              <a:t>комбінованих</a:t>
            </a:r>
            <a:r>
              <a:rPr lang="ru-RU" sz="2800" b="1" dirty="0">
                <a:ea typeface="+mn-lt"/>
                <a:cs typeface="+mn-lt"/>
              </a:rPr>
              <a:t> ЛЗ, що </a:t>
            </a:r>
            <a:r>
              <a:rPr lang="ru-RU" sz="2800" b="1" dirty="0" err="1">
                <a:ea typeface="+mn-lt"/>
                <a:cs typeface="+mn-lt"/>
              </a:rPr>
              <a:t>містять</a:t>
            </a:r>
            <a:r>
              <a:rPr lang="ru-RU" sz="2800" b="1" dirty="0">
                <a:ea typeface="+mn-lt"/>
                <a:cs typeface="+mn-lt"/>
              </a:rPr>
              <a:t> малу </a:t>
            </a:r>
            <a:r>
              <a:rPr lang="ru-RU" sz="2800" b="1" dirty="0" err="1">
                <a:ea typeface="+mn-lt"/>
                <a:cs typeface="+mn-lt"/>
              </a:rPr>
              <a:t>кількість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наркотичних</a:t>
            </a:r>
            <a:r>
              <a:rPr lang="ru-RU" sz="2800" b="1" dirty="0">
                <a:ea typeface="+mn-lt"/>
                <a:cs typeface="+mn-lt"/>
              </a:rPr>
              <a:t> засобів </a:t>
            </a:r>
            <a:r>
              <a:rPr lang="ru-RU" sz="2800" b="1" dirty="0" err="1">
                <a:ea typeface="+mn-lt"/>
                <a:cs typeface="+mn-lt"/>
              </a:rPr>
              <a:t>або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психотропних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речовин</a:t>
            </a:r>
            <a:r>
              <a:rPr lang="ru-RU" sz="2800" b="1" dirty="0">
                <a:ea typeface="+mn-lt"/>
                <a:cs typeface="+mn-lt"/>
              </a:rPr>
              <a:t> і </a:t>
            </a:r>
            <a:r>
              <a:rPr lang="ru-RU" sz="2800" b="1" dirty="0" err="1">
                <a:ea typeface="+mn-lt"/>
                <a:cs typeface="+mn-lt"/>
              </a:rPr>
              <a:t>прекурсорів</a:t>
            </a:r>
            <a:r>
              <a:rPr lang="ru-RU" sz="2800" b="1" dirty="0">
                <a:ea typeface="+mn-lt"/>
                <a:cs typeface="+mn-lt"/>
              </a:rPr>
              <a:t>, </a:t>
            </a:r>
            <a:r>
              <a:rPr lang="ru-RU" sz="2800" b="1" dirty="0" err="1">
                <a:ea typeface="+mn-lt"/>
                <a:cs typeface="+mn-lt"/>
              </a:rPr>
              <a:t>які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підлягають</a:t>
            </a:r>
            <a:r>
              <a:rPr lang="ru-RU" sz="2800" b="1" dirty="0">
                <a:ea typeface="+mn-lt"/>
                <a:cs typeface="+mn-lt"/>
              </a:rPr>
              <a:t> контролю при </a:t>
            </a:r>
            <a:r>
              <a:rPr lang="ru-RU" sz="2800" b="1" dirty="0" err="1">
                <a:ea typeface="+mn-lt"/>
                <a:cs typeface="+mn-lt"/>
              </a:rPr>
              <a:t>ввезенні</a:t>
            </a:r>
            <a:r>
              <a:rPr lang="ru-RU" sz="2800" b="1" dirty="0">
                <a:ea typeface="+mn-lt"/>
                <a:cs typeface="+mn-lt"/>
              </a:rPr>
              <a:t> на </a:t>
            </a:r>
            <a:r>
              <a:rPr lang="ru-RU" sz="2800" b="1" dirty="0" err="1">
                <a:ea typeface="+mn-lt"/>
                <a:cs typeface="+mn-lt"/>
              </a:rPr>
              <a:t>митну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територію</a:t>
            </a:r>
            <a:r>
              <a:rPr lang="ru-RU" sz="2800" b="1" dirty="0">
                <a:ea typeface="+mn-lt"/>
                <a:cs typeface="+mn-lt"/>
              </a:rPr>
              <a:t> України та </a:t>
            </a:r>
            <a:r>
              <a:rPr lang="ru-RU" sz="2800" b="1" dirty="0" err="1">
                <a:ea typeface="+mn-lt"/>
                <a:cs typeface="+mn-lt"/>
              </a:rPr>
              <a:t>вивезенні</a:t>
            </a:r>
            <a:r>
              <a:rPr lang="ru-RU" sz="2800" b="1" dirty="0">
                <a:ea typeface="+mn-lt"/>
                <a:cs typeface="+mn-lt"/>
              </a:rPr>
              <a:t> за </a:t>
            </a:r>
            <a:r>
              <a:rPr lang="ru-RU" sz="2800" b="1" dirty="0" err="1">
                <a:ea typeface="+mn-lt"/>
                <a:cs typeface="+mn-lt"/>
              </a:rPr>
              <a:t>її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межі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57798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21FF7-9B6D-4A7A-8CE4-6A9D925E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377" y="102080"/>
            <a:ext cx="9906000" cy="1382156"/>
          </a:xfrm>
        </p:spPr>
        <p:txBody>
          <a:bodyPr>
            <a:normAutofit fontScale="90000"/>
          </a:bodyPr>
          <a:lstStyle/>
          <a:p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Основні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вимоги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до ЛЗ,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ввозяться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i="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dirty="0" err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369A8-FB6B-4F74-B5BE-F15F4BDF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377" y="1995177"/>
            <a:ext cx="9906000" cy="4024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Реєстрація</a:t>
            </a:r>
            <a:r>
              <a:rPr lang="ru-RU" b="1" dirty="0">
                <a:ea typeface="+mn-lt"/>
                <a:cs typeface="+mn-lt"/>
              </a:rPr>
              <a:t> в </a:t>
            </a:r>
            <a:r>
              <a:rPr lang="ru-RU" b="1" dirty="0" err="1">
                <a:ea typeface="+mn-lt"/>
                <a:cs typeface="+mn-lt"/>
              </a:rPr>
              <a:t>Україні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Наявність</a:t>
            </a:r>
            <a:r>
              <a:rPr lang="ru-RU" b="1" dirty="0">
                <a:ea typeface="+mn-lt"/>
                <a:cs typeface="+mn-lt"/>
              </a:rPr>
              <a:t> виданого </a:t>
            </a:r>
            <a:r>
              <a:rPr lang="ru-RU" b="1" dirty="0" err="1">
                <a:ea typeface="+mn-lt"/>
                <a:cs typeface="+mn-lt"/>
              </a:rPr>
              <a:t>виробником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сертифіката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якості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серії</a:t>
            </a:r>
            <a:r>
              <a:rPr lang="ru-RU" b="1" dirty="0">
                <a:ea typeface="+mn-lt"/>
                <a:cs typeface="+mn-lt"/>
              </a:rPr>
              <a:t> </a:t>
            </a:r>
          </a:p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Наявність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ліцензії</a:t>
            </a:r>
            <a:r>
              <a:rPr lang="ru-RU" b="1" dirty="0">
                <a:ea typeface="+mn-lt"/>
                <a:cs typeface="+mn-lt"/>
              </a:rPr>
              <a:t> на </a:t>
            </a:r>
            <a:r>
              <a:rPr lang="ru-RU" b="1" dirty="0" err="1">
                <a:ea typeface="+mn-lt"/>
                <a:cs typeface="+mn-lt"/>
              </a:rPr>
              <a:t>імпорт</a:t>
            </a:r>
            <a:r>
              <a:rPr lang="ru-RU" b="1" dirty="0">
                <a:ea typeface="+mn-lt"/>
                <a:cs typeface="+mn-lt"/>
              </a:rPr>
              <a:t> ЛЗ </a:t>
            </a:r>
          </a:p>
          <a:p>
            <a:pPr marL="457200" indent="-457200">
              <a:buAutoNum type="arabicPeriod"/>
            </a:pPr>
            <a:r>
              <a:rPr lang="ru-RU" b="1" dirty="0" err="1">
                <a:ea typeface="+mn-lt"/>
                <a:cs typeface="+mn-lt"/>
              </a:rPr>
              <a:t>Термін</a:t>
            </a:r>
            <a:r>
              <a:rPr lang="ru-RU" b="1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придатності</a:t>
            </a:r>
            <a:r>
              <a:rPr lang="ru-RU" b="1" dirty="0">
                <a:ea typeface="+mn-lt"/>
                <a:cs typeface="+mn-lt"/>
              </a:rPr>
              <a:t> ЛЗ: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• не </a:t>
            </a:r>
            <a:r>
              <a:rPr lang="ru-RU" dirty="0" err="1">
                <a:ea typeface="+mn-lt"/>
                <a:cs typeface="+mn-lt"/>
              </a:rPr>
              <a:t>менше</a:t>
            </a:r>
            <a:r>
              <a:rPr lang="ru-RU" dirty="0">
                <a:ea typeface="+mn-lt"/>
                <a:cs typeface="+mn-lt"/>
              </a:rPr>
              <a:t> ½ </a:t>
            </a:r>
            <a:r>
              <a:rPr lang="ru-RU" dirty="0" err="1">
                <a:ea typeface="+mn-lt"/>
                <a:cs typeface="+mn-lt"/>
              </a:rPr>
              <a:t>терміну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визначеному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терміні</a:t>
            </a:r>
            <a:r>
              <a:rPr lang="ru-RU" dirty="0">
                <a:ea typeface="+mn-lt"/>
                <a:cs typeface="+mn-lt"/>
              </a:rPr>
              <a:t> &lt; 1 року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• не </a:t>
            </a:r>
            <a:r>
              <a:rPr lang="ru-RU" dirty="0" err="1">
                <a:ea typeface="+mn-lt"/>
                <a:cs typeface="+mn-lt"/>
              </a:rPr>
              <a:t>менше</a:t>
            </a:r>
            <a:r>
              <a:rPr lang="ru-RU" dirty="0">
                <a:ea typeface="+mn-lt"/>
                <a:cs typeface="+mn-lt"/>
              </a:rPr>
              <a:t> 6 </a:t>
            </a:r>
            <a:r>
              <a:rPr lang="ru-RU" dirty="0" err="1">
                <a:ea typeface="+mn-lt"/>
                <a:cs typeface="+mn-lt"/>
              </a:rPr>
              <a:t>місяців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визначеному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терміні</a:t>
            </a:r>
            <a:r>
              <a:rPr lang="ru-RU" dirty="0">
                <a:ea typeface="+mn-lt"/>
                <a:cs typeface="+mn-lt"/>
              </a:rPr>
              <a:t> &gt; 1 року </a:t>
            </a:r>
            <a:r>
              <a:rPr lang="ru-RU" dirty="0" err="1">
                <a:ea typeface="+mn-lt"/>
                <a:cs typeface="+mn-lt"/>
              </a:rPr>
              <a:t>Термін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придатності</a:t>
            </a:r>
            <a:r>
              <a:rPr lang="ru-RU" dirty="0">
                <a:ea typeface="+mn-lt"/>
                <a:cs typeface="+mn-lt"/>
              </a:rPr>
              <a:t> ЛЗ:</a:t>
            </a:r>
            <a:endParaRPr lang="ru-RU" dirty="0"/>
          </a:p>
        </p:txBody>
      </p:sp>
      <p:sp>
        <p:nvSpPr>
          <p:cNvPr id="4" name="Выноска: стрелка вверх 3">
            <a:extLst>
              <a:ext uri="{FF2B5EF4-FFF2-40B4-BE49-F238E27FC236}">
                <a16:creationId xmlns:a16="http://schemas.microsoft.com/office/drawing/2014/main" id="{887F8298-3644-4B29-8FB1-1F9BCFE15133}"/>
              </a:ext>
            </a:extLst>
          </p:cNvPr>
          <p:cNvSpPr/>
          <p:nvPr/>
        </p:nvSpPr>
        <p:spPr>
          <a:xfrm>
            <a:off x="1742535" y="5142781"/>
            <a:ext cx="8712678" cy="1250829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Державний</a:t>
            </a:r>
            <a:r>
              <a:rPr lang="ru-RU" sz="2400" b="1" dirty="0">
                <a:ea typeface="+mn-lt"/>
                <a:cs typeface="+mn-lt"/>
              </a:rPr>
              <a:t> контроль </a:t>
            </a:r>
            <a:r>
              <a:rPr lang="ru-RU" sz="2400" b="1" dirty="0" err="1">
                <a:ea typeface="+mn-lt"/>
                <a:cs typeface="+mn-lt"/>
              </a:rPr>
              <a:t>якості</a:t>
            </a:r>
            <a:r>
              <a:rPr lang="ru-RU" sz="2400" b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dirty="0" err="1">
                <a:ea typeface="+mn-lt"/>
                <a:cs typeface="+mn-lt"/>
              </a:rPr>
              <a:t>Держлікслужба</a:t>
            </a:r>
            <a:r>
              <a:rPr lang="ru-RU" sz="2400" b="1" dirty="0">
                <a:ea typeface="+mn-lt"/>
                <a:cs typeface="+mn-lt"/>
              </a:rPr>
              <a:t> та </a:t>
            </a:r>
            <a:r>
              <a:rPr lang="ru-RU" sz="2400" b="1" dirty="0" err="1">
                <a:ea typeface="+mn-lt"/>
                <a:cs typeface="+mn-lt"/>
              </a:rPr>
              <a:t>її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територіальні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органи</a:t>
            </a:r>
            <a:endParaRPr lang="ru-RU" sz="2400" b="1" dirty="0" err="1"/>
          </a:p>
        </p:txBody>
      </p:sp>
    </p:spTree>
    <p:extLst>
      <p:ext uri="{BB962C8B-B14F-4D97-AF65-F5344CB8AC3E}">
        <p14:creationId xmlns:p14="http://schemas.microsoft.com/office/powerpoint/2010/main" val="3962556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6869C-7A0F-40C8-B51D-BAF79AD1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137741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 на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митну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endParaRPr lang="ru-RU" sz="3600" b="1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C4D74-592F-4579-8911-12A9EC78B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1226" y="1132535"/>
            <a:ext cx="5175850" cy="337744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перелік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ввезених</a:t>
            </a:r>
            <a:r>
              <a:rPr lang="ru-RU" dirty="0">
                <a:ea typeface="+mn-lt"/>
                <a:cs typeface="+mn-lt"/>
              </a:rPr>
              <a:t> ЛЗ </a:t>
            </a: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переклад, </a:t>
            </a:r>
            <a:r>
              <a:rPr lang="ru-RU" dirty="0" err="1">
                <a:ea typeface="+mn-lt"/>
                <a:cs typeface="+mn-lt"/>
              </a:rPr>
              <a:t>засвідчені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підписом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керівника</a:t>
            </a:r>
            <a:r>
              <a:rPr lang="ru-RU" dirty="0">
                <a:ea typeface="+mn-lt"/>
                <a:cs typeface="+mn-lt"/>
              </a:rPr>
              <a:t> СГ і </a:t>
            </a:r>
            <a:r>
              <a:rPr lang="ru-RU" dirty="0" err="1">
                <a:ea typeface="+mn-lt"/>
                <a:cs typeface="+mn-lt"/>
              </a:rPr>
              <a:t>скріплений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печаткою</a:t>
            </a: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митної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декларації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відміткою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митниці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засвідчена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підписом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керівника</a:t>
            </a:r>
            <a:r>
              <a:rPr lang="ru-RU" dirty="0">
                <a:ea typeface="+mn-lt"/>
                <a:cs typeface="+mn-lt"/>
              </a:rPr>
              <a:t> СГ і </a:t>
            </a:r>
            <a:r>
              <a:rPr lang="ru-RU" dirty="0" err="1">
                <a:ea typeface="+mn-lt"/>
                <a:cs typeface="+mn-lt"/>
              </a:rPr>
              <a:t>скріплений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печаткою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рахунка-фактури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інвойсу</a:t>
            </a:r>
            <a:r>
              <a:rPr lang="ru-RU" dirty="0">
                <a:ea typeface="+mn-lt"/>
                <a:cs typeface="+mn-lt"/>
              </a:rPr>
              <a:t>) </a:t>
            </a:r>
          </a:p>
          <a:p>
            <a:r>
              <a:rPr lang="ru-RU" dirty="0" err="1">
                <a:ea typeface="+mn-lt"/>
                <a:cs typeface="+mn-lt"/>
              </a:rPr>
              <a:t>копії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реєстраційних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посвідчень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ввезені</a:t>
            </a:r>
            <a:r>
              <a:rPr lang="ru-RU" dirty="0">
                <a:ea typeface="+mn-lt"/>
                <a:cs typeface="+mn-lt"/>
              </a:rPr>
              <a:t> ЛЗ </a:t>
            </a:r>
          </a:p>
          <a:p>
            <a:r>
              <a:rPr lang="ru-RU" dirty="0" err="1">
                <a:ea typeface="+mn-lt"/>
                <a:cs typeface="+mn-lt"/>
              </a:rPr>
              <a:t>копія</a:t>
            </a:r>
            <a:r>
              <a:rPr lang="ru-RU" dirty="0">
                <a:ea typeface="+mn-lt"/>
                <a:cs typeface="+mn-lt"/>
              </a:rPr>
              <a:t> виданого </a:t>
            </a:r>
            <a:r>
              <a:rPr lang="ru-RU" dirty="0" err="1">
                <a:ea typeface="+mn-lt"/>
                <a:cs typeface="+mn-lt"/>
              </a:rPr>
              <a:t>Держлікслужбою</a:t>
            </a:r>
            <a:r>
              <a:rPr lang="ru-RU" dirty="0">
                <a:ea typeface="+mn-lt"/>
                <a:cs typeface="+mn-lt"/>
              </a:rPr>
              <a:t> документа,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підтверджує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відповідність</a:t>
            </a:r>
            <a:r>
              <a:rPr lang="ru-RU" dirty="0">
                <a:ea typeface="+mn-lt"/>
                <a:cs typeface="+mn-lt"/>
              </a:rPr>
              <a:t> умов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ЛЗ </a:t>
            </a:r>
            <a:r>
              <a:rPr lang="ru-RU" dirty="0" err="1">
                <a:ea typeface="+mn-lt"/>
                <a:cs typeface="+mn-lt"/>
              </a:rPr>
              <a:t>вимогам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крім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активних</a:t>
            </a:r>
            <a:r>
              <a:rPr lang="ru-RU" dirty="0">
                <a:ea typeface="+mn-lt"/>
                <a:cs typeface="+mn-lt"/>
              </a:rPr>
              <a:t> фармацевтичних </a:t>
            </a:r>
            <a:r>
              <a:rPr lang="ru-RU" dirty="0" err="1">
                <a:ea typeface="+mn-lt"/>
                <a:cs typeface="+mn-lt"/>
              </a:rPr>
              <a:t>інгредієнтів</a:t>
            </a:r>
            <a:r>
              <a:rPr lang="ru-RU" dirty="0">
                <a:ea typeface="+mn-lt"/>
                <a:cs typeface="+mn-lt"/>
              </a:rPr>
              <a:t>) 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6879DD-768E-44BD-8BAD-8788C209152A}"/>
              </a:ext>
            </a:extLst>
          </p:cNvPr>
          <p:cNvSpPr/>
          <p:nvPr/>
        </p:nvSpPr>
        <p:spPr>
          <a:xfrm>
            <a:off x="204158" y="930215"/>
            <a:ext cx="2501659" cy="107830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Митне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оформлення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вантажу</a:t>
            </a:r>
            <a:endParaRPr lang="ru-RU" sz="2400" b="1" dirty="0" err="1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7AC9B03-286C-4A30-AC4C-D47B8EF2B7DD}"/>
              </a:ext>
            </a:extLst>
          </p:cNvPr>
          <p:cNvSpPr/>
          <p:nvPr/>
        </p:nvSpPr>
        <p:spPr>
          <a:xfrm>
            <a:off x="2590799" y="2252932"/>
            <a:ext cx="2976111" cy="173966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Подання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суб'єктом</a:t>
            </a:r>
            <a:r>
              <a:rPr lang="ru-RU" sz="2400" b="1" dirty="0">
                <a:solidFill>
                  <a:schemeClr val="tx1"/>
                </a:solidFill>
              </a:rPr>
              <a:t> ЗЕД до органу </a:t>
            </a:r>
            <a:r>
              <a:rPr lang="ru-RU" sz="2400" b="1" dirty="0" err="1">
                <a:solidFill>
                  <a:schemeClr val="tx1"/>
                </a:solidFill>
              </a:rPr>
              <a:t>держконтролю</a:t>
            </a:r>
            <a:r>
              <a:rPr lang="ru-RU" sz="2400" b="1" dirty="0">
                <a:solidFill>
                  <a:schemeClr val="tx1"/>
                </a:solidFill>
              </a:rPr>
              <a:t> заяви і </a:t>
            </a:r>
            <a:r>
              <a:rPr lang="ru-RU" sz="2400" b="1" dirty="0" err="1">
                <a:solidFill>
                  <a:schemeClr val="tx1"/>
                </a:solidFill>
              </a:rPr>
              <a:t>документів</a:t>
            </a:r>
            <a:r>
              <a:rPr lang="ru-RU" sz="2400" b="1" dirty="0">
                <a:solidFill>
                  <a:schemeClr val="tx1"/>
                </a:solidFill>
              </a:rPr>
              <a:t>: 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0138C4B-EBB5-48BA-A05A-F16649FC1FEA}"/>
              </a:ext>
            </a:extLst>
          </p:cNvPr>
          <p:cNvSpPr/>
          <p:nvPr/>
        </p:nvSpPr>
        <p:spPr>
          <a:xfrm>
            <a:off x="6199515" y="4193874"/>
            <a:ext cx="5147091" cy="139460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Розміщення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вантажу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з ЛЗ в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спеціальній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відведеній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зоні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приміщенні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) на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складі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з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маркуванням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"Карантин"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трелка: изогнутая 6">
            <a:extLst>
              <a:ext uri="{FF2B5EF4-FFF2-40B4-BE49-F238E27FC236}">
                <a16:creationId xmlns:a16="http://schemas.microsoft.com/office/drawing/2014/main" id="{9091EBBF-1484-4F72-BC58-6530C5544109}"/>
              </a:ext>
            </a:extLst>
          </p:cNvPr>
          <p:cNvSpPr/>
          <p:nvPr/>
        </p:nvSpPr>
        <p:spPr>
          <a:xfrm flipV="1">
            <a:off x="526721" y="2001723"/>
            <a:ext cx="2070338" cy="1423358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изогнутая 7">
            <a:extLst>
              <a:ext uri="{FF2B5EF4-FFF2-40B4-BE49-F238E27FC236}">
                <a16:creationId xmlns:a16="http://schemas.microsoft.com/office/drawing/2014/main" id="{EB78026C-23E7-4A44-B090-0C5288F11843}"/>
              </a:ext>
            </a:extLst>
          </p:cNvPr>
          <p:cNvSpPr/>
          <p:nvPr/>
        </p:nvSpPr>
        <p:spPr>
          <a:xfrm flipV="1">
            <a:off x="4135437" y="3985798"/>
            <a:ext cx="2070338" cy="1423358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B5CA75-6D08-435C-A5A8-B7166906B8A2}"/>
              </a:ext>
            </a:extLst>
          </p:cNvPr>
          <p:cNvSpPr txBox="1"/>
          <p:nvPr/>
        </p:nvSpPr>
        <p:spPr>
          <a:xfrm>
            <a:off x="1185772" y="2824791"/>
            <a:ext cx="96040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a typeface="+mn-lt"/>
                <a:cs typeface="+mn-lt"/>
              </a:rPr>
              <a:t>5 </a:t>
            </a:r>
            <a:r>
              <a:rPr lang="ru-RU" sz="2400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endParaRPr lang="ru-RU" sz="2400" b="1" dirty="0" err="1">
              <a:solidFill>
                <a:srgbClr val="C00000"/>
              </a:solidFill>
            </a:endParaRPr>
          </a:p>
        </p:txBody>
      </p:sp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12247423-DE71-4141-B73F-6E443EB87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5752209"/>
            <a:ext cx="1377351" cy="10613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18A0F1-0585-4C29-8749-3F360B49651C}"/>
              </a:ext>
            </a:extLst>
          </p:cNvPr>
          <p:cNvSpPr txBox="1"/>
          <p:nvPr/>
        </p:nvSpPr>
        <p:spPr>
          <a:xfrm>
            <a:off x="1144438" y="5870399"/>
            <a:ext cx="10248180" cy="830997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dirty="0" err="1">
                <a:solidFill>
                  <a:srgbClr val="002060"/>
                </a:solidFill>
              </a:rPr>
              <a:t>До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отримання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позитивного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висновку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органу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державного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контролю</a:t>
            </a:r>
            <a:r>
              <a:rPr lang="en-US" sz="2400" b="1" i="1" dirty="0">
                <a:solidFill>
                  <a:srgbClr val="002060"/>
                </a:solidFill>
              </a:rPr>
              <a:t>, </a:t>
            </a:r>
            <a:r>
              <a:rPr lang="en-US" sz="2400" b="1" i="1" dirty="0" err="1">
                <a:solidFill>
                  <a:srgbClr val="002060"/>
                </a:solidFill>
              </a:rPr>
              <a:t>об</a:t>
            </a:r>
            <a:r>
              <a:rPr lang="uk-UA" sz="2400" b="1" i="1" dirty="0" err="1">
                <a:solidFill>
                  <a:srgbClr val="002060"/>
                </a:solidFill>
              </a:rPr>
              <a:t>іг</a:t>
            </a:r>
            <a:r>
              <a:rPr lang="en-US" sz="2400" b="1" i="1" dirty="0">
                <a:solidFill>
                  <a:srgbClr val="002060"/>
                </a:solidFill>
              </a:rPr>
              <a:t> ЛЗ, </a:t>
            </a:r>
            <a:r>
              <a:rPr lang="en-US" sz="2400" b="1" i="1" dirty="0" err="1">
                <a:solidFill>
                  <a:srgbClr val="002060"/>
                </a:solidFill>
              </a:rPr>
              <a:t>ввезених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на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територію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</a:rPr>
              <a:t>України</a:t>
            </a:r>
            <a:r>
              <a:rPr lang="en-US" sz="2400" b="1" i="1" dirty="0">
                <a:solidFill>
                  <a:srgbClr val="002060"/>
                </a:solidFill>
              </a:rPr>
              <a:t>, </a:t>
            </a:r>
            <a:r>
              <a:rPr lang="en-US" sz="2400" b="1" i="1" u="sng" dirty="0" err="1">
                <a:solidFill>
                  <a:srgbClr val="002060"/>
                </a:solidFill>
              </a:rPr>
              <a:t>забороняється</a:t>
            </a:r>
            <a:endParaRPr lang="en-US" sz="2400" b="1" i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177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6869C-7A0F-40C8-B51D-BAF79AD19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137741"/>
          </a:xfrm>
        </p:spPr>
        <p:txBody>
          <a:bodyPr/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Етапи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проведення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державного контролю при </a:t>
            </a:r>
            <a:r>
              <a:rPr lang="ru-RU" sz="3200" b="1" dirty="0" err="1">
                <a:solidFill>
                  <a:srgbClr val="C00000"/>
                </a:solidFill>
                <a:ea typeface="+mj-lt"/>
                <a:cs typeface="+mj-lt"/>
              </a:rPr>
              <a:t>ввезенні</a:t>
            </a:r>
            <a:r>
              <a:rPr lang="ru-RU" sz="32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C4D74-592F-4579-8911-12A9EC78B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132" y="988761"/>
            <a:ext cx="5175850" cy="8038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>
                <a:ea typeface="+mn-lt"/>
                <a:cs typeface="+mn-lt"/>
              </a:rPr>
              <a:t> проводиться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територіальним</a:t>
            </a:r>
            <a:r>
              <a:rPr lang="ru-RU" sz="1800" b="1" dirty="0">
                <a:ea typeface="+mn-lt"/>
                <a:cs typeface="+mn-lt"/>
              </a:rPr>
              <a:t> органом </a:t>
            </a:r>
            <a:r>
              <a:rPr lang="ru-RU" sz="1800" b="1" dirty="0" err="1">
                <a:ea typeface="+mn-lt"/>
                <a:cs typeface="+mn-lt"/>
              </a:rPr>
              <a:t>держконтролю</a:t>
            </a:r>
            <a:r>
              <a:rPr lang="ru-RU" sz="1800" b="1" dirty="0">
                <a:ea typeface="+mn-lt"/>
                <a:cs typeface="+mn-lt"/>
              </a:rPr>
              <a:t> </a:t>
            </a:r>
            <a:endParaRPr lang="ru-RU" sz="1800" b="1"/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 </a:t>
            </a:r>
            <a:r>
              <a:rPr lang="ru-RU" sz="1800" b="1" i="1" u="sng" dirty="0" err="1">
                <a:ea typeface="+mn-lt"/>
                <a:cs typeface="+mn-lt"/>
              </a:rPr>
              <a:t>термін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протягом</a:t>
            </a:r>
            <a:r>
              <a:rPr lang="ru-RU" sz="1800" b="1" dirty="0">
                <a:ea typeface="+mn-lt"/>
                <a:cs typeface="+mn-lt"/>
              </a:rPr>
              <a:t> 3 роб. </a:t>
            </a:r>
            <a:r>
              <a:rPr lang="ru-RU" sz="1800" b="1" dirty="0" err="1">
                <a:ea typeface="+mn-lt"/>
                <a:cs typeface="+mn-lt"/>
              </a:rPr>
              <a:t>днів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після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подання</a:t>
            </a:r>
            <a:r>
              <a:rPr lang="ru-RU" sz="1800" b="1" dirty="0">
                <a:ea typeface="+mn-lt"/>
                <a:cs typeface="+mn-lt"/>
              </a:rPr>
              <a:t> заяви </a:t>
            </a:r>
            <a:endParaRPr lang="ru-RU" sz="180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86879DD-768E-44BD-8BAD-8788C209152A}"/>
              </a:ext>
            </a:extLst>
          </p:cNvPr>
          <p:cNvSpPr/>
          <p:nvPr/>
        </p:nvSpPr>
        <p:spPr>
          <a:xfrm>
            <a:off x="204158" y="930215"/>
            <a:ext cx="2501659" cy="107830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експертиза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поданих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7AC9B03-286C-4A30-AC4C-D47B8EF2B7DD}"/>
              </a:ext>
            </a:extLst>
          </p:cNvPr>
          <p:cNvSpPr/>
          <p:nvPr/>
        </p:nvSpPr>
        <p:spPr>
          <a:xfrm>
            <a:off x="2590799" y="2252932"/>
            <a:ext cx="1696527" cy="83388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вантажу</a:t>
            </a:r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0138C4B-EBB5-48BA-A05A-F16649FC1FEA}"/>
              </a:ext>
            </a:extLst>
          </p:cNvPr>
          <p:cNvSpPr/>
          <p:nvPr/>
        </p:nvSpPr>
        <p:spPr>
          <a:xfrm>
            <a:off x="4042912" y="4035723"/>
            <a:ext cx="5147091" cy="139460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встановлення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факту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наявності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діючих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приписів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заборону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обігу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серій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щодо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яких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контроль,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зокрема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, за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ознаками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фальсифікації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трелка: изогнутая вверх 11">
            <a:extLst>
              <a:ext uri="{FF2B5EF4-FFF2-40B4-BE49-F238E27FC236}">
                <a16:creationId xmlns:a16="http://schemas.microsoft.com/office/drawing/2014/main" id="{8019985A-1C7B-4E39-BF3B-15C0328B5048}"/>
              </a:ext>
            </a:extLst>
          </p:cNvPr>
          <p:cNvSpPr/>
          <p:nvPr/>
        </p:nvSpPr>
        <p:spPr>
          <a:xfrm rot="5400000">
            <a:off x="1609201" y="1934615"/>
            <a:ext cx="905773" cy="10639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1C64D911-C966-48DF-9E04-069876E6C2B3}"/>
              </a:ext>
            </a:extLst>
          </p:cNvPr>
          <p:cNvSpPr txBox="1">
            <a:spLocks/>
          </p:cNvSpPr>
          <p:nvPr/>
        </p:nvSpPr>
        <p:spPr>
          <a:xfrm>
            <a:off x="4285890" y="1946293"/>
            <a:ext cx="6383547" cy="19972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>
                <a:ea typeface="+mn-lt"/>
                <a:cs typeface="+mn-lt"/>
              </a:rPr>
              <a:t>проводиться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територіальним</a:t>
            </a:r>
            <a:r>
              <a:rPr lang="ru-RU" sz="1800" b="1" dirty="0">
                <a:ea typeface="+mn-lt"/>
                <a:cs typeface="+mn-lt"/>
              </a:rPr>
              <a:t> органом </a:t>
            </a:r>
            <a:r>
              <a:rPr lang="ru-RU" sz="1800" b="1" dirty="0" err="1">
                <a:ea typeface="+mn-lt"/>
                <a:cs typeface="+mn-lt"/>
              </a:rPr>
              <a:t>держконтролю</a:t>
            </a:r>
            <a:r>
              <a:rPr lang="ru-RU" sz="1800" b="1" dirty="0">
                <a:ea typeface="+mn-lt"/>
                <a:cs typeface="+mn-lt"/>
              </a:rPr>
              <a:t> </a:t>
            </a:r>
            <a:endParaRPr lang="ru-RU" b="1" i="1" u="sng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>
                <a:ea typeface="+mn-lt"/>
                <a:cs typeface="+mn-lt"/>
              </a:rPr>
              <a:t>предмет </a:t>
            </a:r>
            <a:r>
              <a:rPr lang="ru-RU" sz="1800" b="1" i="1" u="sng" dirty="0" err="1">
                <a:ea typeface="+mn-lt"/>
                <a:cs typeface="+mn-lt"/>
              </a:rPr>
              <a:t>перевірки</a:t>
            </a:r>
            <a:r>
              <a:rPr lang="ru-RU" sz="1800" b="1" i="1" u="sng" dirty="0">
                <a:ea typeface="+mn-lt"/>
                <a:cs typeface="+mn-lt"/>
              </a:rPr>
              <a:t>: </a:t>
            </a:r>
            <a:endParaRPr lang="ru-RU" b="1" i="1" u="sng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✓ </a:t>
            </a:r>
            <a:r>
              <a:rPr lang="ru-RU" sz="1800" b="1" dirty="0" err="1">
                <a:ea typeface="+mn-lt"/>
                <a:cs typeface="+mn-lt"/>
              </a:rPr>
              <a:t>відповідність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митної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декларації</a:t>
            </a:r>
            <a:r>
              <a:rPr lang="ru-RU" sz="1800" b="1" dirty="0">
                <a:ea typeface="+mn-lt"/>
                <a:cs typeface="+mn-lt"/>
              </a:rPr>
              <a:t> </a:t>
            </a:r>
            <a:endParaRPr lang="ru-RU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✓ </a:t>
            </a:r>
            <a:r>
              <a:rPr lang="ru-RU" sz="1800" b="1" dirty="0" err="1">
                <a:ea typeface="+mn-lt"/>
                <a:cs typeface="+mn-lt"/>
              </a:rPr>
              <a:t>кількість</a:t>
            </a:r>
            <a:r>
              <a:rPr lang="ru-RU" sz="1800" b="1" dirty="0">
                <a:ea typeface="+mn-lt"/>
                <a:cs typeface="+mn-lt"/>
              </a:rPr>
              <a:t> ЛЗ в </a:t>
            </a:r>
            <a:r>
              <a:rPr lang="ru-RU" sz="1800" b="1" dirty="0" err="1">
                <a:ea typeface="+mn-lt"/>
                <a:cs typeface="+mn-lt"/>
              </a:rPr>
              <a:t>кожній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серії</a:t>
            </a:r>
            <a:r>
              <a:rPr lang="ru-RU" sz="1800" b="1" dirty="0">
                <a:ea typeface="+mn-lt"/>
                <a:cs typeface="+mn-lt"/>
              </a:rPr>
              <a:t> </a:t>
            </a:r>
            <a:endParaRPr lang="ru-RU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✓ </a:t>
            </a:r>
            <a:r>
              <a:rPr lang="ru-RU" sz="1800" b="1" dirty="0" err="1">
                <a:ea typeface="+mn-lt"/>
                <a:cs typeface="+mn-lt"/>
              </a:rPr>
              <a:t>візуальний</a:t>
            </a:r>
            <a:r>
              <a:rPr lang="ru-RU" sz="1800" b="1" dirty="0">
                <a:ea typeface="+mn-lt"/>
                <a:cs typeface="+mn-lt"/>
              </a:rPr>
              <a:t> контроль будь-</a:t>
            </a:r>
            <a:r>
              <a:rPr lang="ru-RU" sz="1800" b="1" dirty="0" err="1">
                <a:ea typeface="+mn-lt"/>
                <a:cs typeface="+mn-lt"/>
              </a:rPr>
              <a:t>якої</a:t>
            </a:r>
            <a:r>
              <a:rPr lang="ru-RU" sz="1800" b="1" dirty="0">
                <a:ea typeface="+mn-lt"/>
                <a:cs typeface="+mn-lt"/>
              </a:rPr>
              <a:t> упаковки з </a:t>
            </a:r>
            <a:r>
              <a:rPr lang="ru-RU" sz="1800" b="1" dirty="0" err="1">
                <a:ea typeface="+mn-lt"/>
                <a:cs typeface="+mn-lt"/>
              </a:rPr>
              <a:t>кожної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серії</a:t>
            </a:r>
            <a:r>
              <a:rPr lang="ru-RU" sz="1800" b="1" dirty="0">
                <a:ea typeface="+mn-lt"/>
                <a:cs typeface="+mn-lt"/>
              </a:rPr>
              <a:t> ЛЗ </a:t>
            </a:r>
            <a:endParaRPr lang="ru-RU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•</a:t>
            </a:r>
            <a:r>
              <a:rPr lang="ru-RU" sz="1800" b="1" i="1" u="sng" dirty="0" err="1">
                <a:ea typeface="+mn-lt"/>
                <a:cs typeface="+mn-lt"/>
              </a:rPr>
              <a:t>термін</a:t>
            </a:r>
            <a:r>
              <a:rPr lang="ru-RU" sz="1800" b="1" dirty="0">
                <a:ea typeface="+mn-lt"/>
                <a:cs typeface="+mn-lt"/>
              </a:rPr>
              <a:t>: </a:t>
            </a:r>
            <a:r>
              <a:rPr lang="ru-RU" sz="1800" b="1" dirty="0" err="1">
                <a:ea typeface="+mn-lt"/>
                <a:cs typeface="+mn-lt"/>
              </a:rPr>
              <a:t>протягом</a:t>
            </a:r>
            <a:r>
              <a:rPr lang="ru-RU" sz="1800" b="1" dirty="0">
                <a:ea typeface="+mn-lt"/>
                <a:cs typeface="+mn-lt"/>
              </a:rPr>
              <a:t> 3 роб. </a:t>
            </a:r>
            <a:r>
              <a:rPr lang="ru-RU" sz="1800" b="1" dirty="0" err="1">
                <a:ea typeface="+mn-lt"/>
                <a:cs typeface="+mn-lt"/>
              </a:rPr>
              <a:t>днів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після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подання</a:t>
            </a:r>
            <a:r>
              <a:rPr lang="ru-RU" sz="1800" b="1" dirty="0">
                <a:ea typeface="+mn-lt"/>
                <a:cs typeface="+mn-lt"/>
              </a:rPr>
              <a:t> заяви </a:t>
            </a:r>
            <a:endParaRPr lang="ru-RU" b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F217EF5-1FAC-4903-BD33-FEF986F7AC8E}"/>
              </a:ext>
            </a:extLst>
          </p:cNvPr>
          <p:cNvSpPr/>
          <p:nvPr/>
        </p:nvSpPr>
        <p:spPr>
          <a:xfrm>
            <a:off x="7277816" y="5502213"/>
            <a:ext cx="4586375" cy="126520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лабораторний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аналіз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відповідність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вимогам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специфікації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якості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трелка: изогнутая вверх 15">
            <a:extLst>
              <a:ext uri="{FF2B5EF4-FFF2-40B4-BE49-F238E27FC236}">
                <a16:creationId xmlns:a16="http://schemas.microsoft.com/office/drawing/2014/main" id="{DF8D6F1D-DD8D-44DC-9C85-78D0E676B6CD}"/>
              </a:ext>
            </a:extLst>
          </p:cNvPr>
          <p:cNvSpPr/>
          <p:nvPr/>
        </p:nvSpPr>
        <p:spPr>
          <a:xfrm rot="5400000">
            <a:off x="6296219" y="5356426"/>
            <a:ext cx="905773" cy="10639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вверх 16">
            <a:extLst>
              <a:ext uri="{FF2B5EF4-FFF2-40B4-BE49-F238E27FC236}">
                <a16:creationId xmlns:a16="http://schemas.microsoft.com/office/drawing/2014/main" id="{FBF826A3-7E0D-47BA-85C4-BBD049AB2E38}"/>
              </a:ext>
            </a:extLst>
          </p:cNvPr>
          <p:cNvSpPr/>
          <p:nvPr/>
        </p:nvSpPr>
        <p:spPr>
          <a:xfrm rot="5400000">
            <a:off x="2594050" y="3307653"/>
            <a:ext cx="1710905" cy="127958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59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8DA58-3C70-4325-80A0-6A480D2C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39"/>
            <a:ext cx="9906000" cy="1180873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Випадки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, у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яких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ПРОВОДИТЬСЯ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лабораторний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аналіз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dirty="0" err="1">
                <a:solidFill>
                  <a:srgbClr val="C00000"/>
                </a:solidFill>
                <a:ea typeface="+mj-lt"/>
                <a:cs typeface="+mj-lt"/>
              </a:rPr>
              <a:t>серій</a:t>
            </a:r>
            <a:r>
              <a:rPr lang="ru-RU" sz="3600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sz="360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20F9C-0889-4D55-8CF4-FEE0FB505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47554"/>
            <a:ext cx="10207924" cy="560593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sz="2200" b="1" dirty="0" err="1">
                <a:ea typeface="+mn-lt"/>
                <a:cs typeface="+mn-lt"/>
              </a:rPr>
              <a:t>серія</a:t>
            </a:r>
            <a:r>
              <a:rPr lang="ru-RU" sz="2200" b="1" dirty="0">
                <a:ea typeface="+mn-lt"/>
                <a:cs typeface="+mn-lt"/>
              </a:rPr>
              <a:t> ЛЗ </a:t>
            </a:r>
            <a:r>
              <a:rPr lang="ru-RU" sz="2200" b="1" dirty="0" err="1">
                <a:ea typeface="+mn-lt"/>
                <a:cs typeface="+mn-lt"/>
              </a:rPr>
              <a:t>вперше</a:t>
            </a:r>
            <a:r>
              <a:rPr lang="ru-RU" sz="2200" b="1" dirty="0">
                <a:ea typeface="+mn-lt"/>
                <a:cs typeface="+mn-lt"/>
              </a:rPr>
              <a:t> ввозиться на </a:t>
            </a:r>
            <a:r>
              <a:rPr lang="ru-RU" sz="2200" b="1" dirty="0" err="1">
                <a:ea typeface="+mn-lt"/>
                <a:cs typeface="+mn-lt"/>
              </a:rPr>
              <a:t>територію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України</a:t>
            </a:r>
            <a:r>
              <a:rPr lang="ru-RU" sz="2200" b="1" dirty="0">
                <a:ea typeface="+mn-lt"/>
                <a:cs typeface="+mn-lt"/>
              </a:rPr>
              <a:t> </a:t>
            </a:r>
          </a:p>
          <a:p>
            <a:r>
              <a:rPr lang="ru-RU" sz="2200" b="1" dirty="0" err="1">
                <a:ea typeface="+mn-lt"/>
                <a:cs typeface="+mn-lt"/>
              </a:rPr>
              <a:t>невідповідність</a:t>
            </a:r>
            <a:r>
              <a:rPr lang="ru-RU" sz="2200" b="1" dirty="0">
                <a:ea typeface="+mn-lt"/>
                <a:cs typeface="+mn-lt"/>
              </a:rPr>
              <a:t> упаковки ЛЗ </a:t>
            </a:r>
            <a:r>
              <a:rPr lang="ru-RU" sz="2200" b="1" dirty="0" err="1">
                <a:ea typeface="+mn-lt"/>
                <a:cs typeface="+mn-lt"/>
              </a:rPr>
              <a:t>графічному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зображенню</a:t>
            </a:r>
            <a:r>
              <a:rPr lang="ru-RU" sz="2200" b="1" dirty="0">
                <a:ea typeface="+mn-lt"/>
                <a:cs typeface="+mn-lt"/>
              </a:rPr>
              <a:t> упаковки, яке </a:t>
            </a:r>
            <a:r>
              <a:rPr lang="ru-RU" sz="2200" b="1" dirty="0" err="1">
                <a:ea typeface="+mn-lt"/>
                <a:cs typeface="+mn-lt"/>
              </a:rPr>
              <a:t>надане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Держлікслужбі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власником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реєстраційного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посвідчення</a:t>
            </a:r>
            <a:r>
              <a:rPr lang="ru-RU" sz="2200" b="1" dirty="0">
                <a:ea typeface="+mn-lt"/>
                <a:cs typeface="+mn-lt"/>
              </a:rPr>
              <a:t>; </a:t>
            </a:r>
          </a:p>
          <a:p>
            <a:r>
              <a:rPr lang="ru-RU" sz="2200" b="1" dirty="0" err="1">
                <a:ea typeface="+mn-lt"/>
                <a:cs typeface="+mn-lt"/>
              </a:rPr>
              <a:t>невідповідність</a:t>
            </a:r>
            <a:r>
              <a:rPr lang="ru-RU" sz="2200" b="1" dirty="0">
                <a:ea typeface="+mn-lt"/>
                <a:cs typeface="+mn-lt"/>
              </a:rPr>
              <a:t> ЛЗ </a:t>
            </a:r>
            <a:r>
              <a:rPr lang="ru-RU" sz="2200" b="1" dirty="0" err="1">
                <a:ea typeface="+mn-lt"/>
                <a:cs typeface="+mn-lt"/>
              </a:rPr>
              <a:t>вимогам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методів</a:t>
            </a:r>
            <a:r>
              <a:rPr lang="ru-RU" sz="2200" b="1" dirty="0">
                <a:ea typeface="+mn-lt"/>
                <a:cs typeface="+mn-lt"/>
              </a:rPr>
              <a:t> контролю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за результатами </a:t>
            </a:r>
            <a:r>
              <a:rPr lang="ru-RU" sz="2200" b="1" dirty="0" err="1">
                <a:ea typeface="+mn-lt"/>
                <a:cs typeface="+mn-lt"/>
              </a:rPr>
              <a:t>візуального</a:t>
            </a:r>
            <a:r>
              <a:rPr lang="ru-RU" sz="2200" b="1" dirty="0">
                <a:ea typeface="+mn-lt"/>
                <a:cs typeface="+mn-lt"/>
              </a:rPr>
              <a:t> контролю; </a:t>
            </a:r>
          </a:p>
          <a:p>
            <a:r>
              <a:rPr lang="ru-RU" sz="2200" b="1" dirty="0" err="1">
                <a:ea typeface="+mn-lt"/>
                <a:cs typeface="+mn-lt"/>
              </a:rPr>
              <a:t>пошкодження</a:t>
            </a:r>
            <a:r>
              <a:rPr lang="ru-RU" sz="2200" b="1" dirty="0">
                <a:ea typeface="+mn-lt"/>
                <a:cs typeface="+mn-lt"/>
              </a:rPr>
              <a:t> упаковки, </a:t>
            </a:r>
            <a:r>
              <a:rPr lang="ru-RU" sz="2200" b="1" dirty="0" err="1">
                <a:ea typeface="+mn-lt"/>
                <a:cs typeface="+mn-lt"/>
              </a:rPr>
              <a:t>якщо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таке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пошкодження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може</a:t>
            </a:r>
            <a:r>
              <a:rPr lang="ru-RU" sz="2200" b="1" dirty="0">
                <a:ea typeface="+mn-lt"/>
                <a:cs typeface="+mn-lt"/>
              </a:rPr>
              <a:t> негативно </a:t>
            </a:r>
            <a:r>
              <a:rPr lang="ru-RU" sz="2200" b="1" dirty="0" err="1">
                <a:ea typeface="+mn-lt"/>
                <a:cs typeface="+mn-lt"/>
              </a:rPr>
              <a:t>вплинути</a:t>
            </a:r>
            <a:r>
              <a:rPr lang="ru-RU" sz="2200" b="1" dirty="0">
                <a:ea typeface="+mn-lt"/>
                <a:cs typeface="+mn-lt"/>
              </a:rPr>
              <a:t> на </a:t>
            </a:r>
            <a:r>
              <a:rPr lang="ru-RU" sz="2200" b="1" dirty="0" err="1">
                <a:ea typeface="+mn-lt"/>
                <a:cs typeface="+mn-lt"/>
              </a:rPr>
              <a:t>якість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серії</a:t>
            </a:r>
            <a:r>
              <a:rPr lang="ru-RU" sz="2200" b="1" dirty="0">
                <a:ea typeface="+mn-lt"/>
                <a:cs typeface="+mn-lt"/>
              </a:rPr>
              <a:t> ЛЗ </a:t>
            </a:r>
          </a:p>
          <a:p>
            <a:r>
              <a:rPr lang="ru-RU" sz="2200" b="1" dirty="0" err="1">
                <a:ea typeface="+mn-lt"/>
                <a:cs typeface="+mn-lt"/>
              </a:rPr>
              <a:t>порушення</a:t>
            </a:r>
            <a:r>
              <a:rPr lang="ru-RU" sz="2200" b="1" dirty="0">
                <a:ea typeface="+mn-lt"/>
                <a:cs typeface="+mn-lt"/>
              </a:rPr>
              <a:t> умов </a:t>
            </a:r>
            <a:r>
              <a:rPr lang="ru-RU" sz="2200" b="1" dirty="0" err="1">
                <a:ea typeface="+mn-lt"/>
                <a:cs typeface="+mn-lt"/>
              </a:rPr>
              <a:t>зберігання</a:t>
            </a:r>
            <a:r>
              <a:rPr lang="ru-RU" sz="2200" b="1" dirty="0">
                <a:ea typeface="+mn-lt"/>
                <a:cs typeface="+mn-lt"/>
              </a:rPr>
              <a:t> ЛЗ, </a:t>
            </a:r>
            <a:r>
              <a:rPr lang="ru-RU" sz="2200" b="1" dirty="0" err="1">
                <a:ea typeface="+mn-lt"/>
                <a:cs typeface="+mn-lt"/>
              </a:rPr>
              <a:t>визначених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його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виробником</a:t>
            </a:r>
            <a:r>
              <a:rPr lang="ru-RU" sz="2200" b="1" dirty="0">
                <a:ea typeface="+mn-lt"/>
                <a:cs typeface="+mn-lt"/>
              </a:rPr>
              <a:t> (</a:t>
            </a:r>
            <a:r>
              <a:rPr lang="ru-RU" sz="2200" b="1" dirty="0" err="1">
                <a:ea typeface="+mn-lt"/>
                <a:cs typeface="+mn-lt"/>
              </a:rPr>
              <a:t>заявлених</a:t>
            </a:r>
            <a:r>
              <a:rPr lang="ru-RU" sz="2200" b="1" dirty="0">
                <a:ea typeface="+mn-lt"/>
                <a:cs typeface="+mn-lt"/>
              </a:rPr>
              <a:t> в методах контролю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та </a:t>
            </a:r>
            <a:r>
              <a:rPr lang="ru-RU" sz="2200" b="1" dirty="0" err="1">
                <a:ea typeface="+mn-lt"/>
                <a:cs typeface="+mn-lt"/>
              </a:rPr>
              <a:t>зазначених</a:t>
            </a:r>
            <a:r>
              <a:rPr lang="ru-RU" sz="2200" b="1" dirty="0">
                <a:ea typeface="+mn-lt"/>
                <a:cs typeface="+mn-lt"/>
              </a:rPr>
              <a:t> на </a:t>
            </a:r>
            <a:r>
              <a:rPr lang="ru-RU" sz="2200" b="1" dirty="0" err="1">
                <a:ea typeface="+mn-lt"/>
                <a:cs typeface="+mn-lt"/>
              </a:rPr>
              <a:t>їх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упаковці</a:t>
            </a:r>
            <a:r>
              <a:rPr lang="ru-RU" sz="2200" b="1" dirty="0">
                <a:ea typeface="+mn-lt"/>
                <a:cs typeface="+mn-lt"/>
              </a:rPr>
              <a:t>), </a:t>
            </a:r>
            <a:r>
              <a:rPr lang="ru-RU" sz="2200" b="1" dirty="0" err="1">
                <a:ea typeface="+mn-lt"/>
                <a:cs typeface="+mn-lt"/>
              </a:rPr>
              <a:t>під</a:t>
            </a:r>
            <a:r>
              <a:rPr lang="ru-RU" sz="2200" b="1" dirty="0">
                <a:ea typeface="+mn-lt"/>
                <a:cs typeface="+mn-lt"/>
              </a:rPr>
              <a:t> час </a:t>
            </a:r>
            <a:r>
              <a:rPr lang="ru-RU" sz="2200" b="1" dirty="0" err="1">
                <a:ea typeface="+mn-lt"/>
                <a:cs typeface="+mn-lt"/>
              </a:rPr>
              <a:t>транспортування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або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зберігання</a:t>
            </a:r>
            <a:r>
              <a:rPr lang="ru-RU" sz="2200" b="1" dirty="0">
                <a:ea typeface="+mn-lt"/>
                <a:cs typeface="+mn-lt"/>
              </a:rPr>
              <a:t>, </a:t>
            </a:r>
            <a:r>
              <a:rPr lang="ru-RU" sz="2200" b="1" dirty="0" err="1">
                <a:ea typeface="+mn-lt"/>
                <a:cs typeface="+mn-lt"/>
              </a:rPr>
              <a:t>що</a:t>
            </a:r>
            <a:r>
              <a:rPr lang="ru-RU" sz="2200" b="1" dirty="0">
                <a:ea typeface="+mn-lt"/>
                <a:cs typeface="+mn-lt"/>
              </a:rPr>
              <a:t> могло негативно </a:t>
            </a:r>
            <a:r>
              <a:rPr lang="ru-RU" sz="2200" b="1" dirty="0" err="1">
                <a:ea typeface="+mn-lt"/>
                <a:cs typeface="+mn-lt"/>
              </a:rPr>
              <a:t>вплинути</a:t>
            </a:r>
            <a:r>
              <a:rPr lang="ru-RU" sz="2200" b="1" dirty="0">
                <a:ea typeface="+mn-lt"/>
                <a:cs typeface="+mn-lt"/>
              </a:rPr>
              <a:t> на </a:t>
            </a:r>
            <a:r>
              <a:rPr lang="ru-RU" sz="2200" b="1" dirty="0" err="1">
                <a:ea typeface="+mn-lt"/>
                <a:cs typeface="+mn-lt"/>
              </a:rPr>
              <a:t>якість</a:t>
            </a:r>
            <a:r>
              <a:rPr lang="ru-RU" sz="2200" b="1" dirty="0">
                <a:ea typeface="+mn-lt"/>
                <a:cs typeface="+mn-lt"/>
              </a:rPr>
              <a:t> ЛЗ; </a:t>
            </a:r>
          </a:p>
          <a:p>
            <a:r>
              <a:rPr lang="ru-RU" sz="2200" b="1" dirty="0" err="1">
                <a:ea typeface="+mn-lt"/>
                <a:cs typeface="+mn-lt"/>
              </a:rPr>
              <a:t>виявлення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під</a:t>
            </a:r>
            <a:r>
              <a:rPr lang="ru-RU" sz="2200" b="1" dirty="0">
                <a:ea typeface="+mn-lt"/>
                <a:cs typeface="+mn-lt"/>
              </a:rPr>
              <a:t> час </a:t>
            </a:r>
            <a:r>
              <a:rPr lang="ru-RU" sz="2200" b="1" dirty="0" err="1">
                <a:ea typeface="+mn-lt"/>
                <a:cs typeface="+mn-lt"/>
              </a:rPr>
              <a:t>візуального</a:t>
            </a:r>
            <a:r>
              <a:rPr lang="ru-RU" sz="2200" b="1" dirty="0">
                <a:ea typeface="+mn-lt"/>
                <a:cs typeface="+mn-lt"/>
              </a:rPr>
              <a:t> контролю </a:t>
            </a:r>
            <a:r>
              <a:rPr lang="ru-RU" sz="2200" b="1" dirty="0" err="1">
                <a:ea typeface="+mn-lt"/>
                <a:cs typeface="+mn-lt"/>
              </a:rPr>
              <a:t>ознак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фальсифікації</a:t>
            </a:r>
            <a:r>
              <a:rPr lang="ru-RU" sz="2200" b="1" dirty="0">
                <a:ea typeface="+mn-lt"/>
                <a:cs typeface="+mn-lt"/>
              </a:rPr>
              <a:t> ЛЗ; </a:t>
            </a:r>
          </a:p>
          <a:p>
            <a:r>
              <a:rPr lang="ru-RU" sz="2200" b="1" dirty="0">
                <a:ea typeface="+mn-lt"/>
                <a:cs typeface="+mn-lt"/>
              </a:rPr>
              <a:t>заборони </a:t>
            </a:r>
            <a:r>
              <a:rPr lang="ru-RU" sz="2200" b="1" dirty="0" err="1">
                <a:ea typeface="+mn-lt"/>
                <a:cs typeface="+mn-lt"/>
              </a:rPr>
              <a:t>обігу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інших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серій</a:t>
            </a:r>
            <a:r>
              <a:rPr lang="ru-RU" sz="2200" b="1" dirty="0">
                <a:ea typeface="+mn-lt"/>
                <a:cs typeface="+mn-lt"/>
              </a:rPr>
              <a:t> ЛЗ, </a:t>
            </a:r>
            <a:r>
              <a:rPr lang="ru-RU" sz="2200" b="1" dirty="0" err="1">
                <a:ea typeface="+mn-lt"/>
                <a:cs typeface="+mn-lt"/>
              </a:rPr>
              <a:t>які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було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вилучено</a:t>
            </a:r>
            <a:r>
              <a:rPr lang="ru-RU" sz="2200" b="1" dirty="0">
                <a:ea typeface="+mn-lt"/>
                <a:cs typeface="+mn-lt"/>
              </a:rPr>
              <a:t> з </a:t>
            </a:r>
            <a:r>
              <a:rPr lang="ru-RU" sz="2200" b="1" dirty="0" err="1">
                <a:ea typeface="+mn-lt"/>
                <a:cs typeface="+mn-lt"/>
              </a:rPr>
              <a:t>обігу</a:t>
            </a:r>
            <a:r>
              <a:rPr lang="ru-RU" sz="2200" b="1" dirty="0">
                <a:ea typeface="+mn-lt"/>
                <a:cs typeface="+mn-lt"/>
              </a:rPr>
              <a:t> в </a:t>
            </a:r>
            <a:r>
              <a:rPr lang="ru-RU" sz="2200" b="1" dirty="0" err="1">
                <a:ea typeface="+mn-lt"/>
                <a:cs typeface="+mn-lt"/>
              </a:rPr>
              <a:t>установленому</a:t>
            </a:r>
            <a:r>
              <a:rPr lang="ru-RU" sz="2200" b="1" dirty="0">
                <a:ea typeface="+mn-lt"/>
                <a:cs typeface="+mn-lt"/>
              </a:rPr>
              <a:t> порядку; </a:t>
            </a:r>
          </a:p>
          <a:p>
            <a:r>
              <a:rPr lang="ru-RU" sz="2200" b="1" dirty="0" err="1">
                <a:ea typeface="+mn-lt"/>
                <a:cs typeface="+mn-lt"/>
              </a:rPr>
              <a:t>встановлення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невідповідності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переліку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показників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або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вимогам</a:t>
            </a:r>
            <a:r>
              <a:rPr lang="ru-RU" sz="2200" b="1" dirty="0">
                <a:ea typeface="+mn-lt"/>
                <a:cs typeface="+mn-lt"/>
              </a:rPr>
              <a:t> до них у </a:t>
            </a:r>
            <a:r>
              <a:rPr lang="ru-RU" sz="2200" b="1" dirty="0" err="1">
                <a:ea typeface="+mn-lt"/>
                <a:cs typeface="+mn-lt"/>
              </a:rPr>
              <a:t>сертифікаті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виробника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тим</a:t>
            </a:r>
            <a:r>
              <a:rPr lang="ru-RU" sz="2200" b="1" dirty="0">
                <a:ea typeface="+mn-lt"/>
                <a:cs typeface="+mn-lt"/>
              </a:rPr>
              <a:t>, </a:t>
            </a:r>
            <a:r>
              <a:rPr lang="ru-RU" sz="2200" b="1" dirty="0" err="1">
                <a:ea typeface="+mn-lt"/>
                <a:cs typeface="+mn-lt"/>
              </a:rPr>
              <a:t>що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зазначені</a:t>
            </a:r>
            <a:r>
              <a:rPr lang="ru-RU" sz="2200" b="1" dirty="0">
                <a:ea typeface="+mn-lt"/>
                <a:cs typeface="+mn-lt"/>
              </a:rPr>
              <a:t> в </a:t>
            </a:r>
            <a:r>
              <a:rPr lang="ru-RU" sz="2200" b="1" dirty="0" err="1">
                <a:ea typeface="+mn-lt"/>
                <a:cs typeface="+mn-lt"/>
              </a:rPr>
              <a:t>специфікації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методів</a:t>
            </a:r>
            <a:r>
              <a:rPr lang="ru-RU" sz="2200" b="1" dirty="0">
                <a:ea typeface="+mn-lt"/>
                <a:cs typeface="+mn-lt"/>
              </a:rPr>
              <a:t> контролю </a:t>
            </a:r>
            <a:r>
              <a:rPr lang="ru-RU" sz="2200" b="1" dirty="0" err="1">
                <a:ea typeface="+mn-lt"/>
                <a:cs typeface="+mn-lt"/>
              </a:rPr>
              <a:t>якості</a:t>
            </a:r>
            <a:r>
              <a:rPr lang="ru-RU" sz="2200" b="1" dirty="0">
                <a:ea typeface="+mn-lt"/>
                <a:cs typeface="+mn-lt"/>
              </a:rPr>
              <a:t> ЛЗ до </a:t>
            </a:r>
            <a:r>
              <a:rPr lang="ru-RU" sz="2200" b="1" dirty="0" err="1">
                <a:ea typeface="+mn-lt"/>
                <a:cs typeface="+mn-lt"/>
              </a:rPr>
              <a:t>реєстраційного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посвідчення</a:t>
            </a:r>
            <a:r>
              <a:rPr lang="ru-RU" sz="2200" b="1" dirty="0">
                <a:ea typeface="+mn-lt"/>
                <a:cs typeface="+mn-lt"/>
              </a:rPr>
              <a:t>; </a:t>
            </a:r>
          </a:p>
          <a:p>
            <a:r>
              <a:rPr lang="ru-RU" sz="2200" b="1" dirty="0" err="1">
                <a:ea typeface="+mn-lt"/>
                <a:cs typeface="+mn-lt"/>
              </a:rPr>
              <a:t>отримання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офіційної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інформації</a:t>
            </a:r>
            <a:r>
              <a:rPr lang="ru-RU" sz="2200" b="1" dirty="0">
                <a:ea typeface="+mn-lt"/>
                <a:cs typeface="+mn-lt"/>
              </a:rPr>
              <a:t> про </a:t>
            </a:r>
            <a:r>
              <a:rPr lang="ru-RU" sz="2200" b="1" dirty="0" err="1">
                <a:ea typeface="+mn-lt"/>
                <a:cs typeface="+mn-lt"/>
              </a:rPr>
              <a:t>якість</a:t>
            </a:r>
            <a:r>
              <a:rPr lang="ru-RU" sz="2200" b="1" dirty="0">
                <a:ea typeface="+mn-lt"/>
                <a:cs typeface="+mn-lt"/>
              </a:rPr>
              <a:t> ЛЗ </a:t>
            </a:r>
            <a:r>
              <a:rPr lang="ru-RU" sz="2200" b="1" dirty="0" err="1">
                <a:ea typeface="+mn-lt"/>
                <a:cs typeface="+mn-lt"/>
              </a:rPr>
              <a:t>від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компетентних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регуляторних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органів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інших</a:t>
            </a:r>
            <a:r>
              <a:rPr lang="ru-RU" sz="2200" b="1" dirty="0">
                <a:ea typeface="+mn-lt"/>
                <a:cs typeface="+mn-lt"/>
              </a:rPr>
              <a:t> держав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20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7C132-1DFA-4234-9846-3B9CA61B7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226" y="145212"/>
            <a:ext cx="10581735" cy="922081"/>
          </a:xfrm>
        </p:spPr>
        <p:txBody>
          <a:bodyPr/>
          <a:lstStyle/>
          <a:p>
            <a:pPr algn="ctr"/>
            <a:r>
              <a:rPr lang="ru-RU" sz="3600" i="0" dirty="0" err="1">
                <a:solidFill>
                  <a:srgbClr val="C00000"/>
                </a:solidFill>
                <a:ea typeface="+mj-lt"/>
                <a:cs typeface="+mj-lt"/>
              </a:rPr>
              <a:t>Лабораторний</a:t>
            </a:r>
            <a:r>
              <a:rPr lang="ru-RU" sz="3600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i="0" dirty="0" err="1">
                <a:solidFill>
                  <a:srgbClr val="C00000"/>
                </a:solidFill>
                <a:ea typeface="+mj-lt"/>
                <a:cs typeface="+mj-lt"/>
              </a:rPr>
              <a:t>аналіз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НЕ ПРОВОДИТЬСЯ: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26098EAA-0734-48F6-901E-6262DDD39F02}"/>
              </a:ext>
            </a:extLst>
          </p:cNvPr>
          <p:cNvSpPr/>
          <p:nvPr/>
        </p:nvSpPr>
        <p:spPr>
          <a:xfrm>
            <a:off x="1512498" y="1260894"/>
            <a:ext cx="9302150" cy="2487282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підприємства</a:t>
            </a:r>
            <a:r>
              <a:rPr lang="ru-RU" sz="2800" b="1" dirty="0">
                <a:ea typeface="+mn-lt"/>
                <a:cs typeface="+mn-lt"/>
              </a:rPr>
              <a:t> з </a:t>
            </a:r>
            <a:r>
              <a:rPr lang="ru-RU" sz="2800" b="1" dirty="0" err="1">
                <a:ea typeface="+mn-lt"/>
                <a:cs typeface="+mn-lt"/>
              </a:rPr>
              <a:t>виробництва</a:t>
            </a:r>
            <a:r>
              <a:rPr lang="ru-RU" sz="2800" b="1" dirty="0">
                <a:ea typeface="+mn-lt"/>
                <a:cs typeface="+mn-lt"/>
              </a:rPr>
              <a:t> ЛЗ </a:t>
            </a:r>
            <a:r>
              <a:rPr lang="ru-RU" sz="2800" b="1" dirty="0" err="1">
                <a:ea typeface="+mn-lt"/>
                <a:cs typeface="+mn-lt"/>
              </a:rPr>
              <a:t>розташовані</a:t>
            </a:r>
            <a:r>
              <a:rPr lang="ru-RU" sz="2800" b="1" dirty="0">
                <a:ea typeface="+mn-lt"/>
                <a:cs typeface="+mn-lt"/>
              </a:rPr>
              <a:t> в державах, </a:t>
            </a:r>
            <a:r>
              <a:rPr lang="ru-RU" sz="2800" b="1" dirty="0" err="1">
                <a:ea typeface="+mn-lt"/>
                <a:cs typeface="+mn-lt"/>
              </a:rPr>
              <a:t>уповноважений</a:t>
            </a:r>
            <a:r>
              <a:rPr lang="ru-RU" sz="2800" b="1" dirty="0">
                <a:ea typeface="+mn-lt"/>
                <a:cs typeface="+mn-lt"/>
              </a:rPr>
              <a:t> орган у сфері контролю </a:t>
            </a:r>
            <a:r>
              <a:rPr lang="ru-RU" sz="2800" b="1" dirty="0" err="1">
                <a:ea typeface="+mn-lt"/>
                <a:cs typeface="+mn-lt"/>
              </a:rPr>
              <a:t>якості</a:t>
            </a:r>
            <a:r>
              <a:rPr lang="ru-RU" sz="2800" b="1" dirty="0">
                <a:ea typeface="+mn-lt"/>
                <a:cs typeface="+mn-lt"/>
              </a:rPr>
              <a:t> ЛЗ </a:t>
            </a:r>
            <a:r>
              <a:rPr lang="ru-RU" sz="2800" b="1" dirty="0" err="1">
                <a:ea typeface="+mn-lt"/>
                <a:cs typeface="+mn-lt"/>
              </a:rPr>
              <a:t>яких</a:t>
            </a:r>
            <a:r>
              <a:rPr lang="ru-RU" sz="2800" b="1" dirty="0">
                <a:ea typeface="+mn-lt"/>
                <a:cs typeface="+mn-lt"/>
              </a:rPr>
              <a:t> є членом </a:t>
            </a:r>
            <a:r>
              <a:rPr lang="ru-RU" sz="2800" b="1" dirty="0" err="1">
                <a:ea typeface="+mn-lt"/>
                <a:cs typeface="+mn-lt"/>
              </a:rPr>
              <a:t>міжнародної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Системи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співробітництва</a:t>
            </a:r>
            <a:r>
              <a:rPr lang="ru-RU" sz="2800" b="1" dirty="0">
                <a:ea typeface="+mn-lt"/>
                <a:cs typeface="+mn-lt"/>
              </a:rPr>
              <a:t> фармацевтичних </a:t>
            </a:r>
            <a:r>
              <a:rPr lang="ru-RU" sz="2800" b="1" dirty="0" err="1">
                <a:ea typeface="+mn-lt"/>
                <a:cs typeface="+mn-lt"/>
              </a:rPr>
              <a:t>інспекцій</a:t>
            </a:r>
            <a:r>
              <a:rPr lang="ru-RU" sz="2800" b="1" dirty="0">
                <a:ea typeface="+mn-lt"/>
                <a:cs typeface="+mn-lt"/>
              </a:rPr>
              <a:t> (</a:t>
            </a:r>
            <a:r>
              <a:rPr lang="ru-RU" sz="2800" b="1" dirty="0" err="1">
                <a:ea typeface="+mn-lt"/>
                <a:cs typeface="+mn-lt"/>
              </a:rPr>
              <a:t>Pharmaceutical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Inspection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Cooperation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Scheme</a:t>
            </a:r>
            <a:r>
              <a:rPr lang="ru-RU" sz="2800" b="1" dirty="0">
                <a:ea typeface="+mn-lt"/>
                <a:cs typeface="+mn-lt"/>
              </a:rPr>
              <a:t>, PIC/S)</a:t>
            </a:r>
            <a:endParaRPr lang="ru-RU" sz="2800" b="1" dirty="0"/>
          </a:p>
        </p:txBody>
      </p:sp>
      <p:sp>
        <p:nvSpPr>
          <p:cNvPr id="5" name="Свиток: горизонтальный 4">
            <a:extLst>
              <a:ext uri="{FF2B5EF4-FFF2-40B4-BE49-F238E27FC236}">
                <a16:creationId xmlns:a16="http://schemas.microsoft.com/office/drawing/2014/main" id="{3D7B6326-8E01-4871-9EEE-59D8C14B99A1}"/>
              </a:ext>
            </a:extLst>
          </p:cNvPr>
          <p:cNvSpPr/>
          <p:nvPr/>
        </p:nvSpPr>
        <p:spPr>
          <a:xfrm>
            <a:off x="577789" y="4219805"/>
            <a:ext cx="6268526" cy="2300376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err="1">
                <a:ea typeface="+mn-lt"/>
                <a:cs typeface="+mn-lt"/>
              </a:rPr>
              <a:t>Якщо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зазначені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документи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видані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відповідними</a:t>
            </a:r>
            <a:r>
              <a:rPr lang="ru-RU" sz="2400" i="1" dirty="0">
                <a:ea typeface="+mn-lt"/>
                <a:cs typeface="+mn-lt"/>
              </a:rPr>
              <a:t> органами </a:t>
            </a:r>
            <a:r>
              <a:rPr lang="ru-RU" sz="2400" i="1" dirty="0" err="1">
                <a:ea typeface="+mn-lt"/>
                <a:cs typeface="+mn-lt"/>
              </a:rPr>
              <a:t>інших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країн</a:t>
            </a:r>
            <a:r>
              <a:rPr lang="ru-RU" sz="2400" i="1" dirty="0">
                <a:ea typeface="+mn-lt"/>
                <a:cs typeface="+mn-lt"/>
              </a:rPr>
              <a:t>, </a:t>
            </a:r>
            <a:r>
              <a:rPr lang="ru-RU" sz="2400" i="1" dirty="0" err="1">
                <a:ea typeface="+mn-lt"/>
                <a:cs typeface="+mn-lt"/>
              </a:rPr>
              <a:t>лабораторний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i="1" dirty="0" err="1">
                <a:ea typeface="+mn-lt"/>
                <a:cs typeface="+mn-lt"/>
              </a:rPr>
              <a:t>аналіз</a:t>
            </a:r>
            <a:r>
              <a:rPr lang="ru-RU" sz="2400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може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проводитися</a:t>
            </a:r>
            <a:r>
              <a:rPr lang="ru-RU" sz="2400" b="1" i="1" dirty="0">
                <a:ea typeface="+mn-lt"/>
                <a:cs typeface="+mn-lt"/>
              </a:rPr>
              <a:t> за </a:t>
            </a:r>
            <a:r>
              <a:rPr lang="ru-RU" sz="2400" b="1" i="1" dirty="0" err="1">
                <a:ea typeface="+mn-lt"/>
                <a:cs typeface="+mn-lt"/>
              </a:rPr>
              <a:t>рішенням</a:t>
            </a:r>
            <a:r>
              <a:rPr lang="ru-RU" sz="2400" b="1" i="1" dirty="0">
                <a:ea typeface="+mn-lt"/>
                <a:cs typeface="+mn-lt"/>
              </a:rPr>
              <a:t> Держлікслужби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4028094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DCF8E-A727-42A7-9327-18EDFA0A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703"/>
            <a:ext cx="9906000" cy="82144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Процедура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відбору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j-lt"/>
                <a:cs typeface="+mj-lt"/>
              </a:rPr>
              <a:t>зразків</a:t>
            </a:r>
            <a:r>
              <a:rPr lang="ru-RU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63A428-E7D0-4B65-A020-FE68A864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9377" y="945629"/>
            <a:ext cx="5635925" cy="2212877"/>
          </a:xfr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Представник</a:t>
            </a:r>
            <a:r>
              <a:rPr lang="ru-RU" b="1" i="1" u="sng" dirty="0">
                <a:solidFill>
                  <a:srgbClr val="002060"/>
                </a:solidFill>
                <a:ea typeface="+mn-lt"/>
                <a:cs typeface="+mn-lt"/>
              </a:rPr>
              <a:t> органу контролю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відбирає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зразки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аналіз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Суб'єкт</a:t>
            </a:r>
            <a:r>
              <a:rPr lang="ru-RU" b="1" i="1" u="sng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господарювання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забезпечує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доступ для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проведення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візуального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контролю і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відбору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зразків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ЛЗ для лабораторного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аналізу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b="1" i="1" u="sng" dirty="0" err="1">
                <a:solidFill>
                  <a:srgbClr val="002060"/>
                </a:solidFill>
                <a:ea typeface="+mn-lt"/>
                <a:cs typeface="+mn-lt"/>
              </a:rPr>
              <a:t>Документи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акт в 3-х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примірниках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pic>
        <p:nvPicPr>
          <p:cNvPr id="4" name="Рисунок 4" descr="Изображение выглядит как текст, внутренний, пол, сцена&#10;&#10;Автоматически созданное описание">
            <a:extLst>
              <a:ext uri="{FF2B5EF4-FFF2-40B4-BE49-F238E27FC236}">
                <a16:creationId xmlns:a16="http://schemas.microsoft.com/office/drawing/2014/main" id="{A826C735-34CE-480D-A904-F157ACF2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16" y="911167"/>
            <a:ext cx="4727275" cy="2735287"/>
          </a:xfrm>
          <a:prstGeom prst="rect">
            <a:avLst/>
          </a:prstGeo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8A9E718-BDA6-465E-8C62-F049AA69C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94" y="3165058"/>
            <a:ext cx="2743200" cy="1936865"/>
          </a:xfrm>
          <a:prstGeom prst="rect">
            <a:avLst/>
          </a:prstGeom>
        </p:spPr>
      </p:pic>
      <p:pic>
        <p:nvPicPr>
          <p:cNvPr id="6" name="Рисунок 6" descr="Изображение выглядит как текст, внутренний, стен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436E8690-594A-4D06-A33C-59911901D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853" y="4059912"/>
            <a:ext cx="3950898" cy="2792591"/>
          </a:xfrm>
          <a:prstGeom prst="rect">
            <a:avLst/>
          </a:prstGeom>
        </p:spPr>
      </p:pic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3BE7EA75-4E8F-495B-A5F6-AE1D233C5469}"/>
              </a:ext>
            </a:extLst>
          </p:cNvPr>
          <p:cNvSpPr/>
          <p:nvPr/>
        </p:nvSpPr>
        <p:spPr>
          <a:xfrm>
            <a:off x="531588" y="4969476"/>
            <a:ext cx="5046452" cy="179716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Відібрані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зразки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i="1" dirty="0">
                <a:ea typeface="+mn-lt"/>
                <a:cs typeface="+mn-lt"/>
              </a:rPr>
              <a:t>1 </a:t>
            </a:r>
            <a:r>
              <a:rPr lang="ru-RU" sz="2000" b="1" i="1" dirty="0" err="1">
                <a:ea typeface="+mn-lt"/>
                <a:cs typeface="+mn-lt"/>
              </a:rPr>
              <a:t>робочого</a:t>
            </a:r>
            <a:r>
              <a:rPr lang="ru-RU" sz="2000" b="1" i="1" dirty="0">
                <a:ea typeface="+mn-lt"/>
                <a:cs typeface="+mn-lt"/>
              </a:rPr>
              <a:t> дня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передаються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dirty="0" err="1">
                <a:ea typeface="+mn-lt"/>
                <a:cs typeface="+mn-lt"/>
              </a:rPr>
              <a:t>лабораторії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відповідно</a:t>
            </a:r>
            <a:r>
              <a:rPr lang="ru-RU" sz="2000" dirty="0">
                <a:ea typeface="+mn-lt"/>
                <a:cs typeface="+mn-lt"/>
              </a:rPr>
              <a:t> до умов </a:t>
            </a:r>
            <a:r>
              <a:rPr lang="ru-RU" sz="2000" dirty="0" err="1">
                <a:ea typeface="+mn-lt"/>
                <a:cs typeface="+mn-lt"/>
              </a:rPr>
              <a:t>зберігання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транспортування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sz="2000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59656ACD-2E5E-41DB-BEEF-E6A5989DB0C2}"/>
              </a:ext>
            </a:extLst>
          </p:cNvPr>
          <p:cNvSpPr/>
          <p:nvPr/>
        </p:nvSpPr>
        <p:spPr>
          <a:xfrm rot="18600000">
            <a:off x="4645031" y="3763822"/>
            <a:ext cx="488830" cy="733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51EA003-E356-4ACD-BD75-B502ECD7AC0B}"/>
              </a:ext>
            </a:extLst>
          </p:cNvPr>
          <p:cNvSpPr/>
          <p:nvPr/>
        </p:nvSpPr>
        <p:spPr>
          <a:xfrm rot="18600000">
            <a:off x="7649898" y="5201557"/>
            <a:ext cx="488830" cy="733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925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182C5-C793-4A20-9243-E51DE92D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453" y="1439"/>
            <a:ext cx="10481094" cy="110898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Строки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здійснення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держконтролю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якості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ввезених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F8560D40-5E54-4C2A-8B22-791D3F3E5953}"/>
              </a:ext>
            </a:extLst>
          </p:cNvPr>
          <p:cNvSpPr/>
          <p:nvPr/>
        </p:nvSpPr>
        <p:spPr>
          <a:xfrm>
            <a:off x="373438" y="1202609"/>
            <a:ext cx="3795622" cy="1567131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немає</a:t>
            </a:r>
            <a:r>
              <a:rPr lang="ru-RU" sz="2400" b="1" u="sng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підстав</a:t>
            </a:r>
            <a:r>
              <a:rPr lang="ru-RU" sz="2400" b="1" dirty="0">
                <a:ea typeface="+mn-lt"/>
                <a:cs typeface="+mn-lt"/>
              </a:rPr>
              <a:t> для </a:t>
            </a:r>
            <a:r>
              <a:rPr lang="ru-RU" sz="2400" b="1" dirty="0" err="1">
                <a:ea typeface="+mn-lt"/>
                <a:cs typeface="+mn-lt"/>
              </a:rPr>
              <a:t>проведення</a:t>
            </a:r>
            <a:r>
              <a:rPr lang="ru-RU" sz="2400" b="1" dirty="0">
                <a:ea typeface="+mn-lt"/>
                <a:cs typeface="+mn-lt"/>
              </a:rPr>
              <a:t> лабораторного </a:t>
            </a:r>
            <a:r>
              <a:rPr lang="ru-RU" sz="2400" b="1" dirty="0" err="1">
                <a:ea typeface="+mn-lt"/>
                <a:cs typeface="+mn-lt"/>
              </a:rPr>
              <a:t>аналізу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/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6CFD0080-1C64-451D-845F-E85E2ABF01D9}"/>
              </a:ext>
            </a:extLst>
          </p:cNvPr>
          <p:cNvSpPr/>
          <p:nvPr/>
        </p:nvSpPr>
        <p:spPr>
          <a:xfrm>
            <a:off x="373437" y="3014156"/>
            <a:ext cx="3795622" cy="1567131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зразки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відібрані</a:t>
            </a:r>
            <a:r>
              <a:rPr lang="ru-RU" sz="2400" b="1" u="sng" dirty="0">
                <a:ea typeface="+mn-lt"/>
                <a:cs typeface="+mn-lt"/>
              </a:rPr>
              <a:t> на </a:t>
            </a:r>
            <a:r>
              <a:rPr lang="ru-RU" sz="2400" b="1" u="sng" dirty="0" err="1">
                <a:ea typeface="+mn-lt"/>
                <a:cs typeface="+mn-lt"/>
              </a:rPr>
              <a:t>аналіз</a:t>
            </a:r>
            <a:endParaRPr lang="ru-RU" b="1" u="sng" dirty="0" err="1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1C6A945D-9FDF-4BAB-9530-A06DD962DA69}"/>
              </a:ext>
            </a:extLst>
          </p:cNvPr>
          <p:cNvSpPr/>
          <p:nvPr/>
        </p:nvSpPr>
        <p:spPr>
          <a:xfrm>
            <a:off x="373438" y="4811326"/>
            <a:ext cx="3795622" cy="1567131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методами контролю </a:t>
            </a:r>
            <a:r>
              <a:rPr lang="ru-RU" sz="2400" b="1" dirty="0" err="1">
                <a:ea typeface="+mn-lt"/>
                <a:cs typeface="+mn-lt"/>
              </a:rPr>
              <a:t>якості</a:t>
            </a:r>
            <a:r>
              <a:rPr lang="ru-RU" sz="2400" b="1" dirty="0">
                <a:ea typeface="+mn-lt"/>
                <a:cs typeface="+mn-lt"/>
              </a:rPr>
              <a:t> для </a:t>
            </a:r>
            <a:r>
              <a:rPr lang="ru-RU" sz="2400" b="1" dirty="0" err="1">
                <a:ea typeface="+mn-lt"/>
                <a:cs typeface="+mn-lt"/>
              </a:rPr>
              <a:t>конкретних</a:t>
            </a:r>
            <a:r>
              <a:rPr lang="ru-RU" sz="2400" b="1" dirty="0">
                <a:ea typeface="+mn-lt"/>
                <a:cs typeface="+mn-lt"/>
              </a:rPr>
              <a:t> ЛЗ </a:t>
            </a:r>
            <a:r>
              <a:rPr lang="ru-RU" sz="2400" b="1" dirty="0" err="1">
                <a:ea typeface="+mn-lt"/>
                <a:cs typeface="+mn-lt"/>
              </a:rPr>
              <a:t>передбачений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більший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термін</a:t>
            </a:r>
            <a:endParaRPr lang="ru-RU" b="1" dirty="0" err="1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75E18B-D840-46D7-8B12-FD3B9FDD0638}"/>
              </a:ext>
            </a:extLst>
          </p:cNvPr>
          <p:cNvSpPr/>
          <p:nvPr/>
        </p:nvSpPr>
        <p:spPr>
          <a:xfrm>
            <a:off x="4171411" y="1360637"/>
            <a:ext cx="6699848" cy="133709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ea typeface="+mn-lt"/>
                <a:cs typeface="+mn-lt"/>
              </a:rPr>
              <a:t>не </a:t>
            </a:r>
            <a:r>
              <a:rPr lang="ru-RU" sz="2400" b="1" u="sng" dirty="0" err="1">
                <a:ea typeface="+mn-lt"/>
                <a:cs typeface="+mn-lt"/>
              </a:rPr>
              <a:t>більше</a:t>
            </a:r>
            <a:r>
              <a:rPr lang="ru-RU" sz="2400" b="1" u="sng" dirty="0">
                <a:ea typeface="+mn-lt"/>
                <a:cs typeface="+mn-lt"/>
              </a:rPr>
              <a:t> 8 </a:t>
            </a:r>
            <a:r>
              <a:rPr lang="ru-RU" sz="2400" b="1" u="sng" dirty="0" err="1">
                <a:ea typeface="+mn-lt"/>
                <a:cs typeface="+mn-lt"/>
              </a:rPr>
              <a:t>робочих</a:t>
            </a:r>
            <a:r>
              <a:rPr lang="ru-RU" sz="2400" b="1" u="sng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днів</a:t>
            </a:r>
            <a:r>
              <a:rPr lang="ru-RU" sz="2400" dirty="0">
                <a:ea typeface="+mn-lt"/>
                <a:cs typeface="+mn-lt"/>
              </a:rPr>
              <a:t> з моменту </a:t>
            </a:r>
            <a:r>
              <a:rPr lang="ru-RU" sz="2400" dirty="0" err="1">
                <a:ea typeface="+mn-lt"/>
                <a:cs typeface="+mn-lt"/>
              </a:rPr>
              <a:t>подачі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суб'єктом</a:t>
            </a:r>
            <a:r>
              <a:rPr lang="ru-RU" sz="2400" dirty="0">
                <a:ea typeface="+mn-lt"/>
                <a:cs typeface="+mn-lt"/>
              </a:rPr>
              <a:t> заяви про </a:t>
            </a:r>
            <a:r>
              <a:rPr lang="ru-RU" sz="2400" dirty="0" err="1">
                <a:ea typeface="+mn-lt"/>
                <a:cs typeface="+mn-lt"/>
              </a:rPr>
              <a:t>видачу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висновку</a:t>
            </a:r>
            <a:endParaRPr lang="ru-RU" sz="2400" dirty="0" err="1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593E290-A4D1-4D27-A645-697AC7F6B440}"/>
              </a:ext>
            </a:extLst>
          </p:cNvPr>
          <p:cNvSpPr/>
          <p:nvPr/>
        </p:nvSpPr>
        <p:spPr>
          <a:xfrm>
            <a:off x="4171410" y="3129051"/>
            <a:ext cx="6699848" cy="133709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лабораторний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аналіз</a:t>
            </a:r>
            <a:r>
              <a:rPr lang="ru-RU" sz="2400" b="1" u="sng" dirty="0">
                <a:ea typeface="+mn-lt"/>
                <a:cs typeface="+mn-lt"/>
              </a:rPr>
              <a:t> проводиться </a:t>
            </a:r>
            <a:r>
              <a:rPr lang="ru-RU" sz="2400" b="1" u="sng" dirty="0" err="1">
                <a:ea typeface="+mn-lt"/>
                <a:cs typeface="+mn-lt"/>
              </a:rPr>
              <a:t>протягом</a:t>
            </a:r>
            <a:r>
              <a:rPr lang="ru-RU" sz="2400" b="1" u="sng" dirty="0">
                <a:ea typeface="+mn-lt"/>
                <a:cs typeface="+mn-lt"/>
              </a:rPr>
              <a:t> 14 </a:t>
            </a:r>
            <a:r>
              <a:rPr lang="ru-RU" sz="2400" b="1" u="sng" dirty="0" err="1">
                <a:ea typeface="+mn-lt"/>
                <a:cs typeface="+mn-lt"/>
              </a:rPr>
              <a:t>робочих</a:t>
            </a:r>
            <a:r>
              <a:rPr lang="ru-RU" sz="2400" b="1" u="sng" dirty="0">
                <a:ea typeface="+mn-lt"/>
                <a:cs typeface="+mn-lt"/>
              </a:rPr>
              <a:t> </a:t>
            </a:r>
            <a:r>
              <a:rPr lang="ru-RU" sz="2400" b="1" u="sng" dirty="0" err="1">
                <a:ea typeface="+mn-lt"/>
                <a:cs typeface="+mn-lt"/>
              </a:rPr>
              <a:t>днів</a:t>
            </a:r>
            <a:r>
              <a:rPr lang="ru-RU" sz="2400" dirty="0">
                <a:ea typeface="+mn-lt"/>
                <a:cs typeface="+mn-lt"/>
              </a:rPr>
              <a:t> з </a:t>
            </a:r>
            <a:r>
              <a:rPr lang="ru-RU" sz="2400" dirty="0" err="1">
                <a:ea typeface="+mn-lt"/>
                <a:cs typeface="+mn-lt"/>
              </a:rPr>
              <a:t>дати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оформлення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актів</a:t>
            </a:r>
            <a:r>
              <a:rPr lang="ru-RU" sz="2400" dirty="0">
                <a:ea typeface="+mn-lt"/>
                <a:cs typeface="+mn-lt"/>
              </a:rPr>
              <a:t> за результатами </a:t>
            </a:r>
            <a:r>
              <a:rPr lang="ru-RU" sz="2400" dirty="0" err="1">
                <a:ea typeface="+mn-lt"/>
                <a:cs typeface="+mn-lt"/>
              </a:rPr>
              <a:t>відбору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зразків</a:t>
            </a:r>
            <a:r>
              <a:rPr lang="ru-RU" sz="2400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389490-0F44-4239-90FE-682BB7E55BF4}"/>
              </a:ext>
            </a:extLst>
          </p:cNvPr>
          <p:cNvSpPr/>
          <p:nvPr/>
        </p:nvSpPr>
        <p:spPr>
          <a:xfrm>
            <a:off x="4171411" y="4926222"/>
            <a:ext cx="6699848" cy="133709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строки </a:t>
            </a:r>
            <a:r>
              <a:rPr lang="ru-RU" sz="2400" dirty="0" err="1">
                <a:ea typeface="+mn-lt"/>
                <a:cs typeface="+mn-lt"/>
              </a:rPr>
              <a:t>аналізу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можуть</a:t>
            </a:r>
            <a:r>
              <a:rPr lang="ru-RU" sz="2400" dirty="0">
                <a:ea typeface="+mn-lt"/>
                <a:cs typeface="+mn-lt"/>
              </a:rPr>
              <a:t> бути </a:t>
            </a:r>
            <a:r>
              <a:rPr lang="ru-RU" sz="2400" dirty="0" err="1">
                <a:ea typeface="+mn-lt"/>
                <a:cs typeface="+mn-lt"/>
              </a:rPr>
              <a:t>збільшені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2872308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C6B8038-61A5-45A1-A5EE-914525022DD0}"/>
              </a:ext>
            </a:extLst>
          </p:cNvPr>
          <p:cNvSpPr txBox="1">
            <a:spLocks/>
          </p:cNvSpPr>
          <p:nvPr/>
        </p:nvSpPr>
        <p:spPr>
          <a:xfrm>
            <a:off x="855453" y="1439"/>
            <a:ext cx="10481094" cy="1108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Порядок контролю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ввезених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субстанцій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та ЛЗ "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in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bulk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"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Выноска: стрелка влево 5">
            <a:extLst>
              <a:ext uri="{FF2B5EF4-FFF2-40B4-BE49-F238E27FC236}">
                <a16:creationId xmlns:a16="http://schemas.microsoft.com/office/drawing/2014/main" id="{D3F6AA61-8DAF-4DC1-840A-88D8C0260967}"/>
              </a:ext>
            </a:extLst>
          </p:cNvPr>
          <p:cNvSpPr/>
          <p:nvPr/>
        </p:nvSpPr>
        <p:spPr>
          <a:xfrm>
            <a:off x="5653177" y="1304026"/>
            <a:ext cx="5333998" cy="2257243"/>
          </a:xfrm>
          <a:prstGeom prst="lef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Самостійно</a:t>
            </a:r>
            <a:r>
              <a:rPr lang="ru-RU" sz="2800" b="1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2000" dirty="0" err="1">
                <a:ea typeface="+mn-lt"/>
                <a:cs typeface="+mn-lt"/>
              </a:rPr>
              <a:t>здійснюють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відбір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зразків</a:t>
            </a:r>
            <a:r>
              <a:rPr lang="ru-RU" sz="2000" dirty="0">
                <a:ea typeface="+mn-lt"/>
                <a:cs typeface="+mn-lt"/>
              </a:rPr>
              <a:t> для лабораторного </a:t>
            </a:r>
            <a:r>
              <a:rPr lang="ru-RU" sz="2000" dirty="0" err="1">
                <a:ea typeface="+mn-lt"/>
                <a:cs typeface="+mn-lt"/>
              </a:rPr>
              <a:t>аналізу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субстанцій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нерозфасованої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продукції</a:t>
            </a:r>
            <a:r>
              <a:rPr lang="ru-RU" sz="2000" dirty="0">
                <a:ea typeface="+mn-lt"/>
                <a:cs typeface="+mn-lt"/>
              </a:rPr>
              <a:t> ("</a:t>
            </a:r>
            <a:r>
              <a:rPr lang="ru-RU" sz="2000" dirty="0" err="1">
                <a:ea typeface="+mn-lt"/>
                <a:cs typeface="+mn-lt"/>
              </a:rPr>
              <a:t>in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bulk</a:t>
            </a:r>
            <a:r>
              <a:rPr lang="ru-RU" sz="2000" dirty="0">
                <a:ea typeface="+mn-lt"/>
                <a:cs typeface="+mn-lt"/>
              </a:rPr>
              <a:t>"), </a:t>
            </a:r>
            <a:r>
              <a:rPr lang="ru-RU" sz="2000" dirty="0" err="1">
                <a:ea typeface="+mn-lt"/>
                <a:cs typeface="+mn-lt"/>
              </a:rPr>
              <a:t>ввезених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виробництва</a:t>
            </a:r>
            <a:r>
              <a:rPr lang="ru-RU" sz="2000" dirty="0">
                <a:ea typeface="+mn-lt"/>
                <a:cs typeface="+mn-lt"/>
              </a:rPr>
              <a:t> ГЛЗ та контролю </a:t>
            </a:r>
            <a:r>
              <a:rPr lang="ru-RU" sz="2000" dirty="0" err="1">
                <a:ea typeface="+mn-lt"/>
                <a:cs typeface="+mn-lt"/>
              </a:rPr>
              <a:t>їх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якості</a:t>
            </a:r>
            <a:r>
              <a:rPr lang="ru-RU" sz="2000" dirty="0">
                <a:ea typeface="+mn-lt"/>
                <a:cs typeface="+mn-lt"/>
              </a:rPr>
              <a:t> </a:t>
            </a:r>
            <a:endParaRPr lang="ru-RU" sz="2000"/>
          </a:p>
        </p:txBody>
      </p:sp>
      <p:pic>
        <p:nvPicPr>
          <p:cNvPr id="7" name="Рисунок 7" descr="Изображение выглядит как внутренний, человек, стоит, кухня&#10;&#10;Автоматически созданное описание">
            <a:extLst>
              <a:ext uri="{FF2B5EF4-FFF2-40B4-BE49-F238E27FC236}">
                <a16:creationId xmlns:a16="http://schemas.microsoft.com/office/drawing/2014/main" id="{B0A6C78D-E1CC-4149-9640-B5DA838C4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53" y="1105892"/>
            <a:ext cx="4712898" cy="312221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A6E9B3-62D9-4C7B-934B-8C540FBF4466}"/>
              </a:ext>
            </a:extLst>
          </p:cNvPr>
          <p:cNvSpPr/>
          <p:nvPr/>
        </p:nvSpPr>
        <p:spPr>
          <a:xfrm>
            <a:off x="4588354" y="3661015"/>
            <a:ext cx="2760451" cy="7763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РЕЗУЛЬТАТ</a:t>
            </a:r>
            <a:endParaRPr lang="ru-RU" sz="24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03AD62-5191-4914-AE7A-415D53674CB6}"/>
              </a:ext>
            </a:extLst>
          </p:cNvPr>
          <p:cNvSpPr/>
          <p:nvPr/>
        </p:nvSpPr>
        <p:spPr>
          <a:xfrm>
            <a:off x="850240" y="4609920"/>
            <a:ext cx="3393054" cy="224286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u="sng" dirty="0" err="1">
                <a:solidFill>
                  <a:srgbClr val="00B050"/>
                </a:solidFill>
                <a:ea typeface="+mn-lt"/>
                <a:cs typeface="+mn-lt"/>
              </a:rPr>
              <a:t>Позитивний</a:t>
            </a:r>
            <a:r>
              <a:rPr lang="ru-RU" sz="3200" b="1" u="sng" dirty="0">
                <a:solidFill>
                  <a:srgbClr val="00B050"/>
                </a:solidFill>
                <a:ea typeface="+mn-lt"/>
                <a:cs typeface="+mn-lt"/>
              </a:rPr>
              <a:t> </a:t>
            </a:r>
          </a:p>
          <a:p>
            <a:pPr algn="ctr"/>
            <a:r>
              <a:rPr lang="ru-RU" sz="2400" b="1" dirty="0" err="1">
                <a:ea typeface="+mn-lt"/>
                <a:cs typeface="+mn-lt"/>
              </a:rPr>
              <a:t>інформують</a:t>
            </a:r>
            <a:r>
              <a:rPr lang="ru-RU" sz="2400" b="1" dirty="0">
                <a:ea typeface="+mn-lt"/>
                <a:cs typeface="+mn-lt"/>
              </a:rPr>
              <a:t> орган контролю </a:t>
            </a:r>
            <a:r>
              <a:rPr lang="ru-RU" sz="2400" b="1" dirty="0" err="1">
                <a:ea typeface="+mn-lt"/>
                <a:cs typeface="+mn-lt"/>
              </a:rPr>
              <a:t>щомісячно</a:t>
            </a:r>
            <a:r>
              <a:rPr lang="ru-RU" sz="2400" b="1" dirty="0">
                <a:ea typeface="+mn-lt"/>
                <a:cs typeface="+mn-lt"/>
              </a:rPr>
              <a:t> до 15 числа в </a:t>
            </a:r>
            <a:r>
              <a:rPr lang="ru-RU" sz="2400" b="1" dirty="0" err="1">
                <a:ea typeface="+mn-lt"/>
                <a:cs typeface="+mn-lt"/>
              </a:rPr>
              <a:t>довільній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формі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b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705F4-28A3-49ED-A076-D14AFD1ADEC1}"/>
              </a:ext>
            </a:extLst>
          </p:cNvPr>
          <p:cNvSpPr/>
          <p:nvPr/>
        </p:nvSpPr>
        <p:spPr>
          <a:xfrm>
            <a:off x="7722617" y="4609919"/>
            <a:ext cx="3393054" cy="224286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u="sng" dirty="0" err="1">
                <a:solidFill>
                  <a:srgbClr val="C00000"/>
                </a:solidFill>
                <a:ea typeface="+mn-lt"/>
                <a:cs typeface="+mn-lt"/>
              </a:rPr>
              <a:t>Негативний</a:t>
            </a:r>
            <a:r>
              <a:rPr lang="ru-RU" sz="3200" b="1" u="sng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u="sng" dirty="0">
              <a:solidFill>
                <a:srgbClr val="C00000"/>
              </a:solidFill>
              <a:ea typeface="+mn-lt"/>
              <a:cs typeface="+mn-lt"/>
            </a:endParaRPr>
          </a:p>
          <a:p>
            <a:pPr algn="ctr"/>
            <a:r>
              <a:rPr lang="ru-RU" sz="2400" b="1" dirty="0" err="1">
                <a:ea typeface="+mn-lt"/>
                <a:cs typeface="+mn-lt"/>
              </a:rPr>
              <a:t>інформують</a:t>
            </a:r>
            <a:r>
              <a:rPr lang="ru-RU" sz="2400" b="1" dirty="0">
                <a:ea typeface="+mn-lt"/>
                <a:cs typeface="+mn-lt"/>
              </a:rPr>
              <a:t> орган контролю про </a:t>
            </a:r>
            <a:r>
              <a:rPr lang="ru-RU" sz="2400" b="1" dirty="0" err="1">
                <a:ea typeface="+mn-lt"/>
                <a:cs typeface="+mn-lt"/>
              </a:rPr>
              <a:t>вжиті</a:t>
            </a:r>
            <a:r>
              <a:rPr lang="ru-RU" sz="2400" b="1" dirty="0">
                <a:ea typeface="+mn-lt"/>
                <a:cs typeface="+mn-lt"/>
              </a:rPr>
              <a:t> заходи не </a:t>
            </a:r>
            <a:r>
              <a:rPr lang="ru-RU" sz="2400" b="1" dirty="0" err="1">
                <a:ea typeface="+mn-lt"/>
                <a:cs typeface="+mn-lt"/>
              </a:rPr>
              <a:t>пізніше</a:t>
            </a:r>
            <a:r>
              <a:rPr lang="ru-RU" sz="2400" b="1" dirty="0">
                <a:ea typeface="+mn-lt"/>
                <a:cs typeface="+mn-lt"/>
              </a:rPr>
              <a:t> 3 </a:t>
            </a:r>
            <a:r>
              <a:rPr lang="ru-RU" sz="2400" b="1" dirty="0" err="1">
                <a:ea typeface="+mn-lt"/>
                <a:cs typeface="+mn-lt"/>
              </a:rPr>
              <a:t>робочих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днів</a:t>
            </a:r>
            <a:r>
              <a:rPr lang="ru-RU" sz="24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440C2824-B82A-4705-A475-5A6374F5A653}"/>
              </a:ext>
            </a:extLst>
          </p:cNvPr>
          <p:cNvSpPr/>
          <p:nvPr/>
        </p:nvSpPr>
        <p:spPr>
          <a:xfrm rot="2160000">
            <a:off x="4188837" y="4340259"/>
            <a:ext cx="431321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773F4192-B3E7-4A65-B563-41EE1FC3F8C4}"/>
              </a:ext>
            </a:extLst>
          </p:cNvPr>
          <p:cNvSpPr/>
          <p:nvPr/>
        </p:nvSpPr>
        <p:spPr>
          <a:xfrm rot="19260000">
            <a:off x="7323101" y="4340258"/>
            <a:ext cx="431321" cy="632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1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8BEEBAA-60CF-4309-A9F2-4BC75BE7708D}"/>
              </a:ext>
            </a:extLst>
          </p:cNvPr>
          <p:cNvSpPr txBox="1">
            <a:spLocks/>
          </p:cNvSpPr>
          <p:nvPr/>
        </p:nvSpPr>
        <p:spPr>
          <a:xfrm>
            <a:off x="855453" y="1439"/>
            <a:ext cx="10481094" cy="1108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Особливості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ЛЗ,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що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містять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контрольовані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речовини</a:t>
            </a:r>
            <a:endParaRPr lang="ru-RU" b="1">
              <a:solidFill>
                <a:srgbClr val="C0000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E74E6E-5D32-433F-B23B-D8D1E65495C2}"/>
              </a:ext>
            </a:extLst>
          </p:cNvPr>
          <p:cNvSpPr/>
          <p:nvPr/>
        </p:nvSpPr>
        <p:spPr>
          <a:xfrm>
            <a:off x="131373" y="2223279"/>
            <a:ext cx="4830791" cy="8195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Затверджено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4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Переліка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комбінованих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  <a:ea typeface="+mn-lt"/>
                <a:cs typeface="+mn-lt"/>
              </a:rPr>
              <a:t>містять</a:t>
            </a:r>
            <a:r>
              <a:rPr lang="ru-RU" sz="2400" b="1" u="sng" dirty="0">
                <a:solidFill>
                  <a:schemeClr val="tx1"/>
                </a:solidFill>
                <a:ea typeface="+mn-lt"/>
                <a:cs typeface="+mn-lt"/>
              </a:rPr>
              <a:t>:</a:t>
            </a:r>
            <a:endParaRPr lang="ru-RU" sz="2400" b="1" u="sng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697DF84-5B12-46F8-B679-DFD4A36702A9}"/>
              </a:ext>
            </a:extLst>
          </p:cNvPr>
          <p:cNvSpPr/>
          <p:nvPr/>
        </p:nvSpPr>
        <p:spPr>
          <a:xfrm>
            <a:off x="793630" y="1102743"/>
            <a:ext cx="10653621" cy="1178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Наказ МОЗ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23.04.2007 № 202 </a:t>
            </a:r>
            <a:endParaRPr lang="ru-RU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«Про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затвердження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переліків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наркотичних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психотропних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)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комбінованих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що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містять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малу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кількість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наркотичних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засобів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психотропних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речовин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і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прекурсорів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які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підлягають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контролю при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ввезенні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митну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вивезенні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за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її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tx1"/>
                </a:solidFill>
                <a:ea typeface="+mn-lt"/>
                <a:cs typeface="+mn-lt"/>
              </a:rPr>
              <a:t>межі</a:t>
            </a:r>
            <a:r>
              <a:rPr lang="ru-RU" dirty="0">
                <a:solidFill>
                  <a:schemeClr val="tx1"/>
                </a:solidFill>
                <a:ea typeface="+mn-lt"/>
                <a:cs typeface="+mn-lt"/>
              </a:rPr>
              <a:t>»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441E76-53C4-4593-87A5-FD5F277F6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376" y="3044724"/>
            <a:ext cx="8698302" cy="411068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малу </a:t>
            </a:r>
            <a:r>
              <a:rPr lang="ru-RU" b="1" dirty="0" err="1">
                <a:ea typeface="+mn-lt"/>
                <a:cs typeface="+mn-lt"/>
              </a:rPr>
              <a:t>кількість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психотропних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речовин</a:t>
            </a:r>
            <a:r>
              <a:rPr lang="ru-RU" b="1" dirty="0">
                <a:ea typeface="+mn-lt"/>
                <a:cs typeface="+mn-lt"/>
              </a:rPr>
              <a:t> списку №2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III (без </a:t>
            </a:r>
            <a:r>
              <a:rPr lang="ru-RU" b="1" dirty="0" err="1">
                <a:ea typeface="+mn-lt"/>
                <a:cs typeface="+mn-lt"/>
              </a:rPr>
              <a:t>окремого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дозволу</a:t>
            </a:r>
            <a:r>
              <a:rPr lang="ru-RU" b="1" dirty="0">
                <a:ea typeface="+mn-lt"/>
                <a:cs typeface="+mn-lt"/>
              </a:rPr>
              <a:t>) </a:t>
            </a:r>
            <a:endParaRPr lang="ru-RU" b="1" dirty="0"/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Барбовал, Валокордин,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Дарвілол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Корвалдин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Корвалол,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Корвалтаб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sz="2000" b="1" i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малу </a:t>
            </a:r>
            <a:r>
              <a:rPr lang="ru-RU" b="1" dirty="0" err="1">
                <a:ea typeface="+mn-lt"/>
                <a:cs typeface="+mn-lt"/>
              </a:rPr>
              <a:t>кількість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наркотичних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 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Пара-трал,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Залдіар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Кодесан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Ношпалгін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Солпадеїн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Спазмолекс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малу </a:t>
            </a:r>
            <a:r>
              <a:rPr lang="ru-RU" b="1" dirty="0" err="1">
                <a:ea typeface="+mn-lt"/>
                <a:cs typeface="+mn-lt"/>
              </a:rPr>
              <a:t>кількість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прекурсорів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IV 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Актифед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Грипекс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Далерон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Зестра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Ріностоп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Бронхолітин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Гріппколд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Колдфлю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ea typeface="+mn-lt"/>
                <a:cs typeface="+mn-lt"/>
              </a:rPr>
              <a:t>➢ </a:t>
            </a:r>
            <a:r>
              <a:rPr lang="ru-RU" b="1" dirty="0" err="1">
                <a:ea typeface="+mn-lt"/>
                <a:cs typeface="+mn-lt"/>
              </a:rPr>
              <a:t>комбінації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малих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кількостей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наркотичних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засобів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II, </a:t>
            </a:r>
            <a:r>
              <a:rPr lang="ru-RU" b="1" dirty="0" err="1">
                <a:ea typeface="+mn-lt"/>
                <a:cs typeface="+mn-lt"/>
              </a:rPr>
              <a:t>психотропних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речовин</a:t>
            </a:r>
            <a:r>
              <a:rPr lang="ru-RU" b="1" dirty="0">
                <a:ea typeface="+mn-lt"/>
                <a:cs typeface="+mn-lt"/>
              </a:rPr>
              <a:t> списку №2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III, </a:t>
            </a:r>
            <a:r>
              <a:rPr lang="ru-RU" b="1" dirty="0" err="1">
                <a:ea typeface="+mn-lt"/>
                <a:cs typeface="+mn-lt"/>
              </a:rPr>
              <a:t>прекурсорів</a:t>
            </a:r>
            <a:r>
              <a:rPr lang="ru-RU" b="1" dirty="0">
                <a:ea typeface="+mn-lt"/>
                <a:cs typeface="+mn-lt"/>
              </a:rPr>
              <a:t> списку №1 </a:t>
            </a:r>
            <a:r>
              <a:rPr lang="ru-RU" b="1" dirty="0" err="1">
                <a:ea typeface="+mn-lt"/>
                <a:cs typeface="+mn-lt"/>
              </a:rPr>
              <a:t>таблиці</a:t>
            </a:r>
            <a:r>
              <a:rPr lang="ru-RU" b="1" dirty="0">
                <a:ea typeface="+mn-lt"/>
                <a:cs typeface="+mn-lt"/>
              </a:rPr>
              <a:t> IV 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         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Беласпон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Пенталгін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Седалгін</a:t>
            </a:r>
            <a:r>
              <a:rPr lang="ru-RU" sz="2000" b="1" i="1" dirty="0">
                <a:solidFill>
                  <a:srgbClr val="C00000"/>
                </a:solidFill>
                <a:ea typeface="+mn-lt"/>
                <a:cs typeface="+mn-lt"/>
              </a:rPr>
              <a:t> Нео, Т-</a:t>
            </a:r>
            <a:r>
              <a:rPr lang="ru-RU" sz="2000" b="1" i="1" dirty="0" err="1">
                <a:solidFill>
                  <a:srgbClr val="C00000"/>
                </a:solidFill>
                <a:ea typeface="+mn-lt"/>
                <a:cs typeface="+mn-lt"/>
              </a:rPr>
              <a:t>федрину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8" name="Свиток: вертикальный 7">
            <a:extLst>
              <a:ext uri="{FF2B5EF4-FFF2-40B4-BE49-F238E27FC236}">
                <a16:creationId xmlns:a16="http://schemas.microsoft.com/office/drawing/2014/main" id="{5D6E1282-11BE-4A8A-A311-E6AB3117528C}"/>
              </a:ext>
            </a:extLst>
          </p:cNvPr>
          <p:cNvSpPr/>
          <p:nvPr/>
        </p:nvSpPr>
        <p:spPr>
          <a:xfrm>
            <a:off x="128546" y="3689590"/>
            <a:ext cx="3378678" cy="3004866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Ввезення</a:t>
            </a:r>
            <a:r>
              <a:rPr lang="ru-RU" sz="2000" b="1" dirty="0">
                <a:ea typeface="+mn-lt"/>
                <a:cs typeface="+mn-lt"/>
              </a:rPr>
              <a:t> / </a:t>
            </a:r>
            <a:r>
              <a:rPr lang="ru-RU" sz="2000" b="1" dirty="0" err="1">
                <a:ea typeface="+mn-lt"/>
                <a:cs typeface="+mn-lt"/>
              </a:rPr>
              <a:t>вивезення</a:t>
            </a:r>
            <a:r>
              <a:rPr lang="ru-RU" sz="2000" b="1" dirty="0">
                <a:ea typeface="+mn-lt"/>
                <a:cs typeface="+mn-lt"/>
              </a:rPr>
              <a:t> з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здійснюється</a:t>
            </a:r>
            <a:r>
              <a:rPr lang="ru-RU" sz="2000" b="1" dirty="0">
                <a:ea typeface="+mn-lt"/>
                <a:cs typeface="+mn-lt"/>
              </a:rPr>
              <a:t> на </a:t>
            </a:r>
            <a:r>
              <a:rPr lang="ru-RU" sz="2000" b="1" dirty="0" err="1">
                <a:ea typeface="+mn-lt"/>
                <a:cs typeface="+mn-lt"/>
              </a:rPr>
              <a:t>підставі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дозволу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Держлікслужби</a:t>
            </a:r>
            <a:r>
              <a:rPr lang="ru-RU" sz="2000" b="1" dirty="0">
                <a:ea typeface="+mn-lt"/>
                <a:cs typeface="+mn-lt"/>
              </a:rPr>
              <a:t> на </a:t>
            </a:r>
            <a:r>
              <a:rPr lang="ru-RU" sz="2000" b="1" dirty="0" err="1">
                <a:ea typeface="+mn-lt"/>
                <a:cs typeface="+mn-lt"/>
              </a:rPr>
              <a:t>кожну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окрему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операцію</a:t>
            </a:r>
            <a:endParaRPr lang="ru-RU" sz="2000" b="1" dirty="0" err="1"/>
          </a:p>
        </p:txBody>
      </p:sp>
    </p:spTree>
    <p:extLst>
      <p:ext uri="{BB962C8B-B14F-4D97-AF65-F5344CB8AC3E}">
        <p14:creationId xmlns:p14="http://schemas.microsoft.com/office/powerpoint/2010/main" val="951760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A7BBE-DB91-4C68-8B3F-568BD3AC2D3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87419" y="1297276"/>
            <a:ext cx="7804150" cy="3230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600" b="1" dirty="0">
                <a:solidFill>
                  <a:srgbClr val="C00000"/>
                </a:solidFill>
                <a:ea typeface="+mj-lt"/>
                <a:cs typeface="+mj-lt"/>
              </a:rPr>
              <a:t>3. </a:t>
            </a:r>
            <a: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  <a:t>Порядок ввезення</a:t>
            </a:r>
            <a:b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</a:br>
            <a:r>
              <a:rPr lang="uk-UA" sz="4600" b="1" dirty="0" smtClean="0">
                <a:solidFill>
                  <a:srgbClr val="C00000"/>
                </a:solidFill>
                <a:ea typeface="+mj-lt"/>
                <a:cs typeface="+mj-lt"/>
              </a:rPr>
              <a:t> незареєстрованих ЛЗ</a:t>
            </a:r>
            <a:endParaRPr lang="uk-UA" b="1" dirty="0">
              <a:solidFill>
                <a:srgbClr val="C00000"/>
              </a:solidFill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651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EAE11B-B9F8-486C-A197-418469C56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188" y="1908913"/>
            <a:ext cx="12220754" cy="494457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переміщення</a:t>
            </a:r>
            <a:r>
              <a:rPr lang="ru-RU" dirty="0">
                <a:ea typeface="+mn-lt"/>
                <a:cs typeface="+mn-lt"/>
              </a:rPr>
              <a:t> транзитом через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поміщення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митний</a:t>
            </a:r>
            <a:r>
              <a:rPr lang="ru-RU" dirty="0">
                <a:ea typeface="+mn-lt"/>
                <a:cs typeface="+mn-lt"/>
              </a:rPr>
              <a:t> режим </a:t>
            </a:r>
            <a:r>
              <a:rPr lang="ru-RU" dirty="0" err="1">
                <a:ea typeface="+mn-lt"/>
                <a:cs typeface="+mn-lt"/>
              </a:rPr>
              <a:t>митного</a:t>
            </a:r>
            <a:r>
              <a:rPr lang="ru-RU" dirty="0">
                <a:ea typeface="+mn-lt"/>
                <a:cs typeface="+mn-lt"/>
              </a:rPr>
              <a:t> складу з </a:t>
            </a:r>
            <a:r>
              <a:rPr lang="ru-RU" dirty="0" err="1">
                <a:ea typeface="+mn-lt"/>
                <a:cs typeface="+mn-lt"/>
              </a:rPr>
              <a:t>подальшим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реекспортом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умови</a:t>
            </a:r>
            <a:r>
              <a:rPr lang="ru-RU" dirty="0">
                <a:ea typeface="+mn-lt"/>
                <a:cs typeface="+mn-lt"/>
              </a:rPr>
              <a:t> їх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країні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наявності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сертифікату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подальшим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реекспортом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пізніше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ніж</a:t>
            </a:r>
            <a:r>
              <a:rPr lang="ru-RU" dirty="0">
                <a:ea typeface="+mn-lt"/>
                <a:cs typeface="+mn-lt"/>
              </a:rPr>
              <a:t> за 6 </a:t>
            </a:r>
            <a:r>
              <a:rPr lang="ru-RU" dirty="0" err="1">
                <a:ea typeface="+mn-lt"/>
                <a:cs typeface="+mn-lt"/>
              </a:rPr>
              <a:t>місяців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закінчення</a:t>
            </a:r>
            <a:r>
              <a:rPr lang="ru-RU" dirty="0">
                <a:ea typeface="+mn-lt"/>
                <a:cs typeface="+mn-lt"/>
              </a:rPr>
              <a:t> строку їх </a:t>
            </a:r>
            <a:r>
              <a:rPr lang="ru-RU" dirty="0" err="1">
                <a:ea typeface="+mn-lt"/>
                <a:cs typeface="+mn-lt"/>
              </a:rPr>
              <a:t>придатності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доклінічних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досліджень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розробки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клінічних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випробувань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формах для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реєстрації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ГЛЗ для </a:t>
            </a:r>
            <a:r>
              <a:rPr lang="ru-RU" dirty="0" err="1">
                <a:ea typeface="+mn-lt"/>
                <a:cs typeface="+mn-lt"/>
              </a:rPr>
              <a:t>експонування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виставках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конференціях</a:t>
            </a:r>
            <a:r>
              <a:rPr lang="ru-RU" dirty="0">
                <a:ea typeface="+mn-lt"/>
                <a:cs typeface="+mn-lt"/>
              </a:rPr>
              <a:t>, ярмарках без права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ГЛЗ для </a:t>
            </a:r>
            <a:r>
              <a:rPr lang="ru-RU" dirty="0" err="1">
                <a:ea typeface="+mn-lt"/>
                <a:cs typeface="+mn-lt"/>
              </a:rPr>
              <a:t>індивідуального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громадянами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ГЛЗ для </a:t>
            </a:r>
            <a:r>
              <a:rPr lang="ru-RU" dirty="0" err="1">
                <a:ea typeface="+mn-lt"/>
                <a:cs typeface="+mn-lt"/>
              </a:rPr>
              <a:t>медичного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(без права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) </a:t>
            </a:r>
            <a:r>
              <a:rPr lang="ru-RU" dirty="0" err="1">
                <a:ea typeface="+mn-lt"/>
                <a:cs typeface="+mn-lt"/>
              </a:rPr>
              <a:t>підрозділів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збройних</a:t>
            </a:r>
            <a:r>
              <a:rPr lang="ru-RU" dirty="0">
                <a:ea typeface="+mn-lt"/>
                <a:cs typeface="+mn-lt"/>
              </a:rPr>
              <a:t> сил </a:t>
            </a:r>
            <a:r>
              <a:rPr lang="ru-RU" dirty="0" err="1">
                <a:ea typeface="+mn-lt"/>
                <a:cs typeface="+mn-lt"/>
              </a:rPr>
              <a:t>інших</a:t>
            </a:r>
            <a:r>
              <a:rPr lang="ru-RU" dirty="0">
                <a:ea typeface="+mn-lt"/>
                <a:cs typeface="+mn-lt"/>
              </a:rPr>
              <a:t> держав,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допущені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територію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у </a:t>
            </a:r>
            <a:r>
              <a:rPr lang="ru-RU" dirty="0" err="1">
                <a:ea typeface="+mn-lt"/>
                <a:cs typeface="+mn-lt"/>
              </a:rPr>
              <a:t>випадках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стихійного</a:t>
            </a:r>
            <a:r>
              <a:rPr lang="ru-RU" dirty="0">
                <a:ea typeface="+mn-lt"/>
                <a:cs typeface="+mn-lt"/>
              </a:rPr>
              <a:t> лиха, катастроф, </a:t>
            </a:r>
            <a:r>
              <a:rPr lang="ru-RU" dirty="0" err="1">
                <a:ea typeface="+mn-lt"/>
                <a:cs typeface="+mn-lt"/>
              </a:rPr>
              <a:t>епідемічного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стандартні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зразки</a:t>
            </a:r>
            <a:r>
              <a:rPr lang="ru-RU" dirty="0">
                <a:ea typeface="+mn-lt"/>
                <a:cs typeface="+mn-lt"/>
              </a:rPr>
              <a:t> ЛЗ та /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речовини-домішки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біологічні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стандартні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речовини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порівняння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еталонні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спектри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реагенти</a:t>
            </a:r>
            <a:r>
              <a:rPr lang="ru-RU" dirty="0">
                <a:ea typeface="+mn-lt"/>
                <a:cs typeface="+mn-lt"/>
              </a:rPr>
              <a:t>, для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лабораторного </a:t>
            </a:r>
            <a:r>
              <a:rPr lang="ru-RU" dirty="0" err="1">
                <a:ea typeface="+mn-lt"/>
                <a:cs typeface="+mn-lt"/>
              </a:rPr>
              <a:t>дослідження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6FA57E7-0082-44E4-B219-F595F1E78537}"/>
              </a:ext>
            </a:extLst>
          </p:cNvPr>
          <p:cNvSpPr txBox="1">
            <a:spLocks/>
          </p:cNvSpPr>
          <p:nvPr/>
        </p:nvSpPr>
        <p:spPr>
          <a:xfrm>
            <a:off x="855453" y="1439"/>
            <a:ext cx="10481094" cy="1108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Регулювання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процедури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територію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ea typeface="+mj-lt"/>
                <a:cs typeface="+mj-lt"/>
              </a:rPr>
              <a:t>незареєстрованих</a:t>
            </a:r>
            <a:r>
              <a:rPr lang="ru-RU" sz="3600" b="1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b="1">
              <a:solidFill>
                <a:srgbClr val="C00000"/>
              </a:solidFill>
              <a:ea typeface="+mj-lt"/>
              <a:cs typeface="+mj-lt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2C9457B-8DF0-4B8C-A09D-0A8D9D6B07D0}"/>
              </a:ext>
            </a:extLst>
          </p:cNvPr>
          <p:cNvSpPr/>
          <p:nvPr/>
        </p:nvSpPr>
        <p:spPr>
          <a:xfrm>
            <a:off x="491706" y="987725"/>
            <a:ext cx="11156829" cy="9201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Закон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«Про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лікарські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засоби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»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04.04.1996 № 123/96-ВР 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Наказ МОЗ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26.04.2011 № 237 «Порядок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територію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стандартних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зразків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реагентів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18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8BFF2-26AB-4549-A6F5-AC169EC4C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33" y="1439"/>
            <a:ext cx="11343735" cy="763930"/>
          </a:xfrm>
        </p:spPr>
        <p:txBody>
          <a:bodyPr/>
          <a:lstStyle/>
          <a:p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ввезення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600" b="1" i="0" dirty="0" err="1">
                <a:solidFill>
                  <a:srgbClr val="C00000"/>
                </a:solidFill>
                <a:ea typeface="+mj-lt"/>
                <a:cs typeface="+mj-lt"/>
              </a:rPr>
              <a:t>незареєстрованих</a:t>
            </a:r>
            <a:r>
              <a:rPr lang="ru-RU" sz="3600" b="1" i="0" dirty="0">
                <a:solidFill>
                  <a:srgbClr val="C00000"/>
                </a:solidFill>
                <a:ea typeface="+mj-lt"/>
                <a:cs typeface="+mj-lt"/>
              </a:rPr>
              <a:t> ЛЗ</a:t>
            </a:r>
            <a:endParaRPr lang="ru-RU" sz="3600" b="1">
              <a:solidFill>
                <a:srgbClr val="C0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DDC92D-C981-410D-AF37-C1B22CB26222}"/>
              </a:ext>
            </a:extLst>
          </p:cNvPr>
          <p:cNvSpPr/>
          <p:nvPr/>
        </p:nvSpPr>
        <p:spPr>
          <a:xfrm>
            <a:off x="304800" y="843951"/>
            <a:ext cx="4888301" cy="1955320"/>
          </a:xfrm>
          <a:custGeom>
            <a:avLst/>
            <a:gdLst>
              <a:gd name="connsiteX0" fmla="*/ 0 w 4888301"/>
              <a:gd name="connsiteY0" fmla="*/ 0 h 1955320"/>
              <a:gd name="connsiteX1" fmla="*/ 600563 w 4888301"/>
              <a:gd name="connsiteY1" fmla="*/ 0 h 1955320"/>
              <a:gd name="connsiteX2" fmla="*/ 1298891 w 4888301"/>
              <a:gd name="connsiteY2" fmla="*/ 0 h 1955320"/>
              <a:gd name="connsiteX3" fmla="*/ 1997220 w 4888301"/>
              <a:gd name="connsiteY3" fmla="*/ 0 h 1955320"/>
              <a:gd name="connsiteX4" fmla="*/ 2548900 w 4888301"/>
              <a:gd name="connsiteY4" fmla="*/ 0 h 1955320"/>
              <a:gd name="connsiteX5" fmla="*/ 3247229 w 4888301"/>
              <a:gd name="connsiteY5" fmla="*/ 0 h 1955320"/>
              <a:gd name="connsiteX6" fmla="*/ 3847791 w 4888301"/>
              <a:gd name="connsiteY6" fmla="*/ 0 h 1955320"/>
              <a:gd name="connsiteX7" fmla="*/ 4888301 w 4888301"/>
              <a:gd name="connsiteY7" fmla="*/ 0 h 1955320"/>
              <a:gd name="connsiteX8" fmla="*/ 4888301 w 4888301"/>
              <a:gd name="connsiteY8" fmla="*/ 671327 h 1955320"/>
              <a:gd name="connsiteX9" fmla="*/ 4888301 w 4888301"/>
              <a:gd name="connsiteY9" fmla="*/ 1264440 h 1955320"/>
              <a:gd name="connsiteX10" fmla="*/ 4888301 w 4888301"/>
              <a:gd name="connsiteY10" fmla="*/ 1955320 h 1955320"/>
              <a:gd name="connsiteX11" fmla="*/ 4336621 w 4888301"/>
              <a:gd name="connsiteY11" fmla="*/ 1955320 h 1955320"/>
              <a:gd name="connsiteX12" fmla="*/ 3687176 w 4888301"/>
              <a:gd name="connsiteY12" fmla="*/ 1955320 h 1955320"/>
              <a:gd name="connsiteX13" fmla="*/ 3086613 w 4888301"/>
              <a:gd name="connsiteY13" fmla="*/ 1955320 h 1955320"/>
              <a:gd name="connsiteX14" fmla="*/ 2290518 w 4888301"/>
              <a:gd name="connsiteY14" fmla="*/ 1955320 h 1955320"/>
              <a:gd name="connsiteX15" fmla="*/ 1689955 w 4888301"/>
              <a:gd name="connsiteY15" fmla="*/ 1955320 h 1955320"/>
              <a:gd name="connsiteX16" fmla="*/ 991627 w 4888301"/>
              <a:gd name="connsiteY16" fmla="*/ 1955320 h 1955320"/>
              <a:gd name="connsiteX17" fmla="*/ 0 w 4888301"/>
              <a:gd name="connsiteY17" fmla="*/ 1955320 h 1955320"/>
              <a:gd name="connsiteX18" fmla="*/ 0 w 4888301"/>
              <a:gd name="connsiteY18" fmla="*/ 1283993 h 1955320"/>
              <a:gd name="connsiteX19" fmla="*/ 0 w 4888301"/>
              <a:gd name="connsiteY19" fmla="*/ 651773 h 1955320"/>
              <a:gd name="connsiteX20" fmla="*/ 0 w 4888301"/>
              <a:gd name="connsiteY20" fmla="*/ 0 h 19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88301" h="1955320" fill="none" extrusionOk="0">
                <a:moveTo>
                  <a:pt x="0" y="0"/>
                </a:moveTo>
                <a:cubicBezTo>
                  <a:pt x="273499" y="-10163"/>
                  <a:pt x="385057" y="1456"/>
                  <a:pt x="600563" y="0"/>
                </a:cubicBezTo>
                <a:cubicBezTo>
                  <a:pt x="816069" y="-1456"/>
                  <a:pt x="1149846" y="10319"/>
                  <a:pt x="1298891" y="0"/>
                </a:cubicBezTo>
                <a:cubicBezTo>
                  <a:pt x="1447936" y="-10319"/>
                  <a:pt x="1660459" y="-14447"/>
                  <a:pt x="1997220" y="0"/>
                </a:cubicBezTo>
                <a:cubicBezTo>
                  <a:pt x="2333981" y="14447"/>
                  <a:pt x="2398255" y="-12375"/>
                  <a:pt x="2548900" y="0"/>
                </a:cubicBezTo>
                <a:cubicBezTo>
                  <a:pt x="2699545" y="12375"/>
                  <a:pt x="3091742" y="-24939"/>
                  <a:pt x="3247229" y="0"/>
                </a:cubicBezTo>
                <a:cubicBezTo>
                  <a:pt x="3402716" y="24939"/>
                  <a:pt x="3654220" y="115"/>
                  <a:pt x="3847791" y="0"/>
                </a:cubicBezTo>
                <a:cubicBezTo>
                  <a:pt x="4041362" y="-115"/>
                  <a:pt x="4540552" y="45428"/>
                  <a:pt x="4888301" y="0"/>
                </a:cubicBezTo>
                <a:cubicBezTo>
                  <a:pt x="4897893" y="157313"/>
                  <a:pt x="4885621" y="535675"/>
                  <a:pt x="4888301" y="671327"/>
                </a:cubicBezTo>
                <a:cubicBezTo>
                  <a:pt x="4890981" y="806979"/>
                  <a:pt x="4913922" y="1069866"/>
                  <a:pt x="4888301" y="1264440"/>
                </a:cubicBezTo>
                <a:cubicBezTo>
                  <a:pt x="4862680" y="1459014"/>
                  <a:pt x="4881967" y="1707941"/>
                  <a:pt x="4888301" y="1955320"/>
                </a:cubicBezTo>
                <a:cubicBezTo>
                  <a:pt x="4649027" y="1970521"/>
                  <a:pt x="4458159" y="1955448"/>
                  <a:pt x="4336621" y="1955320"/>
                </a:cubicBezTo>
                <a:cubicBezTo>
                  <a:pt x="4215083" y="1955192"/>
                  <a:pt x="3980373" y="1945569"/>
                  <a:pt x="3687176" y="1955320"/>
                </a:cubicBezTo>
                <a:cubicBezTo>
                  <a:pt x="3393979" y="1965071"/>
                  <a:pt x="3315043" y="1978286"/>
                  <a:pt x="3086613" y="1955320"/>
                </a:cubicBezTo>
                <a:cubicBezTo>
                  <a:pt x="2858183" y="1932354"/>
                  <a:pt x="2606292" y="1992156"/>
                  <a:pt x="2290518" y="1955320"/>
                </a:cubicBezTo>
                <a:cubicBezTo>
                  <a:pt x="1974745" y="1918484"/>
                  <a:pt x="1955750" y="1971495"/>
                  <a:pt x="1689955" y="1955320"/>
                </a:cubicBezTo>
                <a:cubicBezTo>
                  <a:pt x="1424160" y="1939145"/>
                  <a:pt x="1269860" y="1955076"/>
                  <a:pt x="991627" y="1955320"/>
                </a:cubicBezTo>
                <a:cubicBezTo>
                  <a:pt x="713394" y="1955564"/>
                  <a:pt x="455054" y="1988890"/>
                  <a:pt x="0" y="1955320"/>
                </a:cubicBezTo>
                <a:cubicBezTo>
                  <a:pt x="23109" y="1680335"/>
                  <a:pt x="28381" y="1524204"/>
                  <a:pt x="0" y="1283993"/>
                </a:cubicBezTo>
                <a:cubicBezTo>
                  <a:pt x="-28381" y="1043782"/>
                  <a:pt x="-9225" y="856424"/>
                  <a:pt x="0" y="651773"/>
                </a:cubicBezTo>
                <a:cubicBezTo>
                  <a:pt x="9225" y="447122"/>
                  <a:pt x="-21109" y="175747"/>
                  <a:pt x="0" y="0"/>
                </a:cubicBezTo>
                <a:close/>
              </a:path>
              <a:path w="4888301" h="1955320" stroke="0" extrusionOk="0">
                <a:moveTo>
                  <a:pt x="0" y="0"/>
                </a:moveTo>
                <a:cubicBezTo>
                  <a:pt x="236322" y="22162"/>
                  <a:pt x="495564" y="-21742"/>
                  <a:pt x="649446" y="0"/>
                </a:cubicBezTo>
                <a:cubicBezTo>
                  <a:pt x="803328" y="21742"/>
                  <a:pt x="1041994" y="-14509"/>
                  <a:pt x="1250008" y="0"/>
                </a:cubicBezTo>
                <a:cubicBezTo>
                  <a:pt x="1458022" y="14509"/>
                  <a:pt x="1554984" y="-10598"/>
                  <a:pt x="1850571" y="0"/>
                </a:cubicBezTo>
                <a:cubicBezTo>
                  <a:pt x="2146158" y="10598"/>
                  <a:pt x="2187205" y="23278"/>
                  <a:pt x="2402251" y="0"/>
                </a:cubicBezTo>
                <a:cubicBezTo>
                  <a:pt x="2617297" y="-23278"/>
                  <a:pt x="2838165" y="27487"/>
                  <a:pt x="2953930" y="0"/>
                </a:cubicBezTo>
                <a:cubicBezTo>
                  <a:pt x="3069695" y="-27487"/>
                  <a:pt x="3271307" y="8542"/>
                  <a:pt x="3505610" y="0"/>
                </a:cubicBezTo>
                <a:cubicBezTo>
                  <a:pt x="3739913" y="-8542"/>
                  <a:pt x="3982919" y="15644"/>
                  <a:pt x="4252822" y="0"/>
                </a:cubicBezTo>
                <a:cubicBezTo>
                  <a:pt x="4522725" y="-15644"/>
                  <a:pt x="4755517" y="-19354"/>
                  <a:pt x="4888301" y="0"/>
                </a:cubicBezTo>
                <a:cubicBezTo>
                  <a:pt x="4881952" y="226283"/>
                  <a:pt x="4916453" y="481558"/>
                  <a:pt x="4888301" y="612667"/>
                </a:cubicBezTo>
                <a:cubicBezTo>
                  <a:pt x="4860149" y="743776"/>
                  <a:pt x="4917118" y="1054970"/>
                  <a:pt x="4888301" y="1225334"/>
                </a:cubicBezTo>
                <a:cubicBezTo>
                  <a:pt x="4859484" y="1395698"/>
                  <a:pt x="4907330" y="1687597"/>
                  <a:pt x="4888301" y="1955320"/>
                </a:cubicBezTo>
                <a:cubicBezTo>
                  <a:pt x="4703362" y="1981893"/>
                  <a:pt x="4581103" y="1985160"/>
                  <a:pt x="4287738" y="1955320"/>
                </a:cubicBezTo>
                <a:cubicBezTo>
                  <a:pt x="3994373" y="1925480"/>
                  <a:pt x="3877387" y="1964483"/>
                  <a:pt x="3687176" y="1955320"/>
                </a:cubicBezTo>
                <a:cubicBezTo>
                  <a:pt x="3496965" y="1946157"/>
                  <a:pt x="3179189" y="1963311"/>
                  <a:pt x="2939964" y="1955320"/>
                </a:cubicBezTo>
                <a:cubicBezTo>
                  <a:pt x="2700739" y="1947329"/>
                  <a:pt x="2362402" y="1958927"/>
                  <a:pt x="2192752" y="1955320"/>
                </a:cubicBezTo>
                <a:cubicBezTo>
                  <a:pt x="2023102" y="1951713"/>
                  <a:pt x="1810409" y="1958847"/>
                  <a:pt x="1543306" y="1955320"/>
                </a:cubicBezTo>
                <a:cubicBezTo>
                  <a:pt x="1276203" y="1951793"/>
                  <a:pt x="966160" y="1916161"/>
                  <a:pt x="747212" y="1955320"/>
                </a:cubicBezTo>
                <a:cubicBezTo>
                  <a:pt x="528264" y="1994479"/>
                  <a:pt x="361832" y="1921281"/>
                  <a:pt x="0" y="1955320"/>
                </a:cubicBezTo>
                <a:cubicBezTo>
                  <a:pt x="15084" y="1686893"/>
                  <a:pt x="29998" y="1573987"/>
                  <a:pt x="0" y="1323100"/>
                </a:cubicBezTo>
                <a:cubicBezTo>
                  <a:pt x="-29998" y="1072213"/>
                  <a:pt x="19340" y="967781"/>
                  <a:pt x="0" y="729986"/>
                </a:cubicBezTo>
                <a:cubicBezTo>
                  <a:pt x="-19340" y="492191"/>
                  <a:pt x="34851" y="198168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Подається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заява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до МОЗ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в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якій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вказується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мета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незареєстрованого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ЛЗ, і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відомості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ЛЗ,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стандартних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зразків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реагентів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E2A3356-8A57-4CF4-B10E-3ACAA77828EC}"/>
              </a:ext>
            </a:extLst>
          </p:cNvPr>
          <p:cNvSpPr/>
          <p:nvPr/>
        </p:nvSpPr>
        <p:spPr>
          <a:xfrm>
            <a:off x="4172309" y="2971799"/>
            <a:ext cx="4888301" cy="1955320"/>
          </a:xfrm>
          <a:custGeom>
            <a:avLst/>
            <a:gdLst>
              <a:gd name="connsiteX0" fmla="*/ 0 w 4888301"/>
              <a:gd name="connsiteY0" fmla="*/ 0 h 1955320"/>
              <a:gd name="connsiteX1" fmla="*/ 600563 w 4888301"/>
              <a:gd name="connsiteY1" fmla="*/ 0 h 1955320"/>
              <a:gd name="connsiteX2" fmla="*/ 1298891 w 4888301"/>
              <a:gd name="connsiteY2" fmla="*/ 0 h 1955320"/>
              <a:gd name="connsiteX3" fmla="*/ 1997220 w 4888301"/>
              <a:gd name="connsiteY3" fmla="*/ 0 h 1955320"/>
              <a:gd name="connsiteX4" fmla="*/ 2548900 w 4888301"/>
              <a:gd name="connsiteY4" fmla="*/ 0 h 1955320"/>
              <a:gd name="connsiteX5" fmla="*/ 3247229 w 4888301"/>
              <a:gd name="connsiteY5" fmla="*/ 0 h 1955320"/>
              <a:gd name="connsiteX6" fmla="*/ 3847791 w 4888301"/>
              <a:gd name="connsiteY6" fmla="*/ 0 h 1955320"/>
              <a:gd name="connsiteX7" fmla="*/ 4888301 w 4888301"/>
              <a:gd name="connsiteY7" fmla="*/ 0 h 1955320"/>
              <a:gd name="connsiteX8" fmla="*/ 4888301 w 4888301"/>
              <a:gd name="connsiteY8" fmla="*/ 671327 h 1955320"/>
              <a:gd name="connsiteX9" fmla="*/ 4888301 w 4888301"/>
              <a:gd name="connsiteY9" fmla="*/ 1264440 h 1955320"/>
              <a:gd name="connsiteX10" fmla="*/ 4888301 w 4888301"/>
              <a:gd name="connsiteY10" fmla="*/ 1955320 h 1955320"/>
              <a:gd name="connsiteX11" fmla="*/ 4336621 w 4888301"/>
              <a:gd name="connsiteY11" fmla="*/ 1955320 h 1955320"/>
              <a:gd name="connsiteX12" fmla="*/ 3687176 w 4888301"/>
              <a:gd name="connsiteY12" fmla="*/ 1955320 h 1955320"/>
              <a:gd name="connsiteX13" fmla="*/ 3086613 w 4888301"/>
              <a:gd name="connsiteY13" fmla="*/ 1955320 h 1955320"/>
              <a:gd name="connsiteX14" fmla="*/ 2290518 w 4888301"/>
              <a:gd name="connsiteY14" fmla="*/ 1955320 h 1955320"/>
              <a:gd name="connsiteX15" fmla="*/ 1689955 w 4888301"/>
              <a:gd name="connsiteY15" fmla="*/ 1955320 h 1955320"/>
              <a:gd name="connsiteX16" fmla="*/ 991627 w 4888301"/>
              <a:gd name="connsiteY16" fmla="*/ 1955320 h 1955320"/>
              <a:gd name="connsiteX17" fmla="*/ 0 w 4888301"/>
              <a:gd name="connsiteY17" fmla="*/ 1955320 h 1955320"/>
              <a:gd name="connsiteX18" fmla="*/ 0 w 4888301"/>
              <a:gd name="connsiteY18" fmla="*/ 1283993 h 1955320"/>
              <a:gd name="connsiteX19" fmla="*/ 0 w 4888301"/>
              <a:gd name="connsiteY19" fmla="*/ 651773 h 1955320"/>
              <a:gd name="connsiteX20" fmla="*/ 0 w 4888301"/>
              <a:gd name="connsiteY20" fmla="*/ 0 h 19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88301" h="1955320" fill="none" extrusionOk="0">
                <a:moveTo>
                  <a:pt x="0" y="0"/>
                </a:moveTo>
                <a:cubicBezTo>
                  <a:pt x="273499" y="-10163"/>
                  <a:pt x="385057" y="1456"/>
                  <a:pt x="600563" y="0"/>
                </a:cubicBezTo>
                <a:cubicBezTo>
                  <a:pt x="816069" y="-1456"/>
                  <a:pt x="1149846" y="10319"/>
                  <a:pt x="1298891" y="0"/>
                </a:cubicBezTo>
                <a:cubicBezTo>
                  <a:pt x="1447936" y="-10319"/>
                  <a:pt x="1660459" y="-14447"/>
                  <a:pt x="1997220" y="0"/>
                </a:cubicBezTo>
                <a:cubicBezTo>
                  <a:pt x="2333981" y="14447"/>
                  <a:pt x="2398255" y="-12375"/>
                  <a:pt x="2548900" y="0"/>
                </a:cubicBezTo>
                <a:cubicBezTo>
                  <a:pt x="2699545" y="12375"/>
                  <a:pt x="3091742" y="-24939"/>
                  <a:pt x="3247229" y="0"/>
                </a:cubicBezTo>
                <a:cubicBezTo>
                  <a:pt x="3402716" y="24939"/>
                  <a:pt x="3654220" y="115"/>
                  <a:pt x="3847791" y="0"/>
                </a:cubicBezTo>
                <a:cubicBezTo>
                  <a:pt x="4041362" y="-115"/>
                  <a:pt x="4540552" y="45428"/>
                  <a:pt x="4888301" y="0"/>
                </a:cubicBezTo>
                <a:cubicBezTo>
                  <a:pt x="4897893" y="157313"/>
                  <a:pt x="4885621" y="535675"/>
                  <a:pt x="4888301" y="671327"/>
                </a:cubicBezTo>
                <a:cubicBezTo>
                  <a:pt x="4890981" y="806979"/>
                  <a:pt x="4913922" y="1069866"/>
                  <a:pt x="4888301" y="1264440"/>
                </a:cubicBezTo>
                <a:cubicBezTo>
                  <a:pt x="4862680" y="1459014"/>
                  <a:pt x="4881967" y="1707941"/>
                  <a:pt x="4888301" y="1955320"/>
                </a:cubicBezTo>
                <a:cubicBezTo>
                  <a:pt x="4649027" y="1970521"/>
                  <a:pt x="4458159" y="1955448"/>
                  <a:pt x="4336621" y="1955320"/>
                </a:cubicBezTo>
                <a:cubicBezTo>
                  <a:pt x="4215083" y="1955192"/>
                  <a:pt x="3980373" y="1945569"/>
                  <a:pt x="3687176" y="1955320"/>
                </a:cubicBezTo>
                <a:cubicBezTo>
                  <a:pt x="3393979" y="1965071"/>
                  <a:pt x="3315043" y="1978286"/>
                  <a:pt x="3086613" y="1955320"/>
                </a:cubicBezTo>
                <a:cubicBezTo>
                  <a:pt x="2858183" y="1932354"/>
                  <a:pt x="2606292" y="1992156"/>
                  <a:pt x="2290518" y="1955320"/>
                </a:cubicBezTo>
                <a:cubicBezTo>
                  <a:pt x="1974745" y="1918484"/>
                  <a:pt x="1955750" y="1971495"/>
                  <a:pt x="1689955" y="1955320"/>
                </a:cubicBezTo>
                <a:cubicBezTo>
                  <a:pt x="1424160" y="1939145"/>
                  <a:pt x="1269860" y="1955076"/>
                  <a:pt x="991627" y="1955320"/>
                </a:cubicBezTo>
                <a:cubicBezTo>
                  <a:pt x="713394" y="1955564"/>
                  <a:pt x="455054" y="1988890"/>
                  <a:pt x="0" y="1955320"/>
                </a:cubicBezTo>
                <a:cubicBezTo>
                  <a:pt x="23109" y="1680335"/>
                  <a:pt x="28381" y="1524204"/>
                  <a:pt x="0" y="1283993"/>
                </a:cubicBezTo>
                <a:cubicBezTo>
                  <a:pt x="-28381" y="1043782"/>
                  <a:pt x="-9225" y="856424"/>
                  <a:pt x="0" y="651773"/>
                </a:cubicBezTo>
                <a:cubicBezTo>
                  <a:pt x="9225" y="447122"/>
                  <a:pt x="-21109" y="175747"/>
                  <a:pt x="0" y="0"/>
                </a:cubicBezTo>
                <a:close/>
              </a:path>
              <a:path w="4888301" h="1955320" stroke="0" extrusionOk="0">
                <a:moveTo>
                  <a:pt x="0" y="0"/>
                </a:moveTo>
                <a:cubicBezTo>
                  <a:pt x="236322" y="22162"/>
                  <a:pt x="495564" y="-21742"/>
                  <a:pt x="649446" y="0"/>
                </a:cubicBezTo>
                <a:cubicBezTo>
                  <a:pt x="803328" y="21742"/>
                  <a:pt x="1041994" y="-14509"/>
                  <a:pt x="1250008" y="0"/>
                </a:cubicBezTo>
                <a:cubicBezTo>
                  <a:pt x="1458022" y="14509"/>
                  <a:pt x="1554984" y="-10598"/>
                  <a:pt x="1850571" y="0"/>
                </a:cubicBezTo>
                <a:cubicBezTo>
                  <a:pt x="2146158" y="10598"/>
                  <a:pt x="2187205" y="23278"/>
                  <a:pt x="2402251" y="0"/>
                </a:cubicBezTo>
                <a:cubicBezTo>
                  <a:pt x="2617297" y="-23278"/>
                  <a:pt x="2838165" y="27487"/>
                  <a:pt x="2953930" y="0"/>
                </a:cubicBezTo>
                <a:cubicBezTo>
                  <a:pt x="3069695" y="-27487"/>
                  <a:pt x="3271307" y="8542"/>
                  <a:pt x="3505610" y="0"/>
                </a:cubicBezTo>
                <a:cubicBezTo>
                  <a:pt x="3739913" y="-8542"/>
                  <a:pt x="3982919" y="15644"/>
                  <a:pt x="4252822" y="0"/>
                </a:cubicBezTo>
                <a:cubicBezTo>
                  <a:pt x="4522725" y="-15644"/>
                  <a:pt x="4755517" y="-19354"/>
                  <a:pt x="4888301" y="0"/>
                </a:cubicBezTo>
                <a:cubicBezTo>
                  <a:pt x="4881952" y="226283"/>
                  <a:pt x="4916453" y="481558"/>
                  <a:pt x="4888301" y="612667"/>
                </a:cubicBezTo>
                <a:cubicBezTo>
                  <a:pt x="4860149" y="743776"/>
                  <a:pt x="4917118" y="1054970"/>
                  <a:pt x="4888301" y="1225334"/>
                </a:cubicBezTo>
                <a:cubicBezTo>
                  <a:pt x="4859484" y="1395698"/>
                  <a:pt x="4907330" y="1687597"/>
                  <a:pt x="4888301" y="1955320"/>
                </a:cubicBezTo>
                <a:cubicBezTo>
                  <a:pt x="4703362" y="1981893"/>
                  <a:pt x="4581103" y="1985160"/>
                  <a:pt x="4287738" y="1955320"/>
                </a:cubicBezTo>
                <a:cubicBezTo>
                  <a:pt x="3994373" y="1925480"/>
                  <a:pt x="3877387" y="1964483"/>
                  <a:pt x="3687176" y="1955320"/>
                </a:cubicBezTo>
                <a:cubicBezTo>
                  <a:pt x="3496965" y="1946157"/>
                  <a:pt x="3179189" y="1963311"/>
                  <a:pt x="2939964" y="1955320"/>
                </a:cubicBezTo>
                <a:cubicBezTo>
                  <a:pt x="2700739" y="1947329"/>
                  <a:pt x="2362402" y="1958927"/>
                  <a:pt x="2192752" y="1955320"/>
                </a:cubicBezTo>
                <a:cubicBezTo>
                  <a:pt x="2023102" y="1951713"/>
                  <a:pt x="1810409" y="1958847"/>
                  <a:pt x="1543306" y="1955320"/>
                </a:cubicBezTo>
                <a:cubicBezTo>
                  <a:pt x="1276203" y="1951793"/>
                  <a:pt x="966160" y="1916161"/>
                  <a:pt x="747212" y="1955320"/>
                </a:cubicBezTo>
                <a:cubicBezTo>
                  <a:pt x="528264" y="1994479"/>
                  <a:pt x="361832" y="1921281"/>
                  <a:pt x="0" y="1955320"/>
                </a:cubicBezTo>
                <a:cubicBezTo>
                  <a:pt x="15084" y="1686893"/>
                  <a:pt x="29998" y="1573987"/>
                  <a:pt x="0" y="1323100"/>
                </a:cubicBezTo>
                <a:cubicBezTo>
                  <a:pt x="-29998" y="1072213"/>
                  <a:pt x="19340" y="967781"/>
                  <a:pt x="0" y="729986"/>
                </a:cubicBezTo>
                <a:cubicBezTo>
                  <a:pt x="-19340" y="492191"/>
                  <a:pt x="34851" y="198168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Митне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оформлення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незареєстрованих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ЛЗ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здійснюється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після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отримання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митними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органами листа-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(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електронного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) МОЗ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України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про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можливість</a:t>
            </a:r>
            <a:r>
              <a:rPr lang="ru-RU" sz="20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ввезення</a:t>
            </a:r>
            <a:endParaRPr lang="ru-RU" b="1" dirty="0" err="1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AD7F5E0-5893-4E0A-BB2E-811A72918E43}"/>
              </a:ext>
            </a:extLst>
          </p:cNvPr>
          <p:cNvSpPr/>
          <p:nvPr/>
        </p:nvSpPr>
        <p:spPr>
          <a:xfrm>
            <a:off x="6946241" y="5343166"/>
            <a:ext cx="5247734" cy="13227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Термін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розгляду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документів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надання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повідомлення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не повинен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перевищувати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10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робочих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ea typeface="+mn-lt"/>
                <a:cs typeface="+mn-lt"/>
              </a:rPr>
              <a:t>днів</a:t>
            </a:r>
            <a:r>
              <a:rPr lang="ru-RU" sz="2400" b="1" i="1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 sz="2400" b="1" i="1">
              <a:solidFill>
                <a:schemeClr val="tx1"/>
              </a:solidFill>
            </a:endParaRPr>
          </a:p>
        </p:txBody>
      </p:sp>
      <p:sp>
        <p:nvSpPr>
          <p:cNvPr id="7" name="Стрелка: изогнутая вверх 6">
            <a:extLst>
              <a:ext uri="{FF2B5EF4-FFF2-40B4-BE49-F238E27FC236}">
                <a16:creationId xmlns:a16="http://schemas.microsoft.com/office/drawing/2014/main" id="{6D509C1B-5B30-4D03-AB34-5DCC25DA383D}"/>
              </a:ext>
            </a:extLst>
          </p:cNvPr>
          <p:cNvSpPr/>
          <p:nvPr/>
        </p:nvSpPr>
        <p:spPr>
          <a:xfrm rot="5400000">
            <a:off x="2505989" y="2529479"/>
            <a:ext cx="1394603" cy="194094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изогнутая вверх 7">
            <a:extLst>
              <a:ext uri="{FF2B5EF4-FFF2-40B4-BE49-F238E27FC236}">
                <a16:creationId xmlns:a16="http://schemas.microsoft.com/office/drawing/2014/main" id="{835F3BC9-CEFD-4C97-ADE2-E373D5C7CD8B}"/>
              </a:ext>
            </a:extLst>
          </p:cNvPr>
          <p:cNvSpPr/>
          <p:nvPr/>
        </p:nvSpPr>
        <p:spPr>
          <a:xfrm rot="5400000">
            <a:off x="5280819" y="4657327"/>
            <a:ext cx="1394603" cy="194094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890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1775E6C-9FE7-4AE4-ABE7-2568D95DEA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8CECB99A-E2AB-482F-A307-4879553101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50"/>
            <a:ext cx="5676966" cy="6869953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0885" h="6869951">
                <a:moveTo>
                  <a:pt x="1754909" y="0"/>
                </a:moveTo>
                <a:lnTo>
                  <a:pt x="6430885" y="11953"/>
                </a:lnTo>
                <a:lnTo>
                  <a:pt x="6430885" y="6869951"/>
                </a:lnTo>
                <a:lnTo>
                  <a:pt x="0" y="6869951"/>
                </a:lnTo>
                <a:lnTo>
                  <a:pt x="175490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4621A-673F-4945-8D97-9F48AA41D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800849"/>
            <a:ext cx="4065767" cy="3510553"/>
          </a:xfrm>
        </p:spPr>
        <p:txBody>
          <a:bodyPr anchor="t">
            <a:normAutofit/>
          </a:bodyPr>
          <a:lstStyle/>
          <a:p>
            <a:r>
              <a:rPr lang="ru-RU" i="0" dirty="0" err="1">
                <a:ea typeface="+mj-lt"/>
                <a:cs typeface="+mj-lt"/>
              </a:rPr>
              <a:t>Висновки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D7572A-E49E-4506-B59A-89B5F5443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753" y="533400"/>
            <a:ext cx="5458046" cy="5791200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1. З метою </a:t>
            </a:r>
            <a:r>
              <a:rPr lang="ru-RU" sz="1700" dirty="0" err="1">
                <a:ea typeface="+mn-lt"/>
                <a:cs typeface="+mn-lt"/>
              </a:rPr>
              <a:t>регулювання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імпорту</a:t>
            </a:r>
            <a:r>
              <a:rPr lang="ru-RU" sz="1700" dirty="0">
                <a:ea typeface="+mn-lt"/>
                <a:cs typeface="+mn-lt"/>
              </a:rPr>
              <a:t> ЛП на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забезпечення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функціонування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системи</a:t>
            </a:r>
            <a:r>
              <a:rPr lang="ru-RU" sz="1700" dirty="0">
                <a:ea typeface="+mn-lt"/>
                <a:cs typeface="+mn-lt"/>
              </a:rPr>
              <a:t> державного контролю </a:t>
            </a:r>
            <a:r>
              <a:rPr lang="ru-RU" sz="1700" dirty="0" err="1">
                <a:ea typeface="+mn-lt"/>
                <a:cs typeface="+mn-lt"/>
              </a:rPr>
              <a:t>якості</a:t>
            </a:r>
            <a:r>
              <a:rPr lang="ru-RU" sz="1700" dirty="0">
                <a:ea typeface="+mn-lt"/>
                <a:cs typeface="+mn-lt"/>
              </a:rPr>
              <a:t> ЛП проводиться </a:t>
            </a:r>
            <a:r>
              <a:rPr lang="ru-RU" sz="1700" dirty="0" err="1">
                <a:ea typeface="+mn-lt"/>
                <a:cs typeface="+mn-lt"/>
              </a:rPr>
              <a:t>ліцензування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діяльності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фармацевтичних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підприємств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займаються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імпортом</a:t>
            </a:r>
            <a:r>
              <a:rPr lang="ru-RU" sz="1700" dirty="0">
                <a:ea typeface="+mn-lt"/>
                <a:cs typeface="+mn-lt"/>
              </a:rPr>
              <a:t> ЛП.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2. </a:t>
            </a:r>
            <a:r>
              <a:rPr lang="ru-RU" sz="1700" dirty="0" err="1">
                <a:ea typeface="+mn-lt"/>
                <a:cs typeface="+mn-lt"/>
              </a:rPr>
              <a:t>Ліцензія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імпорт</a:t>
            </a:r>
            <a:r>
              <a:rPr lang="ru-RU" sz="1700" dirty="0">
                <a:ea typeface="+mn-lt"/>
                <a:cs typeface="+mn-lt"/>
              </a:rPr>
              <a:t> ЛП </a:t>
            </a:r>
            <a:r>
              <a:rPr lang="ru-RU" sz="1700" dirty="0" err="1">
                <a:ea typeface="+mn-lt"/>
                <a:cs typeface="+mn-lt"/>
              </a:rPr>
              <a:t>видається</a:t>
            </a:r>
            <a:r>
              <a:rPr lang="ru-RU" sz="1700" dirty="0">
                <a:ea typeface="+mn-lt"/>
                <a:cs typeface="+mn-lt"/>
              </a:rPr>
              <a:t> Державною службою з </a:t>
            </a:r>
            <a:r>
              <a:rPr lang="ru-RU" sz="1700" dirty="0" err="1">
                <a:ea typeface="+mn-lt"/>
                <a:cs typeface="+mn-lt"/>
              </a:rPr>
              <a:t>лікарських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засобів</a:t>
            </a:r>
            <a:r>
              <a:rPr lang="ru-RU" sz="1700" dirty="0">
                <a:ea typeface="+mn-lt"/>
                <a:cs typeface="+mn-lt"/>
              </a:rPr>
              <a:t> та контролю за наркотиками і </a:t>
            </a:r>
            <a:r>
              <a:rPr lang="ru-RU" sz="1700" dirty="0" err="1">
                <a:ea typeface="+mn-lt"/>
                <a:cs typeface="+mn-lt"/>
              </a:rPr>
              <a:t>має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необмежений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термін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дії</a:t>
            </a:r>
            <a:r>
              <a:rPr lang="ru-RU" sz="1700" dirty="0">
                <a:ea typeface="+mn-lt"/>
                <a:cs typeface="+mn-lt"/>
              </a:rPr>
              <a:t>. Разом з </a:t>
            </a:r>
            <a:r>
              <a:rPr lang="ru-RU" sz="1700" dirty="0" err="1">
                <a:ea typeface="+mn-lt"/>
                <a:cs typeface="+mn-lt"/>
              </a:rPr>
              <a:t>ліцензією</a:t>
            </a:r>
            <a:r>
              <a:rPr lang="ru-RU" sz="1700" dirty="0">
                <a:ea typeface="+mn-lt"/>
                <a:cs typeface="+mn-lt"/>
              </a:rPr>
              <a:t> СГ </a:t>
            </a:r>
            <a:r>
              <a:rPr lang="ru-RU" sz="1700" dirty="0" err="1">
                <a:ea typeface="+mn-lt"/>
                <a:cs typeface="+mn-lt"/>
              </a:rPr>
              <a:t>отримує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додаток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із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зазначенням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переліку</a:t>
            </a:r>
            <a:r>
              <a:rPr lang="ru-RU" sz="1700" dirty="0">
                <a:ea typeface="+mn-lt"/>
                <a:cs typeface="+mn-lt"/>
              </a:rPr>
              <a:t> ЛП,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дозволено до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3.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митну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незареєстованих</a:t>
            </a:r>
            <a:r>
              <a:rPr lang="ru-RU" sz="1700" dirty="0">
                <a:ea typeface="+mn-lt"/>
                <a:cs typeface="+mn-lt"/>
              </a:rPr>
              <a:t> ЛП </a:t>
            </a:r>
            <a:r>
              <a:rPr lang="ru-RU" sz="1700" dirty="0" err="1">
                <a:ea typeface="+mn-lt"/>
                <a:cs typeface="+mn-lt"/>
              </a:rPr>
              <a:t>дозволяється</a:t>
            </a:r>
            <a:r>
              <a:rPr lang="ru-RU" sz="1700" dirty="0">
                <a:ea typeface="+mn-lt"/>
                <a:cs typeface="+mn-lt"/>
              </a:rPr>
              <a:t> МОЗ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в </a:t>
            </a:r>
            <a:r>
              <a:rPr lang="ru-RU" sz="1700" dirty="0" err="1">
                <a:ea typeface="+mn-lt"/>
                <a:cs typeface="+mn-lt"/>
              </a:rPr>
              <a:t>окремих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випадках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зазначено</a:t>
            </a:r>
            <a:r>
              <a:rPr lang="ru-RU" sz="1700" dirty="0">
                <a:ea typeface="+mn-lt"/>
                <a:cs typeface="+mn-lt"/>
              </a:rPr>
              <a:t> у </a:t>
            </a:r>
            <a:r>
              <a:rPr lang="ru-RU" sz="1700" dirty="0" err="1">
                <a:ea typeface="+mn-lt"/>
                <a:cs typeface="+mn-lt"/>
              </a:rPr>
              <a:t>наказі</a:t>
            </a:r>
            <a:r>
              <a:rPr lang="ru-RU" sz="1700" dirty="0">
                <a:ea typeface="+mn-lt"/>
                <a:cs typeface="+mn-lt"/>
              </a:rPr>
              <a:t> МОЗ № 237 </a:t>
            </a:r>
            <a:r>
              <a:rPr lang="ru-RU" sz="1700" dirty="0" err="1">
                <a:ea typeface="+mn-lt"/>
                <a:cs typeface="+mn-lt"/>
              </a:rPr>
              <a:t>від</a:t>
            </a:r>
            <a:r>
              <a:rPr lang="ru-RU" sz="1700" dirty="0">
                <a:ea typeface="+mn-lt"/>
                <a:cs typeface="+mn-lt"/>
              </a:rPr>
              <a:t> 26.04.2011 «Порядок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незареєстрованих</a:t>
            </a:r>
            <a:r>
              <a:rPr lang="ru-RU" sz="1700" dirty="0">
                <a:ea typeface="+mn-lt"/>
                <a:cs typeface="+mn-lt"/>
              </a:rPr>
              <a:t> ЛЗ, </a:t>
            </a:r>
            <a:r>
              <a:rPr lang="ru-RU" sz="1700" dirty="0" err="1">
                <a:ea typeface="+mn-lt"/>
                <a:cs typeface="+mn-lt"/>
              </a:rPr>
              <a:t>стандартних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зразків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реагентів</a:t>
            </a:r>
            <a:r>
              <a:rPr lang="ru-RU" sz="1700" dirty="0">
                <a:ea typeface="+mn-lt"/>
                <a:cs typeface="+mn-lt"/>
              </a:rPr>
              <a:t>». </a:t>
            </a:r>
            <a:endParaRPr lang="ru-RU" sz="17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1700" dirty="0">
                <a:ea typeface="+mn-lt"/>
                <a:cs typeface="+mn-lt"/>
              </a:rPr>
              <a:t>4. Порядок </a:t>
            </a:r>
            <a:r>
              <a:rPr lang="ru-RU" sz="1700" dirty="0" err="1">
                <a:ea typeface="+mn-lt"/>
                <a:cs typeface="+mn-lt"/>
              </a:rPr>
              <a:t>ввезення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митну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ЛЗ, </a:t>
            </a:r>
            <a:r>
              <a:rPr lang="ru-RU" sz="1700" dirty="0" err="1">
                <a:ea typeface="+mn-lt"/>
                <a:cs typeface="+mn-lt"/>
              </a:rPr>
              <a:t>що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містять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контрольовані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речовини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регламентується</a:t>
            </a:r>
            <a:r>
              <a:rPr lang="ru-RU" sz="1700" dirty="0">
                <a:ea typeface="+mn-lt"/>
                <a:cs typeface="+mn-lt"/>
              </a:rPr>
              <a:t> наказом МОЗ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№202 </a:t>
            </a:r>
            <a:r>
              <a:rPr lang="ru-RU" sz="1700" dirty="0" err="1">
                <a:ea typeface="+mn-lt"/>
                <a:cs typeface="+mn-lt"/>
              </a:rPr>
              <a:t>від</a:t>
            </a:r>
            <a:r>
              <a:rPr lang="ru-RU" sz="1700" dirty="0">
                <a:ea typeface="+mn-lt"/>
                <a:cs typeface="+mn-lt"/>
              </a:rPr>
              <a:t> 23.04.2007 р. «Про </a:t>
            </a:r>
            <a:r>
              <a:rPr lang="ru-RU" sz="1700" dirty="0" err="1">
                <a:ea typeface="+mn-lt"/>
                <a:cs typeface="+mn-lt"/>
              </a:rPr>
              <a:t>затвердження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переліків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наркотичних</a:t>
            </a:r>
            <a:r>
              <a:rPr lang="ru-RU" sz="1700" dirty="0">
                <a:ea typeface="+mn-lt"/>
                <a:cs typeface="+mn-lt"/>
              </a:rPr>
              <a:t> (</a:t>
            </a:r>
            <a:r>
              <a:rPr lang="ru-RU" sz="1700" dirty="0" err="1">
                <a:ea typeface="+mn-lt"/>
                <a:cs typeface="+mn-lt"/>
              </a:rPr>
              <a:t>психотропних</a:t>
            </a:r>
            <a:r>
              <a:rPr lang="ru-RU" sz="1700" dirty="0">
                <a:ea typeface="+mn-lt"/>
                <a:cs typeface="+mn-lt"/>
              </a:rPr>
              <a:t>) </a:t>
            </a:r>
            <a:r>
              <a:rPr lang="ru-RU" sz="1700" dirty="0" err="1">
                <a:ea typeface="+mn-lt"/>
                <a:cs typeface="+mn-lt"/>
              </a:rPr>
              <a:t>комбінованих</a:t>
            </a:r>
            <a:r>
              <a:rPr lang="ru-RU" sz="1700" dirty="0">
                <a:ea typeface="+mn-lt"/>
                <a:cs typeface="+mn-lt"/>
              </a:rPr>
              <a:t> ЛЗ, </a:t>
            </a:r>
            <a:r>
              <a:rPr lang="ru-RU" sz="1700" dirty="0" err="1">
                <a:ea typeface="+mn-lt"/>
                <a:cs typeface="+mn-lt"/>
              </a:rPr>
              <a:t>що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містять</a:t>
            </a:r>
            <a:r>
              <a:rPr lang="ru-RU" sz="1700" dirty="0">
                <a:ea typeface="+mn-lt"/>
                <a:cs typeface="+mn-lt"/>
              </a:rPr>
              <a:t> малу </a:t>
            </a:r>
            <a:r>
              <a:rPr lang="ru-RU" sz="1700" dirty="0" err="1">
                <a:ea typeface="+mn-lt"/>
                <a:cs typeface="+mn-lt"/>
              </a:rPr>
              <a:t>кількість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наркотичних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засобів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або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психотропних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речовин</a:t>
            </a:r>
            <a:r>
              <a:rPr lang="ru-RU" sz="1700" dirty="0">
                <a:ea typeface="+mn-lt"/>
                <a:cs typeface="+mn-lt"/>
              </a:rPr>
              <a:t> і </a:t>
            </a:r>
            <a:r>
              <a:rPr lang="ru-RU" sz="1700" dirty="0" err="1">
                <a:ea typeface="+mn-lt"/>
                <a:cs typeface="+mn-lt"/>
              </a:rPr>
              <a:t>прекурсорів</a:t>
            </a:r>
            <a:r>
              <a:rPr lang="ru-RU" sz="1700" dirty="0">
                <a:ea typeface="+mn-lt"/>
                <a:cs typeface="+mn-lt"/>
              </a:rPr>
              <a:t>, </a:t>
            </a:r>
            <a:r>
              <a:rPr lang="ru-RU" sz="1700" dirty="0" err="1">
                <a:ea typeface="+mn-lt"/>
                <a:cs typeface="+mn-lt"/>
              </a:rPr>
              <a:t>які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підлягають</a:t>
            </a:r>
            <a:r>
              <a:rPr lang="ru-RU" sz="1700" dirty="0">
                <a:ea typeface="+mn-lt"/>
                <a:cs typeface="+mn-lt"/>
              </a:rPr>
              <a:t> контролю при </a:t>
            </a:r>
            <a:r>
              <a:rPr lang="ru-RU" sz="1700" dirty="0" err="1">
                <a:ea typeface="+mn-lt"/>
                <a:cs typeface="+mn-lt"/>
              </a:rPr>
              <a:t>ввезенні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митну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територію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України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вивезенні</a:t>
            </a:r>
            <a:r>
              <a:rPr lang="ru-RU" sz="1700" dirty="0">
                <a:ea typeface="+mn-lt"/>
                <a:cs typeface="+mn-lt"/>
              </a:rPr>
              <a:t> за </a:t>
            </a:r>
            <a:r>
              <a:rPr lang="ru-RU" sz="1700" dirty="0" err="1">
                <a:ea typeface="+mn-lt"/>
                <a:cs typeface="+mn-lt"/>
              </a:rPr>
              <a:t>її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межі</a:t>
            </a:r>
            <a:r>
              <a:rPr lang="ru-RU" sz="1700" dirty="0">
                <a:ea typeface="+mn-lt"/>
                <a:cs typeface="+mn-lt"/>
              </a:rPr>
              <a:t>»</a:t>
            </a:r>
            <a:endParaRPr lang="ru-RU" sz="17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A66062-E0FE-4EE7-9840-EC05B87ACF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4541520"/>
            <a:ext cx="5895754" cy="23105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3B4C179-2540-4304-9C9C-2AAAA53EFD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2988236"/>
            <a:ext cx="2418079" cy="38876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6550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FA49195-69EB-4E39-A68A-C232E2D03E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92F9DC-743D-47E7-A019-EE09540FB7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A7BBE-DB91-4C68-8B3F-568BD3AC2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814173"/>
            <a:ext cx="7802880" cy="323154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z="4600" b="1" i="0" dirty="0" smtClean="0">
                <a:ea typeface="+mj-lt"/>
                <a:cs typeface="+mj-lt"/>
              </a:rPr>
              <a:t>Дякую за увагу</a:t>
            </a:r>
            <a:r>
              <a:rPr lang="ru-RU" sz="4600" b="1" i="0" dirty="0" smtClean="0">
                <a:ea typeface="+mj-lt"/>
                <a:cs typeface="+mj-lt"/>
              </a:rPr>
              <a:t>!</a:t>
            </a:r>
            <a:endParaRPr lang="ru-RU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280B82-CD55-43FD-92C4-F05E2A8D1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2" y="19556"/>
            <a:ext cx="8547253" cy="23223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A4F542-D561-4AFB-8321-EB900BAF0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-17931" y="0"/>
            <a:ext cx="1461005" cy="461772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D9248B-0006-4BFE-8110-40C16E45C0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935720" y="3957320"/>
            <a:ext cx="3272713" cy="290067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593BB5-7AFA-4C8F-AECA-CE733B1FD0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3326" y="0"/>
            <a:ext cx="1332509" cy="685799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21483B-CE28-412B-9C71-9BE081E9DC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37960" y="0"/>
            <a:ext cx="5654039" cy="220625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9F4738-DD27-44BE-98C6-AB0B2296BD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5196840"/>
            <a:ext cx="5181599" cy="16416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55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2001</Words>
  <Application>Microsoft Office PowerPoint</Application>
  <PresentationFormat>Широкоэкранный</PresentationFormat>
  <Paragraphs>287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Arial Unicode MS</vt:lpstr>
      <vt:lpstr>Univers Condensed Light</vt:lpstr>
      <vt:lpstr>Walbaum Display Light</vt:lpstr>
      <vt:lpstr>AngleLinesVTI</vt:lpstr>
      <vt:lpstr>Contents Slide Master</vt:lpstr>
      <vt:lpstr>Презентация PowerPoint</vt:lpstr>
      <vt:lpstr>Теоретичні питання</vt:lpstr>
      <vt:lpstr>Презентация PowerPoint</vt:lpstr>
      <vt:lpstr>Законодавчі основи  регулювання  зовнішньоекономічної діяльності в Україні</vt:lpstr>
      <vt:lpstr>Зовнішньоекономічна діяльність</vt:lpstr>
      <vt:lpstr>Суб'єкти зовнішньоекономічної діяльності в Україні</vt:lpstr>
      <vt:lpstr>Міжнародні організації, що регулюють світову торгівлю, валютно-кредитні та фінансові відносини</vt:lpstr>
      <vt:lpstr>Міжнародні організації, що регулюють світову торгівлю, валютно-кредитні та фінансові відносини</vt:lpstr>
      <vt:lpstr>Міжнародні організації, що регулюють світову торгівлю, валютно-кредитні та фінансові відносини</vt:lpstr>
      <vt:lpstr>Регулювання ЗЕД в Україні</vt:lpstr>
      <vt:lpstr>2. Нормативно-правове регулювання ввезення фармацевтичної продукції на територію України.</vt:lpstr>
      <vt:lpstr>Митний режим</vt:lpstr>
      <vt:lpstr>Митна територія України</vt:lpstr>
      <vt:lpstr>Митна кордон України</vt:lpstr>
      <vt:lpstr>Види митних режимів  (ст. 70 МК України)</vt:lpstr>
      <vt:lpstr>Види митних режимів  (ст. 70 МК України)</vt:lpstr>
      <vt:lpstr>Презентация PowerPoint</vt:lpstr>
      <vt:lpstr>Ліцензування імпорту ЛЗ</vt:lpstr>
      <vt:lpstr>Презентация PowerPoint</vt:lpstr>
      <vt:lpstr>Презентация PowerPoint</vt:lpstr>
      <vt:lpstr>Регламентація державного контролю за якістю ввезених ЛЗ</vt:lpstr>
      <vt:lpstr>Основні вимоги до ЛЗ, що ввозяться на територію України</vt:lpstr>
      <vt:lpstr>Порядок ввезення ЛЗ на митну територію України</vt:lpstr>
      <vt:lpstr>Етапи проведення державного контролю при ввезенні ЛЗ</vt:lpstr>
      <vt:lpstr>Випадки, у яких ПРОВОДИТЬСЯ лабораторний аналіз серій ЛЗ</vt:lpstr>
      <vt:lpstr>Лабораторний аналіз НЕ ПРОВОДИТЬСЯ:</vt:lpstr>
      <vt:lpstr>Процедура відбору зразків ЛЗ</vt:lpstr>
      <vt:lpstr>Строки здійснення держконтролю якості ввезених ЛЗ</vt:lpstr>
      <vt:lpstr>Презентация PowerPoint</vt:lpstr>
      <vt:lpstr>Презентация PowerPoint</vt:lpstr>
      <vt:lpstr>3. Порядок ввезення  незареєстрованих ЛЗ</vt:lpstr>
      <vt:lpstr>Презентация PowerPoint</vt:lpstr>
      <vt:lpstr>Порядок ввезення незареєстрованих ЛЗ</vt:lpstr>
      <vt:lpstr>Висновки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RePack by Diakov</cp:lastModifiedBy>
  <cp:revision>868</cp:revision>
  <dcterms:created xsi:type="dcterms:W3CDTF">2022-01-25T09:34:13Z</dcterms:created>
  <dcterms:modified xsi:type="dcterms:W3CDTF">2026-04-16T21:06:33Z</dcterms:modified>
</cp:coreProperties>
</file>