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5" r:id="rId10"/>
    <p:sldId id="264" r:id="rId11"/>
    <p:sldId id="266" r:id="rId12"/>
    <p:sldId id="268" r:id="rId13"/>
    <p:sldId id="267" r:id="rId14"/>
    <p:sldId id="269" r:id="rId15"/>
    <p:sldId id="270" r:id="rId16"/>
    <p:sldId id="307" r:id="rId17"/>
    <p:sldId id="271" r:id="rId18"/>
    <p:sldId id="272" r:id="rId19"/>
    <p:sldId id="273" r:id="rId20"/>
    <p:sldId id="274" r:id="rId21"/>
    <p:sldId id="275" r:id="rId22"/>
    <p:sldId id="276" r:id="rId23"/>
    <p:sldId id="278" r:id="rId24"/>
    <p:sldId id="277" r:id="rId25"/>
    <p:sldId id="279" r:id="rId26"/>
    <p:sldId id="303" r:id="rId27"/>
    <p:sldId id="305" r:id="rId28"/>
    <p:sldId id="306" r:id="rId29"/>
    <p:sldId id="302" r:id="rId30"/>
    <p:sldId id="304" r:id="rId31"/>
    <p:sldId id="280" r:id="rId32"/>
    <p:sldId id="282" r:id="rId33"/>
    <p:sldId id="281" r:id="rId34"/>
    <p:sldId id="284" r:id="rId35"/>
    <p:sldId id="283" r:id="rId36"/>
    <p:sldId id="285" r:id="rId37"/>
    <p:sldId id="287" r:id="rId38"/>
    <p:sldId id="288" r:id="rId39"/>
    <p:sldId id="290" r:id="rId40"/>
    <p:sldId id="289" r:id="rId41"/>
    <p:sldId id="286" r:id="rId42"/>
    <p:sldId id="292" r:id="rId43"/>
    <p:sldId id="291" r:id="rId44"/>
    <p:sldId id="293" r:id="rId45"/>
    <p:sldId id="294" r:id="rId46"/>
    <p:sldId id="295" r:id="rId47"/>
    <p:sldId id="296" r:id="rId48"/>
    <p:sldId id="298" r:id="rId49"/>
    <p:sldId id="297" r:id="rId50"/>
    <p:sldId id="299" r:id="rId51"/>
    <p:sldId id="300" r:id="rId52"/>
    <p:sldId id="301" r:id="rId5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A604B4A-2DFB-1996-3065-11C15C5BDF99}" v="211" dt="2022-01-30T17:03:48.870"/>
    <p1510:client id="{8ECE1F54-E802-55B6-00A9-711EE3D5FCBC}" v="1929" dt="2022-01-29T21:19:27.113"/>
    <p1510:client id="{9537E24C-663B-50EA-C005-1496DA53F7C3}" v="535" dt="2022-01-31T12:29:04.7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39" autoAdjust="0"/>
    <p:restoredTop sz="94660"/>
  </p:normalViewPr>
  <p:slideViewPr>
    <p:cSldViewPr snapToGrid="0">
      <p:cViewPr varScale="1">
        <p:scale>
          <a:sx n="69" d="100"/>
          <a:sy n="69" d="100"/>
        </p:scale>
        <p:origin x="52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microsoft.com/office/2015/10/relationships/revisionInfo" Target="revisionInfo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80F8623-D178-4511-A8B9-B69E7247F3CC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545ABB80-74F4-40CF-9795-7B85AACBBF9F}">
      <dgm:prSet custT="1"/>
      <dgm:spPr/>
      <dgm:t>
        <a:bodyPr/>
        <a:lstStyle/>
        <a:p>
          <a:r>
            <a:rPr lang="ru-RU" sz="1800" dirty="0"/>
            <a:t>На </a:t>
          </a:r>
          <a:r>
            <a:rPr lang="ru-RU" sz="1800" dirty="0" err="1"/>
            <a:t>здорові</a:t>
          </a:r>
          <a:r>
            <a:rPr lang="ru-RU" sz="1800" dirty="0"/>
            <a:t> і </a:t>
          </a:r>
          <a:r>
            <a:rPr lang="ru-RU" sz="1800" dirty="0" err="1"/>
            <a:t>безпечні</a:t>
          </a:r>
          <a:r>
            <a:rPr lang="ru-RU" sz="1800" dirty="0"/>
            <a:t> </a:t>
          </a:r>
          <a:r>
            <a:rPr lang="ru-RU" sz="1800" dirty="0" err="1"/>
            <a:t>умови</a:t>
          </a:r>
          <a:r>
            <a:rPr lang="ru-RU" sz="1800" dirty="0"/>
            <a:t> </a:t>
          </a:r>
          <a:r>
            <a:rPr lang="ru-RU" sz="1800" dirty="0" err="1"/>
            <a:t>праці</a:t>
          </a:r>
          <a:r>
            <a:rPr lang="ru-RU" sz="1800" dirty="0"/>
            <a:t>. На </a:t>
          </a:r>
          <a:r>
            <a:rPr lang="ru-RU" sz="1800" dirty="0" err="1"/>
            <a:t>об'єднання</a:t>
          </a:r>
          <a:r>
            <a:rPr lang="ru-RU" sz="1800" dirty="0"/>
            <a:t> в </a:t>
          </a:r>
          <a:r>
            <a:rPr lang="ru-RU" sz="1800" dirty="0" err="1"/>
            <a:t>професійні</a:t>
          </a:r>
          <a:r>
            <a:rPr lang="ru-RU" sz="1800" dirty="0"/>
            <a:t> </a:t>
          </a:r>
          <a:r>
            <a:rPr lang="ru-RU" sz="1800" dirty="0" err="1"/>
            <a:t>спілки</a:t>
          </a:r>
          <a:r>
            <a:rPr lang="ru-RU" sz="1800" dirty="0"/>
            <a:t>.</a:t>
          </a:r>
          <a:endParaRPr lang="en-US" sz="1800" dirty="0"/>
        </a:p>
      </dgm:t>
    </dgm:pt>
    <dgm:pt modelId="{8AA03457-4C8B-4047-9FB9-7631D0E7E231}" type="parTrans" cxnId="{77268425-2168-49D8-9342-A82432E201AE}">
      <dgm:prSet/>
      <dgm:spPr/>
      <dgm:t>
        <a:bodyPr/>
        <a:lstStyle/>
        <a:p>
          <a:endParaRPr lang="en-US"/>
        </a:p>
      </dgm:t>
    </dgm:pt>
    <dgm:pt modelId="{78B11494-281D-46E4-B407-452CA073D0E0}" type="sibTrans" cxnId="{77268425-2168-49D8-9342-A82432E201AE}">
      <dgm:prSet/>
      <dgm:spPr/>
      <dgm:t>
        <a:bodyPr/>
        <a:lstStyle/>
        <a:p>
          <a:endParaRPr lang="en-US"/>
        </a:p>
      </dgm:t>
    </dgm:pt>
    <dgm:pt modelId="{070D522E-77B6-48C9-9D03-C01C9BAAB101}">
      <dgm:prSet custT="1"/>
      <dgm:spPr/>
      <dgm:t>
        <a:bodyPr/>
        <a:lstStyle/>
        <a:p>
          <a:r>
            <a:rPr lang="ru-RU" sz="1800" dirty="0"/>
            <a:t>На </a:t>
          </a:r>
          <a:r>
            <a:rPr lang="ru-RU" sz="1800" dirty="0" err="1"/>
            <a:t>одержання</a:t>
          </a:r>
          <a:r>
            <a:rPr lang="ru-RU" sz="1800" dirty="0"/>
            <a:t> </a:t>
          </a:r>
          <a:r>
            <a:rPr lang="ru-RU" sz="1800" dirty="0" err="1"/>
            <a:t>роботи</a:t>
          </a:r>
          <a:r>
            <a:rPr lang="ru-RU" sz="1800" dirty="0"/>
            <a:t> з оплатою </a:t>
          </a:r>
          <a:r>
            <a:rPr lang="ru-RU" sz="1800" dirty="0" err="1"/>
            <a:t>праці</a:t>
          </a:r>
          <a:r>
            <a:rPr lang="ru-RU" sz="1800" dirty="0"/>
            <a:t> не </a:t>
          </a:r>
          <a:r>
            <a:rPr lang="ru-RU" sz="1800" dirty="0" err="1"/>
            <a:t>нижче</a:t>
          </a:r>
          <a:r>
            <a:rPr lang="ru-RU" sz="1800" dirty="0"/>
            <a:t> </a:t>
          </a:r>
          <a:r>
            <a:rPr lang="ru-RU" sz="1800" dirty="0" err="1"/>
            <a:t>встановленого</a:t>
          </a:r>
          <a:r>
            <a:rPr lang="ru-RU" sz="1800" dirty="0"/>
            <a:t> державою </a:t>
          </a:r>
          <a:r>
            <a:rPr lang="ru-RU" sz="1800" dirty="0" err="1"/>
            <a:t>мінімального</a:t>
          </a:r>
          <a:r>
            <a:rPr lang="ru-RU" sz="1800" dirty="0"/>
            <a:t> </a:t>
          </a:r>
          <a:r>
            <a:rPr lang="ru-RU" sz="1800" dirty="0" err="1"/>
            <a:t>розміру</a:t>
          </a:r>
          <a:r>
            <a:rPr lang="ru-RU" sz="1800" dirty="0"/>
            <a:t>.</a:t>
          </a:r>
          <a:endParaRPr lang="en-US" sz="1800" dirty="0"/>
        </a:p>
      </dgm:t>
    </dgm:pt>
    <dgm:pt modelId="{28546A84-6085-4870-8B68-3669A8657925}" type="parTrans" cxnId="{8E3ACDBE-9C7E-412C-B67D-2FDA6AA1F91C}">
      <dgm:prSet/>
      <dgm:spPr/>
      <dgm:t>
        <a:bodyPr/>
        <a:lstStyle/>
        <a:p>
          <a:endParaRPr lang="en-US"/>
        </a:p>
      </dgm:t>
    </dgm:pt>
    <dgm:pt modelId="{15C5C62E-E021-4351-AAC3-293D61B7E5DA}" type="sibTrans" cxnId="{8E3ACDBE-9C7E-412C-B67D-2FDA6AA1F91C}">
      <dgm:prSet/>
      <dgm:spPr/>
      <dgm:t>
        <a:bodyPr/>
        <a:lstStyle/>
        <a:p>
          <a:endParaRPr lang="en-US"/>
        </a:p>
      </dgm:t>
    </dgm:pt>
    <dgm:pt modelId="{0EF64E27-9E39-4EDA-A852-95D253527889}">
      <dgm:prSet custT="1"/>
      <dgm:spPr/>
      <dgm:t>
        <a:bodyPr/>
        <a:lstStyle/>
        <a:p>
          <a:r>
            <a:rPr lang="ru-RU" sz="1800" dirty="0"/>
            <a:t>На </a:t>
          </a:r>
          <a:r>
            <a:rPr lang="ru-RU" sz="1800" dirty="0" err="1"/>
            <a:t>вільний</a:t>
          </a:r>
          <a:r>
            <a:rPr lang="ru-RU" sz="1800" dirty="0"/>
            <a:t> </a:t>
          </a:r>
          <a:r>
            <a:rPr lang="ru-RU" sz="1800" dirty="0" err="1"/>
            <a:t>вибір</a:t>
          </a:r>
          <a:r>
            <a:rPr lang="ru-RU" sz="1800" dirty="0"/>
            <a:t> </a:t>
          </a:r>
          <a:r>
            <a:rPr lang="ru-RU" sz="1800" dirty="0" err="1"/>
            <a:t>професії</a:t>
          </a:r>
          <a:r>
            <a:rPr lang="ru-RU" sz="1800" dirty="0"/>
            <a:t>, роду занять і </a:t>
          </a:r>
          <a:r>
            <a:rPr lang="ru-RU" sz="1800" dirty="0" err="1"/>
            <a:t>роботи</a:t>
          </a:r>
          <a:r>
            <a:rPr lang="ru-RU" sz="1800" dirty="0"/>
            <a:t>.</a:t>
          </a:r>
          <a:endParaRPr lang="en-US" sz="1800" dirty="0"/>
        </a:p>
      </dgm:t>
    </dgm:pt>
    <dgm:pt modelId="{BCB01344-C261-4A31-9DBA-1E1743CD9179}" type="parTrans" cxnId="{6FDD40BC-9A65-4CD2-B7BC-5A9A0EF66BFA}">
      <dgm:prSet/>
      <dgm:spPr/>
      <dgm:t>
        <a:bodyPr/>
        <a:lstStyle/>
        <a:p>
          <a:endParaRPr lang="en-US"/>
        </a:p>
      </dgm:t>
    </dgm:pt>
    <dgm:pt modelId="{C3377299-0657-43D5-94C9-7E3AC6EB23ED}" type="sibTrans" cxnId="{6FDD40BC-9A65-4CD2-B7BC-5A9A0EF66BFA}">
      <dgm:prSet/>
      <dgm:spPr/>
      <dgm:t>
        <a:bodyPr/>
        <a:lstStyle/>
        <a:p>
          <a:endParaRPr lang="en-US"/>
        </a:p>
      </dgm:t>
    </dgm:pt>
    <dgm:pt modelId="{02DB053E-47F0-40CB-A279-337064F13FFD}">
      <dgm:prSet custT="1"/>
      <dgm:spPr/>
      <dgm:t>
        <a:bodyPr/>
        <a:lstStyle/>
        <a:p>
          <a:r>
            <a:rPr lang="ru-RU" sz="1800" dirty="0"/>
            <a:t>На </a:t>
          </a:r>
          <a:r>
            <a:rPr lang="ru-RU" sz="1800" dirty="0" err="1"/>
            <a:t>відпочинок</a:t>
          </a:r>
          <a:r>
            <a:rPr lang="ru-RU" sz="1800" dirty="0"/>
            <a:t> </a:t>
          </a:r>
          <a:r>
            <a:rPr lang="ru-RU" sz="1800" dirty="0" err="1"/>
            <a:t>відповідно</a:t>
          </a:r>
          <a:r>
            <a:rPr lang="ru-RU" sz="1800" dirty="0"/>
            <a:t> до </a:t>
          </a:r>
          <a:r>
            <a:rPr lang="ru-RU" sz="1800" dirty="0" err="1"/>
            <a:t>законів</a:t>
          </a:r>
          <a:r>
            <a:rPr lang="ru-RU" sz="1800" dirty="0"/>
            <a:t> про </a:t>
          </a:r>
          <a:r>
            <a:rPr lang="ru-RU" sz="1800" dirty="0" err="1"/>
            <a:t>обмеження</a:t>
          </a:r>
          <a:r>
            <a:rPr lang="ru-RU" sz="1800" dirty="0"/>
            <a:t> </a:t>
          </a:r>
          <a:r>
            <a:rPr lang="ru-RU" sz="1800" dirty="0" err="1"/>
            <a:t>робочого</a:t>
          </a:r>
          <a:r>
            <a:rPr lang="ru-RU" sz="1800" dirty="0"/>
            <a:t> дня та </a:t>
          </a:r>
          <a:r>
            <a:rPr lang="ru-RU" sz="1800" dirty="0" err="1"/>
            <a:t>робочого</a:t>
          </a:r>
          <a:r>
            <a:rPr lang="ru-RU" sz="1800" dirty="0"/>
            <a:t> </a:t>
          </a:r>
          <a:r>
            <a:rPr lang="ru-RU" sz="1800" dirty="0" err="1"/>
            <a:t>тижня</a:t>
          </a:r>
          <a:r>
            <a:rPr lang="ru-RU" sz="1800" dirty="0"/>
            <a:t> і про </a:t>
          </a:r>
          <a:r>
            <a:rPr lang="ru-RU" sz="1800" dirty="0" err="1"/>
            <a:t>щорічні</a:t>
          </a:r>
          <a:r>
            <a:rPr lang="ru-RU" sz="1800" dirty="0"/>
            <a:t> </a:t>
          </a:r>
          <a:r>
            <a:rPr lang="ru-RU" sz="1800" dirty="0" err="1"/>
            <a:t>оплачувані</a:t>
          </a:r>
          <a:r>
            <a:rPr lang="ru-RU" sz="1800" dirty="0"/>
            <a:t> </a:t>
          </a:r>
          <a:r>
            <a:rPr lang="ru-RU" sz="1800" dirty="0" err="1"/>
            <a:t>відпустки</a:t>
          </a:r>
          <a:r>
            <a:rPr lang="ru-RU" sz="1800" dirty="0"/>
            <a:t>.</a:t>
          </a:r>
          <a:endParaRPr lang="en-US" sz="1800" dirty="0"/>
        </a:p>
      </dgm:t>
    </dgm:pt>
    <dgm:pt modelId="{222D6649-A245-4E50-88FA-555690921094}" type="parTrans" cxnId="{C3A45E72-F2F1-4588-AD7E-350114A34B13}">
      <dgm:prSet/>
      <dgm:spPr/>
      <dgm:t>
        <a:bodyPr/>
        <a:lstStyle/>
        <a:p>
          <a:endParaRPr lang="en-US"/>
        </a:p>
      </dgm:t>
    </dgm:pt>
    <dgm:pt modelId="{4850D37A-7803-4F66-BF0E-82931E1990ED}" type="sibTrans" cxnId="{C3A45E72-F2F1-4588-AD7E-350114A34B13}">
      <dgm:prSet/>
      <dgm:spPr/>
      <dgm:t>
        <a:bodyPr/>
        <a:lstStyle/>
        <a:p>
          <a:endParaRPr lang="en-US"/>
        </a:p>
      </dgm:t>
    </dgm:pt>
    <dgm:pt modelId="{CBDE1D23-50FB-4DE2-BC19-FCAA9E483A39}">
      <dgm:prSet custT="1"/>
      <dgm:spPr/>
      <dgm:t>
        <a:bodyPr/>
        <a:lstStyle/>
        <a:p>
          <a:r>
            <a:rPr lang="ru-RU" sz="1800" dirty="0"/>
            <a:t>На участь в </a:t>
          </a:r>
          <a:r>
            <a:rPr lang="ru-RU" sz="1800" dirty="0" err="1"/>
            <a:t>управлінні</a:t>
          </a:r>
          <a:r>
            <a:rPr lang="ru-RU" sz="1800" dirty="0"/>
            <a:t> </a:t>
          </a:r>
          <a:r>
            <a:rPr lang="ru-RU" sz="1800" dirty="0" err="1"/>
            <a:t>підприємством</a:t>
          </a:r>
          <a:r>
            <a:rPr lang="ru-RU" sz="1800" dirty="0"/>
            <a:t>, </a:t>
          </a:r>
          <a:r>
            <a:rPr lang="ru-RU" sz="1800" dirty="0" err="1"/>
            <a:t>установою</a:t>
          </a:r>
          <a:r>
            <a:rPr lang="ru-RU" sz="1800" dirty="0"/>
            <a:t>, </a:t>
          </a:r>
          <a:r>
            <a:rPr lang="ru-RU" sz="1800" dirty="0" err="1"/>
            <a:t>організацією</a:t>
          </a:r>
          <a:r>
            <a:rPr lang="ru-RU" sz="1800" dirty="0"/>
            <a:t>.</a:t>
          </a:r>
          <a:endParaRPr lang="en-US" sz="1800" dirty="0"/>
        </a:p>
      </dgm:t>
    </dgm:pt>
    <dgm:pt modelId="{8957F403-EFF3-4D97-9441-F7CF1756B4AE}" type="parTrans" cxnId="{6E0D7FEA-A568-4728-BFBE-E4E95040EC6F}">
      <dgm:prSet/>
      <dgm:spPr/>
      <dgm:t>
        <a:bodyPr/>
        <a:lstStyle/>
        <a:p>
          <a:endParaRPr lang="en-US"/>
        </a:p>
      </dgm:t>
    </dgm:pt>
    <dgm:pt modelId="{780C9F7E-37CB-4BDF-9819-AF9D07CCBD17}" type="sibTrans" cxnId="{6E0D7FEA-A568-4728-BFBE-E4E95040EC6F}">
      <dgm:prSet/>
      <dgm:spPr/>
      <dgm:t>
        <a:bodyPr/>
        <a:lstStyle/>
        <a:p>
          <a:endParaRPr lang="en-US"/>
        </a:p>
      </dgm:t>
    </dgm:pt>
    <dgm:pt modelId="{E07C2DBB-2D65-45D4-A766-FDB8E8F32FEB}">
      <dgm:prSet phldr="0" custT="1"/>
      <dgm:spPr/>
      <dgm:t>
        <a:bodyPr/>
        <a:lstStyle/>
        <a:p>
          <a:pPr rtl="0"/>
          <a:r>
            <a:rPr lang="ru-RU" sz="1600" dirty="0"/>
            <a:t>На матеріальне забезпечення в порядку соціального страхування в старості, у разі хвороби, повної або часткової втрати працездатності. На матеріальну допомогу в разі безробіття. На право звернення до суду для вирішення трудових спорів. </a:t>
          </a:r>
          <a:endParaRPr lang="ru-RU" sz="1600" dirty="0">
            <a:latin typeface="Sabon Next LT"/>
          </a:endParaRPr>
        </a:p>
      </dgm:t>
    </dgm:pt>
    <dgm:pt modelId="{0CF562F6-CCFC-49A9-8968-E812B9F40EEF}" type="parTrans" cxnId="{BC21A65D-619C-4332-ACA6-C774C3A21D24}">
      <dgm:prSet/>
      <dgm:spPr/>
      <dgm:t>
        <a:bodyPr/>
        <a:lstStyle/>
        <a:p>
          <a:endParaRPr lang="ru-RU"/>
        </a:p>
      </dgm:t>
    </dgm:pt>
    <dgm:pt modelId="{FFCD1460-BE35-4E1C-9C0F-67B86F799E67}" type="sibTrans" cxnId="{BC21A65D-619C-4332-ACA6-C774C3A21D24}">
      <dgm:prSet/>
      <dgm:spPr/>
      <dgm:t>
        <a:bodyPr/>
        <a:lstStyle/>
        <a:p>
          <a:endParaRPr lang="ru-RU"/>
        </a:p>
      </dgm:t>
    </dgm:pt>
    <dgm:pt modelId="{6F73B4A7-2F4D-48C8-8D27-6CA9A37007CD}" type="pres">
      <dgm:prSet presAssocID="{B80F8623-D178-4511-A8B9-B69E7247F3C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752CCAF-B0F4-49C0-9498-066CF336C208}" type="pres">
      <dgm:prSet presAssocID="{545ABB80-74F4-40CF-9795-7B85AACBBF9F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3E8F51-BADF-487B-8E33-B050A0289549}" type="pres">
      <dgm:prSet presAssocID="{78B11494-281D-46E4-B407-452CA073D0E0}" presName="spacer" presStyleCnt="0"/>
      <dgm:spPr/>
    </dgm:pt>
    <dgm:pt modelId="{A6EDCAE5-7E80-44A6-86AA-9229269394FD}" type="pres">
      <dgm:prSet presAssocID="{070D522E-77B6-48C9-9D03-C01C9BAAB101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19B99A-59B9-4148-83CD-A018620362B1}" type="pres">
      <dgm:prSet presAssocID="{15C5C62E-E021-4351-AAC3-293D61B7E5DA}" presName="spacer" presStyleCnt="0"/>
      <dgm:spPr/>
    </dgm:pt>
    <dgm:pt modelId="{53FA172C-AD7A-4075-A46C-793B2DEADE8A}" type="pres">
      <dgm:prSet presAssocID="{0EF64E27-9E39-4EDA-A852-95D253527889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21C3B1-5557-40A2-AD70-B0FA7487BE9B}" type="pres">
      <dgm:prSet presAssocID="{C3377299-0657-43D5-94C9-7E3AC6EB23ED}" presName="spacer" presStyleCnt="0"/>
      <dgm:spPr/>
    </dgm:pt>
    <dgm:pt modelId="{5785AC52-0922-42EA-95F5-D0C819EC53E4}" type="pres">
      <dgm:prSet presAssocID="{02DB053E-47F0-40CB-A279-337064F13FFD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F7BA20-12D1-4666-AD69-848AB49E7E7D}" type="pres">
      <dgm:prSet presAssocID="{4850D37A-7803-4F66-BF0E-82931E1990ED}" presName="spacer" presStyleCnt="0"/>
      <dgm:spPr/>
    </dgm:pt>
    <dgm:pt modelId="{74B08CBF-E6F4-457B-BCF6-3F93BF836B7A}" type="pres">
      <dgm:prSet presAssocID="{CBDE1D23-50FB-4DE2-BC19-FCAA9E483A39}" presName="parentText" presStyleLbl="node1" presStyleIdx="4" presStyleCnt="6" custScaleY="6577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1D56D6-3298-4A0B-BF99-16BEDA58C842}" type="pres">
      <dgm:prSet presAssocID="{780C9F7E-37CB-4BDF-9819-AF9D07CCBD17}" presName="spacer" presStyleCnt="0"/>
      <dgm:spPr/>
    </dgm:pt>
    <dgm:pt modelId="{4C4CC642-81EB-4151-AC7D-4E6F3A8E904D}" type="pres">
      <dgm:prSet presAssocID="{E07C2DBB-2D65-45D4-A766-FDB8E8F32FEB}" presName="parentText" presStyleLbl="node1" presStyleIdx="5" presStyleCnt="6" custLinFactY="-1751" custLinFactNeighborX="20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F501B3F-34D6-4614-943E-D9887D124D3A}" type="presOf" srcId="{B80F8623-D178-4511-A8B9-B69E7247F3CC}" destId="{6F73B4A7-2F4D-48C8-8D27-6CA9A37007CD}" srcOrd="0" destOrd="0" presId="urn:microsoft.com/office/officeart/2005/8/layout/vList2"/>
    <dgm:cxn modelId="{77268425-2168-49D8-9342-A82432E201AE}" srcId="{B80F8623-D178-4511-A8B9-B69E7247F3CC}" destId="{545ABB80-74F4-40CF-9795-7B85AACBBF9F}" srcOrd="0" destOrd="0" parTransId="{8AA03457-4C8B-4047-9FB9-7631D0E7E231}" sibTransId="{78B11494-281D-46E4-B407-452CA073D0E0}"/>
    <dgm:cxn modelId="{986FA06F-1774-4356-BA81-F125952C9189}" type="presOf" srcId="{CBDE1D23-50FB-4DE2-BC19-FCAA9E483A39}" destId="{74B08CBF-E6F4-457B-BCF6-3F93BF836B7A}" srcOrd="0" destOrd="0" presId="urn:microsoft.com/office/officeart/2005/8/layout/vList2"/>
    <dgm:cxn modelId="{BF7A3B5C-9A85-40EC-A8A7-CF2CB90C01B4}" type="presOf" srcId="{545ABB80-74F4-40CF-9795-7B85AACBBF9F}" destId="{6752CCAF-B0F4-49C0-9498-066CF336C208}" srcOrd="0" destOrd="0" presId="urn:microsoft.com/office/officeart/2005/8/layout/vList2"/>
    <dgm:cxn modelId="{C3A45E72-F2F1-4588-AD7E-350114A34B13}" srcId="{B80F8623-D178-4511-A8B9-B69E7247F3CC}" destId="{02DB053E-47F0-40CB-A279-337064F13FFD}" srcOrd="3" destOrd="0" parTransId="{222D6649-A245-4E50-88FA-555690921094}" sibTransId="{4850D37A-7803-4F66-BF0E-82931E1990ED}"/>
    <dgm:cxn modelId="{6E0D7FEA-A568-4728-BFBE-E4E95040EC6F}" srcId="{B80F8623-D178-4511-A8B9-B69E7247F3CC}" destId="{CBDE1D23-50FB-4DE2-BC19-FCAA9E483A39}" srcOrd="4" destOrd="0" parTransId="{8957F403-EFF3-4D97-9441-F7CF1756B4AE}" sibTransId="{780C9F7E-37CB-4BDF-9819-AF9D07CCBD17}"/>
    <dgm:cxn modelId="{6FDD40BC-9A65-4CD2-B7BC-5A9A0EF66BFA}" srcId="{B80F8623-D178-4511-A8B9-B69E7247F3CC}" destId="{0EF64E27-9E39-4EDA-A852-95D253527889}" srcOrd="2" destOrd="0" parTransId="{BCB01344-C261-4A31-9DBA-1E1743CD9179}" sibTransId="{C3377299-0657-43D5-94C9-7E3AC6EB23ED}"/>
    <dgm:cxn modelId="{7322F5B0-6894-44F2-9F8A-FB048A7A5851}" type="presOf" srcId="{02DB053E-47F0-40CB-A279-337064F13FFD}" destId="{5785AC52-0922-42EA-95F5-D0C819EC53E4}" srcOrd="0" destOrd="0" presId="urn:microsoft.com/office/officeart/2005/8/layout/vList2"/>
    <dgm:cxn modelId="{BC21A65D-619C-4332-ACA6-C774C3A21D24}" srcId="{B80F8623-D178-4511-A8B9-B69E7247F3CC}" destId="{E07C2DBB-2D65-45D4-A766-FDB8E8F32FEB}" srcOrd="5" destOrd="0" parTransId="{0CF562F6-CCFC-49A9-8968-E812B9F40EEF}" sibTransId="{FFCD1460-BE35-4E1C-9C0F-67B86F799E67}"/>
    <dgm:cxn modelId="{64C3514E-DCED-4F8C-90ED-DBCCCCFFFD3B}" type="presOf" srcId="{070D522E-77B6-48C9-9D03-C01C9BAAB101}" destId="{A6EDCAE5-7E80-44A6-86AA-9229269394FD}" srcOrd="0" destOrd="0" presId="urn:microsoft.com/office/officeart/2005/8/layout/vList2"/>
    <dgm:cxn modelId="{FB4DAAB6-DCD1-4650-8388-322AE7BF8E6D}" type="presOf" srcId="{0EF64E27-9E39-4EDA-A852-95D253527889}" destId="{53FA172C-AD7A-4075-A46C-793B2DEADE8A}" srcOrd="0" destOrd="0" presId="urn:microsoft.com/office/officeart/2005/8/layout/vList2"/>
    <dgm:cxn modelId="{8E3ACDBE-9C7E-412C-B67D-2FDA6AA1F91C}" srcId="{B80F8623-D178-4511-A8B9-B69E7247F3CC}" destId="{070D522E-77B6-48C9-9D03-C01C9BAAB101}" srcOrd="1" destOrd="0" parTransId="{28546A84-6085-4870-8B68-3669A8657925}" sibTransId="{15C5C62E-E021-4351-AAC3-293D61B7E5DA}"/>
    <dgm:cxn modelId="{400EC03C-C210-4B49-AFF9-D48784FD384D}" type="presOf" srcId="{E07C2DBB-2D65-45D4-A766-FDB8E8F32FEB}" destId="{4C4CC642-81EB-4151-AC7D-4E6F3A8E904D}" srcOrd="0" destOrd="0" presId="urn:microsoft.com/office/officeart/2005/8/layout/vList2"/>
    <dgm:cxn modelId="{A3321F2E-7A39-4C64-B2C5-7B25203D0552}" type="presParOf" srcId="{6F73B4A7-2F4D-48C8-8D27-6CA9A37007CD}" destId="{6752CCAF-B0F4-49C0-9498-066CF336C208}" srcOrd="0" destOrd="0" presId="urn:microsoft.com/office/officeart/2005/8/layout/vList2"/>
    <dgm:cxn modelId="{E2E02BC5-855B-4409-B8D3-E1990014DD2C}" type="presParOf" srcId="{6F73B4A7-2F4D-48C8-8D27-6CA9A37007CD}" destId="{753E8F51-BADF-487B-8E33-B050A0289549}" srcOrd="1" destOrd="0" presId="urn:microsoft.com/office/officeart/2005/8/layout/vList2"/>
    <dgm:cxn modelId="{55E0281D-A1C9-4474-B05E-A1906A853F8D}" type="presParOf" srcId="{6F73B4A7-2F4D-48C8-8D27-6CA9A37007CD}" destId="{A6EDCAE5-7E80-44A6-86AA-9229269394FD}" srcOrd="2" destOrd="0" presId="urn:microsoft.com/office/officeart/2005/8/layout/vList2"/>
    <dgm:cxn modelId="{C70C3FA3-B98D-42CB-A7E0-A253C08A55A8}" type="presParOf" srcId="{6F73B4A7-2F4D-48C8-8D27-6CA9A37007CD}" destId="{1019B99A-59B9-4148-83CD-A018620362B1}" srcOrd="3" destOrd="0" presId="urn:microsoft.com/office/officeart/2005/8/layout/vList2"/>
    <dgm:cxn modelId="{AE1361BF-BFC9-4CD6-85D1-335B779F42FD}" type="presParOf" srcId="{6F73B4A7-2F4D-48C8-8D27-6CA9A37007CD}" destId="{53FA172C-AD7A-4075-A46C-793B2DEADE8A}" srcOrd="4" destOrd="0" presId="urn:microsoft.com/office/officeart/2005/8/layout/vList2"/>
    <dgm:cxn modelId="{22A8A00E-1C80-45BF-9BB7-AC99177EF302}" type="presParOf" srcId="{6F73B4A7-2F4D-48C8-8D27-6CA9A37007CD}" destId="{6F21C3B1-5557-40A2-AD70-B0FA7487BE9B}" srcOrd="5" destOrd="0" presId="urn:microsoft.com/office/officeart/2005/8/layout/vList2"/>
    <dgm:cxn modelId="{55C4A52A-8E7F-4ED5-B4B3-4A21176055A0}" type="presParOf" srcId="{6F73B4A7-2F4D-48C8-8D27-6CA9A37007CD}" destId="{5785AC52-0922-42EA-95F5-D0C819EC53E4}" srcOrd="6" destOrd="0" presId="urn:microsoft.com/office/officeart/2005/8/layout/vList2"/>
    <dgm:cxn modelId="{BE53FBF4-B002-4F35-80E2-EE437D144651}" type="presParOf" srcId="{6F73B4A7-2F4D-48C8-8D27-6CA9A37007CD}" destId="{7CF7BA20-12D1-4666-AD69-848AB49E7E7D}" srcOrd="7" destOrd="0" presId="urn:microsoft.com/office/officeart/2005/8/layout/vList2"/>
    <dgm:cxn modelId="{2FD8C227-4E21-4700-9863-85C24AB442DC}" type="presParOf" srcId="{6F73B4A7-2F4D-48C8-8D27-6CA9A37007CD}" destId="{74B08CBF-E6F4-457B-BCF6-3F93BF836B7A}" srcOrd="8" destOrd="0" presId="urn:microsoft.com/office/officeart/2005/8/layout/vList2"/>
    <dgm:cxn modelId="{32ACFCF9-92DE-46E2-86AB-AFBB9352DFD0}" type="presParOf" srcId="{6F73B4A7-2F4D-48C8-8D27-6CA9A37007CD}" destId="{EB1D56D6-3298-4A0B-BF99-16BEDA58C842}" srcOrd="9" destOrd="0" presId="urn:microsoft.com/office/officeart/2005/8/layout/vList2"/>
    <dgm:cxn modelId="{A62D70B7-891A-4060-BD17-3E6EBA5A012D}" type="presParOf" srcId="{6F73B4A7-2F4D-48C8-8D27-6CA9A37007CD}" destId="{4C4CC642-81EB-4151-AC7D-4E6F3A8E904D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CF9F6B5-013F-4071-A1B4-3D32E158302F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accent3_4" csCatId="accent3"/>
      <dgm:spPr/>
      <dgm:t>
        <a:bodyPr/>
        <a:lstStyle/>
        <a:p>
          <a:endParaRPr lang="en-US"/>
        </a:p>
      </dgm:t>
    </dgm:pt>
    <dgm:pt modelId="{474A23E4-13F1-42FF-A299-13B267AA84E5}">
      <dgm:prSet/>
      <dgm:spPr/>
      <dgm:t>
        <a:bodyPr/>
        <a:lstStyle/>
        <a:p>
          <a:r>
            <a:rPr lang="ru-RU"/>
            <a:t>Заява (оформляється власноруч) + необхідні документи</a:t>
          </a:r>
          <a:endParaRPr lang="en-US"/>
        </a:p>
      </dgm:t>
    </dgm:pt>
    <dgm:pt modelId="{162B1117-0D34-4DA5-8695-EA4CA8276568}" type="parTrans" cxnId="{38390341-A785-4B36-BD85-54F44C2EA79B}">
      <dgm:prSet/>
      <dgm:spPr/>
      <dgm:t>
        <a:bodyPr/>
        <a:lstStyle/>
        <a:p>
          <a:endParaRPr lang="en-US"/>
        </a:p>
      </dgm:t>
    </dgm:pt>
    <dgm:pt modelId="{DBFD6B50-BB74-4B38-9E7D-EF0C77D4C000}" type="sibTrans" cxnId="{38390341-A785-4B36-BD85-54F44C2EA79B}">
      <dgm:prSet/>
      <dgm:spPr/>
      <dgm:t>
        <a:bodyPr/>
        <a:lstStyle/>
        <a:p>
          <a:endParaRPr lang="en-US"/>
        </a:p>
      </dgm:t>
    </dgm:pt>
    <dgm:pt modelId="{5E8DA1FD-3FB5-43B8-BDB0-D1F8775C6A78}">
      <dgm:prSet/>
      <dgm:spPr/>
      <dgm:t>
        <a:bodyPr/>
        <a:lstStyle/>
        <a:p>
          <a:r>
            <a:rPr lang="ru-RU"/>
            <a:t>Наказ (розпорядження) про зарахування працівника на роботу</a:t>
          </a:r>
          <a:endParaRPr lang="en-US"/>
        </a:p>
      </dgm:t>
    </dgm:pt>
    <dgm:pt modelId="{6F67049D-FF70-46A9-8A48-B5C79CC072D8}" type="parTrans" cxnId="{1E6868DA-D642-4398-81B9-02EB7A5CCDBD}">
      <dgm:prSet/>
      <dgm:spPr/>
      <dgm:t>
        <a:bodyPr/>
        <a:lstStyle/>
        <a:p>
          <a:endParaRPr lang="en-US"/>
        </a:p>
      </dgm:t>
    </dgm:pt>
    <dgm:pt modelId="{E1EFCEFF-6204-4FAA-8589-E720D4DE23AF}" type="sibTrans" cxnId="{1E6868DA-D642-4398-81B9-02EB7A5CCDBD}">
      <dgm:prSet/>
      <dgm:spPr/>
      <dgm:t>
        <a:bodyPr/>
        <a:lstStyle/>
        <a:p>
          <a:endParaRPr lang="en-US"/>
        </a:p>
      </dgm:t>
    </dgm:pt>
    <dgm:pt modelId="{0FF78BB6-42D8-41B9-A327-B480095E46E9}">
      <dgm:prSet/>
      <dgm:spPr/>
      <dgm:t>
        <a:bodyPr/>
        <a:lstStyle/>
        <a:p>
          <a:r>
            <a:rPr lang="ru-RU"/>
            <a:t>Ознайомлення з внутрішнім трудовим розпорядком </a:t>
          </a:r>
          <a:endParaRPr lang="en-US"/>
        </a:p>
      </dgm:t>
    </dgm:pt>
    <dgm:pt modelId="{AF010BA2-D6E8-4387-82C9-06444CBCBE22}" type="parTrans" cxnId="{90886049-1C37-46CE-8FF5-610E95E2996A}">
      <dgm:prSet/>
      <dgm:spPr/>
      <dgm:t>
        <a:bodyPr/>
        <a:lstStyle/>
        <a:p>
          <a:endParaRPr lang="en-US"/>
        </a:p>
      </dgm:t>
    </dgm:pt>
    <dgm:pt modelId="{0016D139-C71A-4E6B-8072-A8DF501BBF41}" type="sibTrans" cxnId="{90886049-1C37-46CE-8FF5-610E95E2996A}">
      <dgm:prSet/>
      <dgm:spPr/>
      <dgm:t>
        <a:bodyPr/>
        <a:lstStyle/>
        <a:p>
          <a:endParaRPr lang="en-US"/>
        </a:p>
      </dgm:t>
    </dgm:pt>
    <dgm:pt modelId="{961919EB-E279-48E1-B0AC-CB9DE52F5D09}">
      <dgm:prSet/>
      <dgm:spPr/>
      <dgm:t>
        <a:bodyPr/>
        <a:lstStyle/>
        <a:p>
          <a:r>
            <a:rPr lang="ru-RU"/>
            <a:t>Визначення робочого місця</a:t>
          </a:r>
          <a:endParaRPr lang="en-US"/>
        </a:p>
      </dgm:t>
    </dgm:pt>
    <dgm:pt modelId="{3F57694B-2A87-4F3C-8CEF-BDC208C64238}" type="parTrans" cxnId="{8F476F37-D13C-48AE-9241-58F01E10B9F4}">
      <dgm:prSet/>
      <dgm:spPr/>
      <dgm:t>
        <a:bodyPr/>
        <a:lstStyle/>
        <a:p>
          <a:endParaRPr lang="en-US"/>
        </a:p>
      </dgm:t>
    </dgm:pt>
    <dgm:pt modelId="{C7D35082-9420-4FFC-85EC-D4CAB804B4EC}" type="sibTrans" cxnId="{8F476F37-D13C-48AE-9241-58F01E10B9F4}">
      <dgm:prSet/>
      <dgm:spPr/>
      <dgm:t>
        <a:bodyPr/>
        <a:lstStyle/>
        <a:p>
          <a:endParaRPr lang="en-US"/>
        </a:p>
      </dgm:t>
    </dgm:pt>
    <dgm:pt modelId="{51992BC6-63EE-4DAE-ADD6-469785DDF96F}">
      <dgm:prSet/>
      <dgm:spPr/>
      <dgm:t>
        <a:bodyPr/>
        <a:lstStyle/>
        <a:p>
          <a:r>
            <a:rPr lang="ru-RU"/>
            <a:t>Інструктаж з техніки безпеки, протипожежної охорони</a:t>
          </a:r>
          <a:endParaRPr lang="en-US"/>
        </a:p>
      </dgm:t>
    </dgm:pt>
    <dgm:pt modelId="{AE79201C-2DFB-4EE0-B93C-0B94C92C10B1}" type="parTrans" cxnId="{60C3A990-F5F1-4640-85F1-C8B5E9F312F0}">
      <dgm:prSet/>
      <dgm:spPr/>
      <dgm:t>
        <a:bodyPr/>
        <a:lstStyle/>
        <a:p>
          <a:endParaRPr lang="en-US"/>
        </a:p>
      </dgm:t>
    </dgm:pt>
    <dgm:pt modelId="{7D98DFBE-F183-4A7C-92B2-EE8C94DCDA37}" type="sibTrans" cxnId="{60C3A990-F5F1-4640-85F1-C8B5E9F312F0}">
      <dgm:prSet/>
      <dgm:spPr/>
      <dgm:t>
        <a:bodyPr/>
        <a:lstStyle/>
        <a:p>
          <a:endParaRPr lang="en-US"/>
        </a:p>
      </dgm:t>
    </dgm:pt>
    <dgm:pt modelId="{A460B2AE-CA4F-4068-90CC-B0C0213D16D0}">
      <dgm:prSet/>
      <dgm:spPr/>
      <dgm:t>
        <a:bodyPr/>
        <a:lstStyle/>
        <a:p>
          <a:r>
            <a:rPr lang="ru-RU"/>
            <a:t>Запис до трудової книжки</a:t>
          </a:r>
          <a:endParaRPr lang="en-US"/>
        </a:p>
      </dgm:t>
    </dgm:pt>
    <dgm:pt modelId="{11C35E47-FC86-414C-98A2-827D09477917}" type="parTrans" cxnId="{12D3394D-B307-4910-B425-64BB3206296D}">
      <dgm:prSet/>
      <dgm:spPr/>
      <dgm:t>
        <a:bodyPr/>
        <a:lstStyle/>
        <a:p>
          <a:endParaRPr lang="en-US"/>
        </a:p>
      </dgm:t>
    </dgm:pt>
    <dgm:pt modelId="{4BED67D6-AE5A-4564-BDC8-5AF3D316515E}" type="sibTrans" cxnId="{12D3394D-B307-4910-B425-64BB3206296D}">
      <dgm:prSet/>
      <dgm:spPr/>
      <dgm:t>
        <a:bodyPr/>
        <a:lstStyle/>
        <a:p>
          <a:endParaRPr lang="en-US"/>
        </a:p>
      </dgm:t>
    </dgm:pt>
    <dgm:pt modelId="{12CDF902-5804-451C-9C6C-D6F32D52498B}" type="pres">
      <dgm:prSet presAssocID="{8CF9F6B5-013F-4071-A1B4-3D32E158302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782719F-47F5-475A-B58C-86BFEFA4E4E9}" type="pres">
      <dgm:prSet presAssocID="{474A23E4-13F1-42FF-A299-13B267AA84E5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A62E61-2498-4482-99AA-CF69976F6443}" type="pres">
      <dgm:prSet presAssocID="{DBFD6B50-BB74-4B38-9E7D-EF0C77D4C000}" presName="sibTrans" presStyleLbl="sibTrans1D1" presStyleIdx="0" presStyleCnt="5"/>
      <dgm:spPr/>
      <dgm:t>
        <a:bodyPr/>
        <a:lstStyle/>
        <a:p>
          <a:endParaRPr lang="ru-RU"/>
        </a:p>
      </dgm:t>
    </dgm:pt>
    <dgm:pt modelId="{82C7ABE8-6975-4076-93C4-A627348B8179}" type="pres">
      <dgm:prSet presAssocID="{DBFD6B50-BB74-4B38-9E7D-EF0C77D4C000}" presName="connectorText" presStyleLbl="sibTrans1D1" presStyleIdx="0" presStyleCnt="5"/>
      <dgm:spPr/>
      <dgm:t>
        <a:bodyPr/>
        <a:lstStyle/>
        <a:p>
          <a:endParaRPr lang="ru-RU"/>
        </a:p>
      </dgm:t>
    </dgm:pt>
    <dgm:pt modelId="{B6F108AA-133F-4278-800E-642F83A9C35C}" type="pres">
      <dgm:prSet presAssocID="{5E8DA1FD-3FB5-43B8-BDB0-D1F8775C6A78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90875D-95B4-4E8C-B359-19C669C1F80C}" type="pres">
      <dgm:prSet presAssocID="{E1EFCEFF-6204-4FAA-8589-E720D4DE23AF}" presName="sibTrans" presStyleLbl="sibTrans1D1" presStyleIdx="1" presStyleCnt="5"/>
      <dgm:spPr/>
      <dgm:t>
        <a:bodyPr/>
        <a:lstStyle/>
        <a:p>
          <a:endParaRPr lang="ru-RU"/>
        </a:p>
      </dgm:t>
    </dgm:pt>
    <dgm:pt modelId="{B3D38549-1B83-4D39-B1FD-6907D7D9E13D}" type="pres">
      <dgm:prSet presAssocID="{E1EFCEFF-6204-4FAA-8589-E720D4DE23AF}" presName="connectorText" presStyleLbl="sibTrans1D1" presStyleIdx="1" presStyleCnt="5"/>
      <dgm:spPr/>
      <dgm:t>
        <a:bodyPr/>
        <a:lstStyle/>
        <a:p>
          <a:endParaRPr lang="ru-RU"/>
        </a:p>
      </dgm:t>
    </dgm:pt>
    <dgm:pt modelId="{D46BCA28-37E2-4764-9DF2-2B3BA089940F}" type="pres">
      <dgm:prSet presAssocID="{0FF78BB6-42D8-41B9-A327-B480095E46E9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96DD7F-F533-4C04-84F2-4DC16FB2E183}" type="pres">
      <dgm:prSet presAssocID="{0016D139-C71A-4E6B-8072-A8DF501BBF41}" presName="sibTrans" presStyleLbl="sibTrans1D1" presStyleIdx="2" presStyleCnt="5"/>
      <dgm:spPr/>
      <dgm:t>
        <a:bodyPr/>
        <a:lstStyle/>
        <a:p>
          <a:endParaRPr lang="ru-RU"/>
        </a:p>
      </dgm:t>
    </dgm:pt>
    <dgm:pt modelId="{BE8D800A-122B-4708-AFD7-E24A9E5F1DE8}" type="pres">
      <dgm:prSet presAssocID="{0016D139-C71A-4E6B-8072-A8DF501BBF41}" presName="connectorText" presStyleLbl="sibTrans1D1" presStyleIdx="2" presStyleCnt="5"/>
      <dgm:spPr/>
      <dgm:t>
        <a:bodyPr/>
        <a:lstStyle/>
        <a:p>
          <a:endParaRPr lang="ru-RU"/>
        </a:p>
      </dgm:t>
    </dgm:pt>
    <dgm:pt modelId="{DFC4D2D7-8A60-4739-8B3B-AFB7F37C284B}" type="pres">
      <dgm:prSet presAssocID="{961919EB-E279-48E1-B0AC-CB9DE52F5D09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0DC727-7B98-4626-AF3C-63578479E249}" type="pres">
      <dgm:prSet presAssocID="{C7D35082-9420-4FFC-85EC-D4CAB804B4EC}" presName="sibTrans" presStyleLbl="sibTrans1D1" presStyleIdx="3" presStyleCnt="5"/>
      <dgm:spPr/>
      <dgm:t>
        <a:bodyPr/>
        <a:lstStyle/>
        <a:p>
          <a:endParaRPr lang="ru-RU"/>
        </a:p>
      </dgm:t>
    </dgm:pt>
    <dgm:pt modelId="{15F9A35C-2A56-47AC-A54C-D440ED1B28DE}" type="pres">
      <dgm:prSet presAssocID="{C7D35082-9420-4FFC-85EC-D4CAB804B4EC}" presName="connectorText" presStyleLbl="sibTrans1D1" presStyleIdx="3" presStyleCnt="5"/>
      <dgm:spPr/>
      <dgm:t>
        <a:bodyPr/>
        <a:lstStyle/>
        <a:p>
          <a:endParaRPr lang="ru-RU"/>
        </a:p>
      </dgm:t>
    </dgm:pt>
    <dgm:pt modelId="{0511DEAE-B98A-4237-9B27-C24AD7FA2D4E}" type="pres">
      <dgm:prSet presAssocID="{51992BC6-63EE-4DAE-ADD6-469785DDF96F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B8D4CD-1AB8-48B9-B7AE-5C8D30B06F87}" type="pres">
      <dgm:prSet presAssocID="{7D98DFBE-F183-4A7C-92B2-EE8C94DCDA37}" presName="sibTrans" presStyleLbl="sibTrans1D1" presStyleIdx="4" presStyleCnt="5"/>
      <dgm:spPr/>
      <dgm:t>
        <a:bodyPr/>
        <a:lstStyle/>
        <a:p>
          <a:endParaRPr lang="ru-RU"/>
        </a:p>
      </dgm:t>
    </dgm:pt>
    <dgm:pt modelId="{F5A67AE0-95DC-4598-A669-473424CCD071}" type="pres">
      <dgm:prSet presAssocID="{7D98DFBE-F183-4A7C-92B2-EE8C94DCDA37}" presName="connectorText" presStyleLbl="sibTrans1D1" presStyleIdx="4" presStyleCnt="5"/>
      <dgm:spPr/>
      <dgm:t>
        <a:bodyPr/>
        <a:lstStyle/>
        <a:p>
          <a:endParaRPr lang="ru-RU"/>
        </a:p>
      </dgm:t>
    </dgm:pt>
    <dgm:pt modelId="{4BE6EAE7-79D8-446C-B4B1-EAA13F40B784}" type="pres">
      <dgm:prSet presAssocID="{A460B2AE-CA4F-4068-90CC-B0C0213D16D0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0886049-1C37-46CE-8FF5-610E95E2996A}" srcId="{8CF9F6B5-013F-4071-A1B4-3D32E158302F}" destId="{0FF78BB6-42D8-41B9-A327-B480095E46E9}" srcOrd="2" destOrd="0" parTransId="{AF010BA2-D6E8-4387-82C9-06444CBCBE22}" sibTransId="{0016D139-C71A-4E6B-8072-A8DF501BBF41}"/>
    <dgm:cxn modelId="{8F476F37-D13C-48AE-9241-58F01E10B9F4}" srcId="{8CF9F6B5-013F-4071-A1B4-3D32E158302F}" destId="{961919EB-E279-48E1-B0AC-CB9DE52F5D09}" srcOrd="3" destOrd="0" parTransId="{3F57694B-2A87-4F3C-8CEF-BDC208C64238}" sibTransId="{C7D35082-9420-4FFC-85EC-D4CAB804B4EC}"/>
    <dgm:cxn modelId="{3E690B3D-78DF-41AA-BBF3-2998ACB1EFFA}" type="presOf" srcId="{0016D139-C71A-4E6B-8072-A8DF501BBF41}" destId="{BE8D800A-122B-4708-AFD7-E24A9E5F1DE8}" srcOrd="1" destOrd="0" presId="urn:microsoft.com/office/officeart/2016/7/layout/RepeatingBendingProcessNew"/>
    <dgm:cxn modelId="{24427385-AB30-4EA6-B958-EDF6B50E0AF3}" type="presOf" srcId="{51992BC6-63EE-4DAE-ADD6-469785DDF96F}" destId="{0511DEAE-B98A-4237-9B27-C24AD7FA2D4E}" srcOrd="0" destOrd="0" presId="urn:microsoft.com/office/officeart/2016/7/layout/RepeatingBendingProcessNew"/>
    <dgm:cxn modelId="{3D244262-6EB8-4FD1-8C99-868197EDEA26}" type="presOf" srcId="{E1EFCEFF-6204-4FAA-8589-E720D4DE23AF}" destId="{7B90875D-95B4-4E8C-B359-19C669C1F80C}" srcOrd="0" destOrd="0" presId="urn:microsoft.com/office/officeart/2016/7/layout/RepeatingBendingProcessNew"/>
    <dgm:cxn modelId="{C2171BEA-D4E4-49E1-9363-7FB341A45590}" type="presOf" srcId="{0016D139-C71A-4E6B-8072-A8DF501BBF41}" destId="{7496DD7F-F533-4C04-84F2-4DC16FB2E183}" srcOrd="0" destOrd="0" presId="urn:microsoft.com/office/officeart/2016/7/layout/RepeatingBendingProcessNew"/>
    <dgm:cxn modelId="{38390341-A785-4B36-BD85-54F44C2EA79B}" srcId="{8CF9F6B5-013F-4071-A1B4-3D32E158302F}" destId="{474A23E4-13F1-42FF-A299-13B267AA84E5}" srcOrd="0" destOrd="0" parTransId="{162B1117-0D34-4DA5-8695-EA4CA8276568}" sibTransId="{DBFD6B50-BB74-4B38-9E7D-EF0C77D4C000}"/>
    <dgm:cxn modelId="{BCDD3EF2-8C31-41D7-B3A5-1B09FFD581F7}" type="presOf" srcId="{5E8DA1FD-3FB5-43B8-BDB0-D1F8775C6A78}" destId="{B6F108AA-133F-4278-800E-642F83A9C35C}" srcOrd="0" destOrd="0" presId="urn:microsoft.com/office/officeart/2016/7/layout/RepeatingBendingProcessNew"/>
    <dgm:cxn modelId="{1E6868DA-D642-4398-81B9-02EB7A5CCDBD}" srcId="{8CF9F6B5-013F-4071-A1B4-3D32E158302F}" destId="{5E8DA1FD-3FB5-43B8-BDB0-D1F8775C6A78}" srcOrd="1" destOrd="0" parTransId="{6F67049D-FF70-46A9-8A48-B5C79CC072D8}" sibTransId="{E1EFCEFF-6204-4FAA-8589-E720D4DE23AF}"/>
    <dgm:cxn modelId="{7CFB3643-094B-476F-AA0E-653CA58D2804}" type="presOf" srcId="{E1EFCEFF-6204-4FAA-8589-E720D4DE23AF}" destId="{B3D38549-1B83-4D39-B1FD-6907D7D9E13D}" srcOrd="1" destOrd="0" presId="urn:microsoft.com/office/officeart/2016/7/layout/RepeatingBendingProcessNew"/>
    <dgm:cxn modelId="{12D3394D-B307-4910-B425-64BB3206296D}" srcId="{8CF9F6B5-013F-4071-A1B4-3D32E158302F}" destId="{A460B2AE-CA4F-4068-90CC-B0C0213D16D0}" srcOrd="5" destOrd="0" parTransId="{11C35E47-FC86-414C-98A2-827D09477917}" sibTransId="{4BED67D6-AE5A-4564-BDC8-5AF3D316515E}"/>
    <dgm:cxn modelId="{021060A3-10EA-44EE-84D3-D752244C6551}" type="presOf" srcId="{C7D35082-9420-4FFC-85EC-D4CAB804B4EC}" destId="{15F9A35C-2A56-47AC-A54C-D440ED1B28DE}" srcOrd="1" destOrd="0" presId="urn:microsoft.com/office/officeart/2016/7/layout/RepeatingBendingProcessNew"/>
    <dgm:cxn modelId="{FAA4205F-D9AD-442B-9EE3-4011F2C570C4}" type="presOf" srcId="{961919EB-E279-48E1-B0AC-CB9DE52F5D09}" destId="{DFC4D2D7-8A60-4739-8B3B-AFB7F37C284B}" srcOrd="0" destOrd="0" presId="urn:microsoft.com/office/officeart/2016/7/layout/RepeatingBendingProcessNew"/>
    <dgm:cxn modelId="{C35C73C3-77CD-4A55-998B-8C9E52776665}" type="presOf" srcId="{8CF9F6B5-013F-4071-A1B4-3D32E158302F}" destId="{12CDF902-5804-451C-9C6C-D6F32D52498B}" srcOrd="0" destOrd="0" presId="urn:microsoft.com/office/officeart/2016/7/layout/RepeatingBendingProcessNew"/>
    <dgm:cxn modelId="{9EA9A5FB-C509-4F96-9D5E-1C27640C2704}" type="presOf" srcId="{7D98DFBE-F183-4A7C-92B2-EE8C94DCDA37}" destId="{70B8D4CD-1AB8-48B9-B7AE-5C8D30B06F87}" srcOrd="0" destOrd="0" presId="urn:microsoft.com/office/officeart/2016/7/layout/RepeatingBendingProcessNew"/>
    <dgm:cxn modelId="{F7E72D05-8BFA-491A-8BCC-1B98F3C2CFF8}" type="presOf" srcId="{474A23E4-13F1-42FF-A299-13B267AA84E5}" destId="{4782719F-47F5-475A-B58C-86BFEFA4E4E9}" srcOrd="0" destOrd="0" presId="urn:microsoft.com/office/officeart/2016/7/layout/RepeatingBendingProcessNew"/>
    <dgm:cxn modelId="{1D891CEE-B6BA-439F-9352-D6EDBBA4204A}" type="presOf" srcId="{C7D35082-9420-4FFC-85EC-D4CAB804B4EC}" destId="{FE0DC727-7B98-4626-AF3C-63578479E249}" srcOrd="0" destOrd="0" presId="urn:microsoft.com/office/officeart/2016/7/layout/RepeatingBendingProcessNew"/>
    <dgm:cxn modelId="{6E3F5FF1-7E35-4CED-9232-D6C67CC2C35A}" type="presOf" srcId="{0FF78BB6-42D8-41B9-A327-B480095E46E9}" destId="{D46BCA28-37E2-4764-9DF2-2B3BA089940F}" srcOrd="0" destOrd="0" presId="urn:microsoft.com/office/officeart/2016/7/layout/RepeatingBendingProcessNew"/>
    <dgm:cxn modelId="{15CADBD7-27F7-499A-8C1D-F57EC7F6BDEE}" type="presOf" srcId="{DBFD6B50-BB74-4B38-9E7D-EF0C77D4C000}" destId="{82C7ABE8-6975-4076-93C4-A627348B8179}" srcOrd="1" destOrd="0" presId="urn:microsoft.com/office/officeart/2016/7/layout/RepeatingBendingProcessNew"/>
    <dgm:cxn modelId="{60C3A990-F5F1-4640-85F1-C8B5E9F312F0}" srcId="{8CF9F6B5-013F-4071-A1B4-3D32E158302F}" destId="{51992BC6-63EE-4DAE-ADD6-469785DDF96F}" srcOrd="4" destOrd="0" parTransId="{AE79201C-2DFB-4EE0-B93C-0B94C92C10B1}" sibTransId="{7D98DFBE-F183-4A7C-92B2-EE8C94DCDA37}"/>
    <dgm:cxn modelId="{253210A2-66D2-4C0D-8EE5-E496B8F5D76E}" type="presOf" srcId="{A460B2AE-CA4F-4068-90CC-B0C0213D16D0}" destId="{4BE6EAE7-79D8-446C-B4B1-EAA13F40B784}" srcOrd="0" destOrd="0" presId="urn:microsoft.com/office/officeart/2016/7/layout/RepeatingBendingProcessNew"/>
    <dgm:cxn modelId="{156A7998-F2C4-4291-BF4F-5E52AC35A936}" type="presOf" srcId="{DBFD6B50-BB74-4B38-9E7D-EF0C77D4C000}" destId="{31A62E61-2498-4482-99AA-CF69976F6443}" srcOrd="0" destOrd="0" presId="urn:microsoft.com/office/officeart/2016/7/layout/RepeatingBendingProcessNew"/>
    <dgm:cxn modelId="{5EF1842F-FF18-4FD9-9959-9D4C546C8543}" type="presOf" srcId="{7D98DFBE-F183-4A7C-92B2-EE8C94DCDA37}" destId="{F5A67AE0-95DC-4598-A669-473424CCD071}" srcOrd="1" destOrd="0" presId="urn:microsoft.com/office/officeart/2016/7/layout/RepeatingBendingProcessNew"/>
    <dgm:cxn modelId="{65665915-D282-41CA-8DF1-DCC3DFACD283}" type="presParOf" srcId="{12CDF902-5804-451C-9C6C-D6F32D52498B}" destId="{4782719F-47F5-475A-B58C-86BFEFA4E4E9}" srcOrd="0" destOrd="0" presId="urn:microsoft.com/office/officeart/2016/7/layout/RepeatingBendingProcessNew"/>
    <dgm:cxn modelId="{E675361E-2C7C-4426-A836-73D295DC8122}" type="presParOf" srcId="{12CDF902-5804-451C-9C6C-D6F32D52498B}" destId="{31A62E61-2498-4482-99AA-CF69976F6443}" srcOrd="1" destOrd="0" presId="urn:microsoft.com/office/officeart/2016/7/layout/RepeatingBendingProcessNew"/>
    <dgm:cxn modelId="{0E3A54F4-95AB-495E-8261-81ADD0AE9A22}" type="presParOf" srcId="{31A62E61-2498-4482-99AA-CF69976F6443}" destId="{82C7ABE8-6975-4076-93C4-A627348B8179}" srcOrd="0" destOrd="0" presId="urn:microsoft.com/office/officeart/2016/7/layout/RepeatingBendingProcessNew"/>
    <dgm:cxn modelId="{42E3FBEC-4D85-403F-A622-8BD946D99DF3}" type="presParOf" srcId="{12CDF902-5804-451C-9C6C-D6F32D52498B}" destId="{B6F108AA-133F-4278-800E-642F83A9C35C}" srcOrd="2" destOrd="0" presId="urn:microsoft.com/office/officeart/2016/7/layout/RepeatingBendingProcessNew"/>
    <dgm:cxn modelId="{E2129751-60FA-402F-AF7E-830BC319B5AC}" type="presParOf" srcId="{12CDF902-5804-451C-9C6C-D6F32D52498B}" destId="{7B90875D-95B4-4E8C-B359-19C669C1F80C}" srcOrd="3" destOrd="0" presId="urn:microsoft.com/office/officeart/2016/7/layout/RepeatingBendingProcessNew"/>
    <dgm:cxn modelId="{36DE71C5-2CD5-4BCE-B58A-7C81B696A57F}" type="presParOf" srcId="{7B90875D-95B4-4E8C-B359-19C669C1F80C}" destId="{B3D38549-1B83-4D39-B1FD-6907D7D9E13D}" srcOrd="0" destOrd="0" presId="urn:microsoft.com/office/officeart/2016/7/layout/RepeatingBendingProcessNew"/>
    <dgm:cxn modelId="{36C7BD85-4E26-40C2-95D6-1F516B60DF32}" type="presParOf" srcId="{12CDF902-5804-451C-9C6C-D6F32D52498B}" destId="{D46BCA28-37E2-4764-9DF2-2B3BA089940F}" srcOrd="4" destOrd="0" presId="urn:microsoft.com/office/officeart/2016/7/layout/RepeatingBendingProcessNew"/>
    <dgm:cxn modelId="{41907D06-D880-42E2-9715-CC194BD1F24F}" type="presParOf" srcId="{12CDF902-5804-451C-9C6C-D6F32D52498B}" destId="{7496DD7F-F533-4C04-84F2-4DC16FB2E183}" srcOrd="5" destOrd="0" presId="urn:microsoft.com/office/officeart/2016/7/layout/RepeatingBendingProcessNew"/>
    <dgm:cxn modelId="{E213A429-67E0-4A03-947E-074914AD3BDE}" type="presParOf" srcId="{7496DD7F-F533-4C04-84F2-4DC16FB2E183}" destId="{BE8D800A-122B-4708-AFD7-E24A9E5F1DE8}" srcOrd="0" destOrd="0" presId="urn:microsoft.com/office/officeart/2016/7/layout/RepeatingBendingProcessNew"/>
    <dgm:cxn modelId="{B67572B5-0F67-4101-95AF-EA1121884BB9}" type="presParOf" srcId="{12CDF902-5804-451C-9C6C-D6F32D52498B}" destId="{DFC4D2D7-8A60-4739-8B3B-AFB7F37C284B}" srcOrd="6" destOrd="0" presId="urn:microsoft.com/office/officeart/2016/7/layout/RepeatingBendingProcessNew"/>
    <dgm:cxn modelId="{CC7C7944-484D-4648-B430-CEF941186C62}" type="presParOf" srcId="{12CDF902-5804-451C-9C6C-D6F32D52498B}" destId="{FE0DC727-7B98-4626-AF3C-63578479E249}" srcOrd="7" destOrd="0" presId="urn:microsoft.com/office/officeart/2016/7/layout/RepeatingBendingProcessNew"/>
    <dgm:cxn modelId="{3A65C0A8-56E1-44A7-ADEC-1B1718E050F1}" type="presParOf" srcId="{FE0DC727-7B98-4626-AF3C-63578479E249}" destId="{15F9A35C-2A56-47AC-A54C-D440ED1B28DE}" srcOrd="0" destOrd="0" presId="urn:microsoft.com/office/officeart/2016/7/layout/RepeatingBendingProcessNew"/>
    <dgm:cxn modelId="{937E5303-B17F-4D5C-8E8A-B76D98C6A3D3}" type="presParOf" srcId="{12CDF902-5804-451C-9C6C-D6F32D52498B}" destId="{0511DEAE-B98A-4237-9B27-C24AD7FA2D4E}" srcOrd="8" destOrd="0" presId="urn:microsoft.com/office/officeart/2016/7/layout/RepeatingBendingProcessNew"/>
    <dgm:cxn modelId="{31E9F1F9-24FC-4E2B-8D3C-224FBB7BE325}" type="presParOf" srcId="{12CDF902-5804-451C-9C6C-D6F32D52498B}" destId="{70B8D4CD-1AB8-48B9-B7AE-5C8D30B06F87}" srcOrd="9" destOrd="0" presId="urn:microsoft.com/office/officeart/2016/7/layout/RepeatingBendingProcessNew"/>
    <dgm:cxn modelId="{3C0CDD93-ADBB-490F-B863-7BF8961F80C8}" type="presParOf" srcId="{70B8D4CD-1AB8-48B9-B7AE-5C8D30B06F87}" destId="{F5A67AE0-95DC-4598-A669-473424CCD071}" srcOrd="0" destOrd="0" presId="urn:microsoft.com/office/officeart/2016/7/layout/RepeatingBendingProcessNew"/>
    <dgm:cxn modelId="{68AFD5F5-43CE-4D77-B0D8-FAA993023667}" type="presParOf" srcId="{12CDF902-5804-451C-9C6C-D6F32D52498B}" destId="{4BE6EAE7-79D8-446C-B4B1-EAA13F40B784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52CCAF-B0F4-49C0-9498-066CF336C208}">
      <dsp:nvSpPr>
        <dsp:cNvPr id="0" name=""/>
        <dsp:cNvSpPr/>
      </dsp:nvSpPr>
      <dsp:spPr>
        <a:xfrm>
          <a:off x="0" y="1327"/>
          <a:ext cx="6448425" cy="125002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/>
            <a:t>На </a:t>
          </a:r>
          <a:r>
            <a:rPr lang="ru-RU" sz="1800" kern="1200" dirty="0" err="1"/>
            <a:t>здорові</a:t>
          </a:r>
          <a:r>
            <a:rPr lang="ru-RU" sz="1800" kern="1200" dirty="0"/>
            <a:t> і </a:t>
          </a:r>
          <a:r>
            <a:rPr lang="ru-RU" sz="1800" kern="1200" dirty="0" err="1"/>
            <a:t>безпечні</a:t>
          </a:r>
          <a:r>
            <a:rPr lang="ru-RU" sz="1800" kern="1200" dirty="0"/>
            <a:t> </a:t>
          </a:r>
          <a:r>
            <a:rPr lang="ru-RU" sz="1800" kern="1200" dirty="0" err="1"/>
            <a:t>умови</a:t>
          </a:r>
          <a:r>
            <a:rPr lang="ru-RU" sz="1800" kern="1200" dirty="0"/>
            <a:t> </a:t>
          </a:r>
          <a:r>
            <a:rPr lang="ru-RU" sz="1800" kern="1200" dirty="0" err="1"/>
            <a:t>праці</a:t>
          </a:r>
          <a:r>
            <a:rPr lang="ru-RU" sz="1800" kern="1200" dirty="0"/>
            <a:t>. На </a:t>
          </a:r>
          <a:r>
            <a:rPr lang="ru-RU" sz="1800" kern="1200" dirty="0" err="1"/>
            <a:t>об'єднання</a:t>
          </a:r>
          <a:r>
            <a:rPr lang="ru-RU" sz="1800" kern="1200" dirty="0"/>
            <a:t> в </a:t>
          </a:r>
          <a:r>
            <a:rPr lang="ru-RU" sz="1800" kern="1200" dirty="0" err="1"/>
            <a:t>професійні</a:t>
          </a:r>
          <a:r>
            <a:rPr lang="ru-RU" sz="1800" kern="1200" dirty="0"/>
            <a:t> </a:t>
          </a:r>
          <a:r>
            <a:rPr lang="ru-RU" sz="1800" kern="1200" dirty="0" err="1"/>
            <a:t>спілки</a:t>
          </a:r>
          <a:r>
            <a:rPr lang="ru-RU" sz="1800" kern="1200" dirty="0"/>
            <a:t>.</a:t>
          </a:r>
          <a:endParaRPr lang="en-US" sz="1800" kern="1200" dirty="0"/>
        </a:p>
      </dsp:txBody>
      <dsp:txXfrm>
        <a:off x="61021" y="62348"/>
        <a:ext cx="6326383" cy="1127981"/>
      </dsp:txXfrm>
    </dsp:sp>
    <dsp:sp modelId="{A6EDCAE5-7E80-44A6-86AA-9229269394FD}">
      <dsp:nvSpPr>
        <dsp:cNvPr id="0" name=""/>
        <dsp:cNvSpPr/>
      </dsp:nvSpPr>
      <dsp:spPr>
        <a:xfrm>
          <a:off x="0" y="1260374"/>
          <a:ext cx="6448425" cy="1250023"/>
        </a:xfrm>
        <a:prstGeom prst="roundRect">
          <a:avLst/>
        </a:prstGeom>
        <a:solidFill>
          <a:schemeClr val="accent2">
            <a:hueOff val="-3720952"/>
            <a:satOff val="96"/>
            <a:lumOff val="-58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/>
            <a:t>На </a:t>
          </a:r>
          <a:r>
            <a:rPr lang="ru-RU" sz="1800" kern="1200" dirty="0" err="1"/>
            <a:t>одержання</a:t>
          </a:r>
          <a:r>
            <a:rPr lang="ru-RU" sz="1800" kern="1200" dirty="0"/>
            <a:t> </a:t>
          </a:r>
          <a:r>
            <a:rPr lang="ru-RU" sz="1800" kern="1200" dirty="0" err="1"/>
            <a:t>роботи</a:t>
          </a:r>
          <a:r>
            <a:rPr lang="ru-RU" sz="1800" kern="1200" dirty="0"/>
            <a:t> з оплатою </a:t>
          </a:r>
          <a:r>
            <a:rPr lang="ru-RU" sz="1800" kern="1200" dirty="0" err="1"/>
            <a:t>праці</a:t>
          </a:r>
          <a:r>
            <a:rPr lang="ru-RU" sz="1800" kern="1200" dirty="0"/>
            <a:t> не </a:t>
          </a:r>
          <a:r>
            <a:rPr lang="ru-RU" sz="1800" kern="1200" dirty="0" err="1"/>
            <a:t>нижче</a:t>
          </a:r>
          <a:r>
            <a:rPr lang="ru-RU" sz="1800" kern="1200" dirty="0"/>
            <a:t> </a:t>
          </a:r>
          <a:r>
            <a:rPr lang="ru-RU" sz="1800" kern="1200" dirty="0" err="1"/>
            <a:t>встановленого</a:t>
          </a:r>
          <a:r>
            <a:rPr lang="ru-RU" sz="1800" kern="1200" dirty="0"/>
            <a:t> державою </a:t>
          </a:r>
          <a:r>
            <a:rPr lang="ru-RU" sz="1800" kern="1200" dirty="0" err="1"/>
            <a:t>мінімального</a:t>
          </a:r>
          <a:r>
            <a:rPr lang="ru-RU" sz="1800" kern="1200" dirty="0"/>
            <a:t> </a:t>
          </a:r>
          <a:r>
            <a:rPr lang="ru-RU" sz="1800" kern="1200" dirty="0" err="1"/>
            <a:t>розміру</a:t>
          </a:r>
          <a:r>
            <a:rPr lang="ru-RU" sz="1800" kern="1200" dirty="0"/>
            <a:t>.</a:t>
          </a:r>
          <a:endParaRPr lang="en-US" sz="1800" kern="1200" dirty="0"/>
        </a:p>
      </dsp:txBody>
      <dsp:txXfrm>
        <a:off x="61021" y="1321395"/>
        <a:ext cx="6326383" cy="1127981"/>
      </dsp:txXfrm>
    </dsp:sp>
    <dsp:sp modelId="{53FA172C-AD7A-4075-A46C-793B2DEADE8A}">
      <dsp:nvSpPr>
        <dsp:cNvPr id="0" name=""/>
        <dsp:cNvSpPr/>
      </dsp:nvSpPr>
      <dsp:spPr>
        <a:xfrm>
          <a:off x="0" y="2519421"/>
          <a:ext cx="6448425" cy="1250023"/>
        </a:xfrm>
        <a:prstGeom prst="roundRect">
          <a:avLst/>
        </a:prstGeom>
        <a:solidFill>
          <a:schemeClr val="accent2">
            <a:hueOff val="-7441904"/>
            <a:satOff val="192"/>
            <a:lumOff val="-11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/>
            <a:t>На </a:t>
          </a:r>
          <a:r>
            <a:rPr lang="ru-RU" sz="1800" kern="1200" dirty="0" err="1"/>
            <a:t>вільний</a:t>
          </a:r>
          <a:r>
            <a:rPr lang="ru-RU" sz="1800" kern="1200" dirty="0"/>
            <a:t> </a:t>
          </a:r>
          <a:r>
            <a:rPr lang="ru-RU" sz="1800" kern="1200" dirty="0" err="1"/>
            <a:t>вибір</a:t>
          </a:r>
          <a:r>
            <a:rPr lang="ru-RU" sz="1800" kern="1200" dirty="0"/>
            <a:t> </a:t>
          </a:r>
          <a:r>
            <a:rPr lang="ru-RU" sz="1800" kern="1200" dirty="0" err="1"/>
            <a:t>професії</a:t>
          </a:r>
          <a:r>
            <a:rPr lang="ru-RU" sz="1800" kern="1200" dirty="0"/>
            <a:t>, роду занять і </a:t>
          </a:r>
          <a:r>
            <a:rPr lang="ru-RU" sz="1800" kern="1200" dirty="0" err="1"/>
            <a:t>роботи</a:t>
          </a:r>
          <a:r>
            <a:rPr lang="ru-RU" sz="1800" kern="1200" dirty="0"/>
            <a:t>.</a:t>
          </a:r>
          <a:endParaRPr lang="en-US" sz="1800" kern="1200" dirty="0"/>
        </a:p>
      </dsp:txBody>
      <dsp:txXfrm>
        <a:off x="61021" y="2580442"/>
        <a:ext cx="6326383" cy="1127981"/>
      </dsp:txXfrm>
    </dsp:sp>
    <dsp:sp modelId="{5785AC52-0922-42EA-95F5-D0C819EC53E4}">
      <dsp:nvSpPr>
        <dsp:cNvPr id="0" name=""/>
        <dsp:cNvSpPr/>
      </dsp:nvSpPr>
      <dsp:spPr>
        <a:xfrm>
          <a:off x="0" y="3778467"/>
          <a:ext cx="6448425" cy="1250023"/>
        </a:xfrm>
        <a:prstGeom prst="roundRect">
          <a:avLst/>
        </a:prstGeom>
        <a:solidFill>
          <a:schemeClr val="accent2">
            <a:hueOff val="-11162856"/>
            <a:satOff val="289"/>
            <a:lumOff val="-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/>
            <a:t>На </a:t>
          </a:r>
          <a:r>
            <a:rPr lang="ru-RU" sz="1800" kern="1200" dirty="0" err="1"/>
            <a:t>відпочинок</a:t>
          </a:r>
          <a:r>
            <a:rPr lang="ru-RU" sz="1800" kern="1200" dirty="0"/>
            <a:t> </a:t>
          </a:r>
          <a:r>
            <a:rPr lang="ru-RU" sz="1800" kern="1200" dirty="0" err="1"/>
            <a:t>відповідно</a:t>
          </a:r>
          <a:r>
            <a:rPr lang="ru-RU" sz="1800" kern="1200" dirty="0"/>
            <a:t> до </a:t>
          </a:r>
          <a:r>
            <a:rPr lang="ru-RU" sz="1800" kern="1200" dirty="0" err="1"/>
            <a:t>законів</a:t>
          </a:r>
          <a:r>
            <a:rPr lang="ru-RU" sz="1800" kern="1200" dirty="0"/>
            <a:t> про </a:t>
          </a:r>
          <a:r>
            <a:rPr lang="ru-RU" sz="1800" kern="1200" dirty="0" err="1"/>
            <a:t>обмеження</a:t>
          </a:r>
          <a:r>
            <a:rPr lang="ru-RU" sz="1800" kern="1200" dirty="0"/>
            <a:t> </a:t>
          </a:r>
          <a:r>
            <a:rPr lang="ru-RU" sz="1800" kern="1200" dirty="0" err="1"/>
            <a:t>робочого</a:t>
          </a:r>
          <a:r>
            <a:rPr lang="ru-RU" sz="1800" kern="1200" dirty="0"/>
            <a:t> дня та </a:t>
          </a:r>
          <a:r>
            <a:rPr lang="ru-RU" sz="1800" kern="1200" dirty="0" err="1"/>
            <a:t>робочого</a:t>
          </a:r>
          <a:r>
            <a:rPr lang="ru-RU" sz="1800" kern="1200" dirty="0"/>
            <a:t> </a:t>
          </a:r>
          <a:r>
            <a:rPr lang="ru-RU" sz="1800" kern="1200" dirty="0" err="1"/>
            <a:t>тижня</a:t>
          </a:r>
          <a:r>
            <a:rPr lang="ru-RU" sz="1800" kern="1200" dirty="0"/>
            <a:t> і про </a:t>
          </a:r>
          <a:r>
            <a:rPr lang="ru-RU" sz="1800" kern="1200" dirty="0" err="1"/>
            <a:t>щорічні</a:t>
          </a:r>
          <a:r>
            <a:rPr lang="ru-RU" sz="1800" kern="1200" dirty="0"/>
            <a:t> </a:t>
          </a:r>
          <a:r>
            <a:rPr lang="ru-RU" sz="1800" kern="1200" dirty="0" err="1"/>
            <a:t>оплачувані</a:t>
          </a:r>
          <a:r>
            <a:rPr lang="ru-RU" sz="1800" kern="1200" dirty="0"/>
            <a:t> </a:t>
          </a:r>
          <a:r>
            <a:rPr lang="ru-RU" sz="1800" kern="1200" dirty="0" err="1"/>
            <a:t>відпустки</a:t>
          </a:r>
          <a:r>
            <a:rPr lang="ru-RU" sz="1800" kern="1200" dirty="0"/>
            <a:t>.</a:t>
          </a:r>
          <a:endParaRPr lang="en-US" sz="1800" kern="1200" dirty="0"/>
        </a:p>
      </dsp:txBody>
      <dsp:txXfrm>
        <a:off x="61021" y="3839488"/>
        <a:ext cx="6326383" cy="1127981"/>
      </dsp:txXfrm>
    </dsp:sp>
    <dsp:sp modelId="{74B08CBF-E6F4-457B-BCF6-3F93BF836B7A}">
      <dsp:nvSpPr>
        <dsp:cNvPr id="0" name=""/>
        <dsp:cNvSpPr/>
      </dsp:nvSpPr>
      <dsp:spPr>
        <a:xfrm>
          <a:off x="0" y="5037514"/>
          <a:ext cx="6448425" cy="822227"/>
        </a:xfrm>
        <a:prstGeom prst="roundRect">
          <a:avLst/>
        </a:prstGeom>
        <a:solidFill>
          <a:schemeClr val="accent2">
            <a:hueOff val="-14883809"/>
            <a:satOff val="385"/>
            <a:lumOff val="-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/>
            <a:t>На участь в </a:t>
          </a:r>
          <a:r>
            <a:rPr lang="ru-RU" sz="1800" kern="1200" dirty="0" err="1"/>
            <a:t>управлінні</a:t>
          </a:r>
          <a:r>
            <a:rPr lang="ru-RU" sz="1800" kern="1200" dirty="0"/>
            <a:t> </a:t>
          </a:r>
          <a:r>
            <a:rPr lang="ru-RU" sz="1800" kern="1200" dirty="0" err="1"/>
            <a:t>підприємством</a:t>
          </a:r>
          <a:r>
            <a:rPr lang="ru-RU" sz="1800" kern="1200" dirty="0"/>
            <a:t>, </a:t>
          </a:r>
          <a:r>
            <a:rPr lang="ru-RU" sz="1800" kern="1200" dirty="0" err="1"/>
            <a:t>установою</a:t>
          </a:r>
          <a:r>
            <a:rPr lang="ru-RU" sz="1800" kern="1200" dirty="0"/>
            <a:t>, </a:t>
          </a:r>
          <a:r>
            <a:rPr lang="ru-RU" sz="1800" kern="1200" dirty="0" err="1"/>
            <a:t>організацією</a:t>
          </a:r>
          <a:r>
            <a:rPr lang="ru-RU" sz="1800" kern="1200" dirty="0"/>
            <a:t>.</a:t>
          </a:r>
          <a:endParaRPr lang="en-US" sz="1800" kern="1200" dirty="0"/>
        </a:p>
      </dsp:txBody>
      <dsp:txXfrm>
        <a:off x="40138" y="5077652"/>
        <a:ext cx="6368149" cy="741951"/>
      </dsp:txXfrm>
    </dsp:sp>
    <dsp:sp modelId="{4C4CC642-81EB-4151-AC7D-4E6F3A8E904D}">
      <dsp:nvSpPr>
        <dsp:cNvPr id="0" name=""/>
        <dsp:cNvSpPr/>
      </dsp:nvSpPr>
      <dsp:spPr>
        <a:xfrm>
          <a:off x="0" y="5837854"/>
          <a:ext cx="6448425" cy="1250023"/>
        </a:xfrm>
        <a:prstGeom prst="roundRect">
          <a:avLst/>
        </a:prstGeom>
        <a:solidFill>
          <a:schemeClr val="accent2">
            <a:hueOff val="-18604761"/>
            <a:satOff val="481"/>
            <a:lumOff val="-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/>
            <a:t>На матеріальне забезпечення в порядку соціального страхування в старості, у разі хвороби, повної або часткової втрати працездатності. На матеріальну допомогу в разі безробіття. На право звернення до суду для вирішення трудових спорів. </a:t>
          </a:r>
          <a:endParaRPr lang="ru-RU" sz="1600" kern="1200" dirty="0">
            <a:latin typeface="Sabon Next LT"/>
          </a:endParaRPr>
        </a:p>
      </dsp:txBody>
      <dsp:txXfrm>
        <a:off x="61021" y="5898875"/>
        <a:ext cx="6326383" cy="112798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A62E61-2498-4482-99AA-CF69976F6443}">
      <dsp:nvSpPr>
        <dsp:cNvPr id="0" name=""/>
        <dsp:cNvSpPr/>
      </dsp:nvSpPr>
      <dsp:spPr>
        <a:xfrm>
          <a:off x="2703275" y="580925"/>
          <a:ext cx="44957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49572" y="45720"/>
              </a:lnTo>
            </a:path>
          </a:pathLst>
        </a:custGeom>
        <a:noFill/>
        <a:ln w="6350" cap="flat" cmpd="sng" algn="ctr">
          <a:solidFill>
            <a:schemeClr val="accent3">
              <a:shade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916057" y="624245"/>
        <a:ext cx="24008" cy="4801"/>
      </dsp:txXfrm>
    </dsp:sp>
    <dsp:sp modelId="{4782719F-47F5-475A-B58C-86BFEFA4E4E9}">
      <dsp:nvSpPr>
        <dsp:cNvPr id="0" name=""/>
        <dsp:cNvSpPr/>
      </dsp:nvSpPr>
      <dsp:spPr>
        <a:xfrm>
          <a:off x="617370" y="334"/>
          <a:ext cx="2087705" cy="1252623"/>
        </a:xfrm>
        <a:prstGeom prst="rect">
          <a:avLst/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299" tIns="107381" rIns="102299" bIns="107381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/>
            <a:t>Заява (оформляється власноруч) + необхідні документи</a:t>
          </a:r>
          <a:endParaRPr lang="en-US" sz="1500" kern="1200"/>
        </a:p>
      </dsp:txBody>
      <dsp:txXfrm>
        <a:off x="617370" y="334"/>
        <a:ext cx="2087705" cy="1252623"/>
      </dsp:txXfrm>
    </dsp:sp>
    <dsp:sp modelId="{7B90875D-95B4-4E8C-B359-19C669C1F80C}">
      <dsp:nvSpPr>
        <dsp:cNvPr id="0" name=""/>
        <dsp:cNvSpPr/>
      </dsp:nvSpPr>
      <dsp:spPr>
        <a:xfrm>
          <a:off x="5271152" y="580925"/>
          <a:ext cx="44957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49572" y="45720"/>
              </a:lnTo>
            </a:path>
          </a:pathLst>
        </a:custGeom>
        <a:noFill/>
        <a:ln w="6350" cap="flat" cmpd="sng" algn="ctr">
          <a:solidFill>
            <a:schemeClr val="accent3">
              <a:shade val="90000"/>
              <a:hueOff val="-85684"/>
              <a:satOff val="-300"/>
              <a:lumOff val="9461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483934" y="624245"/>
        <a:ext cx="24008" cy="4801"/>
      </dsp:txXfrm>
    </dsp:sp>
    <dsp:sp modelId="{B6F108AA-133F-4278-800E-642F83A9C35C}">
      <dsp:nvSpPr>
        <dsp:cNvPr id="0" name=""/>
        <dsp:cNvSpPr/>
      </dsp:nvSpPr>
      <dsp:spPr>
        <a:xfrm>
          <a:off x="3185247" y="334"/>
          <a:ext cx="2087705" cy="1252623"/>
        </a:xfrm>
        <a:prstGeom prst="rect">
          <a:avLst/>
        </a:prstGeom>
        <a:solidFill>
          <a:schemeClr val="accent3">
            <a:shade val="50000"/>
            <a:hueOff val="-67783"/>
            <a:satOff val="5998"/>
            <a:lumOff val="122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299" tIns="107381" rIns="102299" bIns="107381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/>
            <a:t>Наказ (розпорядження) про зарахування працівника на роботу</a:t>
          </a:r>
          <a:endParaRPr lang="en-US" sz="1500" kern="1200"/>
        </a:p>
      </dsp:txBody>
      <dsp:txXfrm>
        <a:off x="3185247" y="334"/>
        <a:ext cx="2087705" cy="1252623"/>
      </dsp:txXfrm>
    </dsp:sp>
    <dsp:sp modelId="{7496DD7F-F533-4C04-84F2-4DC16FB2E183}">
      <dsp:nvSpPr>
        <dsp:cNvPr id="0" name=""/>
        <dsp:cNvSpPr/>
      </dsp:nvSpPr>
      <dsp:spPr>
        <a:xfrm>
          <a:off x="1661222" y="1251157"/>
          <a:ext cx="5135754" cy="449572"/>
        </a:xfrm>
        <a:custGeom>
          <a:avLst/>
          <a:gdLst/>
          <a:ahLst/>
          <a:cxnLst/>
          <a:rect l="0" t="0" r="0" b="0"/>
          <a:pathLst>
            <a:path>
              <a:moveTo>
                <a:pt x="5135754" y="0"/>
              </a:moveTo>
              <a:lnTo>
                <a:pt x="5135754" y="241886"/>
              </a:lnTo>
              <a:lnTo>
                <a:pt x="0" y="241886"/>
              </a:lnTo>
              <a:lnTo>
                <a:pt x="0" y="449572"/>
              </a:lnTo>
            </a:path>
          </a:pathLst>
        </a:custGeom>
        <a:noFill/>
        <a:ln w="6350" cap="flat" cmpd="sng" algn="ctr">
          <a:solidFill>
            <a:schemeClr val="accent3">
              <a:shade val="90000"/>
              <a:hueOff val="-171368"/>
              <a:satOff val="-601"/>
              <a:lumOff val="18922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100146" y="1473542"/>
        <a:ext cx="257907" cy="4801"/>
      </dsp:txXfrm>
    </dsp:sp>
    <dsp:sp modelId="{D46BCA28-37E2-4764-9DF2-2B3BA089940F}">
      <dsp:nvSpPr>
        <dsp:cNvPr id="0" name=""/>
        <dsp:cNvSpPr/>
      </dsp:nvSpPr>
      <dsp:spPr>
        <a:xfrm>
          <a:off x="5753124" y="334"/>
          <a:ext cx="2087705" cy="1252623"/>
        </a:xfrm>
        <a:prstGeom prst="rect">
          <a:avLst/>
        </a:prstGeom>
        <a:solidFill>
          <a:schemeClr val="accent3">
            <a:shade val="50000"/>
            <a:hueOff val="-135566"/>
            <a:satOff val="11996"/>
            <a:lumOff val="2448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299" tIns="107381" rIns="102299" bIns="107381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/>
            <a:t>Ознайомлення з внутрішнім трудовим розпорядком </a:t>
          </a:r>
          <a:endParaRPr lang="en-US" sz="1500" kern="1200"/>
        </a:p>
      </dsp:txBody>
      <dsp:txXfrm>
        <a:off x="5753124" y="334"/>
        <a:ext cx="2087705" cy="1252623"/>
      </dsp:txXfrm>
    </dsp:sp>
    <dsp:sp modelId="{FE0DC727-7B98-4626-AF3C-63578479E249}">
      <dsp:nvSpPr>
        <dsp:cNvPr id="0" name=""/>
        <dsp:cNvSpPr/>
      </dsp:nvSpPr>
      <dsp:spPr>
        <a:xfrm>
          <a:off x="2703275" y="2313721"/>
          <a:ext cx="44957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49572" y="45720"/>
              </a:lnTo>
            </a:path>
          </a:pathLst>
        </a:custGeom>
        <a:noFill/>
        <a:ln w="6350" cap="flat" cmpd="sng" algn="ctr">
          <a:solidFill>
            <a:schemeClr val="accent3">
              <a:shade val="90000"/>
              <a:hueOff val="-171368"/>
              <a:satOff val="-601"/>
              <a:lumOff val="18922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916057" y="2357040"/>
        <a:ext cx="24008" cy="4801"/>
      </dsp:txXfrm>
    </dsp:sp>
    <dsp:sp modelId="{DFC4D2D7-8A60-4739-8B3B-AFB7F37C284B}">
      <dsp:nvSpPr>
        <dsp:cNvPr id="0" name=""/>
        <dsp:cNvSpPr/>
      </dsp:nvSpPr>
      <dsp:spPr>
        <a:xfrm>
          <a:off x="617370" y="1733129"/>
          <a:ext cx="2087705" cy="1252623"/>
        </a:xfrm>
        <a:prstGeom prst="rect">
          <a:avLst/>
        </a:prstGeom>
        <a:solidFill>
          <a:schemeClr val="accent3">
            <a:shade val="50000"/>
            <a:hueOff val="-203349"/>
            <a:satOff val="17994"/>
            <a:lumOff val="3672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299" tIns="107381" rIns="102299" bIns="107381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/>
            <a:t>Визначення робочого місця</a:t>
          </a:r>
          <a:endParaRPr lang="en-US" sz="1500" kern="1200"/>
        </a:p>
      </dsp:txBody>
      <dsp:txXfrm>
        <a:off x="617370" y="1733129"/>
        <a:ext cx="2087705" cy="1252623"/>
      </dsp:txXfrm>
    </dsp:sp>
    <dsp:sp modelId="{70B8D4CD-1AB8-48B9-B7AE-5C8D30B06F87}">
      <dsp:nvSpPr>
        <dsp:cNvPr id="0" name=""/>
        <dsp:cNvSpPr/>
      </dsp:nvSpPr>
      <dsp:spPr>
        <a:xfrm>
          <a:off x="5271152" y="2313721"/>
          <a:ext cx="44957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49572" y="45720"/>
              </a:lnTo>
            </a:path>
          </a:pathLst>
        </a:custGeom>
        <a:noFill/>
        <a:ln w="6350" cap="flat" cmpd="sng" algn="ctr">
          <a:solidFill>
            <a:schemeClr val="accent3">
              <a:shade val="90000"/>
              <a:hueOff val="-85684"/>
              <a:satOff val="-300"/>
              <a:lumOff val="9461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483934" y="2357040"/>
        <a:ext cx="24008" cy="4801"/>
      </dsp:txXfrm>
    </dsp:sp>
    <dsp:sp modelId="{0511DEAE-B98A-4237-9B27-C24AD7FA2D4E}">
      <dsp:nvSpPr>
        <dsp:cNvPr id="0" name=""/>
        <dsp:cNvSpPr/>
      </dsp:nvSpPr>
      <dsp:spPr>
        <a:xfrm>
          <a:off x="3185247" y="1733129"/>
          <a:ext cx="2087705" cy="1252623"/>
        </a:xfrm>
        <a:prstGeom prst="rect">
          <a:avLst/>
        </a:prstGeom>
        <a:solidFill>
          <a:schemeClr val="accent3">
            <a:shade val="50000"/>
            <a:hueOff val="-135566"/>
            <a:satOff val="11996"/>
            <a:lumOff val="2448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299" tIns="107381" rIns="102299" bIns="107381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/>
            <a:t>Інструктаж з техніки безпеки, протипожежної охорони</a:t>
          </a:r>
          <a:endParaRPr lang="en-US" sz="1500" kern="1200"/>
        </a:p>
      </dsp:txBody>
      <dsp:txXfrm>
        <a:off x="3185247" y="1733129"/>
        <a:ext cx="2087705" cy="1252623"/>
      </dsp:txXfrm>
    </dsp:sp>
    <dsp:sp modelId="{4BE6EAE7-79D8-446C-B4B1-EAA13F40B784}">
      <dsp:nvSpPr>
        <dsp:cNvPr id="0" name=""/>
        <dsp:cNvSpPr/>
      </dsp:nvSpPr>
      <dsp:spPr>
        <a:xfrm>
          <a:off x="5753124" y="1733129"/>
          <a:ext cx="2087705" cy="1252623"/>
        </a:xfrm>
        <a:prstGeom prst="rect">
          <a:avLst/>
        </a:prstGeom>
        <a:solidFill>
          <a:schemeClr val="accent3">
            <a:shade val="50000"/>
            <a:hueOff val="-67783"/>
            <a:satOff val="5998"/>
            <a:lumOff val="122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299" tIns="107381" rIns="102299" bIns="107381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/>
            <a:t>Запис до трудової книжки</a:t>
          </a:r>
          <a:endParaRPr lang="en-US" sz="1500" kern="1200"/>
        </a:p>
      </dsp:txBody>
      <dsp:txXfrm>
        <a:off x="5753124" y="1733129"/>
        <a:ext cx="2087705" cy="12526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3B052-A59B-4AE3-A89A-E7748630C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DA9EC4-FEA9-41D2-BE8D-F709F01D3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155CF-52F5-4879-B7F3-D05812AC4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D053AC-61ED-4C2F-90BF-D4A916545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8B2ED7-A198-4613-B8C9-EE02BAE24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438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98991-AEF1-4F19-AAB8-436EAD58C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5B44F-E7DA-40C6-8B44-71EAB6BDFC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  <a:lvl5pP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F71817-A045-48C0-975B-CBEF88E95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1C39F0-32D4-407C-8BCA-97F2D9E50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F4459-37B2-4F87-B508-DB04D4332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20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BBD03-9D57-48E9-8B43-688B72997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3F376C-8A2F-4BE5-9669-4A6DA21B7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54893-212E-4450-8F7A-27256B31F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0E881A-3958-44A9-9EDB-D86F4E414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EDBC4F-D9B8-4BFA-BE4F-D4B9B739D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981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C8777-C460-4649-8822-CA943386D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F69E6-1094-437B-AA7E-0E21B7136C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57399"/>
            <a:ext cx="5181600" cy="41195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0BC963-4591-4BE3-AE63-4999A13C50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057399"/>
            <a:ext cx="5181600" cy="4119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04D5BB-DB84-4266-9B4F-E65CCFE5B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1A99B5-D493-4AB1-AF24-6660540D5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E178D0-5F1E-43FA-B447-53501EDD1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117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C85CC-8D2B-4219-A2A4-1625A02DF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68338"/>
            <a:ext cx="10515600" cy="108426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6143C8-1CF7-440E-99A3-0527314598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828800"/>
            <a:ext cx="5157787" cy="82391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EFF5CA-4662-4430-80C7-99CD7D66C9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743199"/>
            <a:ext cx="5157787" cy="34464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6CB5B7-DC23-41CE-872B-E25BD64F84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28800"/>
            <a:ext cx="5183188" cy="82391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F7633C-C24D-4947-979C-132B3AC405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743199"/>
            <a:ext cx="5183188" cy="34464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8A46E1-3934-4807-900F-CA7A4D8D6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C9C6EA-1549-4601-8226-E5C43469C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658246-003D-4024-9F4B-BA3BD3FBF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938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2DD4C-BFBC-4087-B94C-4DD0690E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B9D434-8228-4C7F-B520-14121EBC9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7B89BD-A70A-48D2-A3D9-DB2C0DB12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ACF4EF-5A2A-4A47-81DF-80CB51306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600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437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10DAA-DDE3-4C9C-8171-385A3DAC8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1371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73DB2-BD72-4F5E-9CA2-197343A090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685801"/>
            <a:ext cx="6172200" cy="51752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F01536-2B0A-42A2-827E-2EB2C324A5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09800"/>
            <a:ext cx="3932237" cy="3659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22CD09-61EF-4733-831C-5B133DAE1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109FCF-96E4-4EBF-AAFB-5E9AD22A6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E381A6-E580-49A4-989C-EF4A54F83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604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CFA6E-F719-4613-8815-591471E7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1371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4384F3-CDE0-4329-B76D-45AAC94B04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685801"/>
            <a:ext cx="6172200" cy="5175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A9D7EB-40DA-460F-A48A-3E6D5E5612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09800"/>
            <a:ext cx="3932237" cy="3659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56944C-E229-457E-868E-C48FF47DA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7115FE-359F-46EA-A3C8-0D18544E3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165D17-3010-4FF5-9071-5CCD3E699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329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B47DD-81F8-4128-9E50-04A9F2D3D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6564D1-2B83-4C0F-ACBA-E91472C50A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FA1D7D-D2EC-4ADB-9C65-191DEC82D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4CB571-86F9-474A-826A-75CC21C88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384F5F-50E6-4BB9-B848-EE2302C02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201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3F08DF-1C0D-4F53-A3AB-95D7B55FA0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761999"/>
            <a:ext cx="2628900" cy="54149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0D3BBD-C494-4E94-B189-319802A93E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761999"/>
            <a:ext cx="7734300" cy="5414963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C0BD9-4BED-43D3-852F-B74B949A2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7811DC-C725-4462-B622-DB96A8987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C42D06-438F-4150-9238-E2FAEE5E2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184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:a16="http://schemas.microsoft.com/office/drawing/2014/main" id="{DD7EAFE6-2BB9-41FB-9CF4-588CFC708774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frame">
            <a:avLst>
              <a:gd name="adj1" fmla="val 7164"/>
            </a:avLst>
          </a:prstGeom>
          <a:gradFill flip="none" rotWithShape="1">
            <a:gsLst>
              <a:gs pos="0">
                <a:schemeClr val="accent2"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447F1F-BFA8-4A56-894B-40120132E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58FB99-0FA3-49F4-99A1-61919F942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178657"/>
            <a:ext cx="10515600" cy="39983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DCCAE5-4EB0-4174-BD15-4943899B0A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293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fld id="{AA70F276-1833-4A75-9C1D-A56E2295A68D}" type="datetimeFigureOut">
              <a:rPr lang="en-US" smtClean="0"/>
              <a:pPr/>
              <a:t>9/19/2025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A4189E-43B2-4CEE-B13E-61A1FBBBD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293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A0530F-0BC8-46EF-A765-DD58B53675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293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fld id="{28844951-7827-47D4-8276-7DDE1FA7D8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889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75" r:id="rId5"/>
    <p:sldLayoutId id="2147483680" r:id="rId6"/>
    <p:sldLayoutId id="2147483676" r:id="rId7"/>
    <p:sldLayoutId id="2147483677" r:id="rId8"/>
    <p:sldLayoutId id="2147483678" r:id="rId9"/>
    <p:sldLayoutId id="2147483679" r:id="rId10"/>
    <p:sldLayoutId id="2147483681" r:id="rId11"/>
  </p:sldLayoutIdLst>
  <p:txStyles>
    <p:titleStyle>
      <a:lvl1pPr marL="0" algn="l" defTabSz="914400" rtl="0" eaLnBrk="1" latinLnBrk="0" hangingPunct="1">
        <a:lnSpc>
          <a:spcPct val="90000"/>
        </a:lnSpc>
        <a:spcBef>
          <a:spcPct val="0"/>
        </a:spcBef>
        <a:buNone/>
        <a:defRPr lang="en-US" sz="5200" kern="1200" dirty="0">
          <a:gradFill flip="none" rotWithShape="1">
            <a:gsLst>
              <a:gs pos="0">
                <a:schemeClr val="accent5"/>
              </a:gs>
              <a:gs pos="100000">
                <a:schemeClr val="accent1">
                  <a:alpha val="70000"/>
                </a:schemeClr>
              </a:gs>
            </a:gsLst>
            <a:lin ang="0" scaled="1"/>
            <a:tileRect/>
          </a:gradFill>
          <a:latin typeface="+mj-lt"/>
          <a:ea typeface="+mn-ea"/>
          <a:cs typeface="Angsana New" panose="02020603050405020304" pitchFamily="18" charset="-34"/>
        </a:defRPr>
      </a:lvl1pPr>
    </p:titleStyle>
    <p:bodyStyle>
      <a:lvl1pPr marL="4572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8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1pPr>
      <a:lvl2pPr marL="8001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4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2pPr>
      <a:lvl3pPr marL="12573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0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3pPr>
      <a:lvl4pPr marL="165735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18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4pPr>
      <a:lvl5pPr marL="211455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18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4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8C37C960-91F5-4F61-B2CD-8A037920720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7502" y="2005429"/>
            <a:ext cx="5798792" cy="2739291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uk-UA" sz="3200" b="1" dirty="0" smtClean="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  <a:ea typeface="+mj-lt"/>
                <a:cs typeface="+mj-lt"/>
              </a:rPr>
              <a:t>Правове регулювання професійної діяльності фахівців фармації. Особливості регулювання праці фармацевтичних працівників.</a:t>
            </a:r>
            <a:endParaRPr lang="uk-UA" sz="3200" b="1" dirty="0">
              <a:solidFill>
                <a:srgbClr val="68B0A8">
                  <a:alpha val="70000"/>
                </a:srgbClr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0F155B6-ACA8-4C58-AAB6-CAFC981FF9E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3796" y="0"/>
            <a:ext cx="6098204" cy="6882727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5C31099-1BBD-40CE-BC60-FCE50741940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1428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Рисунок 11" descr="Изображение выглядит как внутренний, сладость, кухонная посуда, украшен&#10;&#10;Автоматически созданное описание">
            <a:extLst>
              <a:ext uri="{FF2B5EF4-FFF2-40B4-BE49-F238E27FC236}">
                <a16:creationId xmlns:a16="http://schemas.microsoft.com/office/drawing/2014/main" id="{9EED33FD-247A-42ED-8384-955FFF4FAE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l="21536" r="23020"/>
          <a:stretch/>
        </p:blipFill>
        <p:spPr>
          <a:xfrm>
            <a:off x="6096000" y="10"/>
            <a:ext cx="6083807" cy="685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EA6493-7406-4540-A5F1-0EAE59B87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>
                <a:ea typeface="+mj-lt"/>
                <a:cs typeface="+mj-lt"/>
              </a:rPr>
              <a:t>Теоретичні питання </a:t>
            </a:r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AEC9EEC-5670-4FB3-B39B-0E2DACFC1F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91110"/>
            <a:ext cx="10515600" cy="438649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28600" indent="0">
              <a:buNone/>
            </a:pPr>
            <a:r>
              <a:rPr lang="ru-RU" dirty="0">
                <a:ea typeface="+mn-lt"/>
                <a:cs typeface="+mn-lt"/>
              </a:rPr>
              <a:t>1. </a:t>
            </a:r>
            <a:r>
              <a:rPr lang="ru-RU" dirty="0" err="1">
                <a:ea typeface="+mn-lt"/>
                <a:cs typeface="+mn-lt"/>
              </a:rPr>
              <a:t>Поняття</a:t>
            </a:r>
            <a:r>
              <a:rPr lang="ru-RU" dirty="0">
                <a:ea typeface="+mn-lt"/>
                <a:cs typeface="+mn-lt"/>
              </a:rPr>
              <a:t> правового статусу. </a:t>
            </a:r>
          </a:p>
          <a:p>
            <a:pPr marL="228600" indent="0">
              <a:buNone/>
            </a:pPr>
            <a:r>
              <a:rPr lang="ru-RU" dirty="0">
                <a:ea typeface="+mn-lt"/>
                <a:cs typeface="+mn-lt"/>
              </a:rPr>
              <a:t>2. </a:t>
            </a:r>
            <a:r>
              <a:rPr lang="ru-RU" dirty="0" err="1">
                <a:ea typeface="+mn-lt"/>
                <a:cs typeface="+mn-lt"/>
              </a:rPr>
              <a:t>Фармацевтичний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працівник</a:t>
            </a:r>
            <a:r>
              <a:rPr lang="ru-RU" dirty="0">
                <a:ea typeface="+mn-lt"/>
                <a:cs typeface="+mn-lt"/>
              </a:rPr>
              <a:t> як </a:t>
            </a:r>
            <a:r>
              <a:rPr lang="ru-RU" dirty="0" err="1">
                <a:ea typeface="+mn-lt"/>
                <a:cs typeface="+mn-lt"/>
              </a:rPr>
              <a:t>загальний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суб’єкт</a:t>
            </a:r>
            <a:r>
              <a:rPr lang="ru-RU" dirty="0">
                <a:ea typeface="+mn-lt"/>
                <a:cs typeface="+mn-lt"/>
              </a:rPr>
              <a:t> трудового права. </a:t>
            </a:r>
            <a:endParaRPr lang="ru-RU">
              <a:ea typeface="+mn-lt"/>
              <a:cs typeface="+mn-lt"/>
            </a:endParaRPr>
          </a:p>
          <a:p>
            <a:pPr marL="228600" indent="0">
              <a:buNone/>
            </a:pPr>
            <a:r>
              <a:rPr lang="ru-RU" dirty="0">
                <a:ea typeface="+mn-lt"/>
                <a:cs typeface="+mn-lt"/>
              </a:rPr>
              <a:t>3. </a:t>
            </a:r>
            <a:r>
              <a:rPr lang="ru-RU" dirty="0" err="1">
                <a:ea typeface="+mn-lt"/>
                <a:cs typeface="+mn-lt"/>
              </a:rPr>
              <a:t>Соціальний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захист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працівників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фармацевтичної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галузі</a:t>
            </a:r>
            <a:r>
              <a:rPr lang="ru-RU" dirty="0">
                <a:ea typeface="+mn-lt"/>
                <a:cs typeface="+mn-lt"/>
              </a:rPr>
              <a:t>. </a:t>
            </a:r>
            <a:endParaRPr lang="ru-RU">
              <a:ea typeface="+mn-lt"/>
              <a:cs typeface="+mn-lt"/>
            </a:endParaRPr>
          </a:p>
          <a:p>
            <a:pPr marL="228600" indent="0">
              <a:buNone/>
            </a:pPr>
            <a:r>
              <a:rPr lang="ru-RU" dirty="0">
                <a:ea typeface="+mn-lt"/>
                <a:cs typeface="+mn-lt"/>
              </a:rPr>
              <a:t>4. </a:t>
            </a:r>
            <a:r>
              <a:rPr lang="ru-RU" dirty="0" err="1">
                <a:ea typeface="+mn-lt"/>
                <a:cs typeface="+mn-lt"/>
              </a:rPr>
              <a:t>Спеціальний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правовий</a:t>
            </a:r>
            <a:r>
              <a:rPr lang="ru-RU" dirty="0">
                <a:ea typeface="+mn-lt"/>
                <a:cs typeface="+mn-lt"/>
              </a:rPr>
              <a:t> статус </a:t>
            </a:r>
            <a:r>
              <a:rPr lang="ru-RU" dirty="0" err="1">
                <a:ea typeface="+mn-lt"/>
                <a:cs typeface="+mn-lt"/>
              </a:rPr>
              <a:t>фармацевтичного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медичного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працівника</a:t>
            </a:r>
            <a:r>
              <a:rPr lang="ru-RU" dirty="0">
                <a:ea typeface="+mn-lt"/>
                <a:cs typeface="+mn-lt"/>
              </a:rPr>
              <a:t>. </a:t>
            </a:r>
            <a:endParaRPr lang="ru-RU">
              <a:ea typeface="+mn-lt"/>
              <a:cs typeface="+mn-lt"/>
            </a:endParaRPr>
          </a:p>
          <a:p>
            <a:pPr marL="228600" indent="0">
              <a:buNone/>
            </a:pPr>
            <a:r>
              <a:rPr lang="ru-RU" dirty="0">
                <a:ea typeface="+mn-lt"/>
                <a:cs typeface="+mn-lt"/>
              </a:rPr>
              <a:t>5. </a:t>
            </a:r>
            <a:r>
              <a:rPr lang="ru-RU" dirty="0" err="1">
                <a:ea typeface="+mn-lt"/>
                <a:cs typeface="+mn-lt"/>
              </a:rPr>
              <a:t>Форми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захисту</a:t>
            </a:r>
            <a:r>
              <a:rPr lang="ru-RU" dirty="0">
                <a:ea typeface="+mn-lt"/>
                <a:cs typeface="+mn-lt"/>
              </a:rPr>
              <a:t> прав </a:t>
            </a:r>
            <a:r>
              <a:rPr lang="ru-RU" dirty="0" err="1">
                <a:ea typeface="+mn-lt"/>
                <a:cs typeface="+mn-lt"/>
              </a:rPr>
              <a:t>суб’єктів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правовідносин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dirty="0" err="1">
                <a:ea typeface="+mn-lt"/>
                <a:cs typeface="+mn-lt"/>
              </a:rPr>
              <a:t>галузі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охорони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здоров’я</a:t>
            </a:r>
            <a:r>
              <a:rPr lang="ru-RU" dirty="0">
                <a:ea typeface="+mn-lt"/>
                <a:cs typeface="+mn-lt"/>
              </a:rPr>
              <a:t>. </a:t>
            </a:r>
            <a:endParaRPr lang="ru-RU">
              <a:solidFill>
                <a:srgbClr val="213B38">
                  <a:alpha val="7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56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768DCD-B824-413A-B330-8D57ADB3724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840B39-F4D3-4E53-AEA9-70AEE1A6B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4006"/>
            <a:ext cx="10515600" cy="566828"/>
          </a:xfrm>
        </p:spPr>
        <p:txBody>
          <a:bodyPr anchor="b">
            <a:normAutofit fontScale="90000"/>
          </a:bodyPr>
          <a:lstStyle/>
          <a:p>
            <a:pPr algn="ctr"/>
            <a:endParaRPr lang="ru-RU" sz="4400">
              <a:gradFill flip="none" rotWithShape="1">
                <a:gsLst>
                  <a:gs pos="0">
                    <a:schemeClr val="accent5">
                      <a:alpha val="70000"/>
                    </a:schemeClr>
                  </a:gs>
                  <a:gs pos="100000">
                    <a:schemeClr val="accent1">
                      <a:alpha val="70000"/>
                    </a:schemeClr>
                  </a:gs>
                </a:gsLst>
                <a:lin ang="0" scaled="1"/>
                <a:tileRect/>
              </a:gradFill>
            </a:endParaRPr>
          </a:p>
          <a:p>
            <a:pPr algn="ctr"/>
            <a:r>
              <a:rPr lang="ru-RU" err="1">
                <a:ea typeface="+mj-lt"/>
                <a:cs typeface="+mj-lt"/>
              </a:rPr>
              <a:t>Перелік</a:t>
            </a:r>
            <a:r>
              <a:rPr lang="ru-RU">
                <a:ea typeface="+mj-lt"/>
                <a:cs typeface="+mj-lt"/>
              </a:rPr>
              <a:t> </a:t>
            </a:r>
            <a:r>
              <a:rPr lang="ru-RU" err="1">
                <a:ea typeface="+mj-lt"/>
                <a:cs typeface="+mj-lt"/>
              </a:rPr>
              <a:t>рекомендованої</a:t>
            </a:r>
            <a:r>
              <a:rPr lang="ru-RU">
                <a:ea typeface="+mj-lt"/>
                <a:cs typeface="+mj-lt"/>
              </a:rPr>
              <a:t> </a:t>
            </a:r>
            <a:r>
              <a:rPr lang="ru-RU" err="1">
                <a:ea typeface="+mj-lt"/>
                <a:cs typeface="+mj-lt"/>
              </a:rPr>
              <a:t>літератури</a:t>
            </a:r>
            <a:endParaRPr lang="ru-RU" err="1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4647F15-AE06-4897-B682-A9AC437A44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142" y="689215"/>
            <a:ext cx="11328819" cy="6034087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pPr marL="228600" indent="0" algn="ctr">
              <a:buNone/>
            </a:pPr>
            <a:r>
              <a:rPr lang="ru-RU" sz="1800" b="1" dirty="0">
                <a:solidFill>
                  <a:srgbClr val="FF0000">
                    <a:alpha val="70000"/>
                  </a:srgbClr>
                </a:solidFill>
                <a:ea typeface="+mn-lt"/>
                <a:cs typeface="+mn-lt"/>
              </a:rPr>
              <a:t>Нормативно-</a:t>
            </a:r>
            <a:r>
              <a:rPr lang="ru-RU" sz="1800" b="1" dirty="0" err="1">
                <a:solidFill>
                  <a:srgbClr val="FF0000">
                    <a:alpha val="70000"/>
                  </a:srgbClr>
                </a:solidFill>
                <a:ea typeface="+mn-lt"/>
                <a:cs typeface="+mn-lt"/>
              </a:rPr>
              <a:t>правові</a:t>
            </a:r>
            <a:r>
              <a:rPr lang="ru-RU" sz="1800" b="1" dirty="0">
                <a:solidFill>
                  <a:srgbClr val="FF0000">
                    <a:alpha val="70000"/>
                  </a:srgbClr>
                </a:solidFill>
                <a:ea typeface="+mn-lt"/>
                <a:cs typeface="+mn-lt"/>
              </a:rPr>
              <a:t> </a:t>
            </a:r>
            <a:r>
              <a:rPr lang="ru-RU" sz="1800" b="1" dirty="0" err="1">
                <a:solidFill>
                  <a:srgbClr val="FF0000">
                    <a:alpha val="70000"/>
                  </a:srgbClr>
                </a:solidFill>
                <a:ea typeface="+mn-lt"/>
                <a:cs typeface="+mn-lt"/>
              </a:rPr>
              <a:t>акти</a:t>
            </a:r>
            <a:r>
              <a:rPr lang="ru-RU" sz="1800" b="1" dirty="0">
                <a:solidFill>
                  <a:srgbClr val="FF0000">
                    <a:alpha val="70000"/>
                  </a:srgbClr>
                </a:solidFill>
                <a:ea typeface="+mn-lt"/>
                <a:cs typeface="+mn-lt"/>
              </a:rPr>
              <a:t> </a:t>
            </a:r>
            <a:endParaRPr lang="ru-RU">
              <a:solidFill>
                <a:srgbClr val="FF0000">
                  <a:alpha val="70000"/>
                </a:srgbClr>
              </a:solidFill>
              <a:ea typeface="+mn-lt"/>
              <a:cs typeface="+mn-lt"/>
            </a:endParaRPr>
          </a:p>
          <a:p>
            <a:pPr marL="228600" indent="0">
              <a:buNone/>
            </a:pPr>
            <a:r>
              <a:rPr lang="ru-RU" sz="1800" dirty="0">
                <a:ea typeface="+mn-lt"/>
                <a:cs typeface="+mn-lt"/>
              </a:rPr>
              <a:t>1. Кодекс </a:t>
            </a:r>
            <a:r>
              <a:rPr lang="ru-RU" sz="1800" dirty="0" err="1">
                <a:ea typeface="+mn-lt"/>
                <a:cs typeface="+mn-lt"/>
              </a:rPr>
              <a:t>законів</a:t>
            </a:r>
            <a:r>
              <a:rPr lang="ru-RU" sz="1800" dirty="0">
                <a:ea typeface="+mn-lt"/>
                <a:cs typeface="+mn-lt"/>
              </a:rPr>
              <a:t> про </a:t>
            </a:r>
            <a:r>
              <a:rPr lang="ru-RU" sz="1800" dirty="0" err="1">
                <a:ea typeface="+mn-lt"/>
                <a:cs typeface="+mn-lt"/>
              </a:rPr>
              <a:t>працю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України</a:t>
            </a:r>
            <a:r>
              <a:rPr lang="ru-RU" sz="1800" dirty="0">
                <a:ea typeface="+mn-lt"/>
                <a:cs typeface="+mn-lt"/>
              </a:rPr>
              <a:t> [</a:t>
            </a:r>
            <a:r>
              <a:rPr lang="ru-RU" sz="1800" dirty="0" err="1">
                <a:ea typeface="+mn-lt"/>
                <a:cs typeface="+mn-lt"/>
              </a:rPr>
              <a:t>Електронний</a:t>
            </a:r>
            <a:r>
              <a:rPr lang="ru-RU" sz="1800" dirty="0">
                <a:ea typeface="+mn-lt"/>
                <a:cs typeface="+mn-lt"/>
              </a:rPr>
              <a:t> ресурс] : закон </a:t>
            </a:r>
            <a:r>
              <a:rPr lang="ru-RU" sz="1800" dirty="0" err="1">
                <a:ea typeface="+mn-lt"/>
                <a:cs typeface="+mn-lt"/>
              </a:rPr>
              <a:t>України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від</a:t>
            </a:r>
            <a:r>
              <a:rPr lang="ru-RU" sz="1800" dirty="0">
                <a:ea typeface="+mn-lt"/>
                <a:cs typeface="+mn-lt"/>
              </a:rPr>
              <a:t> 10.12.1971 р. № 322-VІІI // </a:t>
            </a:r>
            <a:r>
              <a:rPr lang="ru-RU" sz="1800" dirty="0" err="1">
                <a:ea typeface="+mn-lt"/>
                <a:cs typeface="+mn-lt"/>
              </a:rPr>
              <a:t>Верховна</a:t>
            </a:r>
            <a:r>
              <a:rPr lang="ru-RU" sz="1800" dirty="0">
                <a:ea typeface="+mn-lt"/>
                <a:cs typeface="+mn-lt"/>
              </a:rPr>
              <a:t> Рада </a:t>
            </a:r>
            <a:r>
              <a:rPr lang="ru-RU" sz="1800" dirty="0" err="1">
                <a:ea typeface="+mn-lt"/>
                <a:cs typeface="+mn-lt"/>
              </a:rPr>
              <a:t>України</a:t>
            </a:r>
            <a:r>
              <a:rPr lang="ru-RU" sz="1800" dirty="0">
                <a:ea typeface="+mn-lt"/>
                <a:cs typeface="+mn-lt"/>
              </a:rPr>
              <a:t>. </a:t>
            </a:r>
            <a:r>
              <a:rPr lang="ru-RU" sz="1800" dirty="0" err="1">
                <a:ea typeface="+mn-lt"/>
                <a:cs typeface="+mn-lt"/>
              </a:rPr>
              <a:t>Законодавство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України</a:t>
            </a:r>
            <a:r>
              <a:rPr lang="ru-RU" sz="1800" dirty="0">
                <a:ea typeface="+mn-lt"/>
                <a:cs typeface="+mn-lt"/>
              </a:rPr>
              <a:t>. – Режим доступу : https://zakon.rada.gov.ua/laws/show/322-08. – </a:t>
            </a:r>
            <a:r>
              <a:rPr lang="ru-RU" sz="1800" dirty="0" err="1">
                <a:ea typeface="+mn-lt"/>
                <a:cs typeface="+mn-lt"/>
              </a:rPr>
              <a:t>Назва</a:t>
            </a:r>
            <a:r>
              <a:rPr lang="ru-RU" sz="1800" dirty="0">
                <a:ea typeface="+mn-lt"/>
                <a:cs typeface="+mn-lt"/>
              </a:rPr>
              <a:t> з </a:t>
            </a:r>
            <a:r>
              <a:rPr lang="ru-RU" sz="1800" dirty="0" err="1">
                <a:ea typeface="+mn-lt"/>
                <a:cs typeface="+mn-lt"/>
              </a:rPr>
              <a:t>екрана</a:t>
            </a:r>
            <a:r>
              <a:rPr lang="ru-RU" sz="1800" dirty="0">
                <a:ea typeface="+mn-lt"/>
                <a:cs typeface="+mn-lt"/>
              </a:rPr>
              <a:t>. </a:t>
            </a:r>
            <a:endParaRPr lang="ru-RU" dirty="0">
              <a:ea typeface="+mn-lt"/>
              <a:cs typeface="+mn-lt"/>
            </a:endParaRPr>
          </a:p>
          <a:p>
            <a:pPr marL="228600" indent="0">
              <a:buNone/>
            </a:pPr>
            <a:r>
              <a:rPr lang="ru-RU" sz="1800" dirty="0">
                <a:ea typeface="+mn-lt"/>
                <a:cs typeface="+mn-lt"/>
              </a:rPr>
              <a:t>2. Кодекс </a:t>
            </a:r>
            <a:r>
              <a:rPr lang="ru-RU" sz="1800" dirty="0" err="1">
                <a:ea typeface="+mn-lt"/>
                <a:cs typeface="+mn-lt"/>
              </a:rPr>
              <a:t>України</a:t>
            </a:r>
            <a:r>
              <a:rPr lang="ru-RU" sz="1800" dirty="0">
                <a:ea typeface="+mn-lt"/>
                <a:cs typeface="+mn-lt"/>
              </a:rPr>
              <a:t> про </a:t>
            </a:r>
            <a:r>
              <a:rPr lang="ru-RU" sz="1800" dirty="0" err="1">
                <a:ea typeface="+mn-lt"/>
                <a:cs typeface="+mn-lt"/>
              </a:rPr>
              <a:t>адміністративні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правопорушення</a:t>
            </a:r>
            <a:r>
              <a:rPr lang="ru-RU" sz="1800" dirty="0">
                <a:ea typeface="+mn-lt"/>
                <a:cs typeface="+mn-lt"/>
              </a:rPr>
              <a:t> [</a:t>
            </a:r>
            <a:r>
              <a:rPr lang="ru-RU" sz="1800" dirty="0" err="1">
                <a:ea typeface="+mn-lt"/>
                <a:cs typeface="+mn-lt"/>
              </a:rPr>
              <a:t>Електронний</a:t>
            </a:r>
            <a:r>
              <a:rPr lang="ru-RU" sz="1800" dirty="0">
                <a:ea typeface="+mn-lt"/>
                <a:cs typeface="+mn-lt"/>
              </a:rPr>
              <a:t> ресурс] : закон </a:t>
            </a:r>
            <a:r>
              <a:rPr lang="ru-RU" sz="1800" dirty="0" err="1">
                <a:ea typeface="+mn-lt"/>
                <a:cs typeface="+mn-lt"/>
              </a:rPr>
              <a:t>України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від</a:t>
            </a:r>
            <a:r>
              <a:rPr lang="ru-RU" sz="1800" dirty="0">
                <a:ea typeface="+mn-lt"/>
                <a:cs typeface="+mn-lt"/>
              </a:rPr>
              <a:t> 07.12.1984 р. № 8073-Х // </a:t>
            </a:r>
            <a:r>
              <a:rPr lang="ru-RU" sz="1800" dirty="0" err="1">
                <a:ea typeface="+mn-lt"/>
                <a:cs typeface="+mn-lt"/>
              </a:rPr>
              <a:t>Верховна</a:t>
            </a:r>
            <a:r>
              <a:rPr lang="ru-RU" sz="1800" dirty="0">
                <a:ea typeface="+mn-lt"/>
                <a:cs typeface="+mn-lt"/>
              </a:rPr>
              <a:t> Рада </a:t>
            </a:r>
            <a:r>
              <a:rPr lang="ru-RU" sz="1800" dirty="0" err="1">
                <a:ea typeface="+mn-lt"/>
                <a:cs typeface="+mn-lt"/>
              </a:rPr>
              <a:t>України</a:t>
            </a:r>
            <a:r>
              <a:rPr lang="ru-RU" sz="1800" dirty="0">
                <a:ea typeface="+mn-lt"/>
                <a:cs typeface="+mn-lt"/>
              </a:rPr>
              <a:t>. </a:t>
            </a:r>
            <a:r>
              <a:rPr lang="ru-RU" sz="1800" dirty="0" err="1">
                <a:ea typeface="+mn-lt"/>
                <a:cs typeface="+mn-lt"/>
              </a:rPr>
              <a:t>Законодавство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України</a:t>
            </a:r>
            <a:r>
              <a:rPr lang="ru-RU" sz="1800" dirty="0">
                <a:ea typeface="+mn-lt"/>
                <a:cs typeface="+mn-lt"/>
              </a:rPr>
              <a:t>. – Режим доступу : https://zakon.rada.gov.ua/laws/show/80731-10. – </a:t>
            </a:r>
            <a:r>
              <a:rPr lang="ru-RU" sz="1800" dirty="0" err="1">
                <a:ea typeface="+mn-lt"/>
                <a:cs typeface="+mn-lt"/>
              </a:rPr>
              <a:t>Назва</a:t>
            </a:r>
            <a:r>
              <a:rPr lang="ru-RU" sz="1800" dirty="0">
                <a:ea typeface="+mn-lt"/>
                <a:cs typeface="+mn-lt"/>
              </a:rPr>
              <a:t> з </a:t>
            </a:r>
            <a:r>
              <a:rPr lang="ru-RU" sz="1800" dirty="0" err="1">
                <a:ea typeface="+mn-lt"/>
                <a:cs typeface="+mn-lt"/>
              </a:rPr>
              <a:t>екрана</a:t>
            </a:r>
            <a:r>
              <a:rPr lang="ru-RU" sz="1800" dirty="0">
                <a:ea typeface="+mn-lt"/>
                <a:cs typeface="+mn-lt"/>
              </a:rPr>
              <a:t>. </a:t>
            </a:r>
            <a:endParaRPr lang="ru-RU" dirty="0">
              <a:ea typeface="+mn-lt"/>
              <a:cs typeface="+mn-lt"/>
            </a:endParaRPr>
          </a:p>
          <a:p>
            <a:pPr marL="228600" indent="0">
              <a:buNone/>
            </a:pPr>
            <a:r>
              <a:rPr lang="ru-RU" sz="1800" dirty="0">
                <a:ea typeface="+mn-lt"/>
                <a:cs typeface="+mn-lt"/>
              </a:rPr>
              <a:t>3. </a:t>
            </a:r>
            <a:r>
              <a:rPr lang="ru-RU" sz="1800" dirty="0" err="1">
                <a:ea typeface="+mn-lt"/>
                <a:cs typeface="+mn-lt"/>
              </a:rPr>
              <a:t>Конституція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України</a:t>
            </a:r>
            <a:r>
              <a:rPr lang="ru-RU" sz="1800" dirty="0">
                <a:ea typeface="+mn-lt"/>
                <a:cs typeface="+mn-lt"/>
              </a:rPr>
              <a:t> [</a:t>
            </a:r>
            <a:r>
              <a:rPr lang="ru-RU" sz="1800" dirty="0" err="1">
                <a:ea typeface="+mn-lt"/>
                <a:cs typeface="+mn-lt"/>
              </a:rPr>
              <a:t>Електронний</a:t>
            </a:r>
            <a:r>
              <a:rPr lang="ru-RU" sz="1800" dirty="0">
                <a:ea typeface="+mn-lt"/>
                <a:cs typeface="+mn-lt"/>
              </a:rPr>
              <a:t> ресурс] : закон </a:t>
            </a:r>
            <a:r>
              <a:rPr lang="ru-RU" sz="1800" dirty="0" err="1">
                <a:ea typeface="+mn-lt"/>
                <a:cs typeface="+mn-lt"/>
              </a:rPr>
              <a:t>України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від</a:t>
            </a:r>
            <a:r>
              <a:rPr lang="ru-RU" sz="1800" dirty="0">
                <a:ea typeface="+mn-lt"/>
                <a:cs typeface="+mn-lt"/>
              </a:rPr>
              <a:t> 28.06.1996 р. // </a:t>
            </a:r>
            <a:r>
              <a:rPr lang="ru-RU" sz="1800" dirty="0" err="1">
                <a:ea typeface="+mn-lt"/>
                <a:cs typeface="+mn-lt"/>
              </a:rPr>
              <a:t>Верховна</a:t>
            </a:r>
            <a:r>
              <a:rPr lang="ru-RU" sz="1800" dirty="0">
                <a:ea typeface="+mn-lt"/>
                <a:cs typeface="+mn-lt"/>
              </a:rPr>
              <a:t> Рада </a:t>
            </a:r>
            <a:r>
              <a:rPr lang="ru-RU" sz="1800" dirty="0" err="1">
                <a:ea typeface="+mn-lt"/>
                <a:cs typeface="+mn-lt"/>
              </a:rPr>
              <a:t>України</a:t>
            </a:r>
            <a:r>
              <a:rPr lang="ru-RU" sz="1800" dirty="0">
                <a:ea typeface="+mn-lt"/>
                <a:cs typeface="+mn-lt"/>
              </a:rPr>
              <a:t>. </a:t>
            </a:r>
            <a:r>
              <a:rPr lang="ru-RU" sz="1800" dirty="0" err="1">
                <a:ea typeface="+mn-lt"/>
                <a:cs typeface="+mn-lt"/>
              </a:rPr>
              <a:t>Законодавство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України</a:t>
            </a:r>
            <a:r>
              <a:rPr lang="ru-RU" sz="1800" dirty="0">
                <a:ea typeface="+mn-lt"/>
                <a:cs typeface="+mn-lt"/>
              </a:rPr>
              <a:t>. – Режим доступу : https://zakon.rada.gov.ua/laws/show/254%D0%BA/96-%D0%B2%D1%80. – </a:t>
            </a:r>
            <a:r>
              <a:rPr lang="ru-RU" sz="1800" dirty="0" err="1">
                <a:ea typeface="+mn-lt"/>
                <a:cs typeface="+mn-lt"/>
              </a:rPr>
              <a:t>Назва</a:t>
            </a:r>
            <a:r>
              <a:rPr lang="ru-RU" sz="1800" dirty="0">
                <a:ea typeface="+mn-lt"/>
                <a:cs typeface="+mn-lt"/>
              </a:rPr>
              <a:t> з </a:t>
            </a:r>
            <a:r>
              <a:rPr lang="ru-RU" sz="1800" dirty="0" err="1">
                <a:ea typeface="+mn-lt"/>
                <a:cs typeface="+mn-lt"/>
              </a:rPr>
              <a:t>екрана</a:t>
            </a:r>
            <a:r>
              <a:rPr lang="ru-RU" sz="1800" dirty="0">
                <a:ea typeface="+mn-lt"/>
                <a:cs typeface="+mn-lt"/>
              </a:rPr>
              <a:t>. </a:t>
            </a:r>
            <a:endParaRPr lang="ru-RU">
              <a:solidFill>
                <a:srgbClr val="213B38">
                  <a:alpha val="70000"/>
                </a:srgbClr>
              </a:solidFill>
              <a:ea typeface="+mn-lt"/>
              <a:cs typeface="+mn-lt"/>
            </a:endParaRPr>
          </a:p>
          <a:p>
            <a:pPr marL="228600" indent="0">
              <a:buNone/>
            </a:pPr>
            <a:r>
              <a:rPr lang="ru-RU" sz="1800" dirty="0">
                <a:ea typeface="+mn-lt"/>
                <a:cs typeface="+mn-lt"/>
              </a:rPr>
              <a:t>4. </a:t>
            </a:r>
            <a:r>
              <a:rPr lang="ru-RU" sz="1800" dirty="0" err="1">
                <a:ea typeface="+mn-lt"/>
                <a:cs typeface="+mn-lt"/>
              </a:rPr>
              <a:t>Кримінальний</a:t>
            </a:r>
            <a:r>
              <a:rPr lang="ru-RU" sz="1800" dirty="0">
                <a:ea typeface="+mn-lt"/>
                <a:cs typeface="+mn-lt"/>
              </a:rPr>
              <a:t> кодекс </a:t>
            </a:r>
            <a:r>
              <a:rPr lang="ru-RU" sz="1800" dirty="0" err="1">
                <a:ea typeface="+mn-lt"/>
                <a:cs typeface="+mn-lt"/>
              </a:rPr>
              <a:t>України</a:t>
            </a:r>
            <a:r>
              <a:rPr lang="ru-RU" sz="1800" dirty="0">
                <a:ea typeface="+mn-lt"/>
                <a:cs typeface="+mn-lt"/>
              </a:rPr>
              <a:t> [</a:t>
            </a:r>
            <a:r>
              <a:rPr lang="ru-RU" sz="1800" dirty="0" err="1">
                <a:ea typeface="+mn-lt"/>
                <a:cs typeface="+mn-lt"/>
              </a:rPr>
              <a:t>Електронний</a:t>
            </a:r>
            <a:r>
              <a:rPr lang="ru-RU" sz="1800" dirty="0">
                <a:ea typeface="+mn-lt"/>
                <a:cs typeface="+mn-lt"/>
              </a:rPr>
              <a:t> ресурс] : закон </a:t>
            </a:r>
            <a:r>
              <a:rPr lang="ru-RU" sz="1800" dirty="0" err="1">
                <a:ea typeface="+mn-lt"/>
                <a:cs typeface="+mn-lt"/>
              </a:rPr>
              <a:t>України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від</a:t>
            </a:r>
            <a:r>
              <a:rPr lang="ru-RU" sz="1800" dirty="0">
                <a:ea typeface="+mn-lt"/>
                <a:cs typeface="+mn-lt"/>
              </a:rPr>
              <a:t> 05.04.2001р. № 2341-ІІI // </a:t>
            </a:r>
            <a:r>
              <a:rPr lang="ru-RU" sz="1800" dirty="0" err="1">
                <a:ea typeface="+mn-lt"/>
                <a:cs typeface="+mn-lt"/>
              </a:rPr>
              <a:t>Верховна</a:t>
            </a:r>
            <a:r>
              <a:rPr lang="ru-RU" sz="1800" dirty="0">
                <a:ea typeface="+mn-lt"/>
                <a:cs typeface="+mn-lt"/>
              </a:rPr>
              <a:t> Рада </a:t>
            </a:r>
            <a:r>
              <a:rPr lang="ru-RU" sz="1800" dirty="0" err="1">
                <a:ea typeface="+mn-lt"/>
                <a:cs typeface="+mn-lt"/>
              </a:rPr>
              <a:t>України</a:t>
            </a:r>
            <a:r>
              <a:rPr lang="ru-RU" sz="1800" dirty="0">
                <a:ea typeface="+mn-lt"/>
                <a:cs typeface="+mn-lt"/>
              </a:rPr>
              <a:t>. </a:t>
            </a:r>
            <a:r>
              <a:rPr lang="ru-RU" sz="1800" dirty="0" err="1">
                <a:ea typeface="+mn-lt"/>
                <a:cs typeface="+mn-lt"/>
              </a:rPr>
              <a:t>Законодавство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України</a:t>
            </a:r>
            <a:r>
              <a:rPr lang="ru-RU" sz="1800" dirty="0">
                <a:ea typeface="+mn-lt"/>
                <a:cs typeface="+mn-lt"/>
              </a:rPr>
              <a:t>. – Режим доступу : https://zakon.rada.gov.ua/laws/show/2341-14. – </a:t>
            </a:r>
            <a:r>
              <a:rPr lang="ru-RU" sz="1800" dirty="0" err="1">
                <a:ea typeface="+mn-lt"/>
                <a:cs typeface="+mn-lt"/>
              </a:rPr>
              <a:t>Назва</a:t>
            </a:r>
            <a:r>
              <a:rPr lang="ru-RU" sz="1800" dirty="0">
                <a:ea typeface="+mn-lt"/>
                <a:cs typeface="+mn-lt"/>
              </a:rPr>
              <a:t> з </a:t>
            </a:r>
            <a:r>
              <a:rPr lang="ru-RU" sz="1800" dirty="0" err="1">
                <a:ea typeface="+mn-lt"/>
                <a:cs typeface="+mn-lt"/>
              </a:rPr>
              <a:t>екрана</a:t>
            </a:r>
            <a:r>
              <a:rPr lang="ru-RU" sz="1800" dirty="0">
                <a:ea typeface="+mn-lt"/>
                <a:cs typeface="+mn-lt"/>
              </a:rPr>
              <a:t>. </a:t>
            </a:r>
            <a:endParaRPr lang="ru-RU">
              <a:ea typeface="+mn-lt"/>
              <a:cs typeface="+mn-lt"/>
            </a:endParaRPr>
          </a:p>
          <a:p>
            <a:pPr marL="228600" indent="0">
              <a:buNone/>
            </a:pPr>
            <a:r>
              <a:rPr lang="ru-RU" sz="1800" dirty="0">
                <a:ea typeface="+mn-lt"/>
                <a:cs typeface="+mn-lt"/>
              </a:rPr>
              <a:t>5. </a:t>
            </a:r>
            <a:r>
              <a:rPr lang="ru-RU" sz="1800" dirty="0" err="1">
                <a:ea typeface="+mn-lt"/>
                <a:cs typeface="+mn-lt"/>
              </a:rPr>
              <a:t>Основи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законодавства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України</a:t>
            </a:r>
            <a:r>
              <a:rPr lang="ru-RU" sz="1800" dirty="0">
                <a:ea typeface="+mn-lt"/>
                <a:cs typeface="+mn-lt"/>
              </a:rPr>
              <a:t> про </a:t>
            </a:r>
            <a:r>
              <a:rPr lang="ru-RU" sz="1800" dirty="0" err="1">
                <a:ea typeface="+mn-lt"/>
                <a:cs typeface="+mn-lt"/>
              </a:rPr>
              <a:t>охорону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здоров’я</a:t>
            </a:r>
            <a:r>
              <a:rPr lang="ru-RU" sz="1800" dirty="0">
                <a:ea typeface="+mn-lt"/>
                <a:cs typeface="+mn-lt"/>
              </a:rPr>
              <a:t> [</a:t>
            </a:r>
            <a:r>
              <a:rPr lang="ru-RU" sz="1800" dirty="0" err="1">
                <a:ea typeface="+mn-lt"/>
                <a:cs typeface="+mn-lt"/>
              </a:rPr>
              <a:t>Електронний</a:t>
            </a:r>
            <a:r>
              <a:rPr lang="ru-RU" sz="1800" dirty="0">
                <a:ea typeface="+mn-lt"/>
                <a:cs typeface="+mn-lt"/>
              </a:rPr>
              <a:t> ресурс] : закон </a:t>
            </a:r>
            <a:r>
              <a:rPr lang="ru-RU" sz="1800" dirty="0" err="1">
                <a:ea typeface="+mn-lt"/>
                <a:cs typeface="+mn-lt"/>
              </a:rPr>
              <a:t>України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від</a:t>
            </a:r>
            <a:r>
              <a:rPr lang="ru-RU" sz="1800" dirty="0">
                <a:ea typeface="+mn-lt"/>
                <a:cs typeface="+mn-lt"/>
              </a:rPr>
              <a:t> 19.11.1992 р. № 2801-XII // </a:t>
            </a:r>
            <a:r>
              <a:rPr lang="ru-RU" sz="1800" dirty="0" err="1">
                <a:ea typeface="+mn-lt"/>
                <a:cs typeface="+mn-lt"/>
              </a:rPr>
              <a:t>Верховна</a:t>
            </a:r>
            <a:r>
              <a:rPr lang="ru-RU" sz="1800" dirty="0">
                <a:ea typeface="+mn-lt"/>
                <a:cs typeface="+mn-lt"/>
              </a:rPr>
              <a:t> Рада </a:t>
            </a:r>
            <a:r>
              <a:rPr lang="ru-RU" sz="1800" dirty="0" err="1">
                <a:ea typeface="+mn-lt"/>
                <a:cs typeface="+mn-lt"/>
              </a:rPr>
              <a:t>України</a:t>
            </a:r>
            <a:r>
              <a:rPr lang="ru-RU" sz="1800" dirty="0">
                <a:ea typeface="+mn-lt"/>
                <a:cs typeface="+mn-lt"/>
              </a:rPr>
              <a:t>. </a:t>
            </a:r>
            <a:r>
              <a:rPr lang="ru-RU" sz="1800" dirty="0" err="1">
                <a:ea typeface="+mn-lt"/>
                <a:cs typeface="+mn-lt"/>
              </a:rPr>
              <a:t>Законодавство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України</a:t>
            </a:r>
            <a:r>
              <a:rPr lang="ru-RU" sz="1800" dirty="0">
                <a:ea typeface="+mn-lt"/>
                <a:cs typeface="+mn-lt"/>
              </a:rPr>
              <a:t>. – Режим доступу : https://zakon.rada.gov.ua/laws/show/2801-12. – </a:t>
            </a:r>
            <a:r>
              <a:rPr lang="ru-RU" sz="1800" dirty="0" err="1">
                <a:ea typeface="+mn-lt"/>
                <a:cs typeface="+mn-lt"/>
              </a:rPr>
              <a:t>Назва</a:t>
            </a:r>
            <a:r>
              <a:rPr lang="ru-RU" sz="1800" dirty="0">
                <a:ea typeface="+mn-lt"/>
                <a:cs typeface="+mn-lt"/>
              </a:rPr>
              <a:t> з </a:t>
            </a:r>
            <a:r>
              <a:rPr lang="ru-RU" sz="1800" dirty="0" err="1">
                <a:ea typeface="+mn-lt"/>
                <a:cs typeface="+mn-lt"/>
              </a:rPr>
              <a:t>екрана</a:t>
            </a:r>
            <a:r>
              <a:rPr lang="ru-RU" sz="1800" dirty="0">
                <a:ea typeface="+mn-lt"/>
                <a:cs typeface="+mn-lt"/>
              </a:rPr>
              <a:t>. </a:t>
            </a:r>
            <a:endParaRPr lang="ru-RU">
              <a:ea typeface="+mn-lt"/>
              <a:cs typeface="+mn-lt"/>
            </a:endParaRPr>
          </a:p>
          <a:p>
            <a:pPr marL="228600" indent="0">
              <a:buNone/>
            </a:pPr>
            <a:r>
              <a:rPr lang="ru-RU" sz="1800" dirty="0">
                <a:ea typeface="+mn-lt"/>
                <a:cs typeface="+mn-lt"/>
              </a:rPr>
              <a:t>6. Про </a:t>
            </a:r>
            <a:r>
              <a:rPr lang="ru-RU" sz="1800" dirty="0" err="1">
                <a:ea typeface="+mn-lt"/>
                <a:cs typeface="+mn-lt"/>
              </a:rPr>
              <a:t>ліцензування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видів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господарської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діяльності</a:t>
            </a:r>
            <a:r>
              <a:rPr lang="ru-RU" sz="1800" dirty="0">
                <a:ea typeface="+mn-lt"/>
                <a:cs typeface="+mn-lt"/>
              </a:rPr>
              <a:t> [</a:t>
            </a:r>
            <a:r>
              <a:rPr lang="ru-RU" sz="1800" dirty="0" err="1">
                <a:ea typeface="+mn-lt"/>
                <a:cs typeface="+mn-lt"/>
              </a:rPr>
              <a:t>Електронний</a:t>
            </a:r>
            <a:r>
              <a:rPr lang="ru-RU" sz="1800" dirty="0">
                <a:ea typeface="+mn-lt"/>
                <a:cs typeface="+mn-lt"/>
              </a:rPr>
              <a:t> ресурс] : закон </a:t>
            </a:r>
            <a:r>
              <a:rPr lang="ru-RU" sz="1800" dirty="0" err="1">
                <a:ea typeface="+mn-lt"/>
                <a:cs typeface="+mn-lt"/>
              </a:rPr>
              <a:t>України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від</a:t>
            </a:r>
            <a:r>
              <a:rPr lang="ru-RU" sz="1800" dirty="0">
                <a:ea typeface="+mn-lt"/>
                <a:cs typeface="+mn-lt"/>
              </a:rPr>
              <a:t> 01.07.2014 № 1556-VII // </a:t>
            </a:r>
            <a:r>
              <a:rPr lang="ru-RU" sz="1800" dirty="0" err="1">
                <a:ea typeface="+mn-lt"/>
                <a:cs typeface="+mn-lt"/>
              </a:rPr>
              <a:t>Верховна</a:t>
            </a:r>
            <a:r>
              <a:rPr lang="ru-RU" sz="1800" dirty="0">
                <a:ea typeface="+mn-lt"/>
                <a:cs typeface="+mn-lt"/>
              </a:rPr>
              <a:t> Рада </a:t>
            </a:r>
            <a:r>
              <a:rPr lang="ru-RU" sz="1800" dirty="0" err="1">
                <a:ea typeface="+mn-lt"/>
                <a:cs typeface="+mn-lt"/>
              </a:rPr>
              <a:t>України</a:t>
            </a:r>
            <a:r>
              <a:rPr lang="ru-RU" sz="1800" dirty="0">
                <a:ea typeface="+mn-lt"/>
                <a:cs typeface="+mn-lt"/>
              </a:rPr>
              <a:t>. </a:t>
            </a:r>
            <a:r>
              <a:rPr lang="ru-RU" sz="1800" dirty="0" err="1">
                <a:ea typeface="+mn-lt"/>
                <a:cs typeface="+mn-lt"/>
              </a:rPr>
              <a:t>Законодавство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України</a:t>
            </a:r>
            <a:r>
              <a:rPr lang="ru-RU" sz="1800" dirty="0">
                <a:ea typeface="+mn-lt"/>
                <a:cs typeface="+mn-lt"/>
              </a:rPr>
              <a:t>. – Режим доступу: https://zakon.rada.gov.ua/laws/show/222-19. – </a:t>
            </a:r>
            <a:r>
              <a:rPr lang="ru-RU" sz="1800" dirty="0" err="1">
                <a:ea typeface="+mn-lt"/>
                <a:cs typeface="+mn-lt"/>
              </a:rPr>
              <a:t>Назва</a:t>
            </a:r>
            <a:r>
              <a:rPr lang="ru-RU" sz="1800" dirty="0">
                <a:ea typeface="+mn-lt"/>
                <a:cs typeface="+mn-lt"/>
              </a:rPr>
              <a:t> з </a:t>
            </a:r>
            <a:r>
              <a:rPr lang="ru-RU" sz="1800" dirty="0" err="1">
                <a:ea typeface="+mn-lt"/>
                <a:cs typeface="+mn-lt"/>
              </a:rPr>
              <a:t>екрана</a:t>
            </a:r>
            <a:r>
              <a:rPr lang="ru-RU" sz="1800" dirty="0">
                <a:ea typeface="+mn-lt"/>
                <a:cs typeface="+mn-lt"/>
              </a:rPr>
              <a:t>. </a:t>
            </a:r>
            <a:endParaRPr lang="ru-RU">
              <a:ea typeface="+mn-lt"/>
              <a:cs typeface="+mn-lt"/>
            </a:endParaRPr>
          </a:p>
          <a:p>
            <a:pPr marL="228600" indent="0">
              <a:buNone/>
            </a:pPr>
            <a:r>
              <a:rPr lang="ru-RU" sz="1800" dirty="0">
                <a:ea typeface="+mn-lt"/>
                <a:cs typeface="+mn-lt"/>
              </a:rPr>
              <a:t>7. </a:t>
            </a:r>
            <a:r>
              <a:rPr lang="ru-RU" sz="1800" dirty="0" err="1">
                <a:ea typeface="+mn-lt"/>
                <a:cs typeface="+mn-lt"/>
              </a:rPr>
              <a:t>Цивільний</a:t>
            </a:r>
            <a:r>
              <a:rPr lang="ru-RU" sz="1800" dirty="0">
                <a:ea typeface="+mn-lt"/>
                <a:cs typeface="+mn-lt"/>
              </a:rPr>
              <a:t> кодекс </a:t>
            </a:r>
            <a:r>
              <a:rPr lang="ru-RU" sz="1800" dirty="0" err="1">
                <a:ea typeface="+mn-lt"/>
                <a:cs typeface="+mn-lt"/>
              </a:rPr>
              <a:t>України</a:t>
            </a:r>
            <a:r>
              <a:rPr lang="ru-RU" sz="1800" dirty="0">
                <a:ea typeface="+mn-lt"/>
                <a:cs typeface="+mn-lt"/>
              </a:rPr>
              <a:t> [</a:t>
            </a:r>
            <a:r>
              <a:rPr lang="ru-RU" sz="1800" dirty="0" err="1">
                <a:ea typeface="+mn-lt"/>
                <a:cs typeface="+mn-lt"/>
              </a:rPr>
              <a:t>Електронний</a:t>
            </a:r>
            <a:r>
              <a:rPr lang="ru-RU" sz="1800" dirty="0">
                <a:ea typeface="+mn-lt"/>
                <a:cs typeface="+mn-lt"/>
              </a:rPr>
              <a:t> ресурс] : закон </a:t>
            </a:r>
            <a:r>
              <a:rPr lang="ru-RU" sz="1800" dirty="0" err="1">
                <a:ea typeface="+mn-lt"/>
                <a:cs typeface="+mn-lt"/>
              </a:rPr>
              <a:t>України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від</a:t>
            </a:r>
            <a:r>
              <a:rPr lang="ru-RU" sz="1800" dirty="0">
                <a:ea typeface="+mn-lt"/>
                <a:cs typeface="+mn-lt"/>
              </a:rPr>
              <a:t> 16.01.2003 № 435-IV // </a:t>
            </a:r>
            <a:r>
              <a:rPr lang="ru-RU" sz="1800" dirty="0" err="1">
                <a:ea typeface="+mn-lt"/>
                <a:cs typeface="+mn-lt"/>
              </a:rPr>
              <a:t>Верховна</a:t>
            </a:r>
            <a:r>
              <a:rPr lang="ru-RU" sz="1800" dirty="0">
                <a:ea typeface="+mn-lt"/>
                <a:cs typeface="+mn-lt"/>
              </a:rPr>
              <a:t> Рада </a:t>
            </a:r>
            <a:r>
              <a:rPr lang="ru-RU" sz="1800" dirty="0" err="1">
                <a:ea typeface="+mn-lt"/>
                <a:cs typeface="+mn-lt"/>
              </a:rPr>
              <a:t>України</a:t>
            </a:r>
            <a:r>
              <a:rPr lang="ru-RU" sz="1800" dirty="0">
                <a:ea typeface="+mn-lt"/>
                <a:cs typeface="+mn-lt"/>
              </a:rPr>
              <a:t>. </a:t>
            </a:r>
            <a:r>
              <a:rPr lang="ru-RU" sz="1800" dirty="0" err="1">
                <a:ea typeface="+mn-lt"/>
                <a:cs typeface="+mn-lt"/>
              </a:rPr>
              <a:t>Законодавство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України</a:t>
            </a:r>
            <a:r>
              <a:rPr lang="ru-RU" sz="1800" dirty="0">
                <a:ea typeface="+mn-lt"/>
                <a:cs typeface="+mn-lt"/>
              </a:rPr>
              <a:t>. – Режим доступу: https://zakon.rada.gov.ua/laws/show/435-15. – </a:t>
            </a:r>
            <a:r>
              <a:rPr lang="ru-RU" sz="1800" dirty="0" err="1">
                <a:ea typeface="+mn-lt"/>
                <a:cs typeface="+mn-lt"/>
              </a:rPr>
              <a:t>Назва</a:t>
            </a:r>
            <a:r>
              <a:rPr lang="ru-RU" sz="1800" dirty="0">
                <a:ea typeface="+mn-lt"/>
                <a:cs typeface="+mn-lt"/>
              </a:rPr>
              <a:t> з </a:t>
            </a:r>
            <a:r>
              <a:rPr lang="ru-RU" sz="1800" dirty="0" err="1">
                <a:ea typeface="+mn-lt"/>
                <a:cs typeface="+mn-lt"/>
              </a:rPr>
              <a:t>екрана</a:t>
            </a:r>
            <a:r>
              <a:rPr lang="ru-RU" sz="1800" dirty="0">
                <a:ea typeface="+mn-lt"/>
                <a:cs typeface="+mn-lt"/>
              </a:rPr>
              <a:t>.</a:t>
            </a:r>
            <a:endParaRPr lang="ru-RU">
              <a:solidFill>
                <a:srgbClr val="213B38">
                  <a:alpha val="70000"/>
                </a:srgbClr>
              </a:solidFill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06093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768DCD-B824-413A-B330-8D57ADB3724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840B39-F4D3-4E53-AEA9-70AEE1A6B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4006"/>
            <a:ext cx="10515600" cy="566828"/>
          </a:xfrm>
        </p:spPr>
        <p:txBody>
          <a:bodyPr anchor="b">
            <a:normAutofit fontScale="90000"/>
          </a:bodyPr>
          <a:lstStyle/>
          <a:p>
            <a:pPr algn="ctr"/>
            <a:endParaRPr lang="ru-RU" sz="4400">
              <a:gradFill flip="none" rotWithShape="1">
                <a:gsLst>
                  <a:gs pos="0">
                    <a:schemeClr val="accent5">
                      <a:alpha val="70000"/>
                    </a:schemeClr>
                  </a:gs>
                  <a:gs pos="100000">
                    <a:schemeClr val="accent1">
                      <a:alpha val="70000"/>
                    </a:schemeClr>
                  </a:gs>
                </a:gsLst>
                <a:lin ang="0" scaled="1"/>
                <a:tileRect/>
              </a:gradFill>
            </a:endParaRPr>
          </a:p>
          <a:p>
            <a:pPr algn="ctr"/>
            <a:r>
              <a:rPr lang="ru-RU" err="1">
                <a:ea typeface="+mj-lt"/>
                <a:cs typeface="+mj-lt"/>
              </a:rPr>
              <a:t>Перелік</a:t>
            </a:r>
            <a:r>
              <a:rPr lang="ru-RU">
                <a:ea typeface="+mj-lt"/>
                <a:cs typeface="+mj-lt"/>
              </a:rPr>
              <a:t> </a:t>
            </a:r>
            <a:r>
              <a:rPr lang="ru-RU" err="1">
                <a:ea typeface="+mj-lt"/>
                <a:cs typeface="+mj-lt"/>
              </a:rPr>
              <a:t>рекомендованої</a:t>
            </a:r>
            <a:r>
              <a:rPr lang="ru-RU">
                <a:ea typeface="+mj-lt"/>
                <a:cs typeface="+mj-lt"/>
              </a:rPr>
              <a:t> </a:t>
            </a:r>
            <a:r>
              <a:rPr lang="ru-RU" err="1">
                <a:ea typeface="+mj-lt"/>
                <a:cs typeface="+mj-lt"/>
              </a:rPr>
              <a:t>літератури</a:t>
            </a:r>
            <a:endParaRPr lang="ru-RU" err="1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4647F15-AE06-4897-B682-A9AC437A44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142" y="689215"/>
            <a:ext cx="11328819" cy="6163483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marL="228600" indent="0" algn="ctr">
              <a:buNone/>
            </a:pPr>
            <a:r>
              <a:rPr lang="ru-RU" sz="1800" b="1" dirty="0" err="1">
                <a:solidFill>
                  <a:srgbClr val="C00000">
                    <a:alpha val="70000"/>
                  </a:srgbClr>
                </a:solidFill>
                <a:ea typeface="+mn-lt"/>
                <a:cs typeface="+mn-lt"/>
              </a:rPr>
              <a:t>Навчальна</a:t>
            </a:r>
            <a:r>
              <a:rPr lang="ru-RU" sz="1800" b="1" dirty="0">
                <a:solidFill>
                  <a:srgbClr val="C00000">
                    <a:alpha val="70000"/>
                  </a:srgbClr>
                </a:solidFill>
                <a:ea typeface="+mn-lt"/>
                <a:cs typeface="+mn-lt"/>
              </a:rPr>
              <a:t> та </a:t>
            </a:r>
            <a:r>
              <a:rPr lang="ru-RU" sz="1800" b="1" dirty="0" err="1">
                <a:solidFill>
                  <a:srgbClr val="C00000">
                    <a:alpha val="70000"/>
                  </a:srgbClr>
                </a:solidFill>
                <a:ea typeface="+mn-lt"/>
                <a:cs typeface="+mn-lt"/>
              </a:rPr>
              <a:t>наукова</a:t>
            </a:r>
            <a:r>
              <a:rPr lang="ru-RU" sz="1800" b="1" dirty="0">
                <a:solidFill>
                  <a:srgbClr val="C00000">
                    <a:alpha val="70000"/>
                  </a:srgbClr>
                </a:solidFill>
                <a:ea typeface="+mn-lt"/>
                <a:cs typeface="+mn-lt"/>
              </a:rPr>
              <a:t> </a:t>
            </a:r>
            <a:r>
              <a:rPr lang="ru-RU" sz="1800" b="1" dirty="0" err="1">
                <a:solidFill>
                  <a:srgbClr val="C00000">
                    <a:alpha val="70000"/>
                  </a:srgbClr>
                </a:solidFill>
                <a:ea typeface="+mn-lt"/>
                <a:cs typeface="+mn-lt"/>
              </a:rPr>
              <a:t>література</a:t>
            </a:r>
            <a:r>
              <a:rPr lang="ru-RU" sz="1800" b="1" dirty="0">
                <a:solidFill>
                  <a:srgbClr val="C00000">
                    <a:alpha val="70000"/>
                  </a:srgbClr>
                </a:solidFill>
                <a:ea typeface="+mn-lt"/>
                <a:cs typeface="+mn-lt"/>
              </a:rPr>
              <a:t> </a:t>
            </a:r>
            <a:endParaRPr lang="ru-RU" dirty="0">
              <a:solidFill>
                <a:srgbClr val="C00000">
                  <a:alpha val="70000"/>
                </a:srgbClr>
              </a:solidFill>
              <a:ea typeface="+mn-lt"/>
              <a:cs typeface="+mn-lt"/>
            </a:endParaRPr>
          </a:p>
          <a:p>
            <a:pPr marL="228600" indent="0">
              <a:buNone/>
            </a:pPr>
            <a:r>
              <a:rPr lang="ru-RU" sz="1800" dirty="0">
                <a:ea typeface="+mn-lt"/>
                <a:cs typeface="+mn-lt"/>
              </a:rPr>
              <a:t>1. </a:t>
            </a:r>
            <a:r>
              <a:rPr lang="ru-RU" sz="1800" dirty="0" err="1">
                <a:ea typeface="+mn-lt"/>
                <a:cs typeface="+mn-lt"/>
              </a:rPr>
              <a:t>Основи</a:t>
            </a:r>
            <a:r>
              <a:rPr lang="ru-RU" sz="1800" dirty="0">
                <a:ea typeface="+mn-lt"/>
                <a:cs typeface="+mn-lt"/>
              </a:rPr>
              <a:t> права та </a:t>
            </a:r>
            <a:r>
              <a:rPr lang="ru-RU" sz="1800" dirty="0" err="1">
                <a:ea typeface="+mn-lt"/>
                <a:cs typeface="+mn-lt"/>
              </a:rPr>
              <a:t>законодавства</a:t>
            </a:r>
            <a:r>
              <a:rPr lang="ru-RU" sz="1800" dirty="0">
                <a:ea typeface="+mn-lt"/>
                <a:cs typeface="+mn-lt"/>
              </a:rPr>
              <a:t> у </a:t>
            </a:r>
            <a:r>
              <a:rPr lang="ru-RU" sz="1800" dirty="0" err="1">
                <a:ea typeface="+mn-lt"/>
                <a:cs typeface="+mn-lt"/>
              </a:rPr>
              <a:t>фармації</a:t>
            </a:r>
            <a:r>
              <a:rPr lang="ru-RU" sz="1800" dirty="0">
                <a:ea typeface="+mn-lt"/>
                <a:cs typeface="+mn-lt"/>
              </a:rPr>
              <a:t> : нац. </a:t>
            </a:r>
            <a:r>
              <a:rPr lang="ru-RU" sz="1800" dirty="0" err="1">
                <a:ea typeface="+mn-lt"/>
                <a:cs typeface="+mn-lt"/>
              </a:rPr>
              <a:t>підруч</a:t>
            </a:r>
            <a:r>
              <a:rPr lang="ru-RU" sz="1800" dirty="0">
                <a:ea typeface="+mn-lt"/>
                <a:cs typeface="+mn-lt"/>
              </a:rPr>
              <a:t>. для </a:t>
            </a:r>
            <a:r>
              <a:rPr lang="ru-RU" sz="1800" dirty="0" err="1">
                <a:ea typeface="+mn-lt"/>
                <a:cs typeface="+mn-lt"/>
              </a:rPr>
              <a:t>студентів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вищ</a:t>
            </a:r>
            <a:r>
              <a:rPr lang="ru-RU" sz="1800" dirty="0">
                <a:ea typeface="+mn-lt"/>
                <a:cs typeface="+mn-lt"/>
              </a:rPr>
              <a:t>. </a:t>
            </a:r>
            <a:r>
              <a:rPr lang="ru-RU" sz="1800" dirty="0" err="1">
                <a:ea typeface="+mn-lt"/>
                <a:cs typeface="+mn-lt"/>
              </a:rPr>
              <a:t>навч</a:t>
            </a:r>
            <a:r>
              <a:rPr lang="ru-RU" sz="1800" dirty="0">
                <a:ea typeface="+mn-lt"/>
                <a:cs typeface="+mn-lt"/>
              </a:rPr>
              <a:t>. </a:t>
            </a:r>
            <a:r>
              <a:rPr lang="ru-RU" sz="1800" dirty="0" err="1">
                <a:ea typeface="+mn-lt"/>
                <a:cs typeface="+mn-lt"/>
              </a:rPr>
              <a:t>закл</a:t>
            </a:r>
            <a:r>
              <a:rPr lang="ru-RU" sz="1800" dirty="0">
                <a:ea typeface="+mn-lt"/>
                <a:cs typeface="+mn-lt"/>
              </a:rPr>
              <a:t>. / А. А. </a:t>
            </a:r>
            <a:r>
              <a:rPr lang="ru-RU" sz="1800" dirty="0" err="1">
                <a:ea typeface="+mn-lt"/>
                <a:cs typeface="+mn-lt"/>
              </a:rPr>
              <a:t>Котвіцька</a:t>
            </a:r>
            <a:r>
              <a:rPr lang="ru-RU" sz="1800" dirty="0">
                <a:ea typeface="+mn-lt"/>
                <a:cs typeface="+mn-lt"/>
              </a:rPr>
              <a:t>, І. В. </a:t>
            </a:r>
            <a:r>
              <a:rPr lang="ru-RU" sz="1800" dirty="0" err="1">
                <a:ea typeface="+mn-lt"/>
                <a:cs typeface="+mn-lt"/>
              </a:rPr>
              <a:t>Кубарєва</a:t>
            </a:r>
            <a:r>
              <a:rPr lang="ru-RU" sz="1800" dirty="0">
                <a:ea typeface="+mn-lt"/>
                <a:cs typeface="+mn-lt"/>
              </a:rPr>
              <a:t>, О. О. </a:t>
            </a:r>
            <a:r>
              <a:rPr lang="ru-RU" sz="1800" dirty="0" err="1">
                <a:ea typeface="+mn-lt"/>
                <a:cs typeface="+mn-lt"/>
              </a:rPr>
              <a:t>Суріков</a:t>
            </a:r>
            <a:r>
              <a:rPr lang="ru-RU" sz="1800" dirty="0">
                <a:ea typeface="+mn-lt"/>
                <a:cs typeface="+mn-lt"/>
              </a:rPr>
              <a:t> та </a:t>
            </a:r>
            <a:r>
              <a:rPr lang="ru-RU" sz="1800" dirty="0" err="1">
                <a:ea typeface="+mn-lt"/>
                <a:cs typeface="+mn-lt"/>
              </a:rPr>
              <a:t>ін</a:t>
            </a:r>
            <a:r>
              <a:rPr lang="ru-RU" sz="1800" dirty="0">
                <a:ea typeface="+mn-lt"/>
                <a:cs typeface="+mn-lt"/>
              </a:rPr>
              <a:t>. ; за ред. А.А. </a:t>
            </a:r>
            <a:r>
              <a:rPr lang="ru-RU" sz="1800" dirty="0" err="1">
                <a:ea typeface="+mn-lt"/>
                <a:cs typeface="+mn-lt"/>
              </a:rPr>
              <a:t>Котвіцької</a:t>
            </a:r>
            <a:r>
              <a:rPr lang="ru-RU" sz="1800" dirty="0">
                <a:ea typeface="+mn-lt"/>
                <a:cs typeface="+mn-lt"/>
              </a:rPr>
              <a:t>. – </a:t>
            </a:r>
            <a:r>
              <a:rPr lang="ru-RU" sz="1800" dirty="0" err="1">
                <a:ea typeface="+mn-lt"/>
                <a:cs typeface="+mn-lt"/>
              </a:rPr>
              <a:t>Харків</a:t>
            </a:r>
            <a:r>
              <a:rPr lang="ru-RU" sz="1800" dirty="0">
                <a:ea typeface="+mn-lt"/>
                <a:cs typeface="+mn-lt"/>
              </a:rPr>
              <a:t> : </a:t>
            </a:r>
            <a:r>
              <a:rPr lang="ru-RU" sz="1800" dirty="0" err="1">
                <a:ea typeface="+mn-lt"/>
                <a:cs typeface="+mn-lt"/>
              </a:rPr>
              <a:t>НФаУ</a:t>
            </a:r>
            <a:r>
              <a:rPr lang="ru-RU" sz="1800" dirty="0">
                <a:ea typeface="+mn-lt"/>
                <a:cs typeface="+mn-lt"/>
              </a:rPr>
              <a:t> : </a:t>
            </a:r>
            <a:r>
              <a:rPr lang="ru-RU" sz="1800" dirty="0" err="1">
                <a:ea typeface="+mn-lt"/>
                <a:cs typeface="+mn-lt"/>
              </a:rPr>
              <a:t>Золоті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сторінки</a:t>
            </a:r>
            <a:r>
              <a:rPr lang="ru-RU" sz="1800" dirty="0">
                <a:ea typeface="+mn-lt"/>
                <a:cs typeface="+mn-lt"/>
              </a:rPr>
              <a:t>, 2016. – 528 с. </a:t>
            </a:r>
            <a:endParaRPr lang="ru-RU" dirty="0">
              <a:ea typeface="+mn-lt"/>
              <a:cs typeface="+mn-lt"/>
            </a:endParaRPr>
          </a:p>
          <a:p>
            <a:pPr marL="228600" indent="0">
              <a:buNone/>
            </a:pPr>
            <a:r>
              <a:rPr lang="ru-RU" sz="1800" dirty="0">
                <a:ea typeface="+mn-lt"/>
                <a:cs typeface="+mn-lt"/>
              </a:rPr>
              <a:t>2. Басенко Ю. І. </a:t>
            </a:r>
            <a:r>
              <a:rPr lang="ru-RU" sz="1800" dirty="0" err="1">
                <a:ea typeface="+mn-lt"/>
                <a:cs typeface="+mn-lt"/>
              </a:rPr>
              <a:t>Особливості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збереження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лікарської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таємниці</a:t>
            </a:r>
            <a:r>
              <a:rPr lang="ru-RU" sz="1800" dirty="0">
                <a:ea typeface="+mn-lt"/>
                <a:cs typeface="+mn-lt"/>
              </a:rPr>
              <a:t> і </a:t>
            </a:r>
            <a:r>
              <a:rPr lang="ru-RU" sz="1800" dirty="0" err="1">
                <a:ea typeface="+mn-lt"/>
                <a:cs typeface="+mn-lt"/>
              </a:rPr>
              <a:t>відповідальності</a:t>
            </a:r>
            <a:r>
              <a:rPr lang="ru-RU" sz="1800" dirty="0">
                <a:ea typeface="+mn-lt"/>
                <a:cs typeface="+mn-lt"/>
              </a:rPr>
              <a:t> за </a:t>
            </a:r>
            <a:r>
              <a:rPr lang="ru-RU" sz="1800" dirty="0" err="1">
                <a:ea typeface="+mn-lt"/>
                <a:cs typeface="+mn-lt"/>
              </a:rPr>
              <a:t>її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розголошення</a:t>
            </a:r>
            <a:r>
              <a:rPr lang="ru-RU" sz="1800" dirty="0">
                <a:ea typeface="+mn-lt"/>
                <a:cs typeface="+mn-lt"/>
              </a:rPr>
              <a:t> / Ю. І. Басенко, О. Г. </a:t>
            </a:r>
            <a:r>
              <a:rPr lang="ru-RU" sz="1800" dirty="0" err="1">
                <a:ea typeface="+mn-lt"/>
                <a:cs typeface="+mn-lt"/>
              </a:rPr>
              <a:t>Алексєєв</a:t>
            </a:r>
            <a:r>
              <a:rPr lang="ru-RU" sz="1800" dirty="0">
                <a:ea typeface="+mn-lt"/>
                <a:cs typeface="+mn-lt"/>
              </a:rPr>
              <a:t> // </a:t>
            </a:r>
            <a:r>
              <a:rPr lang="ru-RU" sz="1800" dirty="0" err="1">
                <a:ea typeface="+mn-lt"/>
                <a:cs typeface="+mn-lt"/>
              </a:rPr>
              <a:t>Актуальні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питання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сучасної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медицини</a:t>
            </a:r>
            <a:r>
              <a:rPr lang="ru-RU" sz="1800" dirty="0">
                <a:ea typeface="+mn-lt"/>
                <a:cs typeface="+mn-lt"/>
              </a:rPr>
              <a:t> і </a:t>
            </a:r>
            <a:r>
              <a:rPr lang="ru-RU" sz="1800" dirty="0" err="1">
                <a:ea typeface="+mn-lt"/>
                <a:cs typeface="+mn-lt"/>
              </a:rPr>
              <a:t>фармації</a:t>
            </a:r>
            <a:r>
              <a:rPr lang="ru-RU" sz="1800" dirty="0">
                <a:ea typeface="+mn-lt"/>
                <a:cs typeface="+mn-lt"/>
              </a:rPr>
              <a:t> : </a:t>
            </a:r>
            <a:r>
              <a:rPr lang="ru-RU" sz="1800" dirty="0" err="1">
                <a:ea typeface="+mn-lt"/>
                <a:cs typeface="+mn-lt"/>
              </a:rPr>
              <a:t>тези</a:t>
            </a:r>
            <a:r>
              <a:rPr lang="ru-RU" sz="1800" dirty="0">
                <a:ea typeface="+mn-lt"/>
                <a:cs typeface="+mn-lt"/>
              </a:rPr>
              <a:t> доп. </a:t>
            </a:r>
            <a:r>
              <a:rPr lang="ru-RU" sz="1800" dirty="0" err="1">
                <a:ea typeface="+mn-lt"/>
                <a:cs typeface="+mn-lt"/>
              </a:rPr>
              <a:t>Всеукр</a:t>
            </a:r>
            <a:r>
              <a:rPr lang="ru-RU" sz="1800" dirty="0">
                <a:ea typeface="+mn-lt"/>
                <a:cs typeface="+mn-lt"/>
              </a:rPr>
              <a:t>. наук.-</a:t>
            </a:r>
            <a:r>
              <a:rPr lang="ru-RU" sz="1800" dirty="0" err="1">
                <a:ea typeface="+mn-lt"/>
                <a:cs typeface="+mn-lt"/>
              </a:rPr>
              <a:t>практ</a:t>
            </a:r>
            <a:r>
              <a:rPr lang="ru-RU" sz="1800" dirty="0">
                <a:ea typeface="+mn-lt"/>
                <a:cs typeface="+mn-lt"/>
              </a:rPr>
              <a:t>. </a:t>
            </a:r>
            <a:r>
              <a:rPr lang="ru-RU" sz="1800" dirty="0" err="1">
                <a:ea typeface="+mn-lt"/>
                <a:cs typeface="+mn-lt"/>
              </a:rPr>
              <a:t>конф</a:t>
            </a:r>
            <a:r>
              <a:rPr lang="ru-RU" sz="1800" dirty="0">
                <a:ea typeface="+mn-lt"/>
                <a:cs typeface="+mn-lt"/>
              </a:rPr>
              <a:t>. (до 50-річчя </a:t>
            </a:r>
            <a:r>
              <a:rPr lang="ru-RU" sz="1800" dirty="0" err="1">
                <a:ea typeface="+mn-lt"/>
                <a:cs typeface="+mn-lt"/>
              </a:rPr>
              <a:t>заснування</a:t>
            </a:r>
            <a:r>
              <a:rPr lang="ru-RU" sz="1800" dirty="0">
                <a:ea typeface="+mn-lt"/>
                <a:cs typeface="+mn-lt"/>
              </a:rPr>
              <a:t> ЗДМУ), 18-25 </a:t>
            </a:r>
            <a:r>
              <a:rPr lang="ru-RU" sz="1800" dirty="0" err="1">
                <a:ea typeface="+mn-lt"/>
                <a:cs typeface="+mn-lt"/>
              </a:rPr>
              <a:t>квітня</a:t>
            </a:r>
            <a:r>
              <a:rPr lang="ru-RU" sz="1800" dirty="0">
                <a:ea typeface="+mn-lt"/>
                <a:cs typeface="+mn-lt"/>
              </a:rPr>
              <a:t> 2018 р., 30 </a:t>
            </a:r>
            <a:r>
              <a:rPr lang="ru-RU" sz="1800" dirty="0" err="1">
                <a:ea typeface="+mn-lt"/>
                <a:cs typeface="+mn-lt"/>
              </a:rPr>
              <a:t>травня</a:t>
            </a:r>
            <a:r>
              <a:rPr lang="ru-RU" sz="1800" dirty="0">
                <a:ea typeface="+mn-lt"/>
                <a:cs typeface="+mn-lt"/>
              </a:rPr>
              <a:t> 2018 р. – </a:t>
            </a:r>
            <a:r>
              <a:rPr lang="ru-RU" sz="1800" dirty="0" err="1">
                <a:ea typeface="+mn-lt"/>
                <a:cs typeface="+mn-lt"/>
              </a:rPr>
              <a:t>Запоріжжя</a:t>
            </a:r>
            <a:r>
              <a:rPr lang="ru-RU" sz="1800" dirty="0">
                <a:ea typeface="+mn-lt"/>
                <a:cs typeface="+mn-lt"/>
              </a:rPr>
              <a:t>, 2018. – С.143. </a:t>
            </a:r>
            <a:endParaRPr lang="ru-RU">
              <a:ea typeface="+mn-lt"/>
              <a:cs typeface="+mn-lt"/>
            </a:endParaRPr>
          </a:p>
          <a:p>
            <a:pPr marL="228600" indent="0">
              <a:buNone/>
            </a:pPr>
            <a:r>
              <a:rPr lang="ru-RU" sz="1800" dirty="0">
                <a:ea typeface="+mn-lt"/>
                <a:cs typeface="+mn-lt"/>
              </a:rPr>
              <a:t>3. </a:t>
            </a:r>
            <a:r>
              <a:rPr lang="ru-RU" sz="1800" dirty="0" err="1">
                <a:ea typeface="+mn-lt"/>
                <a:cs typeface="+mn-lt"/>
              </a:rPr>
              <a:t>Білецька</a:t>
            </a:r>
            <a:r>
              <a:rPr lang="ru-RU" sz="1800" dirty="0">
                <a:ea typeface="+mn-lt"/>
                <a:cs typeface="+mn-lt"/>
              </a:rPr>
              <a:t> Г. А. </a:t>
            </a:r>
            <a:r>
              <a:rPr lang="ru-RU" sz="1800" dirty="0" err="1">
                <a:ea typeface="+mn-lt"/>
                <a:cs typeface="+mn-lt"/>
              </a:rPr>
              <a:t>Лікарська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таємниця</a:t>
            </a:r>
            <a:r>
              <a:rPr lang="ru-RU" sz="1800" dirty="0">
                <a:ea typeface="+mn-lt"/>
                <a:cs typeface="+mn-lt"/>
              </a:rPr>
              <a:t>: </a:t>
            </a:r>
            <a:r>
              <a:rPr lang="ru-RU" sz="1800" dirty="0" err="1">
                <a:ea typeface="+mn-lt"/>
                <a:cs typeface="+mn-lt"/>
              </a:rPr>
              <a:t>правові</a:t>
            </a:r>
            <a:r>
              <a:rPr lang="ru-RU" sz="1800" dirty="0">
                <a:ea typeface="+mn-lt"/>
                <a:cs typeface="+mn-lt"/>
              </a:rPr>
              <a:t>, </a:t>
            </a:r>
            <a:r>
              <a:rPr lang="ru-RU" sz="1800" dirty="0" err="1">
                <a:ea typeface="+mn-lt"/>
                <a:cs typeface="+mn-lt"/>
              </a:rPr>
              <a:t>медичні</a:t>
            </a:r>
            <a:r>
              <a:rPr lang="ru-RU" sz="1800" dirty="0">
                <a:ea typeface="+mn-lt"/>
                <a:cs typeface="+mn-lt"/>
              </a:rPr>
              <a:t> та </a:t>
            </a:r>
            <a:r>
              <a:rPr lang="ru-RU" sz="1800" dirty="0" err="1">
                <a:ea typeface="+mn-lt"/>
                <a:cs typeface="+mn-lt"/>
              </a:rPr>
              <a:t>деонтологічні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аспекти</a:t>
            </a:r>
            <a:r>
              <a:rPr lang="ru-RU" sz="1800" dirty="0">
                <a:ea typeface="+mn-lt"/>
                <a:cs typeface="+mn-lt"/>
              </a:rPr>
              <a:t> [</a:t>
            </a:r>
            <a:r>
              <a:rPr lang="ru-RU" sz="1800" dirty="0" err="1">
                <a:ea typeface="+mn-lt"/>
                <a:cs typeface="+mn-lt"/>
              </a:rPr>
              <a:t>Електронний</a:t>
            </a:r>
            <a:r>
              <a:rPr lang="ru-RU" sz="1800" dirty="0">
                <a:ea typeface="+mn-lt"/>
                <a:cs typeface="+mn-lt"/>
              </a:rPr>
              <a:t> ресурс] / А. Г. </a:t>
            </a:r>
            <a:r>
              <a:rPr lang="ru-RU" sz="1800" dirty="0" err="1">
                <a:ea typeface="+mn-lt"/>
                <a:cs typeface="+mn-lt"/>
              </a:rPr>
              <a:t>Білецька</a:t>
            </a:r>
            <a:r>
              <a:rPr lang="ru-RU" sz="1800" dirty="0">
                <a:ea typeface="+mn-lt"/>
                <a:cs typeface="+mn-lt"/>
              </a:rPr>
              <a:t>, Я. О. </a:t>
            </a:r>
            <a:r>
              <a:rPr lang="ru-RU" sz="1800" dirty="0" err="1">
                <a:ea typeface="+mn-lt"/>
                <a:cs typeface="+mn-lt"/>
              </a:rPr>
              <a:t>Ковальова</a:t>
            </a:r>
            <a:r>
              <a:rPr lang="ru-RU" sz="1800" dirty="0">
                <a:ea typeface="+mn-lt"/>
                <a:cs typeface="+mn-lt"/>
              </a:rPr>
              <a:t> // </a:t>
            </a:r>
            <a:r>
              <a:rPr lang="ru-RU" sz="1800" dirty="0" err="1">
                <a:ea typeface="+mn-lt"/>
                <a:cs typeface="+mn-lt"/>
              </a:rPr>
              <a:t>Теорія</a:t>
            </a:r>
            <a:r>
              <a:rPr lang="ru-RU" sz="1800" dirty="0">
                <a:ea typeface="+mn-lt"/>
                <a:cs typeface="+mn-lt"/>
              </a:rPr>
              <a:t> і практика </a:t>
            </a:r>
            <a:r>
              <a:rPr lang="ru-RU" sz="1800" dirty="0" err="1">
                <a:ea typeface="+mn-lt"/>
                <a:cs typeface="+mn-lt"/>
              </a:rPr>
              <a:t>правознавства</a:t>
            </a:r>
            <a:r>
              <a:rPr lang="ru-RU" sz="1800" dirty="0">
                <a:ea typeface="+mn-lt"/>
                <a:cs typeface="+mn-lt"/>
              </a:rPr>
              <a:t>. – 2014. – </a:t>
            </a:r>
            <a:r>
              <a:rPr lang="ru-RU" sz="1800" dirty="0" err="1">
                <a:ea typeface="+mn-lt"/>
                <a:cs typeface="+mn-lt"/>
              </a:rPr>
              <a:t>Вип</a:t>
            </a:r>
            <a:r>
              <a:rPr lang="ru-RU" sz="1800" dirty="0">
                <a:ea typeface="+mn-lt"/>
                <a:cs typeface="+mn-lt"/>
              </a:rPr>
              <a:t>. 2 (6). – URL: http://nbuv.gov.ua/UJRN/tipp_2014_2_42. </a:t>
            </a:r>
            <a:endParaRPr lang="ru-RU">
              <a:ea typeface="+mn-lt"/>
              <a:cs typeface="+mn-lt"/>
            </a:endParaRPr>
          </a:p>
          <a:p>
            <a:pPr marL="228600" indent="0">
              <a:buNone/>
            </a:pPr>
            <a:r>
              <a:rPr lang="ru-RU" sz="1800" dirty="0">
                <a:ea typeface="+mn-lt"/>
                <a:cs typeface="+mn-lt"/>
              </a:rPr>
              <a:t>4. </a:t>
            </a:r>
            <a:r>
              <a:rPr lang="ru-RU" sz="1800" dirty="0" err="1">
                <a:ea typeface="+mn-lt"/>
                <a:cs typeface="+mn-lt"/>
              </a:rPr>
              <a:t>Галай</a:t>
            </a:r>
            <a:r>
              <a:rPr lang="ru-RU" sz="1800" dirty="0">
                <a:ea typeface="+mn-lt"/>
                <a:cs typeface="+mn-lt"/>
              </a:rPr>
              <a:t> В. О. </a:t>
            </a:r>
            <a:r>
              <a:rPr lang="ru-RU" sz="1800" dirty="0" err="1">
                <a:ea typeface="+mn-lt"/>
                <a:cs typeface="+mn-lt"/>
              </a:rPr>
              <a:t>Проблеми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застосування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адміністративної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відповідальності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медичних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працівників</a:t>
            </a:r>
            <a:r>
              <a:rPr lang="ru-RU" sz="1800" dirty="0">
                <a:ea typeface="+mn-lt"/>
                <a:cs typeface="+mn-lt"/>
              </a:rPr>
              <a:t> за </a:t>
            </a:r>
            <a:r>
              <a:rPr lang="ru-RU" sz="1800" dirty="0" err="1">
                <a:ea typeface="+mn-lt"/>
                <a:cs typeface="+mn-lt"/>
              </a:rPr>
              <a:t>порушення</a:t>
            </a:r>
            <a:r>
              <a:rPr lang="ru-RU" sz="1800" dirty="0">
                <a:ea typeface="+mn-lt"/>
                <a:cs typeface="+mn-lt"/>
              </a:rPr>
              <a:t> прав </a:t>
            </a:r>
            <a:r>
              <a:rPr lang="ru-RU" sz="1800" dirty="0" err="1">
                <a:ea typeface="+mn-lt"/>
                <a:cs typeface="+mn-lt"/>
              </a:rPr>
              <a:t>пацієнтів</a:t>
            </a:r>
            <a:r>
              <a:rPr lang="ru-RU" sz="1800" dirty="0">
                <a:ea typeface="+mn-lt"/>
                <a:cs typeface="+mn-lt"/>
              </a:rPr>
              <a:t> / В.О. </a:t>
            </a:r>
            <a:r>
              <a:rPr lang="ru-RU" sz="1800" dirty="0" err="1">
                <a:ea typeface="+mn-lt"/>
                <a:cs typeface="+mn-lt"/>
              </a:rPr>
              <a:t>Галай</a:t>
            </a:r>
            <a:r>
              <a:rPr lang="ru-RU" sz="1800" dirty="0">
                <a:ea typeface="+mn-lt"/>
                <a:cs typeface="+mn-lt"/>
              </a:rPr>
              <a:t> // </a:t>
            </a:r>
            <a:r>
              <a:rPr lang="ru-RU" sz="1800" dirty="0" err="1">
                <a:ea typeface="+mn-lt"/>
                <a:cs typeface="+mn-lt"/>
              </a:rPr>
              <a:t>Підприємництво</a:t>
            </a:r>
            <a:r>
              <a:rPr lang="ru-RU" sz="1800" dirty="0">
                <a:ea typeface="+mn-lt"/>
                <a:cs typeface="+mn-lt"/>
              </a:rPr>
              <a:t>, </a:t>
            </a:r>
            <a:r>
              <a:rPr lang="ru-RU" sz="1800" dirty="0" err="1">
                <a:ea typeface="+mn-lt"/>
                <a:cs typeface="+mn-lt"/>
              </a:rPr>
              <a:t>господарство</a:t>
            </a:r>
            <a:r>
              <a:rPr lang="ru-RU" sz="1800" dirty="0">
                <a:ea typeface="+mn-lt"/>
                <a:cs typeface="+mn-lt"/>
              </a:rPr>
              <a:t> і право. – 2011. – № 6. – С.7–9. </a:t>
            </a:r>
            <a:endParaRPr lang="ru-RU">
              <a:ea typeface="+mn-lt"/>
              <a:cs typeface="+mn-lt"/>
            </a:endParaRPr>
          </a:p>
          <a:p>
            <a:pPr marL="228600" indent="0">
              <a:buNone/>
            </a:pPr>
            <a:r>
              <a:rPr lang="ru-RU" sz="1800" dirty="0">
                <a:ea typeface="+mn-lt"/>
                <a:cs typeface="+mn-lt"/>
              </a:rPr>
              <a:t>5. </a:t>
            </a:r>
            <a:r>
              <a:rPr lang="ru-RU" sz="1800" dirty="0" err="1">
                <a:ea typeface="+mn-lt"/>
                <a:cs typeface="+mn-lt"/>
              </a:rPr>
              <a:t>Гуторова</a:t>
            </a:r>
            <a:r>
              <a:rPr lang="ru-RU" sz="1800" dirty="0">
                <a:ea typeface="+mn-lt"/>
                <a:cs typeface="+mn-lt"/>
              </a:rPr>
              <a:t> Н. О. </a:t>
            </a:r>
            <a:r>
              <a:rPr lang="ru-RU" sz="1800" dirty="0" err="1">
                <a:ea typeface="+mn-lt"/>
                <a:cs typeface="+mn-lt"/>
              </a:rPr>
              <a:t>Кримінальна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відповідальність</a:t>
            </a:r>
            <a:r>
              <a:rPr lang="ru-RU" sz="1800" dirty="0">
                <a:ea typeface="+mn-lt"/>
                <a:cs typeface="+mn-lt"/>
              </a:rPr>
              <a:t> за </a:t>
            </a:r>
            <a:r>
              <a:rPr lang="ru-RU" sz="1800" dirty="0" err="1">
                <a:ea typeface="+mn-lt"/>
                <a:cs typeface="+mn-lt"/>
              </a:rPr>
              <a:t>злочини</a:t>
            </a:r>
            <a:r>
              <a:rPr lang="ru-RU" sz="1800" dirty="0">
                <a:ea typeface="+mn-lt"/>
                <a:cs typeface="+mn-lt"/>
              </a:rPr>
              <a:t> у </a:t>
            </a:r>
            <a:r>
              <a:rPr lang="ru-RU" sz="1800" dirty="0" err="1">
                <a:ea typeface="+mn-lt"/>
                <a:cs typeface="+mn-lt"/>
              </a:rPr>
              <a:t>сфері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фармацевтичної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діяльності</a:t>
            </a:r>
            <a:r>
              <a:rPr lang="ru-RU" sz="1800" dirty="0">
                <a:ea typeface="+mn-lt"/>
                <a:cs typeface="+mn-lt"/>
              </a:rPr>
              <a:t> / Н. О. </a:t>
            </a:r>
            <a:r>
              <a:rPr lang="ru-RU" sz="1800" dirty="0" err="1">
                <a:ea typeface="+mn-lt"/>
                <a:cs typeface="+mn-lt"/>
              </a:rPr>
              <a:t>Гуторова</a:t>
            </a:r>
            <a:r>
              <a:rPr lang="ru-RU" sz="1800" dirty="0">
                <a:ea typeface="+mn-lt"/>
                <a:cs typeface="+mn-lt"/>
              </a:rPr>
              <a:t> // </a:t>
            </a:r>
            <a:r>
              <a:rPr lang="ru-RU" sz="1800" dirty="0" err="1">
                <a:ea typeface="+mn-lt"/>
                <a:cs typeface="+mn-lt"/>
              </a:rPr>
              <a:t>Загальне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охоплення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послугами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охорони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здоров’я</a:t>
            </a:r>
            <a:r>
              <a:rPr lang="ru-RU" sz="1800" dirty="0">
                <a:ea typeface="+mn-lt"/>
                <a:cs typeface="+mn-lt"/>
              </a:rPr>
              <a:t> – для </a:t>
            </a:r>
            <a:r>
              <a:rPr lang="ru-RU" sz="1800" dirty="0" err="1">
                <a:ea typeface="+mn-lt"/>
                <a:cs typeface="+mn-lt"/>
              </a:rPr>
              <a:t>всіх</a:t>
            </a:r>
            <a:r>
              <a:rPr lang="ru-RU" sz="1800" dirty="0">
                <a:ea typeface="+mn-lt"/>
                <a:cs typeface="+mn-lt"/>
              </a:rPr>
              <a:t> і </a:t>
            </a:r>
            <a:r>
              <a:rPr lang="ru-RU" sz="1800" dirty="0" err="1">
                <a:ea typeface="+mn-lt"/>
                <a:cs typeface="+mn-lt"/>
              </a:rPr>
              <a:t>всюди</a:t>
            </a:r>
            <a:r>
              <a:rPr lang="ru-RU" sz="1800" dirty="0">
                <a:ea typeface="+mn-lt"/>
                <a:cs typeface="+mn-lt"/>
              </a:rPr>
              <a:t>. </a:t>
            </a:r>
            <a:r>
              <a:rPr lang="ru-RU" sz="1800" dirty="0" err="1">
                <a:ea typeface="+mn-lt"/>
                <a:cs typeface="+mn-lt"/>
              </a:rPr>
              <a:t>Матеріали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науково-практичної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конференції</a:t>
            </a:r>
            <a:r>
              <a:rPr lang="ru-RU" sz="1800" dirty="0">
                <a:ea typeface="+mn-lt"/>
                <a:cs typeface="+mn-lt"/>
              </a:rPr>
              <a:t> з </a:t>
            </a:r>
            <a:r>
              <a:rPr lang="ru-RU" sz="1800" dirty="0" err="1">
                <a:ea typeface="+mn-lt"/>
                <a:cs typeface="+mn-lt"/>
              </a:rPr>
              <a:t>міжнародною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участю</a:t>
            </a:r>
            <a:r>
              <a:rPr lang="ru-RU" sz="1800" dirty="0">
                <a:ea typeface="+mn-lt"/>
                <a:cs typeface="+mn-lt"/>
              </a:rPr>
              <a:t> до </a:t>
            </a:r>
            <a:r>
              <a:rPr lang="ru-RU" sz="1800" dirty="0" err="1">
                <a:ea typeface="+mn-lt"/>
                <a:cs typeface="+mn-lt"/>
              </a:rPr>
              <a:t>всесвітнього</a:t>
            </a:r>
            <a:r>
              <a:rPr lang="ru-RU" sz="1800" dirty="0">
                <a:ea typeface="+mn-lt"/>
                <a:cs typeface="+mn-lt"/>
              </a:rPr>
              <a:t> дня </a:t>
            </a:r>
            <a:r>
              <a:rPr lang="ru-RU" sz="1800" dirty="0" err="1">
                <a:ea typeface="+mn-lt"/>
                <a:cs typeface="+mn-lt"/>
              </a:rPr>
              <a:t>здоров’я</a:t>
            </a:r>
            <a:r>
              <a:rPr lang="ru-RU" sz="1800" dirty="0">
                <a:ea typeface="+mn-lt"/>
                <a:cs typeface="+mn-lt"/>
              </a:rPr>
              <a:t> 2018 р. 5-6 </a:t>
            </a:r>
            <a:r>
              <a:rPr lang="ru-RU" sz="1800" dirty="0" err="1">
                <a:ea typeface="+mn-lt"/>
                <a:cs typeface="+mn-lt"/>
              </a:rPr>
              <a:t>квітня</a:t>
            </a:r>
            <a:r>
              <a:rPr lang="ru-RU" sz="1800" dirty="0">
                <a:ea typeface="+mn-lt"/>
                <a:cs typeface="+mn-lt"/>
              </a:rPr>
              <a:t> 2018 р., </a:t>
            </a:r>
            <a:r>
              <a:rPr lang="ru-RU" sz="1800" dirty="0" err="1">
                <a:ea typeface="+mn-lt"/>
                <a:cs typeface="+mn-lt"/>
              </a:rPr>
              <a:t>Київ</a:t>
            </a:r>
            <a:r>
              <a:rPr lang="ru-RU" sz="1800" dirty="0">
                <a:ea typeface="+mn-lt"/>
                <a:cs typeface="+mn-lt"/>
              </a:rPr>
              <a:t>. – 27-30. </a:t>
            </a:r>
            <a:endParaRPr lang="ru-RU">
              <a:ea typeface="+mn-lt"/>
              <a:cs typeface="+mn-lt"/>
            </a:endParaRPr>
          </a:p>
          <a:p>
            <a:pPr marL="228600" indent="0">
              <a:buNone/>
            </a:pPr>
            <a:r>
              <a:rPr lang="ru-RU" sz="1800" dirty="0">
                <a:ea typeface="+mn-lt"/>
                <a:cs typeface="+mn-lt"/>
              </a:rPr>
              <a:t>6. </a:t>
            </a:r>
            <a:r>
              <a:rPr lang="ru-RU" sz="1800" dirty="0" err="1">
                <a:ea typeface="+mn-lt"/>
                <a:cs typeface="+mn-lt"/>
              </a:rPr>
              <a:t>Гуторова</a:t>
            </a:r>
            <a:r>
              <a:rPr lang="ru-RU" sz="1800" dirty="0">
                <a:ea typeface="+mn-lt"/>
                <a:cs typeface="+mn-lt"/>
              </a:rPr>
              <a:t> Н. О. </a:t>
            </a:r>
            <a:r>
              <a:rPr lang="ru-RU" sz="1800" dirty="0" err="1">
                <a:ea typeface="+mn-lt"/>
                <a:cs typeface="+mn-lt"/>
              </a:rPr>
              <a:t>Фальсифікація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лікарських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засобів</a:t>
            </a:r>
            <a:r>
              <a:rPr lang="ru-RU" sz="1800" dirty="0">
                <a:ea typeface="+mn-lt"/>
                <a:cs typeface="+mn-lt"/>
              </a:rPr>
              <a:t> — як в </a:t>
            </a:r>
            <a:r>
              <a:rPr lang="ru-RU" sz="1800" dirty="0" err="1">
                <a:ea typeface="+mn-lt"/>
                <a:cs typeface="+mn-lt"/>
              </a:rPr>
              <a:t>Україні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суворість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кримінально-правової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норми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поєднується</a:t>
            </a:r>
            <a:r>
              <a:rPr lang="ru-RU" sz="1800" dirty="0">
                <a:ea typeface="+mn-lt"/>
                <a:cs typeface="+mn-lt"/>
              </a:rPr>
              <a:t> з фактичною </a:t>
            </a:r>
            <a:r>
              <a:rPr lang="ru-RU" sz="1800" dirty="0" err="1">
                <a:ea typeface="+mn-lt"/>
                <a:cs typeface="+mn-lt"/>
              </a:rPr>
              <a:t>безкарністю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фальсифікаторів</a:t>
            </a:r>
            <a:r>
              <a:rPr lang="ru-RU" sz="1800" dirty="0">
                <a:ea typeface="+mn-lt"/>
                <a:cs typeface="+mn-lt"/>
              </a:rPr>
              <a:t>? [</a:t>
            </a:r>
            <a:r>
              <a:rPr lang="ru-RU" sz="1800" dirty="0" err="1">
                <a:ea typeface="+mn-lt"/>
                <a:cs typeface="+mn-lt"/>
              </a:rPr>
              <a:t>Електронний</a:t>
            </a:r>
            <a:r>
              <a:rPr lang="ru-RU" sz="1800" dirty="0">
                <a:ea typeface="+mn-lt"/>
                <a:cs typeface="+mn-lt"/>
              </a:rPr>
              <a:t> ресурс / Н. О. </a:t>
            </a:r>
            <a:r>
              <a:rPr lang="ru-RU" sz="1800" dirty="0" err="1">
                <a:ea typeface="+mn-lt"/>
                <a:cs typeface="+mn-lt"/>
              </a:rPr>
              <a:t>Гуторова</a:t>
            </a:r>
            <a:r>
              <a:rPr lang="ru-RU" sz="1800" dirty="0">
                <a:ea typeface="+mn-lt"/>
                <a:cs typeface="+mn-lt"/>
              </a:rPr>
              <a:t> // Аптека.online.ua. – № 4, 4 лютого 2019. – Режим доступу: https://www.apteka.ua/article/486071. </a:t>
            </a:r>
            <a:endParaRPr lang="ru-RU">
              <a:ea typeface="+mn-lt"/>
              <a:cs typeface="+mn-lt"/>
            </a:endParaRPr>
          </a:p>
          <a:p>
            <a:pPr marL="228600" indent="0">
              <a:buNone/>
            </a:pPr>
            <a:r>
              <a:rPr lang="ru-RU" sz="1800" dirty="0">
                <a:ea typeface="+mn-lt"/>
                <a:cs typeface="+mn-lt"/>
              </a:rPr>
              <a:t>7. </a:t>
            </a:r>
            <a:r>
              <a:rPr lang="ru-RU" sz="1800" dirty="0" err="1">
                <a:ea typeface="+mn-lt"/>
                <a:cs typeface="+mn-lt"/>
              </a:rPr>
              <a:t>Зражевська</a:t>
            </a:r>
            <a:r>
              <a:rPr lang="ru-RU" sz="1800" dirty="0">
                <a:ea typeface="+mn-lt"/>
                <a:cs typeface="+mn-lt"/>
              </a:rPr>
              <a:t> Н. О. </a:t>
            </a:r>
            <a:r>
              <a:rPr lang="ru-RU" sz="1800" dirty="0" err="1">
                <a:ea typeface="+mn-lt"/>
                <a:cs typeface="+mn-lt"/>
              </a:rPr>
              <a:t>Захист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професійної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честі</a:t>
            </a:r>
            <a:r>
              <a:rPr lang="ru-RU" sz="1800" dirty="0">
                <a:ea typeface="+mn-lt"/>
                <a:cs typeface="+mn-lt"/>
              </a:rPr>
              <a:t>, </a:t>
            </a:r>
            <a:r>
              <a:rPr lang="ru-RU" sz="1800" dirty="0" err="1">
                <a:ea typeface="+mn-lt"/>
                <a:cs typeface="+mn-lt"/>
              </a:rPr>
              <a:t>гідності</a:t>
            </a:r>
            <a:r>
              <a:rPr lang="ru-RU" sz="1800" dirty="0">
                <a:ea typeface="+mn-lt"/>
                <a:cs typeface="+mn-lt"/>
              </a:rPr>
              <a:t> та </a:t>
            </a:r>
            <a:r>
              <a:rPr lang="ru-RU" sz="1800" dirty="0" err="1">
                <a:ea typeface="+mn-lt"/>
                <a:cs typeface="+mn-lt"/>
              </a:rPr>
              <a:t>ділової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репутації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лікарів</a:t>
            </a:r>
            <a:r>
              <a:rPr lang="ru-RU" sz="1800" dirty="0">
                <a:ea typeface="+mn-lt"/>
                <a:cs typeface="+mn-lt"/>
              </a:rPr>
              <a:t> у судовому </a:t>
            </a:r>
            <a:r>
              <a:rPr lang="ru-RU" sz="1800" dirty="0" err="1">
                <a:ea typeface="+mn-lt"/>
                <a:cs typeface="+mn-lt"/>
              </a:rPr>
              <a:t>поряду</a:t>
            </a:r>
            <a:r>
              <a:rPr lang="ru-RU" sz="1800" dirty="0">
                <a:ea typeface="+mn-lt"/>
                <a:cs typeface="+mn-lt"/>
              </a:rPr>
              <a:t> / Н. О. </a:t>
            </a:r>
            <a:r>
              <a:rPr lang="ru-RU" sz="1800" dirty="0" err="1">
                <a:ea typeface="+mn-lt"/>
                <a:cs typeface="+mn-lt"/>
              </a:rPr>
              <a:t>Зражевська</a:t>
            </a:r>
            <a:r>
              <a:rPr lang="ru-RU" sz="1800" dirty="0">
                <a:ea typeface="+mn-lt"/>
                <a:cs typeface="+mn-lt"/>
              </a:rPr>
              <a:t> // </a:t>
            </a:r>
            <a:r>
              <a:rPr lang="ru-RU" sz="1800" dirty="0" err="1">
                <a:ea typeface="+mn-lt"/>
                <a:cs typeface="+mn-lt"/>
              </a:rPr>
              <a:t>Медичне</a:t>
            </a:r>
            <a:r>
              <a:rPr lang="ru-RU" sz="1800" dirty="0">
                <a:ea typeface="+mn-lt"/>
                <a:cs typeface="+mn-lt"/>
              </a:rPr>
              <a:t> право. – 1 (15). – 2015. – С. 26–35. </a:t>
            </a:r>
            <a:endParaRPr lang="ru-RU">
              <a:ea typeface="+mn-lt"/>
              <a:cs typeface="+mn-lt"/>
            </a:endParaRPr>
          </a:p>
          <a:p>
            <a:pPr marL="228600" indent="0">
              <a:buNone/>
            </a:pPr>
            <a:r>
              <a:rPr lang="ru-RU" sz="1800" dirty="0">
                <a:ea typeface="+mn-lt"/>
                <a:cs typeface="+mn-lt"/>
              </a:rPr>
              <a:t>8. </a:t>
            </a:r>
            <a:r>
              <a:rPr lang="ru-RU" sz="1800" dirty="0" err="1">
                <a:ea typeface="+mn-lt"/>
                <a:cs typeface="+mn-lt"/>
              </a:rPr>
              <a:t>Розгон</a:t>
            </a:r>
            <a:r>
              <a:rPr lang="ru-RU" sz="1800" dirty="0">
                <a:ea typeface="+mn-lt"/>
                <a:cs typeface="+mn-lt"/>
              </a:rPr>
              <a:t> О. В. </a:t>
            </a:r>
            <a:r>
              <a:rPr lang="ru-RU" sz="1800" dirty="0" err="1">
                <a:ea typeface="+mn-lt"/>
                <a:cs typeface="+mn-lt"/>
              </a:rPr>
              <a:t>Способи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вирішення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конфліктів</a:t>
            </a:r>
            <a:r>
              <a:rPr lang="ru-RU" sz="1800" dirty="0">
                <a:ea typeface="+mn-lt"/>
                <a:cs typeface="+mn-lt"/>
              </a:rPr>
              <a:t> у </a:t>
            </a:r>
            <a:r>
              <a:rPr lang="ru-RU" sz="1800" dirty="0" err="1">
                <a:ea typeface="+mn-lt"/>
                <a:cs typeface="+mn-lt"/>
              </a:rPr>
              <a:t>медичних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правовідносинах</a:t>
            </a:r>
            <a:r>
              <a:rPr lang="ru-RU" sz="1800" dirty="0">
                <a:ea typeface="+mn-lt"/>
                <a:cs typeface="+mn-lt"/>
              </a:rPr>
              <a:t> / О. В. </a:t>
            </a:r>
            <a:r>
              <a:rPr lang="ru-RU" sz="1800" dirty="0" err="1">
                <a:ea typeface="+mn-lt"/>
                <a:cs typeface="+mn-lt"/>
              </a:rPr>
              <a:t>Розгон</a:t>
            </a:r>
            <a:r>
              <a:rPr lang="ru-RU" sz="1800" dirty="0">
                <a:ea typeface="+mn-lt"/>
                <a:cs typeface="+mn-lt"/>
              </a:rPr>
              <a:t>, А. М. </a:t>
            </a:r>
            <a:r>
              <a:rPr lang="ru-RU" sz="1800" dirty="0" err="1">
                <a:ea typeface="+mn-lt"/>
                <a:cs typeface="+mn-lt"/>
              </a:rPr>
              <a:t>Устінченко</a:t>
            </a:r>
            <a:r>
              <a:rPr lang="ru-RU" sz="1800" dirty="0">
                <a:ea typeface="+mn-lt"/>
                <a:cs typeface="+mn-lt"/>
              </a:rPr>
              <a:t> // </a:t>
            </a:r>
            <a:r>
              <a:rPr lang="ru-RU" sz="1800" dirty="0" err="1">
                <a:ea typeface="+mn-lt"/>
                <a:cs typeface="+mn-lt"/>
              </a:rPr>
              <a:t>Вісник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Харківського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національного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університету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ім</a:t>
            </a:r>
            <a:r>
              <a:rPr lang="ru-RU" sz="1800" dirty="0">
                <a:ea typeface="+mn-lt"/>
                <a:cs typeface="+mn-lt"/>
              </a:rPr>
              <a:t>. </a:t>
            </a:r>
            <a:r>
              <a:rPr lang="ru-RU" sz="1800" dirty="0" err="1">
                <a:ea typeface="+mn-lt"/>
                <a:cs typeface="+mn-lt"/>
              </a:rPr>
              <a:t>Каразіна</a:t>
            </a:r>
            <a:r>
              <a:rPr lang="ru-RU" sz="1800" dirty="0">
                <a:ea typeface="+mn-lt"/>
                <a:cs typeface="+mn-lt"/>
              </a:rPr>
              <a:t>. </a:t>
            </a:r>
            <a:r>
              <a:rPr lang="ru-RU" sz="1800" dirty="0" err="1">
                <a:ea typeface="+mn-lt"/>
                <a:cs typeface="+mn-lt"/>
              </a:rPr>
              <a:t>Серія</a:t>
            </a:r>
            <a:r>
              <a:rPr lang="ru-RU" sz="1800" dirty="0">
                <a:ea typeface="+mn-lt"/>
                <a:cs typeface="+mn-lt"/>
              </a:rPr>
              <a:t> «Право». – 2016. – </a:t>
            </a:r>
            <a:r>
              <a:rPr lang="ru-RU" sz="1800" dirty="0" err="1">
                <a:ea typeface="+mn-lt"/>
                <a:cs typeface="+mn-lt"/>
              </a:rPr>
              <a:t>Випуск</a:t>
            </a:r>
            <a:r>
              <a:rPr lang="ru-RU" sz="1800" dirty="0">
                <a:ea typeface="+mn-lt"/>
                <a:cs typeface="+mn-lt"/>
              </a:rPr>
              <a:t> 22. – С. 123 –126. </a:t>
            </a:r>
            <a:endParaRPr lang="ru-RU">
              <a:ea typeface="+mn-lt"/>
              <a:cs typeface="+mn-lt"/>
            </a:endParaRPr>
          </a:p>
          <a:p>
            <a:pPr marL="228600" indent="0">
              <a:buNone/>
            </a:pPr>
            <a:r>
              <a:rPr lang="ru-RU" sz="1800" dirty="0">
                <a:ea typeface="+mn-lt"/>
                <a:cs typeface="+mn-lt"/>
              </a:rPr>
              <a:t>9. </a:t>
            </a:r>
            <a:r>
              <a:rPr lang="ru-RU" sz="1800" dirty="0" err="1">
                <a:ea typeface="+mn-lt"/>
                <a:cs typeface="+mn-lt"/>
              </a:rPr>
              <a:t>Сенюта</a:t>
            </a:r>
            <a:r>
              <a:rPr lang="ru-RU" sz="1800" dirty="0">
                <a:ea typeface="+mn-lt"/>
                <a:cs typeface="+mn-lt"/>
              </a:rPr>
              <a:t> І. Права </a:t>
            </a:r>
            <a:r>
              <a:rPr lang="ru-RU" sz="1800" dirty="0" err="1">
                <a:ea typeface="+mn-lt"/>
                <a:cs typeface="+mn-lt"/>
              </a:rPr>
              <a:t>пацієнтів</a:t>
            </a:r>
            <a:r>
              <a:rPr lang="ru-RU" sz="1800" dirty="0">
                <a:ea typeface="+mn-lt"/>
                <a:cs typeface="+mn-lt"/>
              </a:rPr>
              <a:t> у </a:t>
            </a:r>
            <a:r>
              <a:rPr lang="ru-RU" sz="1800" dirty="0" err="1">
                <a:ea typeface="+mn-lt"/>
                <a:cs typeface="+mn-lt"/>
              </a:rPr>
              <a:t>Рішеннях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Європейського</a:t>
            </a:r>
            <a:r>
              <a:rPr lang="ru-RU" sz="1800" dirty="0">
                <a:ea typeface="+mn-lt"/>
                <a:cs typeface="+mn-lt"/>
              </a:rPr>
              <a:t> Суду з прав </a:t>
            </a:r>
            <a:r>
              <a:rPr lang="ru-RU" sz="1800" dirty="0" err="1">
                <a:ea typeface="+mn-lt"/>
                <a:cs typeface="+mn-lt"/>
              </a:rPr>
              <a:t>людини</a:t>
            </a:r>
            <a:r>
              <a:rPr lang="ru-RU" sz="1800" dirty="0">
                <a:ea typeface="+mn-lt"/>
                <a:cs typeface="+mn-lt"/>
              </a:rPr>
              <a:t> // </a:t>
            </a:r>
            <a:r>
              <a:rPr lang="ru-RU" sz="1800" dirty="0" err="1">
                <a:ea typeface="+mn-lt"/>
                <a:cs typeface="+mn-lt"/>
              </a:rPr>
              <a:t>Вісник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Львівського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університету</a:t>
            </a:r>
            <a:r>
              <a:rPr lang="ru-RU" sz="1800" dirty="0">
                <a:ea typeface="+mn-lt"/>
                <a:cs typeface="+mn-lt"/>
              </a:rPr>
              <a:t>. – </a:t>
            </a:r>
            <a:r>
              <a:rPr lang="ru-RU" sz="1800" dirty="0" err="1">
                <a:ea typeface="+mn-lt"/>
                <a:cs typeface="+mn-lt"/>
              </a:rPr>
              <a:t>Серія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юридична</a:t>
            </a:r>
            <a:r>
              <a:rPr lang="ru-RU" sz="1800" dirty="0">
                <a:ea typeface="+mn-lt"/>
                <a:cs typeface="+mn-lt"/>
              </a:rPr>
              <a:t>. – </a:t>
            </a:r>
            <a:r>
              <a:rPr lang="ru-RU" sz="1800" dirty="0" err="1">
                <a:ea typeface="+mn-lt"/>
                <a:cs typeface="+mn-lt"/>
              </a:rPr>
              <a:t>Львів</a:t>
            </a:r>
            <a:r>
              <a:rPr lang="ru-RU" sz="1800" dirty="0">
                <a:ea typeface="+mn-lt"/>
                <a:cs typeface="+mn-lt"/>
              </a:rPr>
              <a:t>, 2009. – </a:t>
            </a:r>
            <a:r>
              <a:rPr lang="ru-RU" sz="1800" dirty="0" err="1">
                <a:ea typeface="+mn-lt"/>
                <a:cs typeface="+mn-lt"/>
              </a:rPr>
              <a:t>Вип</a:t>
            </a:r>
            <a:r>
              <a:rPr lang="ru-RU" sz="1800" dirty="0">
                <a:ea typeface="+mn-lt"/>
                <a:cs typeface="+mn-lt"/>
              </a:rPr>
              <a:t>. 48. – С. 13–20. </a:t>
            </a:r>
            <a:endParaRPr lang="ru-RU">
              <a:ea typeface="+mn-lt"/>
              <a:cs typeface="+mn-lt"/>
            </a:endParaRPr>
          </a:p>
          <a:p>
            <a:pPr marL="228600" indent="0">
              <a:buNone/>
            </a:pPr>
            <a:r>
              <a:rPr lang="ru-RU" sz="1800" dirty="0">
                <a:ea typeface="+mn-lt"/>
                <a:cs typeface="+mn-lt"/>
              </a:rPr>
              <a:t>10. </a:t>
            </a:r>
            <a:r>
              <a:rPr lang="ru-RU" sz="1800" dirty="0" err="1">
                <a:ea typeface="+mn-lt"/>
                <a:cs typeface="+mn-lt"/>
              </a:rPr>
              <a:t>Сенюта</a:t>
            </a:r>
            <a:r>
              <a:rPr lang="ru-RU" sz="1800" dirty="0">
                <a:ea typeface="+mn-lt"/>
                <a:cs typeface="+mn-lt"/>
              </a:rPr>
              <a:t> І. Я. </a:t>
            </a:r>
            <a:r>
              <a:rPr lang="ru-RU" sz="1800" dirty="0" err="1">
                <a:ea typeface="+mn-lt"/>
                <a:cs typeface="+mn-lt"/>
              </a:rPr>
              <a:t>Цивільно-правове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регулювання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відносин</a:t>
            </a:r>
            <a:r>
              <a:rPr lang="ru-RU" sz="1800" dirty="0">
                <a:ea typeface="+mn-lt"/>
                <a:cs typeface="+mn-lt"/>
              </a:rPr>
              <a:t> у </a:t>
            </a:r>
            <a:r>
              <a:rPr lang="ru-RU" sz="1800" dirty="0" err="1">
                <a:ea typeface="+mn-lt"/>
                <a:cs typeface="+mn-lt"/>
              </a:rPr>
              <a:t>сфері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надання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медичної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допомоги</a:t>
            </a:r>
            <a:r>
              <a:rPr lang="ru-RU" sz="1800" dirty="0">
                <a:ea typeface="+mn-lt"/>
                <a:cs typeface="+mn-lt"/>
              </a:rPr>
              <a:t>: </a:t>
            </a:r>
            <a:r>
              <a:rPr lang="ru-RU" sz="1800" dirty="0" err="1">
                <a:ea typeface="+mn-lt"/>
                <a:cs typeface="+mn-lt"/>
              </a:rPr>
              <a:t>питання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теорії</a:t>
            </a:r>
            <a:r>
              <a:rPr lang="ru-RU" sz="1800" dirty="0">
                <a:ea typeface="+mn-lt"/>
                <a:cs typeface="+mn-lt"/>
              </a:rPr>
              <a:t> і практики [Текст] : [</a:t>
            </a:r>
            <a:r>
              <a:rPr lang="ru-RU" sz="1800" dirty="0" err="1">
                <a:ea typeface="+mn-lt"/>
                <a:cs typeface="+mn-lt"/>
              </a:rPr>
              <a:t>монографія</a:t>
            </a:r>
            <a:r>
              <a:rPr lang="ru-RU" sz="1800" dirty="0">
                <a:ea typeface="+mn-lt"/>
                <a:cs typeface="+mn-lt"/>
              </a:rPr>
              <a:t>] / </a:t>
            </a:r>
            <a:r>
              <a:rPr lang="ru-RU" sz="1800" dirty="0" err="1">
                <a:ea typeface="+mn-lt"/>
                <a:cs typeface="+mn-lt"/>
              </a:rPr>
              <a:t>Ірина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Сенюта</a:t>
            </a:r>
            <a:r>
              <a:rPr lang="ru-RU" sz="1800" dirty="0">
                <a:ea typeface="+mn-lt"/>
                <a:cs typeface="+mn-lt"/>
              </a:rPr>
              <a:t>. – </a:t>
            </a:r>
            <a:r>
              <a:rPr lang="ru-RU" sz="1800" dirty="0" err="1">
                <a:ea typeface="+mn-lt"/>
                <a:cs typeface="+mn-lt"/>
              </a:rPr>
              <a:t>Львів</a:t>
            </a:r>
            <a:r>
              <a:rPr lang="ru-RU" sz="1800" dirty="0">
                <a:ea typeface="+mn-lt"/>
                <a:cs typeface="+mn-lt"/>
              </a:rPr>
              <a:t> : Медицина і право, 2018. – 638 с.</a:t>
            </a:r>
            <a:endParaRPr lang="ru-RU">
              <a:solidFill>
                <a:srgbClr val="213B38">
                  <a:alpha val="70000"/>
                </a:srgbClr>
              </a:solidFill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4915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C37C960-91F5-4F61-B2CD-8A037920720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524929-325F-4CC4-89F2-74EDDDC6BB0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664"/>
            <a:ext cx="12188952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6000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0D17641-B7BA-4826-BC7C-92172791CEE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51FC7BE-4DC6-4061-98EB-C48DCFFF6FF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743200" y="0"/>
            <a:ext cx="6857999" cy="6857998"/>
          </a:xfrm>
          <a:prstGeom prst="ellipse">
            <a:avLst/>
          </a:prstGeom>
          <a:gradFill>
            <a:gsLst>
              <a:gs pos="0">
                <a:schemeClr val="accent1">
                  <a:lumMod val="20000"/>
                  <a:lumOff val="80000"/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</a:gradFill>
          <a:ln>
            <a:noFill/>
          </a:ln>
          <a:effectLst>
            <a:softEdge rad="520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D4CA8B8-30A6-49D9-99C0-3ADAF9741C4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3990" y="1194074"/>
            <a:ext cx="5589934" cy="5737916"/>
          </a:xfrm>
          <a:prstGeom prst="ellipse">
            <a:avLst/>
          </a:prstGeom>
          <a:gradFill>
            <a:gsLst>
              <a:gs pos="0">
                <a:schemeClr val="accent1">
                  <a:alpha val="40000"/>
                </a:schemeClr>
              </a:gs>
              <a:gs pos="100000">
                <a:schemeClr val="accent5">
                  <a:alpha val="20000"/>
                </a:schemeClr>
              </a:gs>
            </a:gsLst>
            <a:lin ang="2700000" scaled="1"/>
          </a:gradFill>
          <a:ln>
            <a:noFill/>
          </a:ln>
          <a:effectLst>
            <a:softEdge rad="952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22809AF-EB43-4FA3-93FF-87D535C7186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6439622" y="194269"/>
            <a:ext cx="5760743" cy="57379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5">
                  <a:alpha val="40000"/>
                </a:schemeClr>
              </a:gs>
            </a:gsLst>
            <a:lin ang="2700000" scaled="1"/>
          </a:gradFill>
          <a:ln>
            <a:noFill/>
          </a:ln>
          <a:effectLst>
            <a:softEdge rad="1003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2F51F3-F668-48B8-B980-CBC3FDB451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2500" y="1040735"/>
            <a:ext cx="10287000" cy="2559975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  <a:ea typeface="+mj-lt"/>
                <a:cs typeface="+mj-lt"/>
              </a:rPr>
              <a:t>1. </a:t>
            </a:r>
            <a:r>
              <a:rPr lang="uk-UA" b="1" dirty="0" smtClean="0">
                <a:solidFill>
                  <a:schemeClr val="tx1"/>
                </a:solidFill>
                <a:ea typeface="+mj-lt"/>
                <a:cs typeface="+mj-lt"/>
              </a:rPr>
              <a:t>Поняття правового статусу</a:t>
            </a:r>
            <a:endParaRPr lang="uk-UA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4456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C97EDAC-272B-41CC-86DA-8AC840ADE81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9DE37C-7BA8-4DED-88CF-9D0F5346A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332" y="-5391"/>
            <a:ext cx="10515600" cy="696224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ru-RU" sz="4400" b="1" err="1">
                <a:solidFill>
                  <a:srgbClr val="68B0A8">
                    <a:alpha val="70000"/>
                  </a:srgbClr>
                </a:solidFill>
                <a:cs typeface="Angsana New"/>
              </a:rPr>
              <a:t>Правовий</a:t>
            </a:r>
            <a:r>
              <a:rPr lang="ru-RU" sz="4400" b="1">
                <a:solidFill>
                  <a:srgbClr val="68B0A8">
                    <a:alpha val="70000"/>
                  </a:srgbClr>
                </a:solidFill>
                <a:cs typeface="Angsana New"/>
              </a:rPr>
              <a:t> статус </a:t>
            </a:r>
            <a:r>
              <a:rPr lang="ru-RU" sz="4400" b="1" err="1">
                <a:solidFill>
                  <a:srgbClr val="68B0A8">
                    <a:alpha val="70000"/>
                  </a:srgbClr>
                </a:solidFill>
                <a:cs typeface="Angsana New"/>
              </a:rPr>
              <a:t>медичного</a:t>
            </a:r>
            <a:r>
              <a:rPr lang="ru-RU" sz="4400" b="1">
                <a:solidFill>
                  <a:srgbClr val="68B0A8">
                    <a:alpha val="70000"/>
                  </a:srgbClr>
                </a:solidFill>
                <a:cs typeface="Angsana New"/>
              </a:rPr>
              <a:t> </a:t>
            </a:r>
            <a:r>
              <a:rPr lang="ru-RU" sz="4400" b="1" err="1">
                <a:solidFill>
                  <a:srgbClr val="68B0A8">
                    <a:alpha val="70000"/>
                  </a:srgbClr>
                </a:solidFill>
                <a:cs typeface="Angsana New"/>
              </a:rPr>
              <a:t>працівника</a:t>
            </a:r>
            <a:endParaRPr lang="ru-RU" sz="4400" b="1" err="1">
              <a:solidFill>
                <a:srgbClr val="68B0A8">
                  <a:alpha val="70000"/>
                </a:srgbClr>
              </a:solidFill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989756E8-2C0C-49AE-AD2F-1ACA80435AEC}"/>
              </a:ext>
            </a:extLst>
          </p:cNvPr>
          <p:cNvSpPr/>
          <p:nvPr/>
        </p:nvSpPr>
        <p:spPr>
          <a:xfrm>
            <a:off x="721744" y="786442"/>
            <a:ext cx="10739885" cy="136584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i="1" dirty="0" err="1">
                <a:ea typeface="+mn-lt"/>
                <a:cs typeface="+mn-lt"/>
              </a:rPr>
              <a:t>Правовий</a:t>
            </a:r>
            <a:r>
              <a:rPr lang="ru-RU" sz="2400" b="1" i="1" dirty="0">
                <a:ea typeface="+mn-lt"/>
                <a:cs typeface="+mn-lt"/>
              </a:rPr>
              <a:t> статус</a:t>
            </a:r>
            <a:r>
              <a:rPr lang="ru-RU" b="1" dirty="0">
                <a:ea typeface="+mn-lt"/>
                <a:cs typeface="+mn-lt"/>
              </a:rPr>
              <a:t> - </a:t>
            </a:r>
            <a:r>
              <a:rPr lang="ru-RU" sz="2000" b="1" dirty="0">
                <a:ea typeface="+mn-lt"/>
                <a:cs typeface="+mn-lt"/>
              </a:rPr>
              <a:t>система </a:t>
            </a:r>
            <a:r>
              <a:rPr lang="ru-RU" sz="2000" b="1" dirty="0" err="1">
                <a:ea typeface="+mn-lt"/>
                <a:cs typeface="+mn-lt"/>
              </a:rPr>
              <a:t>законодавчо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встановлених</a:t>
            </a:r>
            <a:r>
              <a:rPr lang="ru-RU" sz="2000" b="1" dirty="0">
                <a:ea typeface="+mn-lt"/>
                <a:cs typeface="+mn-lt"/>
              </a:rPr>
              <a:t> та </a:t>
            </a:r>
            <a:r>
              <a:rPr lang="ru-RU" sz="2000" b="1" dirty="0" err="1">
                <a:ea typeface="+mn-lt"/>
                <a:cs typeface="+mn-lt"/>
              </a:rPr>
              <a:t>гарантованих</a:t>
            </a:r>
            <a:r>
              <a:rPr lang="ru-RU" sz="2000" b="1" dirty="0">
                <a:ea typeface="+mn-lt"/>
                <a:cs typeface="+mn-lt"/>
              </a:rPr>
              <a:t> державою прав, свобод, </a:t>
            </a:r>
            <a:r>
              <a:rPr lang="ru-RU" sz="2000" b="1" dirty="0" err="1">
                <a:ea typeface="+mn-lt"/>
                <a:cs typeface="+mn-lt"/>
              </a:rPr>
              <a:t>законних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інтересів</a:t>
            </a:r>
            <a:r>
              <a:rPr lang="ru-RU" sz="2000" b="1" dirty="0">
                <a:ea typeface="+mn-lt"/>
                <a:cs typeface="+mn-lt"/>
              </a:rPr>
              <a:t> і </a:t>
            </a:r>
            <a:r>
              <a:rPr lang="ru-RU" sz="2000" b="1" dirty="0" err="1">
                <a:ea typeface="+mn-lt"/>
                <a:cs typeface="+mn-lt"/>
              </a:rPr>
              <a:t>обов'язків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суб'єкта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суспільних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відносин</a:t>
            </a:r>
            <a:endParaRPr lang="ru-RU" sz="2000" b="1" dirty="0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FAEC5AE4-BD24-4045-A99D-EEBC7441912B}"/>
              </a:ext>
            </a:extLst>
          </p:cNvPr>
          <p:cNvSpPr/>
          <p:nvPr/>
        </p:nvSpPr>
        <p:spPr>
          <a:xfrm>
            <a:off x="88241" y="3430977"/>
            <a:ext cx="1984074" cy="1768414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err="1">
                <a:ea typeface="+mn-lt"/>
                <a:cs typeface="+mn-lt"/>
              </a:rPr>
              <a:t>Основні</a:t>
            </a:r>
            <a:r>
              <a:rPr lang="ru-RU" sz="2000" b="1" dirty="0">
                <a:ea typeface="+mn-lt"/>
                <a:cs typeface="+mn-lt"/>
              </a:rPr>
              <a:t> права</a:t>
            </a:r>
            <a:endParaRPr lang="ru-RU" sz="2000" b="1" dirty="0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0DC2CF32-30EB-4D86-8A9B-1839BAA0B543}"/>
              </a:ext>
            </a:extLst>
          </p:cNvPr>
          <p:cNvSpPr/>
          <p:nvPr/>
        </p:nvSpPr>
        <p:spPr>
          <a:xfrm>
            <a:off x="1957297" y="4839958"/>
            <a:ext cx="1984074" cy="176841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b="1" dirty="0" err="1"/>
              <a:t>Законні</a:t>
            </a:r>
            <a:r>
              <a:rPr lang="ru-RU" sz="2000" b="1" dirty="0"/>
              <a:t> </a:t>
            </a:r>
            <a:r>
              <a:rPr lang="ru-RU" sz="2000" b="1" dirty="0" err="1"/>
              <a:t>інтереси</a:t>
            </a:r>
            <a:endParaRPr lang="ru-RU" sz="2000" b="1" dirty="0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3F2F9A84-E427-48FE-84FE-FDAC610B611A}"/>
              </a:ext>
            </a:extLst>
          </p:cNvPr>
          <p:cNvSpPr/>
          <p:nvPr/>
        </p:nvSpPr>
        <p:spPr>
          <a:xfrm>
            <a:off x="3941373" y="3474109"/>
            <a:ext cx="1984074" cy="1768414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b="1" dirty="0" err="1">
                <a:ea typeface="+mn-lt"/>
                <a:cs typeface="+mn-lt"/>
              </a:rPr>
              <a:t>Обов'язки</a:t>
            </a:r>
            <a:endParaRPr lang="ru-RU" sz="2000" b="1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4DE4EC5C-87B9-423A-8DBE-1404A7D07B4E}"/>
              </a:ext>
            </a:extLst>
          </p:cNvPr>
          <p:cNvSpPr/>
          <p:nvPr/>
        </p:nvSpPr>
        <p:spPr>
          <a:xfrm>
            <a:off x="5925447" y="4839957"/>
            <a:ext cx="1984074" cy="1768414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b="1" dirty="0" err="1">
                <a:ea typeface="+mn-lt"/>
                <a:cs typeface="+mn-lt"/>
              </a:rPr>
              <a:t>Правосуб'єктність</a:t>
            </a:r>
            <a:endParaRPr lang="ru-RU" sz="2000" b="1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8CACC5BE-BF68-488D-BED0-EAA82A63B1D3}"/>
              </a:ext>
            </a:extLst>
          </p:cNvPr>
          <p:cNvSpPr/>
          <p:nvPr/>
        </p:nvSpPr>
        <p:spPr>
          <a:xfrm>
            <a:off x="7540298" y="3378501"/>
            <a:ext cx="2995343" cy="1768414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b="1" dirty="0" err="1">
                <a:ea typeface="+mn-lt"/>
                <a:cs typeface="+mn-lt"/>
              </a:rPr>
              <a:t>Юридична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відповідальність</a:t>
            </a:r>
            <a:endParaRPr lang="ru-RU" sz="2000" b="1" dirty="0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50D3A70E-6CF2-455D-93F6-1160D426B968}"/>
              </a:ext>
            </a:extLst>
          </p:cNvPr>
          <p:cNvSpPr/>
          <p:nvPr/>
        </p:nvSpPr>
        <p:spPr>
          <a:xfrm>
            <a:off x="9893598" y="4839957"/>
            <a:ext cx="2204409" cy="1768414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b="1" dirty="0" err="1">
                <a:ea typeface="+mn-lt"/>
                <a:cs typeface="+mn-lt"/>
              </a:rPr>
              <a:t>Правові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обмеження</a:t>
            </a:r>
            <a:endParaRPr lang="ru-RU" sz="2000" b="1" dirty="0"/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724E9FFF-0C49-4E2B-9755-A3751C8B5DA6}"/>
              </a:ext>
            </a:extLst>
          </p:cNvPr>
          <p:cNvCxnSpPr/>
          <p:nvPr/>
        </p:nvCxnSpPr>
        <p:spPr>
          <a:xfrm flipH="1" flipV="1">
            <a:off x="1073630" y="2331648"/>
            <a:ext cx="5751" cy="954657"/>
          </a:xfrm>
          <a:prstGeom prst="straightConnector1">
            <a:avLst/>
          </a:prstGeom>
          <a:ln w="5715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3233441C-FEEA-45E4-8428-C0303B012FDE}"/>
              </a:ext>
            </a:extLst>
          </p:cNvPr>
          <p:cNvCxnSpPr>
            <a:cxnSpLocks/>
          </p:cNvCxnSpPr>
          <p:nvPr/>
        </p:nvCxnSpPr>
        <p:spPr>
          <a:xfrm flipH="1" flipV="1">
            <a:off x="4941138" y="2302892"/>
            <a:ext cx="5751" cy="1055298"/>
          </a:xfrm>
          <a:prstGeom prst="straightConnector1">
            <a:avLst/>
          </a:prstGeom>
          <a:ln w="5715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87242FAB-442A-4B38-89FE-BA2403502599}"/>
              </a:ext>
            </a:extLst>
          </p:cNvPr>
          <p:cNvCxnSpPr>
            <a:cxnSpLocks/>
          </p:cNvCxnSpPr>
          <p:nvPr/>
        </p:nvCxnSpPr>
        <p:spPr>
          <a:xfrm flipH="1" flipV="1">
            <a:off x="8894913" y="2346025"/>
            <a:ext cx="20128" cy="969034"/>
          </a:xfrm>
          <a:prstGeom prst="straightConnector1">
            <a:avLst/>
          </a:prstGeom>
          <a:ln w="5715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00F2CBEB-4BDC-46C5-9849-E8D878FE88F6}"/>
              </a:ext>
            </a:extLst>
          </p:cNvPr>
          <p:cNvCxnSpPr>
            <a:cxnSpLocks/>
          </p:cNvCxnSpPr>
          <p:nvPr/>
        </p:nvCxnSpPr>
        <p:spPr>
          <a:xfrm flipH="1" flipV="1">
            <a:off x="2870799" y="2576062"/>
            <a:ext cx="5751" cy="1975449"/>
          </a:xfrm>
          <a:prstGeom prst="straightConnector1">
            <a:avLst/>
          </a:prstGeom>
          <a:ln w="5715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D609376B-6282-4F4D-B6DE-9663D37E9BA6}"/>
              </a:ext>
            </a:extLst>
          </p:cNvPr>
          <p:cNvCxnSpPr>
            <a:cxnSpLocks/>
          </p:cNvCxnSpPr>
          <p:nvPr/>
        </p:nvCxnSpPr>
        <p:spPr>
          <a:xfrm flipH="1" flipV="1">
            <a:off x="6910836" y="2576061"/>
            <a:ext cx="5751" cy="1975449"/>
          </a:xfrm>
          <a:prstGeom prst="straightConnector1">
            <a:avLst/>
          </a:prstGeom>
          <a:ln w="5715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E4A8730C-DF2F-450A-A095-387E1B34FBFA}"/>
              </a:ext>
            </a:extLst>
          </p:cNvPr>
          <p:cNvCxnSpPr>
            <a:cxnSpLocks/>
          </p:cNvCxnSpPr>
          <p:nvPr/>
        </p:nvCxnSpPr>
        <p:spPr>
          <a:xfrm flipH="1" flipV="1">
            <a:off x="10950874" y="2532930"/>
            <a:ext cx="5751" cy="1975449"/>
          </a:xfrm>
          <a:prstGeom prst="straightConnector1">
            <a:avLst/>
          </a:prstGeom>
          <a:ln w="5715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5937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AEB369-DC7C-4DB0-AEDB-84216E75F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1641"/>
            <a:ext cx="10515600" cy="534809"/>
          </a:xfrm>
        </p:spPr>
        <p:txBody>
          <a:bodyPr>
            <a:normAutofit fontScale="90000"/>
          </a:bodyPr>
          <a:lstStyle/>
          <a:p>
            <a:pPr algn="ctr"/>
            <a:r>
              <a:rPr lang="ru-RU">
                <a:cs typeface="Angsana New"/>
              </a:rPr>
              <a:t>Елементи правового статусу</a:t>
            </a:r>
            <a:endParaRPr lang="ru-RU"/>
          </a:p>
        </p:txBody>
      </p:sp>
      <p:sp>
        <p:nvSpPr>
          <p:cNvPr id="4" name="Стрелка: пятиугольник 3">
            <a:extLst>
              <a:ext uri="{FF2B5EF4-FFF2-40B4-BE49-F238E27FC236}">
                <a16:creationId xmlns:a16="http://schemas.microsoft.com/office/drawing/2014/main" id="{22F75F06-2AB5-4D20-B442-F9ABEA309DFE}"/>
              </a:ext>
            </a:extLst>
          </p:cNvPr>
          <p:cNvSpPr/>
          <p:nvPr/>
        </p:nvSpPr>
        <p:spPr>
          <a:xfrm>
            <a:off x="660985" y="1173854"/>
            <a:ext cx="2041584" cy="934528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ea typeface="+mn-lt"/>
                <a:cs typeface="+mn-lt"/>
              </a:rPr>
              <a:t>Права </a:t>
            </a:r>
            <a:r>
              <a:rPr lang="ru-RU" sz="2400" b="1" dirty="0" err="1">
                <a:ea typeface="+mn-lt"/>
                <a:cs typeface="+mn-lt"/>
              </a:rPr>
              <a:t>суб'єкта</a:t>
            </a:r>
            <a:endParaRPr lang="ru-RU" sz="2400" b="1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85C5720-7CD7-4994-9595-6F73DD34C4E8}"/>
              </a:ext>
            </a:extLst>
          </p:cNvPr>
          <p:cNvSpPr/>
          <p:nvPr/>
        </p:nvSpPr>
        <p:spPr>
          <a:xfrm>
            <a:off x="2762430" y="1173732"/>
            <a:ext cx="8597659" cy="93452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i="1" dirty="0" err="1">
                <a:ea typeface="+mn-lt"/>
                <a:cs typeface="+mn-lt"/>
              </a:rPr>
              <a:t>Визначена</a:t>
            </a:r>
            <a:r>
              <a:rPr lang="ru-RU" sz="2000" i="1" dirty="0">
                <a:ea typeface="+mn-lt"/>
                <a:cs typeface="+mn-lt"/>
              </a:rPr>
              <a:t> законом </a:t>
            </a:r>
            <a:r>
              <a:rPr lang="ru-RU" sz="2000" i="1" dirty="0" err="1">
                <a:ea typeface="+mn-lt"/>
                <a:cs typeface="+mn-lt"/>
              </a:rPr>
              <a:t>міра</a:t>
            </a:r>
            <a:r>
              <a:rPr lang="ru-RU" sz="2000" i="1" dirty="0">
                <a:ea typeface="+mn-lt"/>
                <a:cs typeface="+mn-lt"/>
              </a:rPr>
              <a:t> </a:t>
            </a:r>
            <a:r>
              <a:rPr lang="ru-RU" sz="2000" i="1" dirty="0" err="1">
                <a:ea typeface="+mn-lt"/>
                <a:cs typeface="+mn-lt"/>
              </a:rPr>
              <a:t>дозволеної</a:t>
            </a:r>
            <a:r>
              <a:rPr lang="ru-RU" sz="2000" i="1" dirty="0">
                <a:ea typeface="+mn-lt"/>
                <a:cs typeface="+mn-lt"/>
              </a:rPr>
              <a:t> </a:t>
            </a:r>
            <a:r>
              <a:rPr lang="ru-RU" sz="2000" i="1" dirty="0" err="1">
                <a:ea typeface="+mn-lt"/>
                <a:cs typeface="+mn-lt"/>
              </a:rPr>
              <a:t>поведінки</a:t>
            </a:r>
            <a:r>
              <a:rPr lang="ru-RU" sz="2000" i="1" dirty="0">
                <a:ea typeface="+mn-lt"/>
                <a:cs typeface="+mn-lt"/>
              </a:rPr>
              <a:t>, </a:t>
            </a:r>
            <a:r>
              <a:rPr lang="ru-RU" sz="2000" i="1" dirty="0" err="1">
                <a:ea typeface="+mn-lt"/>
                <a:cs typeface="+mn-lt"/>
              </a:rPr>
              <a:t>що</a:t>
            </a:r>
            <a:r>
              <a:rPr lang="ru-RU" sz="2000" i="1" dirty="0">
                <a:ea typeface="+mn-lt"/>
                <a:cs typeface="+mn-lt"/>
              </a:rPr>
              <a:t> </a:t>
            </a:r>
            <a:r>
              <a:rPr lang="ru-RU" sz="2000" i="1" dirty="0" err="1">
                <a:ea typeface="+mn-lt"/>
                <a:cs typeface="+mn-lt"/>
              </a:rPr>
              <a:t>належить</a:t>
            </a:r>
            <a:r>
              <a:rPr lang="ru-RU" sz="2000" i="1" dirty="0">
                <a:ea typeface="+mn-lt"/>
                <a:cs typeface="+mn-lt"/>
              </a:rPr>
              <a:t> </a:t>
            </a:r>
            <a:r>
              <a:rPr lang="ru-RU" sz="2000" i="1" dirty="0" err="1">
                <a:ea typeface="+mn-lt"/>
                <a:cs typeface="+mn-lt"/>
              </a:rPr>
              <a:t>учаснику</a:t>
            </a:r>
            <a:r>
              <a:rPr lang="ru-RU" sz="2000" i="1" dirty="0">
                <a:ea typeface="+mn-lt"/>
                <a:cs typeface="+mn-lt"/>
              </a:rPr>
              <a:t> </a:t>
            </a:r>
            <a:r>
              <a:rPr lang="ru-RU" sz="2000" i="1" dirty="0" err="1">
                <a:ea typeface="+mn-lt"/>
                <a:cs typeface="+mn-lt"/>
              </a:rPr>
              <a:t>медичних</a:t>
            </a:r>
            <a:r>
              <a:rPr lang="ru-RU" sz="2000" i="1" dirty="0">
                <a:ea typeface="+mn-lt"/>
                <a:cs typeface="+mn-lt"/>
              </a:rPr>
              <a:t> </a:t>
            </a:r>
            <a:r>
              <a:rPr lang="ru-RU" sz="2000" i="1" dirty="0" err="1">
                <a:ea typeface="+mn-lt"/>
                <a:cs typeface="+mn-lt"/>
              </a:rPr>
              <a:t>правовідносин</a:t>
            </a:r>
            <a:endParaRPr lang="ru-RU" sz="2000" i="1"/>
          </a:p>
        </p:txBody>
      </p:sp>
      <p:sp>
        <p:nvSpPr>
          <p:cNvPr id="6" name="Стрелка: пятиугольник 5">
            <a:extLst>
              <a:ext uri="{FF2B5EF4-FFF2-40B4-BE49-F238E27FC236}">
                <a16:creationId xmlns:a16="http://schemas.microsoft.com/office/drawing/2014/main" id="{39656D9A-5324-4E82-BDEE-B8C551E5F7BB}"/>
              </a:ext>
            </a:extLst>
          </p:cNvPr>
          <p:cNvSpPr/>
          <p:nvPr/>
        </p:nvSpPr>
        <p:spPr>
          <a:xfrm>
            <a:off x="660984" y="2252155"/>
            <a:ext cx="2041584" cy="934528"/>
          </a:xfrm>
          <a:prstGeom prst="homePlat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 err="1">
                <a:ea typeface="+mn-lt"/>
                <a:cs typeface="+mn-lt"/>
              </a:rPr>
              <a:t>Юридичні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обов'язки</a:t>
            </a:r>
            <a:endParaRPr lang="ru-RU" b="1" dirty="0" err="1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A777ADA-F3C9-4609-9BED-52D3C9156A04}"/>
              </a:ext>
            </a:extLst>
          </p:cNvPr>
          <p:cNvSpPr/>
          <p:nvPr/>
        </p:nvSpPr>
        <p:spPr>
          <a:xfrm>
            <a:off x="2762429" y="2295165"/>
            <a:ext cx="8597659" cy="93452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i="1" dirty="0" err="1">
                <a:ea typeface="+mn-lt"/>
                <a:cs typeface="+mn-lt"/>
              </a:rPr>
              <a:t>Визначена</a:t>
            </a:r>
            <a:r>
              <a:rPr lang="ru-RU" sz="2000" i="1" dirty="0">
                <a:ea typeface="+mn-lt"/>
                <a:cs typeface="+mn-lt"/>
              </a:rPr>
              <a:t> законом </a:t>
            </a:r>
            <a:r>
              <a:rPr lang="ru-RU" sz="2000" i="1" dirty="0" err="1">
                <a:ea typeface="+mn-lt"/>
                <a:cs typeface="+mn-lt"/>
              </a:rPr>
              <a:t>міра</a:t>
            </a:r>
            <a:r>
              <a:rPr lang="ru-RU" sz="2000" i="1" dirty="0">
                <a:ea typeface="+mn-lt"/>
                <a:cs typeface="+mn-lt"/>
              </a:rPr>
              <a:t> </a:t>
            </a:r>
            <a:r>
              <a:rPr lang="ru-RU" sz="2000" i="1" dirty="0" err="1">
                <a:ea typeface="+mn-lt"/>
                <a:cs typeface="+mn-lt"/>
              </a:rPr>
              <a:t>належної</a:t>
            </a:r>
            <a:r>
              <a:rPr lang="ru-RU" sz="2000" i="1" dirty="0">
                <a:ea typeface="+mn-lt"/>
                <a:cs typeface="+mn-lt"/>
              </a:rPr>
              <a:t> </a:t>
            </a:r>
            <a:r>
              <a:rPr lang="ru-RU" sz="2000" i="1" dirty="0" err="1">
                <a:ea typeface="+mn-lt"/>
                <a:cs typeface="+mn-lt"/>
              </a:rPr>
              <a:t>поведінки</a:t>
            </a:r>
            <a:r>
              <a:rPr lang="ru-RU" sz="2000" i="1" dirty="0">
                <a:ea typeface="+mn-lt"/>
                <a:cs typeface="+mn-lt"/>
              </a:rPr>
              <a:t> </a:t>
            </a:r>
            <a:r>
              <a:rPr lang="ru-RU" sz="2000" i="1" dirty="0" err="1">
                <a:ea typeface="+mn-lt"/>
                <a:cs typeface="+mn-lt"/>
              </a:rPr>
              <a:t>учасника</a:t>
            </a:r>
            <a:r>
              <a:rPr lang="ru-RU" sz="2000" i="1" dirty="0">
                <a:ea typeface="+mn-lt"/>
                <a:cs typeface="+mn-lt"/>
              </a:rPr>
              <a:t> </a:t>
            </a:r>
            <a:r>
              <a:rPr lang="ru-RU" sz="2000" i="1" dirty="0" err="1">
                <a:ea typeface="+mn-lt"/>
                <a:cs typeface="+mn-lt"/>
              </a:rPr>
              <a:t>медичного</a:t>
            </a:r>
            <a:r>
              <a:rPr lang="ru-RU" sz="2000" i="1" dirty="0">
                <a:ea typeface="+mn-lt"/>
                <a:cs typeface="+mn-lt"/>
              </a:rPr>
              <a:t> </a:t>
            </a:r>
            <a:r>
              <a:rPr lang="ru-RU" sz="2000" i="1" dirty="0" err="1">
                <a:ea typeface="+mn-lt"/>
                <a:cs typeface="+mn-lt"/>
              </a:rPr>
              <a:t>правовідношення</a:t>
            </a:r>
            <a:r>
              <a:rPr lang="ru-RU" sz="2000" i="1" dirty="0">
                <a:ea typeface="+mn-lt"/>
                <a:cs typeface="+mn-lt"/>
              </a:rPr>
              <a:t> - </a:t>
            </a:r>
            <a:r>
              <a:rPr lang="ru-RU" sz="2000" i="1" dirty="0" err="1">
                <a:ea typeface="+mn-lt"/>
                <a:cs typeface="+mn-lt"/>
              </a:rPr>
              <a:t>носія</a:t>
            </a:r>
            <a:r>
              <a:rPr lang="ru-RU" sz="2000" i="1" dirty="0">
                <a:ea typeface="+mn-lt"/>
                <a:cs typeface="+mn-lt"/>
              </a:rPr>
              <a:t> </a:t>
            </a:r>
            <a:r>
              <a:rPr lang="ru-RU" sz="2000" i="1" dirty="0" err="1">
                <a:ea typeface="+mn-lt"/>
                <a:cs typeface="+mn-lt"/>
              </a:rPr>
              <a:t>цього</a:t>
            </a:r>
            <a:r>
              <a:rPr lang="ru-RU" sz="2000" i="1" dirty="0">
                <a:ea typeface="+mn-lt"/>
                <a:cs typeface="+mn-lt"/>
              </a:rPr>
              <a:t> </a:t>
            </a:r>
            <a:r>
              <a:rPr lang="ru-RU" sz="2000" i="1" dirty="0" err="1">
                <a:ea typeface="+mn-lt"/>
                <a:cs typeface="+mn-lt"/>
              </a:rPr>
              <a:t>обов'язку</a:t>
            </a:r>
            <a:endParaRPr lang="ru-RU" i="1" dirty="0" err="1"/>
          </a:p>
        </p:txBody>
      </p:sp>
      <p:sp>
        <p:nvSpPr>
          <p:cNvPr id="8" name="Стрелка: пятиугольник 7">
            <a:extLst>
              <a:ext uri="{FF2B5EF4-FFF2-40B4-BE49-F238E27FC236}">
                <a16:creationId xmlns:a16="http://schemas.microsoft.com/office/drawing/2014/main" id="{D1898A0E-3B8B-494B-A330-644DD000D9FC}"/>
              </a:ext>
            </a:extLst>
          </p:cNvPr>
          <p:cNvSpPr/>
          <p:nvPr/>
        </p:nvSpPr>
        <p:spPr>
          <a:xfrm>
            <a:off x="660983" y="3344834"/>
            <a:ext cx="2041584" cy="934528"/>
          </a:xfrm>
          <a:prstGeom prst="homePlat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>
                <a:ea typeface="+mn-lt"/>
                <a:cs typeface="+mn-lt"/>
              </a:rPr>
              <a:t>Право</a:t>
            </a:r>
            <a:r>
              <a:rPr lang="en-US" sz="2400" b="1" dirty="0">
                <a:ea typeface="+mn-lt"/>
                <a:cs typeface="+mn-lt"/>
              </a:rPr>
              <a:t>-</a:t>
            </a:r>
            <a:r>
              <a:rPr lang="ru-RU" sz="2400" b="1" dirty="0" err="1">
                <a:ea typeface="+mn-lt"/>
                <a:cs typeface="+mn-lt"/>
              </a:rPr>
              <a:t>суб'єктність</a:t>
            </a:r>
            <a:endParaRPr lang="ru-RU" b="1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37F78E4-C73F-4140-BE4C-5973A0912E60}"/>
              </a:ext>
            </a:extLst>
          </p:cNvPr>
          <p:cNvSpPr/>
          <p:nvPr/>
        </p:nvSpPr>
        <p:spPr>
          <a:xfrm>
            <a:off x="2762428" y="3430976"/>
            <a:ext cx="8597659" cy="93452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i="1" dirty="0" err="1">
                <a:ea typeface="+mn-lt"/>
                <a:cs typeface="+mn-lt"/>
              </a:rPr>
              <a:t>Передбачена</a:t>
            </a:r>
            <a:r>
              <a:rPr lang="ru-RU" sz="2000" i="1" dirty="0">
                <a:ea typeface="+mn-lt"/>
                <a:cs typeface="+mn-lt"/>
              </a:rPr>
              <a:t> нормами права </a:t>
            </a:r>
            <a:r>
              <a:rPr lang="ru-RU" sz="2000" i="1" dirty="0" err="1">
                <a:ea typeface="+mn-lt"/>
                <a:cs typeface="+mn-lt"/>
              </a:rPr>
              <a:t>здатність</a:t>
            </a:r>
            <a:r>
              <a:rPr lang="ru-RU" sz="2000" i="1" dirty="0">
                <a:ea typeface="+mn-lt"/>
                <a:cs typeface="+mn-lt"/>
              </a:rPr>
              <a:t> </a:t>
            </a:r>
            <a:r>
              <a:rPr lang="ru-RU" sz="2000" i="1" dirty="0" err="1">
                <a:ea typeface="+mn-lt"/>
                <a:cs typeface="+mn-lt"/>
              </a:rPr>
              <a:t>виступати</a:t>
            </a:r>
            <a:r>
              <a:rPr lang="ru-RU" sz="2000" i="1" dirty="0">
                <a:ea typeface="+mn-lt"/>
                <a:cs typeface="+mn-lt"/>
              </a:rPr>
              <a:t> </a:t>
            </a:r>
            <a:r>
              <a:rPr lang="ru-RU" sz="2000" i="1" dirty="0" err="1">
                <a:ea typeface="+mn-lt"/>
                <a:cs typeface="+mn-lt"/>
              </a:rPr>
              <a:t>учасником</a:t>
            </a:r>
            <a:r>
              <a:rPr lang="ru-RU" sz="2000" i="1" dirty="0">
                <a:ea typeface="+mn-lt"/>
                <a:cs typeface="+mn-lt"/>
              </a:rPr>
              <a:t> </a:t>
            </a:r>
            <a:r>
              <a:rPr lang="ru-RU" sz="2000" i="1" dirty="0" err="1">
                <a:ea typeface="+mn-lt"/>
                <a:cs typeface="+mn-lt"/>
              </a:rPr>
              <a:t>правовідносин</a:t>
            </a:r>
            <a:r>
              <a:rPr lang="ru-RU" sz="2000" i="1" dirty="0">
                <a:ea typeface="+mn-lt"/>
                <a:cs typeface="+mn-lt"/>
              </a:rPr>
              <a:t>. </a:t>
            </a:r>
            <a:r>
              <a:rPr lang="ru-RU" sz="2000" i="1" dirty="0" err="1">
                <a:ea typeface="+mn-lt"/>
                <a:cs typeface="+mn-lt"/>
              </a:rPr>
              <a:t>Це</a:t>
            </a:r>
            <a:r>
              <a:rPr lang="ru-RU" sz="2000" i="1" dirty="0">
                <a:ea typeface="+mn-lt"/>
                <a:cs typeface="+mn-lt"/>
              </a:rPr>
              <a:t> складна </a:t>
            </a:r>
            <a:r>
              <a:rPr lang="ru-RU" sz="2000" i="1" dirty="0" err="1">
                <a:ea typeface="+mn-lt"/>
                <a:cs typeface="+mn-lt"/>
              </a:rPr>
              <a:t>юридична</a:t>
            </a:r>
            <a:r>
              <a:rPr lang="ru-RU" sz="2000" i="1" dirty="0">
                <a:ea typeface="+mn-lt"/>
                <a:cs typeface="+mn-lt"/>
              </a:rPr>
              <a:t> </a:t>
            </a:r>
            <a:r>
              <a:rPr lang="ru-RU" sz="2000" i="1" dirty="0" err="1">
                <a:ea typeface="+mn-lt"/>
                <a:cs typeface="+mn-lt"/>
              </a:rPr>
              <a:t>властивість</a:t>
            </a:r>
            <a:r>
              <a:rPr lang="ru-RU" sz="2000" i="1" dirty="0">
                <a:ea typeface="+mn-lt"/>
                <a:cs typeface="+mn-lt"/>
              </a:rPr>
              <a:t>, яка </a:t>
            </a:r>
            <a:r>
              <a:rPr lang="ru-RU" sz="2000" i="1" dirty="0" err="1">
                <a:ea typeface="+mn-lt"/>
                <a:cs typeface="+mn-lt"/>
              </a:rPr>
              <a:t>складається</a:t>
            </a:r>
            <a:r>
              <a:rPr lang="ru-RU" sz="2000" i="1" dirty="0">
                <a:ea typeface="+mn-lt"/>
                <a:cs typeface="+mn-lt"/>
              </a:rPr>
              <a:t> з </a:t>
            </a:r>
            <a:r>
              <a:rPr lang="ru-RU" sz="2000" i="1" dirty="0" err="1">
                <a:solidFill>
                  <a:srgbClr val="C00000"/>
                </a:solidFill>
                <a:ea typeface="+mn-lt"/>
                <a:cs typeface="+mn-lt"/>
              </a:rPr>
              <a:t>правоздатності</a:t>
            </a:r>
            <a:r>
              <a:rPr lang="ru-RU" sz="2000" i="1" dirty="0">
                <a:solidFill>
                  <a:srgbClr val="C00000"/>
                </a:solidFill>
                <a:ea typeface="+mn-lt"/>
                <a:cs typeface="+mn-lt"/>
              </a:rPr>
              <a:t>, </a:t>
            </a:r>
            <a:r>
              <a:rPr lang="ru-RU" sz="2000" i="1" dirty="0" err="1">
                <a:solidFill>
                  <a:srgbClr val="C00000"/>
                </a:solidFill>
                <a:ea typeface="+mn-lt"/>
                <a:cs typeface="+mn-lt"/>
              </a:rPr>
              <a:t>дієздатності</a:t>
            </a:r>
            <a:r>
              <a:rPr lang="ru-RU" sz="2000" i="1" dirty="0">
                <a:solidFill>
                  <a:srgbClr val="C00000"/>
                </a:solidFill>
                <a:ea typeface="+mn-lt"/>
                <a:cs typeface="+mn-lt"/>
              </a:rPr>
              <a:t> і </a:t>
            </a:r>
            <a:r>
              <a:rPr lang="ru-RU" sz="2000" i="1" dirty="0" err="1">
                <a:solidFill>
                  <a:srgbClr val="C00000"/>
                </a:solidFill>
                <a:ea typeface="+mn-lt"/>
                <a:cs typeface="+mn-lt"/>
              </a:rPr>
              <a:t>деліктоздатності</a:t>
            </a:r>
            <a:endParaRPr lang="ru-RU" i="1" dirty="0">
              <a:solidFill>
                <a:srgbClr val="C00000"/>
              </a:solidFill>
            </a:endParaRPr>
          </a:p>
        </p:txBody>
      </p:sp>
      <p:sp>
        <p:nvSpPr>
          <p:cNvPr id="10" name="Стрелка: пятиугольник 9">
            <a:extLst>
              <a:ext uri="{FF2B5EF4-FFF2-40B4-BE49-F238E27FC236}">
                <a16:creationId xmlns:a16="http://schemas.microsoft.com/office/drawing/2014/main" id="{2AB13BCE-7109-4E2C-9BFC-D2A06EB7C311}"/>
              </a:ext>
            </a:extLst>
          </p:cNvPr>
          <p:cNvSpPr/>
          <p:nvPr/>
        </p:nvSpPr>
        <p:spPr>
          <a:xfrm>
            <a:off x="660982" y="4423135"/>
            <a:ext cx="2101444" cy="934528"/>
          </a:xfrm>
          <a:prstGeom prst="homePlat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 err="1">
                <a:ea typeface="+mn-lt"/>
                <a:cs typeface="+mn-lt"/>
              </a:rPr>
              <a:t>Юридична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відповідальність</a:t>
            </a:r>
            <a:endParaRPr lang="ru-RU" b="1" dirty="0" err="1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70B4BEA-7D7C-460B-A28D-0DD46C07ACB3}"/>
              </a:ext>
            </a:extLst>
          </p:cNvPr>
          <p:cNvSpPr/>
          <p:nvPr/>
        </p:nvSpPr>
        <p:spPr>
          <a:xfrm>
            <a:off x="2762427" y="4552409"/>
            <a:ext cx="8597659" cy="93452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i="1" dirty="0" err="1">
                <a:ea typeface="+mn-lt"/>
                <a:cs typeface="+mn-lt"/>
              </a:rPr>
              <a:t>Передбачена</a:t>
            </a:r>
            <a:r>
              <a:rPr lang="ru-RU" sz="2000" i="1" dirty="0">
                <a:ea typeface="+mn-lt"/>
                <a:cs typeface="+mn-lt"/>
              </a:rPr>
              <a:t> нормами права </a:t>
            </a:r>
            <a:r>
              <a:rPr lang="ru-RU" sz="2000" i="1" dirty="0" err="1">
                <a:ea typeface="+mn-lt"/>
                <a:cs typeface="+mn-lt"/>
              </a:rPr>
              <a:t>міра</a:t>
            </a:r>
            <a:r>
              <a:rPr lang="ru-RU" sz="2000" i="1" dirty="0">
                <a:ea typeface="+mn-lt"/>
                <a:cs typeface="+mn-lt"/>
              </a:rPr>
              <a:t> державного примусу, </a:t>
            </a:r>
            <a:r>
              <a:rPr lang="ru-RU" sz="2000" i="1" dirty="0" err="1">
                <a:ea typeface="+mn-lt"/>
                <a:cs typeface="+mn-lt"/>
              </a:rPr>
              <a:t>що</a:t>
            </a:r>
            <a:r>
              <a:rPr lang="ru-RU" sz="2000" i="1" dirty="0">
                <a:ea typeface="+mn-lt"/>
                <a:cs typeface="+mn-lt"/>
              </a:rPr>
              <a:t> </a:t>
            </a:r>
            <a:r>
              <a:rPr lang="ru-RU" sz="2000" i="1" dirty="0" err="1">
                <a:ea typeface="+mn-lt"/>
                <a:cs typeface="+mn-lt"/>
              </a:rPr>
              <a:t>застосовується</a:t>
            </a:r>
            <a:r>
              <a:rPr lang="ru-RU" sz="2000" i="1" dirty="0">
                <a:ea typeface="+mn-lt"/>
                <a:cs typeface="+mn-lt"/>
              </a:rPr>
              <a:t> до особи, яка вчинила </a:t>
            </a:r>
            <a:r>
              <a:rPr lang="ru-RU" sz="2000" i="1" dirty="0" err="1">
                <a:ea typeface="+mn-lt"/>
                <a:cs typeface="+mn-lt"/>
              </a:rPr>
              <a:t>правопорушення</a:t>
            </a:r>
            <a:r>
              <a:rPr lang="ru-RU" sz="2000" i="1" dirty="0">
                <a:ea typeface="+mn-lt"/>
                <a:cs typeface="+mn-lt"/>
              </a:rPr>
              <a:t> </a:t>
            </a:r>
            <a:endParaRPr lang="ru-RU" i="1" dirty="0"/>
          </a:p>
        </p:txBody>
      </p:sp>
      <p:sp>
        <p:nvSpPr>
          <p:cNvPr id="12" name="Стрелка: пятиугольник 11">
            <a:extLst>
              <a:ext uri="{FF2B5EF4-FFF2-40B4-BE49-F238E27FC236}">
                <a16:creationId xmlns:a16="http://schemas.microsoft.com/office/drawing/2014/main" id="{70774C32-4B85-4C82-9A9D-1689D7752893}"/>
              </a:ext>
            </a:extLst>
          </p:cNvPr>
          <p:cNvSpPr/>
          <p:nvPr/>
        </p:nvSpPr>
        <p:spPr>
          <a:xfrm>
            <a:off x="660981" y="5530191"/>
            <a:ext cx="2041584" cy="934528"/>
          </a:xfrm>
          <a:prstGeom prst="homePlat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 err="1">
                <a:ea typeface="+mn-lt"/>
                <a:cs typeface="+mn-lt"/>
              </a:rPr>
              <a:t>Правові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обмеження</a:t>
            </a:r>
            <a:endParaRPr lang="ru-RU" b="1" dirty="0" err="1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76D0467C-86AC-4697-8956-F3A49F42A467}"/>
              </a:ext>
            </a:extLst>
          </p:cNvPr>
          <p:cNvSpPr/>
          <p:nvPr/>
        </p:nvSpPr>
        <p:spPr>
          <a:xfrm>
            <a:off x="2762426" y="5673842"/>
            <a:ext cx="8597659" cy="119331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i="1" dirty="0" err="1">
                <a:ea typeface="+mn-lt"/>
                <a:cs typeface="+mn-lt"/>
              </a:rPr>
              <a:t>Обумовлені</a:t>
            </a:r>
            <a:r>
              <a:rPr lang="ru-RU" sz="2000" i="1" dirty="0">
                <a:ea typeface="+mn-lt"/>
                <a:cs typeface="+mn-lt"/>
              </a:rPr>
              <a:t> </a:t>
            </a:r>
            <a:r>
              <a:rPr lang="ru-RU" sz="2000" i="1" dirty="0" err="1">
                <a:ea typeface="+mn-lt"/>
                <a:cs typeface="+mn-lt"/>
              </a:rPr>
              <a:t>загальними</a:t>
            </a:r>
            <a:r>
              <a:rPr lang="ru-RU" sz="2000" i="1" dirty="0">
                <a:ea typeface="+mn-lt"/>
                <a:cs typeface="+mn-lt"/>
              </a:rPr>
              <a:t> та </a:t>
            </a:r>
            <a:r>
              <a:rPr lang="ru-RU" sz="2000" i="1" dirty="0" err="1">
                <a:ea typeface="+mn-lt"/>
                <a:cs typeface="+mn-lt"/>
              </a:rPr>
              <a:t>спеціальними</a:t>
            </a:r>
            <a:r>
              <a:rPr lang="ru-RU" sz="2000" i="1" dirty="0">
                <a:ea typeface="+mn-lt"/>
                <a:cs typeface="+mn-lt"/>
              </a:rPr>
              <a:t> НПА </a:t>
            </a:r>
            <a:r>
              <a:rPr lang="ru-RU" sz="2000" i="1" dirty="0" err="1">
                <a:ea typeface="+mn-lt"/>
                <a:cs typeface="+mn-lt"/>
              </a:rPr>
              <a:t>умови</a:t>
            </a:r>
            <a:r>
              <a:rPr lang="ru-RU" sz="2000" i="1" dirty="0">
                <a:ea typeface="+mn-lt"/>
                <a:cs typeface="+mn-lt"/>
              </a:rPr>
              <a:t>, правила, заборони, </a:t>
            </a:r>
            <a:r>
              <a:rPr lang="ru-RU" sz="2000" i="1" dirty="0" err="1">
                <a:ea typeface="+mn-lt"/>
                <a:cs typeface="+mn-lt"/>
              </a:rPr>
              <a:t>що</a:t>
            </a:r>
            <a:r>
              <a:rPr lang="ru-RU" sz="2000" i="1" dirty="0">
                <a:ea typeface="+mn-lt"/>
                <a:cs typeface="+mn-lt"/>
              </a:rPr>
              <a:t> </a:t>
            </a:r>
            <a:r>
              <a:rPr lang="ru-RU" sz="2000" i="1" dirty="0" err="1">
                <a:ea typeface="+mn-lt"/>
                <a:cs typeface="+mn-lt"/>
              </a:rPr>
              <a:t>ставлять</a:t>
            </a:r>
            <a:r>
              <a:rPr lang="ru-RU" sz="2000" i="1" dirty="0">
                <a:ea typeface="+mn-lt"/>
                <a:cs typeface="+mn-lt"/>
              </a:rPr>
              <a:t> </a:t>
            </a:r>
            <a:r>
              <a:rPr lang="ru-RU" sz="2000" i="1" dirty="0" err="1">
                <a:ea typeface="+mn-lt"/>
                <a:cs typeface="+mn-lt"/>
              </a:rPr>
              <a:t>працівника</a:t>
            </a:r>
            <a:r>
              <a:rPr lang="ru-RU" sz="2000" i="1" dirty="0">
                <a:ea typeface="+mn-lt"/>
                <a:cs typeface="+mn-lt"/>
              </a:rPr>
              <a:t> в </a:t>
            </a:r>
            <a:r>
              <a:rPr lang="ru-RU" sz="2000" i="1" dirty="0" err="1">
                <a:ea typeface="+mn-lt"/>
                <a:cs typeface="+mn-lt"/>
              </a:rPr>
              <a:t>певні</a:t>
            </a:r>
            <a:r>
              <a:rPr lang="ru-RU" sz="2000" i="1" dirty="0">
                <a:ea typeface="+mn-lt"/>
                <a:cs typeface="+mn-lt"/>
              </a:rPr>
              <a:t> </a:t>
            </a:r>
            <a:r>
              <a:rPr lang="ru-RU" sz="2000" i="1" dirty="0" err="1">
                <a:ea typeface="+mn-lt"/>
                <a:cs typeface="+mn-lt"/>
              </a:rPr>
              <a:t>юридичні</a:t>
            </a:r>
            <a:r>
              <a:rPr lang="ru-RU" sz="2000" i="1" dirty="0">
                <a:ea typeface="+mn-lt"/>
                <a:cs typeface="+mn-lt"/>
              </a:rPr>
              <a:t> </a:t>
            </a:r>
            <a:r>
              <a:rPr lang="ru-RU" sz="2000" i="1" dirty="0" err="1">
                <a:ea typeface="+mn-lt"/>
                <a:cs typeface="+mn-lt"/>
              </a:rPr>
              <a:t>межі</a:t>
            </a:r>
            <a:r>
              <a:rPr lang="ru-RU" sz="2000" i="1" dirty="0">
                <a:ea typeface="+mn-lt"/>
                <a:cs typeface="+mn-lt"/>
              </a:rPr>
              <a:t>, </a:t>
            </a:r>
            <a:r>
              <a:rPr lang="ru-RU" sz="2000" i="1" dirty="0" err="1">
                <a:ea typeface="+mn-lt"/>
                <a:cs typeface="+mn-lt"/>
              </a:rPr>
              <a:t>вихід</a:t>
            </a:r>
            <a:r>
              <a:rPr lang="ru-RU" sz="2000" i="1" dirty="0">
                <a:ea typeface="+mn-lt"/>
                <a:cs typeface="+mn-lt"/>
              </a:rPr>
              <a:t> за </a:t>
            </a:r>
            <a:r>
              <a:rPr lang="ru-RU" sz="2000" i="1" dirty="0" err="1">
                <a:ea typeface="+mn-lt"/>
                <a:cs typeface="+mn-lt"/>
              </a:rPr>
              <a:t>які</a:t>
            </a:r>
            <a:r>
              <a:rPr lang="ru-RU" sz="2000" i="1" dirty="0">
                <a:ea typeface="+mn-lt"/>
                <a:cs typeface="+mn-lt"/>
              </a:rPr>
              <a:t> </a:t>
            </a:r>
            <a:r>
              <a:rPr lang="ru-RU" sz="2000" i="1" dirty="0" err="1">
                <a:ea typeface="+mn-lt"/>
                <a:cs typeface="+mn-lt"/>
              </a:rPr>
              <a:t>тягне</a:t>
            </a:r>
            <a:r>
              <a:rPr lang="ru-RU" sz="2000" i="1" dirty="0">
                <a:ea typeface="+mn-lt"/>
                <a:cs typeface="+mn-lt"/>
              </a:rPr>
              <a:t> </a:t>
            </a:r>
            <a:r>
              <a:rPr lang="ru-RU" sz="2000" i="1" dirty="0" err="1">
                <a:ea typeface="+mn-lt"/>
                <a:cs typeface="+mn-lt"/>
              </a:rPr>
              <a:t>застосування</a:t>
            </a:r>
            <a:r>
              <a:rPr lang="ru-RU" sz="2000" i="1" dirty="0">
                <a:ea typeface="+mn-lt"/>
                <a:cs typeface="+mn-lt"/>
              </a:rPr>
              <a:t> того </a:t>
            </a:r>
            <a:r>
              <a:rPr lang="ru-RU" sz="2000" i="1" dirty="0" err="1">
                <a:ea typeface="+mn-lt"/>
                <a:cs typeface="+mn-lt"/>
              </a:rPr>
              <a:t>чи</a:t>
            </a:r>
            <a:r>
              <a:rPr lang="ru-RU" sz="2000" i="1" dirty="0">
                <a:ea typeface="+mn-lt"/>
                <a:cs typeface="+mn-lt"/>
              </a:rPr>
              <a:t> </a:t>
            </a:r>
            <a:r>
              <a:rPr lang="ru-RU" sz="2000" i="1" dirty="0" err="1">
                <a:ea typeface="+mn-lt"/>
                <a:cs typeface="+mn-lt"/>
              </a:rPr>
              <a:t>іншого</a:t>
            </a:r>
            <a:r>
              <a:rPr lang="ru-RU" sz="2000" i="1" dirty="0">
                <a:ea typeface="+mn-lt"/>
                <a:cs typeface="+mn-lt"/>
              </a:rPr>
              <a:t> </a:t>
            </a:r>
            <a:r>
              <a:rPr lang="ru-RU" sz="2000" i="1" dirty="0" err="1">
                <a:ea typeface="+mn-lt"/>
                <a:cs typeface="+mn-lt"/>
              </a:rPr>
              <a:t>різновиду</a:t>
            </a:r>
            <a:r>
              <a:rPr lang="ru-RU" sz="2000" i="1" dirty="0">
                <a:ea typeface="+mn-lt"/>
                <a:cs typeface="+mn-lt"/>
              </a:rPr>
              <a:t> </a:t>
            </a:r>
            <a:r>
              <a:rPr lang="ru-RU" sz="2000" i="1" dirty="0" err="1">
                <a:ea typeface="+mn-lt"/>
                <a:cs typeface="+mn-lt"/>
              </a:rPr>
              <a:t>юридичної</a:t>
            </a:r>
            <a:r>
              <a:rPr lang="ru-RU" sz="2000" i="1" dirty="0">
                <a:ea typeface="+mn-lt"/>
                <a:cs typeface="+mn-lt"/>
              </a:rPr>
              <a:t> </a:t>
            </a:r>
            <a:r>
              <a:rPr lang="ru-RU" sz="2000" i="1" dirty="0" err="1">
                <a:ea typeface="+mn-lt"/>
                <a:cs typeface="+mn-lt"/>
              </a:rPr>
              <a:t>відповідальності</a:t>
            </a:r>
            <a:endParaRPr lang="ru-RU" i="1"/>
          </a:p>
        </p:txBody>
      </p:sp>
    </p:spTree>
    <p:extLst>
      <p:ext uri="{BB962C8B-B14F-4D97-AF65-F5344CB8AC3E}">
        <p14:creationId xmlns:p14="http://schemas.microsoft.com/office/powerpoint/2010/main" val="3106460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2768DCD-B824-413A-B330-8D57ADB3724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ame 11">
            <a:extLst>
              <a:ext uri="{FF2B5EF4-FFF2-40B4-BE49-F238E27FC236}">
                <a16:creationId xmlns:a16="http://schemas.microsoft.com/office/drawing/2014/main" id="{19F9CD66-32FC-448F-B4C5-67D17508A22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frame">
            <a:avLst>
              <a:gd name="adj1" fmla="val 7164"/>
            </a:avLst>
          </a:prstGeom>
          <a:gradFill flip="none" rotWithShape="1">
            <a:gsLst>
              <a:gs pos="0">
                <a:schemeClr val="accent2"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5" descr="Изображение выглядит как внутренний, стол, деревянный, шкала&#10;&#10;Автоматически созданное описание">
            <a:extLst>
              <a:ext uri="{FF2B5EF4-FFF2-40B4-BE49-F238E27FC236}">
                <a16:creationId xmlns:a16="http://schemas.microsoft.com/office/drawing/2014/main" id="{56BA3E83-65F1-47F7-97DF-6EA256B20A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645" r="5721" b="2"/>
          <a:stretch/>
        </p:blipFill>
        <p:spPr>
          <a:xfrm>
            <a:off x="6096000" y="488577"/>
            <a:ext cx="5606425" cy="5880845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60F5488D-2D0C-45D9-91AA-AB9F5EB234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539" y="646083"/>
            <a:ext cx="5271638" cy="553087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28600" indent="0">
              <a:buNone/>
            </a:pPr>
            <a:r>
              <a:rPr lang="ru-RU" dirty="0" err="1">
                <a:solidFill>
                  <a:srgbClr val="C00000">
                    <a:alpha val="60000"/>
                  </a:srgbClr>
                </a:solidFill>
                <a:ea typeface="+mn-lt"/>
                <a:cs typeface="+mn-lt"/>
              </a:rPr>
              <a:t>Правоздатність</a:t>
            </a:r>
            <a:r>
              <a:rPr lang="ru-RU" dirty="0">
                <a:solidFill>
                  <a:schemeClr val="tx2">
                    <a:alpha val="60000"/>
                  </a:schemeClr>
                </a:solidFill>
                <a:ea typeface="+mn-lt"/>
                <a:cs typeface="+mn-lt"/>
              </a:rPr>
              <a:t> 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у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фізичних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осіб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виникає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з моменту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народження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особи та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припиняється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з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її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смертю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. </a:t>
            </a:r>
            <a:endParaRPr lang="ru-RU" dirty="0">
              <a:solidFill>
                <a:schemeClr val="tx1"/>
              </a:solidFill>
            </a:endParaRPr>
          </a:p>
          <a:p>
            <a:pPr marL="228600" indent="0">
              <a:buClr>
                <a:srgbClr val="E4F0EF"/>
              </a:buClr>
              <a:buNone/>
            </a:pPr>
            <a:r>
              <a:rPr lang="ru-RU" dirty="0" err="1">
                <a:solidFill>
                  <a:srgbClr val="C00000">
                    <a:alpha val="60000"/>
                  </a:srgbClr>
                </a:solidFill>
                <a:ea typeface="+mn-lt"/>
                <a:cs typeface="+mn-lt"/>
              </a:rPr>
              <a:t>Правоздатність</a:t>
            </a:r>
            <a:r>
              <a:rPr lang="ru-RU" dirty="0">
                <a:solidFill>
                  <a:schemeClr val="tx2">
                    <a:alpha val="60000"/>
                  </a:schemeClr>
                </a:solidFill>
                <a:ea typeface="+mn-lt"/>
                <a:cs typeface="+mn-lt"/>
              </a:rPr>
              <a:t> 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–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це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права  особи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мати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права. Вона є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однаковою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для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всіх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фізичних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осіб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незалежно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від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статі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національності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походження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майнового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стану,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віросповідання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та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ін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. 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8362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2768DCD-B824-413A-B330-8D57ADB3724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ame 11">
            <a:extLst>
              <a:ext uri="{FF2B5EF4-FFF2-40B4-BE49-F238E27FC236}">
                <a16:creationId xmlns:a16="http://schemas.microsoft.com/office/drawing/2014/main" id="{19F9CD66-32FC-448F-B4C5-67D17508A22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frame">
            <a:avLst>
              <a:gd name="adj1" fmla="val 7164"/>
            </a:avLst>
          </a:prstGeom>
          <a:gradFill flip="none" rotWithShape="1">
            <a:gsLst>
              <a:gs pos="0">
                <a:schemeClr val="accent2"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5" descr="Изображение выглядит как внутренний, стол, деревянный, шкала&#10;&#10;Автоматически созданное описание">
            <a:extLst>
              <a:ext uri="{FF2B5EF4-FFF2-40B4-BE49-F238E27FC236}">
                <a16:creationId xmlns:a16="http://schemas.microsoft.com/office/drawing/2014/main" id="{56BA3E83-65F1-47F7-97DF-6EA256B20A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645" r="5721" b="2"/>
          <a:stretch/>
        </p:blipFill>
        <p:spPr>
          <a:xfrm>
            <a:off x="6096000" y="488577"/>
            <a:ext cx="5606425" cy="5880845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60F5488D-2D0C-45D9-91AA-AB9F5EB234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539" y="2213215"/>
            <a:ext cx="5271638" cy="3963747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28600" indent="0">
              <a:buNone/>
            </a:pP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Дієздатність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, на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відміну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від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правоздатності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залежить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i="1" dirty="0" err="1">
                <a:solidFill>
                  <a:schemeClr val="tx1"/>
                </a:solidFill>
                <a:ea typeface="+mn-lt"/>
                <a:cs typeface="+mn-lt"/>
              </a:rPr>
              <a:t>від</a:t>
            </a:r>
            <a:r>
              <a:rPr lang="ru-RU" b="1" i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i="1" dirty="0" err="1">
                <a:solidFill>
                  <a:schemeClr val="tx1"/>
                </a:solidFill>
                <a:ea typeface="+mn-lt"/>
                <a:cs typeface="+mn-lt"/>
              </a:rPr>
              <a:t>віку</a:t>
            </a:r>
            <a:r>
              <a:rPr lang="ru-RU" b="1" i="1" dirty="0">
                <a:solidFill>
                  <a:schemeClr val="tx1"/>
                </a:solidFill>
                <a:ea typeface="+mn-lt"/>
                <a:cs typeface="+mn-lt"/>
              </a:rPr>
              <a:t> та </a:t>
            </a:r>
            <a:r>
              <a:rPr lang="ru-RU" b="1" i="1" dirty="0" err="1">
                <a:solidFill>
                  <a:schemeClr val="tx1"/>
                </a:solidFill>
                <a:ea typeface="+mn-lt"/>
                <a:cs typeface="+mn-lt"/>
              </a:rPr>
              <a:t>психічного</a:t>
            </a:r>
            <a:r>
              <a:rPr lang="ru-RU" b="1" i="1" dirty="0">
                <a:solidFill>
                  <a:schemeClr val="tx1"/>
                </a:solidFill>
                <a:ea typeface="+mn-lt"/>
                <a:cs typeface="+mn-lt"/>
              </a:rPr>
              <a:t> стану </a:t>
            </a:r>
            <a:r>
              <a:rPr lang="ru-RU" b="1" i="1" dirty="0" err="1">
                <a:solidFill>
                  <a:schemeClr val="tx1"/>
                </a:solidFill>
                <a:ea typeface="+mn-lt"/>
                <a:cs typeface="+mn-lt"/>
              </a:rPr>
              <a:t>стану</a:t>
            </a:r>
            <a:r>
              <a:rPr lang="ru-RU" b="1" i="1" dirty="0">
                <a:solidFill>
                  <a:schemeClr val="tx1"/>
                </a:solidFill>
                <a:ea typeface="+mn-lt"/>
                <a:cs typeface="+mn-lt"/>
              </a:rPr>
              <a:t>.</a:t>
            </a:r>
            <a:endParaRPr lang="ru-RU" b="1" i="1">
              <a:solidFill>
                <a:schemeClr val="tx1"/>
              </a:solidFill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20739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7A43D9-3C51-4567-9B18-0234D92BE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4811"/>
            <a:ext cx="10515600" cy="621073"/>
          </a:xfrm>
        </p:spPr>
        <p:txBody>
          <a:bodyPr>
            <a:normAutofit fontScale="90000"/>
          </a:bodyPr>
          <a:lstStyle/>
          <a:p>
            <a:r>
              <a:rPr lang="ru-RU" err="1">
                <a:cs typeface="Angsana New"/>
              </a:rPr>
              <a:t>Рівневий</a:t>
            </a:r>
            <a:r>
              <a:rPr lang="ru-RU">
                <a:cs typeface="Angsana New"/>
              </a:rPr>
              <a:t> </a:t>
            </a:r>
            <a:r>
              <a:rPr lang="ru-RU" err="1">
                <a:cs typeface="Angsana New"/>
              </a:rPr>
              <a:t>розподіл</a:t>
            </a:r>
            <a:r>
              <a:rPr lang="ru-RU">
                <a:cs typeface="Angsana New"/>
              </a:rPr>
              <a:t> правового статусу</a:t>
            </a:r>
            <a:endParaRPr lang="ru-RU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2C0203F6-4839-4C12-BB2E-D52BD734BD06}"/>
              </a:ext>
            </a:extLst>
          </p:cNvPr>
          <p:cNvSpPr/>
          <p:nvPr/>
        </p:nvSpPr>
        <p:spPr>
          <a:xfrm>
            <a:off x="1081177" y="1720970"/>
            <a:ext cx="8568904" cy="21853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EB5DA216-2617-4ED2-A2B2-AD71E9574D6A}"/>
              </a:ext>
            </a:extLst>
          </p:cNvPr>
          <p:cNvSpPr/>
          <p:nvPr/>
        </p:nvSpPr>
        <p:spPr>
          <a:xfrm>
            <a:off x="3625071" y="1806335"/>
            <a:ext cx="5952225" cy="2041583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Встановлюється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нормами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конституційного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цивільного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, трудового права.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Відображає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найбільш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суттєві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вихідні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конституційні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засади,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що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визначають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правове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становище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людини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основи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взаємовідносин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між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особою та державою.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Загальним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правовим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статусом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наділено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усіх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суб’єктів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права.</a:t>
            </a: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533D2D28-7124-4657-BEE4-3373E0C80572}"/>
              </a:ext>
            </a:extLst>
          </p:cNvPr>
          <p:cNvSpPr/>
          <p:nvPr/>
        </p:nvSpPr>
        <p:spPr>
          <a:xfrm>
            <a:off x="1208776" y="2035475"/>
            <a:ext cx="2329132" cy="1567131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/>
              <a:t>Загальний</a:t>
            </a:r>
            <a:r>
              <a:rPr lang="ru-RU" sz="2400" b="1" dirty="0"/>
              <a:t> статус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84FDC35F-FE36-46D1-A81B-1CF363180C51}"/>
              </a:ext>
            </a:extLst>
          </p:cNvPr>
          <p:cNvSpPr/>
          <p:nvPr/>
        </p:nvSpPr>
        <p:spPr>
          <a:xfrm>
            <a:off x="2317629" y="4021347"/>
            <a:ext cx="8568904" cy="2185356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28ADD3A2-E496-4F6E-B9E0-759FA56EEC84}"/>
              </a:ext>
            </a:extLst>
          </p:cNvPr>
          <p:cNvSpPr/>
          <p:nvPr/>
        </p:nvSpPr>
        <p:spPr>
          <a:xfrm>
            <a:off x="2040673" y="4335852"/>
            <a:ext cx="2748065" cy="1567131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/>
              <a:t>Спеціальний</a:t>
            </a:r>
            <a:r>
              <a:rPr lang="ru-RU" sz="2400" b="1" dirty="0"/>
              <a:t> статус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9C9F06D8-DBA3-448B-A285-974483BC2338}"/>
              </a:ext>
            </a:extLst>
          </p:cNvPr>
          <p:cNvSpPr/>
          <p:nvPr/>
        </p:nvSpPr>
        <p:spPr>
          <a:xfrm>
            <a:off x="4890278" y="4092334"/>
            <a:ext cx="5952225" cy="2041583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Пов’язаний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із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професійною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діяльністю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суб’єкта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та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іншими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чинниками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.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Спеціальним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статусом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суб’єкта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права є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правовий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статус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фармацевтичного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та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медичного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працівника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63937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C97EDAC-272B-41CC-86DA-8AC840ADE81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74DB18-01B6-427B-B6EE-48125B1E6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5391"/>
            <a:ext cx="10515600" cy="854375"/>
          </a:xfrm>
        </p:spPr>
        <p:txBody>
          <a:bodyPr anchor="ctr">
            <a:normAutofit/>
          </a:bodyPr>
          <a:lstStyle/>
          <a:p>
            <a:pPr algn="ctr"/>
            <a:r>
              <a:rPr lang="ru-RU" sz="440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  <a:cs typeface="Angsana New"/>
              </a:rPr>
              <a:t>Цивільні права медичного працівника</a:t>
            </a:r>
            <a:endParaRPr lang="ru-RU" sz="4400">
              <a:gradFill flip="none" rotWithShape="1">
                <a:gsLst>
                  <a:gs pos="0">
                    <a:schemeClr val="accent5">
                      <a:alpha val="70000"/>
                    </a:schemeClr>
                  </a:gs>
                  <a:gs pos="100000">
                    <a:schemeClr val="accent1">
                      <a:alpha val="70000"/>
                    </a:schemeClr>
                  </a:gs>
                </a:gsLst>
                <a:lin ang="0" scaled="1"/>
                <a:tileRect/>
              </a:gra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C61BB5E-8B40-4FAA-86B0-FD3832E71C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3902" y="847366"/>
            <a:ext cx="8931198" cy="167774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/>
          <a:p>
            <a:pPr marL="228600" indent="0" algn="ctr">
              <a:buNone/>
            </a:pPr>
            <a:r>
              <a:rPr lang="ru-RU" sz="2400" b="1" dirty="0" err="1">
                <a:solidFill>
                  <a:srgbClr val="C00000">
                    <a:alpha val="70000"/>
                  </a:srgbClr>
                </a:solidFill>
                <a:ea typeface="+mn-lt"/>
                <a:cs typeface="+mn-lt"/>
              </a:rPr>
              <a:t>Цивільний</a:t>
            </a:r>
            <a:r>
              <a:rPr lang="ru-RU" sz="2400" b="1" dirty="0">
                <a:solidFill>
                  <a:srgbClr val="C00000">
                    <a:alpha val="70000"/>
                  </a:srgbClr>
                </a:solidFill>
                <a:ea typeface="+mn-lt"/>
                <a:cs typeface="+mn-lt"/>
              </a:rPr>
              <a:t> кодекс </a:t>
            </a:r>
            <a:r>
              <a:rPr lang="ru-RU" sz="2400" b="1" dirty="0" err="1">
                <a:solidFill>
                  <a:srgbClr val="C00000">
                    <a:alpha val="70000"/>
                  </a:srgbClr>
                </a:solidFill>
                <a:ea typeface="+mn-lt"/>
                <a:cs typeface="+mn-lt"/>
              </a:rPr>
              <a:t>України</a:t>
            </a:r>
            <a:r>
              <a:rPr lang="ru-RU" sz="2400" b="1" dirty="0">
                <a:solidFill>
                  <a:srgbClr val="C00000">
                    <a:alpha val="70000"/>
                  </a:srgbClr>
                </a:solidFill>
                <a:ea typeface="+mn-lt"/>
                <a:cs typeface="+mn-lt"/>
              </a:rPr>
              <a:t> № 435-IV </a:t>
            </a:r>
            <a:r>
              <a:rPr lang="ru-RU" sz="2400" b="1" dirty="0" err="1">
                <a:solidFill>
                  <a:srgbClr val="C00000">
                    <a:alpha val="70000"/>
                  </a:srgbClr>
                </a:solidFill>
                <a:ea typeface="+mn-lt"/>
                <a:cs typeface="+mn-lt"/>
              </a:rPr>
              <a:t>від</a:t>
            </a:r>
            <a:r>
              <a:rPr lang="ru-RU" sz="2400" b="1" dirty="0">
                <a:solidFill>
                  <a:srgbClr val="C00000">
                    <a:alpha val="70000"/>
                  </a:srgbClr>
                </a:solidFill>
                <a:ea typeface="+mn-lt"/>
                <a:cs typeface="+mn-lt"/>
              </a:rPr>
              <a:t> 16.01.2003 р.</a:t>
            </a:r>
          </a:p>
          <a:p>
            <a:pPr marL="228600" indent="0" algn="ctr">
              <a:buNone/>
            </a:pP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регулює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особисті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немайнові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та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майнові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відносини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(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цивільні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відносини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),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засновані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на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юридичній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рівності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вільному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волевиявленні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майновій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самостійності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їх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учасників</a:t>
            </a:r>
            <a:r>
              <a:rPr lang="ru-RU" sz="1800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0A1C0EBC-7A5A-42AE-9ED3-A0EC1440EE8B}"/>
              </a:ext>
            </a:extLst>
          </p:cNvPr>
          <p:cNvSpPr/>
          <p:nvPr/>
        </p:nvSpPr>
        <p:spPr>
          <a:xfrm>
            <a:off x="707366" y="2885536"/>
            <a:ext cx="10797395" cy="747622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9018F8BF-FA45-4C3A-B904-E5C674A0E406}"/>
              </a:ext>
            </a:extLst>
          </p:cNvPr>
          <p:cNvSpPr/>
          <p:nvPr/>
        </p:nvSpPr>
        <p:spPr>
          <a:xfrm>
            <a:off x="707365" y="3877573"/>
            <a:ext cx="10797395" cy="833886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41E22B3A-9CCA-4A17-AB26-DCF92540E507}"/>
              </a:ext>
            </a:extLst>
          </p:cNvPr>
          <p:cNvSpPr/>
          <p:nvPr/>
        </p:nvSpPr>
        <p:spPr>
          <a:xfrm>
            <a:off x="707364" y="4970252"/>
            <a:ext cx="10797395" cy="833886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85B8E45C-E3A6-4D1F-8B2D-263CEB7D11CE}"/>
              </a:ext>
            </a:extLst>
          </p:cNvPr>
          <p:cNvSpPr/>
          <p:nvPr/>
        </p:nvSpPr>
        <p:spPr>
          <a:xfrm>
            <a:off x="707365" y="6019799"/>
            <a:ext cx="10797395" cy="833886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: вправо с вырезом 4">
            <a:extLst>
              <a:ext uri="{FF2B5EF4-FFF2-40B4-BE49-F238E27FC236}">
                <a16:creationId xmlns:a16="http://schemas.microsoft.com/office/drawing/2014/main" id="{321D88E2-DA5C-4B22-BF90-4C1661B0E047}"/>
              </a:ext>
            </a:extLst>
          </p:cNvPr>
          <p:cNvSpPr/>
          <p:nvPr/>
        </p:nvSpPr>
        <p:spPr>
          <a:xfrm>
            <a:off x="315029" y="2711333"/>
            <a:ext cx="2372263" cy="1107056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ea typeface="+mn-lt"/>
                <a:cs typeface="+mn-lt"/>
              </a:rPr>
              <a:t>Ст. 15</a:t>
            </a:r>
            <a:endParaRPr lang="ru-RU" sz="24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64A23F7-4CAB-4C85-A993-8E4E0B02BC06}"/>
              </a:ext>
            </a:extLst>
          </p:cNvPr>
          <p:cNvSpPr txBox="1"/>
          <p:nvPr/>
        </p:nvSpPr>
        <p:spPr>
          <a:xfrm>
            <a:off x="2682815" y="3071004"/>
            <a:ext cx="6265652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i="1" dirty="0" err="1"/>
              <a:t>На</a:t>
            </a:r>
            <a:r>
              <a:rPr lang="en-US" sz="2000" b="1" i="1" dirty="0"/>
              <a:t> </a:t>
            </a:r>
            <a:r>
              <a:rPr lang="en-US" sz="2000" b="1" i="1" dirty="0" err="1"/>
              <a:t>захист</a:t>
            </a:r>
            <a:r>
              <a:rPr lang="en-US" sz="2000" b="1" i="1" dirty="0"/>
              <a:t> </a:t>
            </a:r>
            <a:r>
              <a:rPr lang="en-US" sz="2000" b="1" i="1" dirty="0" err="1"/>
              <a:t>цивільних</a:t>
            </a:r>
            <a:r>
              <a:rPr lang="en-US" sz="2000" b="1" i="1" dirty="0"/>
              <a:t> </a:t>
            </a:r>
            <a:r>
              <a:rPr lang="en-US" sz="2000" b="1" i="1" dirty="0" err="1"/>
              <a:t>прав</a:t>
            </a:r>
            <a:r>
              <a:rPr lang="en-US" sz="2000" b="1" i="1" dirty="0"/>
              <a:t> </a:t>
            </a:r>
            <a:r>
              <a:rPr lang="en-US" sz="2000" b="1" i="1" dirty="0" err="1"/>
              <a:t>та</a:t>
            </a:r>
            <a:r>
              <a:rPr lang="en-US" sz="2000" b="1" i="1" dirty="0"/>
              <a:t> </a:t>
            </a:r>
            <a:r>
              <a:rPr lang="en-US" sz="2000" b="1" i="1" dirty="0" err="1"/>
              <a:t>інтересів</a:t>
            </a:r>
            <a:endParaRPr lang="en-US" sz="2000" b="1" i="1" dirty="0"/>
          </a:p>
        </p:txBody>
      </p:sp>
      <p:sp>
        <p:nvSpPr>
          <p:cNvPr id="11" name="Стрелка: вправо с вырезом 10">
            <a:extLst>
              <a:ext uri="{FF2B5EF4-FFF2-40B4-BE49-F238E27FC236}">
                <a16:creationId xmlns:a16="http://schemas.microsoft.com/office/drawing/2014/main" id="{2D9617D6-4727-4824-87EC-E1C9BF7213FD}"/>
              </a:ext>
            </a:extLst>
          </p:cNvPr>
          <p:cNvSpPr/>
          <p:nvPr/>
        </p:nvSpPr>
        <p:spPr>
          <a:xfrm>
            <a:off x="315028" y="3746502"/>
            <a:ext cx="2372263" cy="1107056"/>
          </a:xfrm>
          <a:prstGeom prst="notched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>
                <a:ea typeface="+mn-lt"/>
                <a:cs typeface="+mn-lt"/>
              </a:rPr>
              <a:t>Ст. 22</a:t>
            </a:r>
            <a:endParaRPr lang="ru-RU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6112D1-9D99-4825-8E2C-D4C85EC34F52}"/>
              </a:ext>
            </a:extLst>
          </p:cNvPr>
          <p:cNvSpPr txBox="1"/>
          <p:nvPr/>
        </p:nvSpPr>
        <p:spPr>
          <a:xfrm>
            <a:off x="2682815" y="3948023"/>
            <a:ext cx="8695426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i="1" dirty="0" err="1"/>
              <a:t>Особа</a:t>
            </a:r>
            <a:r>
              <a:rPr lang="en-US" sz="2000" b="1" i="1" dirty="0"/>
              <a:t>, </a:t>
            </a:r>
            <a:r>
              <a:rPr lang="en-US" sz="2000" b="1" i="1" dirty="0" err="1"/>
              <a:t>якій</a:t>
            </a:r>
            <a:r>
              <a:rPr lang="en-US" sz="2000" b="1" i="1" dirty="0"/>
              <a:t> </a:t>
            </a:r>
            <a:r>
              <a:rPr lang="en-US" sz="2000" b="1" i="1" dirty="0" err="1"/>
              <a:t>завдано</a:t>
            </a:r>
            <a:r>
              <a:rPr lang="en-US" sz="2000" b="1" i="1" dirty="0"/>
              <a:t> </a:t>
            </a:r>
            <a:r>
              <a:rPr lang="en-US" sz="2000" b="1" i="1" dirty="0" err="1"/>
              <a:t>збитків</a:t>
            </a:r>
            <a:r>
              <a:rPr lang="en-US" sz="2000" b="1" i="1" dirty="0"/>
              <a:t> у </a:t>
            </a:r>
            <a:r>
              <a:rPr lang="en-US" sz="2000" b="1" i="1" dirty="0" err="1"/>
              <a:t>результаті</a:t>
            </a:r>
            <a:r>
              <a:rPr lang="en-US" sz="2000" b="1" i="1" dirty="0"/>
              <a:t> </a:t>
            </a:r>
            <a:r>
              <a:rPr lang="en-US" sz="2000" b="1" i="1" dirty="0" err="1"/>
              <a:t>порушення</a:t>
            </a:r>
            <a:r>
              <a:rPr lang="en-US" sz="2000" b="1" i="1" dirty="0"/>
              <a:t> </a:t>
            </a:r>
            <a:r>
              <a:rPr lang="en-US" sz="2000" b="1" i="1" dirty="0" err="1"/>
              <a:t>її</a:t>
            </a:r>
            <a:r>
              <a:rPr lang="en-US" sz="2000" b="1" i="1" dirty="0"/>
              <a:t> </a:t>
            </a:r>
            <a:r>
              <a:rPr lang="en-US" sz="2000" b="1" i="1" dirty="0" err="1"/>
              <a:t>цивільного</a:t>
            </a:r>
            <a:r>
              <a:rPr lang="en-US" sz="2000" b="1" i="1" dirty="0"/>
              <a:t> </a:t>
            </a:r>
            <a:r>
              <a:rPr lang="en-US" sz="2000" b="1" i="1" dirty="0" err="1"/>
              <a:t>права</a:t>
            </a:r>
            <a:r>
              <a:rPr lang="en-US" sz="2000" b="1" i="1" dirty="0"/>
              <a:t>, </a:t>
            </a:r>
            <a:r>
              <a:rPr lang="en-US" sz="2000" b="1" i="1" dirty="0" err="1"/>
              <a:t>має</a:t>
            </a:r>
            <a:r>
              <a:rPr lang="en-US" sz="2000" b="1" i="1" dirty="0"/>
              <a:t> </a:t>
            </a:r>
            <a:r>
              <a:rPr lang="en-US" sz="2000" b="1" i="1" dirty="0" err="1"/>
              <a:t>право</a:t>
            </a:r>
            <a:r>
              <a:rPr lang="en-US" sz="2000" b="1" i="1" dirty="0"/>
              <a:t> </a:t>
            </a:r>
            <a:r>
              <a:rPr lang="en-US" sz="2000" b="1" i="1" dirty="0" err="1"/>
              <a:t>на</a:t>
            </a:r>
            <a:r>
              <a:rPr lang="en-US" sz="2000" b="1" i="1" dirty="0"/>
              <a:t> </a:t>
            </a:r>
            <a:r>
              <a:rPr lang="en-US" sz="2000" b="1" i="1" dirty="0" err="1"/>
              <a:t>їх</a:t>
            </a:r>
            <a:r>
              <a:rPr lang="en-US" sz="2000" b="1" i="1" dirty="0"/>
              <a:t> </a:t>
            </a:r>
            <a:r>
              <a:rPr lang="en-US" sz="2000" b="1" i="1" dirty="0" err="1"/>
              <a:t>відшкодування</a:t>
            </a:r>
            <a:endParaRPr lang="en-US" sz="2000" i="1" dirty="0"/>
          </a:p>
        </p:txBody>
      </p:sp>
      <p:sp>
        <p:nvSpPr>
          <p:cNvPr id="13" name="Стрелка: вправо с вырезом 12">
            <a:extLst>
              <a:ext uri="{FF2B5EF4-FFF2-40B4-BE49-F238E27FC236}">
                <a16:creationId xmlns:a16="http://schemas.microsoft.com/office/drawing/2014/main" id="{465F1046-A50D-4551-889B-4AF81EB313BE}"/>
              </a:ext>
            </a:extLst>
          </p:cNvPr>
          <p:cNvSpPr/>
          <p:nvPr/>
        </p:nvSpPr>
        <p:spPr>
          <a:xfrm>
            <a:off x="315027" y="4839181"/>
            <a:ext cx="2372263" cy="1107056"/>
          </a:xfrm>
          <a:prstGeom prst="notched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>
                <a:ea typeface="+mn-lt"/>
                <a:cs typeface="+mn-lt"/>
              </a:rPr>
              <a:t>Ст. 50 </a:t>
            </a:r>
            <a:endParaRPr lang="ru-RU" b="1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4DF816F-4872-4FAB-8FB0-27D063E0DD59}"/>
              </a:ext>
            </a:extLst>
          </p:cNvPr>
          <p:cNvSpPr txBox="1"/>
          <p:nvPr/>
        </p:nvSpPr>
        <p:spPr>
          <a:xfrm>
            <a:off x="2682815" y="5026325"/>
            <a:ext cx="8695426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i="1" dirty="0" err="1"/>
              <a:t>На</a:t>
            </a:r>
            <a:r>
              <a:rPr lang="en-US" sz="2000" b="1" i="1" dirty="0"/>
              <a:t> </a:t>
            </a:r>
            <a:r>
              <a:rPr lang="en-US" sz="2000" b="1" i="1" dirty="0" err="1"/>
              <a:t>безпечне</a:t>
            </a:r>
            <a:r>
              <a:rPr lang="en-US" sz="2000" b="1" i="1" dirty="0"/>
              <a:t> </a:t>
            </a:r>
            <a:r>
              <a:rPr lang="en-US" sz="2000" b="1" i="1" dirty="0" err="1"/>
              <a:t>для</a:t>
            </a:r>
            <a:r>
              <a:rPr lang="en-US" sz="2000" b="1" i="1" dirty="0"/>
              <a:t> </a:t>
            </a:r>
            <a:r>
              <a:rPr lang="en-US" sz="2000" b="1" i="1" dirty="0" err="1"/>
              <a:t>життя</a:t>
            </a:r>
            <a:r>
              <a:rPr lang="en-US" sz="2000" b="1" i="1" dirty="0"/>
              <a:t> і </a:t>
            </a:r>
            <a:r>
              <a:rPr lang="en-US" sz="2000" b="1" i="1" dirty="0" err="1"/>
              <a:t>здоров'я</a:t>
            </a:r>
            <a:r>
              <a:rPr lang="en-US" sz="2000" b="1" i="1" dirty="0"/>
              <a:t> </a:t>
            </a:r>
            <a:r>
              <a:rPr lang="en-US" sz="2000" b="1" i="1" dirty="0" err="1"/>
              <a:t>довкілля</a:t>
            </a:r>
            <a:r>
              <a:rPr lang="en-US" sz="2000" b="1" i="1" dirty="0"/>
              <a:t> </a:t>
            </a:r>
            <a:r>
              <a:rPr lang="en-US" sz="2000" b="1" i="1" dirty="0" err="1"/>
              <a:t>та</a:t>
            </a:r>
            <a:r>
              <a:rPr lang="en-US" sz="2000" b="1" i="1" dirty="0"/>
              <a:t> </a:t>
            </a:r>
            <a:r>
              <a:rPr lang="en-US" sz="2000" b="1" i="1" dirty="0" err="1"/>
              <a:t>на</a:t>
            </a:r>
            <a:r>
              <a:rPr lang="en-US" sz="2000" b="1" i="1" dirty="0"/>
              <a:t> </a:t>
            </a:r>
            <a:r>
              <a:rPr lang="en-US" sz="2000" b="1" i="1" dirty="0" err="1"/>
              <a:t>відшкодування</a:t>
            </a:r>
            <a:r>
              <a:rPr lang="en-US" sz="2000" b="1" i="1" dirty="0"/>
              <a:t> </a:t>
            </a:r>
            <a:r>
              <a:rPr lang="en-US" sz="2000" b="1" i="1" dirty="0" err="1"/>
              <a:t>завданої</a:t>
            </a:r>
            <a:r>
              <a:rPr lang="en-US" sz="2000" b="1" i="1" dirty="0"/>
              <a:t> </a:t>
            </a:r>
            <a:r>
              <a:rPr lang="en-US" sz="2000" b="1" i="1" dirty="0" err="1"/>
              <a:t>порушенням</a:t>
            </a:r>
            <a:r>
              <a:rPr lang="en-US" sz="2000" b="1" i="1" dirty="0"/>
              <a:t> </a:t>
            </a:r>
            <a:r>
              <a:rPr lang="en-US" sz="2000" b="1" i="1" dirty="0" err="1"/>
              <a:t>цього</a:t>
            </a:r>
            <a:r>
              <a:rPr lang="en-US" sz="2000" b="1" i="1" dirty="0"/>
              <a:t> </a:t>
            </a:r>
            <a:r>
              <a:rPr lang="en-US" sz="2000" b="1" i="1" dirty="0" err="1"/>
              <a:t>права</a:t>
            </a:r>
            <a:r>
              <a:rPr lang="en-US" sz="2000" b="1" i="1" dirty="0"/>
              <a:t> </a:t>
            </a:r>
            <a:r>
              <a:rPr lang="en-US" sz="2000" b="1" i="1" dirty="0" err="1"/>
              <a:t>шкоди</a:t>
            </a:r>
            <a:endParaRPr lang="en-US" sz="2000" b="1" i="1" dirty="0"/>
          </a:p>
        </p:txBody>
      </p:sp>
      <p:sp>
        <p:nvSpPr>
          <p:cNvPr id="15" name="Стрелка: вправо с вырезом 14">
            <a:extLst>
              <a:ext uri="{FF2B5EF4-FFF2-40B4-BE49-F238E27FC236}">
                <a16:creationId xmlns:a16="http://schemas.microsoft.com/office/drawing/2014/main" id="{4EFB086C-2BB5-4858-8547-15A0F53929E0}"/>
              </a:ext>
            </a:extLst>
          </p:cNvPr>
          <p:cNvSpPr/>
          <p:nvPr/>
        </p:nvSpPr>
        <p:spPr>
          <a:xfrm>
            <a:off x="315026" y="5888728"/>
            <a:ext cx="2372263" cy="1107056"/>
          </a:xfrm>
          <a:prstGeom prst="notched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>
                <a:ea typeface="+mn-lt"/>
                <a:cs typeface="+mn-lt"/>
              </a:rPr>
              <a:t>Ст. 23</a:t>
            </a:r>
            <a:endParaRPr lang="ru-RU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3B024B3-5CC1-42CF-B522-7E1E6FB84AD0}"/>
              </a:ext>
            </a:extLst>
          </p:cNvPr>
          <p:cNvSpPr txBox="1"/>
          <p:nvPr/>
        </p:nvSpPr>
        <p:spPr>
          <a:xfrm>
            <a:off x="2682815" y="6248400"/>
            <a:ext cx="8623539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i="1" dirty="0" err="1"/>
              <a:t>На</a:t>
            </a:r>
            <a:r>
              <a:rPr lang="en-US" sz="2000" b="1" i="1" dirty="0"/>
              <a:t> </a:t>
            </a:r>
            <a:r>
              <a:rPr lang="en-US" sz="2000" b="1" i="1" dirty="0" err="1"/>
              <a:t>відшкодування</a:t>
            </a:r>
            <a:r>
              <a:rPr lang="en-US" sz="2000" b="1" i="1" dirty="0"/>
              <a:t> </a:t>
            </a:r>
            <a:r>
              <a:rPr lang="en-US" sz="2000" b="1" i="1" dirty="0" err="1"/>
              <a:t>моральної</a:t>
            </a:r>
            <a:r>
              <a:rPr lang="en-US" sz="2000" b="1" i="1" dirty="0"/>
              <a:t> </a:t>
            </a:r>
            <a:r>
              <a:rPr lang="en-US" sz="2000" b="1" i="1" dirty="0" err="1"/>
              <a:t>шкоди</a:t>
            </a:r>
            <a:r>
              <a:rPr lang="en-US" sz="2000" b="1" i="1" dirty="0"/>
              <a:t>, </a:t>
            </a:r>
            <a:r>
              <a:rPr lang="en-US" sz="2000" b="1" i="1" dirty="0" err="1"/>
              <a:t>завданої</a:t>
            </a:r>
            <a:r>
              <a:rPr lang="en-US" sz="2000" b="1" i="1" dirty="0"/>
              <a:t> </a:t>
            </a:r>
            <a:r>
              <a:rPr lang="en-US" sz="2000" b="1" i="1" dirty="0" err="1"/>
              <a:t>внаслідок</a:t>
            </a:r>
            <a:r>
              <a:rPr lang="en-US" sz="2000" b="1" i="1" dirty="0"/>
              <a:t> </a:t>
            </a:r>
            <a:r>
              <a:rPr lang="en-US" sz="2000" b="1" i="1" dirty="0" err="1"/>
              <a:t>порушення</a:t>
            </a:r>
            <a:r>
              <a:rPr lang="en-US" sz="2000" b="1" i="1" dirty="0"/>
              <a:t> </a:t>
            </a:r>
            <a:r>
              <a:rPr lang="en-US" sz="2000" b="1" i="1" dirty="0" err="1"/>
              <a:t>її</a:t>
            </a:r>
            <a:r>
              <a:rPr lang="en-US" sz="2000" b="1" i="1" dirty="0"/>
              <a:t> </a:t>
            </a:r>
            <a:r>
              <a:rPr lang="en-US" sz="2000" b="1" i="1" dirty="0" err="1"/>
              <a:t>прав</a:t>
            </a:r>
            <a:endParaRPr lang="en-US" sz="2000" b="1" i="1" dirty="0"/>
          </a:p>
        </p:txBody>
      </p:sp>
    </p:spTree>
    <p:extLst>
      <p:ext uri="{BB962C8B-B14F-4D97-AF65-F5344CB8AC3E}">
        <p14:creationId xmlns:p14="http://schemas.microsoft.com/office/powerpoint/2010/main" val="4177412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C37C960-91F5-4F61-B2CD-8A037920720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524929-325F-4CC4-89F2-74EDDDC6BB0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664"/>
            <a:ext cx="12188952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6000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0D17641-B7BA-4826-BC7C-92172791CEE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51FC7BE-4DC6-4061-98EB-C48DCFFF6FF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743200" y="0"/>
            <a:ext cx="6857999" cy="6857998"/>
          </a:xfrm>
          <a:prstGeom prst="ellipse">
            <a:avLst/>
          </a:prstGeom>
          <a:gradFill>
            <a:gsLst>
              <a:gs pos="0">
                <a:schemeClr val="accent1">
                  <a:lumMod val="20000"/>
                  <a:lumOff val="80000"/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</a:gradFill>
          <a:ln>
            <a:noFill/>
          </a:ln>
          <a:effectLst>
            <a:softEdge rad="520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D4CA8B8-30A6-49D9-99C0-3ADAF9741C4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3990" y="1194074"/>
            <a:ext cx="5589934" cy="5737916"/>
          </a:xfrm>
          <a:prstGeom prst="ellipse">
            <a:avLst/>
          </a:prstGeom>
          <a:gradFill>
            <a:gsLst>
              <a:gs pos="0">
                <a:schemeClr val="accent1">
                  <a:alpha val="40000"/>
                </a:schemeClr>
              </a:gs>
              <a:gs pos="100000">
                <a:schemeClr val="accent5">
                  <a:alpha val="20000"/>
                </a:schemeClr>
              </a:gs>
            </a:gsLst>
            <a:lin ang="2700000" scaled="1"/>
          </a:gradFill>
          <a:ln>
            <a:noFill/>
          </a:ln>
          <a:effectLst>
            <a:softEdge rad="952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22809AF-EB43-4FA3-93FF-87D535C7186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6439622" y="194269"/>
            <a:ext cx="5760743" cy="57379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5">
                  <a:alpha val="40000"/>
                </a:schemeClr>
              </a:gs>
            </a:gsLst>
            <a:lin ang="2700000" scaled="1"/>
          </a:gradFill>
          <a:ln>
            <a:noFill/>
          </a:ln>
          <a:effectLst>
            <a:softEdge rad="1003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2F51F3-F668-48B8-B980-CBC3FDB451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2500" y="1773980"/>
            <a:ext cx="10287000" cy="2559975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  <a:ea typeface="+mj-lt"/>
                <a:cs typeface="+mj-lt"/>
              </a:rPr>
              <a:t>2. </a:t>
            </a:r>
            <a:r>
              <a:rPr lang="en-US" b="1" dirty="0" err="1">
                <a:solidFill>
                  <a:schemeClr val="tx1"/>
                </a:solidFill>
                <a:ea typeface="+mj-lt"/>
                <a:cs typeface="+mj-lt"/>
              </a:rPr>
              <a:t>Фармацевтичний</a:t>
            </a:r>
            <a:r>
              <a:rPr lang="en-US" b="1" dirty="0">
                <a:solidFill>
                  <a:schemeClr val="tx1"/>
                </a:solidFill>
                <a:ea typeface="+mj-lt"/>
                <a:cs typeface="+mj-lt"/>
              </a:rPr>
              <a:t> </a:t>
            </a:r>
            <a:r>
              <a:rPr lang="en-US" b="1" dirty="0" err="1">
                <a:solidFill>
                  <a:schemeClr val="tx1"/>
                </a:solidFill>
                <a:ea typeface="+mj-lt"/>
                <a:cs typeface="+mj-lt"/>
              </a:rPr>
              <a:t>працівник</a:t>
            </a:r>
            <a:r>
              <a:rPr lang="en-US" b="1" dirty="0">
                <a:solidFill>
                  <a:schemeClr val="tx1"/>
                </a:solidFill>
                <a:ea typeface="+mj-lt"/>
                <a:cs typeface="+mj-lt"/>
              </a:rPr>
              <a:t> </a:t>
            </a:r>
            <a:r>
              <a:rPr lang="en-US" b="1" dirty="0" err="1">
                <a:solidFill>
                  <a:schemeClr val="tx1"/>
                </a:solidFill>
                <a:ea typeface="+mj-lt"/>
                <a:cs typeface="+mj-lt"/>
              </a:rPr>
              <a:t>як</a:t>
            </a:r>
            <a:r>
              <a:rPr lang="en-US" b="1" dirty="0">
                <a:solidFill>
                  <a:schemeClr val="tx1"/>
                </a:solidFill>
                <a:ea typeface="+mj-lt"/>
                <a:cs typeface="+mj-lt"/>
              </a:rPr>
              <a:t> </a:t>
            </a:r>
            <a:r>
              <a:rPr lang="en-US" b="1" dirty="0" err="1">
                <a:solidFill>
                  <a:schemeClr val="tx1"/>
                </a:solidFill>
                <a:ea typeface="+mj-lt"/>
                <a:cs typeface="+mj-lt"/>
              </a:rPr>
              <a:t>загальний</a:t>
            </a:r>
            <a:r>
              <a:rPr lang="en-US" b="1" dirty="0">
                <a:solidFill>
                  <a:schemeClr val="tx1"/>
                </a:solidFill>
                <a:ea typeface="+mj-lt"/>
                <a:cs typeface="+mj-lt"/>
              </a:rPr>
              <a:t> </a:t>
            </a:r>
            <a:r>
              <a:rPr lang="en-US" b="1" dirty="0" err="1">
                <a:solidFill>
                  <a:schemeClr val="tx1"/>
                </a:solidFill>
                <a:ea typeface="+mj-lt"/>
                <a:cs typeface="+mj-lt"/>
              </a:rPr>
              <a:t>суб’єкт</a:t>
            </a:r>
            <a:r>
              <a:rPr lang="en-US" b="1" dirty="0">
                <a:solidFill>
                  <a:schemeClr val="tx1"/>
                </a:solidFill>
                <a:ea typeface="+mj-lt"/>
                <a:cs typeface="+mj-lt"/>
              </a:rPr>
              <a:t> </a:t>
            </a:r>
            <a:r>
              <a:rPr lang="en-US" b="1" dirty="0" err="1">
                <a:solidFill>
                  <a:schemeClr val="tx1"/>
                </a:solidFill>
                <a:ea typeface="+mj-lt"/>
                <a:cs typeface="+mj-lt"/>
              </a:rPr>
              <a:t>трудового</a:t>
            </a:r>
            <a:r>
              <a:rPr lang="en-US" b="1" dirty="0">
                <a:solidFill>
                  <a:schemeClr val="tx1"/>
                </a:solidFill>
                <a:ea typeface="+mj-lt"/>
                <a:cs typeface="+mj-lt"/>
              </a:rPr>
              <a:t> </a:t>
            </a:r>
            <a:r>
              <a:rPr lang="en-US" b="1" dirty="0" err="1">
                <a:solidFill>
                  <a:schemeClr val="tx1"/>
                </a:solidFill>
                <a:ea typeface="+mj-lt"/>
                <a:cs typeface="+mj-lt"/>
              </a:rPr>
              <a:t>права</a:t>
            </a:r>
            <a:endParaRPr lang="ru-RU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7440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32768DCD-B824-413A-B330-8D57ADB3724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D97E56-071D-4A83-AE3C-34D6A7590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3" y="5751"/>
            <a:ext cx="5512099" cy="2260571"/>
          </a:xfrm>
        </p:spPr>
        <p:txBody>
          <a:bodyPr anchor="ctr">
            <a:normAutofit/>
          </a:bodyPr>
          <a:lstStyle/>
          <a:p>
            <a:pPr algn="ctr"/>
            <a:r>
              <a:rPr lang="ru-RU" sz="4400" dirty="0" err="1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  <a:cs typeface="Angsana New"/>
              </a:rPr>
              <a:t>Трудові</a:t>
            </a:r>
            <a:r>
              <a:rPr lang="ru-RU" sz="4400" dirty="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  <a:cs typeface="Angsana New"/>
              </a:rPr>
              <a:t> права </a:t>
            </a:r>
            <a:r>
              <a:rPr lang="ru-RU" sz="4400" dirty="0" err="1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  <a:cs typeface="Angsana New"/>
              </a:rPr>
              <a:t>медичного</a:t>
            </a:r>
            <a:r>
              <a:rPr lang="ru-RU" sz="4400" dirty="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  <a:cs typeface="Angsana New"/>
              </a:rPr>
              <a:t> </a:t>
            </a:r>
            <a:r>
              <a:rPr lang="ru-RU" sz="4400" dirty="0" err="1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  <a:cs typeface="Angsana New"/>
              </a:rPr>
              <a:t>працівника</a:t>
            </a:r>
            <a:endParaRPr lang="ru-RU" sz="4400" dirty="0" err="1">
              <a:solidFill>
                <a:srgbClr val="68B0A8">
                  <a:alpha val="70000"/>
                </a:srgbClr>
              </a:solidFill>
            </a:endParaRPr>
          </a:p>
        </p:txBody>
      </p:sp>
      <p:graphicFrame>
        <p:nvGraphicFramePr>
          <p:cNvPr id="10" name="Объект 2">
            <a:extLst>
              <a:ext uri="{FF2B5EF4-FFF2-40B4-BE49-F238E27FC236}">
                <a16:creationId xmlns:a16="http://schemas.microsoft.com/office/drawing/2014/main" id="{26354B61-8AF4-4FB8-A676-3E9D45D0578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1837316"/>
              </p:ext>
            </p:extLst>
          </p:nvPr>
        </p:nvGraphicFramePr>
        <p:xfrm>
          <a:off x="5739261" y="-138022"/>
          <a:ext cx="6448425" cy="71201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9" name="Рисунок 69" descr="Изображение выглядит как текст, знак&#10;&#10;Автоматически созданное описание">
            <a:extLst>
              <a:ext uri="{FF2B5EF4-FFF2-40B4-BE49-F238E27FC236}">
                <a16:creationId xmlns:a16="http://schemas.microsoft.com/office/drawing/2014/main" id="{B06B01F6-D3A1-4E25-BDC6-B8909B633A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47877" y="2378106"/>
            <a:ext cx="2839528" cy="3913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797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C97EDAC-272B-41CC-86DA-8AC840ADE81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B597C6-257D-457C-B88B-40A5684E7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5391"/>
            <a:ext cx="10515600" cy="509318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ru-RU" sz="4400" err="1">
                <a:ea typeface="+mj-lt"/>
                <a:cs typeface="+mj-lt"/>
              </a:rPr>
              <a:t>Трудовий</a:t>
            </a:r>
            <a:r>
              <a:rPr lang="ru-RU" sz="4400">
                <a:ea typeface="+mj-lt"/>
                <a:cs typeface="+mj-lt"/>
              </a:rPr>
              <a:t> </a:t>
            </a:r>
            <a:r>
              <a:rPr lang="ru-RU" sz="4400" err="1">
                <a:ea typeface="+mj-lt"/>
                <a:cs typeface="+mj-lt"/>
              </a:rPr>
              <a:t>договір</a:t>
            </a:r>
            <a:r>
              <a:rPr lang="ru-RU" sz="4400">
                <a:ea typeface="+mj-lt"/>
                <a:cs typeface="+mj-lt"/>
              </a:rPr>
              <a:t>, </a:t>
            </a:r>
            <a:r>
              <a:rPr lang="ru-RU" sz="4400" err="1">
                <a:ea typeface="+mj-lt"/>
                <a:cs typeface="+mj-lt"/>
              </a:rPr>
              <a:t>його</a:t>
            </a:r>
            <a:r>
              <a:rPr lang="ru-RU" sz="4400">
                <a:ea typeface="+mj-lt"/>
                <a:cs typeface="+mj-lt"/>
              </a:rPr>
              <a:t> </a:t>
            </a:r>
            <a:r>
              <a:rPr lang="ru-RU" sz="4400" err="1">
                <a:ea typeface="+mj-lt"/>
                <a:cs typeface="+mj-lt"/>
              </a:rPr>
              <a:t>види</a:t>
            </a:r>
            <a:endParaRPr lang="ru-RU" err="1">
              <a:ea typeface="+mj-lt"/>
              <a:cs typeface="+mj-lt"/>
            </a:endParaRPr>
          </a:p>
        </p:txBody>
      </p:sp>
      <p:sp>
        <p:nvSpPr>
          <p:cNvPr id="4" name="Свиток: вертикальный 3">
            <a:extLst>
              <a:ext uri="{FF2B5EF4-FFF2-40B4-BE49-F238E27FC236}">
                <a16:creationId xmlns:a16="http://schemas.microsoft.com/office/drawing/2014/main" id="{870C1AE9-E147-4414-BD03-185773BE2C35}"/>
              </a:ext>
            </a:extLst>
          </p:cNvPr>
          <p:cNvSpPr/>
          <p:nvPr/>
        </p:nvSpPr>
        <p:spPr>
          <a:xfrm>
            <a:off x="949" y="686519"/>
            <a:ext cx="5017695" cy="5865961"/>
          </a:xfrm>
          <a:prstGeom prst="verticalScroll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Трудовий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договір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 </a:t>
            </a:r>
            <a:endParaRPr lang="ru-RU" sz="1700" dirty="0">
              <a:solidFill>
                <a:srgbClr val="C00000"/>
              </a:solidFill>
              <a:ea typeface="+mn-lt"/>
              <a:cs typeface="+mn-lt"/>
            </a:endParaRPr>
          </a:p>
          <a:p>
            <a:pPr algn="ctr"/>
            <a:r>
              <a:rPr lang="ru-RU" sz="1700" dirty="0">
                <a:ea typeface="+mn-lt"/>
                <a:cs typeface="+mn-lt"/>
              </a:rPr>
              <a:t>–</a:t>
            </a:r>
            <a:r>
              <a:rPr lang="ru-RU" sz="1700" b="1" dirty="0">
                <a:ea typeface="+mn-lt"/>
                <a:cs typeface="+mn-lt"/>
              </a:rPr>
              <a:t> угода </a:t>
            </a:r>
            <a:r>
              <a:rPr lang="ru-RU" sz="1700" b="1" dirty="0" err="1">
                <a:ea typeface="+mn-lt"/>
                <a:cs typeface="+mn-lt"/>
              </a:rPr>
              <a:t>між</a:t>
            </a:r>
            <a:r>
              <a:rPr lang="ru-RU" sz="1700" b="1" dirty="0">
                <a:ea typeface="+mn-lt"/>
                <a:cs typeface="+mn-lt"/>
              </a:rPr>
              <a:t> </a:t>
            </a:r>
            <a:r>
              <a:rPr lang="ru-RU" sz="1700" b="1" dirty="0" err="1">
                <a:ea typeface="+mn-lt"/>
                <a:cs typeface="+mn-lt"/>
              </a:rPr>
              <a:t>працівником</a:t>
            </a:r>
            <a:r>
              <a:rPr lang="ru-RU" sz="1700" b="1" dirty="0">
                <a:ea typeface="+mn-lt"/>
                <a:cs typeface="+mn-lt"/>
              </a:rPr>
              <a:t> i </a:t>
            </a:r>
            <a:r>
              <a:rPr lang="ru-RU" sz="1700" b="1" dirty="0" err="1">
                <a:ea typeface="+mn-lt"/>
                <a:cs typeface="+mn-lt"/>
              </a:rPr>
              <a:t>власником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підприємства</a:t>
            </a:r>
            <a:r>
              <a:rPr lang="ru-RU" sz="1700" dirty="0">
                <a:ea typeface="+mn-lt"/>
                <a:cs typeface="+mn-lt"/>
              </a:rPr>
              <a:t>, установи, </a:t>
            </a:r>
            <a:r>
              <a:rPr lang="ru-RU" sz="1700" dirty="0" err="1">
                <a:ea typeface="+mn-lt"/>
                <a:cs typeface="+mn-lt"/>
              </a:rPr>
              <a:t>організації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або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уповноваженим</a:t>
            </a:r>
            <a:r>
              <a:rPr lang="ru-RU" sz="1700" dirty="0">
                <a:ea typeface="+mn-lt"/>
                <a:cs typeface="+mn-lt"/>
              </a:rPr>
              <a:t> ним органом </a:t>
            </a:r>
            <a:r>
              <a:rPr lang="ru-RU" sz="1700" dirty="0" err="1">
                <a:ea typeface="+mn-lt"/>
                <a:cs typeface="+mn-lt"/>
              </a:rPr>
              <a:t>чи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фізичною</a:t>
            </a:r>
            <a:r>
              <a:rPr lang="ru-RU" sz="1700" dirty="0">
                <a:ea typeface="+mn-lt"/>
                <a:cs typeface="+mn-lt"/>
              </a:rPr>
              <a:t> особою, за </a:t>
            </a:r>
            <a:r>
              <a:rPr lang="ru-RU" sz="1700" dirty="0" err="1">
                <a:ea typeface="+mn-lt"/>
                <a:cs typeface="+mn-lt"/>
              </a:rPr>
              <a:t>якою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b="1" dirty="0" err="1">
                <a:ea typeface="+mn-lt"/>
                <a:cs typeface="+mn-lt"/>
              </a:rPr>
              <a:t>працівник</a:t>
            </a:r>
            <a:r>
              <a:rPr lang="ru-RU" sz="1700" b="1" dirty="0">
                <a:ea typeface="+mn-lt"/>
                <a:cs typeface="+mn-lt"/>
              </a:rPr>
              <a:t> </a:t>
            </a:r>
            <a:r>
              <a:rPr lang="ru-RU" sz="1700" b="1" dirty="0" err="1">
                <a:ea typeface="+mn-lt"/>
                <a:cs typeface="+mn-lt"/>
              </a:rPr>
              <a:t>зобов'язується</a:t>
            </a:r>
            <a:r>
              <a:rPr lang="ru-RU" sz="1700" b="1" dirty="0">
                <a:ea typeface="+mn-lt"/>
                <a:cs typeface="+mn-lt"/>
              </a:rPr>
              <a:t> </a:t>
            </a:r>
            <a:r>
              <a:rPr lang="ru-RU" sz="1700" b="1" dirty="0" err="1">
                <a:ea typeface="+mn-lt"/>
                <a:cs typeface="+mn-lt"/>
              </a:rPr>
              <a:t>виконувати</a:t>
            </a:r>
            <a:r>
              <a:rPr lang="ru-RU" sz="1700" b="1" dirty="0">
                <a:ea typeface="+mn-lt"/>
                <a:cs typeface="+mn-lt"/>
              </a:rPr>
              <a:t> роботу, </a:t>
            </a:r>
            <a:r>
              <a:rPr lang="ru-RU" sz="1700" b="1" dirty="0" err="1">
                <a:ea typeface="+mn-lt"/>
                <a:cs typeface="+mn-lt"/>
              </a:rPr>
              <a:t>визначену</a:t>
            </a:r>
            <a:r>
              <a:rPr lang="ru-RU" sz="1700" b="1" dirty="0">
                <a:ea typeface="+mn-lt"/>
                <a:cs typeface="+mn-lt"/>
              </a:rPr>
              <a:t> </a:t>
            </a:r>
            <a:r>
              <a:rPr lang="ru-RU" sz="1700" b="1" dirty="0" err="1">
                <a:ea typeface="+mn-lt"/>
                <a:cs typeface="+mn-lt"/>
              </a:rPr>
              <a:t>цією</a:t>
            </a:r>
            <a:r>
              <a:rPr lang="ru-RU" sz="1700" b="1" dirty="0">
                <a:ea typeface="+mn-lt"/>
                <a:cs typeface="+mn-lt"/>
              </a:rPr>
              <a:t> </a:t>
            </a:r>
            <a:r>
              <a:rPr lang="ru-RU" sz="1700" b="1" dirty="0" err="1">
                <a:ea typeface="+mn-lt"/>
                <a:cs typeface="+mn-lt"/>
              </a:rPr>
              <a:t>угодою</a:t>
            </a:r>
            <a:r>
              <a:rPr lang="ru-RU" sz="1700" b="1" dirty="0">
                <a:ea typeface="+mn-lt"/>
                <a:cs typeface="+mn-lt"/>
              </a:rPr>
              <a:t>, з </a:t>
            </a:r>
            <a:r>
              <a:rPr lang="ru-RU" sz="1700" b="1" dirty="0" err="1">
                <a:ea typeface="+mn-lt"/>
                <a:cs typeface="+mn-lt"/>
              </a:rPr>
              <a:t>підляганням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внутрішньому</a:t>
            </a:r>
            <a:r>
              <a:rPr lang="ru-RU" sz="1700" dirty="0">
                <a:ea typeface="+mn-lt"/>
                <a:cs typeface="+mn-lt"/>
              </a:rPr>
              <a:t> трудовому </a:t>
            </a:r>
            <a:r>
              <a:rPr lang="ru-RU" sz="1700" dirty="0" err="1">
                <a:ea typeface="+mn-lt"/>
                <a:cs typeface="+mn-lt"/>
              </a:rPr>
              <a:t>розпорядкові</a:t>
            </a:r>
            <a:r>
              <a:rPr lang="ru-RU" sz="1700" dirty="0">
                <a:ea typeface="+mn-lt"/>
                <a:cs typeface="+mn-lt"/>
              </a:rPr>
              <a:t>, а </a:t>
            </a:r>
            <a:r>
              <a:rPr lang="ru-RU" sz="1700" dirty="0" err="1">
                <a:ea typeface="+mn-lt"/>
                <a:cs typeface="+mn-lt"/>
              </a:rPr>
              <a:t>власник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підприємства</a:t>
            </a:r>
            <a:r>
              <a:rPr lang="ru-RU" sz="1700" dirty="0">
                <a:ea typeface="+mn-lt"/>
                <a:cs typeface="+mn-lt"/>
              </a:rPr>
              <a:t>, установи, </a:t>
            </a:r>
            <a:r>
              <a:rPr lang="ru-RU" sz="1700" dirty="0" err="1">
                <a:ea typeface="+mn-lt"/>
                <a:cs typeface="+mn-lt"/>
              </a:rPr>
              <a:t>організації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або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уповноважений</a:t>
            </a:r>
            <a:r>
              <a:rPr lang="ru-RU" sz="1700" dirty="0">
                <a:ea typeface="+mn-lt"/>
                <a:cs typeface="+mn-lt"/>
              </a:rPr>
              <a:t> ним орган </a:t>
            </a:r>
            <a:r>
              <a:rPr lang="ru-RU" sz="1700" dirty="0" err="1">
                <a:ea typeface="+mn-lt"/>
                <a:cs typeface="+mn-lt"/>
              </a:rPr>
              <a:t>чи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фізична</a:t>
            </a:r>
            <a:r>
              <a:rPr lang="ru-RU" sz="1700" dirty="0">
                <a:ea typeface="+mn-lt"/>
                <a:cs typeface="+mn-lt"/>
              </a:rPr>
              <a:t> особа </a:t>
            </a:r>
            <a:r>
              <a:rPr lang="ru-RU" sz="1700" dirty="0" err="1">
                <a:ea typeface="+mn-lt"/>
                <a:cs typeface="+mn-lt"/>
              </a:rPr>
              <a:t>зобов'язується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виплачувати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працівникові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заробітну</a:t>
            </a:r>
            <a:r>
              <a:rPr lang="ru-RU" sz="1700" dirty="0">
                <a:ea typeface="+mn-lt"/>
                <a:cs typeface="+mn-lt"/>
              </a:rPr>
              <a:t> плату i </a:t>
            </a:r>
            <a:r>
              <a:rPr lang="ru-RU" sz="1700" dirty="0" err="1">
                <a:ea typeface="+mn-lt"/>
                <a:cs typeface="+mn-lt"/>
              </a:rPr>
              <a:t>забезпечувати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умови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праці</a:t>
            </a:r>
            <a:r>
              <a:rPr lang="ru-RU" sz="1700" dirty="0">
                <a:ea typeface="+mn-lt"/>
                <a:cs typeface="+mn-lt"/>
              </a:rPr>
              <a:t>, </a:t>
            </a:r>
            <a:r>
              <a:rPr lang="ru-RU" sz="1700" dirty="0" err="1">
                <a:ea typeface="+mn-lt"/>
                <a:cs typeface="+mn-lt"/>
              </a:rPr>
              <a:t>необхідні</a:t>
            </a:r>
            <a:r>
              <a:rPr lang="ru-RU" sz="1700" dirty="0">
                <a:ea typeface="+mn-lt"/>
                <a:cs typeface="+mn-lt"/>
              </a:rPr>
              <a:t> для </a:t>
            </a:r>
            <a:r>
              <a:rPr lang="ru-RU" sz="1700" dirty="0" err="1">
                <a:ea typeface="+mn-lt"/>
                <a:cs typeface="+mn-lt"/>
              </a:rPr>
              <a:t>виконання</a:t>
            </a:r>
            <a:r>
              <a:rPr lang="ru-RU" sz="1700" dirty="0">
                <a:ea typeface="+mn-lt"/>
                <a:cs typeface="+mn-lt"/>
              </a:rPr>
              <a:t> роботи, </a:t>
            </a:r>
            <a:r>
              <a:rPr lang="ru-RU" sz="1700" dirty="0" err="1">
                <a:ea typeface="+mn-lt"/>
                <a:cs typeface="+mn-lt"/>
              </a:rPr>
              <a:t>передбачені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законодавством</a:t>
            </a:r>
            <a:r>
              <a:rPr lang="ru-RU" sz="1700" dirty="0">
                <a:ea typeface="+mn-lt"/>
                <a:cs typeface="+mn-lt"/>
              </a:rPr>
              <a:t> про </a:t>
            </a:r>
            <a:r>
              <a:rPr lang="ru-RU" sz="1700" dirty="0" err="1">
                <a:ea typeface="+mn-lt"/>
                <a:cs typeface="+mn-lt"/>
              </a:rPr>
              <a:t>працю</a:t>
            </a:r>
            <a:r>
              <a:rPr lang="ru-RU" sz="1700" dirty="0">
                <a:ea typeface="+mn-lt"/>
                <a:cs typeface="+mn-lt"/>
              </a:rPr>
              <a:t>, </a:t>
            </a:r>
            <a:r>
              <a:rPr lang="ru-RU" sz="1700" dirty="0" err="1">
                <a:ea typeface="+mn-lt"/>
                <a:cs typeface="+mn-lt"/>
              </a:rPr>
              <a:t>колективним</a:t>
            </a:r>
            <a:r>
              <a:rPr lang="ru-RU" sz="1700" dirty="0">
                <a:ea typeface="+mn-lt"/>
                <a:cs typeface="+mn-lt"/>
              </a:rPr>
              <a:t> договором i </a:t>
            </a:r>
            <a:r>
              <a:rPr lang="ru-RU" sz="1700" dirty="0" err="1">
                <a:ea typeface="+mn-lt"/>
                <a:cs typeface="+mn-lt"/>
              </a:rPr>
              <a:t>угодою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сторін</a:t>
            </a:r>
            <a:r>
              <a:rPr lang="ru-RU" sz="1700" dirty="0">
                <a:ea typeface="+mn-lt"/>
                <a:cs typeface="+mn-lt"/>
              </a:rPr>
              <a:t>.</a:t>
            </a:r>
            <a:endParaRPr lang="ru-RU" sz="1700" dirty="0"/>
          </a:p>
        </p:txBody>
      </p:sp>
      <p:sp>
        <p:nvSpPr>
          <p:cNvPr id="6" name="Блок-схема: знак завершения 5">
            <a:extLst>
              <a:ext uri="{FF2B5EF4-FFF2-40B4-BE49-F238E27FC236}">
                <a16:creationId xmlns:a16="http://schemas.microsoft.com/office/drawing/2014/main" id="{790FCBEF-9C9D-4D03-942C-5A1FCCAC4D1A}"/>
              </a:ext>
            </a:extLst>
          </p:cNvPr>
          <p:cNvSpPr/>
          <p:nvPr/>
        </p:nvSpPr>
        <p:spPr>
          <a:xfrm>
            <a:off x="5766399" y="688402"/>
            <a:ext cx="5377131" cy="661357"/>
          </a:xfrm>
          <a:prstGeom prst="flowChartTerminator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>
                <a:ea typeface="+mn-lt"/>
                <a:cs typeface="+mn-lt"/>
              </a:rPr>
              <a:t>Види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трудових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договорів</a:t>
            </a:r>
            <a:endParaRPr lang="ru-RU" sz="2400" b="1"/>
          </a:p>
        </p:txBody>
      </p:sp>
      <p:sp>
        <p:nvSpPr>
          <p:cNvPr id="7" name="Прямоугольник: скругленные противолежащие углы 6">
            <a:extLst>
              <a:ext uri="{FF2B5EF4-FFF2-40B4-BE49-F238E27FC236}">
                <a16:creationId xmlns:a16="http://schemas.microsoft.com/office/drawing/2014/main" id="{48536D22-D91C-4355-B758-955D887F8B09}"/>
              </a:ext>
            </a:extLst>
          </p:cNvPr>
          <p:cNvSpPr/>
          <p:nvPr/>
        </p:nvSpPr>
        <p:spPr>
          <a:xfrm>
            <a:off x="5219160" y="1718273"/>
            <a:ext cx="1854679" cy="661358"/>
          </a:xfrm>
          <a:prstGeom prst="round2Diag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безстроковий</a:t>
            </a:r>
            <a:endParaRPr lang="ru-RU" dirty="0" err="1"/>
          </a:p>
        </p:txBody>
      </p:sp>
      <p:sp>
        <p:nvSpPr>
          <p:cNvPr id="9" name="Прямоугольник: скругленные противолежащие углы 8">
            <a:extLst>
              <a:ext uri="{FF2B5EF4-FFF2-40B4-BE49-F238E27FC236}">
                <a16:creationId xmlns:a16="http://schemas.microsoft.com/office/drawing/2014/main" id="{B9E48BAA-3C27-4D52-885B-365D0744B7C3}"/>
              </a:ext>
            </a:extLst>
          </p:cNvPr>
          <p:cNvSpPr/>
          <p:nvPr/>
        </p:nvSpPr>
        <p:spPr>
          <a:xfrm>
            <a:off x="7145727" y="2048952"/>
            <a:ext cx="2501659" cy="718868"/>
          </a:xfrm>
          <a:prstGeom prst="round2Diag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на час </a:t>
            </a:r>
            <a:r>
              <a:rPr lang="ru-RU" dirty="0" err="1">
                <a:ea typeface="+mn-lt"/>
                <a:cs typeface="+mn-lt"/>
              </a:rPr>
              <a:t>виконання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певної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роботи</a:t>
            </a:r>
            <a:endParaRPr lang="ru-RU" dirty="0" err="1"/>
          </a:p>
        </p:txBody>
      </p:sp>
      <p:sp>
        <p:nvSpPr>
          <p:cNvPr id="10" name="Прямоугольник: скругленные противолежащие углы 9">
            <a:extLst>
              <a:ext uri="{FF2B5EF4-FFF2-40B4-BE49-F238E27FC236}">
                <a16:creationId xmlns:a16="http://schemas.microsoft.com/office/drawing/2014/main" id="{23E52418-8543-4BCE-BC17-922FAA860961}"/>
              </a:ext>
            </a:extLst>
          </p:cNvPr>
          <p:cNvSpPr/>
          <p:nvPr/>
        </p:nvSpPr>
        <p:spPr>
          <a:xfrm>
            <a:off x="9762405" y="1804537"/>
            <a:ext cx="2127848" cy="575094"/>
          </a:xfrm>
          <a:prstGeom prst="round2Diag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на </a:t>
            </a:r>
            <a:r>
              <a:rPr lang="ru-RU" dirty="0" err="1">
                <a:ea typeface="+mn-lt"/>
                <a:cs typeface="+mn-lt"/>
              </a:rPr>
              <a:t>визначений</a:t>
            </a:r>
            <a:r>
              <a:rPr lang="ru-RU" dirty="0">
                <a:ea typeface="+mn-lt"/>
                <a:cs typeface="+mn-lt"/>
              </a:rPr>
              <a:t> строк</a:t>
            </a:r>
            <a:endParaRPr lang="ru-RU" dirty="0"/>
          </a:p>
        </p:txBody>
      </p:sp>
      <p:sp>
        <p:nvSpPr>
          <p:cNvPr id="11" name="Стрелка: вниз 10">
            <a:extLst>
              <a:ext uri="{FF2B5EF4-FFF2-40B4-BE49-F238E27FC236}">
                <a16:creationId xmlns:a16="http://schemas.microsoft.com/office/drawing/2014/main" id="{B0ADCEA8-49E6-4F38-B4FF-0F0521D4BF6E}"/>
              </a:ext>
            </a:extLst>
          </p:cNvPr>
          <p:cNvSpPr/>
          <p:nvPr/>
        </p:nvSpPr>
        <p:spPr>
          <a:xfrm>
            <a:off x="5763826" y="1412202"/>
            <a:ext cx="402566" cy="488830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: вниз 11">
            <a:extLst>
              <a:ext uri="{FF2B5EF4-FFF2-40B4-BE49-F238E27FC236}">
                <a16:creationId xmlns:a16="http://schemas.microsoft.com/office/drawing/2014/main" id="{7B6A02B2-7449-47F1-8DAB-5BBD07B8D9D0}"/>
              </a:ext>
            </a:extLst>
          </p:cNvPr>
          <p:cNvSpPr/>
          <p:nvPr/>
        </p:nvSpPr>
        <p:spPr>
          <a:xfrm>
            <a:off x="8251108" y="1555975"/>
            <a:ext cx="402566" cy="488830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: вниз 12">
            <a:extLst>
              <a:ext uri="{FF2B5EF4-FFF2-40B4-BE49-F238E27FC236}">
                <a16:creationId xmlns:a16="http://schemas.microsoft.com/office/drawing/2014/main" id="{47E848F6-3FBD-4B6D-AE90-4977F2269DCE}"/>
              </a:ext>
            </a:extLst>
          </p:cNvPr>
          <p:cNvSpPr/>
          <p:nvPr/>
        </p:nvSpPr>
        <p:spPr>
          <a:xfrm>
            <a:off x="10565864" y="1354692"/>
            <a:ext cx="402566" cy="488830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Блок-схема: знак завершения 13">
            <a:extLst>
              <a:ext uri="{FF2B5EF4-FFF2-40B4-BE49-F238E27FC236}">
                <a16:creationId xmlns:a16="http://schemas.microsoft.com/office/drawing/2014/main" id="{AA1E2551-95C4-4E89-9D77-8352081AA5CF}"/>
              </a:ext>
            </a:extLst>
          </p:cNvPr>
          <p:cNvSpPr/>
          <p:nvPr/>
        </p:nvSpPr>
        <p:spPr>
          <a:xfrm>
            <a:off x="4831871" y="2830628"/>
            <a:ext cx="7030526" cy="661357"/>
          </a:xfrm>
          <a:prstGeom prst="flowChartTerminato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 err="1">
                <a:ea typeface="+mn-lt"/>
                <a:cs typeface="+mn-lt"/>
              </a:rPr>
              <a:t>Документи</a:t>
            </a:r>
            <a:r>
              <a:rPr lang="ru-RU" sz="2400" b="1" dirty="0">
                <a:ea typeface="+mn-lt"/>
                <a:cs typeface="+mn-lt"/>
              </a:rPr>
              <a:t>, </a:t>
            </a:r>
            <a:r>
              <a:rPr lang="ru-RU" sz="2400" b="1" dirty="0" err="1">
                <a:ea typeface="+mn-lt"/>
                <a:cs typeface="+mn-lt"/>
              </a:rPr>
              <a:t>необхідні</a:t>
            </a:r>
            <a:r>
              <a:rPr lang="ru-RU" sz="2400" b="1" dirty="0">
                <a:ea typeface="+mn-lt"/>
                <a:cs typeface="+mn-lt"/>
              </a:rPr>
              <a:t> для </a:t>
            </a:r>
            <a:r>
              <a:rPr lang="ru-RU" sz="2400" b="1" dirty="0" err="1">
                <a:ea typeface="+mn-lt"/>
                <a:cs typeface="+mn-lt"/>
              </a:rPr>
              <a:t>укладання</a:t>
            </a:r>
            <a:r>
              <a:rPr lang="ru-RU" sz="2400" b="1" dirty="0">
                <a:ea typeface="+mn-lt"/>
                <a:cs typeface="+mn-lt"/>
              </a:rPr>
              <a:t> ТД</a:t>
            </a:r>
            <a:endParaRPr lang="ru-RU" b="1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CE226BC1-93AD-4DE8-93BF-D6EF0FBE888E}"/>
              </a:ext>
            </a:extLst>
          </p:cNvPr>
          <p:cNvSpPr/>
          <p:nvPr/>
        </p:nvSpPr>
        <p:spPr>
          <a:xfrm>
            <a:off x="5016081" y="3484892"/>
            <a:ext cx="6656715" cy="143773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just">
              <a:buFont typeface="Arial"/>
              <a:buChar char="•"/>
            </a:pPr>
            <a:r>
              <a:rPr lang="ru-RU" b="1" dirty="0">
                <a:ea typeface="+mn-lt"/>
                <a:cs typeface="+mn-lt"/>
              </a:rPr>
              <a:t>паспорт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або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інший</a:t>
            </a:r>
            <a:r>
              <a:rPr lang="ru-RU" dirty="0">
                <a:ea typeface="+mn-lt"/>
                <a:cs typeface="+mn-lt"/>
              </a:rPr>
              <a:t> документ, </a:t>
            </a:r>
            <a:r>
              <a:rPr lang="ru-RU" dirty="0" err="1">
                <a:ea typeface="+mn-lt"/>
                <a:cs typeface="+mn-lt"/>
              </a:rPr>
              <a:t>що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посвідчує</a:t>
            </a:r>
            <a:r>
              <a:rPr lang="ru-RU" dirty="0">
                <a:ea typeface="+mn-lt"/>
                <a:cs typeface="+mn-lt"/>
              </a:rPr>
              <a:t> особу, </a:t>
            </a:r>
            <a:endParaRPr lang="ru-RU">
              <a:ea typeface="+mn-lt"/>
              <a:cs typeface="+mn-lt"/>
            </a:endParaRPr>
          </a:p>
          <a:p>
            <a:pPr marL="285750" indent="-285750" algn="just">
              <a:buFont typeface="Arial"/>
              <a:buChar char="•"/>
            </a:pPr>
            <a:r>
              <a:rPr lang="ru-RU" b="1" dirty="0" err="1">
                <a:ea typeface="+mn-lt"/>
                <a:cs typeface="+mn-lt"/>
              </a:rPr>
              <a:t>трудову</a:t>
            </a:r>
            <a:r>
              <a:rPr lang="ru-RU" b="1" dirty="0">
                <a:ea typeface="+mn-lt"/>
                <a:cs typeface="+mn-lt"/>
              </a:rPr>
              <a:t> книжку</a:t>
            </a:r>
            <a:r>
              <a:rPr lang="ru-RU" dirty="0">
                <a:ea typeface="+mn-lt"/>
                <a:cs typeface="+mn-lt"/>
              </a:rPr>
              <a:t>, </a:t>
            </a:r>
            <a:endParaRPr lang="ru-RU">
              <a:ea typeface="+mn-lt"/>
              <a:cs typeface="+mn-lt"/>
            </a:endParaRPr>
          </a:p>
          <a:p>
            <a:pPr marL="285750" indent="-285750" algn="just">
              <a:buFont typeface="Arial"/>
              <a:buChar char="•"/>
            </a:pPr>
            <a:r>
              <a:rPr lang="ru-RU" b="1" dirty="0">
                <a:ea typeface="+mn-lt"/>
                <a:cs typeface="+mn-lt"/>
              </a:rPr>
              <a:t>документ про </a:t>
            </a:r>
            <a:r>
              <a:rPr lang="ru-RU" b="1" dirty="0" err="1">
                <a:ea typeface="+mn-lt"/>
                <a:cs typeface="+mn-lt"/>
              </a:rPr>
              <a:t>освіту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спеціальність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кваліфікацію</a:t>
            </a:r>
            <a:r>
              <a:rPr lang="ru-RU" dirty="0">
                <a:ea typeface="+mn-lt"/>
                <a:cs typeface="+mn-lt"/>
              </a:rPr>
              <a:t>), </a:t>
            </a:r>
            <a:endParaRPr lang="ru-RU">
              <a:ea typeface="+mn-lt"/>
              <a:cs typeface="+mn-lt"/>
            </a:endParaRPr>
          </a:p>
          <a:p>
            <a:pPr marL="285750" indent="-285750" algn="just">
              <a:buFont typeface="Arial"/>
              <a:buChar char="•"/>
            </a:pPr>
            <a:r>
              <a:rPr lang="ru-RU" b="1" dirty="0">
                <a:ea typeface="+mn-lt"/>
                <a:cs typeface="+mn-lt"/>
              </a:rPr>
              <a:t>документ про стан </a:t>
            </a:r>
            <a:r>
              <a:rPr lang="ru-RU" b="1" dirty="0" err="1">
                <a:ea typeface="+mn-lt"/>
                <a:cs typeface="+mn-lt"/>
              </a:rPr>
              <a:t>здоров'я</a:t>
            </a:r>
            <a:r>
              <a:rPr lang="ru-RU" b="1" dirty="0">
                <a:ea typeface="+mn-lt"/>
                <a:cs typeface="+mn-lt"/>
              </a:rPr>
              <a:t>, </a:t>
            </a:r>
            <a:endParaRPr lang="ru-RU" b="1">
              <a:ea typeface="+mn-lt"/>
              <a:cs typeface="+mn-lt"/>
            </a:endParaRPr>
          </a:p>
          <a:p>
            <a:pPr marL="285750" indent="-285750" algn="just">
              <a:buFont typeface="Arial"/>
              <a:buChar char="•"/>
            </a:pPr>
            <a:r>
              <a:rPr lang="ru-RU" dirty="0" err="1">
                <a:ea typeface="+mn-lt"/>
                <a:cs typeface="+mn-lt"/>
              </a:rPr>
              <a:t>інші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документи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передбачені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законодавством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/>
          </a:p>
        </p:txBody>
      </p:sp>
      <p:sp>
        <p:nvSpPr>
          <p:cNvPr id="16" name="Блок-схема: знак завершения 15">
            <a:extLst>
              <a:ext uri="{FF2B5EF4-FFF2-40B4-BE49-F238E27FC236}">
                <a16:creationId xmlns:a16="http://schemas.microsoft.com/office/drawing/2014/main" id="{FE8AC0E9-911F-470E-BBF4-C35DD61971C5}"/>
              </a:ext>
            </a:extLst>
          </p:cNvPr>
          <p:cNvSpPr/>
          <p:nvPr/>
        </p:nvSpPr>
        <p:spPr>
          <a:xfrm>
            <a:off x="4831870" y="4929722"/>
            <a:ext cx="7030526" cy="661357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 err="1">
                <a:ea typeface="+mn-lt"/>
                <a:cs typeface="+mn-lt"/>
              </a:rPr>
              <a:t>Забороняється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вимагати</a:t>
            </a:r>
            <a:endParaRPr lang="ru-RU" b="1" dirty="0" err="1"/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BFF3F139-514B-43DA-B267-ABFD1654EF75}"/>
              </a:ext>
            </a:extLst>
          </p:cNvPr>
          <p:cNvSpPr/>
          <p:nvPr/>
        </p:nvSpPr>
        <p:spPr>
          <a:xfrm>
            <a:off x="5016080" y="5583986"/>
            <a:ext cx="6656715" cy="127958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marL="285750" indent="-285750" algn="just">
              <a:buFont typeface="Arial"/>
              <a:buChar char="•"/>
            </a:pPr>
            <a:r>
              <a:rPr lang="ru-RU" sz="1700" dirty="0" err="1">
                <a:ea typeface="+mn-lt"/>
                <a:cs typeface="+mn-lt"/>
              </a:rPr>
              <a:t>відомості</a:t>
            </a:r>
            <a:r>
              <a:rPr lang="ru-RU" sz="1700" dirty="0">
                <a:ea typeface="+mn-lt"/>
                <a:cs typeface="+mn-lt"/>
              </a:rPr>
              <a:t> про </a:t>
            </a:r>
            <a:r>
              <a:rPr lang="ru-RU" sz="1700" dirty="0" err="1">
                <a:ea typeface="+mn-lt"/>
                <a:cs typeface="+mn-lt"/>
              </a:rPr>
              <a:t>партійну</a:t>
            </a:r>
            <a:r>
              <a:rPr lang="ru-RU" sz="1700" dirty="0">
                <a:ea typeface="+mn-lt"/>
                <a:cs typeface="+mn-lt"/>
              </a:rPr>
              <a:t> i </a:t>
            </a:r>
            <a:r>
              <a:rPr lang="ru-RU" sz="1700" dirty="0" err="1">
                <a:ea typeface="+mn-lt"/>
                <a:cs typeface="+mn-lt"/>
              </a:rPr>
              <a:t>національну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приналежність</a:t>
            </a:r>
            <a:r>
              <a:rPr lang="ru-RU" sz="1700" dirty="0">
                <a:ea typeface="+mn-lt"/>
                <a:cs typeface="+mn-lt"/>
              </a:rPr>
              <a:t>, </a:t>
            </a:r>
          </a:p>
          <a:p>
            <a:pPr marL="285750" indent="-285750" algn="just">
              <a:buFont typeface="Arial"/>
              <a:buChar char="•"/>
            </a:pPr>
            <a:r>
              <a:rPr lang="ru-RU" sz="1700" dirty="0" err="1">
                <a:ea typeface="+mn-lt"/>
                <a:cs typeface="+mn-lt"/>
              </a:rPr>
              <a:t>походження</a:t>
            </a:r>
            <a:r>
              <a:rPr lang="ru-RU" sz="1700" dirty="0">
                <a:ea typeface="+mn-lt"/>
                <a:cs typeface="+mn-lt"/>
              </a:rPr>
              <a:t>, </a:t>
            </a:r>
          </a:p>
          <a:p>
            <a:pPr marL="285750" indent="-285750" algn="just">
              <a:buFont typeface="Arial"/>
              <a:buChar char="•"/>
            </a:pPr>
            <a:r>
              <a:rPr lang="ru-RU" sz="1700" dirty="0">
                <a:ea typeface="+mn-lt"/>
                <a:cs typeface="+mn-lt"/>
              </a:rPr>
              <a:t>прописку </a:t>
            </a:r>
          </a:p>
          <a:p>
            <a:pPr marL="285750" indent="-285750" algn="just">
              <a:buFont typeface="Arial"/>
              <a:buChar char="•"/>
            </a:pPr>
            <a:r>
              <a:rPr lang="ru-RU" sz="1700" dirty="0" err="1">
                <a:ea typeface="+mn-lt"/>
                <a:cs typeface="+mn-lt"/>
              </a:rPr>
              <a:t>документи</a:t>
            </a:r>
            <a:r>
              <a:rPr lang="ru-RU" sz="1700" dirty="0">
                <a:ea typeface="+mn-lt"/>
                <a:cs typeface="+mn-lt"/>
              </a:rPr>
              <a:t>, </a:t>
            </a:r>
            <a:r>
              <a:rPr lang="ru-RU" sz="1700" dirty="0" err="1">
                <a:ea typeface="+mn-lt"/>
                <a:cs typeface="+mn-lt"/>
              </a:rPr>
              <a:t>подання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яких</a:t>
            </a:r>
            <a:r>
              <a:rPr lang="ru-RU" sz="1700" dirty="0">
                <a:ea typeface="+mn-lt"/>
                <a:cs typeface="+mn-lt"/>
              </a:rPr>
              <a:t> не </a:t>
            </a:r>
            <a:r>
              <a:rPr lang="ru-RU" sz="1700" dirty="0" err="1">
                <a:ea typeface="+mn-lt"/>
                <a:cs typeface="+mn-lt"/>
              </a:rPr>
              <a:t>передбачено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законодавством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127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C97EDAC-272B-41CC-86DA-8AC840ADE81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EF4482-A092-42BD-A7D1-B7913FD9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0691" y="80874"/>
            <a:ext cx="10515600" cy="638715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ru-RU" sz="4400">
                <a:ea typeface="+mj-lt"/>
                <a:cs typeface="+mj-lt"/>
              </a:rPr>
              <a:t>Порядок оформлення на роботу</a:t>
            </a:r>
            <a:endParaRPr lang="ru-RU"/>
          </a:p>
        </p:txBody>
      </p:sp>
      <p:graphicFrame>
        <p:nvGraphicFramePr>
          <p:cNvPr id="10" name="Объект 2">
            <a:extLst>
              <a:ext uri="{FF2B5EF4-FFF2-40B4-BE49-F238E27FC236}">
                <a16:creationId xmlns:a16="http://schemas.microsoft.com/office/drawing/2014/main" id="{A4E7FC08-94D1-43F6-813B-6F50851C78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754425"/>
              </p:ext>
            </p:extLst>
          </p:nvPr>
        </p:nvGraphicFramePr>
        <p:xfrm>
          <a:off x="4152900" y="890498"/>
          <a:ext cx="8458200" cy="29860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0" name="Прямоугольник: скругленные углы 89">
            <a:extLst>
              <a:ext uri="{FF2B5EF4-FFF2-40B4-BE49-F238E27FC236}">
                <a16:creationId xmlns:a16="http://schemas.microsoft.com/office/drawing/2014/main" id="{BF86BF66-05D4-4785-A66F-8AFDD871E93F}"/>
              </a:ext>
            </a:extLst>
          </p:cNvPr>
          <p:cNvSpPr/>
          <p:nvPr/>
        </p:nvSpPr>
        <p:spPr>
          <a:xfrm>
            <a:off x="132272" y="4150743"/>
            <a:ext cx="5434640" cy="253041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dirty="0" err="1"/>
              <a:t>Фізична</a:t>
            </a:r>
            <a:r>
              <a:rPr lang="ru-RU" sz="2000" dirty="0"/>
              <a:t> особа-</a:t>
            </a:r>
            <a:r>
              <a:rPr lang="ru-RU" sz="2000" dirty="0" err="1"/>
              <a:t>підприємець</a:t>
            </a:r>
            <a:r>
              <a:rPr lang="ru-RU" sz="2000" dirty="0"/>
              <a:t> повинна у </a:t>
            </a:r>
            <a:r>
              <a:rPr lang="ru-RU" sz="2000" b="1" dirty="0" err="1"/>
              <a:t>тижневий</a:t>
            </a:r>
            <a:r>
              <a:rPr lang="ru-RU" sz="2000" dirty="0"/>
              <a:t> строк з моменту фактичного </a:t>
            </a:r>
            <a:r>
              <a:rPr lang="ru-RU" sz="2000" dirty="0" err="1"/>
              <a:t>допущення</a:t>
            </a:r>
            <a:r>
              <a:rPr lang="ru-RU" sz="2000" dirty="0"/>
              <a:t> </a:t>
            </a:r>
            <a:r>
              <a:rPr lang="ru-RU" sz="2000" dirty="0" err="1"/>
              <a:t>працівника</a:t>
            </a:r>
            <a:r>
              <a:rPr lang="ru-RU" sz="2000" dirty="0"/>
              <a:t> до </a:t>
            </a:r>
            <a:r>
              <a:rPr lang="ru-RU" sz="2000" dirty="0" err="1"/>
              <a:t>роботи</a:t>
            </a:r>
            <a:r>
              <a:rPr lang="ru-RU" sz="2000" dirty="0"/>
              <a:t> </a:t>
            </a:r>
            <a:r>
              <a:rPr lang="ru-RU" sz="2000" dirty="0" err="1"/>
              <a:t>зареєструвати</a:t>
            </a:r>
            <a:r>
              <a:rPr lang="ru-RU" sz="2000" dirty="0"/>
              <a:t> </a:t>
            </a:r>
            <a:r>
              <a:rPr lang="ru-RU" sz="2000" dirty="0" err="1"/>
              <a:t>укладений</a:t>
            </a:r>
            <a:r>
              <a:rPr lang="ru-RU" sz="2000" dirty="0"/>
              <a:t> у </a:t>
            </a:r>
            <a:r>
              <a:rPr lang="ru-RU" sz="2000" dirty="0" err="1"/>
              <a:t>письмовій</a:t>
            </a:r>
            <a:r>
              <a:rPr lang="ru-RU" sz="2000" dirty="0"/>
              <a:t> </a:t>
            </a:r>
            <a:r>
              <a:rPr lang="ru-RU" sz="2000" dirty="0" err="1"/>
              <a:t>формі</a:t>
            </a:r>
            <a:r>
              <a:rPr lang="ru-RU" sz="2000" dirty="0"/>
              <a:t> </a:t>
            </a:r>
            <a:r>
              <a:rPr lang="ru-RU" sz="2000" dirty="0" err="1"/>
              <a:t>трудовий</a:t>
            </a:r>
            <a:r>
              <a:rPr lang="ru-RU" sz="2000" dirty="0"/>
              <a:t> </a:t>
            </a:r>
            <a:r>
              <a:rPr lang="ru-RU" sz="2000" dirty="0" err="1"/>
              <a:t>договір</a:t>
            </a:r>
            <a:r>
              <a:rPr lang="ru-RU" sz="2000" dirty="0"/>
              <a:t> у </a:t>
            </a:r>
            <a:r>
              <a:rPr lang="ru-RU" sz="2000" b="1" dirty="0" err="1"/>
              <a:t>державній</a:t>
            </a:r>
            <a:r>
              <a:rPr lang="ru-RU" sz="2000" b="1" dirty="0"/>
              <a:t> </a:t>
            </a:r>
            <a:r>
              <a:rPr lang="ru-RU" sz="2000" b="1" dirty="0" err="1"/>
              <a:t>службі</a:t>
            </a:r>
            <a:r>
              <a:rPr lang="ru-RU" sz="2000" b="1" dirty="0"/>
              <a:t> </a:t>
            </a:r>
            <a:r>
              <a:rPr lang="ru-RU" sz="2000" b="1" dirty="0" err="1"/>
              <a:t>зайнятості</a:t>
            </a:r>
            <a:r>
              <a:rPr lang="ru-RU" sz="2000" dirty="0"/>
              <a:t> за </a:t>
            </a:r>
            <a:r>
              <a:rPr lang="ru-RU" sz="2000" dirty="0" err="1"/>
              <a:t>місцем</a:t>
            </a:r>
            <a:r>
              <a:rPr lang="ru-RU" sz="2000" dirty="0"/>
              <a:t> </a:t>
            </a:r>
            <a:r>
              <a:rPr lang="ru-RU" sz="2000" dirty="0" err="1"/>
              <a:t>свого</a:t>
            </a:r>
            <a:r>
              <a:rPr lang="ru-RU" sz="2000" dirty="0"/>
              <a:t> </a:t>
            </a:r>
            <a:r>
              <a:rPr lang="ru-RU" sz="2000" dirty="0" err="1"/>
              <a:t>проживання</a:t>
            </a:r>
            <a:endParaRPr lang="ru-RU" sz="2000" dirty="0"/>
          </a:p>
        </p:txBody>
      </p:sp>
      <p:sp>
        <p:nvSpPr>
          <p:cNvPr id="17" name="Блок-схема: знак завершения 16">
            <a:extLst>
              <a:ext uri="{FF2B5EF4-FFF2-40B4-BE49-F238E27FC236}">
                <a16:creationId xmlns:a16="http://schemas.microsoft.com/office/drawing/2014/main" id="{6B8A227E-5742-4A5B-AAF2-A842F48F7BB6}"/>
              </a:ext>
            </a:extLst>
          </p:cNvPr>
          <p:cNvSpPr/>
          <p:nvPr/>
        </p:nvSpPr>
        <p:spPr>
          <a:xfrm>
            <a:off x="131373" y="3636659"/>
            <a:ext cx="5305244" cy="718867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err="1">
                <a:ea typeface="+mn-lt"/>
                <a:cs typeface="+mn-lt"/>
              </a:rPr>
              <a:t>Особливості</a:t>
            </a:r>
            <a:r>
              <a:rPr lang="ru-RU" b="1" i="1" dirty="0">
                <a:ea typeface="+mn-lt"/>
                <a:cs typeface="+mn-lt"/>
              </a:rPr>
              <a:t> </a:t>
            </a:r>
            <a:r>
              <a:rPr lang="ru-RU" b="1" i="1" dirty="0" err="1">
                <a:ea typeface="+mn-lt"/>
                <a:cs typeface="+mn-lt"/>
              </a:rPr>
              <a:t>укладання</a:t>
            </a:r>
            <a:r>
              <a:rPr lang="ru-RU" b="1" i="1" dirty="0">
                <a:ea typeface="+mn-lt"/>
                <a:cs typeface="+mn-lt"/>
              </a:rPr>
              <a:t> трудового договору з </a:t>
            </a:r>
            <a:r>
              <a:rPr lang="ru-RU" b="1" i="1" dirty="0" err="1">
                <a:ea typeface="+mn-lt"/>
                <a:cs typeface="+mn-lt"/>
              </a:rPr>
              <a:t>приватним</a:t>
            </a:r>
            <a:r>
              <a:rPr lang="ru-RU" b="1" i="1" dirty="0">
                <a:ea typeface="+mn-lt"/>
                <a:cs typeface="+mn-lt"/>
              </a:rPr>
              <a:t> </a:t>
            </a:r>
            <a:r>
              <a:rPr lang="ru-RU" b="1" i="1" dirty="0" err="1">
                <a:ea typeface="+mn-lt"/>
                <a:cs typeface="+mn-lt"/>
              </a:rPr>
              <a:t>підприємцем</a:t>
            </a:r>
            <a:endParaRPr lang="ru-RU" b="1" i="1" dirty="0"/>
          </a:p>
        </p:txBody>
      </p:sp>
      <p:sp>
        <p:nvSpPr>
          <p:cNvPr id="18" name="Свиток: вертикальный 17">
            <a:extLst>
              <a:ext uri="{FF2B5EF4-FFF2-40B4-BE49-F238E27FC236}">
                <a16:creationId xmlns:a16="http://schemas.microsoft.com/office/drawing/2014/main" id="{77D28BF6-ABFB-48E6-ADFB-D18298C0BA6A}"/>
              </a:ext>
            </a:extLst>
          </p:cNvPr>
          <p:cNvSpPr/>
          <p:nvPr/>
        </p:nvSpPr>
        <p:spPr>
          <a:xfrm>
            <a:off x="6096001" y="4106533"/>
            <a:ext cx="5591942" cy="2458527"/>
          </a:xfrm>
          <a:prstGeom prst="verticalScroll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7468013-1D30-435D-B8FD-ADFBB5D86D83}"/>
              </a:ext>
            </a:extLst>
          </p:cNvPr>
          <p:cNvSpPr txBox="1"/>
          <p:nvPr/>
        </p:nvSpPr>
        <p:spPr>
          <a:xfrm>
            <a:off x="7265507" y="4609381"/>
            <a:ext cx="4030783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dirty="0" err="1"/>
              <a:t>Працівник</a:t>
            </a:r>
            <a:r>
              <a:rPr lang="ru-RU" dirty="0"/>
              <a:t> </a:t>
            </a:r>
            <a:r>
              <a:rPr lang="ru-RU" dirty="0" err="1"/>
              <a:t>фармацевтичного</a:t>
            </a:r>
            <a:r>
              <a:rPr lang="ru-RU" dirty="0"/>
              <a:t> сектору </a:t>
            </a:r>
          </a:p>
          <a:p>
            <a:pPr algn="ctr"/>
            <a:r>
              <a:rPr lang="ru-RU" dirty="0" err="1"/>
              <a:t>охорони</a:t>
            </a:r>
            <a:r>
              <a:rPr lang="ru-RU" dirty="0"/>
              <a:t> здоров'я, </a:t>
            </a:r>
            <a:r>
              <a:rPr lang="ru-RU" dirty="0" err="1"/>
              <a:t>який</a:t>
            </a:r>
            <a:r>
              <a:rPr lang="ru-RU" dirty="0"/>
              <a:t> не </a:t>
            </a:r>
            <a:r>
              <a:rPr lang="ru-RU" dirty="0" err="1"/>
              <a:t>працював</a:t>
            </a:r>
            <a:r>
              <a:rPr lang="ru-RU" dirty="0"/>
              <a:t> </a:t>
            </a:r>
          </a:p>
          <a:p>
            <a:pPr algn="ctr"/>
            <a:r>
              <a:rPr lang="ru-RU" dirty="0"/>
              <a:t>за </a:t>
            </a:r>
            <a:r>
              <a:rPr lang="ru-RU" dirty="0" err="1"/>
              <a:t>спеціальністю</a:t>
            </a:r>
            <a:r>
              <a:rPr lang="ru-RU" dirty="0"/>
              <a:t> </a:t>
            </a:r>
            <a:r>
              <a:rPr lang="ru-RU" dirty="0" err="1"/>
              <a:t>більше</a:t>
            </a:r>
            <a:r>
              <a:rPr lang="ru-RU" dirty="0"/>
              <a:t> 5 </a:t>
            </a:r>
            <a:r>
              <a:rPr lang="ru-RU" dirty="0" err="1"/>
              <a:t>років</a:t>
            </a:r>
            <a:r>
              <a:rPr lang="ru-RU" dirty="0"/>
              <a:t>, </a:t>
            </a:r>
            <a:r>
              <a:rPr lang="ru-RU" dirty="0" err="1"/>
              <a:t>має</a:t>
            </a:r>
            <a:r>
              <a:rPr lang="ru-RU" dirty="0"/>
              <a:t> </a:t>
            </a:r>
          </a:p>
          <a:p>
            <a:pPr algn="ctr"/>
            <a:r>
              <a:rPr lang="ru-RU" dirty="0" err="1"/>
              <a:t>підтвердити</a:t>
            </a:r>
            <a:r>
              <a:rPr lang="ru-RU" dirty="0"/>
              <a:t> свою </a:t>
            </a:r>
            <a:r>
              <a:rPr lang="ru-RU" dirty="0" err="1"/>
              <a:t>кваліфікацію</a:t>
            </a:r>
            <a:endParaRPr lang="ru-RU" dirty="0"/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FF09030E-8018-4B3C-94A2-62D446500A66}"/>
              </a:ext>
            </a:extLst>
          </p:cNvPr>
          <p:cNvSpPr/>
          <p:nvPr/>
        </p:nvSpPr>
        <p:spPr>
          <a:xfrm>
            <a:off x="6460378" y="4486725"/>
            <a:ext cx="805130" cy="56071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srgbClr val="C00000"/>
                </a:solidFill>
                <a:ea typeface="+mn-lt"/>
                <a:cs typeface="+mn-lt"/>
              </a:rPr>
              <a:t>NB!</a:t>
            </a:r>
            <a:endParaRPr lang="ru-RU" sz="2400" b="1" i="1" dirty="0">
              <a:solidFill>
                <a:srgbClr val="C00000"/>
              </a:solidFill>
            </a:endParaRPr>
          </a:p>
        </p:txBody>
      </p:sp>
      <p:pic>
        <p:nvPicPr>
          <p:cNvPr id="47" name="Рисунок 47" descr="Изображение выглядит как наружный объект, цепь, векторная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EE478461-866A-4535-A107-E8349FF32E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3824" y="708624"/>
            <a:ext cx="3930050" cy="2752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253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4F2066-35AA-862F-66BE-D912C90C8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631" y="1263385"/>
            <a:ext cx="2469444" cy="4331230"/>
          </a:xfrm>
        </p:spPr>
        <p:txBody>
          <a:bodyPr>
            <a:normAutofit fontScale="90000"/>
          </a:bodyPr>
          <a:lstStyle/>
          <a:p>
            <a:r>
              <a:rPr lang="ru-RU" sz="2800" b="1" i="0" dirty="0">
                <a:solidFill>
                  <a:srgbClr val="182A4B"/>
                </a:solidFill>
                <a:effectLst/>
                <a:latin typeface="Proba Pro"/>
              </a:rPr>
              <a:t>Алгоритм </a:t>
            </a:r>
            <a:r>
              <a:rPr lang="ru-RU" sz="2800" b="1" i="0" dirty="0" err="1">
                <a:solidFill>
                  <a:srgbClr val="182A4B"/>
                </a:solidFill>
                <a:effectLst/>
                <a:latin typeface="Proba Pro"/>
              </a:rPr>
              <a:t>дій</a:t>
            </a:r>
            <a:r>
              <a:rPr lang="ru-RU" sz="2800" b="1" i="0" dirty="0">
                <a:solidFill>
                  <a:srgbClr val="182A4B"/>
                </a:solidFill>
                <a:effectLst/>
                <a:latin typeface="Proba Pro"/>
              </a:rPr>
              <a:t> </a:t>
            </a:r>
            <a:r>
              <a:rPr lang="ru-RU" sz="2800" b="1" i="0" dirty="0" err="1">
                <a:solidFill>
                  <a:srgbClr val="182A4B"/>
                </a:solidFill>
                <a:effectLst/>
                <a:latin typeface="Proba Pro"/>
              </a:rPr>
              <a:t>роботодавця</a:t>
            </a:r>
            <a:r>
              <a:rPr lang="ru-RU" sz="2800" b="1" i="0" dirty="0">
                <a:solidFill>
                  <a:srgbClr val="182A4B"/>
                </a:solidFill>
                <a:effectLst/>
                <a:latin typeface="Proba Pro"/>
              </a:rPr>
              <a:t> </a:t>
            </a:r>
            <a:r>
              <a:rPr lang="ru-RU" sz="2800" b="1" i="0" dirty="0" err="1">
                <a:solidFill>
                  <a:srgbClr val="182A4B"/>
                </a:solidFill>
                <a:effectLst/>
                <a:latin typeface="Proba Pro"/>
              </a:rPr>
              <a:t>щодо</a:t>
            </a:r>
            <a:r>
              <a:rPr lang="ru-RU" sz="2800" b="1" i="0" dirty="0">
                <a:solidFill>
                  <a:srgbClr val="182A4B"/>
                </a:solidFill>
                <a:effectLst/>
                <a:latin typeface="Proba Pro"/>
              </a:rPr>
              <a:t> </a:t>
            </a:r>
            <a:r>
              <a:rPr lang="ru-RU" sz="2800" b="1" i="0" dirty="0" err="1">
                <a:solidFill>
                  <a:srgbClr val="182A4B"/>
                </a:solidFill>
                <a:effectLst/>
                <a:latin typeface="Proba Pro"/>
              </a:rPr>
              <a:t>внесення</a:t>
            </a:r>
            <a:r>
              <a:rPr lang="ru-RU" sz="2800" b="1" i="0" dirty="0">
                <a:solidFill>
                  <a:srgbClr val="182A4B"/>
                </a:solidFill>
                <a:effectLst/>
                <a:latin typeface="Proba Pro"/>
              </a:rPr>
              <a:t> </a:t>
            </a:r>
            <a:r>
              <a:rPr lang="ru-RU" sz="2800" b="1" i="0" dirty="0" err="1">
                <a:solidFill>
                  <a:srgbClr val="182A4B"/>
                </a:solidFill>
                <a:effectLst/>
                <a:latin typeface="Proba Pro"/>
              </a:rPr>
              <a:t>відомостей</a:t>
            </a:r>
            <a:r>
              <a:rPr lang="ru-RU" sz="2800" b="1" i="0" dirty="0">
                <a:solidFill>
                  <a:srgbClr val="182A4B"/>
                </a:solidFill>
                <a:effectLst/>
                <a:latin typeface="Proba Pro"/>
              </a:rPr>
              <a:t> до </a:t>
            </a:r>
            <a:r>
              <a:rPr lang="ru-RU" sz="2800" b="1" i="0" dirty="0" err="1">
                <a:solidFill>
                  <a:srgbClr val="182A4B"/>
                </a:solidFill>
                <a:effectLst/>
                <a:latin typeface="Proba Pro"/>
              </a:rPr>
              <a:t>Пенсійного</a:t>
            </a:r>
            <a:r>
              <a:rPr lang="ru-RU" sz="2800" b="1" i="0" dirty="0">
                <a:solidFill>
                  <a:srgbClr val="182A4B"/>
                </a:solidFill>
                <a:effectLst/>
                <a:latin typeface="Proba Pro"/>
              </a:rPr>
              <a:t> фонду </a:t>
            </a:r>
            <a:r>
              <a:rPr lang="ru-RU" sz="2800" b="1" i="0" dirty="0" err="1">
                <a:solidFill>
                  <a:srgbClr val="182A4B"/>
                </a:solidFill>
                <a:effectLst/>
                <a:latin typeface="Proba Pro"/>
              </a:rPr>
              <a:t>України</a:t>
            </a:r>
            <a:r>
              <a:rPr lang="ru-RU" sz="2800" b="1" i="0" dirty="0">
                <a:solidFill>
                  <a:srgbClr val="182A4B"/>
                </a:solidFill>
                <a:effectLst/>
                <a:latin typeface="Proba Pro"/>
              </a:rPr>
              <a:t> про </a:t>
            </a:r>
            <a:r>
              <a:rPr lang="ru-RU" sz="2800" b="1" i="0" dirty="0" err="1">
                <a:solidFill>
                  <a:srgbClr val="182A4B"/>
                </a:solidFill>
                <a:effectLst/>
                <a:latin typeface="Proba Pro"/>
              </a:rPr>
              <a:t>трудові</a:t>
            </a:r>
            <a:r>
              <a:rPr lang="ru-RU" sz="2800" b="1" i="0" dirty="0">
                <a:solidFill>
                  <a:srgbClr val="182A4B"/>
                </a:solidFill>
                <a:effectLst/>
                <a:latin typeface="Proba Pro"/>
              </a:rPr>
              <a:t> </a:t>
            </a:r>
            <a:r>
              <a:rPr lang="ru-RU" sz="2800" b="1" i="0" dirty="0" err="1">
                <a:solidFill>
                  <a:srgbClr val="182A4B"/>
                </a:solidFill>
                <a:effectLst/>
                <a:latin typeface="Proba Pro"/>
              </a:rPr>
              <a:t>відносини</a:t>
            </a:r>
            <a:r>
              <a:rPr lang="ru-RU" sz="2800" b="1" i="0" dirty="0">
                <a:solidFill>
                  <a:srgbClr val="182A4B"/>
                </a:solidFill>
                <a:effectLst/>
                <a:latin typeface="Proba Pro"/>
              </a:rPr>
              <a:t/>
            </a:r>
            <a:br>
              <a:rPr lang="ru-RU" sz="2800" b="1" i="0" dirty="0">
                <a:solidFill>
                  <a:srgbClr val="182A4B"/>
                </a:solidFill>
                <a:effectLst/>
                <a:latin typeface="Proba Pro"/>
              </a:rPr>
            </a:br>
            <a:endParaRPr lang="ru-UA" sz="2800" dirty="0"/>
          </a:p>
        </p:txBody>
      </p:sp>
      <p:pic>
        <p:nvPicPr>
          <p:cNvPr id="2050" name="Picture 2" descr="003 3">
            <a:extLst>
              <a:ext uri="{FF2B5EF4-FFF2-40B4-BE49-F238E27FC236}">
                <a16:creationId xmlns:a16="http://schemas.microsoft.com/office/drawing/2014/main" id="{8C2777AB-3C69-3E76-7B55-C1189BC9C1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9282" y="0"/>
            <a:ext cx="71582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32524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:a16="http://schemas.microsoft.com/office/drawing/2014/main" id="{DD7EAFE6-2BB9-41FB-9CF4-588CFC70877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frame">
            <a:avLst>
              <a:gd name="adj1" fmla="val 7164"/>
            </a:avLst>
          </a:prstGeom>
          <a:gradFill flip="none" rotWithShape="1">
            <a:gsLst>
              <a:gs pos="0">
                <a:schemeClr val="accent2"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C37C960-91F5-4F61-B2CD-8A037920720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AF0670-3B45-4FCE-83EA-0B7F69528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29"/>
            <a:ext cx="10515600" cy="590431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4000" err="1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  <a:cs typeface="Angsana New"/>
              </a:rPr>
              <a:t>Випробування</a:t>
            </a:r>
            <a:r>
              <a:rPr lang="en-US" sz="4000" dirty="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  <a:cs typeface="Angsana New"/>
              </a:rPr>
              <a:t> </a:t>
            </a:r>
            <a:r>
              <a:rPr lang="en-US" sz="4000" err="1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  <a:cs typeface="Angsana New"/>
              </a:rPr>
              <a:t>при</a:t>
            </a:r>
            <a:r>
              <a:rPr lang="en-US" sz="4000" dirty="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  <a:cs typeface="Angsana New"/>
              </a:rPr>
              <a:t> </a:t>
            </a:r>
            <a:r>
              <a:rPr lang="en-US" sz="4000" err="1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  <a:cs typeface="Angsana New"/>
              </a:rPr>
              <a:t>прийнятті</a:t>
            </a:r>
            <a:r>
              <a:rPr lang="en-US" sz="4000" dirty="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  <a:cs typeface="Angsana New"/>
              </a:rPr>
              <a:t> </a:t>
            </a:r>
            <a:r>
              <a:rPr lang="en-US" sz="4000" err="1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  <a:cs typeface="Angsana New"/>
              </a:rPr>
              <a:t>на</a:t>
            </a:r>
            <a:r>
              <a:rPr lang="en-US" sz="4000" dirty="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  <a:cs typeface="Angsana New"/>
              </a:rPr>
              <a:t> </a:t>
            </a:r>
            <a:r>
              <a:rPr lang="en-US" sz="4000" err="1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  <a:cs typeface="Angsana New"/>
              </a:rPr>
              <a:t>роботу</a:t>
            </a:r>
            <a:endParaRPr lang="en-US" sz="4000">
              <a:solidFill>
                <a:srgbClr val="68B0A8">
                  <a:alpha val="70000"/>
                </a:srgbClr>
              </a:solidFill>
              <a:cs typeface="Angsana New"/>
            </a:endParaRPr>
          </a:p>
        </p:txBody>
      </p:sp>
      <p:sp>
        <p:nvSpPr>
          <p:cNvPr id="5" name="Прямоугольник: скругленные противолежащие углы 4">
            <a:extLst>
              <a:ext uri="{FF2B5EF4-FFF2-40B4-BE49-F238E27FC236}">
                <a16:creationId xmlns:a16="http://schemas.microsoft.com/office/drawing/2014/main" id="{C2D0237D-A4E4-4C5C-AB4F-A7DD1088819E}"/>
              </a:ext>
            </a:extLst>
          </p:cNvPr>
          <p:cNvSpPr/>
          <p:nvPr/>
        </p:nvSpPr>
        <p:spPr>
          <a:xfrm>
            <a:off x="161027" y="1260895"/>
            <a:ext cx="4586376" cy="2257243"/>
          </a:xfrm>
          <a:prstGeom prst="round2Diag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ctr">
              <a:buFont typeface="Wingdings"/>
              <a:buChar char="Ø"/>
            </a:pPr>
            <a:r>
              <a:rPr lang="ru-RU" sz="2400" dirty="0" err="1">
                <a:ea typeface="+mn-lt"/>
                <a:cs typeface="+mn-lt"/>
              </a:rPr>
              <a:t>лише</a:t>
            </a:r>
            <a:r>
              <a:rPr lang="ru-RU" sz="2400" dirty="0">
                <a:ea typeface="+mn-lt"/>
                <a:cs typeface="+mn-lt"/>
              </a:rPr>
              <a:t> за </a:t>
            </a:r>
            <a:r>
              <a:rPr lang="ru-RU" sz="2400" dirty="0" err="1">
                <a:ea typeface="+mn-lt"/>
                <a:cs typeface="+mn-lt"/>
              </a:rPr>
              <a:t>згодою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сторін</a:t>
            </a:r>
            <a:r>
              <a:rPr lang="ru-RU" sz="2400" dirty="0">
                <a:ea typeface="+mn-lt"/>
                <a:cs typeface="+mn-lt"/>
              </a:rPr>
              <a:t>; </a:t>
            </a:r>
          </a:p>
          <a:p>
            <a:pPr marL="285750" indent="-285750" algn="ctr">
              <a:buFont typeface="Wingdings"/>
              <a:buChar char="Ø"/>
            </a:pPr>
            <a:r>
              <a:rPr lang="ru-RU" sz="2400" dirty="0" err="1">
                <a:ea typeface="+mn-lt"/>
                <a:cs typeface="+mn-lt"/>
              </a:rPr>
              <a:t>умова</a:t>
            </a:r>
            <a:r>
              <a:rPr lang="ru-RU" sz="2400" dirty="0">
                <a:ea typeface="+mn-lt"/>
                <a:cs typeface="+mn-lt"/>
              </a:rPr>
              <a:t> про </a:t>
            </a:r>
            <a:r>
              <a:rPr lang="ru-RU" sz="2400" dirty="0" err="1">
                <a:ea typeface="+mn-lt"/>
                <a:cs typeface="+mn-lt"/>
              </a:rPr>
              <a:t>випробування</a:t>
            </a:r>
            <a:r>
              <a:rPr lang="ru-RU" sz="2400" dirty="0">
                <a:ea typeface="+mn-lt"/>
                <a:cs typeface="+mn-lt"/>
              </a:rPr>
              <a:t> повинна бути оговорена в </a:t>
            </a:r>
            <a:r>
              <a:rPr lang="ru-RU" sz="2400" dirty="0" err="1">
                <a:ea typeface="+mn-lt"/>
                <a:cs typeface="+mn-lt"/>
              </a:rPr>
              <a:t>наказі</a:t>
            </a:r>
            <a:r>
              <a:rPr lang="ru-RU" sz="2400" dirty="0">
                <a:ea typeface="+mn-lt"/>
                <a:cs typeface="+mn-lt"/>
              </a:rPr>
              <a:t> (</a:t>
            </a:r>
            <a:r>
              <a:rPr lang="ru-RU" sz="2400" dirty="0" err="1">
                <a:ea typeface="+mn-lt"/>
                <a:cs typeface="+mn-lt"/>
              </a:rPr>
              <a:t>розпорядженні</a:t>
            </a:r>
            <a:r>
              <a:rPr lang="ru-RU" sz="2400" dirty="0">
                <a:ea typeface="+mn-lt"/>
                <a:cs typeface="+mn-lt"/>
              </a:rPr>
              <a:t>) про </a:t>
            </a:r>
            <a:r>
              <a:rPr lang="ru-RU" sz="2400" dirty="0" err="1">
                <a:ea typeface="+mn-lt"/>
                <a:cs typeface="+mn-lt"/>
              </a:rPr>
              <a:t>прийняття</a:t>
            </a:r>
            <a:r>
              <a:rPr lang="ru-RU" sz="2400" dirty="0">
                <a:ea typeface="+mn-lt"/>
                <a:cs typeface="+mn-lt"/>
              </a:rPr>
              <a:t> на роботу;</a:t>
            </a:r>
            <a:endParaRPr lang="ru-RU" sz="2400" dirty="0"/>
          </a:p>
        </p:txBody>
      </p:sp>
      <p:sp>
        <p:nvSpPr>
          <p:cNvPr id="4" name="Блок-схема: знак завершения 3">
            <a:extLst>
              <a:ext uri="{FF2B5EF4-FFF2-40B4-BE49-F238E27FC236}">
                <a16:creationId xmlns:a16="http://schemas.microsoft.com/office/drawing/2014/main" id="{47FCF749-2697-4824-B571-1C16A282C007}"/>
              </a:ext>
            </a:extLst>
          </p:cNvPr>
          <p:cNvSpPr/>
          <p:nvPr/>
        </p:nvSpPr>
        <p:spPr>
          <a:xfrm>
            <a:off x="45109" y="689301"/>
            <a:ext cx="5305244" cy="718867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 err="1">
                <a:ea typeface="+mn-lt"/>
                <a:cs typeface="+mn-lt"/>
              </a:rPr>
              <a:t>Умови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випробування</a:t>
            </a:r>
            <a:endParaRPr lang="ru-RU" sz="2400" b="1"/>
          </a:p>
        </p:txBody>
      </p:sp>
      <p:sp>
        <p:nvSpPr>
          <p:cNvPr id="9" name="Прямоугольник: скругленные противолежащие углы 8">
            <a:extLst>
              <a:ext uri="{FF2B5EF4-FFF2-40B4-BE49-F238E27FC236}">
                <a16:creationId xmlns:a16="http://schemas.microsoft.com/office/drawing/2014/main" id="{E743F82D-5443-491D-9BF2-0B8D1A6DD3AF}"/>
              </a:ext>
            </a:extLst>
          </p:cNvPr>
          <p:cNvSpPr/>
          <p:nvPr/>
        </p:nvSpPr>
        <p:spPr>
          <a:xfrm>
            <a:off x="161026" y="4193874"/>
            <a:ext cx="5880337" cy="2372263"/>
          </a:xfrm>
          <a:prstGeom prst="round2Diag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marL="285750" indent="-285750" algn="ctr">
              <a:buFont typeface="Wingdings"/>
              <a:buChar char="Ø"/>
            </a:pP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строк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випробування</a:t>
            </a:r>
            <a:r>
              <a:rPr lang="ru-RU" sz="2400" dirty="0">
                <a:ea typeface="+mn-lt"/>
                <a:cs typeface="+mn-lt"/>
              </a:rPr>
              <a:t> не </a:t>
            </a:r>
            <a:r>
              <a:rPr lang="ru-RU" sz="2400" dirty="0" err="1">
                <a:ea typeface="+mn-lt"/>
                <a:cs typeface="+mn-lt"/>
              </a:rPr>
              <a:t>може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перевищувати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трьох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місяців</a:t>
            </a:r>
            <a:r>
              <a:rPr lang="ru-RU" sz="2400" dirty="0">
                <a:ea typeface="+mn-lt"/>
                <a:cs typeface="+mn-lt"/>
              </a:rPr>
              <a:t>, а в </a:t>
            </a:r>
            <a:r>
              <a:rPr lang="ru-RU" sz="2400" dirty="0" err="1">
                <a:ea typeface="+mn-lt"/>
                <a:cs typeface="+mn-lt"/>
              </a:rPr>
              <a:t>окремих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випадках</a:t>
            </a:r>
            <a:r>
              <a:rPr lang="ru-RU" sz="2400" dirty="0">
                <a:ea typeface="+mn-lt"/>
                <a:cs typeface="+mn-lt"/>
              </a:rPr>
              <a:t>, за </a:t>
            </a:r>
            <a:r>
              <a:rPr lang="ru-RU" sz="2400" dirty="0" err="1">
                <a:ea typeface="+mn-lt"/>
                <a:cs typeface="+mn-lt"/>
              </a:rPr>
              <a:t>погодженням</a:t>
            </a:r>
            <a:r>
              <a:rPr lang="ru-RU" sz="2400" dirty="0">
                <a:ea typeface="+mn-lt"/>
                <a:cs typeface="+mn-lt"/>
              </a:rPr>
              <a:t> з </a:t>
            </a:r>
            <a:r>
              <a:rPr lang="ru-RU" sz="2400" dirty="0" err="1">
                <a:ea typeface="+mn-lt"/>
                <a:cs typeface="+mn-lt"/>
              </a:rPr>
              <a:t>відповідним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комітетом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профспілки</a:t>
            </a:r>
            <a:r>
              <a:rPr lang="ru-RU" sz="2400" dirty="0">
                <a:ea typeface="+mn-lt"/>
                <a:cs typeface="+mn-lt"/>
              </a:rPr>
              <a:t>, – 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шести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місяців</a:t>
            </a:r>
            <a:r>
              <a:rPr lang="ru-RU" sz="2400" dirty="0">
                <a:ea typeface="+mn-lt"/>
                <a:cs typeface="+mn-lt"/>
              </a:rPr>
              <a:t>;</a:t>
            </a:r>
            <a:endParaRPr lang="ru-RU" sz="2400" dirty="0"/>
          </a:p>
        </p:txBody>
      </p:sp>
      <p:sp>
        <p:nvSpPr>
          <p:cNvPr id="11" name="Блок-схема: знак завершения 10">
            <a:extLst>
              <a:ext uri="{FF2B5EF4-FFF2-40B4-BE49-F238E27FC236}">
                <a16:creationId xmlns:a16="http://schemas.microsoft.com/office/drawing/2014/main" id="{08071F17-8CDA-47CE-A501-69FBA648241E}"/>
              </a:ext>
            </a:extLst>
          </p:cNvPr>
          <p:cNvSpPr/>
          <p:nvPr/>
        </p:nvSpPr>
        <p:spPr>
          <a:xfrm>
            <a:off x="6471788" y="689300"/>
            <a:ext cx="5305244" cy="718867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 err="1">
                <a:ea typeface="+mn-lt"/>
                <a:cs typeface="+mn-lt"/>
              </a:rPr>
              <a:t>Випробувальний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термін</a:t>
            </a:r>
            <a:r>
              <a:rPr lang="ru-RU" sz="2400" b="1" dirty="0">
                <a:ea typeface="+mn-lt"/>
                <a:cs typeface="+mn-lt"/>
              </a:rPr>
              <a:t> не </a:t>
            </a:r>
            <a:r>
              <a:rPr lang="ru-RU" sz="2400" b="1" dirty="0" err="1">
                <a:ea typeface="+mn-lt"/>
                <a:cs typeface="+mn-lt"/>
              </a:rPr>
              <a:t>встановлюється</a:t>
            </a:r>
            <a:r>
              <a:rPr lang="ru-RU" sz="2400" b="1" dirty="0">
                <a:ea typeface="+mn-lt"/>
                <a:cs typeface="+mn-lt"/>
              </a:rPr>
              <a:t> </a:t>
            </a:r>
            <a:endParaRPr lang="ru-RU" b="1"/>
          </a:p>
        </p:txBody>
      </p:sp>
      <p:sp>
        <p:nvSpPr>
          <p:cNvPr id="12" name="Прямоугольник: скругленные противолежащие углы 11">
            <a:extLst>
              <a:ext uri="{FF2B5EF4-FFF2-40B4-BE49-F238E27FC236}">
                <a16:creationId xmlns:a16="http://schemas.microsoft.com/office/drawing/2014/main" id="{4438F99F-EA82-46E5-86FA-C643B19E05DE}"/>
              </a:ext>
            </a:extLst>
          </p:cNvPr>
          <p:cNvSpPr/>
          <p:nvPr/>
        </p:nvSpPr>
        <p:spPr>
          <a:xfrm>
            <a:off x="6783239" y="1810327"/>
            <a:ext cx="5247734" cy="4618182"/>
          </a:xfrm>
          <a:prstGeom prst="round2Diag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marL="285750" indent="-285750" algn="just">
              <a:buFont typeface="Wingdings"/>
              <a:buChar char="Ø"/>
            </a:pPr>
            <a:r>
              <a:rPr lang="ru-RU" sz="1600" dirty="0">
                <a:ea typeface="+mn-lt"/>
                <a:cs typeface="+mn-lt"/>
              </a:rPr>
              <a:t>для </a:t>
            </a:r>
            <a:r>
              <a:rPr lang="ru-RU" sz="1600" dirty="0" err="1">
                <a:ea typeface="+mn-lt"/>
                <a:cs typeface="+mn-lt"/>
              </a:rPr>
              <a:t>осіб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які</a:t>
            </a:r>
            <a:r>
              <a:rPr lang="ru-RU" sz="1600" dirty="0">
                <a:ea typeface="+mn-lt"/>
                <a:cs typeface="+mn-lt"/>
              </a:rPr>
              <a:t> не </a:t>
            </a:r>
            <a:r>
              <a:rPr lang="ru-RU" sz="1600" dirty="0" err="1">
                <a:ea typeface="+mn-lt"/>
                <a:cs typeface="+mn-lt"/>
              </a:rPr>
              <a:t>досягли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rgbClr val="C00000"/>
                </a:solidFill>
                <a:ea typeface="+mn-lt"/>
                <a:cs typeface="+mn-lt"/>
              </a:rPr>
              <a:t>вісімнадцяти</a:t>
            </a:r>
            <a:r>
              <a:rPr lang="ru-RU" sz="1600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rgbClr val="C00000"/>
                </a:solidFill>
                <a:ea typeface="+mn-lt"/>
                <a:cs typeface="+mn-lt"/>
              </a:rPr>
              <a:t>років</a:t>
            </a:r>
            <a:r>
              <a:rPr lang="ru-RU" sz="1600" dirty="0">
                <a:ea typeface="+mn-lt"/>
                <a:cs typeface="+mn-lt"/>
              </a:rPr>
              <a:t>; </a:t>
            </a:r>
            <a:endParaRPr lang="ru-RU" sz="1600" dirty="0"/>
          </a:p>
          <a:p>
            <a:pPr marL="285750" indent="-285750" algn="just">
              <a:buFont typeface="Wingdings"/>
              <a:buChar char="Ø"/>
            </a:pPr>
            <a:r>
              <a:rPr lang="ru-RU" sz="1600" dirty="0" err="1">
                <a:ea typeface="+mn-lt"/>
                <a:cs typeface="+mn-lt"/>
              </a:rPr>
              <a:t>молодих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робітників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після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закінчення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професійних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навчально-виховних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закладів</a:t>
            </a:r>
            <a:r>
              <a:rPr lang="ru-RU" sz="1600" dirty="0">
                <a:ea typeface="+mn-lt"/>
                <a:cs typeface="+mn-lt"/>
              </a:rPr>
              <a:t>; </a:t>
            </a:r>
          </a:p>
          <a:p>
            <a:pPr marL="285750" indent="-285750" algn="just">
              <a:buFont typeface="Wingdings"/>
              <a:buChar char="Ø"/>
            </a:pPr>
            <a:r>
              <a:rPr lang="ru-RU" sz="1600" b="1" dirty="0" err="1">
                <a:solidFill>
                  <a:srgbClr val="C00000"/>
                </a:solidFill>
                <a:ea typeface="+mn-lt"/>
                <a:cs typeface="+mn-lt"/>
              </a:rPr>
              <a:t>молодих</a:t>
            </a:r>
            <a:r>
              <a:rPr lang="ru-RU" sz="16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1600" b="1" dirty="0" err="1">
                <a:solidFill>
                  <a:srgbClr val="C00000"/>
                </a:solidFill>
                <a:ea typeface="+mn-lt"/>
                <a:cs typeface="+mn-lt"/>
              </a:rPr>
              <a:t>спеціалістів</a:t>
            </a:r>
            <a:r>
              <a:rPr lang="ru-RU" sz="16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1600" b="1" dirty="0" err="1">
                <a:solidFill>
                  <a:srgbClr val="C00000"/>
                </a:solidFill>
                <a:ea typeface="+mn-lt"/>
                <a:cs typeface="+mn-lt"/>
              </a:rPr>
              <a:t>після</a:t>
            </a:r>
            <a:r>
              <a:rPr lang="ru-RU" sz="16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1600" b="1" dirty="0" err="1">
                <a:solidFill>
                  <a:srgbClr val="C00000"/>
                </a:solidFill>
                <a:ea typeface="+mn-lt"/>
                <a:cs typeface="+mn-lt"/>
              </a:rPr>
              <a:t>закінчення</a:t>
            </a:r>
            <a:r>
              <a:rPr lang="ru-RU" sz="16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1600" b="1" dirty="0" err="1">
                <a:solidFill>
                  <a:srgbClr val="C00000"/>
                </a:solidFill>
                <a:ea typeface="+mn-lt"/>
                <a:cs typeface="+mn-lt"/>
              </a:rPr>
              <a:t>вищих</a:t>
            </a:r>
            <a:r>
              <a:rPr lang="ru-RU" sz="16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1600" b="1" dirty="0" err="1">
                <a:solidFill>
                  <a:srgbClr val="C00000"/>
                </a:solidFill>
                <a:ea typeface="+mn-lt"/>
                <a:cs typeface="+mn-lt"/>
              </a:rPr>
              <a:t>навчальних</a:t>
            </a:r>
            <a:r>
              <a:rPr lang="ru-RU" sz="16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1600" b="1" dirty="0" err="1">
                <a:solidFill>
                  <a:srgbClr val="C00000"/>
                </a:solidFill>
                <a:ea typeface="+mn-lt"/>
                <a:cs typeface="+mn-lt"/>
              </a:rPr>
              <a:t>закладів</a:t>
            </a:r>
            <a:r>
              <a:rPr lang="ru-RU" sz="1600" b="1" dirty="0">
                <a:solidFill>
                  <a:srgbClr val="C00000"/>
                </a:solidFill>
                <a:ea typeface="+mn-lt"/>
                <a:cs typeface="+mn-lt"/>
              </a:rPr>
              <a:t>;</a:t>
            </a:r>
            <a:r>
              <a:rPr lang="ru-RU" sz="1600" dirty="0">
                <a:ea typeface="+mn-lt"/>
                <a:cs typeface="+mn-lt"/>
              </a:rPr>
              <a:t> </a:t>
            </a:r>
          </a:p>
          <a:p>
            <a:pPr marL="285750" indent="-285750" algn="just">
              <a:buFont typeface="Wingdings"/>
              <a:buChar char="Ø"/>
            </a:pPr>
            <a:r>
              <a:rPr lang="ru-RU" sz="1600" dirty="0" err="1">
                <a:ea typeface="+mn-lt"/>
                <a:cs typeface="+mn-lt"/>
              </a:rPr>
              <a:t>осіб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звільнених</a:t>
            </a:r>
            <a:r>
              <a:rPr lang="ru-RU" sz="1600" dirty="0">
                <a:ea typeface="+mn-lt"/>
                <a:cs typeface="+mn-lt"/>
              </a:rPr>
              <a:t> у запас з </a:t>
            </a:r>
            <a:r>
              <a:rPr lang="ru-RU" sz="1600" dirty="0" err="1">
                <a:ea typeface="+mn-lt"/>
                <a:cs typeface="+mn-lt"/>
              </a:rPr>
              <a:t>військової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чи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альтернативної</a:t>
            </a:r>
            <a:r>
              <a:rPr lang="ru-RU" sz="1600" dirty="0">
                <a:ea typeface="+mn-lt"/>
                <a:cs typeface="+mn-lt"/>
              </a:rPr>
              <a:t> (</a:t>
            </a:r>
            <a:r>
              <a:rPr lang="ru-RU" sz="1600" dirty="0" err="1">
                <a:ea typeface="+mn-lt"/>
                <a:cs typeface="+mn-lt"/>
              </a:rPr>
              <a:t>невійськової</a:t>
            </a:r>
            <a:r>
              <a:rPr lang="ru-RU" sz="1600" dirty="0">
                <a:ea typeface="+mn-lt"/>
                <a:cs typeface="+mn-lt"/>
              </a:rPr>
              <a:t>) </a:t>
            </a:r>
            <a:r>
              <a:rPr lang="ru-RU" sz="1600" dirty="0" err="1">
                <a:ea typeface="+mn-lt"/>
                <a:cs typeface="+mn-lt"/>
              </a:rPr>
              <a:t>служби</a:t>
            </a:r>
            <a:r>
              <a:rPr lang="ru-RU" sz="1600" dirty="0">
                <a:ea typeface="+mn-lt"/>
                <a:cs typeface="+mn-lt"/>
              </a:rPr>
              <a:t>; </a:t>
            </a:r>
          </a:p>
          <a:p>
            <a:pPr marL="285750" indent="-285750" algn="just">
              <a:buFont typeface="Wingdings"/>
              <a:buChar char="Ø"/>
            </a:pPr>
            <a:r>
              <a:rPr lang="ru-RU" sz="1600" dirty="0" err="1">
                <a:ea typeface="+mn-lt"/>
                <a:cs typeface="+mn-lt"/>
              </a:rPr>
              <a:t>інвалідів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направлених</a:t>
            </a:r>
            <a:r>
              <a:rPr lang="ru-RU" sz="1600" dirty="0">
                <a:ea typeface="+mn-lt"/>
                <a:cs typeface="+mn-lt"/>
              </a:rPr>
              <a:t> на роботу </a:t>
            </a:r>
            <a:r>
              <a:rPr lang="ru-RU" sz="1600" dirty="0" err="1">
                <a:ea typeface="+mn-lt"/>
                <a:cs typeface="+mn-lt"/>
              </a:rPr>
              <a:t>відповідно</a:t>
            </a:r>
            <a:r>
              <a:rPr lang="ru-RU" sz="1600" dirty="0">
                <a:ea typeface="+mn-lt"/>
                <a:cs typeface="+mn-lt"/>
              </a:rPr>
              <a:t> до </a:t>
            </a:r>
            <a:r>
              <a:rPr lang="ru-RU" sz="1600" dirty="0" err="1">
                <a:ea typeface="+mn-lt"/>
                <a:cs typeface="+mn-lt"/>
              </a:rPr>
              <a:t>рекомендації</a:t>
            </a:r>
            <a:r>
              <a:rPr lang="ru-RU" sz="1600" dirty="0">
                <a:ea typeface="+mn-lt"/>
                <a:cs typeface="+mn-lt"/>
              </a:rPr>
              <a:t> медико-</a:t>
            </a:r>
            <a:r>
              <a:rPr lang="ru-RU" sz="1600" dirty="0" err="1">
                <a:ea typeface="+mn-lt"/>
                <a:cs typeface="+mn-lt"/>
              </a:rPr>
              <a:t>соціальної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експертизи</a:t>
            </a:r>
            <a:r>
              <a:rPr lang="ru-RU" sz="1600" dirty="0">
                <a:ea typeface="+mn-lt"/>
                <a:cs typeface="+mn-lt"/>
              </a:rPr>
              <a:t>; </a:t>
            </a:r>
          </a:p>
          <a:p>
            <a:pPr marL="285750" indent="-285750" algn="just">
              <a:buFont typeface="Wingdings"/>
              <a:buChar char="Ø"/>
            </a:pPr>
            <a:r>
              <a:rPr lang="ru-RU" sz="1600" dirty="0">
                <a:ea typeface="+mn-lt"/>
                <a:cs typeface="+mn-lt"/>
              </a:rPr>
              <a:t>при </a:t>
            </a:r>
            <a:r>
              <a:rPr lang="ru-RU" sz="1600" dirty="0" err="1">
                <a:ea typeface="+mn-lt"/>
                <a:cs typeface="+mn-lt"/>
              </a:rPr>
              <a:t>прийнятті</a:t>
            </a:r>
            <a:r>
              <a:rPr lang="ru-RU" sz="1600" dirty="0">
                <a:ea typeface="+mn-lt"/>
                <a:cs typeface="+mn-lt"/>
              </a:rPr>
              <a:t> на роботу в </a:t>
            </a:r>
            <a:r>
              <a:rPr lang="ru-RU" sz="1600" dirty="0" err="1">
                <a:ea typeface="+mn-lt"/>
                <a:cs typeface="+mn-lt"/>
              </a:rPr>
              <a:t>іншу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місцевість</a:t>
            </a:r>
            <a:r>
              <a:rPr lang="ru-RU" sz="1600" dirty="0">
                <a:ea typeface="+mn-lt"/>
                <a:cs typeface="+mn-lt"/>
              </a:rPr>
              <a:t>; </a:t>
            </a:r>
          </a:p>
          <a:p>
            <a:pPr marL="285750" indent="-285750" algn="just">
              <a:buFont typeface="Wingdings"/>
              <a:buChar char="Ø"/>
            </a:pPr>
            <a:r>
              <a:rPr lang="ru-RU" sz="1600" dirty="0">
                <a:ea typeface="+mn-lt"/>
                <a:cs typeface="+mn-lt"/>
              </a:rPr>
              <a:t>при </a:t>
            </a:r>
            <a:r>
              <a:rPr lang="ru-RU" sz="1600" dirty="0" err="1">
                <a:ea typeface="+mn-lt"/>
                <a:cs typeface="+mn-lt"/>
              </a:rPr>
              <a:t>переведенні</a:t>
            </a:r>
            <a:r>
              <a:rPr lang="ru-RU" sz="1600" dirty="0">
                <a:ea typeface="+mn-lt"/>
                <a:cs typeface="+mn-lt"/>
              </a:rPr>
              <a:t> на роботу на </a:t>
            </a:r>
            <a:r>
              <a:rPr lang="ru-RU" sz="1600" dirty="0" err="1">
                <a:ea typeface="+mn-lt"/>
                <a:cs typeface="+mn-lt"/>
              </a:rPr>
              <a:t>інше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підприємство</a:t>
            </a:r>
            <a:r>
              <a:rPr lang="ru-RU" sz="1600" dirty="0">
                <a:ea typeface="+mn-lt"/>
                <a:cs typeface="+mn-lt"/>
              </a:rPr>
              <a:t>, в </a:t>
            </a:r>
            <a:r>
              <a:rPr lang="ru-RU" sz="1600" dirty="0" err="1">
                <a:ea typeface="+mn-lt"/>
                <a:cs typeface="+mn-lt"/>
              </a:rPr>
              <a:t>установу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організацію</a:t>
            </a:r>
            <a:r>
              <a:rPr lang="ru-RU" sz="1600" dirty="0">
                <a:ea typeface="+mn-lt"/>
                <a:cs typeface="+mn-lt"/>
              </a:rPr>
              <a:t> </a:t>
            </a:r>
            <a:endParaRPr lang="ru-RU" sz="1600" dirty="0"/>
          </a:p>
        </p:txBody>
      </p:sp>
      <p:pic>
        <p:nvPicPr>
          <p:cNvPr id="7" name="Рисунок 12" descr="Изображение выглядит как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98E24D27-58BF-4608-B13F-D0E901784C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9523" y="1503962"/>
            <a:ext cx="2477217" cy="3059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316560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768DCD-B824-413A-B330-8D57ADB3724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DCED98-D7B7-4EF5-8F3F-2AE93069C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238" y="195893"/>
            <a:ext cx="10515600" cy="538073"/>
          </a:xfrm>
        </p:spPr>
        <p:txBody>
          <a:bodyPr anchor="b">
            <a:normAutofit fontScale="90000"/>
          </a:bodyPr>
          <a:lstStyle/>
          <a:p>
            <a:endParaRPr lang="ru-RU" sz="4400">
              <a:gradFill flip="none" rotWithShape="1">
                <a:gsLst>
                  <a:gs pos="0">
                    <a:schemeClr val="accent5">
                      <a:alpha val="70000"/>
                    </a:schemeClr>
                  </a:gs>
                  <a:gs pos="100000">
                    <a:schemeClr val="accent1">
                      <a:alpha val="70000"/>
                    </a:schemeClr>
                  </a:gs>
                </a:gsLst>
                <a:lin ang="0" scaled="1"/>
                <a:tileRect/>
              </a:gradFill>
            </a:endParaRPr>
          </a:p>
          <a:p>
            <a:pPr algn="ctr"/>
            <a:r>
              <a:rPr lang="ru-RU" err="1">
                <a:ea typeface="+mj-lt"/>
                <a:cs typeface="+mj-lt"/>
              </a:rPr>
              <a:t>Норми</a:t>
            </a:r>
            <a:r>
              <a:rPr lang="ru-RU">
                <a:ea typeface="+mj-lt"/>
                <a:cs typeface="+mj-lt"/>
              </a:rPr>
              <a:t> </a:t>
            </a:r>
            <a:r>
              <a:rPr lang="ru-RU" err="1">
                <a:ea typeface="+mj-lt"/>
                <a:cs typeface="+mj-lt"/>
              </a:rPr>
              <a:t>тривалості</a:t>
            </a:r>
            <a:r>
              <a:rPr lang="ru-RU">
                <a:ea typeface="+mj-lt"/>
                <a:cs typeface="+mj-lt"/>
              </a:rPr>
              <a:t> </a:t>
            </a:r>
            <a:r>
              <a:rPr lang="ru-RU" err="1">
                <a:ea typeface="+mj-lt"/>
                <a:cs typeface="+mj-lt"/>
              </a:rPr>
              <a:t>робочого</a:t>
            </a:r>
            <a:r>
              <a:rPr lang="ru-RU">
                <a:ea typeface="+mj-lt"/>
                <a:cs typeface="+mj-lt"/>
              </a:rPr>
              <a:t> часу</a:t>
            </a:r>
            <a:endParaRPr lang="ru-RU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F9E003BF-7364-487E-AC63-1FCBB833EB42}"/>
              </a:ext>
            </a:extLst>
          </p:cNvPr>
          <p:cNvSpPr/>
          <p:nvPr/>
        </p:nvSpPr>
        <p:spPr>
          <a:xfrm>
            <a:off x="4272951" y="1131498"/>
            <a:ext cx="7476226" cy="102079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ea typeface="+mn-lt"/>
                <a:cs typeface="+mn-lt"/>
              </a:rPr>
              <a:t>нормальна </a:t>
            </a:r>
            <a:r>
              <a:rPr lang="ru-RU" sz="2000" b="1" dirty="0" err="1">
                <a:ea typeface="+mn-lt"/>
                <a:cs typeface="+mn-lt"/>
              </a:rPr>
              <a:t>тривалість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робочого</a:t>
            </a:r>
            <a:r>
              <a:rPr lang="ru-RU" sz="2000" dirty="0">
                <a:ea typeface="+mn-lt"/>
                <a:cs typeface="+mn-lt"/>
              </a:rPr>
              <a:t> часу </a:t>
            </a:r>
            <a:r>
              <a:rPr lang="ru-RU" sz="2000" dirty="0" err="1">
                <a:ea typeface="+mn-lt"/>
                <a:cs typeface="+mn-lt"/>
              </a:rPr>
              <a:t>працівників</a:t>
            </a:r>
            <a:r>
              <a:rPr lang="ru-RU" sz="2000" dirty="0">
                <a:ea typeface="+mn-lt"/>
                <a:cs typeface="+mn-lt"/>
              </a:rPr>
              <a:t> не </a:t>
            </a:r>
            <a:r>
              <a:rPr lang="ru-RU" sz="2000" dirty="0" err="1">
                <a:ea typeface="+mn-lt"/>
                <a:cs typeface="+mn-lt"/>
              </a:rPr>
              <a:t>може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перевищувати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b="1" i="1" dirty="0">
                <a:ea typeface="+mn-lt"/>
                <a:cs typeface="+mn-lt"/>
              </a:rPr>
              <a:t>40 год. на </a:t>
            </a:r>
            <a:r>
              <a:rPr lang="ru-RU" sz="2000" b="1" i="1" dirty="0" err="1">
                <a:ea typeface="+mn-lt"/>
                <a:cs typeface="+mn-lt"/>
              </a:rPr>
              <a:t>тиждень</a:t>
            </a:r>
            <a:r>
              <a:rPr lang="ru-RU" sz="2000" dirty="0">
                <a:ea typeface="+mn-lt"/>
                <a:cs typeface="+mn-lt"/>
              </a:rPr>
              <a:t> (ст. 50 Кодексу </a:t>
            </a:r>
            <a:r>
              <a:rPr lang="ru-RU" sz="2000" dirty="0" err="1">
                <a:ea typeface="+mn-lt"/>
                <a:cs typeface="+mn-lt"/>
              </a:rPr>
              <a:t>законів</a:t>
            </a:r>
            <a:r>
              <a:rPr lang="ru-RU" sz="2000" dirty="0">
                <a:ea typeface="+mn-lt"/>
                <a:cs typeface="+mn-lt"/>
              </a:rPr>
              <a:t> про </a:t>
            </a:r>
            <a:r>
              <a:rPr lang="ru-RU" sz="2000" dirty="0" err="1">
                <a:ea typeface="+mn-lt"/>
                <a:cs typeface="+mn-lt"/>
              </a:rPr>
              <a:t>працю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України</a:t>
            </a:r>
            <a:r>
              <a:rPr lang="ru-RU" sz="2000" dirty="0">
                <a:ea typeface="+mn-lt"/>
                <a:cs typeface="+mn-lt"/>
              </a:rPr>
              <a:t>) </a:t>
            </a:r>
            <a:endParaRPr lang="ru-RU" sz="2000" dirty="0"/>
          </a:p>
        </p:txBody>
      </p:sp>
      <p:sp>
        <p:nvSpPr>
          <p:cNvPr id="5" name="Прямоугольник: скругленные противолежащие углы 4">
            <a:extLst>
              <a:ext uri="{FF2B5EF4-FFF2-40B4-BE49-F238E27FC236}">
                <a16:creationId xmlns:a16="http://schemas.microsoft.com/office/drawing/2014/main" id="{43CEDC59-0DBC-49EB-B707-E28FA536EA4A}"/>
              </a:ext>
            </a:extLst>
          </p:cNvPr>
          <p:cNvSpPr/>
          <p:nvPr/>
        </p:nvSpPr>
        <p:spPr>
          <a:xfrm>
            <a:off x="3164997" y="2280788"/>
            <a:ext cx="5046450" cy="1437734"/>
          </a:xfrm>
          <a:prstGeom prst="round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C00000"/>
                </a:solidFill>
                <a:ea typeface="+mn-lt"/>
                <a:cs typeface="+mn-lt"/>
              </a:rPr>
              <a:t>для </a:t>
            </a:r>
            <a:r>
              <a:rPr lang="ru-RU" sz="2000" dirty="0" err="1">
                <a:solidFill>
                  <a:srgbClr val="C00000"/>
                </a:solidFill>
                <a:ea typeface="+mn-lt"/>
                <a:cs typeface="+mn-lt"/>
              </a:rPr>
              <a:t>провізорів</a:t>
            </a:r>
            <a:r>
              <a:rPr lang="ru-RU" sz="2000" dirty="0">
                <a:solidFill>
                  <a:srgbClr val="C00000"/>
                </a:solidFill>
                <a:ea typeface="+mn-lt"/>
                <a:cs typeface="+mn-lt"/>
              </a:rPr>
              <a:t>, </a:t>
            </a:r>
            <a:r>
              <a:rPr lang="ru-RU" sz="2000" dirty="0" err="1">
                <a:solidFill>
                  <a:srgbClr val="C00000"/>
                </a:solidFill>
                <a:ea typeface="+mn-lt"/>
                <a:cs typeface="+mn-lt"/>
              </a:rPr>
              <a:t>фармацевтів</a:t>
            </a:r>
            <a:r>
              <a:rPr lang="ru-RU" sz="2000" dirty="0">
                <a:solidFill>
                  <a:srgbClr val="C00000"/>
                </a:solidFill>
                <a:ea typeface="+mn-lt"/>
                <a:cs typeface="+mn-lt"/>
              </a:rPr>
              <a:t> аптек</a:t>
            </a:r>
            <a:r>
              <a:rPr lang="ru-RU" sz="2000" dirty="0">
                <a:ea typeface="+mn-lt"/>
                <a:cs typeface="+mn-lt"/>
              </a:rPr>
              <a:t>, </a:t>
            </a:r>
            <a:r>
              <a:rPr lang="ru-RU" sz="2000" dirty="0" err="1">
                <a:ea typeface="+mn-lt"/>
                <a:cs typeface="+mn-lt"/>
              </a:rPr>
              <a:t>зайнятих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тільки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відпуском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ліків</a:t>
            </a:r>
            <a:r>
              <a:rPr lang="ru-RU" sz="2000" dirty="0">
                <a:ea typeface="+mn-lt"/>
                <a:cs typeface="+mn-lt"/>
              </a:rPr>
              <a:t> та </a:t>
            </a:r>
            <a:r>
              <a:rPr lang="ru-RU" sz="2000" dirty="0" err="1">
                <a:ea typeface="+mn-lt"/>
                <a:cs typeface="+mn-lt"/>
              </a:rPr>
              <a:t>інших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товарів</a:t>
            </a:r>
            <a:r>
              <a:rPr lang="ru-RU" sz="2000" dirty="0">
                <a:ea typeface="+mn-lt"/>
                <a:cs typeface="+mn-lt"/>
              </a:rPr>
              <a:t> аптечного </a:t>
            </a:r>
            <a:r>
              <a:rPr lang="ru-RU" sz="2000" dirty="0" err="1">
                <a:ea typeface="+mn-lt"/>
                <a:cs typeface="+mn-lt"/>
              </a:rPr>
              <a:t>асортименту</a:t>
            </a:r>
            <a:endParaRPr lang="ru-RU" sz="2000" dirty="0"/>
          </a:p>
        </p:txBody>
      </p:sp>
      <p:sp>
        <p:nvSpPr>
          <p:cNvPr id="7" name="Стрелка: влево 6">
            <a:extLst>
              <a:ext uri="{FF2B5EF4-FFF2-40B4-BE49-F238E27FC236}">
                <a16:creationId xmlns:a16="http://schemas.microsoft.com/office/drawing/2014/main" id="{C95971D3-7F75-41CA-82C0-DDAE5CD2BCA5}"/>
              </a:ext>
            </a:extLst>
          </p:cNvPr>
          <p:cNvSpPr/>
          <p:nvPr/>
        </p:nvSpPr>
        <p:spPr>
          <a:xfrm>
            <a:off x="8206402" y="2479498"/>
            <a:ext cx="848264" cy="113581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: влево 9">
            <a:extLst>
              <a:ext uri="{FF2B5EF4-FFF2-40B4-BE49-F238E27FC236}">
                <a16:creationId xmlns:a16="http://schemas.microsoft.com/office/drawing/2014/main" id="{D0582738-E60A-4E25-98A1-D6BE97136F1B}"/>
              </a:ext>
            </a:extLst>
          </p:cNvPr>
          <p:cNvSpPr/>
          <p:nvPr/>
        </p:nvSpPr>
        <p:spPr>
          <a:xfrm>
            <a:off x="2311684" y="2479497"/>
            <a:ext cx="848264" cy="113581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2CBA48B6-6D20-4DB2-B401-36C5F5526F1F}"/>
              </a:ext>
            </a:extLst>
          </p:cNvPr>
          <p:cNvSpPr/>
          <p:nvPr/>
        </p:nvSpPr>
        <p:spPr>
          <a:xfrm>
            <a:off x="204158" y="3848818"/>
            <a:ext cx="7274943" cy="102079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dirty="0">
                <a:ea typeface="+mn-lt"/>
                <a:cs typeface="+mn-lt"/>
              </a:rPr>
              <a:t>для </a:t>
            </a:r>
            <a:r>
              <a:rPr lang="ru-RU" sz="2000" dirty="0" err="1">
                <a:ea typeface="+mn-lt"/>
                <a:cs typeface="+mn-lt"/>
              </a:rPr>
              <a:t>працівників</a:t>
            </a:r>
            <a:r>
              <a:rPr lang="ru-RU" sz="2000" dirty="0">
                <a:ea typeface="+mn-lt"/>
                <a:cs typeface="+mn-lt"/>
              </a:rPr>
              <a:t>, </a:t>
            </a:r>
            <a:r>
              <a:rPr lang="ru-RU" sz="2000" dirty="0" err="1">
                <a:ea typeface="+mn-lt"/>
                <a:cs typeface="+mn-lt"/>
              </a:rPr>
              <a:t>зайнятих</a:t>
            </a:r>
            <a:r>
              <a:rPr lang="ru-RU" sz="2000" dirty="0">
                <a:ea typeface="+mn-lt"/>
                <a:cs typeface="+mn-lt"/>
              </a:rPr>
              <a:t> на роботах з </a:t>
            </a:r>
            <a:r>
              <a:rPr lang="ru-RU" sz="2000" b="1" dirty="0" err="1">
                <a:ea typeface="+mn-lt"/>
                <a:cs typeface="+mn-lt"/>
              </a:rPr>
              <a:t>шкідливими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умовами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праці</a:t>
            </a:r>
            <a:r>
              <a:rPr lang="ru-RU" sz="2000" dirty="0">
                <a:ea typeface="+mn-lt"/>
                <a:cs typeface="+mn-lt"/>
              </a:rPr>
              <a:t> — не </a:t>
            </a:r>
            <a:r>
              <a:rPr lang="ru-RU" sz="2000" dirty="0" err="1">
                <a:ea typeface="+mn-lt"/>
                <a:cs typeface="+mn-lt"/>
              </a:rPr>
              <a:t>більш</a:t>
            </a:r>
            <a:r>
              <a:rPr lang="ru-RU" sz="2000" dirty="0">
                <a:ea typeface="+mn-lt"/>
                <a:cs typeface="+mn-lt"/>
              </a:rPr>
              <a:t> як </a:t>
            </a:r>
            <a:r>
              <a:rPr lang="ru-RU" sz="2000" b="1" i="1" dirty="0">
                <a:ea typeface="+mn-lt"/>
                <a:cs typeface="+mn-lt"/>
              </a:rPr>
              <a:t>36 год. на </a:t>
            </a:r>
            <a:r>
              <a:rPr lang="ru-RU" sz="2000" b="1" i="1" dirty="0" err="1">
                <a:ea typeface="+mn-lt"/>
                <a:cs typeface="+mn-lt"/>
              </a:rPr>
              <a:t>тиждень</a:t>
            </a:r>
            <a:r>
              <a:rPr lang="ru-RU" sz="2000" dirty="0">
                <a:ea typeface="+mn-lt"/>
                <a:cs typeface="+mn-lt"/>
              </a:rPr>
              <a:t> </a:t>
            </a:r>
            <a:endParaRPr lang="ru-RU">
              <a:ea typeface="+mn-lt"/>
              <a:cs typeface="+mn-lt"/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9D852D04-ED83-4816-8303-0DAB4A9B4B0C}"/>
              </a:ext>
            </a:extLst>
          </p:cNvPr>
          <p:cNvSpPr/>
          <p:nvPr/>
        </p:nvSpPr>
        <p:spPr>
          <a:xfrm>
            <a:off x="58587" y="5184114"/>
            <a:ext cx="3177393" cy="143773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800" b="1" dirty="0">
                <a:ea typeface="+mn-lt"/>
                <a:cs typeface="+mn-lt"/>
              </a:rPr>
              <a:t>ПКМУ № 163 </a:t>
            </a:r>
            <a:r>
              <a:rPr lang="ru-RU" sz="2800" b="1" dirty="0" err="1">
                <a:ea typeface="+mn-lt"/>
                <a:cs typeface="+mn-lt"/>
              </a:rPr>
              <a:t>від</a:t>
            </a:r>
            <a:r>
              <a:rPr lang="ru-RU" sz="2800" b="1" dirty="0">
                <a:ea typeface="+mn-lt"/>
                <a:cs typeface="+mn-lt"/>
              </a:rPr>
              <a:t> 21.02.2001 р.</a:t>
            </a:r>
            <a:endParaRPr lang="ru-RU" b="1" dirty="0">
              <a:ea typeface="+mn-lt"/>
              <a:cs typeface="+mn-lt"/>
            </a:endParaRP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9A3BE66D-9D1C-4997-AE57-95BB0D565C1C}"/>
              </a:ext>
            </a:extLst>
          </p:cNvPr>
          <p:cNvSpPr/>
          <p:nvPr/>
        </p:nvSpPr>
        <p:spPr>
          <a:xfrm>
            <a:off x="9878323" y="5184113"/>
            <a:ext cx="2199735" cy="143773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3200" b="1" dirty="0">
                <a:solidFill>
                  <a:srgbClr val="C00000"/>
                </a:solidFill>
                <a:ea typeface="+mn-lt"/>
                <a:cs typeface="+mn-lt"/>
              </a:rPr>
              <a:t>36 год./ </a:t>
            </a:r>
            <a:r>
              <a:rPr lang="ru-RU" sz="3200" b="1" dirty="0" err="1">
                <a:solidFill>
                  <a:srgbClr val="C00000"/>
                </a:solidFill>
                <a:ea typeface="+mn-lt"/>
                <a:cs typeface="+mn-lt"/>
              </a:rPr>
              <a:t>тиждень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15" name="Стрелка: вправо 14">
            <a:extLst>
              <a:ext uri="{FF2B5EF4-FFF2-40B4-BE49-F238E27FC236}">
                <a16:creationId xmlns:a16="http://schemas.microsoft.com/office/drawing/2014/main" id="{375DCB7A-10B7-47DA-A579-00C9491EFEC8}"/>
              </a:ext>
            </a:extLst>
          </p:cNvPr>
          <p:cNvSpPr/>
          <p:nvPr/>
        </p:nvSpPr>
        <p:spPr>
          <a:xfrm>
            <a:off x="9053767" y="5339694"/>
            <a:ext cx="905774" cy="11358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7" descr="Изображение выглядит как векторная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C7515BA5-3792-48DF-AEF0-74E20296EC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51" y="692039"/>
            <a:ext cx="3203275" cy="1893959"/>
          </a:xfrm>
          <a:prstGeom prst="rect">
            <a:avLst/>
          </a:prstGeom>
        </p:spPr>
      </p:pic>
      <p:sp>
        <p:nvSpPr>
          <p:cNvPr id="16" name="Стрелка: вправо 15">
            <a:extLst>
              <a:ext uri="{FF2B5EF4-FFF2-40B4-BE49-F238E27FC236}">
                <a16:creationId xmlns:a16="http://schemas.microsoft.com/office/drawing/2014/main" id="{394B8EE6-E4F8-4EBB-B499-6FD82B29584F}"/>
              </a:ext>
            </a:extLst>
          </p:cNvPr>
          <p:cNvSpPr/>
          <p:nvPr/>
        </p:nvSpPr>
        <p:spPr>
          <a:xfrm>
            <a:off x="3230936" y="5339693"/>
            <a:ext cx="905774" cy="11358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112188E1-987B-4DE5-A2CE-B611A6009106}"/>
              </a:ext>
            </a:extLst>
          </p:cNvPr>
          <p:cNvSpPr/>
          <p:nvPr/>
        </p:nvSpPr>
        <p:spPr>
          <a:xfrm>
            <a:off x="101720" y="2279888"/>
            <a:ext cx="2199735" cy="143773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3200" b="1" dirty="0">
                <a:solidFill>
                  <a:srgbClr val="C00000"/>
                </a:solidFill>
                <a:ea typeface="+mn-lt"/>
                <a:cs typeface="+mn-lt"/>
              </a:rPr>
              <a:t>40 год./ </a:t>
            </a:r>
            <a:r>
              <a:rPr lang="ru-RU" sz="3200" b="1" dirty="0" err="1">
                <a:solidFill>
                  <a:srgbClr val="C00000"/>
                </a:solidFill>
                <a:ea typeface="+mn-lt"/>
                <a:cs typeface="+mn-lt"/>
              </a:rPr>
              <a:t>тиждень</a:t>
            </a:r>
            <a:endParaRPr lang="ru-RU" sz="3200" b="1" dirty="0">
              <a:solidFill>
                <a:srgbClr val="C00000"/>
              </a:solidFill>
            </a:endParaRPr>
          </a:p>
        </p:txBody>
      </p:sp>
      <p:pic>
        <p:nvPicPr>
          <p:cNvPr id="18" name="Рисунок 18" descr="Изображение выглядит как человек, мужчина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8E8D56C2-419F-49B4-ADAE-1655958F04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4205" y="3743808"/>
            <a:ext cx="2930105" cy="1517070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9B5A9971-FE59-46A0-8835-F7E2B6A29542}"/>
              </a:ext>
            </a:extLst>
          </p:cNvPr>
          <p:cNvSpPr/>
          <p:nvPr/>
        </p:nvSpPr>
        <p:spPr>
          <a:xfrm>
            <a:off x="8972550" y="2279889"/>
            <a:ext cx="3105507" cy="143773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Наказ МОЗ № 319 </a:t>
            </a:r>
            <a:r>
              <a:rPr lang="ru-RU" sz="2800" b="1" dirty="0" err="1"/>
              <a:t>від</a:t>
            </a:r>
            <a:r>
              <a:rPr lang="ru-RU" sz="2800" b="1" dirty="0"/>
              <a:t> 25.05.2006 р.</a:t>
            </a:r>
          </a:p>
        </p:txBody>
      </p:sp>
      <p:sp>
        <p:nvSpPr>
          <p:cNvPr id="12" name="Прямоугольник: скругленные противолежащие углы 11">
            <a:extLst>
              <a:ext uri="{FF2B5EF4-FFF2-40B4-BE49-F238E27FC236}">
                <a16:creationId xmlns:a16="http://schemas.microsoft.com/office/drawing/2014/main" id="{66C336E0-D165-4833-9708-B07B3FFD6F01}"/>
              </a:ext>
            </a:extLst>
          </p:cNvPr>
          <p:cNvSpPr/>
          <p:nvPr/>
        </p:nvSpPr>
        <p:spPr>
          <a:xfrm>
            <a:off x="3970128" y="4998108"/>
            <a:ext cx="5089582" cy="1653394"/>
          </a:xfrm>
          <a:prstGeom prst="round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dirty="0">
                <a:solidFill>
                  <a:srgbClr val="C00000"/>
                </a:solidFill>
                <a:ea typeface="+mn-lt"/>
                <a:cs typeface="+mn-lt"/>
              </a:rPr>
              <a:t>для </a:t>
            </a:r>
            <a:r>
              <a:rPr lang="ru-RU" sz="2000" dirty="0" err="1">
                <a:solidFill>
                  <a:srgbClr val="C00000"/>
                </a:solidFill>
                <a:ea typeface="+mn-lt"/>
                <a:cs typeface="+mn-lt"/>
              </a:rPr>
              <a:t>фармацевтів</a:t>
            </a:r>
            <a:r>
              <a:rPr lang="ru-RU" sz="2000" dirty="0">
                <a:solidFill>
                  <a:srgbClr val="C00000"/>
                </a:solidFill>
                <a:ea typeface="+mn-lt"/>
                <a:cs typeface="+mn-lt"/>
              </a:rPr>
              <a:t>, </a:t>
            </a:r>
            <a:r>
              <a:rPr lang="ru-RU" sz="2000" dirty="0" err="1">
                <a:solidFill>
                  <a:srgbClr val="C00000"/>
                </a:solidFill>
                <a:ea typeface="+mn-lt"/>
                <a:cs typeface="+mn-lt"/>
              </a:rPr>
              <a:t>провізорів</a:t>
            </a:r>
            <a:r>
              <a:rPr lang="ru-RU" sz="2000" dirty="0">
                <a:solidFill>
                  <a:srgbClr val="C00000"/>
                </a:solidFill>
                <a:ea typeface="+mn-lt"/>
                <a:cs typeface="+mn-lt"/>
              </a:rPr>
              <a:t> і </a:t>
            </a:r>
            <a:r>
              <a:rPr lang="ru-RU" sz="2000" dirty="0" err="1">
                <a:solidFill>
                  <a:srgbClr val="C00000"/>
                </a:solidFill>
                <a:ea typeface="+mn-lt"/>
                <a:cs typeface="+mn-lt"/>
              </a:rPr>
              <a:t>укладальників-пакувальників</a:t>
            </a:r>
            <a:r>
              <a:rPr lang="ru-RU" sz="2000" dirty="0">
                <a:ea typeface="+mn-lt"/>
                <a:cs typeface="+mn-lt"/>
              </a:rPr>
              <a:t>, </a:t>
            </a:r>
            <a:r>
              <a:rPr lang="ru-RU" sz="2000" dirty="0" err="1">
                <a:ea typeface="+mn-lt"/>
                <a:cs typeface="+mn-lt"/>
              </a:rPr>
              <a:t>зайнятих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безпосередньо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приготуванням</a:t>
            </a:r>
            <a:r>
              <a:rPr lang="ru-RU" sz="2000" dirty="0">
                <a:ea typeface="+mn-lt"/>
                <a:cs typeface="+mn-lt"/>
              </a:rPr>
              <a:t>, </a:t>
            </a:r>
            <a:r>
              <a:rPr lang="ru-RU" sz="2000" dirty="0" err="1">
                <a:ea typeface="+mn-lt"/>
                <a:cs typeface="+mn-lt"/>
              </a:rPr>
              <a:t>розфасуванням</a:t>
            </a:r>
            <a:r>
              <a:rPr lang="ru-RU" sz="2000" dirty="0">
                <a:ea typeface="+mn-lt"/>
                <a:cs typeface="+mn-lt"/>
              </a:rPr>
              <a:t> та контролем за медикаментами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39901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F1110F-650F-4731-8BD3-37F8C45C9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1603"/>
            <a:ext cx="10515600" cy="577941"/>
          </a:xfrm>
        </p:spPr>
        <p:txBody>
          <a:bodyPr>
            <a:normAutofit fontScale="90000"/>
          </a:bodyPr>
          <a:lstStyle/>
          <a:p>
            <a:pPr algn="ctr"/>
            <a:r>
              <a:rPr lang="ru-RU">
                <a:ea typeface="+mj-lt"/>
                <a:cs typeface="+mj-lt"/>
              </a:rPr>
              <a:t>Оплата роботи в "нічний" час</a:t>
            </a:r>
            <a:endParaRPr lang="ru-RU"/>
          </a:p>
        </p:txBody>
      </p:sp>
      <p:sp>
        <p:nvSpPr>
          <p:cNvPr id="4" name="Прямоугольник: скругленные противолежащие углы 3">
            <a:extLst>
              <a:ext uri="{FF2B5EF4-FFF2-40B4-BE49-F238E27FC236}">
                <a16:creationId xmlns:a16="http://schemas.microsoft.com/office/drawing/2014/main" id="{472E47E8-7660-47CD-B342-F870A8F4080C}"/>
              </a:ext>
            </a:extLst>
          </p:cNvPr>
          <p:cNvSpPr/>
          <p:nvPr/>
        </p:nvSpPr>
        <p:spPr>
          <a:xfrm>
            <a:off x="4934310" y="915837"/>
            <a:ext cx="6426677" cy="1135810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ea typeface="+mn-lt"/>
                <a:cs typeface="+mn-lt"/>
              </a:rPr>
              <a:t>"НІЧНИМ" ВВАЖАЄТЬСЯ ЧАС З 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10</a:t>
            </a:r>
            <a:r>
              <a:rPr lang="ru-RU" sz="2400" b="1" dirty="0">
                <a:ea typeface="+mn-lt"/>
                <a:cs typeface="+mn-lt"/>
              </a:rPr>
              <a:t> ГОД. ВЕЧОРА ДО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6</a:t>
            </a:r>
            <a:r>
              <a:rPr lang="ru-RU" sz="2400" b="1" dirty="0">
                <a:ea typeface="+mn-lt"/>
                <a:cs typeface="+mn-lt"/>
              </a:rPr>
              <a:t> ГОД. РАНКУ</a:t>
            </a:r>
            <a:endParaRPr lang="ru-RU" sz="2400" b="1" dirty="0"/>
          </a:p>
        </p:txBody>
      </p:sp>
      <p:sp>
        <p:nvSpPr>
          <p:cNvPr id="5" name="Прямоугольник: скругленные противолежащие углы 4">
            <a:extLst>
              <a:ext uri="{FF2B5EF4-FFF2-40B4-BE49-F238E27FC236}">
                <a16:creationId xmlns:a16="http://schemas.microsoft.com/office/drawing/2014/main" id="{3E34C7C4-6E48-4A48-B314-80B69FEAEE9A}"/>
              </a:ext>
            </a:extLst>
          </p:cNvPr>
          <p:cNvSpPr/>
          <p:nvPr/>
        </p:nvSpPr>
        <p:spPr>
          <a:xfrm>
            <a:off x="736120" y="2137912"/>
            <a:ext cx="6498564" cy="1135810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dirty="0">
                <a:ea typeface="+mn-lt"/>
                <a:cs typeface="+mn-lt"/>
              </a:rPr>
              <a:t>ТРИВАЛІСТЬ РОБОТИ (ЗМІНИ) </a:t>
            </a:r>
            <a:r>
              <a:rPr lang="ru-RU" sz="2400" b="1" dirty="0">
                <a:ea typeface="+mn-lt"/>
                <a:cs typeface="+mn-lt"/>
              </a:rPr>
              <a:t>СКОРОЧУЄТЬСЯ НА ОДНУ ГОДИНУ</a:t>
            </a:r>
            <a:endParaRPr lang="ru-RU" b="1" dirty="0"/>
          </a:p>
        </p:txBody>
      </p:sp>
      <p:sp>
        <p:nvSpPr>
          <p:cNvPr id="6" name="Прямоугольник: скругленные противолежащие углы 5">
            <a:extLst>
              <a:ext uri="{FF2B5EF4-FFF2-40B4-BE49-F238E27FC236}">
                <a16:creationId xmlns:a16="http://schemas.microsoft.com/office/drawing/2014/main" id="{7C74D8FB-AAB0-4B3F-BE83-31409A7EE0AE}"/>
              </a:ext>
            </a:extLst>
          </p:cNvPr>
          <p:cNvSpPr/>
          <p:nvPr/>
        </p:nvSpPr>
        <p:spPr>
          <a:xfrm>
            <a:off x="6458308" y="3431874"/>
            <a:ext cx="5578413" cy="2573545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Оплачується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в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підвищеному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розмірі</a:t>
            </a:r>
            <a:r>
              <a:rPr lang="ru-RU" sz="2400" dirty="0">
                <a:ea typeface="+mn-lt"/>
                <a:cs typeface="+mn-lt"/>
              </a:rPr>
              <a:t>, що </a:t>
            </a:r>
            <a:r>
              <a:rPr lang="ru-RU" sz="2400" dirty="0" err="1">
                <a:ea typeface="+mn-lt"/>
                <a:cs typeface="+mn-lt"/>
              </a:rPr>
              <a:t>встановлюється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галузевою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угодою</a:t>
            </a:r>
            <a:r>
              <a:rPr lang="ru-RU" sz="2400" dirty="0">
                <a:ea typeface="+mn-lt"/>
                <a:cs typeface="+mn-lt"/>
              </a:rPr>
              <a:t> та </a:t>
            </a:r>
            <a:r>
              <a:rPr lang="ru-RU" sz="2400" dirty="0" err="1">
                <a:ea typeface="+mn-lt"/>
                <a:cs typeface="+mn-lt"/>
              </a:rPr>
              <a:t>колективним</a:t>
            </a:r>
            <a:r>
              <a:rPr lang="ru-RU" sz="2400" dirty="0">
                <a:ea typeface="+mn-lt"/>
                <a:cs typeface="+mn-lt"/>
              </a:rPr>
              <a:t> договором, але 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не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нижче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20 %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тарифної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ставки за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кожну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годину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роботи</a:t>
            </a:r>
            <a:r>
              <a:rPr lang="ru-RU" sz="2400" dirty="0">
                <a:ea typeface="+mn-lt"/>
                <a:cs typeface="+mn-lt"/>
              </a:rPr>
              <a:t> в </a:t>
            </a:r>
            <a:r>
              <a:rPr lang="ru-RU" sz="2400" dirty="0" err="1">
                <a:ea typeface="+mn-lt"/>
                <a:cs typeface="+mn-lt"/>
              </a:rPr>
              <a:t>нічний</a:t>
            </a:r>
            <a:r>
              <a:rPr lang="ru-RU" sz="2400" dirty="0">
                <a:ea typeface="+mn-lt"/>
                <a:cs typeface="+mn-lt"/>
              </a:rPr>
              <a:t> час </a:t>
            </a:r>
            <a:endParaRPr lang="ru-RU" dirty="0"/>
          </a:p>
        </p:txBody>
      </p:sp>
      <p:sp>
        <p:nvSpPr>
          <p:cNvPr id="8" name="Свиток: вертикальный 7">
            <a:extLst>
              <a:ext uri="{FF2B5EF4-FFF2-40B4-BE49-F238E27FC236}">
                <a16:creationId xmlns:a16="http://schemas.microsoft.com/office/drawing/2014/main" id="{669DAB87-70DA-4B9E-92BE-4975D6AB8C1B}"/>
              </a:ext>
            </a:extLst>
          </p:cNvPr>
          <p:cNvSpPr/>
          <p:nvPr/>
        </p:nvSpPr>
        <p:spPr>
          <a:xfrm>
            <a:off x="-849" y="3358910"/>
            <a:ext cx="6268525" cy="3278037"/>
          </a:xfrm>
          <a:prstGeom prst="verticalScroll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Забороняється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залучення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до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роботи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в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нічний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час: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endParaRPr lang="ru-RU" dirty="0" err="1">
              <a:solidFill>
                <a:schemeClr val="tx1"/>
              </a:solidFill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вагітних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жінок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, </a:t>
            </a:r>
          </a:p>
          <a:p>
            <a:pPr marL="285750" indent="-285750">
              <a:buFont typeface="Arial"/>
              <a:buChar char="•"/>
            </a:pP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жінок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що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мають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дітей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віком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до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трьох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років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, </a:t>
            </a:r>
          </a:p>
          <a:p>
            <a:pPr marL="285750" indent="-285750">
              <a:buFont typeface="Arial"/>
              <a:buChar char="•"/>
            </a:pP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осіб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молодших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вісімнадцяти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років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. </a:t>
            </a:r>
          </a:p>
          <a:p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Робота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інвалідів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у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нічний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час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допускається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лише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з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їх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згоди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і за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умови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що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це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не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суперечить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медичним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рекомендаціям</a:t>
            </a:r>
            <a:endParaRPr lang="ru-RU" sz="20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27105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768DCD-B824-413A-B330-8D57ADB3724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D4E03E-AE81-4A78-9025-5F25CFB99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5391"/>
            <a:ext cx="10515600" cy="696224"/>
          </a:xfrm>
        </p:spPr>
        <p:txBody>
          <a:bodyPr anchor="b">
            <a:normAutofit/>
          </a:bodyPr>
          <a:lstStyle/>
          <a:p>
            <a:pPr algn="ctr"/>
            <a:r>
              <a:rPr lang="ru-RU" sz="4400">
                <a:ea typeface="+mj-lt"/>
                <a:cs typeface="+mj-lt"/>
              </a:rPr>
              <a:t>Право на відпочинок</a:t>
            </a:r>
            <a:endParaRPr lang="ru-RU"/>
          </a:p>
        </p:txBody>
      </p:sp>
      <p:sp>
        <p:nvSpPr>
          <p:cNvPr id="4" name="Свиток: вертикальный 3">
            <a:extLst>
              <a:ext uri="{FF2B5EF4-FFF2-40B4-BE49-F238E27FC236}">
                <a16:creationId xmlns:a16="http://schemas.microsoft.com/office/drawing/2014/main" id="{A35E5D0D-EACB-45B2-824A-04DCF8D2DC28}"/>
              </a:ext>
            </a:extLst>
          </p:cNvPr>
          <p:cNvSpPr/>
          <p:nvPr/>
        </p:nvSpPr>
        <p:spPr>
          <a:xfrm>
            <a:off x="532910" y="686519"/>
            <a:ext cx="5204602" cy="4744527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Конституція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України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</a:p>
          <a:p>
            <a:pPr algn="ctr"/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Стаття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45</a:t>
            </a:r>
          </a:p>
          <a:p>
            <a:pPr algn="ctr"/>
            <a:endParaRPr lang="ru-RU" dirty="0">
              <a:ea typeface="+mn-lt"/>
              <a:cs typeface="+mn-lt"/>
            </a:endParaRPr>
          </a:p>
          <a:p>
            <a:pPr algn="ctr"/>
            <a:r>
              <a:rPr lang="ru-RU" dirty="0">
                <a:ea typeface="+mn-lt"/>
                <a:cs typeface="+mn-lt"/>
              </a:rPr>
              <a:t> </a:t>
            </a:r>
            <a:r>
              <a:rPr lang="ru-RU" dirty="0" err="1">
                <a:ea typeface="+mn-lt"/>
                <a:cs typeface="+mn-lt"/>
              </a:rPr>
              <a:t>Кожен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хто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працює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b="1" dirty="0" err="1">
                <a:ea typeface="+mn-lt"/>
                <a:cs typeface="+mn-lt"/>
              </a:rPr>
              <a:t>має</a:t>
            </a:r>
            <a:r>
              <a:rPr lang="ru-RU" b="1" dirty="0">
                <a:ea typeface="+mn-lt"/>
                <a:cs typeface="+mn-lt"/>
              </a:rPr>
              <a:t> право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відпочинок</a:t>
            </a:r>
            <a:r>
              <a:rPr lang="ru-RU" dirty="0">
                <a:ea typeface="+mn-lt"/>
                <a:cs typeface="+mn-lt"/>
              </a:rPr>
              <a:t>. </a:t>
            </a:r>
            <a:r>
              <a:rPr lang="ru-RU" dirty="0" err="1">
                <a:ea typeface="+mn-lt"/>
                <a:cs typeface="+mn-lt"/>
              </a:rPr>
              <a:t>Це</a:t>
            </a:r>
            <a:r>
              <a:rPr lang="ru-RU" dirty="0">
                <a:ea typeface="+mn-lt"/>
                <a:cs typeface="+mn-lt"/>
              </a:rPr>
              <a:t> право </a:t>
            </a:r>
            <a:r>
              <a:rPr lang="ru-RU" dirty="0" err="1">
                <a:ea typeface="+mn-lt"/>
                <a:cs typeface="+mn-lt"/>
              </a:rPr>
              <a:t>забезпечується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наданням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днів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щотижневого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відпочинку</a:t>
            </a:r>
            <a:r>
              <a:rPr lang="ru-RU" dirty="0">
                <a:ea typeface="+mn-lt"/>
                <a:cs typeface="+mn-lt"/>
              </a:rPr>
              <a:t>, а </a:t>
            </a:r>
            <a:r>
              <a:rPr lang="ru-RU" dirty="0" err="1">
                <a:ea typeface="+mn-lt"/>
                <a:cs typeface="+mn-lt"/>
              </a:rPr>
              <a:t>також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оплачуваної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щорічної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відпустки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встановленням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скороченого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робочого</a:t>
            </a:r>
            <a:r>
              <a:rPr lang="ru-RU" b="1" dirty="0">
                <a:ea typeface="+mn-lt"/>
                <a:cs typeface="+mn-lt"/>
              </a:rPr>
              <a:t> дня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щодо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окремих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професій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виробництв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b="1" dirty="0" err="1">
                <a:ea typeface="+mn-lt"/>
                <a:cs typeface="+mn-lt"/>
              </a:rPr>
              <a:t>скороченої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тривалості</a:t>
            </a:r>
            <a:r>
              <a:rPr lang="ru-RU" b="1" dirty="0">
                <a:ea typeface="+mn-lt"/>
                <a:cs typeface="+mn-lt"/>
              </a:rPr>
              <a:t> роботи у </a:t>
            </a:r>
            <a:r>
              <a:rPr lang="ru-RU" b="1" dirty="0" err="1">
                <a:ea typeface="+mn-lt"/>
                <a:cs typeface="+mn-lt"/>
              </a:rPr>
              <a:t>нічний</a:t>
            </a:r>
            <a:r>
              <a:rPr lang="ru-RU" b="1" dirty="0">
                <a:ea typeface="+mn-lt"/>
                <a:cs typeface="+mn-lt"/>
              </a:rPr>
              <a:t> час</a:t>
            </a:r>
            <a:r>
              <a:rPr lang="ru-RU" dirty="0">
                <a:ea typeface="+mn-lt"/>
                <a:cs typeface="+mn-lt"/>
              </a:rPr>
              <a:t>. </a:t>
            </a:r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39EB44B-5DA9-4919-A635-FB7C01E80762}"/>
              </a:ext>
            </a:extLst>
          </p:cNvPr>
          <p:cNvSpPr/>
          <p:nvPr/>
        </p:nvSpPr>
        <p:spPr>
          <a:xfrm>
            <a:off x="6499644" y="1431625"/>
            <a:ext cx="4715772" cy="337867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b="1" dirty="0" err="1">
                <a:solidFill>
                  <a:srgbClr val="C00000"/>
                </a:solidFill>
                <a:ea typeface="+mn-lt"/>
                <a:cs typeface="+mn-lt"/>
              </a:rPr>
              <a:t>Святкові</a:t>
            </a:r>
            <a:r>
              <a:rPr lang="ru-RU" sz="20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rgbClr val="C00000"/>
                </a:solidFill>
                <a:ea typeface="+mn-lt"/>
                <a:cs typeface="+mn-lt"/>
              </a:rPr>
              <a:t>дні</a:t>
            </a:r>
            <a:r>
              <a:rPr lang="ru-RU" sz="2000" b="1" dirty="0">
                <a:solidFill>
                  <a:srgbClr val="C00000"/>
                </a:solidFill>
                <a:ea typeface="+mn-lt"/>
                <a:cs typeface="+mn-lt"/>
              </a:rPr>
              <a:t>: </a:t>
            </a:r>
            <a:endParaRPr lang="ru-RU">
              <a:solidFill>
                <a:srgbClr val="000000"/>
              </a:solidFill>
            </a:endParaRPr>
          </a:p>
          <a:p>
            <a:r>
              <a:rPr lang="ru-RU" dirty="0">
                <a:ea typeface="+mn-lt"/>
                <a:cs typeface="+mn-lt"/>
              </a:rPr>
              <a:t>1 </a:t>
            </a:r>
            <a:r>
              <a:rPr lang="ru-RU" dirty="0" err="1">
                <a:ea typeface="+mn-lt"/>
                <a:cs typeface="+mn-lt"/>
              </a:rPr>
              <a:t>січня</a:t>
            </a:r>
            <a:r>
              <a:rPr lang="ru-RU" dirty="0">
                <a:ea typeface="+mn-lt"/>
                <a:cs typeface="+mn-lt"/>
              </a:rPr>
              <a:t> - </a:t>
            </a:r>
            <a:r>
              <a:rPr lang="ru-RU" dirty="0" err="1">
                <a:ea typeface="+mn-lt"/>
                <a:cs typeface="+mn-lt"/>
              </a:rPr>
              <a:t>Новий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рік</a:t>
            </a:r>
            <a:r>
              <a:rPr lang="ru-RU" dirty="0">
                <a:ea typeface="+mn-lt"/>
                <a:cs typeface="+mn-lt"/>
              </a:rPr>
              <a:t> </a:t>
            </a:r>
            <a:endParaRPr lang="ru-RU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7 </a:t>
            </a:r>
            <a:r>
              <a:rPr lang="ru-RU" dirty="0" err="1">
                <a:ea typeface="+mn-lt"/>
                <a:cs typeface="+mn-lt"/>
              </a:rPr>
              <a:t>січня</a:t>
            </a:r>
            <a:r>
              <a:rPr lang="ru-RU" dirty="0">
                <a:ea typeface="+mn-lt"/>
                <a:cs typeface="+mn-lt"/>
              </a:rPr>
              <a:t> і 25 </a:t>
            </a:r>
            <a:r>
              <a:rPr lang="ru-RU" dirty="0" err="1">
                <a:ea typeface="+mn-lt"/>
                <a:cs typeface="+mn-lt"/>
              </a:rPr>
              <a:t>грудня</a:t>
            </a:r>
            <a:r>
              <a:rPr lang="ru-RU" dirty="0">
                <a:ea typeface="+mn-lt"/>
                <a:cs typeface="+mn-lt"/>
              </a:rPr>
              <a:t> - </a:t>
            </a:r>
            <a:r>
              <a:rPr lang="ru-RU" dirty="0" err="1">
                <a:ea typeface="+mn-lt"/>
                <a:cs typeface="+mn-lt"/>
              </a:rPr>
              <a:t>Різдво</a:t>
            </a:r>
            <a:r>
              <a:rPr lang="ru-RU" dirty="0">
                <a:ea typeface="+mn-lt"/>
                <a:cs typeface="+mn-lt"/>
              </a:rPr>
              <a:t> Христове </a:t>
            </a:r>
            <a:endParaRPr lang="ru-RU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8 </a:t>
            </a:r>
            <a:r>
              <a:rPr lang="ru-RU" dirty="0" err="1">
                <a:ea typeface="+mn-lt"/>
                <a:cs typeface="+mn-lt"/>
              </a:rPr>
              <a:t>березня</a:t>
            </a:r>
            <a:r>
              <a:rPr lang="ru-RU" dirty="0">
                <a:ea typeface="+mn-lt"/>
                <a:cs typeface="+mn-lt"/>
              </a:rPr>
              <a:t> - </a:t>
            </a:r>
            <a:r>
              <a:rPr lang="ru-RU" err="1">
                <a:ea typeface="+mn-lt"/>
                <a:cs typeface="+mn-lt"/>
              </a:rPr>
              <a:t>Міжнародний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жіночий</a:t>
            </a:r>
            <a:r>
              <a:rPr lang="ru-RU" dirty="0">
                <a:ea typeface="+mn-lt"/>
                <a:cs typeface="+mn-lt"/>
              </a:rPr>
              <a:t> день </a:t>
            </a:r>
            <a:endParaRPr lang="ru-RU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1 </a:t>
            </a:r>
            <a:r>
              <a:rPr lang="ru-RU" dirty="0" err="1">
                <a:ea typeface="+mn-lt"/>
                <a:cs typeface="+mn-lt"/>
              </a:rPr>
              <a:t>травня</a:t>
            </a:r>
            <a:r>
              <a:rPr lang="ru-RU" dirty="0">
                <a:ea typeface="+mn-lt"/>
                <a:cs typeface="+mn-lt"/>
              </a:rPr>
              <a:t> - День </a:t>
            </a:r>
            <a:r>
              <a:rPr lang="ru-RU" dirty="0" err="1">
                <a:ea typeface="+mn-lt"/>
                <a:cs typeface="+mn-lt"/>
              </a:rPr>
              <a:t>праці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9 </a:t>
            </a:r>
            <a:r>
              <a:rPr lang="ru-RU" dirty="0" err="1">
                <a:ea typeface="+mn-lt"/>
                <a:cs typeface="+mn-lt"/>
              </a:rPr>
              <a:t>травня</a:t>
            </a:r>
            <a:r>
              <a:rPr lang="ru-RU" dirty="0">
                <a:ea typeface="+mn-lt"/>
                <a:cs typeface="+mn-lt"/>
              </a:rPr>
              <a:t> - День Перемоги </a:t>
            </a:r>
            <a:endParaRPr lang="ru-RU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28 червня - День </a:t>
            </a:r>
            <a:r>
              <a:rPr lang="ru-RU" dirty="0" err="1">
                <a:ea typeface="+mn-lt"/>
                <a:cs typeface="+mn-lt"/>
              </a:rPr>
              <a:t>Конституції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 </a:t>
            </a:r>
            <a:endParaRPr lang="ru-RU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24 </a:t>
            </a:r>
            <a:r>
              <a:rPr lang="ru-RU" dirty="0" err="1">
                <a:ea typeface="+mn-lt"/>
                <a:cs typeface="+mn-lt"/>
              </a:rPr>
              <a:t>серпня</a:t>
            </a:r>
            <a:r>
              <a:rPr lang="ru-RU" dirty="0">
                <a:ea typeface="+mn-lt"/>
                <a:cs typeface="+mn-lt"/>
              </a:rPr>
              <a:t> - День </a:t>
            </a:r>
            <a:r>
              <a:rPr lang="ru-RU" dirty="0" err="1">
                <a:ea typeface="+mn-lt"/>
                <a:cs typeface="+mn-lt"/>
              </a:rPr>
              <a:t>незалежності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 </a:t>
            </a:r>
            <a:endParaRPr lang="ru-RU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14 </a:t>
            </a:r>
            <a:r>
              <a:rPr lang="ru-RU" dirty="0" err="1">
                <a:ea typeface="+mn-lt"/>
                <a:cs typeface="+mn-lt"/>
              </a:rPr>
              <a:t>жовтня</a:t>
            </a:r>
            <a:r>
              <a:rPr lang="ru-RU" dirty="0">
                <a:ea typeface="+mn-lt"/>
                <a:cs typeface="+mn-lt"/>
              </a:rPr>
              <a:t> - День </a:t>
            </a:r>
            <a:r>
              <a:rPr lang="ru-RU" dirty="0" err="1">
                <a:ea typeface="+mn-lt"/>
                <a:cs typeface="+mn-lt"/>
              </a:rPr>
              <a:t>захисника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 </a:t>
            </a:r>
            <a:endParaRPr lang="ru-RU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один день (</a:t>
            </a:r>
            <a:r>
              <a:rPr lang="ru-RU" dirty="0" err="1">
                <a:ea typeface="+mn-lt"/>
                <a:cs typeface="+mn-lt"/>
              </a:rPr>
              <a:t>неділя</a:t>
            </a:r>
            <a:r>
              <a:rPr lang="ru-RU" dirty="0">
                <a:ea typeface="+mn-lt"/>
                <a:cs typeface="+mn-lt"/>
              </a:rPr>
              <a:t>) - Пасха (</a:t>
            </a:r>
            <a:r>
              <a:rPr lang="ru-RU" dirty="0" err="1">
                <a:ea typeface="+mn-lt"/>
                <a:cs typeface="+mn-lt"/>
              </a:rPr>
              <a:t>Великдень</a:t>
            </a:r>
            <a:r>
              <a:rPr lang="ru-RU" dirty="0">
                <a:ea typeface="+mn-lt"/>
                <a:cs typeface="+mn-lt"/>
              </a:rPr>
              <a:t>) </a:t>
            </a:r>
            <a:endParaRPr lang="ru-RU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один день (</a:t>
            </a:r>
            <a:r>
              <a:rPr lang="ru-RU" dirty="0" err="1">
                <a:ea typeface="+mn-lt"/>
                <a:cs typeface="+mn-lt"/>
              </a:rPr>
              <a:t>неділя</a:t>
            </a:r>
            <a:r>
              <a:rPr lang="ru-RU" dirty="0">
                <a:ea typeface="+mn-lt"/>
                <a:cs typeface="+mn-lt"/>
              </a:rPr>
              <a:t>) - </a:t>
            </a:r>
            <a:r>
              <a:rPr lang="ru-RU" dirty="0" err="1">
                <a:ea typeface="+mn-lt"/>
                <a:cs typeface="+mn-lt"/>
              </a:rPr>
              <a:t>Трійця</a:t>
            </a:r>
            <a:r>
              <a:rPr lang="ru-RU" dirty="0">
                <a:ea typeface="+mn-lt"/>
                <a:cs typeface="+mn-lt"/>
              </a:rPr>
              <a:t>. </a:t>
            </a:r>
            <a:endParaRPr lang="ru-RU"/>
          </a:p>
        </p:txBody>
      </p:sp>
      <p:sp>
        <p:nvSpPr>
          <p:cNvPr id="5" name="Блок-схема: знак завершения 4">
            <a:extLst>
              <a:ext uri="{FF2B5EF4-FFF2-40B4-BE49-F238E27FC236}">
                <a16:creationId xmlns:a16="http://schemas.microsoft.com/office/drawing/2014/main" id="{1A813564-B4E2-4A61-B1F9-ACE23BE931DA}"/>
              </a:ext>
            </a:extLst>
          </p:cNvPr>
          <p:cNvSpPr/>
          <p:nvPr/>
        </p:nvSpPr>
        <p:spPr>
          <a:xfrm>
            <a:off x="6097977" y="588659"/>
            <a:ext cx="5449017" cy="1006414"/>
          </a:xfrm>
          <a:prstGeom prst="flowChartTerminator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Святкові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i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неробочі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дні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</a:p>
          <a:p>
            <a:pPr algn="ctr"/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(Ст. 73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КЗпП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)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7EB53F2C-2A72-4481-883C-3E3961E34B53}"/>
              </a:ext>
            </a:extLst>
          </p:cNvPr>
          <p:cNvSpPr/>
          <p:nvPr/>
        </p:nvSpPr>
        <p:spPr>
          <a:xfrm>
            <a:off x="6412481" y="4910047"/>
            <a:ext cx="5319622" cy="179716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err="1">
                <a:ea typeface="+mn-lt"/>
                <a:cs typeface="+mn-lt"/>
              </a:rPr>
              <a:t>Напередодні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святкових</a:t>
            </a:r>
            <a:r>
              <a:rPr lang="ru-RU" sz="2000" dirty="0">
                <a:ea typeface="+mn-lt"/>
                <a:cs typeface="+mn-lt"/>
              </a:rPr>
              <a:t> i </a:t>
            </a:r>
            <a:r>
              <a:rPr lang="ru-RU" sz="2000" dirty="0" err="1">
                <a:ea typeface="+mn-lt"/>
                <a:cs typeface="+mn-lt"/>
              </a:rPr>
              <a:t>неробочих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днів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rgbClr val="C00000"/>
                </a:solidFill>
                <a:ea typeface="+mn-lt"/>
                <a:cs typeface="+mn-lt"/>
              </a:rPr>
              <a:t>тривалість</a:t>
            </a:r>
            <a:r>
              <a:rPr lang="ru-RU" sz="2000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rgbClr val="C00000"/>
                </a:solidFill>
                <a:ea typeface="+mn-lt"/>
                <a:cs typeface="+mn-lt"/>
              </a:rPr>
              <a:t>роботи</a:t>
            </a:r>
            <a:r>
              <a:rPr lang="ru-RU" sz="2000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rgbClr val="C00000"/>
                </a:solidFill>
                <a:ea typeface="+mn-lt"/>
                <a:cs typeface="+mn-lt"/>
              </a:rPr>
              <a:t>працівників</a:t>
            </a:r>
            <a:r>
              <a:rPr lang="ru-RU" sz="2000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rgbClr val="C00000"/>
                </a:solidFill>
                <a:ea typeface="+mn-lt"/>
                <a:cs typeface="+mn-lt"/>
              </a:rPr>
              <a:t>скорочується</a:t>
            </a:r>
            <a:r>
              <a:rPr lang="ru-RU" sz="2000" dirty="0">
                <a:solidFill>
                  <a:srgbClr val="C00000"/>
                </a:solidFill>
                <a:ea typeface="+mn-lt"/>
                <a:cs typeface="+mn-lt"/>
              </a:rPr>
              <a:t> на одну годину</a:t>
            </a:r>
            <a:r>
              <a:rPr lang="ru-RU" sz="2000" dirty="0">
                <a:ea typeface="+mn-lt"/>
                <a:cs typeface="+mn-lt"/>
              </a:rPr>
              <a:t> як при </a:t>
            </a:r>
            <a:r>
              <a:rPr lang="ru-RU" sz="2000" dirty="0" err="1">
                <a:ea typeface="+mn-lt"/>
                <a:cs typeface="+mn-lt"/>
              </a:rPr>
              <a:t>п'ятиденному</a:t>
            </a:r>
            <a:r>
              <a:rPr lang="ru-RU" sz="2000" dirty="0">
                <a:ea typeface="+mn-lt"/>
                <a:cs typeface="+mn-lt"/>
              </a:rPr>
              <a:t>, так i при </a:t>
            </a:r>
            <a:r>
              <a:rPr lang="ru-RU" sz="2000" dirty="0" err="1">
                <a:ea typeface="+mn-lt"/>
                <a:cs typeface="+mn-lt"/>
              </a:rPr>
              <a:t>шестиденному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робочому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тижні</a:t>
            </a:r>
            <a:endParaRPr lang="ru-RU" sz="2000" dirty="0" err="1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57659CC9-881F-4FC0-AE59-EEC003C6CE60}"/>
              </a:ext>
            </a:extLst>
          </p:cNvPr>
          <p:cNvSpPr/>
          <p:nvPr/>
        </p:nvSpPr>
        <p:spPr>
          <a:xfrm>
            <a:off x="258971" y="5513895"/>
            <a:ext cx="5319622" cy="119332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b="1" dirty="0">
                <a:ea typeface="+mn-lt"/>
                <a:cs typeface="+mn-lt"/>
              </a:rPr>
              <a:t>ПЕРЕРВА ДЛЯ ВІДПОЧИНКУ I ХАРЧУВАННЯ </a:t>
            </a:r>
            <a:endParaRPr lang="ru-RU" sz="2000">
              <a:ea typeface="+mn-lt"/>
              <a:cs typeface="+mn-lt"/>
            </a:endParaRPr>
          </a:p>
          <a:p>
            <a:pPr marL="342900" indent="-342900">
              <a:buFont typeface="Arial"/>
              <a:buChar char="•"/>
            </a:pPr>
            <a:r>
              <a:rPr lang="ru-RU" sz="2000" dirty="0">
                <a:ea typeface="+mn-lt"/>
                <a:cs typeface="+mn-lt"/>
              </a:rPr>
              <a:t>не </a:t>
            </a:r>
            <a:r>
              <a:rPr lang="ru-RU" sz="2000" dirty="0" err="1">
                <a:ea typeface="+mn-lt"/>
                <a:cs typeface="+mn-lt"/>
              </a:rPr>
              <a:t>включається</a:t>
            </a:r>
            <a:r>
              <a:rPr lang="ru-RU" sz="2000" dirty="0">
                <a:ea typeface="+mn-lt"/>
                <a:cs typeface="+mn-lt"/>
              </a:rPr>
              <a:t> в </a:t>
            </a:r>
            <a:r>
              <a:rPr lang="ru-RU" sz="2000" dirty="0" err="1">
                <a:ea typeface="+mn-lt"/>
                <a:cs typeface="+mn-lt"/>
              </a:rPr>
              <a:t>робочий</a:t>
            </a:r>
            <a:r>
              <a:rPr lang="ru-RU" sz="2000" dirty="0">
                <a:ea typeface="+mn-lt"/>
                <a:cs typeface="+mn-lt"/>
              </a:rPr>
              <a:t> час, </a:t>
            </a:r>
            <a:endParaRPr lang="ru-RU" dirty="0">
              <a:ea typeface="+mn-lt"/>
              <a:cs typeface="+mn-lt"/>
            </a:endParaRPr>
          </a:p>
          <a:p>
            <a:pPr marL="342900" indent="-342900">
              <a:buFont typeface="Arial"/>
              <a:buChar char="•"/>
            </a:pPr>
            <a:r>
              <a:rPr lang="ru-RU" sz="2000" dirty="0" err="1">
                <a:ea typeface="+mn-lt"/>
                <a:cs typeface="+mn-lt"/>
              </a:rPr>
              <a:t>тривалість</a:t>
            </a:r>
            <a:r>
              <a:rPr lang="ru-RU" sz="2000" dirty="0">
                <a:ea typeface="+mn-lt"/>
                <a:cs typeface="+mn-lt"/>
              </a:rPr>
              <a:t>: не </a:t>
            </a:r>
            <a:r>
              <a:rPr lang="ru-RU" sz="2000" dirty="0" err="1">
                <a:ea typeface="+mn-lt"/>
                <a:cs typeface="+mn-lt"/>
              </a:rPr>
              <a:t>більше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двох</a:t>
            </a:r>
            <a:r>
              <a:rPr lang="ru-RU" sz="2000" dirty="0">
                <a:ea typeface="+mn-lt"/>
                <a:cs typeface="+mn-lt"/>
              </a:rPr>
              <a:t> годин</a:t>
            </a:r>
            <a:endParaRPr lang="ru-RU"/>
          </a:p>
        </p:txBody>
      </p:sp>
      <p:pic>
        <p:nvPicPr>
          <p:cNvPr id="10" name="Рисунок 10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EC09171A-5EFD-41F5-B161-BE80AC78E3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155" y="185468"/>
            <a:ext cx="1894936" cy="1253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4928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768DCD-B824-413A-B330-8D57ADB3724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760CCA-6622-4639-8381-30CEE21A4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389" y="-5391"/>
            <a:ext cx="11248845" cy="609959"/>
          </a:xfrm>
        </p:spPr>
        <p:txBody>
          <a:bodyPr anchor="b">
            <a:normAutofit fontScale="90000"/>
          </a:bodyPr>
          <a:lstStyle/>
          <a:p>
            <a:pPr algn="ctr"/>
            <a:r>
              <a:rPr lang="ru-RU" sz="4400">
                <a:ea typeface="+mj-lt"/>
                <a:cs typeface="+mj-lt"/>
              </a:rPr>
              <a:t>Порядок надання відпусток працівникам</a:t>
            </a:r>
            <a:endParaRPr lang="ru-RU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A8550FFE-A5D4-4AFE-9FC0-223C306DE55E}"/>
              </a:ext>
            </a:extLst>
          </p:cNvPr>
          <p:cNvSpPr/>
          <p:nvPr/>
        </p:nvSpPr>
        <p:spPr>
          <a:xfrm>
            <a:off x="89140" y="685800"/>
            <a:ext cx="7174300" cy="202720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Щорічна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основна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відпустка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надається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працівникам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тривалістю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не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менше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як 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24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календарних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днів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за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відпрацьовані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6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місяців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які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відлічуються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з дня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укладення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трудового договору. </a:t>
            </a:r>
          </a:p>
          <a:p>
            <a:pPr algn="ctr"/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Особам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віком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до 18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років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надається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щорічна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основна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відпустка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тривалістю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31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календарний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день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.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84E9C59A-2958-45C7-8E82-76B391B6F757}"/>
              </a:ext>
            </a:extLst>
          </p:cNvPr>
          <p:cNvSpPr/>
          <p:nvPr/>
        </p:nvSpPr>
        <p:spPr>
          <a:xfrm>
            <a:off x="1685027" y="2799272"/>
            <a:ext cx="9719092" cy="20272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Щорічна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додаткова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відпустка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надається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працівникам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з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ненормованим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робочим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днем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. </a:t>
            </a:r>
            <a:endParaRPr lang="ru-RU" dirty="0"/>
          </a:p>
          <a:p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Загальна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тривалість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основної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і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додаткових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відпусток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не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може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перевищувати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59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календарних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днів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. </a:t>
            </a:r>
          </a:p>
          <a:p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Студентам-заочникам,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вечірникам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для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виконання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лабораторних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робіт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складання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іспитів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надаються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додаткові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оплачувані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відпустки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(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ВУЗів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III-IV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рівнів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акредитації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- 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20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календарних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днів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щорічно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)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F15F68D5-34FA-48EE-B194-D22E401C197C}"/>
              </a:ext>
            </a:extLst>
          </p:cNvPr>
          <p:cNvSpPr/>
          <p:nvPr/>
        </p:nvSpPr>
        <p:spPr>
          <a:xfrm>
            <a:off x="4718649" y="4941497"/>
            <a:ext cx="7174300" cy="1912189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Дні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тимчасової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непрацездатності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працівника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засвідченої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у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встановленому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порядку, а також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відпустки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у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зв’язку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з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вагітністю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та пологами 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до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щоденних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відпусток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не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включаються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. </a:t>
            </a:r>
            <a:endParaRPr lang="ru-RU" b="1" dirty="0">
              <a:solidFill>
                <a:schemeClr val="tx1"/>
              </a:solidFill>
            </a:endParaRPr>
          </a:p>
          <a:p>
            <a:pPr algn="ctr"/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Святкові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і не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робочі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дні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при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визначенні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тривалості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щорічних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відпусток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не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враховуються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.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3" name="Рисунок 6" descr="Изображение выглядит как небо, вода, зонт, стул&#10;&#10;Автоматически созданное описание">
            <a:extLst>
              <a:ext uri="{FF2B5EF4-FFF2-40B4-BE49-F238E27FC236}">
                <a16:creationId xmlns:a16="http://schemas.microsoft.com/office/drawing/2014/main" id="{7518DDC4-2259-41F9-930E-6E42BD4780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7381" y="592969"/>
            <a:ext cx="4252822" cy="2192742"/>
          </a:xfrm>
          <a:prstGeom prst="rect">
            <a:avLst/>
          </a:prstGeom>
        </p:spPr>
      </p:pic>
      <p:pic>
        <p:nvPicPr>
          <p:cNvPr id="7" name="Рисунок 8" descr="Изображение выглядит как вода, лодка, внешний, синий&#10;&#10;Автоматически созданное описание">
            <a:extLst>
              <a:ext uri="{FF2B5EF4-FFF2-40B4-BE49-F238E27FC236}">
                <a16:creationId xmlns:a16="http://schemas.microsoft.com/office/drawing/2014/main" id="{56A2D0E4-6AF2-4D9B-9B85-A6ABFC6903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06" y="4948023"/>
            <a:ext cx="4065916" cy="1850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9509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:a16="http://schemas.microsoft.com/office/drawing/2014/main" id="{DD7EAFE6-2BB9-41FB-9CF4-588CFC70877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frame">
            <a:avLst>
              <a:gd name="adj1" fmla="val 7164"/>
            </a:avLst>
          </a:prstGeom>
          <a:gradFill flip="none" rotWithShape="1">
            <a:gsLst>
              <a:gs pos="0">
                <a:schemeClr val="accent2"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C37C960-91F5-4F61-B2CD-8A037920720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BB4FF4-B9B9-4402-A0E0-0262A453E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2212"/>
            <a:ext cx="10515600" cy="59043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5400" err="1">
                <a:ea typeface="+mj-lt"/>
                <a:cs typeface="+mj-lt"/>
              </a:rPr>
              <a:t>Соціальні</a:t>
            </a:r>
            <a:r>
              <a:rPr lang="en-US" sz="5400">
                <a:ea typeface="+mj-lt"/>
                <a:cs typeface="+mj-lt"/>
              </a:rPr>
              <a:t> відпустки</a:t>
            </a:r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78EE067-B8F1-4840-ADC7-4B1BD6D1C35D}"/>
              </a:ext>
            </a:extLst>
          </p:cNvPr>
          <p:cNvSpPr/>
          <p:nvPr/>
        </p:nvSpPr>
        <p:spPr>
          <a:xfrm>
            <a:off x="318278" y="1576297"/>
            <a:ext cx="4571999" cy="506082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ea typeface="+mn-lt"/>
                <a:cs typeface="+mn-lt"/>
              </a:rPr>
              <a:t>На </a:t>
            </a:r>
            <a:r>
              <a:rPr lang="ru-RU" sz="2000" dirty="0" err="1">
                <a:ea typeface="+mn-lt"/>
                <a:cs typeface="+mn-lt"/>
              </a:rPr>
              <a:t>пiдставi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медичного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висновку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жінкам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надається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оплачувана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відпустка</a:t>
            </a:r>
            <a:r>
              <a:rPr lang="ru-RU" sz="2000" dirty="0">
                <a:ea typeface="+mn-lt"/>
                <a:cs typeface="+mn-lt"/>
              </a:rPr>
              <a:t> </a:t>
            </a:r>
          </a:p>
          <a:p>
            <a:pPr algn="ctr"/>
            <a:r>
              <a:rPr lang="ru-RU" sz="2800" b="1" dirty="0">
                <a:solidFill>
                  <a:srgbClr val="C00000"/>
                </a:solidFill>
                <a:ea typeface="+mn-lt"/>
                <a:cs typeface="+mn-lt"/>
              </a:rPr>
              <a:t>126 </a:t>
            </a:r>
            <a:r>
              <a:rPr lang="ru-RU" sz="2800" b="1" dirty="0" err="1">
                <a:solidFill>
                  <a:srgbClr val="C00000"/>
                </a:solidFill>
                <a:ea typeface="+mn-lt"/>
                <a:cs typeface="+mn-lt"/>
              </a:rPr>
              <a:t>календарних</a:t>
            </a:r>
            <a:r>
              <a:rPr lang="ru-RU" sz="28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800" b="1" dirty="0" err="1">
                <a:solidFill>
                  <a:srgbClr val="C00000"/>
                </a:solidFill>
                <a:ea typeface="+mn-lt"/>
                <a:cs typeface="+mn-lt"/>
              </a:rPr>
              <a:t>днів</a:t>
            </a:r>
            <a:r>
              <a:rPr lang="ru-RU" sz="2000" dirty="0">
                <a:ea typeface="+mn-lt"/>
                <a:cs typeface="+mn-lt"/>
              </a:rPr>
              <a:t> (</a:t>
            </a:r>
            <a:r>
              <a:rPr lang="ru-RU" sz="2400" dirty="0">
                <a:solidFill>
                  <a:srgbClr val="C00000"/>
                </a:solidFill>
                <a:ea typeface="+mn-lt"/>
                <a:cs typeface="+mn-lt"/>
              </a:rPr>
              <a:t>140 </a:t>
            </a:r>
            <a:r>
              <a:rPr lang="ru-RU" sz="2400" dirty="0" err="1">
                <a:solidFill>
                  <a:srgbClr val="C00000"/>
                </a:solidFill>
                <a:ea typeface="+mn-lt"/>
                <a:cs typeface="+mn-lt"/>
              </a:rPr>
              <a:t>календарних</a:t>
            </a:r>
            <a:r>
              <a:rPr lang="ru-RU" sz="2400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rgbClr val="C00000"/>
                </a:solidFill>
                <a:ea typeface="+mn-lt"/>
                <a:cs typeface="+mn-lt"/>
              </a:rPr>
              <a:t>днів</a:t>
            </a:r>
            <a:r>
              <a:rPr lang="ru-RU" sz="2000" dirty="0">
                <a:ea typeface="+mn-lt"/>
                <a:cs typeface="+mn-lt"/>
              </a:rPr>
              <a:t> - у </a:t>
            </a:r>
            <a:r>
              <a:rPr lang="ru-RU" sz="2000" dirty="0" err="1">
                <a:ea typeface="+mn-lt"/>
                <a:cs typeface="+mn-lt"/>
              </a:rPr>
              <a:t>разі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народження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двох</a:t>
            </a:r>
            <a:r>
              <a:rPr lang="ru-RU" sz="2000" dirty="0">
                <a:ea typeface="+mn-lt"/>
                <a:cs typeface="+mn-lt"/>
              </a:rPr>
              <a:t> i </a:t>
            </a:r>
            <a:r>
              <a:rPr lang="ru-RU" sz="2000" dirty="0" err="1">
                <a:ea typeface="+mn-lt"/>
                <a:cs typeface="+mn-lt"/>
              </a:rPr>
              <a:t>більше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дітей</a:t>
            </a:r>
            <a:r>
              <a:rPr lang="ru-RU" sz="2000" dirty="0">
                <a:ea typeface="+mn-lt"/>
                <a:cs typeface="+mn-lt"/>
              </a:rPr>
              <a:t> та у </a:t>
            </a:r>
            <a:r>
              <a:rPr lang="ru-RU" sz="2000" dirty="0" err="1">
                <a:ea typeface="+mn-lt"/>
                <a:cs typeface="+mn-lt"/>
              </a:rPr>
              <a:t>разі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ускладнення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пологів</a:t>
            </a:r>
            <a:r>
              <a:rPr lang="ru-RU" sz="2000" dirty="0">
                <a:ea typeface="+mn-lt"/>
                <a:cs typeface="+mn-lt"/>
              </a:rPr>
              <a:t>): </a:t>
            </a:r>
          </a:p>
          <a:p>
            <a:pPr algn="ctr"/>
            <a:endParaRPr lang="ru-RU" sz="2000" dirty="0">
              <a:ea typeface="+mn-lt"/>
              <a:cs typeface="+mn-lt"/>
            </a:endParaRPr>
          </a:p>
          <a:p>
            <a:pPr marL="285750" indent="-285750" algn="ctr">
              <a:buFont typeface="Wingdings"/>
              <a:buChar char="§"/>
            </a:pPr>
            <a:r>
              <a:rPr lang="ru-RU" sz="2000" dirty="0">
                <a:ea typeface="+mn-lt"/>
                <a:cs typeface="+mn-lt"/>
              </a:rPr>
              <a:t>70 </a:t>
            </a:r>
            <a:r>
              <a:rPr lang="ru-RU" sz="2000" dirty="0" err="1">
                <a:ea typeface="+mn-lt"/>
                <a:cs typeface="+mn-lt"/>
              </a:rPr>
              <a:t>днів</a:t>
            </a:r>
            <a:r>
              <a:rPr lang="ru-RU" sz="2000" dirty="0">
                <a:ea typeface="+mn-lt"/>
                <a:cs typeface="+mn-lt"/>
              </a:rPr>
              <a:t> до </a:t>
            </a:r>
            <a:r>
              <a:rPr lang="ru-RU" sz="2000" dirty="0" err="1">
                <a:ea typeface="+mn-lt"/>
                <a:cs typeface="+mn-lt"/>
              </a:rPr>
              <a:t>пологів</a:t>
            </a:r>
            <a:r>
              <a:rPr lang="ru-RU" sz="2000" dirty="0">
                <a:ea typeface="+mn-lt"/>
                <a:cs typeface="+mn-lt"/>
              </a:rPr>
              <a:t> i </a:t>
            </a:r>
          </a:p>
          <a:p>
            <a:pPr marL="285750" indent="-285750" algn="ctr">
              <a:buFont typeface="Wingdings"/>
              <a:buChar char="§"/>
            </a:pPr>
            <a:r>
              <a:rPr lang="ru-RU" sz="2000" dirty="0">
                <a:ea typeface="+mn-lt"/>
                <a:cs typeface="+mn-lt"/>
              </a:rPr>
              <a:t>56 (у </a:t>
            </a:r>
            <a:r>
              <a:rPr lang="ru-RU" sz="2000" dirty="0" err="1">
                <a:ea typeface="+mn-lt"/>
                <a:cs typeface="+mn-lt"/>
              </a:rPr>
              <a:t>разі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народження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двох</a:t>
            </a:r>
            <a:r>
              <a:rPr lang="ru-RU" sz="2000" dirty="0">
                <a:ea typeface="+mn-lt"/>
                <a:cs typeface="+mn-lt"/>
              </a:rPr>
              <a:t> i </a:t>
            </a:r>
            <a:r>
              <a:rPr lang="ru-RU" sz="2000" dirty="0" err="1">
                <a:ea typeface="+mn-lt"/>
                <a:cs typeface="+mn-lt"/>
              </a:rPr>
              <a:t>більше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дітей</a:t>
            </a:r>
            <a:r>
              <a:rPr lang="ru-RU" sz="2000" dirty="0">
                <a:ea typeface="+mn-lt"/>
                <a:cs typeface="+mn-lt"/>
              </a:rPr>
              <a:t> та у </a:t>
            </a:r>
            <a:r>
              <a:rPr lang="ru-RU" sz="2000" dirty="0" err="1">
                <a:ea typeface="+mn-lt"/>
                <a:cs typeface="+mn-lt"/>
              </a:rPr>
              <a:t>разі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ускладнення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пологів</a:t>
            </a:r>
            <a:r>
              <a:rPr lang="ru-RU" sz="2000" dirty="0">
                <a:ea typeface="+mn-lt"/>
                <a:cs typeface="+mn-lt"/>
              </a:rPr>
              <a:t> - 70) </a:t>
            </a:r>
            <a:r>
              <a:rPr lang="ru-RU" sz="2000" dirty="0" err="1">
                <a:ea typeface="+mn-lt"/>
                <a:cs typeface="+mn-lt"/>
              </a:rPr>
              <a:t>днів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після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пологів</a:t>
            </a:r>
            <a:endParaRPr lang="ru-RU" sz="2000" dirty="0"/>
          </a:p>
        </p:txBody>
      </p:sp>
      <p:sp>
        <p:nvSpPr>
          <p:cNvPr id="4" name="Блок-схема: знак завершения 3">
            <a:extLst>
              <a:ext uri="{FF2B5EF4-FFF2-40B4-BE49-F238E27FC236}">
                <a16:creationId xmlns:a16="http://schemas.microsoft.com/office/drawing/2014/main" id="{69C08529-6382-4FB3-8927-313F328954D4}"/>
              </a:ext>
            </a:extLst>
          </p:cNvPr>
          <p:cNvSpPr/>
          <p:nvPr/>
        </p:nvSpPr>
        <p:spPr>
          <a:xfrm>
            <a:off x="89139" y="891482"/>
            <a:ext cx="5032074" cy="948905"/>
          </a:xfrm>
          <a:prstGeom prst="flowChartTerminator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ВІДПУСТКА У ЗВ'ЯЗКУ З ВАГІТНІСТЮ ТА ПОЛОГАМИ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D613819-EB50-4AC9-811B-DD9CFB82B252}"/>
              </a:ext>
            </a:extLst>
          </p:cNvPr>
          <p:cNvSpPr/>
          <p:nvPr/>
        </p:nvSpPr>
        <p:spPr>
          <a:xfrm>
            <a:off x="5465372" y="1576296"/>
            <a:ext cx="6412300" cy="506082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marL="342900" indent="-342900">
              <a:buFont typeface="Wingdings"/>
              <a:buChar char="Ø"/>
            </a:pPr>
            <a:r>
              <a:rPr lang="ru-RU" sz="2000" dirty="0" err="1">
                <a:ea typeface="+mn-lt"/>
                <a:cs typeface="+mn-lt"/>
              </a:rPr>
              <a:t>відпустка</a:t>
            </a:r>
            <a:r>
              <a:rPr lang="ru-RU" sz="2000" dirty="0">
                <a:ea typeface="+mn-lt"/>
                <a:cs typeface="+mn-lt"/>
              </a:rPr>
              <a:t> для </a:t>
            </a:r>
            <a:r>
              <a:rPr lang="ru-RU" sz="2000" b="1" dirty="0">
                <a:ea typeface="+mn-lt"/>
                <a:cs typeface="+mn-lt"/>
              </a:rPr>
              <a:t>догляду за </a:t>
            </a:r>
            <a:r>
              <a:rPr lang="ru-RU" sz="2000" b="1" dirty="0" err="1">
                <a:ea typeface="+mn-lt"/>
                <a:cs typeface="+mn-lt"/>
              </a:rPr>
              <a:t>дитиною</a:t>
            </a:r>
            <a:r>
              <a:rPr lang="ru-RU" sz="2000" b="1" dirty="0">
                <a:ea typeface="+mn-lt"/>
                <a:cs typeface="+mn-lt"/>
              </a:rPr>
              <a:t> до </a:t>
            </a:r>
            <a:r>
              <a:rPr lang="ru-RU" sz="2000" b="1" dirty="0" err="1">
                <a:ea typeface="+mn-lt"/>
                <a:cs typeface="+mn-lt"/>
              </a:rPr>
              <a:t>досягнення</a:t>
            </a:r>
            <a:r>
              <a:rPr lang="ru-RU" sz="2000" b="1" dirty="0">
                <a:ea typeface="+mn-lt"/>
                <a:cs typeface="+mn-lt"/>
              </a:rPr>
              <a:t> нею </a:t>
            </a:r>
            <a:r>
              <a:rPr lang="ru-RU" sz="2000" b="1" dirty="0" err="1">
                <a:ea typeface="+mn-lt"/>
                <a:cs typeface="+mn-lt"/>
              </a:rPr>
              <a:t>трирічного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віку</a:t>
            </a:r>
            <a:r>
              <a:rPr lang="ru-RU" sz="2000" dirty="0">
                <a:ea typeface="+mn-lt"/>
                <a:cs typeface="+mn-lt"/>
              </a:rPr>
              <a:t> з </a:t>
            </a:r>
            <a:r>
              <a:rPr lang="ru-RU" sz="2000" dirty="0" err="1">
                <a:ea typeface="+mn-lt"/>
                <a:cs typeface="+mn-lt"/>
              </a:rPr>
              <a:t>виплатою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відповідно</a:t>
            </a:r>
            <a:r>
              <a:rPr lang="ru-RU" sz="2000" dirty="0">
                <a:ea typeface="+mn-lt"/>
                <a:cs typeface="+mn-lt"/>
              </a:rPr>
              <a:t> до </a:t>
            </a:r>
            <a:r>
              <a:rPr lang="ru-RU" sz="2000" dirty="0" err="1">
                <a:ea typeface="+mn-lt"/>
                <a:cs typeface="+mn-lt"/>
              </a:rPr>
              <a:t>законодавства</a:t>
            </a:r>
            <a:r>
              <a:rPr lang="ru-RU" sz="2000" dirty="0">
                <a:ea typeface="+mn-lt"/>
                <a:cs typeface="+mn-lt"/>
              </a:rPr>
              <a:t>; </a:t>
            </a:r>
            <a:endParaRPr lang="ru-RU" dirty="0">
              <a:ea typeface="+mn-lt"/>
              <a:cs typeface="+mn-lt"/>
            </a:endParaRPr>
          </a:p>
          <a:p>
            <a:pPr marL="342900" indent="-342900">
              <a:buFont typeface="Wingdings"/>
              <a:buChar char="Ø"/>
            </a:pPr>
            <a:r>
              <a:rPr lang="ru-RU" sz="2000" dirty="0" err="1">
                <a:ea typeface="+mn-lt"/>
                <a:cs typeface="+mn-lt"/>
              </a:rPr>
              <a:t>якщо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дитина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потребує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домашнього</a:t>
            </a:r>
            <a:r>
              <a:rPr lang="ru-RU" sz="2000" dirty="0">
                <a:ea typeface="+mn-lt"/>
                <a:cs typeface="+mn-lt"/>
              </a:rPr>
              <a:t> догляду – </a:t>
            </a:r>
            <a:r>
              <a:rPr lang="ru-RU" sz="2000" b="1" dirty="0" err="1">
                <a:ea typeface="+mn-lt"/>
                <a:cs typeface="+mn-lt"/>
              </a:rPr>
              <a:t>відпустка</a:t>
            </a:r>
            <a:r>
              <a:rPr lang="ru-RU" sz="2000" b="1" dirty="0">
                <a:ea typeface="+mn-lt"/>
                <a:cs typeface="+mn-lt"/>
              </a:rPr>
              <a:t> без </a:t>
            </a:r>
            <a:r>
              <a:rPr lang="ru-RU" sz="2000" b="1" dirty="0" err="1">
                <a:ea typeface="+mn-lt"/>
                <a:cs typeface="+mn-lt"/>
              </a:rPr>
              <a:t>збереження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заробітної</a:t>
            </a:r>
            <a:r>
              <a:rPr lang="ru-RU" sz="2000" b="1" dirty="0">
                <a:ea typeface="+mn-lt"/>
                <a:cs typeface="+mn-lt"/>
              </a:rPr>
              <a:t> плати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тривалістю</a:t>
            </a:r>
            <a:r>
              <a:rPr lang="ru-RU" sz="2000" dirty="0">
                <a:ea typeface="+mn-lt"/>
                <a:cs typeface="+mn-lt"/>
              </a:rPr>
              <a:t> не </a:t>
            </a:r>
            <a:r>
              <a:rPr lang="ru-RU" sz="2000" dirty="0" err="1">
                <a:ea typeface="+mn-lt"/>
                <a:cs typeface="+mn-lt"/>
              </a:rPr>
              <a:t>більш</a:t>
            </a:r>
            <a:r>
              <a:rPr lang="ru-RU" sz="2000" dirty="0">
                <a:ea typeface="+mn-lt"/>
                <a:cs typeface="+mn-lt"/>
              </a:rPr>
              <a:t> як д</a:t>
            </a:r>
            <a:r>
              <a:rPr lang="ru-RU" sz="2000" b="1" dirty="0">
                <a:ea typeface="+mn-lt"/>
                <a:cs typeface="+mn-lt"/>
              </a:rPr>
              <a:t>о </a:t>
            </a:r>
            <a:r>
              <a:rPr lang="ru-RU" sz="2000" b="1" dirty="0" err="1">
                <a:ea typeface="+mn-lt"/>
                <a:cs typeface="+mn-lt"/>
              </a:rPr>
              <a:t>досягнення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дитиною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шестирічного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віку</a:t>
            </a:r>
            <a:r>
              <a:rPr lang="ru-RU" sz="2000" dirty="0">
                <a:ea typeface="+mn-lt"/>
                <a:cs typeface="+mn-lt"/>
              </a:rPr>
              <a:t>; </a:t>
            </a:r>
            <a:endParaRPr lang="ru-RU" dirty="0">
              <a:ea typeface="+mn-lt"/>
              <a:cs typeface="+mn-lt"/>
            </a:endParaRPr>
          </a:p>
          <a:p>
            <a:pPr marL="342900" indent="-342900">
              <a:buFont typeface="Wingdings"/>
              <a:buChar char="Ø"/>
            </a:pPr>
            <a:r>
              <a:rPr lang="ru-RU" sz="2000" dirty="0" err="1">
                <a:ea typeface="+mn-lt"/>
                <a:cs typeface="+mn-lt"/>
              </a:rPr>
              <a:t>жінці</a:t>
            </a:r>
            <a:r>
              <a:rPr lang="ru-RU" sz="2000" dirty="0">
                <a:ea typeface="+mn-lt"/>
                <a:cs typeface="+mn-lt"/>
              </a:rPr>
              <a:t>, яка </a:t>
            </a:r>
            <a:r>
              <a:rPr lang="ru-RU" sz="2000" dirty="0" err="1">
                <a:ea typeface="+mn-lt"/>
                <a:cs typeface="+mn-lt"/>
              </a:rPr>
              <a:t>працює</a:t>
            </a:r>
            <a:r>
              <a:rPr lang="ru-RU" sz="2000" dirty="0">
                <a:ea typeface="+mn-lt"/>
                <a:cs typeface="+mn-lt"/>
              </a:rPr>
              <a:t> i </a:t>
            </a:r>
            <a:r>
              <a:rPr lang="ru-RU" sz="2000" dirty="0" err="1">
                <a:ea typeface="+mn-lt"/>
                <a:cs typeface="+mn-lt"/>
              </a:rPr>
              <a:t>має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двох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або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більше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дітей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віком</a:t>
            </a:r>
            <a:r>
              <a:rPr lang="ru-RU" sz="2000" dirty="0">
                <a:ea typeface="+mn-lt"/>
                <a:cs typeface="+mn-lt"/>
              </a:rPr>
              <a:t> до 15 </a:t>
            </a:r>
            <a:r>
              <a:rPr lang="ru-RU" sz="2000" dirty="0" err="1">
                <a:ea typeface="+mn-lt"/>
                <a:cs typeface="+mn-lt"/>
              </a:rPr>
              <a:t>років</a:t>
            </a:r>
            <a:r>
              <a:rPr lang="ru-RU" sz="2000" dirty="0">
                <a:ea typeface="+mn-lt"/>
                <a:cs typeface="+mn-lt"/>
              </a:rPr>
              <a:t>, </a:t>
            </a:r>
            <a:r>
              <a:rPr lang="ru-RU" sz="2000" dirty="0" err="1">
                <a:ea typeface="+mn-lt"/>
                <a:cs typeface="+mn-lt"/>
              </a:rPr>
              <a:t>або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дитину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інваліда</a:t>
            </a:r>
            <a:r>
              <a:rPr lang="ru-RU" sz="2000" dirty="0">
                <a:ea typeface="+mn-lt"/>
                <a:cs typeface="+mn-lt"/>
              </a:rPr>
              <a:t>, </a:t>
            </a:r>
            <a:r>
              <a:rPr lang="ru-RU" sz="2000" dirty="0" err="1">
                <a:ea typeface="+mn-lt"/>
                <a:cs typeface="+mn-lt"/>
              </a:rPr>
              <a:t>або</a:t>
            </a:r>
            <a:r>
              <a:rPr lang="ru-RU" sz="2000" dirty="0">
                <a:ea typeface="+mn-lt"/>
                <a:cs typeface="+mn-lt"/>
              </a:rPr>
              <a:t> яка </a:t>
            </a:r>
            <a:r>
              <a:rPr lang="ru-RU" sz="2000" dirty="0" err="1">
                <a:ea typeface="+mn-lt"/>
                <a:cs typeface="+mn-lt"/>
              </a:rPr>
              <a:t>усиновила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дитину</a:t>
            </a:r>
            <a:r>
              <a:rPr lang="ru-RU" sz="2000" dirty="0">
                <a:ea typeface="+mn-lt"/>
                <a:cs typeface="+mn-lt"/>
              </a:rPr>
              <a:t>, взяла </a:t>
            </a:r>
            <a:r>
              <a:rPr lang="ru-RU" sz="2000" dirty="0" err="1">
                <a:ea typeface="+mn-lt"/>
                <a:cs typeface="+mn-lt"/>
              </a:rPr>
              <a:t>дитину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під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опіку</a:t>
            </a:r>
            <a:r>
              <a:rPr lang="ru-RU" sz="2000" dirty="0">
                <a:ea typeface="+mn-lt"/>
                <a:cs typeface="+mn-lt"/>
              </a:rPr>
              <a:t>, </a:t>
            </a:r>
            <a:r>
              <a:rPr lang="ru-RU" sz="2000" dirty="0" err="1">
                <a:ea typeface="+mn-lt"/>
                <a:cs typeface="+mn-lt"/>
              </a:rPr>
              <a:t>надається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щорічно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додаткова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оплачувана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відпустка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тривалістю</a:t>
            </a:r>
            <a:r>
              <a:rPr lang="ru-RU" sz="2000" b="1" dirty="0">
                <a:ea typeface="+mn-lt"/>
                <a:cs typeface="+mn-lt"/>
              </a:rPr>
              <a:t> 10 </a:t>
            </a:r>
            <a:r>
              <a:rPr lang="ru-RU" sz="2000" b="1" dirty="0" err="1">
                <a:ea typeface="+mn-lt"/>
                <a:cs typeface="+mn-lt"/>
              </a:rPr>
              <a:t>календарних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днів</a:t>
            </a:r>
            <a:r>
              <a:rPr lang="ru-RU" sz="2000" dirty="0">
                <a:ea typeface="+mn-lt"/>
                <a:cs typeface="+mn-lt"/>
              </a:rPr>
              <a:t>; </a:t>
            </a:r>
            <a:endParaRPr lang="ru-RU" dirty="0">
              <a:ea typeface="+mn-lt"/>
              <a:cs typeface="+mn-lt"/>
            </a:endParaRPr>
          </a:p>
          <a:p>
            <a:pPr marL="342900" indent="-342900">
              <a:buFont typeface="Wingdings"/>
              <a:buChar char="Ø"/>
            </a:pPr>
            <a:r>
              <a:rPr lang="ru-RU" sz="2000" dirty="0">
                <a:ea typeface="+mn-lt"/>
                <a:cs typeface="+mn-lt"/>
              </a:rPr>
              <a:t>за </a:t>
            </a:r>
            <a:r>
              <a:rPr lang="ru-RU" sz="2000" dirty="0" err="1">
                <a:ea typeface="+mn-lt"/>
                <a:cs typeface="+mn-lt"/>
              </a:rPr>
              <a:t>наявності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декількох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підстав</a:t>
            </a:r>
            <a:r>
              <a:rPr lang="ru-RU" sz="2000" dirty="0">
                <a:ea typeface="+mn-lt"/>
                <a:cs typeface="+mn-lt"/>
              </a:rPr>
              <a:t> для </a:t>
            </a:r>
            <a:r>
              <a:rPr lang="ru-RU" sz="2000" dirty="0" err="1">
                <a:ea typeface="+mn-lt"/>
                <a:cs typeface="+mn-lt"/>
              </a:rPr>
              <a:t>відпустки</a:t>
            </a:r>
            <a:r>
              <a:rPr lang="ru-RU" sz="2000" dirty="0">
                <a:ea typeface="+mn-lt"/>
                <a:cs typeface="+mn-lt"/>
              </a:rPr>
              <a:t> – </a:t>
            </a:r>
            <a:r>
              <a:rPr lang="ru-RU" sz="2000" b="1" dirty="0">
                <a:ea typeface="+mn-lt"/>
                <a:cs typeface="+mn-lt"/>
              </a:rPr>
              <a:t>14 </a:t>
            </a:r>
            <a:r>
              <a:rPr lang="ru-RU" sz="2000" b="1" dirty="0" err="1">
                <a:ea typeface="+mn-lt"/>
                <a:cs typeface="+mn-lt"/>
              </a:rPr>
              <a:t>календарних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днів</a:t>
            </a:r>
            <a:endParaRPr lang="ru-RU" b="1" dirty="0"/>
          </a:p>
        </p:txBody>
      </p:sp>
      <p:sp>
        <p:nvSpPr>
          <p:cNvPr id="11" name="Блок-схема: знак завершения 10">
            <a:extLst>
              <a:ext uri="{FF2B5EF4-FFF2-40B4-BE49-F238E27FC236}">
                <a16:creationId xmlns:a16="http://schemas.microsoft.com/office/drawing/2014/main" id="{1A897398-2816-4E2D-A752-EA7DC8859F1A}"/>
              </a:ext>
            </a:extLst>
          </p:cNvPr>
          <p:cNvSpPr/>
          <p:nvPr/>
        </p:nvSpPr>
        <p:spPr>
          <a:xfrm>
            <a:off x="5566912" y="891482"/>
            <a:ext cx="6196640" cy="948905"/>
          </a:xfrm>
          <a:prstGeom prst="flowChartTerminator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ДОДАТКОВІ ВІДПУСТКИ</a:t>
            </a:r>
            <a:endParaRPr lang="ru-RU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98221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C37C960-91F5-4F61-B2CD-8A037920720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524929-325F-4CC4-89F2-74EDDDC6BB0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664"/>
            <a:ext cx="12188952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6000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0D17641-B7BA-4826-BC7C-92172791CEE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51FC7BE-4DC6-4061-98EB-C48DCFFF6FF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743200" y="0"/>
            <a:ext cx="6857999" cy="6857998"/>
          </a:xfrm>
          <a:prstGeom prst="ellipse">
            <a:avLst/>
          </a:prstGeom>
          <a:gradFill>
            <a:gsLst>
              <a:gs pos="0">
                <a:schemeClr val="accent1">
                  <a:lumMod val="20000"/>
                  <a:lumOff val="80000"/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</a:gradFill>
          <a:ln>
            <a:noFill/>
          </a:ln>
          <a:effectLst>
            <a:softEdge rad="520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D4CA8B8-30A6-49D9-99C0-3ADAF9741C4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3990" y="1194074"/>
            <a:ext cx="5589934" cy="5737916"/>
          </a:xfrm>
          <a:prstGeom prst="ellipse">
            <a:avLst/>
          </a:prstGeom>
          <a:gradFill>
            <a:gsLst>
              <a:gs pos="0">
                <a:schemeClr val="accent1">
                  <a:alpha val="40000"/>
                </a:schemeClr>
              </a:gs>
              <a:gs pos="100000">
                <a:schemeClr val="accent5">
                  <a:alpha val="20000"/>
                </a:schemeClr>
              </a:gs>
            </a:gsLst>
            <a:lin ang="2700000" scaled="1"/>
          </a:gradFill>
          <a:ln>
            <a:noFill/>
          </a:ln>
          <a:effectLst>
            <a:softEdge rad="952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22809AF-EB43-4FA3-93FF-87D535C7186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6439622" y="194269"/>
            <a:ext cx="5760743" cy="57379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5">
                  <a:alpha val="40000"/>
                </a:schemeClr>
              </a:gs>
            </a:gsLst>
            <a:lin ang="2700000" scaled="1"/>
          </a:gradFill>
          <a:ln>
            <a:noFill/>
          </a:ln>
          <a:effectLst>
            <a:softEdge rad="1003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2F51F3-F668-48B8-B980-CBC3FDB451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2500" y="1773980"/>
            <a:ext cx="10287000" cy="2559975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  <a:ea typeface="+mj-lt"/>
                <a:cs typeface="+mj-lt"/>
              </a:rPr>
              <a:t>3. </a:t>
            </a:r>
            <a:r>
              <a:rPr lang="en-US" b="1" dirty="0" err="1">
                <a:solidFill>
                  <a:schemeClr val="tx1"/>
                </a:solidFill>
                <a:ea typeface="+mj-lt"/>
                <a:cs typeface="+mj-lt"/>
              </a:rPr>
              <a:t>Соціальний</a:t>
            </a:r>
            <a:r>
              <a:rPr lang="en-US" b="1" dirty="0">
                <a:solidFill>
                  <a:schemeClr val="tx1"/>
                </a:solidFill>
                <a:ea typeface="+mj-lt"/>
                <a:cs typeface="+mj-lt"/>
              </a:rPr>
              <a:t> </a:t>
            </a:r>
            <a:r>
              <a:rPr lang="en-US" b="1" dirty="0" err="1">
                <a:solidFill>
                  <a:schemeClr val="tx1"/>
                </a:solidFill>
                <a:ea typeface="+mj-lt"/>
                <a:cs typeface="+mj-lt"/>
              </a:rPr>
              <a:t>захист</a:t>
            </a:r>
            <a:r>
              <a:rPr lang="en-US" b="1" dirty="0">
                <a:solidFill>
                  <a:schemeClr val="tx1"/>
                </a:solidFill>
                <a:ea typeface="+mj-lt"/>
                <a:cs typeface="+mj-lt"/>
              </a:rPr>
              <a:t> </a:t>
            </a:r>
            <a:r>
              <a:rPr lang="en-US" b="1" dirty="0" err="1">
                <a:solidFill>
                  <a:schemeClr val="tx1"/>
                </a:solidFill>
                <a:ea typeface="+mj-lt"/>
                <a:cs typeface="+mj-lt"/>
              </a:rPr>
              <a:t>працівників</a:t>
            </a:r>
            <a:r>
              <a:rPr lang="en-US" b="1" dirty="0">
                <a:solidFill>
                  <a:schemeClr val="tx1"/>
                </a:solidFill>
                <a:ea typeface="+mj-lt"/>
                <a:cs typeface="+mj-lt"/>
              </a:rPr>
              <a:t> </a:t>
            </a:r>
            <a:r>
              <a:rPr lang="en-US" b="1" dirty="0" err="1">
                <a:solidFill>
                  <a:schemeClr val="tx1"/>
                </a:solidFill>
                <a:ea typeface="+mj-lt"/>
                <a:cs typeface="+mj-lt"/>
              </a:rPr>
              <a:t>фармацевтичної</a:t>
            </a:r>
            <a:r>
              <a:rPr lang="en-US" b="1" dirty="0">
                <a:solidFill>
                  <a:schemeClr val="tx1"/>
                </a:solidFill>
                <a:ea typeface="+mj-lt"/>
                <a:cs typeface="+mj-lt"/>
              </a:rPr>
              <a:t> </a:t>
            </a:r>
            <a:r>
              <a:rPr lang="en-US" b="1" dirty="0" err="1">
                <a:solidFill>
                  <a:schemeClr val="tx1"/>
                </a:solidFill>
                <a:ea typeface="+mj-lt"/>
                <a:cs typeface="+mj-lt"/>
              </a:rPr>
              <a:t>галузі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8564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C97EDAC-272B-41CC-86DA-8AC840ADE81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497CE1-AB05-4ACC-A121-F0E46C5E66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614" y="129723"/>
            <a:ext cx="11101506" cy="969394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ru-RU" sz="4400" dirty="0" err="1">
                <a:ea typeface="+mj-lt"/>
                <a:cs typeface="+mj-lt"/>
              </a:rPr>
              <a:t>Соціальний</a:t>
            </a:r>
            <a:r>
              <a:rPr lang="ru-RU" sz="4400" dirty="0">
                <a:ea typeface="+mj-lt"/>
                <a:cs typeface="+mj-lt"/>
              </a:rPr>
              <a:t> </a:t>
            </a:r>
            <a:r>
              <a:rPr lang="ru-RU" sz="4400" dirty="0" err="1">
                <a:ea typeface="+mj-lt"/>
                <a:cs typeface="+mj-lt"/>
              </a:rPr>
              <a:t>захист</a:t>
            </a:r>
            <a:r>
              <a:rPr lang="ru-RU" sz="4400" dirty="0">
                <a:ea typeface="+mj-lt"/>
                <a:cs typeface="+mj-lt"/>
              </a:rPr>
              <a:t> </a:t>
            </a:r>
            <a:r>
              <a:rPr lang="ru-RU" sz="4400" dirty="0" err="1">
                <a:ea typeface="+mj-lt"/>
                <a:cs typeface="+mj-lt"/>
              </a:rPr>
              <a:t>населення</a:t>
            </a:r>
            <a:r>
              <a:rPr lang="ru-RU" sz="4400" dirty="0">
                <a:ea typeface="+mj-lt"/>
                <a:cs typeface="+mj-lt"/>
              </a:rPr>
              <a:t>, його структура</a:t>
            </a:r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B8F3887-D7E0-4D6D-9C21-A972D9A87ECA}"/>
              </a:ext>
            </a:extLst>
          </p:cNvPr>
          <p:cNvSpPr/>
          <p:nvPr/>
        </p:nvSpPr>
        <p:spPr>
          <a:xfrm>
            <a:off x="448574" y="958970"/>
            <a:ext cx="11314980" cy="103516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/>
              <a:t>СОЦІАЛЬНИЙ ЗАХИСТ НАСЕЛЕННЯ</a:t>
            </a:r>
            <a:r>
              <a:rPr lang="ru-RU" dirty="0"/>
              <a:t> </a:t>
            </a:r>
            <a:r>
              <a:rPr lang="ru-RU" dirty="0">
                <a:ea typeface="+mn-lt"/>
                <a:cs typeface="+mn-lt"/>
              </a:rPr>
              <a:t>–</a:t>
            </a:r>
            <a:r>
              <a:rPr lang="ru-RU" i="1" dirty="0">
                <a:ea typeface="+mn-lt"/>
                <a:cs typeface="+mn-lt"/>
              </a:rPr>
              <a:t> комплекс </a:t>
            </a:r>
            <a:r>
              <a:rPr lang="ru-RU" i="1" dirty="0" err="1">
                <a:ea typeface="+mn-lt"/>
                <a:cs typeface="+mn-lt"/>
              </a:rPr>
              <a:t>економічних</a:t>
            </a:r>
            <a:r>
              <a:rPr lang="ru-RU" i="1" dirty="0">
                <a:ea typeface="+mn-lt"/>
                <a:cs typeface="+mn-lt"/>
              </a:rPr>
              <a:t>, </a:t>
            </a:r>
            <a:r>
              <a:rPr lang="ru-RU" i="1" dirty="0" err="1">
                <a:ea typeface="+mn-lt"/>
                <a:cs typeface="+mn-lt"/>
              </a:rPr>
              <a:t>соціальних</a:t>
            </a:r>
            <a:r>
              <a:rPr lang="ru-RU" i="1" dirty="0">
                <a:ea typeface="+mn-lt"/>
                <a:cs typeface="+mn-lt"/>
              </a:rPr>
              <a:t> та </a:t>
            </a:r>
            <a:r>
              <a:rPr lang="ru-RU" i="1" dirty="0" err="1">
                <a:ea typeface="+mn-lt"/>
                <a:cs typeface="+mn-lt"/>
              </a:rPr>
              <a:t>правових</a:t>
            </a:r>
            <a:r>
              <a:rPr lang="ru-RU" i="1" dirty="0">
                <a:ea typeface="+mn-lt"/>
                <a:cs typeface="+mn-lt"/>
              </a:rPr>
              <a:t> </a:t>
            </a:r>
            <a:r>
              <a:rPr lang="ru-RU" i="1" dirty="0" err="1">
                <a:ea typeface="+mn-lt"/>
                <a:cs typeface="+mn-lt"/>
              </a:rPr>
              <a:t>заходів</a:t>
            </a:r>
            <a:r>
              <a:rPr lang="ru-RU" i="1" dirty="0">
                <a:ea typeface="+mn-lt"/>
                <a:cs typeface="+mn-lt"/>
              </a:rPr>
              <a:t>, а </a:t>
            </a:r>
            <a:r>
              <a:rPr lang="ru-RU" i="1" dirty="0" err="1">
                <a:ea typeface="+mn-lt"/>
                <a:cs typeface="+mn-lt"/>
              </a:rPr>
              <a:t>також</a:t>
            </a:r>
            <a:r>
              <a:rPr lang="ru-RU" i="1" dirty="0">
                <a:ea typeface="+mn-lt"/>
                <a:cs typeface="+mn-lt"/>
              </a:rPr>
              <a:t> </a:t>
            </a:r>
            <a:r>
              <a:rPr lang="ru-RU" i="1" dirty="0" err="1">
                <a:ea typeface="+mn-lt"/>
                <a:cs typeface="+mn-lt"/>
              </a:rPr>
              <a:t>сукупність</a:t>
            </a:r>
            <a:r>
              <a:rPr lang="ru-RU" i="1" dirty="0">
                <a:ea typeface="+mn-lt"/>
                <a:cs typeface="+mn-lt"/>
              </a:rPr>
              <a:t> </a:t>
            </a:r>
            <a:r>
              <a:rPr lang="ru-RU" i="1" dirty="0" err="1">
                <a:ea typeface="+mn-lt"/>
                <a:cs typeface="+mn-lt"/>
              </a:rPr>
              <a:t>інститутів</a:t>
            </a:r>
            <a:r>
              <a:rPr lang="ru-RU" i="1" dirty="0">
                <a:ea typeface="+mn-lt"/>
                <a:cs typeface="+mn-lt"/>
              </a:rPr>
              <a:t>, </a:t>
            </a:r>
            <a:r>
              <a:rPr lang="ru-RU" i="1" dirty="0" err="1">
                <a:ea typeface="+mn-lt"/>
                <a:cs typeface="+mn-lt"/>
              </a:rPr>
              <a:t>що</a:t>
            </a:r>
            <a:r>
              <a:rPr lang="ru-RU" i="1" dirty="0">
                <a:ea typeface="+mn-lt"/>
                <a:cs typeface="+mn-lt"/>
              </a:rPr>
              <a:t> </a:t>
            </a:r>
            <a:r>
              <a:rPr lang="ru-RU" i="1" dirty="0" err="1">
                <a:ea typeface="+mn-lt"/>
                <a:cs typeface="+mn-lt"/>
              </a:rPr>
              <a:t>забезпечують</a:t>
            </a:r>
            <a:r>
              <a:rPr lang="ru-RU" i="1" dirty="0">
                <a:ea typeface="+mn-lt"/>
                <a:cs typeface="+mn-lt"/>
              </a:rPr>
              <a:t> </a:t>
            </a:r>
            <a:r>
              <a:rPr lang="ru-RU" i="1" dirty="0" err="1">
                <a:ea typeface="+mn-lt"/>
                <a:cs typeface="+mn-lt"/>
              </a:rPr>
              <a:t>усім</a:t>
            </a:r>
            <a:r>
              <a:rPr lang="ru-RU" i="1" dirty="0">
                <a:ea typeface="+mn-lt"/>
                <a:cs typeface="+mn-lt"/>
              </a:rPr>
              <a:t> </a:t>
            </a:r>
            <a:r>
              <a:rPr lang="ru-RU" i="1" dirty="0" err="1">
                <a:ea typeface="+mn-lt"/>
                <a:cs typeface="+mn-lt"/>
              </a:rPr>
              <a:t>громадянам</a:t>
            </a:r>
            <a:r>
              <a:rPr lang="ru-RU" i="1" dirty="0">
                <a:ea typeface="+mn-lt"/>
                <a:cs typeface="+mn-lt"/>
              </a:rPr>
              <a:t> </a:t>
            </a:r>
            <a:r>
              <a:rPr lang="ru-RU" i="1" dirty="0" err="1">
                <a:ea typeface="+mn-lt"/>
                <a:cs typeface="+mn-lt"/>
              </a:rPr>
              <a:t>рівні</a:t>
            </a:r>
            <a:r>
              <a:rPr lang="ru-RU" i="1" dirty="0">
                <a:ea typeface="+mn-lt"/>
                <a:cs typeface="+mn-lt"/>
              </a:rPr>
              <a:t> </a:t>
            </a:r>
            <a:r>
              <a:rPr lang="ru-RU" i="1" dirty="0" err="1">
                <a:ea typeface="+mn-lt"/>
                <a:cs typeface="+mn-lt"/>
              </a:rPr>
              <a:t>можливості</a:t>
            </a:r>
            <a:r>
              <a:rPr lang="ru-RU" i="1" dirty="0">
                <a:ea typeface="+mn-lt"/>
                <a:cs typeface="+mn-lt"/>
              </a:rPr>
              <a:t> для </a:t>
            </a:r>
            <a:r>
              <a:rPr lang="ru-RU" i="1" dirty="0" err="1">
                <a:ea typeface="+mn-lt"/>
                <a:cs typeface="+mn-lt"/>
              </a:rPr>
              <a:t>підтримання</a:t>
            </a:r>
            <a:r>
              <a:rPr lang="ru-RU" i="1" dirty="0">
                <a:ea typeface="+mn-lt"/>
                <a:cs typeface="+mn-lt"/>
              </a:rPr>
              <a:t> достойного </a:t>
            </a:r>
            <a:r>
              <a:rPr lang="ru-RU" i="1" dirty="0" err="1">
                <a:ea typeface="+mn-lt"/>
                <a:cs typeface="+mn-lt"/>
              </a:rPr>
              <a:t>рівня</a:t>
            </a:r>
            <a:r>
              <a:rPr lang="ru-RU" i="1" dirty="0">
                <a:ea typeface="+mn-lt"/>
                <a:cs typeface="+mn-lt"/>
              </a:rPr>
              <a:t> </a:t>
            </a:r>
            <a:r>
              <a:rPr lang="ru-RU" i="1" dirty="0" err="1">
                <a:ea typeface="+mn-lt"/>
                <a:cs typeface="+mn-lt"/>
              </a:rPr>
              <a:t>життя</a:t>
            </a:r>
            <a:r>
              <a:rPr lang="ru-RU" i="1" dirty="0">
                <a:ea typeface="+mn-lt"/>
                <a:cs typeface="+mn-lt"/>
              </a:rPr>
              <a:t>, а </a:t>
            </a:r>
            <a:r>
              <a:rPr lang="ru-RU" i="1" dirty="0" err="1">
                <a:ea typeface="+mn-lt"/>
                <a:cs typeface="+mn-lt"/>
              </a:rPr>
              <a:t>також</a:t>
            </a:r>
            <a:r>
              <a:rPr lang="ru-RU" i="1" dirty="0">
                <a:ea typeface="+mn-lt"/>
                <a:cs typeface="+mn-lt"/>
              </a:rPr>
              <a:t> </a:t>
            </a:r>
            <a:r>
              <a:rPr lang="ru-RU" i="1" dirty="0" err="1">
                <a:ea typeface="+mn-lt"/>
                <a:cs typeface="+mn-lt"/>
              </a:rPr>
              <a:t>забезпечують</a:t>
            </a:r>
            <a:r>
              <a:rPr lang="ru-RU" i="1" dirty="0">
                <a:ea typeface="+mn-lt"/>
                <a:cs typeface="+mn-lt"/>
              </a:rPr>
              <a:t> </a:t>
            </a:r>
            <a:r>
              <a:rPr lang="ru-RU" i="1" dirty="0" err="1">
                <a:ea typeface="+mn-lt"/>
                <a:cs typeface="+mn-lt"/>
              </a:rPr>
              <a:t>підтримку</a:t>
            </a:r>
            <a:r>
              <a:rPr lang="ru-RU" i="1" dirty="0">
                <a:ea typeface="+mn-lt"/>
                <a:cs typeface="+mn-lt"/>
              </a:rPr>
              <a:t> </a:t>
            </a:r>
            <a:r>
              <a:rPr lang="ru-RU" i="1" dirty="0" err="1">
                <a:ea typeface="+mn-lt"/>
                <a:cs typeface="+mn-lt"/>
              </a:rPr>
              <a:t>окремих</a:t>
            </a:r>
            <a:r>
              <a:rPr lang="ru-RU" i="1" dirty="0">
                <a:ea typeface="+mn-lt"/>
                <a:cs typeface="+mn-lt"/>
              </a:rPr>
              <a:t> </a:t>
            </a:r>
            <a:r>
              <a:rPr lang="ru-RU" i="1" dirty="0" err="1">
                <a:ea typeface="+mn-lt"/>
                <a:cs typeface="+mn-lt"/>
              </a:rPr>
              <a:t>соціальних</a:t>
            </a:r>
            <a:r>
              <a:rPr lang="ru-RU" i="1" dirty="0">
                <a:ea typeface="+mn-lt"/>
                <a:cs typeface="+mn-lt"/>
              </a:rPr>
              <a:t> </a:t>
            </a:r>
            <a:r>
              <a:rPr lang="ru-RU" i="1" dirty="0" err="1">
                <a:ea typeface="+mn-lt"/>
                <a:cs typeface="+mn-lt"/>
              </a:rPr>
              <a:t>груп</a:t>
            </a:r>
            <a:r>
              <a:rPr lang="ru-RU" i="1" dirty="0">
                <a:ea typeface="+mn-lt"/>
                <a:cs typeface="+mn-lt"/>
              </a:rPr>
              <a:t> </a:t>
            </a:r>
            <a:r>
              <a:rPr lang="ru-RU" i="1" dirty="0" err="1">
                <a:ea typeface="+mn-lt"/>
                <a:cs typeface="+mn-lt"/>
              </a:rPr>
              <a:t>населення</a:t>
            </a:r>
            <a:endParaRPr lang="ru-RU" i="1" dirty="0" err="1"/>
          </a:p>
        </p:txBody>
      </p:sp>
      <p:sp>
        <p:nvSpPr>
          <p:cNvPr id="5" name="Блок-схема: знак завершения 4">
            <a:extLst>
              <a:ext uri="{FF2B5EF4-FFF2-40B4-BE49-F238E27FC236}">
                <a16:creationId xmlns:a16="http://schemas.microsoft.com/office/drawing/2014/main" id="{6983F361-F280-47EE-8333-8BB14E938433}"/>
              </a:ext>
            </a:extLst>
          </p:cNvPr>
          <p:cNvSpPr/>
          <p:nvPr/>
        </p:nvSpPr>
        <p:spPr>
          <a:xfrm>
            <a:off x="591448" y="2127037"/>
            <a:ext cx="10883659" cy="733244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ea typeface="+mn-lt"/>
                <a:cs typeface="+mn-lt"/>
              </a:rPr>
              <a:t>СТРУКТУРА СОЦІАЛЬНОГО ЗАХИСТУ</a:t>
            </a:r>
            <a:endParaRPr lang="ru-RU" sz="2400" dirty="0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198B0DAA-CB26-46BC-A3FB-5383AED203F4}"/>
              </a:ext>
            </a:extLst>
          </p:cNvPr>
          <p:cNvSpPr/>
          <p:nvPr/>
        </p:nvSpPr>
        <p:spPr>
          <a:xfrm>
            <a:off x="360512" y="3257550"/>
            <a:ext cx="2386640" cy="86264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ea typeface="+mn-lt"/>
                <a:cs typeface="+mn-lt"/>
              </a:rPr>
              <a:t>СОЦІАЛЬНЕ ЗАБЕЗПЕЧЕННЯ </a:t>
            </a:r>
            <a:endParaRPr lang="ru-RU" b="1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00F3DCA2-9023-45F1-877D-20296D943409}"/>
              </a:ext>
            </a:extLst>
          </p:cNvPr>
          <p:cNvSpPr/>
          <p:nvPr/>
        </p:nvSpPr>
        <p:spPr>
          <a:xfrm>
            <a:off x="359614" y="4334953"/>
            <a:ext cx="2285999" cy="230037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відпрацьоване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та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законодавчо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закріплене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i="1" dirty="0" err="1">
                <a:solidFill>
                  <a:schemeClr val="tx1"/>
                </a:solidFill>
                <a:ea typeface="+mn-lt"/>
                <a:cs typeface="+mn-lt"/>
              </a:rPr>
              <a:t>систематичне</a:t>
            </a:r>
            <a:r>
              <a:rPr lang="ru-RU" sz="2000" i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i="1" dirty="0" err="1">
                <a:solidFill>
                  <a:schemeClr val="tx1"/>
                </a:solidFill>
                <a:ea typeface="+mn-lt"/>
                <a:cs typeface="+mn-lt"/>
              </a:rPr>
              <a:t>надання</a:t>
            </a:r>
            <a:r>
              <a:rPr lang="ru-RU" sz="2000" i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i="1" dirty="0" err="1">
                <a:solidFill>
                  <a:schemeClr val="tx1"/>
                </a:solidFill>
                <a:ea typeface="+mn-lt"/>
                <a:cs typeface="+mn-lt"/>
              </a:rPr>
              <a:t>матеріальної</a:t>
            </a:r>
            <a:r>
              <a:rPr lang="ru-RU" sz="2000" i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i="1" dirty="0" err="1">
                <a:solidFill>
                  <a:schemeClr val="tx1"/>
                </a:solidFill>
                <a:ea typeface="+mn-lt"/>
                <a:cs typeface="+mn-lt"/>
              </a:rPr>
              <a:t>допомоги</a:t>
            </a:r>
            <a:endParaRPr lang="ru-RU" sz="2000" i="1" dirty="0" err="1">
              <a:solidFill>
                <a:schemeClr val="tx1"/>
              </a:solidFill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49706A94-A508-4A73-BD33-BB13CAD13D8B}"/>
              </a:ext>
            </a:extLst>
          </p:cNvPr>
          <p:cNvSpPr/>
          <p:nvPr/>
        </p:nvSpPr>
        <p:spPr>
          <a:xfrm>
            <a:off x="3207228" y="3257549"/>
            <a:ext cx="2386640" cy="86264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>
                <a:ea typeface="+mn-lt"/>
                <a:cs typeface="+mn-lt"/>
              </a:rPr>
              <a:t>СОЦІАЛЬНА ДОПОМОГА</a:t>
            </a:r>
            <a:endParaRPr lang="ru-RU" b="1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7B464975-8D39-4B06-82E0-517A4F167744}"/>
              </a:ext>
            </a:extLst>
          </p:cNvPr>
          <p:cNvSpPr/>
          <p:nvPr/>
        </p:nvSpPr>
        <p:spPr>
          <a:xfrm>
            <a:off x="3206330" y="4334952"/>
            <a:ext cx="2285999" cy="230037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допомога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тим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хто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за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певних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обставин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тимчасово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опинився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в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несприятливих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умовах</a:t>
            </a:r>
            <a:endParaRPr lang="ru-RU" dirty="0" err="1">
              <a:solidFill>
                <a:schemeClr val="tx1"/>
              </a:solidFill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ABFC3964-FDFA-4BBA-8EAC-B42FEFC9F6DF}"/>
              </a:ext>
            </a:extLst>
          </p:cNvPr>
          <p:cNvSpPr/>
          <p:nvPr/>
        </p:nvSpPr>
        <p:spPr>
          <a:xfrm>
            <a:off x="6097076" y="3257548"/>
            <a:ext cx="2386640" cy="86264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>
                <a:ea typeface="+mn-lt"/>
                <a:cs typeface="+mn-lt"/>
              </a:rPr>
              <a:t>СОЦІАЛЬНІ ГАРАНТІЇ</a:t>
            </a:r>
            <a:endParaRPr lang="ru-RU" b="1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A41008F7-9741-47A5-8F17-CBA4012477F8}"/>
              </a:ext>
            </a:extLst>
          </p:cNvPr>
          <p:cNvSpPr/>
          <p:nvPr/>
        </p:nvSpPr>
        <p:spPr>
          <a:xfrm>
            <a:off x="6110556" y="4334951"/>
            <a:ext cx="2285999" cy="230037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законодавчо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встановлені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(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нерідко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конституційно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закріплені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)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соціальні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блага та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послуги</a:t>
            </a:r>
            <a:endParaRPr lang="ru-RU" dirty="0" err="1">
              <a:solidFill>
                <a:schemeClr val="tx1"/>
              </a:solidFill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D6D71ED0-A399-4571-A13E-BFDDFD5C8D67}"/>
              </a:ext>
            </a:extLst>
          </p:cNvPr>
          <p:cNvSpPr/>
          <p:nvPr/>
        </p:nvSpPr>
        <p:spPr>
          <a:xfrm>
            <a:off x="8972547" y="3257547"/>
            <a:ext cx="2861092" cy="86264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>
                <a:ea typeface="+mn-lt"/>
                <a:cs typeface="+mn-lt"/>
              </a:rPr>
              <a:t>СОЦІАЛЬНЕ СТРАХУВАННЯ </a:t>
            </a:r>
            <a:endParaRPr lang="ru-RU" b="1"/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7C4CE348-3993-405E-8855-D7D025075167}"/>
              </a:ext>
            </a:extLst>
          </p:cNvPr>
          <p:cNvSpPr/>
          <p:nvPr/>
        </p:nvSpPr>
        <p:spPr>
          <a:xfrm>
            <a:off x="8755991" y="4334950"/>
            <a:ext cx="3306790" cy="230037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система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матеріального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забезпечення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на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випадок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тимчасової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втрати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працездатності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виходу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на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пенсію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, система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захисту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від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певних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видів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ризику</a:t>
            </a:r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5686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C97EDAC-272B-41CC-86DA-8AC840ADE81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FE9779-8A08-480B-AF5F-37D85D327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5391"/>
            <a:ext cx="10515600" cy="1185054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ru-RU" sz="4400">
                <a:ea typeface="+mj-lt"/>
                <a:cs typeface="+mj-lt"/>
              </a:rPr>
              <a:t>Державні соціальні гарантії у сфері доходів населення</a:t>
            </a:r>
            <a:endParaRPr lang="ru-RU"/>
          </a:p>
        </p:txBody>
      </p:sp>
      <p:sp>
        <p:nvSpPr>
          <p:cNvPr id="4" name="Блок-схема: знак завершения 3">
            <a:extLst>
              <a:ext uri="{FF2B5EF4-FFF2-40B4-BE49-F238E27FC236}">
                <a16:creationId xmlns:a16="http://schemas.microsoft.com/office/drawing/2014/main" id="{C4A96C52-FCD2-402D-AF98-4932D86CD64E}"/>
              </a:ext>
            </a:extLst>
          </p:cNvPr>
          <p:cNvSpPr/>
          <p:nvPr/>
        </p:nvSpPr>
        <p:spPr>
          <a:xfrm>
            <a:off x="333555" y="1179030"/>
            <a:ext cx="11099319" cy="618225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>
                <a:ea typeface="+mn-lt"/>
                <a:cs typeface="+mn-lt"/>
              </a:rPr>
              <a:t>Основні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державні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соціальні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гарантії</a:t>
            </a:r>
            <a:endParaRPr lang="ru-RU" sz="2400" b="1" dirty="0" err="1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A1E68BF1-450D-4688-8C82-626697F2A443}"/>
              </a:ext>
            </a:extLst>
          </p:cNvPr>
          <p:cNvSpPr/>
          <p:nvPr/>
        </p:nvSpPr>
        <p:spPr>
          <a:xfrm>
            <a:off x="1382204" y="1892599"/>
            <a:ext cx="10101878" cy="7476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Прожитковий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мінімум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загальний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показник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на одну особу на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місяць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(з 01.01.2024 – 2920 грн.) </a:t>
            </a:r>
            <a:r>
              <a:rPr lang="en-US" sz="2000" dirty="0">
                <a:solidFill>
                  <a:schemeClr val="tx1"/>
                </a:solidFill>
                <a:ea typeface="+mn-lt"/>
                <a:cs typeface="+mn-lt"/>
              </a:rPr>
              <a:t>https://</a:t>
            </a:r>
            <a:r>
              <a:rPr lang="en-US" sz="2000" dirty="0" err="1">
                <a:solidFill>
                  <a:schemeClr val="tx1"/>
                </a:solidFill>
                <a:ea typeface="+mn-lt"/>
                <a:cs typeface="+mn-lt"/>
              </a:rPr>
              <a:t>index.minfin.com.ua</a:t>
            </a:r>
            <a:r>
              <a:rPr lang="en-US" sz="2000" dirty="0">
                <a:solidFill>
                  <a:schemeClr val="tx1"/>
                </a:solidFill>
                <a:ea typeface="+mn-lt"/>
                <a:cs typeface="+mn-lt"/>
              </a:rPr>
              <a:t>/</a:t>
            </a:r>
            <a:r>
              <a:rPr lang="en-US" sz="2000" dirty="0" err="1">
                <a:solidFill>
                  <a:schemeClr val="tx1"/>
                </a:solidFill>
                <a:ea typeface="+mn-lt"/>
                <a:cs typeface="+mn-lt"/>
              </a:rPr>
              <a:t>ua</a:t>
            </a:r>
            <a:r>
              <a:rPr lang="en-US" sz="2000" dirty="0">
                <a:solidFill>
                  <a:schemeClr val="tx1"/>
                </a:solidFill>
                <a:ea typeface="+mn-lt"/>
                <a:cs typeface="+mn-lt"/>
              </a:rPr>
              <a:t>/</a:t>
            </a:r>
            <a:r>
              <a:rPr lang="en-US" sz="2000" dirty="0" err="1">
                <a:solidFill>
                  <a:schemeClr val="tx1"/>
                </a:solidFill>
                <a:ea typeface="+mn-lt"/>
                <a:cs typeface="+mn-lt"/>
              </a:rPr>
              <a:t>labour</a:t>
            </a:r>
            <a:r>
              <a:rPr lang="en-US" sz="2000" dirty="0">
                <a:solidFill>
                  <a:schemeClr val="tx1"/>
                </a:solidFill>
                <a:ea typeface="+mn-lt"/>
                <a:cs typeface="+mn-lt"/>
              </a:rPr>
              <a:t>/</a:t>
            </a:r>
            <a:r>
              <a:rPr lang="en-US" sz="2000" dirty="0" err="1">
                <a:solidFill>
                  <a:schemeClr val="tx1"/>
                </a:solidFill>
                <a:ea typeface="+mn-lt"/>
                <a:cs typeface="+mn-lt"/>
              </a:rPr>
              <a:t>wagemin</a:t>
            </a:r>
            <a:r>
              <a:rPr lang="en-US" sz="2000" dirty="0">
                <a:solidFill>
                  <a:schemeClr val="tx1"/>
                </a:solidFill>
                <a:ea typeface="+mn-lt"/>
                <a:cs typeface="+mn-lt"/>
              </a:rPr>
              <a:t>/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542BB3B9-832E-4EAC-8CA7-AE70C674E1F4}"/>
              </a:ext>
            </a:extLst>
          </p:cNvPr>
          <p:cNvSpPr/>
          <p:nvPr/>
        </p:nvSpPr>
        <p:spPr>
          <a:xfrm>
            <a:off x="1382203" y="2726486"/>
            <a:ext cx="10101878" cy="67419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Мінімальна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заробітна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плата (з 01.04.2024 – 8000 грн.) </a:t>
            </a:r>
            <a:r>
              <a:rPr lang="en-US" sz="2000" dirty="0">
                <a:solidFill>
                  <a:schemeClr val="tx1"/>
                </a:solidFill>
                <a:ea typeface="+mn-lt"/>
                <a:cs typeface="+mn-lt"/>
              </a:rPr>
              <a:t>https://</a:t>
            </a:r>
            <a:r>
              <a:rPr lang="en-US" sz="2000" dirty="0" err="1">
                <a:solidFill>
                  <a:schemeClr val="tx1"/>
                </a:solidFill>
                <a:ea typeface="+mn-lt"/>
                <a:cs typeface="+mn-lt"/>
              </a:rPr>
              <a:t>index.minfin.com.ua</a:t>
            </a:r>
            <a:r>
              <a:rPr lang="en-US" sz="2000" dirty="0">
                <a:solidFill>
                  <a:schemeClr val="tx1"/>
                </a:solidFill>
                <a:ea typeface="+mn-lt"/>
                <a:cs typeface="+mn-lt"/>
              </a:rPr>
              <a:t>/</a:t>
            </a:r>
            <a:r>
              <a:rPr lang="en-US" sz="2000" dirty="0" err="1">
                <a:solidFill>
                  <a:schemeClr val="tx1"/>
                </a:solidFill>
                <a:ea typeface="+mn-lt"/>
                <a:cs typeface="+mn-lt"/>
              </a:rPr>
              <a:t>ua</a:t>
            </a:r>
            <a:r>
              <a:rPr lang="en-US" sz="2000" dirty="0">
                <a:solidFill>
                  <a:schemeClr val="tx1"/>
                </a:solidFill>
                <a:ea typeface="+mn-lt"/>
                <a:cs typeface="+mn-lt"/>
              </a:rPr>
              <a:t>/</a:t>
            </a:r>
            <a:r>
              <a:rPr lang="en-US" sz="2000" dirty="0" err="1">
                <a:solidFill>
                  <a:schemeClr val="tx1"/>
                </a:solidFill>
                <a:ea typeface="+mn-lt"/>
                <a:cs typeface="+mn-lt"/>
              </a:rPr>
              <a:t>labour</a:t>
            </a:r>
            <a:r>
              <a:rPr lang="en-US" sz="2000" dirty="0">
                <a:solidFill>
                  <a:schemeClr val="tx1"/>
                </a:solidFill>
                <a:ea typeface="+mn-lt"/>
                <a:cs typeface="+mn-lt"/>
              </a:rPr>
              <a:t>/salary/min/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B077A983-91B1-4D9A-A872-8D04A846CEB7}"/>
              </a:ext>
            </a:extLst>
          </p:cNvPr>
          <p:cNvSpPr/>
          <p:nvPr/>
        </p:nvSpPr>
        <p:spPr>
          <a:xfrm>
            <a:off x="1330993" y="3457314"/>
            <a:ext cx="10153087" cy="61565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Мінімальна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пенсія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за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віком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(з 01.01.2024 – 2361 грн.)  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F50F53BD-F6E3-49C7-A017-4571D770069C}"/>
              </a:ext>
            </a:extLst>
          </p:cNvPr>
          <p:cNvSpPr/>
          <p:nvPr/>
        </p:nvSpPr>
        <p:spPr>
          <a:xfrm>
            <a:off x="1315498" y="4144549"/>
            <a:ext cx="9877244" cy="116108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Допомога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при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народженні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дитини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надається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у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розмірі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41280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гривень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.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Виплата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допомоги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здійснюється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одноразово у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сумі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10320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гривень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решта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суми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допомоги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виплачується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протягом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наступних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36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місяців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рівними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частинами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(860 грн./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місяць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)  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6622AA69-9762-4968-94B1-AB8A3114ED2C}"/>
              </a:ext>
            </a:extLst>
          </p:cNvPr>
          <p:cNvSpPr/>
          <p:nvPr/>
        </p:nvSpPr>
        <p:spPr>
          <a:xfrm>
            <a:off x="1330994" y="5402946"/>
            <a:ext cx="10101879" cy="129396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Допомога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по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безробіттю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: </a:t>
            </a:r>
            <a:endParaRPr lang="ru-RU" dirty="0">
              <a:solidFill>
                <a:schemeClr val="tx1"/>
              </a:solidFill>
              <a:ea typeface="+mn-lt"/>
              <a:cs typeface="+mn-lt"/>
            </a:endParaRPr>
          </a:p>
          <a:p>
            <a:pPr marL="342900" indent="-342900">
              <a:buFont typeface="Arial"/>
              <a:buChar char="•"/>
            </a:pP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для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незастрахованих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осіб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(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затверджений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мінімум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) </a:t>
            </a:r>
            <a:endParaRPr lang="ru-RU" dirty="0">
              <a:solidFill>
                <a:schemeClr val="tx1"/>
              </a:solidFill>
              <a:ea typeface="+mn-lt"/>
              <a:cs typeface="+mn-lt"/>
            </a:endParaRPr>
          </a:p>
          <a:p>
            <a:pPr marL="342900" indent="-342900">
              <a:buFont typeface="Arial"/>
              <a:buChar char="•"/>
            </a:pP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для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застрахованих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осіб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–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відсоток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від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середньої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заробітної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плати</a:t>
            </a:r>
          </a:p>
          <a:p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2023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році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максимальний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розмір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допомоги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з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безробіття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становить 6700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грн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, а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мінімальний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розмір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— 1000 грн.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48839A67-6C40-4134-AAAD-E556B0905F92}"/>
              </a:ext>
            </a:extLst>
          </p:cNvPr>
          <p:cNvCxnSpPr/>
          <p:nvPr/>
        </p:nvCxnSpPr>
        <p:spPr>
          <a:xfrm>
            <a:off x="777456" y="1604154"/>
            <a:ext cx="43132" cy="4744526"/>
          </a:xfrm>
          <a:prstGeom prst="straightConnector1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трелка: вправо 11">
            <a:extLst>
              <a:ext uri="{FF2B5EF4-FFF2-40B4-BE49-F238E27FC236}">
                <a16:creationId xmlns:a16="http://schemas.microsoft.com/office/drawing/2014/main" id="{054EC343-4ED1-423F-AF9B-600ECA3114AF}"/>
              </a:ext>
            </a:extLst>
          </p:cNvPr>
          <p:cNvSpPr/>
          <p:nvPr/>
        </p:nvSpPr>
        <p:spPr>
          <a:xfrm>
            <a:off x="802063" y="2019422"/>
            <a:ext cx="488830" cy="4888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: вправо 12">
            <a:extLst>
              <a:ext uri="{FF2B5EF4-FFF2-40B4-BE49-F238E27FC236}">
                <a16:creationId xmlns:a16="http://schemas.microsoft.com/office/drawing/2014/main" id="{65FE546B-2B0E-4B22-BE75-D6FCD4B674ED}"/>
              </a:ext>
            </a:extLst>
          </p:cNvPr>
          <p:cNvSpPr/>
          <p:nvPr/>
        </p:nvSpPr>
        <p:spPr>
          <a:xfrm>
            <a:off x="802062" y="2769027"/>
            <a:ext cx="488830" cy="4888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: вправо 13">
            <a:extLst>
              <a:ext uri="{FF2B5EF4-FFF2-40B4-BE49-F238E27FC236}">
                <a16:creationId xmlns:a16="http://schemas.microsoft.com/office/drawing/2014/main" id="{84ED044B-A444-4C87-B540-B18988522243}"/>
              </a:ext>
            </a:extLst>
          </p:cNvPr>
          <p:cNvSpPr/>
          <p:nvPr/>
        </p:nvSpPr>
        <p:spPr>
          <a:xfrm>
            <a:off x="802062" y="3522847"/>
            <a:ext cx="488830" cy="4888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: вправо 14">
            <a:extLst>
              <a:ext uri="{FF2B5EF4-FFF2-40B4-BE49-F238E27FC236}">
                <a16:creationId xmlns:a16="http://schemas.microsoft.com/office/drawing/2014/main" id="{8B3795A3-7F88-4CA1-97FC-B507F3B1A7A3}"/>
              </a:ext>
            </a:extLst>
          </p:cNvPr>
          <p:cNvSpPr/>
          <p:nvPr/>
        </p:nvSpPr>
        <p:spPr>
          <a:xfrm>
            <a:off x="802062" y="4472078"/>
            <a:ext cx="488830" cy="4888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: вправо 15">
            <a:extLst>
              <a:ext uri="{FF2B5EF4-FFF2-40B4-BE49-F238E27FC236}">
                <a16:creationId xmlns:a16="http://schemas.microsoft.com/office/drawing/2014/main" id="{8494A56A-7189-4A96-9EEC-EF4FCEEA063D}"/>
              </a:ext>
            </a:extLst>
          </p:cNvPr>
          <p:cNvSpPr/>
          <p:nvPr/>
        </p:nvSpPr>
        <p:spPr>
          <a:xfrm>
            <a:off x="802063" y="6045082"/>
            <a:ext cx="488830" cy="4888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44715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C97EDAC-272B-41CC-86DA-8AC840ADE81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FE9779-8A08-480B-AF5F-37D85D327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5391"/>
            <a:ext cx="10515600" cy="1185054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ru-RU" sz="4400">
                <a:ea typeface="+mj-lt"/>
                <a:cs typeface="+mj-lt"/>
              </a:rPr>
              <a:t>Державні соціальні гарантії у сфері доходів населення</a:t>
            </a:r>
            <a:endParaRPr lang="ru-RU"/>
          </a:p>
        </p:txBody>
      </p:sp>
      <p:sp>
        <p:nvSpPr>
          <p:cNvPr id="4" name="Блок-схема: знак завершения 3">
            <a:extLst>
              <a:ext uri="{FF2B5EF4-FFF2-40B4-BE49-F238E27FC236}">
                <a16:creationId xmlns:a16="http://schemas.microsoft.com/office/drawing/2014/main" id="{C4A96C52-FCD2-402D-AF98-4932D86CD64E}"/>
              </a:ext>
            </a:extLst>
          </p:cNvPr>
          <p:cNvSpPr/>
          <p:nvPr/>
        </p:nvSpPr>
        <p:spPr>
          <a:xfrm>
            <a:off x="333555" y="1179031"/>
            <a:ext cx="11099319" cy="488830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>
                <a:ea typeface="+mn-lt"/>
                <a:cs typeface="+mn-lt"/>
              </a:rPr>
              <a:t>Основні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державні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соціальні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гарантії</a:t>
            </a:r>
            <a:endParaRPr lang="ru-RU" sz="2400" b="1" dirty="0" err="1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6622AA69-9762-4968-94B1-AB8A3114ED2C}"/>
              </a:ext>
            </a:extLst>
          </p:cNvPr>
          <p:cNvSpPr/>
          <p:nvPr/>
        </p:nvSpPr>
        <p:spPr>
          <a:xfrm>
            <a:off x="1290892" y="1667861"/>
            <a:ext cx="10898060" cy="519013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Допомога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по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безробіттю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: </a:t>
            </a:r>
          </a:p>
          <a:p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Розрахунок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виплат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по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безробіттю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в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Україні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здійснюється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з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урахуванням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страхового стажу,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підстав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звільнення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та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розміру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заробітної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плати перед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звільненням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.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Страховий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стаж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обчислюється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в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місяцях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і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підтверджується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сплатою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Єдиного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соціального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внеску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(ЄСВ). Його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можна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перевірити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на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сайті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Пенсійного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фонду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України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.</a:t>
            </a:r>
            <a:endParaRPr lang="ru-RU" dirty="0">
              <a:solidFill>
                <a:schemeClr val="tx1"/>
              </a:solidFill>
              <a:ea typeface="+mn-lt"/>
              <a:cs typeface="+mn-lt"/>
            </a:endParaRPr>
          </a:p>
          <a:p>
            <a:pPr marL="342900" indent="-342900">
              <a:buFont typeface="Arial"/>
              <a:buChar char="•"/>
            </a:pP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для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незастрахованих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осіб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(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затверджений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мінімум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) </a:t>
            </a:r>
            <a:endParaRPr lang="ru-RU" dirty="0">
              <a:solidFill>
                <a:schemeClr val="tx1"/>
              </a:solidFill>
              <a:ea typeface="+mn-lt"/>
              <a:cs typeface="+mn-lt"/>
            </a:endParaRPr>
          </a:p>
          <a:p>
            <a:pPr marL="342900" indent="-342900">
              <a:buFont typeface="Arial"/>
              <a:buChar char="•"/>
            </a:pP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для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застрахованих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осіб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–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відсоток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від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середньої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заробітної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плати</a:t>
            </a:r>
          </a:p>
          <a:p>
            <a:r>
              <a:rPr lang="ru-RU" sz="1600" b="1" dirty="0" err="1">
                <a:solidFill>
                  <a:schemeClr val="tx1"/>
                </a:solidFill>
                <a:ea typeface="+mn-lt"/>
                <a:cs typeface="+mn-lt"/>
              </a:rPr>
              <a:t>Мінімальні</a:t>
            </a:r>
            <a:r>
              <a:rPr lang="ru-RU" sz="16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ea typeface="+mn-lt"/>
                <a:cs typeface="+mn-lt"/>
              </a:rPr>
              <a:t>виплати</a:t>
            </a:r>
            <a:r>
              <a:rPr lang="ru-RU" sz="16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ea typeface="+mn-lt"/>
                <a:cs typeface="+mn-lt"/>
              </a:rPr>
              <a:t>встановлені</a:t>
            </a:r>
            <a:r>
              <a:rPr lang="ru-RU" sz="1600" b="1" dirty="0">
                <a:solidFill>
                  <a:schemeClr val="tx1"/>
                </a:solidFill>
                <a:ea typeface="+mn-lt"/>
                <a:cs typeface="+mn-lt"/>
              </a:rPr>
              <a:t> на </a:t>
            </a:r>
            <a:r>
              <a:rPr lang="ru-RU" sz="1600" b="1" dirty="0" err="1">
                <a:solidFill>
                  <a:schemeClr val="tx1"/>
                </a:solidFill>
                <a:ea typeface="+mn-lt"/>
                <a:cs typeface="+mn-lt"/>
              </a:rPr>
              <a:t>рівні</a:t>
            </a:r>
            <a:r>
              <a:rPr lang="ru-RU" sz="1600" b="1" dirty="0">
                <a:solidFill>
                  <a:schemeClr val="tx1"/>
                </a:solidFill>
                <a:ea typeface="+mn-lt"/>
                <a:cs typeface="+mn-lt"/>
              </a:rPr>
              <a:t> 2500 </a:t>
            </a:r>
            <a:r>
              <a:rPr lang="ru-RU" sz="1600" b="1" dirty="0" err="1">
                <a:solidFill>
                  <a:schemeClr val="tx1"/>
                </a:solidFill>
                <a:ea typeface="+mn-lt"/>
                <a:cs typeface="+mn-lt"/>
              </a:rPr>
              <a:t>грн</a:t>
            </a:r>
            <a:r>
              <a:rPr lang="ru-RU" sz="1600" b="1" dirty="0">
                <a:solidFill>
                  <a:schemeClr val="tx1"/>
                </a:solidFill>
                <a:ea typeface="+mn-lt"/>
                <a:cs typeface="+mn-lt"/>
              </a:rPr>
              <a:t> для </a:t>
            </a:r>
            <a:r>
              <a:rPr lang="ru-RU" sz="1600" b="1" dirty="0" err="1">
                <a:solidFill>
                  <a:schemeClr val="tx1"/>
                </a:solidFill>
                <a:ea typeface="+mn-lt"/>
                <a:cs typeface="+mn-lt"/>
              </a:rPr>
              <a:t>застрахованих</a:t>
            </a:r>
            <a:r>
              <a:rPr lang="ru-RU" sz="16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ea typeface="+mn-lt"/>
                <a:cs typeface="+mn-lt"/>
              </a:rPr>
              <a:t>осіб</a:t>
            </a:r>
            <a:r>
              <a:rPr lang="ru-RU" sz="16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ea typeface="+mn-lt"/>
                <a:cs typeface="+mn-lt"/>
              </a:rPr>
              <a:t>зі</a:t>
            </a:r>
            <a:r>
              <a:rPr lang="ru-RU" sz="1600" b="1" dirty="0">
                <a:solidFill>
                  <a:schemeClr val="tx1"/>
                </a:solidFill>
                <a:ea typeface="+mn-lt"/>
                <a:cs typeface="+mn-lt"/>
              </a:rPr>
              <a:t> стажем </a:t>
            </a:r>
            <a:r>
              <a:rPr lang="ru-RU" sz="1600" b="1" dirty="0" err="1">
                <a:solidFill>
                  <a:schemeClr val="tx1"/>
                </a:solidFill>
                <a:ea typeface="+mn-lt"/>
                <a:cs typeface="+mn-lt"/>
              </a:rPr>
              <a:t>понад</a:t>
            </a:r>
            <a:r>
              <a:rPr lang="ru-RU" sz="16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ea typeface="+mn-lt"/>
                <a:cs typeface="+mn-lt"/>
              </a:rPr>
              <a:t>сім</a:t>
            </a:r>
            <a:r>
              <a:rPr lang="ru-RU" sz="16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ea typeface="+mn-lt"/>
                <a:cs typeface="+mn-lt"/>
              </a:rPr>
              <a:t>місяців</a:t>
            </a:r>
            <a:r>
              <a:rPr lang="ru-RU" sz="1600" b="1" dirty="0">
                <a:solidFill>
                  <a:schemeClr val="tx1"/>
                </a:solidFill>
                <a:ea typeface="+mn-lt"/>
                <a:cs typeface="+mn-lt"/>
              </a:rPr>
              <a:t> та 1500 </a:t>
            </a:r>
            <a:r>
              <a:rPr lang="ru-RU" sz="1600" b="1" dirty="0" err="1">
                <a:solidFill>
                  <a:schemeClr val="tx1"/>
                </a:solidFill>
                <a:ea typeface="+mn-lt"/>
                <a:cs typeface="+mn-lt"/>
              </a:rPr>
              <a:t>грн</a:t>
            </a:r>
            <a:r>
              <a:rPr lang="ru-RU" sz="1600" b="1" dirty="0">
                <a:solidFill>
                  <a:schemeClr val="tx1"/>
                </a:solidFill>
                <a:ea typeface="+mn-lt"/>
                <a:cs typeface="+mn-lt"/>
              </a:rPr>
              <a:t> для тих, </a:t>
            </a:r>
            <a:r>
              <a:rPr lang="ru-RU" sz="1600" b="1" dirty="0" err="1">
                <a:solidFill>
                  <a:schemeClr val="tx1"/>
                </a:solidFill>
                <a:ea typeface="+mn-lt"/>
                <a:cs typeface="+mn-lt"/>
              </a:rPr>
              <a:t>хто</a:t>
            </a:r>
            <a:r>
              <a:rPr lang="ru-RU" sz="16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ea typeface="+mn-lt"/>
                <a:cs typeface="+mn-lt"/>
              </a:rPr>
              <a:t>має</a:t>
            </a:r>
            <a:r>
              <a:rPr lang="ru-RU" sz="16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ea typeface="+mn-lt"/>
                <a:cs typeface="+mn-lt"/>
              </a:rPr>
              <a:t>менший</a:t>
            </a:r>
            <a:r>
              <a:rPr lang="ru-RU" sz="1600" b="1" dirty="0">
                <a:solidFill>
                  <a:schemeClr val="tx1"/>
                </a:solidFill>
                <a:ea typeface="+mn-lt"/>
                <a:cs typeface="+mn-lt"/>
              </a:rPr>
              <a:t> стаж </a:t>
            </a:r>
            <a:r>
              <a:rPr lang="ru-RU" sz="1600" b="1" dirty="0" err="1">
                <a:solidFill>
                  <a:schemeClr val="tx1"/>
                </a:solidFill>
                <a:ea typeface="+mn-lt"/>
                <a:cs typeface="+mn-lt"/>
              </a:rPr>
              <a:t>або</a:t>
            </a:r>
            <a:r>
              <a:rPr lang="ru-RU" sz="16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ea typeface="+mn-lt"/>
                <a:cs typeface="+mn-lt"/>
              </a:rPr>
              <a:t>був</a:t>
            </a:r>
            <a:r>
              <a:rPr lang="ru-RU" sz="16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ea typeface="+mn-lt"/>
                <a:cs typeface="+mn-lt"/>
              </a:rPr>
              <a:t>звільнений</a:t>
            </a:r>
            <a:r>
              <a:rPr lang="ru-RU" sz="1600" b="1" dirty="0">
                <a:solidFill>
                  <a:schemeClr val="tx1"/>
                </a:solidFill>
                <a:ea typeface="+mn-lt"/>
                <a:cs typeface="+mn-lt"/>
              </a:rPr>
              <a:t> за </a:t>
            </a:r>
            <a:r>
              <a:rPr lang="ru-RU" sz="1600" b="1" dirty="0" err="1">
                <a:solidFill>
                  <a:schemeClr val="tx1"/>
                </a:solidFill>
                <a:ea typeface="+mn-lt"/>
                <a:cs typeface="+mn-lt"/>
              </a:rPr>
              <a:t>порушення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.</a:t>
            </a:r>
          </a:p>
          <a:p>
            <a:r>
              <a:rPr lang="ru-RU" sz="1400" dirty="0" err="1">
                <a:solidFill>
                  <a:schemeClr val="tx1"/>
                </a:solidFill>
                <a:ea typeface="+mn-lt"/>
                <a:cs typeface="+mn-lt"/>
              </a:rPr>
              <a:t>Якщо</a:t>
            </a:r>
            <a:r>
              <a:rPr lang="ru-RU" sz="1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400" dirty="0" err="1">
                <a:solidFill>
                  <a:schemeClr val="tx1"/>
                </a:solidFill>
                <a:ea typeface="+mn-lt"/>
                <a:cs typeface="+mn-lt"/>
              </a:rPr>
              <a:t>страховий</a:t>
            </a:r>
            <a:r>
              <a:rPr lang="ru-RU" sz="1400" dirty="0">
                <a:solidFill>
                  <a:schemeClr val="tx1"/>
                </a:solidFill>
                <a:ea typeface="+mn-lt"/>
                <a:cs typeface="+mn-lt"/>
              </a:rPr>
              <a:t> стаж </a:t>
            </a:r>
            <a:r>
              <a:rPr lang="ru-RU" sz="1400" dirty="0" err="1">
                <a:solidFill>
                  <a:schemeClr val="tx1"/>
                </a:solidFill>
                <a:ea typeface="+mn-lt"/>
                <a:cs typeface="+mn-lt"/>
              </a:rPr>
              <a:t>перевищує</a:t>
            </a:r>
            <a:r>
              <a:rPr lang="ru-RU" sz="1400" dirty="0">
                <a:solidFill>
                  <a:schemeClr val="tx1"/>
                </a:solidFill>
                <a:ea typeface="+mn-lt"/>
                <a:cs typeface="+mn-lt"/>
              </a:rPr>
              <a:t> 7 </a:t>
            </a:r>
            <a:r>
              <a:rPr lang="ru-RU" sz="1400" dirty="0" err="1">
                <a:solidFill>
                  <a:schemeClr val="tx1"/>
                </a:solidFill>
                <a:ea typeface="+mn-lt"/>
                <a:cs typeface="+mn-lt"/>
              </a:rPr>
              <a:t>місяців</a:t>
            </a:r>
            <a:r>
              <a:rPr lang="ru-RU" sz="1400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sz="1400" dirty="0" err="1">
                <a:solidFill>
                  <a:schemeClr val="tx1"/>
                </a:solidFill>
                <a:ea typeface="+mn-lt"/>
                <a:cs typeface="+mn-lt"/>
              </a:rPr>
              <a:t>розмір</a:t>
            </a:r>
            <a:r>
              <a:rPr lang="ru-RU" sz="1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400" dirty="0" err="1">
                <a:solidFill>
                  <a:schemeClr val="tx1"/>
                </a:solidFill>
                <a:ea typeface="+mn-lt"/>
                <a:cs typeface="+mn-lt"/>
              </a:rPr>
              <a:t>виплати</a:t>
            </a:r>
            <a:r>
              <a:rPr lang="ru-RU" sz="1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400" dirty="0" err="1">
                <a:solidFill>
                  <a:schemeClr val="tx1"/>
                </a:solidFill>
                <a:ea typeface="+mn-lt"/>
                <a:cs typeface="+mn-lt"/>
              </a:rPr>
              <a:t>залежить</a:t>
            </a:r>
            <a:r>
              <a:rPr lang="ru-RU" sz="1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400" dirty="0" err="1">
                <a:solidFill>
                  <a:schemeClr val="tx1"/>
                </a:solidFill>
                <a:ea typeface="+mn-lt"/>
                <a:cs typeface="+mn-lt"/>
              </a:rPr>
              <a:t>від</a:t>
            </a:r>
            <a:r>
              <a:rPr lang="ru-RU" sz="1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400" dirty="0" err="1">
                <a:solidFill>
                  <a:schemeClr val="tx1"/>
                </a:solidFill>
                <a:ea typeface="+mn-lt"/>
                <a:cs typeface="+mn-lt"/>
              </a:rPr>
              <a:t>середньої</a:t>
            </a:r>
            <a:r>
              <a:rPr lang="ru-RU" sz="1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400" dirty="0" err="1">
                <a:solidFill>
                  <a:schemeClr val="tx1"/>
                </a:solidFill>
                <a:ea typeface="+mn-lt"/>
                <a:cs typeface="+mn-lt"/>
              </a:rPr>
              <a:t>заробітної</a:t>
            </a:r>
            <a:r>
              <a:rPr lang="ru-RU" sz="1400" dirty="0">
                <a:solidFill>
                  <a:schemeClr val="tx1"/>
                </a:solidFill>
                <a:ea typeface="+mn-lt"/>
                <a:cs typeface="+mn-lt"/>
              </a:rPr>
              <a:t> плати за </a:t>
            </a:r>
            <a:r>
              <a:rPr lang="ru-RU" sz="1400" dirty="0" err="1">
                <a:solidFill>
                  <a:schemeClr val="tx1"/>
                </a:solidFill>
                <a:ea typeface="+mn-lt"/>
                <a:cs typeface="+mn-lt"/>
              </a:rPr>
              <a:t>шість</a:t>
            </a:r>
            <a:r>
              <a:rPr lang="ru-RU" sz="1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400" dirty="0" err="1">
                <a:solidFill>
                  <a:schemeClr val="tx1"/>
                </a:solidFill>
                <a:ea typeface="+mn-lt"/>
                <a:cs typeface="+mn-lt"/>
              </a:rPr>
              <a:t>місяців</a:t>
            </a:r>
            <a:r>
              <a:rPr lang="ru-RU" sz="1400" dirty="0">
                <a:solidFill>
                  <a:schemeClr val="tx1"/>
                </a:solidFill>
                <a:ea typeface="+mn-lt"/>
                <a:cs typeface="+mn-lt"/>
              </a:rPr>
              <a:t> перед </a:t>
            </a:r>
            <a:r>
              <a:rPr lang="ru-RU" sz="1400" dirty="0" err="1">
                <a:solidFill>
                  <a:schemeClr val="tx1"/>
                </a:solidFill>
                <a:ea typeface="+mn-lt"/>
                <a:cs typeface="+mn-lt"/>
              </a:rPr>
              <a:t>звільненням</a:t>
            </a:r>
            <a:r>
              <a:rPr lang="ru-RU" sz="1400" dirty="0">
                <a:solidFill>
                  <a:schemeClr val="tx1"/>
                </a:solidFill>
                <a:ea typeface="+mn-lt"/>
                <a:cs typeface="+mn-lt"/>
              </a:rPr>
              <a:t>:</a:t>
            </a:r>
          </a:p>
          <a:p>
            <a:r>
              <a:rPr lang="ru-RU" sz="1400" dirty="0">
                <a:solidFill>
                  <a:schemeClr val="tx1"/>
                </a:solidFill>
                <a:ea typeface="+mn-lt"/>
                <a:cs typeface="+mn-lt"/>
              </a:rPr>
              <a:t>Стаж до 2 </a:t>
            </a:r>
            <a:r>
              <a:rPr lang="ru-RU" sz="1400" dirty="0" err="1">
                <a:solidFill>
                  <a:schemeClr val="tx1"/>
                </a:solidFill>
                <a:ea typeface="+mn-lt"/>
                <a:cs typeface="+mn-lt"/>
              </a:rPr>
              <a:t>років</a:t>
            </a:r>
            <a:r>
              <a:rPr lang="ru-RU" sz="1400" dirty="0">
                <a:solidFill>
                  <a:schemeClr val="tx1"/>
                </a:solidFill>
                <a:ea typeface="+mn-lt"/>
                <a:cs typeface="+mn-lt"/>
              </a:rPr>
              <a:t> – 50% </a:t>
            </a:r>
            <a:r>
              <a:rPr lang="ru-RU" sz="1400" dirty="0" err="1">
                <a:solidFill>
                  <a:schemeClr val="tx1"/>
                </a:solidFill>
                <a:ea typeface="+mn-lt"/>
                <a:cs typeface="+mn-lt"/>
              </a:rPr>
              <a:t>від</a:t>
            </a:r>
            <a:r>
              <a:rPr lang="ru-RU" sz="1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400" dirty="0" err="1">
                <a:solidFill>
                  <a:schemeClr val="tx1"/>
                </a:solidFill>
                <a:ea typeface="+mn-lt"/>
                <a:cs typeface="+mn-lt"/>
              </a:rPr>
              <a:t>середньої</a:t>
            </a:r>
            <a:r>
              <a:rPr lang="ru-RU" sz="1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400" dirty="0" err="1">
                <a:solidFill>
                  <a:schemeClr val="tx1"/>
                </a:solidFill>
                <a:ea typeface="+mn-lt"/>
                <a:cs typeface="+mn-lt"/>
              </a:rPr>
              <a:t>заробітної</a:t>
            </a:r>
            <a:r>
              <a:rPr lang="ru-RU" sz="1400" dirty="0">
                <a:solidFill>
                  <a:schemeClr val="tx1"/>
                </a:solidFill>
                <a:ea typeface="+mn-lt"/>
                <a:cs typeface="+mn-lt"/>
              </a:rPr>
              <a:t> плати, </a:t>
            </a:r>
            <a:r>
              <a:rPr lang="ru-RU" sz="1400" dirty="0" err="1">
                <a:solidFill>
                  <a:schemeClr val="tx1"/>
                </a:solidFill>
                <a:ea typeface="+mn-lt"/>
                <a:cs typeface="+mn-lt"/>
              </a:rPr>
              <a:t>Від</a:t>
            </a:r>
            <a:r>
              <a:rPr lang="ru-RU" sz="1400" dirty="0">
                <a:solidFill>
                  <a:schemeClr val="tx1"/>
                </a:solidFill>
                <a:ea typeface="+mn-lt"/>
                <a:cs typeface="+mn-lt"/>
              </a:rPr>
              <a:t> 2 до 6 </a:t>
            </a:r>
            <a:r>
              <a:rPr lang="ru-RU" sz="1400" dirty="0" err="1">
                <a:solidFill>
                  <a:schemeClr val="tx1"/>
                </a:solidFill>
                <a:ea typeface="+mn-lt"/>
                <a:cs typeface="+mn-lt"/>
              </a:rPr>
              <a:t>років</a:t>
            </a:r>
            <a:r>
              <a:rPr lang="ru-RU" sz="1400" dirty="0">
                <a:solidFill>
                  <a:schemeClr val="tx1"/>
                </a:solidFill>
                <a:ea typeface="+mn-lt"/>
                <a:cs typeface="+mn-lt"/>
              </a:rPr>
              <a:t> – 55%, </a:t>
            </a:r>
            <a:r>
              <a:rPr lang="ru-RU" sz="1400" dirty="0" err="1">
                <a:solidFill>
                  <a:schemeClr val="tx1"/>
                </a:solidFill>
                <a:ea typeface="+mn-lt"/>
                <a:cs typeface="+mn-lt"/>
              </a:rPr>
              <a:t>Від</a:t>
            </a:r>
            <a:r>
              <a:rPr lang="ru-RU" sz="1400" dirty="0">
                <a:solidFill>
                  <a:schemeClr val="tx1"/>
                </a:solidFill>
                <a:ea typeface="+mn-lt"/>
                <a:cs typeface="+mn-lt"/>
              </a:rPr>
              <a:t> 6 до 12 </a:t>
            </a:r>
            <a:r>
              <a:rPr lang="ru-RU" sz="1400" dirty="0" err="1">
                <a:solidFill>
                  <a:schemeClr val="tx1"/>
                </a:solidFill>
                <a:ea typeface="+mn-lt"/>
                <a:cs typeface="+mn-lt"/>
              </a:rPr>
              <a:t>років</a:t>
            </a:r>
            <a:r>
              <a:rPr lang="ru-RU" sz="1400" dirty="0">
                <a:solidFill>
                  <a:schemeClr val="tx1"/>
                </a:solidFill>
                <a:ea typeface="+mn-lt"/>
                <a:cs typeface="+mn-lt"/>
              </a:rPr>
              <a:t> – 60%, </a:t>
            </a:r>
            <a:r>
              <a:rPr lang="ru-RU" sz="1400" dirty="0" err="1">
                <a:solidFill>
                  <a:schemeClr val="tx1"/>
                </a:solidFill>
                <a:ea typeface="+mn-lt"/>
                <a:cs typeface="+mn-lt"/>
              </a:rPr>
              <a:t>Понад</a:t>
            </a:r>
            <a:r>
              <a:rPr lang="ru-RU" sz="1400" dirty="0">
                <a:solidFill>
                  <a:schemeClr val="tx1"/>
                </a:solidFill>
                <a:ea typeface="+mn-lt"/>
                <a:cs typeface="+mn-lt"/>
              </a:rPr>
              <a:t> 18 </a:t>
            </a:r>
            <a:r>
              <a:rPr lang="ru-RU" sz="1400" dirty="0" err="1">
                <a:solidFill>
                  <a:schemeClr val="tx1"/>
                </a:solidFill>
                <a:ea typeface="+mn-lt"/>
                <a:cs typeface="+mn-lt"/>
              </a:rPr>
              <a:t>років</a:t>
            </a:r>
            <a:r>
              <a:rPr lang="ru-RU" sz="1400" dirty="0">
                <a:solidFill>
                  <a:schemeClr val="tx1"/>
                </a:solidFill>
                <a:ea typeface="+mn-lt"/>
                <a:cs typeface="+mn-lt"/>
              </a:rPr>
              <a:t> – 70%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/>
            </a:r>
            <a:b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</a:br>
            <a:r>
              <a:rPr lang="ru-RU" sz="1600" b="1" dirty="0" err="1">
                <a:solidFill>
                  <a:schemeClr val="tx1"/>
                </a:solidFill>
                <a:ea typeface="+mn-lt"/>
                <a:cs typeface="+mn-lt"/>
              </a:rPr>
              <a:t>Максимальний</a:t>
            </a:r>
            <a:r>
              <a:rPr lang="ru-RU" sz="16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ea typeface="+mn-lt"/>
                <a:cs typeface="+mn-lt"/>
              </a:rPr>
              <a:t>розмір</a:t>
            </a:r>
            <a:r>
              <a:rPr lang="ru-RU" sz="16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ea typeface="+mn-lt"/>
                <a:cs typeface="+mn-lt"/>
              </a:rPr>
              <a:t>допомоги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по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безробіттю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у 2024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році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не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може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перевищувати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мінімальну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заробітну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плату, яка становить </a:t>
            </a:r>
            <a:r>
              <a:rPr lang="ru-RU" sz="1600" b="1" dirty="0">
                <a:solidFill>
                  <a:schemeClr val="tx1"/>
                </a:solidFill>
                <a:ea typeface="+mn-lt"/>
                <a:cs typeface="+mn-lt"/>
              </a:rPr>
              <a:t>8000 грн.</a:t>
            </a:r>
          </a:p>
          <a:p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Допомога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по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безробіттю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виплачується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протягом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90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календарних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днів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. Для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осіб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передпенсійного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віку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(58-59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років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)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цей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термін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може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продовжуватись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до 360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днів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.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Якщо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виплата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триває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більше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90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днів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її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розмір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поступово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зменшується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:</a:t>
            </a:r>
          </a:p>
          <a:p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Перші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90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днів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– 100%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від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призначеної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суми</a:t>
            </a:r>
            <a:endParaRPr lang="ru-RU" sz="1600" dirty="0">
              <a:solidFill>
                <a:schemeClr val="tx1"/>
              </a:solidFill>
              <a:ea typeface="+mn-lt"/>
              <a:cs typeface="+mn-lt"/>
            </a:endParaRPr>
          </a:p>
          <a:p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Наступні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90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днів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– 80%</a:t>
            </a:r>
          </a:p>
          <a:p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Від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180 до 360 дня – 70%</a:t>
            </a: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48839A67-6C40-4134-AAAD-E556B0905F92}"/>
              </a:ext>
            </a:extLst>
          </p:cNvPr>
          <p:cNvCxnSpPr/>
          <p:nvPr/>
        </p:nvCxnSpPr>
        <p:spPr>
          <a:xfrm>
            <a:off x="777456" y="1604154"/>
            <a:ext cx="43132" cy="4744526"/>
          </a:xfrm>
          <a:prstGeom prst="straightConnector1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трелка: вправо 11">
            <a:extLst>
              <a:ext uri="{FF2B5EF4-FFF2-40B4-BE49-F238E27FC236}">
                <a16:creationId xmlns:a16="http://schemas.microsoft.com/office/drawing/2014/main" id="{054EC343-4ED1-423F-AF9B-600ECA3114AF}"/>
              </a:ext>
            </a:extLst>
          </p:cNvPr>
          <p:cNvSpPr/>
          <p:nvPr/>
        </p:nvSpPr>
        <p:spPr>
          <a:xfrm>
            <a:off x="802063" y="2019422"/>
            <a:ext cx="488830" cy="4888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: вправо 14">
            <a:extLst>
              <a:ext uri="{FF2B5EF4-FFF2-40B4-BE49-F238E27FC236}">
                <a16:creationId xmlns:a16="http://schemas.microsoft.com/office/drawing/2014/main" id="{8B3795A3-7F88-4CA1-97FC-B507F3B1A7A3}"/>
              </a:ext>
            </a:extLst>
          </p:cNvPr>
          <p:cNvSpPr/>
          <p:nvPr/>
        </p:nvSpPr>
        <p:spPr>
          <a:xfrm>
            <a:off x="802062" y="4472078"/>
            <a:ext cx="488830" cy="4888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: вправо 15">
            <a:extLst>
              <a:ext uri="{FF2B5EF4-FFF2-40B4-BE49-F238E27FC236}">
                <a16:creationId xmlns:a16="http://schemas.microsoft.com/office/drawing/2014/main" id="{8494A56A-7189-4A96-9EEC-EF4FCEEA063D}"/>
              </a:ext>
            </a:extLst>
          </p:cNvPr>
          <p:cNvSpPr/>
          <p:nvPr/>
        </p:nvSpPr>
        <p:spPr>
          <a:xfrm>
            <a:off x="802063" y="6045082"/>
            <a:ext cx="488830" cy="4888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91393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FAAD27-6F77-9F67-D959-9F17A0F82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89CDB5-B159-9555-C4A4-A29F11EEA2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FB540E0-7939-DDD5-1B0E-BFAA44EBB8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734" y="160326"/>
            <a:ext cx="11255022" cy="6537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8070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AC5817-A20B-5AB0-3A56-8DBF8EFC0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556" y="692325"/>
            <a:ext cx="4185356" cy="5166607"/>
          </a:xfrm>
        </p:spPr>
        <p:txBody>
          <a:bodyPr>
            <a:normAutofit/>
          </a:bodyPr>
          <a:lstStyle/>
          <a:p>
            <a:r>
              <a:rPr lang="ru-RU" sz="2800" b="1" i="0" dirty="0" err="1">
                <a:solidFill>
                  <a:srgbClr val="182A4B"/>
                </a:solidFill>
                <a:effectLst/>
                <a:latin typeface="Proba Pro"/>
              </a:rPr>
              <a:t>Інформація</a:t>
            </a:r>
            <a:r>
              <a:rPr lang="ru-RU" sz="2800" b="1" i="0" dirty="0">
                <a:solidFill>
                  <a:srgbClr val="182A4B"/>
                </a:solidFill>
                <a:effectLst/>
                <a:latin typeface="Proba Pro"/>
              </a:rPr>
              <a:t> </a:t>
            </a:r>
            <a:r>
              <a:rPr lang="ru-RU" sz="2800" b="1" i="0" dirty="0" err="1">
                <a:solidFill>
                  <a:srgbClr val="182A4B"/>
                </a:solidFill>
                <a:effectLst/>
                <a:latin typeface="Proba Pro"/>
              </a:rPr>
              <a:t>щодо</a:t>
            </a:r>
            <a:r>
              <a:rPr lang="ru-RU" sz="2800" b="1" i="0" dirty="0">
                <a:solidFill>
                  <a:srgbClr val="182A4B"/>
                </a:solidFill>
                <a:effectLst/>
                <a:latin typeface="Proba Pro"/>
              </a:rPr>
              <a:t> </a:t>
            </a:r>
            <a:r>
              <a:rPr lang="ru-RU" sz="2800" b="1" i="0" dirty="0" err="1">
                <a:solidFill>
                  <a:srgbClr val="182A4B"/>
                </a:solidFill>
                <a:effectLst/>
                <a:latin typeface="Proba Pro"/>
              </a:rPr>
              <a:t>чисельності</a:t>
            </a:r>
            <a:r>
              <a:rPr lang="ru-RU" sz="2800" b="1" i="0" dirty="0">
                <a:solidFill>
                  <a:srgbClr val="182A4B"/>
                </a:solidFill>
                <a:effectLst/>
                <a:latin typeface="Proba Pro"/>
              </a:rPr>
              <a:t> </a:t>
            </a:r>
            <a:r>
              <a:rPr lang="ru-RU" sz="2800" b="1" i="0" dirty="0" err="1">
                <a:solidFill>
                  <a:srgbClr val="182A4B"/>
                </a:solidFill>
                <a:effectLst/>
                <a:latin typeface="Proba Pro"/>
              </a:rPr>
              <a:t>пенсіонерів</a:t>
            </a:r>
            <a:r>
              <a:rPr lang="ru-RU" sz="2800" b="1" i="0" dirty="0">
                <a:solidFill>
                  <a:srgbClr val="182A4B"/>
                </a:solidFill>
                <a:effectLst/>
                <a:latin typeface="Proba Pro"/>
              </a:rPr>
              <a:t> за видами та </a:t>
            </a:r>
            <a:r>
              <a:rPr lang="ru-RU" sz="2800" b="1" i="0" dirty="0" err="1">
                <a:solidFill>
                  <a:srgbClr val="182A4B"/>
                </a:solidFill>
                <a:effectLst/>
                <a:latin typeface="Proba Pro"/>
              </a:rPr>
              <a:t>розмірами</a:t>
            </a:r>
            <a:r>
              <a:rPr lang="ru-RU" sz="2800" b="1" i="0" dirty="0">
                <a:solidFill>
                  <a:srgbClr val="182A4B"/>
                </a:solidFill>
                <a:effectLst/>
                <a:latin typeface="Proba Pro"/>
              </a:rPr>
              <a:t> </a:t>
            </a:r>
            <a:r>
              <a:rPr lang="ru-RU" sz="2800" b="1" i="0" dirty="0" err="1">
                <a:solidFill>
                  <a:srgbClr val="182A4B"/>
                </a:solidFill>
                <a:effectLst/>
                <a:latin typeface="Proba Pro"/>
              </a:rPr>
              <a:t>призначених</a:t>
            </a:r>
            <a:r>
              <a:rPr lang="ru-RU" sz="2800" b="1" i="0" dirty="0">
                <a:solidFill>
                  <a:srgbClr val="182A4B"/>
                </a:solidFill>
                <a:effectLst/>
                <a:latin typeface="Proba Pro"/>
              </a:rPr>
              <a:t> </a:t>
            </a:r>
            <a:r>
              <a:rPr lang="ru-RU" sz="2800" b="1" i="0" dirty="0" err="1">
                <a:solidFill>
                  <a:srgbClr val="182A4B"/>
                </a:solidFill>
                <a:effectLst/>
                <a:latin typeface="Proba Pro"/>
              </a:rPr>
              <a:t>пенсій</a:t>
            </a:r>
            <a:r>
              <a:rPr lang="ru-RU" sz="2800" b="1" i="0" dirty="0">
                <a:solidFill>
                  <a:srgbClr val="182A4B"/>
                </a:solidFill>
                <a:effectLst/>
                <a:latin typeface="Proba Pro"/>
              </a:rPr>
              <a:t> станом на 1 липня 2024 року</a:t>
            </a:r>
            <a:br>
              <a:rPr lang="ru-RU" sz="2800" b="1" i="0" dirty="0">
                <a:solidFill>
                  <a:srgbClr val="182A4B"/>
                </a:solidFill>
                <a:effectLst/>
                <a:latin typeface="Proba Pro"/>
              </a:rPr>
            </a:br>
            <a:endParaRPr lang="ru-UA" sz="2800" dirty="0"/>
          </a:p>
        </p:txBody>
      </p:sp>
      <p:pic>
        <p:nvPicPr>
          <p:cNvPr id="1026" name="Picture 2" descr="000 41">
            <a:extLst>
              <a:ext uri="{FF2B5EF4-FFF2-40B4-BE49-F238E27FC236}">
                <a16:creationId xmlns:a16="http://schemas.microsoft.com/office/drawing/2014/main" id="{41259206-F8F0-6B02-2FE1-0BFF1BC722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913" y="0"/>
            <a:ext cx="62351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43178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8B739C-A4B5-CB24-7C21-5EB835F41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F877AB8-3C9D-16D8-ABED-5104074D4A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EBD1683-AD21-03C3-C6FF-76394B4DC7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450" y="374650"/>
            <a:ext cx="10833100" cy="610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7347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8B739C-A4B5-CB24-7C21-5EB835F41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F877AB8-3C9D-16D8-ABED-5104074D4A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51864EF-C3FC-ED76-597B-D7581CF50F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756" y="84296"/>
            <a:ext cx="11898488" cy="6689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5236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7">
            <a:extLst>
              <a:ext uri="{FF2B5EF4-FFF2-40B4-BE49-F238E27FC236}">
                <a16:creationId xmlns:a16="http://schemas.microsoft.com/office/drawing/2014/main" id="{32768DCD-B824-413A-B330-8D57ADB3724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822A3B-9F69-450E-99AC-0A89D54D1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5391"/>
            <a:ext cx="10515600" cy="1156300"/>
          </a:xfrm>
        </p:spPr>
        <p:txBody>
          <a:bodyPr anchor="b">
            <a:normAutofit fontScale="90000"/>
          </a:bodyPr>
          <a:lstStyle/>
          <a:p>
            <a:pPr algn="ctr"/>
            <a:r>
              <a:rPr lang="ru-RU" sz="4400">
                <a:ea typeface="+mj-lt"/>
                <a:cs typeface="+mj-lt"/>
              </a:rPr>
              <a:t>Соціальний захист працівників фармацевтичної галузі</a:t>
            </a:r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E00BEF0-1AD1-4351-9A17-630DC2ED89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483" y="2601403"/>
            <a:ext cx="11616365" cy="4251293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 marL="228600" indent="0" algn="ctr">
              <a:buNone/>
            </a:pPr>
            <a:r>
              <a:rPr lang="ru-RU" sz="2000" b="1" dirty="0" err="1">
                <a:ea typeface="+mn-lt"/>
                <a:cs typeface="+mn-lt"/>
              </a:rPr>
              <a:t>Медичні</a:t>
            </a:r>
            <a:r>
              <a:rPr lang="ru-RU" sz="2000" b="1" dirty="0">
                <a:ea typeface="+mn-lt"/>
                <a:cs typeface="+mn-lt"/>
              </a:rPr>
              <a:t> і </a:t>
            </a:r>
            <a:r>
              <a:rPr lang="ru-RU" sz="2000" b="1" dirty="0" err="1">
                <a:ea typeface="+mn-lt"/>
                <a:cs typeface="+mn-lt"/>
              </a:rPr>
              <a:t>фармацевтичні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працівники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мають</a:t>
            </a:r>
            <a:r>
              <a:rPr lang="ru-RU" sz="2000" b="1" dirty="0">
                <a:ea typeface="+mn-lt"/>
                <a:cs typeface="+mn-lt"/>
              </a:rPr>
              <a:t> право на: </a:t>
            </a:r>
            <a:endParaRPr lang="ru-RU" sz="2000" dirty="0">
              <a:solidFill>
                <a:srgbClr val="213B38">
                  <a:alpha val="60000"/>
                </a:srgbClr>
              </a:solidFill>
              <a:ea typeface="+mn-lt"/>
              <a:cs typeface="+mn-lt"/>
            </a:endParaRPr>
          </a:p>
          <a:p>
            <a:pPr>
              <a:buClr>
                <a:srgbClr val="E4F0EF"/>
              </a:buClr>
            </a:pPr>
            <a:r>
              <a:rPr lang="ru-RU" sz="1800" dirty="0">
                <a:ea typeface="+mn-lt"/>
                <a:cs typeface="+mn-lt"/>
              </a:rPr>
              <a:t>заняття </a:t>
            </a:r>
            <a:r>
              <a:rPr lang="ru-RU" sz="1800" dirty="0" err="1">
                <a:ea typeface="+mn-lt"/>
                <a:cs typeface="+mn-lt"/>
              </a:rPr>
              <a:t>фармацевтичною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діяльністю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відповідно</a:t>
            </a:r>
            <a:r>
              <a:rPr lang="ru-RU" sz="1800" dirty="0">
                <a:ea typeface="+mn-lt"/>
                <a:cs typeface="+mn-lt"/>
              </a:rPr>
              <a:t> до </a:t>
            </a:r>
            <a:r>
              <a:rPr lang="ru-RU" sz="1800" dirty="0" err="1">
                <a:ea typeface="+mn-lt"/>
                <a:cs typeface="+mn-lt"/>
              </a:rPr>
              <a:t>спеціальності</a:t>
            </a:r>
            <a:r>
              <a:rPr lang="ru-RU" sz="1800" dirty="0">
                <a:ea typeface="+mn-lt"/>
                <a:cs typeface="+mn-lt"/>
              </a:rPr>
              <a:t> та </a:t>
            </a:r>
            <a:r>
              <a:rPr lang="ru-RU" sz="1800" dirty="0" err="1">
                <a:ea typeface="+mn-lt"/>
                <a:cs typeface="+mn-lt"/>
              </a:rPr>
              <a:t>кваліфікації</a:t>
            </a:r>
            <a:r>
              <a:rPr lang="ru-RU" sz="1800" dirty="0">
                <a:ea typeface="+mn-lt"/>
                <a:cs typeface="+mn-lt"/>
              </a:rPr>
              <a:t>; </a:t>
            </a:r>
            <a:endParaRPr lang="ru-RU" sz="1800" dirty="0">
              <a:solidFill>
                <a:srgbClr val="213B38">
                  <a:alpha val="60000"/>
                </a:srgbClr>
              </a:solidFill>
              <a:ea typeface="+mn-lt"/>
              <a:cs typeface="+mn-lt"/>
            </a:endParaRPr>
          </a:p>
          <a:p>
            <a:pPr>
              <a:buClr>
                <a:srgbClr val="E4F0EF"/>
              </a:buClr>
            </a:pPr>
            <a:r>
              <a:rPr lang="ru-RU" sz="1800" dirty="0">
                <a:ea typeface="+mn-lt"/>
                <a:cs typeface="+mn-lt"/>
              </a:rPr>
              <a:t>права на </a:t>
            </a:r>
            <a:r>
              <a:rPr lang="ru-RU" sz="1800" dirty="0" err="1">
                <a:ea typeface="+mn-lt"/>
                <a:cs typeface="+mn-lt"/>
              </a:rPr>
              <a:t>належні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умови</a:t>
            </a:r>
            <a:r>
              <a:rPr lang="ru-RU" sz="1800" dirty="0">
                <a:ea typeface="+mn-lt"/>
                <a:cs typeface="+mn-lt"/>
              </a:rPr>
              <a:t> професійної </a:t>
            </a:r>
            <a:r>
              <a:rPr lang="ru-RU" sz="1800" dirty="0" err="1">
                <a:ea typeface="+mn-lt"/>
                <a:cs typeface="+mn-lt"/>
              </a:rPr>
              <a:t>діяльності</a:t>
            </a:r>
            <a:r>
              <a:rPr lang="ru-RU" sz="1800" dirty="0">
                <a:ea typeface="+mn-lt"/>
                <a:cs typeface="+mn-lt"/>
              </a:rPr>
              <a:t>; </a:t>
            </a:r>
            <a:endParaRPr lang="ru-RU" sz="1800" dirty="0">
              <a:solidFill>
                <a:srgbClr val="213B38">
                  <a:alpha val="60000"/>
                </a:srgbClr>
              </a:solidFill>
              <a:ea typeface="+mn-lt"/>
              <a:cs typeface="+mn-lt"/>
            </a:endParaRPr>
          </a:p>
          <a:p>
            <a:pPr>
              <a:buClr>
                <a:srgbClr val="E4F0EF"/>
              </a:buClr>
            </a:pPr>
            <a:r>
              <a:rPr lang="ru-RU" sz="1800" dirty="0" err="1">
                <a:ea typeface="+mn-lt"/>
                <a:cs typeface="+mn-lt"/>
              </a:rPr>
              <a:t>вільний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вибір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апробованих</a:t>
            </a:r>
            <a:r>
              <a:rPr lang="ru-RU" sz="1800" dirty="0">
                <a:ea typeface="+mn-lt"/>
                <a:cs typeface="+mn-lt"/>
              </a:rPr>
              <a:t> форм, </a:t>
            </a:r>
            <a:r>
              <a:rPr lang="ru-RU" sz="1800" dirty="0" err="1">
                <a:ea typeface="+mn-lt"/>
                <a:cs typeface="+mn-lt"/>
              </a:rPr>
              <a:t>методів</a:t>
            </a:r>
            <a:r>
              <a:rPr lang="ru-RU" sz="1800" dirty="0">
                <a:ea typeface="+mn-lt"/>
                <a:cs typeface="+mn-lt"/>
              </a:rPr>
              <a:t> і </a:t>
            </a:r>
            <a:r>
              <a:rPr lang="ru-RU" sz="1800" dirty="0" err="1">
                <a:ea typeface="+mn-lt"/>
                <a:cs typeface="+mn-lt"/>
              </a:rPr>
              <a:t>засобів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діяльності</a:t>
            </a:r>
            <a:r>
              <a:rPr lang="ru-RU" sz="1800" dirty="0">
                <a:ea typeface="+mn-lt"/>
                <a:cs typeface="+mn-lt"/>
              </a:rPr>
              <a:t>; </a:t>
            </a:r>
            <a:endParaRPr lang="ru-RU" sz="1800" dirty="0">
              <a:solidFill>
                <a:srgbClr val="213B38">
                  <a:alpha val="60000"/>
                </a:srgbClr>
              </a:solidFill>
              <a:ea typeface="+mn-lt"/>
              <a:cs typeface="+mn-lt"/>
            </a:endParaRPr>
          </a:p>
          <a:p>
            <a:pPr>
              <a:buClr>
                <a:srgbClr val="E4F0EF"/>
              </a:buClr>
            </a:pPr>
            <a:r>
              <a:rPr lang="ru-RU" sz="1800" dirty="0" err="1">
                <a:ea typeface="+mn-lt"/>
                <a:cs typeface="+mn-lt"/>
              </a:rPr>
              <a:t>підвищення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кваліфікації</a:t>
            </a:r>
            <a:r>
              <a:rPr lang="ru-RU" sz="1800" dirty="0">
                <a:ea typeface="+mn-lt"/>
                <a:cs typeface="+mn-lt"/>
              </a:rPr>
              <a:t>, </a:t>
            </a:r>
            <a:r>
              <a:rPr lang="ru-RU" sz="1800" dirty="0" err="1">
                <a:ea typeface="+mn-lt"/>
                <a:cs typeface="+mn-lt"/>
              </a:rPr>
              <a:t>перепідготовку</a:t>
            </a:r>
            <a:r>
              <a:rPr lang="ru-RU" sz="1800" dirty="0">
                <a:ea typeface="+mn-lt"/>
                <a:cs typeface="+mn-lt"/>
              </a:rPr>
              <a:t> не </a:t>
            </a:r>
            <a:r>
              <a:rPr lang="ru-RU" sz="1800" dirty="0" err="1">
                <a:ea typeface="+mn-lt"/>
                <a:cs typeface="+mn-lt"/>
              </a:rPr>
              <a:t>рідше</a:t>
            </a:r>
            <a:r>
              <a:rPr lang="ru-RU" sz="1800" dirty="0">
                <a:ea typeface="+mn-lt"/>
                <a:cs typeface="+mn-lt"/>
              </a:rPr>
              <a:t> одного разу на </a:t>
            </a:r>
            <a:r>
              <a:rPr lang="ru-RU" sz="1800" dirty="0" err="1">
                <a:ea typeface="+mn-lt"/>
                <a:cs typeface="+mn-lt"/>
              </a:rPr>
              <a:t>п'ять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років</a:t>
            </a:r>
            <a:r>
              <a:rPr lang="ru-RU" sz="1800" dirty="0">
                <a:ea typeface="+mn-lt"/>
                <a:cs typeface="+mn-lt"/>
              </a:rPr>
              <a:t> у </a:t>
            </a:r>
            <a:r>
              <a:rPr lang="ru-RU" sz="1800" dirty="0" err="1">
                <a:ea typeface="+mn-lt"/>
                <a:cs typeface="+mn-lt"/>
              </a:rPr>
              <a:t>відповідних</a:t>
            </a:r>
            <a:r>
              <a:rPr lang="ru-RU" sz="1800" dirty="0">
                <a:ea typeface="+mn-lt"/>
                <a:cs typeface="+mn-lt"/>
              </a:rPr>
              <a:t> закладах та </a:t>
            </a:r>
            <a:r>
              <a:rPr lang="ru-RU" sz="1800" dirty="0" err="1">
                <a:ea typeface="+mn-lt"/>
                <a:cs typeface="+mn-lt"/>
              </a:rPr>
              <a:t>установах</a:t>
            </a:r>
            <a:r>
              <a:rPr lang="ru-RU" sz="1800" dirty="0">
                <a:ea typeface="+mn-lt"/>
                <a:cs typeface="+mn-lt"/>
              </a:rPr>
              <a:t>; </a:t>
            </a:r>
            <a:endParaRPr lang="ru-RU" sz="1800" dirty="0">
              <a:solidFill>
                <a:srgbClr val="213B38">
                  <a:alpha val="60000"/>
                </a:srgbClr>
              </a:solidFill>
              <a:ea typeface="+mn-lt"/>
              <a:cs typeface="+mn-lt"/>
            </a:endParaRPr>
          </a:p>
          <a:p>
            <a:pPr>
              <a:buClr>
                <a:srgbClr val="E4F0EF"/>
              </a:buClr>
            </a:pPr>
            <a:r>
              <a:rPr lang="ru-RU" sz="1800" dirty="0" err="1">
                <a:ea typeface="+mn-lt"/>
                <a:cs typeface="+mn-lt"/>
              </a:rPr>
              <a:t>соціальну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допомогу</a:t>
            </a:r>
            <a:r>
              <a:rPr lang="ru-RU" sz="1800" dirty="0">
                <a:ea typeface="+mn-lt"/>
                <a:cs typeface="+mn-lt"/>
              </a:rPr>
              <a:t> з боку </a:t>
            </a:r>
            <a:r>
              <a:rPr lang="ru-RU" sz="1800" dirty="0" err="1">
                <a:ea typeface="+mn-lt"/>
                <a:cs typeface="+mn-lt"/>
              </a:rPr>
              <a:t>держави</a:t>
            </a:r>
            <a:r>
              <a:rPr lang="ru-RU" sz="1800" dirty="0">
                <a:ea typeface="+mn-lt"/>
                <a:cs typeface="+mn-lt"/>
              </a:rPr>
              <a:t> у </a:t>
            </a:r>
            <a:r>
              <a:rPr lang="ru-RU" sz="1800" dirty="0" err="1">
                <a:ea typeface="+mn-lt"/>
                <a:cs typeface="+mn-lt"/>
              </a:rPr>
              <a:t>разі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захворювання</a:t>
            </a:r>
            <a:r>
              <a:rPr lang="ru-RU" sz="1800" dirty="0">
                <a:ea typeface="+mn-lt"/>
                <a:cs typeface="+mn-lt"/>
              </a:rPr>
              <a:t>, </a:t>
            </a:r>
            <a:r>
              <a:rPr lang="ru-RU" sz="1800" dirty="0" err="1">
                <a:ea typeface="+mn-lt"/>
                <a:cs typeface="+mn-lt"/>
              </a:rPr>
              <a:t>каліцтва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або</a:t>
            </a:r>
            <a:r>
              <a:rPr lang="ru-RU" sz="1800" dirty="0">
                <a:ea typeface="+mn-lt"/>
                <a:cs typeface="+mn-lt"/>
              </a:rPr>
              <a:t> в </a:t>
            </a:r>
            <a:r>
              <a:rPr lang="ru-RU" sz="1800" dirty="0" err="1">
                <a:ea typeface="+mn-lt"/>
                <a:cs typeface="+mn-lt"/>
              </a:rPr>
              <a:t>інших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випадках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втрати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працездатності</a:t>
            </a:r>
            <a:r>
              <a:rPr lang="ru-RU" sz="1800" dirty="0">
                <a:ea typeface="+mn-lt"/>
                <a:cs typeface="+mn-lt"/>
              </a:rPr>
              <a:t>; </a:t>
            </a:r>
            <a:endParaRPr lang="ru-RU" sz="1800" dirty="0">
              <a:solidFill>
                <a:srgbClr val="213B38">
                  <a:alpha val="60000"/>
                </a:srgbClr>
              </a:solidFill>
              <a:ea typeface="+mn-lt"/>
              <a:cs typeface="+mn-lt"/>
            </a:endParaRPr>
          </a:p>
          <a:p>
            <a:pPr>
              <a:buClr>
                <a:srgbClr val="E4F0EF"/>
              </a:buClr>
            </a:pPr>
            <a:r>
              <a:rPr lang="ru-RU" sz="1800" dirty="0" err="1">
                <a:ea typeface="+mn-lt"/>
                <a:cs typeface="+mn-lt"/>
              </a:rPr>
              <a:t>встановлення</a:t>
            </a:r>
            <a:r>
              <a:rPr lang="ru-RU" sz="1800" dirty="0">
                <a:ea typeface="+mn-lt"/>
                <a:cs typeface="+mn-lt"/>
              </a:rPr>
              <a:t> у </a:t>
            </a:r>
            <a:r>
              <a:rPr lang="ru-RU" sz="1800" dirty="0" err="1">
                <a:ea typeface="+mn-lt"/>
                <a:cs typeface="+mn-lt"/>
              </a:rPr>
              <a:t>державних</a:t>
            </a:r>
            <a:r>
              <a:rPr lang="ru-RU" sz="1800" dirty="0">
                <a:ea typeface="+mn-lt"/>
                <a:cs typeface="+mn-lt"/>
              </a:rPr>
              <a:t> закладах </a:t>
            </a:r>
            <a:r>
              <a:rPr lang="ru-RU" sz="1800" dirty="0" err="1">
                <a:ea typeface="+mn-lt"/>
                <a:cs typeface="+mn-lt"/>
              </a:rPr>
              <a:t>охорони</a:t>
            </a:r>
            <a:r>
              <a:rPr lang="ru-RU" sz="1800" dirty="0">
                <a:ea typeface="+mn-lt"/>
                <a:cs typeface="+mn-lt"/>
              </a:rPr>
              <a:t> здоров’я </a:t>
            </a:r>
            <a:r>
              <a:rPr lang="ru-RU" sz="1800" dirty="0" err="1">
                <a:ea typeface="+mn-lt"/>
                <a:cs typeface="+mn-lt"/>
              </a:rPr>
              <a:t>посадових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окладів</a:t>
            </a:r>
            <a:r>
              <a:rPr lang="ru-RU" sz="1800" dirty="0">
                <a:ea typeface="+mn-lt"/>
                <a:cs typeface="+mn-lt"/>
              </a:rPr>
              <a:t> (</a:t>
            </a:r>
            <a:r>
              <a:rPr lang="ru-RU" sz="1800" dirty="0" err="1">
                <a:ea typeface="+mn-lt"/>
                <a:cs typeface="+mn-lt"/>
              </a:rPr>
              <a:t>тарифних</a:t>
            </a:r>
            <a:r>
              <a:rPr lang="ru-RU" sz="1800" dirty="0">
                <a:ea typeface="+mn-lt"/>
                <a:cs typeface="+mn-lt"/>
              </a:rPr>
              <a:t> ставок) на </a:t>
            </a:r>
            <a:r>
              <a:rPr lang="ru-RU" sz="1800" dirty="0" err="1">
                <a:ea typeface="+mn-lt"/>
                <a:cs typeface="+mn-lt"/>
              </a:rPr>
              <a:t>основі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Єдиної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тарифної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сітки</a:t>
            </a:r>
            <a:r>
              <a:rPr lang="ru-RU" sz="1800" dirty="0">
                <a:ea typeface="+mn-lt"/>
                <a:cs typeface="+mn-lt"/>
              </a:rPr>
              <a:t> у порядку, </a:t>
            </a:r>
            <a:r>
              <a:rPr lang="ru-RU" sz="1800" dirty="0" err="1">
                <a:ea typeface="+mn-lt"/>
                <a:cs typeface="+mn-lt"/>
              </a:rPr>
              <a:t>визначеному</a:t>
            </a:r>
            <a:r>
              <a:rPr lang="ru-RU" sz="1800" dirty="0">
                <a:ea typeface="+mn-lt"/>
                <a:cs typeface="+mn-lt"/>
              </a:rPr>
              <a:t> КМУ; </a:t>
            </a:r>
            <a:endParaRPr lang="ru-RU" sz="1800" dirty="0">
              <a:solidFill>
                <a:srgbClr val="213B38">
                  <a:alpha val="60000"/>
                </a:srgbClr>
              </a:solidFill>
              <a:ea typeface="+mn-lt"/>
              <a:cs typeface="+mn-lt"/>
            </a:endParaRPr>
          </a:p>
          <a:p>
            <a:pPr>
              <a:buClr>
                <a:srgbClr val="E4F0EF"/>
              </a:buClr>
            </a:pPr>
            <a:r>
              <a:rPr lang="ru-RU" sz="1800" dirty="0" err="1">
                <a:ea typeface="+mn-lt"/>
                <a:cs typeface="+mn-lt"/>
              </a:rPr>
              <a:t>скорочений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робочий</a:t>
            </a:r>
            <a:r>
              <a:rPr lang="ru-RU" sz="1800" dirty="0">
                <a:ea typeface="+mn-lt"/>
                <a:cs typeface="+mn-lt"/>
              </a:rPr>
              <a:t> день і </a:t>
            </a:r>
            <a:r>
              <a:rPr lang="ru-RU" sz="1800" dirty="0" err="1">
                <a:ea typeface="+mn-lt"/>
                <a:cs typeface="+mn-lt"/>
              </a:rPr>
              <a:t>додаткову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оплачувану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відпустку</a:t>
            </a:r>
            <a:r>
              <a:rPr lang="ru-RU" sz="1800" dirty="0">
                <a:ea typeface="+mn-lt"/>
                <a:cs typeface="+mn-lt"/>
              </a:rPr>
              <a:t> у </a:t>
            </a:r>
            <a:r>
              <a:rPr lang="ru-RU" sz="1800" dirty="0" err="1">
                <a:ea typeface="+mn-lt"/>
                <a:cs typeface="+mn-lt"/>
              </a:rPr>
              <a:t>випадках</a:t>
            </a:r>
            <a:r>
              <a:rPr lang="ru-RU" sz="1800" dirty="0">
                <a:ea typeface="+mn-lt"/>
                <a:cs typeface="+mn-lt"/>
              </a:rPr>
              <a:t>, </a:t>
            </a:r>
            <a:r>
              <a:rPr lang="ru-RU" sz="1800" dirty="0" err="1">
                <a:ea typeface="+mn-lt"/>
                <a:cs typeface="+mn-lt"/>
              </a:rPr>
              <a:t>встановлених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законодавством</a:t>
            </a:r>
            <a:r>
              <a:rPr lang="ru-RU" sz="1800" dirty="0">
                <a:ea typeface="+mn-lt"/>
                <a:cs typeface="+mn-lt"/>
              </a:rPr>
              <a:t>; </a:t>
            </a:r>
            <a:endParaRPr lang="ru-RU" sz="1800" dirty="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4" name="Свиток: вертикальный 3">
            <a:extLst>
              <a:ext uri="{FF2B5EF4-FFF2-40B4-BE49-F238E27FC236}">
                <a16:creationId xmlns:a16="http://schemas.microsoft.com/office/drawing/2014/main" id="{D2FA2702-BA5A-47DF-9020-FBCEFD9FA54D}"/>
              </a:ext>
            </a:extLst>
          </p:cNvPr>
          <p:cNvSpPr/>
          <p:nvPr/>
        </p:nvSpPr>
        <p:spPr>
          <a:xfrm>
            <a:off x="274118" y="1146594"/>
            <a:ext cx="3781244" cy="1408980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ea typeface="+mn-lt"/>
                <a:cs typeface="+mn-lt"/>
              </a:rPr>
              <a:t>ЗАКОН "</a:t>
            </a:r>
            <a:r>
              <a:rPr lang="ru-RU" sz="2000" b="1" dirty="0" err="1">
                <a:ea typeface="+mn-lt"/>
                <a:cs typeface="+mn-lt"/>
              </a:rPr>
              <a:t>Основи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законодавства</a:t>
            </a:r>
            <a:r>
              <a:rPr lang="ru-RU" sz="2000" b="1" dirty="0">
                <a:ea typeface="+mn-lt"/>
                <a:cs typeface="+mn-lt"/>
              </a:rPr>
              <a:t> України про </a:t>
            </a:r>
            <a:r>
              <a:rPr lang="ru-RU" sz="2000" b="1" dirty="0" err="1">
                <a:ea typeface="+mn-lt"/>
                <a:cs typeface="+mn-lt"/>
              </a:rPr>
              <a:t>охорону</a:t>
            </a:r>
            <a:r>
              <a:rPr lang="ru-RU" sz="2000" b="1" dirty="0">
                <a:ea typeface="+mn-lt"/>
                <a:cs typeface="+mn-lt"/>
              </a:rPr>
              <a:t> здоров'я" </a:t>
            </a:r>
            <a:endParaRPr lang="ru-RU" dirty="0"/>
          </a:p>
        </p:txBody>
      </p:sp>
      <p:sp>
        <p:nvSpPr>
          <p:cNvPr id="5" name="Блок-схема: подготовка 4">
            <a:extLst>
              <a:ext uri="{FF2B5EF4-FFF2-40B4-BE49-F238E27FC236}">
                <a16:creationId xmlns:a16="http://schemas.microsoft.com/office/drawing/2014/main" id="{432482EF-3009-4BA9-BDEB-38F2C97EFB58}"/>
              </a:ext>
            </a:extLst>
          </p:cNvPr>
          <p:cNvSpPr/>
          <p:nvPr/>
        </p:nvSpPr>
        <p:spPr>
          <a:xfrm>
            <a:off x="8095165" y="993928"/>
            <a:ext cx="3867508" cy="1610263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ea typeface="+mn-lt"/>
                <a:cs typeface="+mn-lt"/>
              </a:rPr>
              <a:t>Стаття</a:t>
            </a:r>
            <a:r>
              <a:rPr lang="ru-RU" b="1" dirty="0">
                <a:ea typeface="+mn-lt"/>
                <a:cs typeface="+mn-lt"/>
              </a:rPr>
              <a:t> 77 </a:t>
            </a:r>
          </a:p>
          <a:p>
            <a:pPr algn="ctr"/>
            <a:r>
              <a:rPr lang="ru-RU" b="1" dirty="0" err="1">
                <a:ea typeface="+mn-lt"/>
                <a:cs typeface="+mn-lt"/>
              </a:rPr>
              <a:t>Професійні</a:t>
            </a:r>
            <a:r>
              <a:rPr lang="ru-RU" b="1" dirty="0">
                <a:ea typeface="+mn-lt"/>
                <a:cs typeface="+mn-lt"/>
              </a:rPr>
              <a:t> права та </a:t>
            </a:r>
            <a:r>
              <a:rPr lang="ru-RU" b="1" dirty="0" err="1">
                <a:ea typeface="+mn-lt"/>
                <a:cs typeface="+mn-lt"/>
              </a:rPr>
              <a:t>пільги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медичних</a:t>
            </a:r>
            <a:r>
              <a:rPr lang="ru-RU" b="1" dirty="0">
                <a:ea typeface="+mn-lt"/>
                <a:cs typeface="+mn-lt"/>
              </a:rPr>
              <a:t> і </a:t>
            </a:r>
            <a:r>
              <a:rPr lang="ru-RU" b="1" dirty="0" err="1">
                <a:ea typeface="+mn-lt"/>
                <a:cs typeface="+mn-lt"/>
              </a:rPr>
              <a:t>фармацевтичних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працівників</a:t>
            </a:r>
            <a:endParaRPr lang="ru-RU" b="1"/>
          </a:p>
        </p:txBody>
      </p:sp>
      <p:pic>
        <p:nvPicPr>
          <p:cNvPr id="7" name="Рисунок 8" descr="Изображение выглядит как внутренний, кухня, человек, готовится&#10;&#10;Автоматически созданное описание">
            <a:extLst>
              <a:ext uri="{FF2B5EF4-FFF2-40B4-BE49-F238E27FC236}">
                <a16:creationId xmlns:a16="http://schemas.microsoft.com/office/drawing/2014/main" id="{51BB6F81-B424-432F-B725-9C06D9AE24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7457" y="992975"/>
            <a:ext cx="3533954" cy="16946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376698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7">
            <a:extLst>
              <a:ext uri="{FF2B5EF4-FFF2-40B4-BE49-F238E27FC236}">
                <a16:creationId xmlns:a16="http://schemas.microsoft.com/office/drawing/2014/main" id="{32768DCD-B824-413A-B330-8D57ADB3724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822A3B-9F69-450E-99AC-0A89D54D1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5391"/>
            <a:ext cx="10515600" cy="1156300"/>
          </a:xfrm>
        </p:spPr>
        <p:txBody>
          <a:bodyPr anchor="b">
            <a:normAutofit fontScale="90000"/>
          </a:bodyPr>
          <a:lstStyle/>
          <a:p>
            <a:pPr algn="ctr"/>
            <a:r>
              <a:rPr lang="ru-RU" sz="4400">
                <a:ea typeface="+mj-lt"/>
                <a:cs typeface="+mj-lt"/>
              </a:rPr>
              <a:t>Соціальний захист працівників фармацевтичної галузі</a:t>
            </a:r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E00BEF0-1AD1-4351-9A17-630DC2ED89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483" y="2500762"/>
            <a:ext cx="11616365" cy="310110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28600" indent="0" algn="ctr">
              <a:buNone/>
            </a:pPr>
            <a:r>
              <a:rPr lang="ru-RU" sz="2000" b="1" dirty="0" err="1">
                <a:ea typeface="+mn-lt"/>
                <a:cs typeface="+mn-lt"/>
              </a:rPr>
              <a:t>Медичні</a:t>
            </a:r>
            <a:r>
              <a:rPr lang="ru-RU" sz="2000" b="1" dirty="0">
                <a:ea typeface="+mn-lt"/>
                <a:cs typeface="+mn-lt"/>
              </a:rPr>
              <a:t> і </a:t>
            </a:r>
            <a:r>
              <a:rPr lang="ru-RU" sz="2000" b="1" dirty="0" err="1">
                <a:ea typeface="+mn-lt"/>
                <a:cs typeface="+mn-lt"/>
              </a:rPr>
              <a:t>фармацевтичні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працівники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мають</a:t>
            </a:r>
            <a:r>
              <a:rPr lang="ru-RU" sz="2000" b="1" dirty="0">
                <a:ea typeface="+mn-lt"/>
                <a:cs typeface="+mn-lt"/>
              </a:rPr>
              <a:t> право на: </a:t>
            </a:r>
            <a:endParaRPr lang="ru-RU" sz="2000" dirty="0">
              <a:solidFill>
                <a:srgbClr val="213B38">
                  <a:alpha val="60000"/>
                </a:srgbClr>
              </a:solidFill>
              <a:ea typeface="+mn-lt"/>
              <a:cs typeface="+mn-lt"/>
            </a:endParaRPr>
          </a:p>
          <a:p>
            <a:pPr>
              <a:buClr>
                <a:srgbClr val="E4F0EF"/>
              </a:buClr>
            </a:pPr>
            <a:r>
              <a:rPr lang="ru-RU" sz="1800" dirty="0" err="1">
                <a:ea typeface="+mn-lt"/>
                <a:cs typeface="+mn-lt"/>
              </a:rPr>
              <a:t>пільгові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умови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пенсійного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забезпечення</a:t>
            </a:r>
            <a:r>
              <a:rPr lang="ru-RU" sz="1800" dirty="0">
                <a:ea typeface="+mn-lt"/>
                <a:cs typeface="+mn-lt"/>
              </a:rPr>
              <a:t>; </a:t>
            </a:r>
            <a:endParaRPr lang="ru-RU" sz="1800" dirty="0">
              <a:solidFill>
                <a:srgbClr val="213B38">
                  <a:alpha val="60000"/>
                </a:srgbClr>
              </a:solidFill>
              <a:ea typeface="+mn-lt"/>
              <a:cs typeface="+mn-lt"/>
            </a:endParaRPr>
          </a:p>
          <a:p>
            <a:pPr>
              <a:buClr>
                <a:srgbClr val="E4F0EF"/>
              </a:buClr>
            </a:pPr>
            <a:r>
              <a:rPr lang="ru-RU" sz="1800" dirty="0" err="1">
                <a:ea typeface="+mn-lt"/>
                <a:cs typeface="+mn-lt"/>
              </a:rPr>
              <a:t>пільгове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надання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житла</a:t>
            </a:r>
            <a:r>
              <a:rPr lang="ru-RU" sz="1800" dirty="0">
                <a:ea typeface="+mn-lt"/>
                <a:cs typeface="+mn-lt"/>
              </a:rPr>
              <a:t> та </a:t>
            </a:r>
            <a:r>
              <a:rPr lang="ru-RU" sz="1800" dirty="0" err="1">
                <a:ea typeface="+mn-lt"/>
                <a:cs typeface="+mn-lt"/>
              </a:rPr>
              <a:t>забезпечення</a:t>
            </a:r>
            <a:r>
              <a:rPr lang="ru-RU" sz="1800" dirty="0">
                <a:ea typeface="+mn-lt"/>
                <a:cs typeface="+mn-lt"/>
              </a:rPr>
              <a:t> телефоном; </a:t>
            </a:r>
            <a:endParaRPr lang="ru-RU" sz="1800" dirty="0">
              <a:solidFill>
                <a:srgbClr val="213B38">
                  <a:alpha val="60000"/>
                </a:srgbClr>
              </a:solidFill>
              <a:ea typeface="+mn-lt"/>
              <a:cs typeface="+mn-lt"/>
            </a:endParaRPr>
          </a:p>
          <a:p>
            <a:pPr>
              <a:buClr>
                <a:srgbClr val="E4F0EF"/>
              </a:buClr>
            </a:pPr>
            <a:r>
              <a:rPr lang="ru-RU" sz="1800" dirty="0" err="1">
                <a:ea typeface="+mn-lt"/>
                <a:cs typeface="+mn-lt"/>
              </a:rPr>
              <a:t>безплатне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користування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житлом</a:t>
            </a:r>
            <a:r>
              <a:rPr lang="ru-RU" sz="1800" dirty="0">
                <a:ea typeface="+mn-lt"/>
                <a:cs typeface="+mn-lt"/>
              </a:rPr>
              <a:t> з </a:t>
            </a:r>
            <a:r>
              <a:rPr lang="ru-RU" sz="1800" dirty="0" err="1">
                <a:ea typeface="+mn-lt"/>
                <a:cs typeface="+mn-lt"/>
              </a:rPr>
              <a:t>освітленням</a:t>
            </a:r>
            <a:r>
              <a:rPr lang="ru-RU" sz="1800" dirty="0">
                <a:ea typeface="+mn-lt"/>
                <a:cs typeface="+mn-lt"/>
              </a:rPr>
              <a:t> і </a:t>
            </a:r>
            <a:r>
              <a:rPr lang="ru-RU" sz="1800" dirty="0" err="1">
                <a:ea typeface="+mn-lt"/>
                <a:cs typeface="+mn-lt"/>
              </a:rPr>
              <a:t>опаленням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тим</a:t>
            </a:r>
            <a:r>
              <a:rPr lang="ru-RU" sz="1800" dirty="0">
                <a:ea typeface="+mn-lt"/>
                <a:cs typeface="+mn-lt"/>
              </a:rPr>
              <a:t>, </a:t>
            </a:r>
            <a:r>
              <a:rPr lang="ru-RU" sz="1800" dirty="0" err="1">
                <a:ea typeface="+mn-lt"/>
                <a:cs typeface="+mn-lt"/>
              </a:rPr>
              <a:t>хто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проживає</a:t>
            </a:r>
            <a:r>
              <a:rPr lang="ru-RU" sz="1800" dirty="0">
                <a:ea typeface="+mn-lt"/>
                <a:cs typeface="+mn-lt"/>
              </a:rPr>
              <a:t> і </a:t>
            </a:r>
            <a:r>
              <a:rPr lang="ru-RU" sz="1800" dirty="0" err="1">
                <a:ea typeface="+mn-lt"/>
                <a:cs typeface="+mn-lt"/>
              </a:rPr>
              <a:t>працює</a:t>
            </a:r>
            <a:r>
              <a:rPr lang="ru-RU" sz="1800" dirty="0">
                <a:ea typeface="+mn-lt"/>
                <a:cs typeface="+mn-lt"/>
              </a:rPr>
              <a:t> у </a:t>
            </a:r>
            <a:r>
              <a:rPr lang="ru-RU" sz="1800" dirty="0" err="1">
                <a:ea typeface="+mn-lt"/>
                <a:cs typeface="+mn-lt"/>
              </a:rPr>
              <a:t>сільській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місцевості</a:t>
            </a:r>
            <a:r>
              <a:rPr lang="ru-RU" sz="1800" dirty="0">
                <a:ea typeface="+mn-lt"/>
                <a:cs typeface="+mn-lt"/>
              </a:rPr>
              <a:t> і селищах </a:t>
            </a:r>
            <a:r>
              <a:rPr lang="ru-RU" sz="1800" dirty="0" err="1">
                <a:ea typeface="+mn-lt"/>
                <a:cs typeface="+mn-lt"/>
              </a:rPr>
              <a:t>міського</a:t>
            </a:r>
            <a:r>
              <a:rPr lang="ru-RU" sz="1800" dirty="0">
                <a:ea typeface="+mn-lt"/>
                <a:cs typeface="+mn-lt"/>
              </a:rPr>
              <a:t> типу, а </a:t>
            </a:r>
            <a:r>
              <a:rPr lang="ru-RU" sz="1800" dirty="0" err="1">
                <a:ea typeface="+mn-lt"/>
                <a:cs typeface="+mn-lt"/>
              </a:rPr>
              <a:t>також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пенсіонерам</a:t>
            </a:r>
            <a:r>
              <a:rPr lang="ru-RU" sz="1800" dirty="0">
                <a:ea typeface="+mn-lt"/>
                <a:cs typeface="+mn-lt"/>
              </a:rPr>
              <a:t>, </a:t>
            </a:r>
            <a:r>
              <a:rPr lang="ru-RU" sz="1800" dirty="0" err="1">
                <a:ea typeface="+mn-lt"/>
                <a:cs typeface="+mn-lt"/>
              </a:rPr>
              <a:t>які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раніше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працювали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медичними</a:t>
            </a:r>
            <a:r>
              <a:rPr lang="ru-RU" sz="1800" dirty="0">
                <a:ea typeface="+mn-lt"/>
                <a:cs typeface="+mn-lt"/>
              </a:rPr>
              <a:t> та </a:t>
            </a:r>
            <a:r>
              <a:rPr lang="ru-RU" sz="1800" dirty="0" err="1">
                <a:ea typeface="+mn-lt"/>
                <a:cs typeface="+mn-lt"/>
              </a:rPr>
              <a:t>фармацевтичними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працівниками</a:t>
            </a:r>
            <a:r>
              <a:rPr lang="ru-RU" sz="1800" dirty="0">
                <a:ea typeface="+mn-lt"/>
                <a:cs typeface="+mn-lt"/>
              </a:rPr>
              <a:t> і </a:t>
            </a:r>
            <a:r>
              <a:rPr lang="ru-RU" sz="1800" dirty="0" err="1">
                <a:ea typeface="+mn-lt"/>
                <a:cs typeface="+mn-lt"/>
              </a:rPr>
              <a:t>проживають</a:t>
            </a:r>
            <a:r>
              <a:rPr lang="ru-RU" sz="1800" dirty="0">
                <a:ea typeface="+mn-lt"/>
                <a:cs typeface="+mn-lt"/>
              </a:rPr>
              <a:t> у </a:t>
            </a:r>
            <a:r>
              <a:rPr lang="ru-RU" sz="1800" dirty="0" err="1">
                <a:ea typeface="+mn-lt"/>
                <a:cs typeface="+mn-lt"/>
              </a:rPr>
              <a:t>цих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населених</a:t>
            </a:r>
            <a:r>
              <a:rPr lang="ru-RU" sz="1800" dirty="0">
                <a:ea typeface="+mn-lt"/>
                <a:cs typeface="+mn-lt"/>
              </a:rPr>
              <a:t> пунктах; </a:t>
            </a:r>
            <a:endParaRPr lang="ru-RU" sz="1800" dirty="0">
              <a:solidFill>
                <a:srgbClr val="213B38">
                  <a:alpha val="60000"/>
                </a:srgbClr>
              </a:solidFill>
              <a:ea typeface="+mn-lt"/>
              <a:cs typeface="+mn-lt"/>
            </a:endParaRPr>
          </a:p>
          <a:p>
            <a:pPr>
              <a:buClr>
                <a:srgbClr val="E4F0EF"/>
              </a:buClr>
            </a:pPr>
            <a:r>
              <a:rPr lang="ru-RU" sz="1800" dirty="0" err="1">
                <a:ea typeface="+mn-lt"/>
                <a:cs typeface="+mn-lt"/>
              </a:rPr>
              <a:t>першочергове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одержання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лікувально-профілактичної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допомоги</a:t>
            </a:r>
            <a:r>
              <a:rPr lang="ru-RU" sz="1800" dirty="0">
                <a:ea typeface="+mn-lt"/>
                <a:cs typeface="+mn-lt"/>
              </a:rPr>
              <a:t> і </a:t>
            </a:r>
            <a:r>
              <a:rPr lang="ru-RU" sz="1800" dirty="0" err="1">
                <a:ea typeface="+mn-lt"/>
                <a:cs typeface="+mn-lt"/>
              </a:rPr>
              <a:t>забезпечення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лікарськими</a:t>
            </a:r>
            <a:r>
              <a:rPr lang="ru-RU" sz="1800" dirty="0">
                <a:ea typeface="+mn-lt"/>
                <a:cs typeface="+mn-lt"/>
              </a:rPr>
              <a:t> та </a:t>
            </a:r>
            <a:r>
              <a:rPr lang="ru-RU" sz="1800" dirty="0" err="1">
                <a:ea typeface="+mn-lt"/>
                <a:cs typeface="+mn-lt"/>
              </a:rPr>
              <a:t>протезними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засобами</a:t>
            </a:r>
            <a:r>
              <a:rPr lang="ru-RU" sz="1800" dirty="0">
                <a:ea typeface="+mn-lt"/>
                <a:cs typeface="+mn-lt"/>
              </a:rPr>
              <a:t> …</a:t>
            </a:r>
            <a:endParaRPr lang="ru-RU" sz="1800" dirty="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4" name="Свиток: вертикальный 3">
            <a:extLst>
              <a:ext uri="{FF2B5EF4-FFF2-40B4-BE49-F238E27FC236}">
                <a16:creationId xmlns:a16="http://schemas.microsoft.com/office/drawing/2014/main" id="{D2FA2702-BA5A-47DF-9020-FBCEFD9FA54D}"/>
              </a:ext>
            </a:extLst>
          </p:cNvPr>
          <p:cNvSpPr/>
          <p:nvPr/>
        </p:nvSpPr>
        <p:spPr>
          <a:xfrm>
            <a:off x="274118" y="1146594"/>
            <a:ext cx="4888300" cy="1135811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b="1" dirty="0">
                <a:ea typeface="+mn-lt"/>
                <a:cs typeface="+mn-lt"/>
              </a:rPr>
              <a:t>ЗАКОН "</a:t>
            </a:r>
            <a:r>
              <a:rPr lang="ru-RU" sz="2000" b="1" dirty="0" err="1">
                <a:ea typeface="+mn-lt"/>
                <a:cs typeface="+mn-lt"/>
              </a:rPr>
              <a:t>Основи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законодавства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України</a:t>
            </a:r>
            <a:r>
              <a:rPr lang="ru-RU" sz="2000" b="1" dirty="0">
                <a:ea typeface="+mn-lt"/>
                <a:cs typeface="+mn-lt"/>
              </a:rPr>
              <a:t> про </a:t>
            </a:r>
            <a:r>
              <a:rPr lang="ru-RU" sz="2000" b="1" dirty="0" err="1">
                <a:ea typeface="+mn-lt"/>
                <a:cs typeface="+mn-lt"/>
              </a:rPr>
              <a:t>охорону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здоров'я</a:t>
            </a:r>
            <a:r>
              <a:rPr lang="ru-RU" sz="2000" b="1" dirty="0">
                <a:ea typeface="+mn-lt"/>
                <a:cs typeface="+mn-lt"/>
              </a:rPr>
              <a:t>" </a:t>
            </a:r>
            <a:endParaRPr lang="ru-RU" dirty="0"/>
          </a:p>
        </p:txBody>
      </p:sp>
      <p:sp>
        <p:nvSpPr>
          <p:cNvPr id="5" name="Блок-схема: подготовка 4">
            <a:extLst>
              <a:ext uri="{FF2B5EF4-FFF2-40B4-BE49-F238E27FC236}">
                <a16:creationId xmlns:a16="http://schemas.microsoft.com/office/drawing/2014/main" id="{432482EF-3009-4BA9-BDEB-38F2C97EFB58}"/>
              </a:ext>
            </a:extLst>
          </p:cNvPr>
          <p:cNvSpPr/>
          <p:nvPr/>
        </p:nvSpPr>
        <p:spPr>
          <a:xfrm>
            <a:off x="6772449" y="993928"/>
            <a:ext cx="5190224" cy="1365848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ea typeface="+mn-lt"/>
                <a:cs typeface="+mn-lt"/>
              </a:rPr>
              <a:t>Стаття</a:t>
            </a:r>
            <a:r>
              <a:rPr lang="ru-RU" b="1" dirty="0">
                <a:ea typeface="+mn-lt"/>
                <a:cs typeface="+mn-lt"/>
              </a:rPr>
              <a:t> 77 </a:t>
            </a:r>
          </a:p>
          <a:p>
            <a:pPr algn="ctr"/>
            <a:r>
              <a:rPr lang="ru-RU" b="1" dirty="0" err="1">
                <a:ea typeface="+mn-lt"/>
                <a:cs typeface="+mn-lt"/>
              </a:rPr>
              <a:t>Професійні</a:t>
            </a:r>
            <a:r>
              <a:rPr lang="ru-RU" b="1" dirty="0">
                <a:ea typeface="+mn-lt"/>
                <a:cs typeface="+mn-lt"/>
              </a:rPr>
              <a:t> права та </a:t>
            </a:r>
            <a:r>
              <a:rPr lang="ru-RU" b="1" dirty="0" err="1">
                <a:ea typeface="+mn-lt"/>
                <a:cs typeface="+mn-lt"/>
              </a:rPr>
              <a:t>пільги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медичних</a:t>
            </a:r>
            <a:r>
              <a:rPr lang="ru-RU" b="1" dirty="0">
                <a:ea typeface="+mn-lt"/>
                <a:cs typeface="+mn-lt"/>
              </a:rPr>
              <a:t> і </a:t>
            </a:r>
            <a:r>
              <a:rPr lang="ru-RU" b="1" dirty="0" err="1">
                <a:ea typeface="+mn-lt"/>
                <a:cs typeface="+mn-lt"/>
              </a:rPr>
              <a:t>фармацевтичних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працівників</a:t>
            </a:r>
            <a:endParaRPr lang="ru-RU" b="1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1B90F19-30DE-4A82-AF84-5161EF0250DF}"/>
              </a:ext>
            </a:extLst>
          </p:cNvPr>
          <p:cNvSpPr/>
          <p:nvPr/>
        </p:nvSpPr>
        <p:spPr>
          <a:xfrm>
            <a:off x="1239328" y="5645990"/>
            <a:ext cx="3393055" cy="833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ПРОГОЛОШЕННЯ ПРАВ НА РІВНІ ЗАКОНУ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F6838A9-E425-463D-AFE1-C614CE701636}"/>
              </a:ext>
            </a:extLst>
          </p:cNvPr>
          <p:cNvSpPr/>
          <p:nvPr/>
        </p:nvSpPr>
        <p:spPr>
          <a:xfrm>
            <a:off x="6846498" y="5559725"/>
            <a:ext cx="3436187" cy="102079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СТВОРЕННЯ РЕАЛЬНОГО ЮРИДИЧНОГО МЕХАНІЗМУ ЙОГО ЗДІЙСНЕННЯ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7" name="Стрелка: вправо 6">
            <a:extLst>
              <a:ext uri="{FF2B5EF4-FFF2-40B4-BE49-F238E27FC236}">
                <a16:creationId xmlns:a16="http://schemas.microsoft.com/office/drawing/2014/main" id="{A107E5FD-DEDE-4C57-9475-A439EA9EE09B}"/>
              </a:ext>
            </a:extLst>
          </p:cNvPr>
          <p:cNvSpPr/>
          <p:nvPr/>
        </p:nvSpPr>
        <p:spPr>
          <a:xfrm>
            <a:off x="5318351" y="5658692"/>
            <a:ext cx="1150188" cy="8195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09925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768DCD-B824-413A-B330-8D57ADB3724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F26413E1-02E9-4468-9B80-8DC09B60121B}"/>
              </a:ext>
            </a:extLst>
          </p:cNvPr>
          <p:cNvSpPr txBox="1">
            <a:spLocks/>
          </p:cNvSpPr>
          <p:nvPr/>
        </p:nvSpPr>
        <p:spPr>
          <a:xfrm>
            <a:off x="838200" y="-5391"/>
            <a:ext cx="10515600" cy="11563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200" kern="1200" dirty="0">
                <a:gradFill flip="none" rotWithShape="1">
                  <a:gsLst>
                    <a:gs pos="0">
                      <a:schemeClr val="accent5"/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  <a:latin typeface="+mj-lt"/>
                <a:ea typeface="+mn-ea"/>
                <a:cs typeface="Angsana New" panose="02020603050405020304" pitchFamily="18" charset="-34"/>
              </a:defRPr>
            </a:lvl1pPr>
          </a:lstStyle>
          <a:p>
            <a:pPr algn="ctr"/>
            <a:r>
              <a:rPr lang="ru-RU" sz="4400">
                <a:ea typeface="+mj-lt"/>
                <a:cs typeface="+mj-lt"/>
              </a:rPr>
              <a:t>Соціальний захист працівників фармацевтичної галузі</a:t>
            </a:r>
            <a:endParaRPr lang="ru-RU"/>
          </a:p>
        </p:txBody>
      </p:sp>
      <p:sp>
        <p:nvSpPr>
          <p:cNvPr id="6" name="Прямоугольник: скругленные противолежащие углы 5">
            <a:extLst>
              <a:ext uri="{FF2B5EF4-FFF2-40B4-BE49-F238E27FC236}">
                <a16:creationId xmlns:a16="http://schemas.microsoft.com/office/drawing/2014/main" id="{D1956B61-D584-49D9-B029-3F8B3EED0594}"/>
              </a:ext>
            </a:extLst>
          </p:cNvPr>
          <p:cNvSpPr/>
          <p:nvPr/>
        </p:nvSpPr>
        <p:spPr>
          <a:xfrm>
            <a:off x="3050875" y="1260894"/>
            <a:ext cx="6052866" cy="1653395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/>
              <a:buChar char="Ø"/>
            </a:pP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ea typeface="+mn-lt"/>
                <a:cs typeface="+mn-lt"/>
              </a:rPr>
              <a:t>випускники-фармацевти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ea typeface="+mn-lt"/>
                <a:cs typeface="+mn-lt"/>
              </a:rPr>
              <a:t>,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ea typeface="+mn-lt"/>
                <a:cs typeface="+mn-lt"/>
              </a:rPr>
              <a:t>які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ea typeface="+mn-lt"/>
                <a:cs typeface="+mn-lt"/>
              </a:rPr>
              <a:t>беруть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ea typeface="+mn-lt"/>
                <a:cs typeface="+mn-lt"/>
              </a:rPr>
              <a:t>зобов'язання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ea typeface="+mn-lt"/>
                <a:cs typeface="+mn-lt"/>
              </a:rPr>
              <a:t>відпрацювати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ea typeface="+mn-lt"/>
                <a:cs typeface="+mn-lt"/>
              </a:rPr>
              <a:t> не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ea typeface="+mn-lt"/>
                <a:cs typeface="+mn-lt"/>
              </a:rPr>
              <a:t>менше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ea typeface="+mn-lt"/>
                <a:cs typeface="+mn-lt"/>
              </a:rPr>
              <a:t> трьох років у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ea typeface="+mn-lt"/>
                <a:cs typeface="+mn-lt"/>
              </a:rPr>
              <a:t>сільській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ea typeface="+mn-lt"/>
                <a:cs typeface="+mn-lt"/>
              </a:rPr>
              <a:t>місцевості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ea typeface="+mn-lt"/>
                <a:cs typeface="+mn-lt"/>
              </a:rPr>
              <a:t>отримують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rgbClr val="C00000"/>
                </a:solidFill>
                <a:ea typeface="+mn-lt"/>
                <a:cs typeface="+mn-lt"/>
              </a:rPr>
              <a:t>одноразову</a:t>
            </a:r>
            <a:r>
              <a:rPr lang="ru-RU" sz="2000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rgbClr val="C00000"/>
                </a:solidFill>
                <a:ea typeface="+mn-lt"/>
                <a:cs typeface="+mn-lt"/>
              </a:rPr>
              <a:t>адресну</a:t>
            </a:r>
            <a:r>
              <a:rPr lang="ru-RU" sz="2000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rgbClr val="C00000"/>
                </a:solidFill>
                <a:ea typeface="+mn-lt"/>
                <a:cs typeface="+mn-lt"/>
              </a:rPr>
              <a:t>грошову</a:t>
            </a:r>
            <a:r>
              <a:rPr lang="ru-RU" sz="2000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rgbClr val="C00000"/>
                </a:solidFill>
                <a:ea typeface="+mn-lt"/>
                <a:cs typeface="+mn-lt"/>
              </a:rPr>
              <a:t>допомогу</a:t>
            </a:r>
            <a:r>
              <a:rPr lang="ru-RU" sz="2000" dirty="0">
                <a:solidFill>
                  <a:srgbClr val="C00000"/>
                </a:solidFill>
                <a:ea typeface="+mn-lt"/>
                <a:cs typeface="+mn-lt"/>
              </a:rPr>
              <a:t> у </a:t>
            </a:r>
            <a:r>
              <a:rPr lang="ru-RU" sz="2000" dirty="0" err="1">
                <a:solidFill>
                  <a:srgbClr val="C00000"/>
                </a:solidFill>
                <a:ea typeface="+mn-lt"/>
                <a:cs typeface="+mn-lt"/>
              </a:rPr>
              <a:t>розмірі</a:t>
            </a:r>
            <a:r>
              <a:rPr lang="ru-RU" sz="2000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rgbClr val="C00000"/>
                </a:solidFill>
                <a:ea typeface="+mn-lt"/>
                <a:cs typeface="+mn-lt"/>
              </a:rPr>
              <a:t>п'яти</a:t>
            </a:r>
            <a:r>
              <a:rPr lang="ru-RU" sz="2000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rgbClr val="C00000"/>
                </a:solidFill>
                <a:ea typeface="+mn-lt"/>
                <a:cs typeface="+mn-lt"/>
              </a:rPr>
              <a:t>мінімальних</a:t>
            </a:r>
            <a:r>
              <a:rPr lang="ru-RU" sz="2000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rgbClr val="C00000"/>
                </a:solidFill>
                <a:ea typeface="+mn-lt"/>
                <a:cs typeface="+mn-lt"/>
              </a:rPr>
              <a:t>заробітних</a:t>
            </a:r>
            <a:r>
              <a:rPr lang="ru-RU" sz="2000" dirty="0">
                <a:solidFill>
                  <a:srgbClr val="C00000"/>
                </a:solidFill>
                <a:ea typeface="+mn-lt"/>
                <a:cs typeface="+mn-lt"/>
              </a:rPr>
              <a:t> плат</a:t>
            </a: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D141ED68-7319-4AA8-9267-AE3D984EEA44}"/>
              </a:ext>
            </a:extLst>
          </p:cNvPr>
          <p:cNvSpPr/>
          <p:nvPr/>
        </p:nvSpPr>
        <p:spPr>
          <a:xfrm>
            <a:off x="260769" y="1259996"/>
            <a:ext cx="2458527" cy="13227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ea typeface="+mn-lt"/>
                <a:cs typeface="+mn-lt"/>
              </a:rPr>
              <a:t>ПКМУ № 524 </a:t>
            </a:r>
            <a:r>
              <a:rPr lang="ru-RU" sz="2400" b="1" dirty="0" err="1">
                <a:ea typeface="+mn-lt"/>
                <a:cs typeface="+mn-lt"/>
              </a:rPr>
              <a:t>від</a:t>
            </a:r>
            <a:r>
              <a:rPr lang="ru-RU" sz="2400" b="1" dirty="0">
                <a:ea typeface="+mn-lt"/>
                <a:cs typeface="+mn-lt"/>
              </a:rPr>
              <a:t> 11.05.2011 р.</a:t>
            </a:r>
            <a:endParaRPr lang="ru-RU" sz="2400" b="1" dirty="0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8597C276-E027-4319-BA05-0BE9A5C956EF}"/>
              </a:ext>
            </a:extLst>
          </p:cNvPr>
          <p:cNvSpPr/>
          <p:nvPr/>
        </p:nvSpPr>
        <p:spPr>
          <a:xfrm>
            <a:off x="9318505" y="1259995"/>
            <a:ext cx="2587923" cy="1452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>
                <a:ea typeface="+mn-lt"/>
                <a:cs typeface="+mn-lt"/>
              </a:rPr>
              <a:t>НАКАЗ МОЗ № 390 від 28.05.2012</a:t>
            </a:r>
            <a:endParaRPr lang="ru-RU" b="1" dirty="0"/>
          </a:p>
        </p:txBody>
      </p:sp>
      <p:sp>
        <p:nvSpPr>
          <p:cNvPr id="10" name="Прямоугольник: скругленные противолежащие углы 9">
            <a:extLst>
              <a:ext uri="{FF2B5EF4-FFF2-40B4-BE49-F238E27FC236}">
                <a16:creationId xmlns:a16="http://schemas.microsoft.com/office/drawing/2014/main" id="{C8948D92-6499-4FDD-8E99-183083E31687}"/>
              </a:ext>
            </a:extLst>
          </p:cNvPr>
          <p:cNvSpPr/>
          <p:nvPr/>
        </p:nvSpPr>
        <p:spPr>
          <a:xfrm>
            <a:off x="721742" y="3029309"/>
            <a:ext cx="7375582" cy="1926564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285750" indent="-285750" algn="ctr">
              <a:buFont typeface="Wingdings"/>
              <a:buChar char="Ø"/>
            </a:pP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з 1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січня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2012 р.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фармацевтичні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працівники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державних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та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комунальних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закладів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мають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право на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отримання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rgbClr val="C00000"/>
                </a:solidFill>
                <a:ea typeface="+mn-lt"/>
                <a:cs typeface="+mn-lt"/>
              </a:rPr>
              <a:t>допомоги</a:t>
            </a:r>
            <a:r>
              <a:rPr lang="ru-RU" sz="2000" dirty="0">
                <a:solidFill>
                  <a:srgbClr val="C00000"/>
                </a:solidFill>
                <a:ea typeface="+mn-lt"/>
                <a:cs typeface="+mn-lt"/>
              </a:rPr>
              <a:t> на </a:t>
            </a:r>
            <a:r>
              <a:rPr lang="ru-RU" sz="2000" dirty="0" err="1">
                <a:solidFill>
                  <a:srgbClr val="C00000"/>
                </a:solidFill>
                <a:ea typeface="+mn-lt"/>
                <a:cs typeface="+mn-lt"/>
              </a:rPr>
              <a:t>оздоровлення</a:t>
            </a:r>
            <a:r>
              <a:rPr lang="ru-RU" sz="2000" dirty="0">
                <a:solidFill>
                  <a:srgbClr val="C00000"/>
                </a:solidFill>
                <a:ea typeface="+mn-lt"/>
                <a:cs typeface="+mn-lt"/>
              </a:rPr>
              <a:t> у </a:t>
            </a:r>
            <a:r>
              <a:rPr lang="ru-RU" sz="2000" dirty="0" err="1">
                <a:solidFill>
                  <a:srgbClr val="C00000"/>
                </a:solidFill>
                <a:ea typeface="+mn-lt"/>
                <a:cs typeface="+mn-lt"/>
              </a:rPr>
              <a:t>розмірі</a:t>
            </a:r>
            <a:r>
              <a:rPr lang="ru-RU" sz="2000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rgbClr val="C00000"/>
                </a:solidFill>
                <a:ea typeface="+mn-lt"/>
                <a:cs typeface="+mn-lt"/>
              </a:rPr>
              <a:t>посадового</a:t>
            </a:r>
            <a:r>
              <a:rPr lang="ru-RU" sz="2000" dirty="0">
                <a:solidFill>
                  <a:srgbClr val="C00000"/>
                </a:solidFill>
                <a:ea typeface="+mn-lt"/>
                <a:cs typeface="+mn-lt"/>
              </a:rPr>
              <a:t> окладу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при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наданні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щорічної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відпустки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: скругленные противолежащие углы 10">
            <a:extLst>
              <a:ext uri="{FF2B5EF4-FFF2-40B4-BE49-F238E27FC236}">
                <a16:creationId xmlns:a16="http://schemas.microsoft.com/office/drawing/2014/main" id="{E50D0173-5C8B-43EC-BF5D-57DBDA3D94D7}"/>
              </a:ext>
            </a:extLst>
          </p:cNvPr>
          <p:cNvSpPr/>
          <p:nvPr/>
        </p:nvSpPr>
        <p:spPr>
          <a:xfrm>
            <a:off x="1325590" y="5114025"/>
            <a:ext cx="7332450" cy="1739659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285750" indent="-285750" algn="ctr">
              <a:buFont typeface="Wingdings"/>
              <a:buChar char="Ø"/>
            </a:pP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фармацевтичним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працівникам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які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перебувають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в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установах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післядипломної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освіти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або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на курсах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підвищення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кваліфікації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sz="2000" dirty="0" err="1">
                <a:solidFill>
                  <a:srgbClr val="C00000"/>
                </a:solidFill>
                <a:ea typeface="+mn-lt"/>
                <a:cs typeface="+mn-lt"/>
              </a:rPr>
              <a:t>зберігається</a:t>
            </a:r>
            <a:r>
              <a:rPr lang="ru-RU" sz="2000" dirty="0">
                <a:solidFill>
                  <a:srgbClr val="C00000"/>
                </a:solidFill>
                <a:ea typeface="+mn-lt"/>
                <a:cs typeface="+mn-lt"/>
              </a:rPr>
              <a:t> зарплата за </a:t>
            </a:r>
            <a:r>
              <a:rPr lang="ru-RU" sz="2000" dirty="0" err="1">
                <a:solidFill>
                  <a:srgbClr val="C00000"/>
                </a:solidFill>
                <a:ea typeface="+mn-lt"/>
                <a:cs typeface="+mn-lt"/>
              </a:rPr>
              <a:t>сумісництвом</a:t>
            </a:r>
            <a:r>
              <a:rPr lang="ru-RU" sz="2000" dirty="0">
                <a:solidFill>
                  <a:srgbClr val="C00000"/>
                </a:solidFill>
                <a:ea typeface="+mn-lt"/>
                <a:cs typeface="+mn-lt"/>
              </a:rPr>
              <a:t> </a:t>
            </a:r>
            <a:endParaRPr lang="ru-RU" sz="2000">
              <a:solidFill>
                <a:srgbClr val="C00000"/>
              </a:solidFill>
            </a:endParaRPr>
          </a:p>
        </p:txBody>
      </p:sp>
      <p:pic>
        <p:nvPicPr>
          <p:cNvPr id="12" name="Рисунок 12">
            <a:extLst>
              <a:ext uri="{FF2B5EF4-FFF2-40B4-BE49-F238E27FC236}">
                <a16:creationId xmlns:a16="http://schemas.microsoft.com/office/drawing/2014/main" id="{F22F6F07-2E02-4FCF-AA15-4C2A78B337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1755" y="3032724"/>
            <a:ext cx="3321169" cy="338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629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C37C960-91F5-4F61-B2CD-8A037920720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524929-325F-4CC4-89F2-74EDDDC6BB0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664"/>
            <a:ext cx="12188952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6000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0D17641-B7BA-4826-BC7C-92172791CEE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51FC7BE-4DC6-4061-98EB-C48DCFFF6FF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743200" y="0"/>
            <a:ext cx="6857999" cy="6857998"/>
          </a:xfrm>
          <a:prstGeom prst="ellipse">
            <a:avLst/>
          </a:prstGeom>
          <a:gradFill>
            <a:gsLst>
              <a:gs pos="0">
                <a:schemeClr val="accent1">
                  <a:lumMod val="20000"/>
                  <a:lumOff val="80000"/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</a:gradFill>
          <a:ln>
            <a:noFill/>
          </a:ln>
          <a:effectLst>
            <a:softEdge rad="520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D4CA8B8-30A6-49D9-99C0-3ADAF9741C4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3990" y="1194074"/>
            <a:ext cx="5589934" cy="5737916"/>
          </a:xfrm>
          <a:prstGeom prst="ellipse">
            <a:avLst/>
          </a:prstGeom>
          <a:gradFill>
            <a:gsLst>
              <a:gs pos="0">
                <a:schemeClr val="accent1">
                  <a:alpha val="40000"/>
                </a:schemeClr>
              </a:gs>
              <a:gs pos="100000">
                <a:schemeClr val="accent5">
                  <a:alpha val="20000"/>
                </a:schemeClr>
              </a:gs>
            </a:gsLst>
            <a:lin ang="2700000" scaled="1"/>
          </a:gradFill>
          <a:ln>
            <a:noFill/>
          </a:ln>
          <a:effectLst>
            <a:softEdge rad="952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22809AF-EB43-4FA3-93FF-87D535C7186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6439622" y="194269"/>
            <a:ext cx="5760743" cy="57379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5">
                  <a:alpha val="40000"/>
                </a:schemeClr>
              </a:gs>
            </a:gsLst>
            <a:lin ang="2700000" scaled="1"/>
          </a:gradFill>
          <a:ln>
            <a:noFill/>
          </a:ln>
          <a:effectLst>
            <a:softEdge rad="1003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2F51F3-F668-48B8-B980-CBC3FDB451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2500" y="1773980"/>
            <a:ext cx="10287000" cy="2559975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  <a:ea typeface="+mj-lt"/>
                <a:cs typeface="+mj-lt"/>
              </a:rPr>
              <a:t>4. </a:t>
            </a:r>
            <a:r>
              <a:rPr lang="en-US" b="1" dirty="0" err="1">
                <a:solidFill>
                  <a:schemeClr val="tx1"/>
                </a:solidFill>
                <a:ea typeface="+mj-lt"/>
                <a:cs typeface="+mj-lt"/>
              </a:rPr>
              <a:t>Спеціальний</a:t>
            </a:r>
            <a:r>
              <a:rPr lang="en-US" b="1" dirty="0">
                <a:solidFill>
                  <a:schemeClr val="tx1"/>
                </a:solidFill>
                <a:ea typeface="+mj-lt"/>
                <a:cs typeface="+mj-lt"/>
              </a:rPr>
              <a:t> </a:t>
            </a:r>
            <a:r>
              <a:rPr lang="en-US" b="1" dirty="0" err="1">
                <a:solidFill>
                  <a:schemeClr val="tx1"/>
                </a:solidFill>
                <a:ea typeface="+mj-lt"/>
                <a:cs typeface="+mj-lt"/>
              </a:rPr>
              <a:t>правовий</a:t>
            </a:r>
            <a:r>
              <a:rPr lang="en-US" b="1" dirty="0">
                <a:solidFill>
                  <a:schemeClr val="tx1"/>
                </a:solidFill>
                <a:ea typeface="+mj-lt"/>
                <a:cs typeface="+mj-lt"/>
              </a:rPr>
              <a:t> </a:t>
            </a:r>
            <a:r>
              <a:rPr lang="en-US" b="1" dirty="0" err="1">
                <a:solidFill>
                  <a:schemeClr val="tx1"/>
                </a:solidFill>
                <a:ea typeface="+mj-lt"/>
                <a:cs typeface="+mj-lt"/>
              </a:rPr>
              <a:t>статус</a:t>
            </a:r>
            <a:r>
              <a:rPr lang="en-US" b="1" dirty="0">
                <a:solidFill>
                  <a:schemeClr val="tx1"/>
                </a:solidFill>
                <a:ea typeface="+mj-lt"/>
                <a:cs typeface="+mj-lt"/>
              </a:rPr>
              <a:t> </a:t>
            </a:r>
            <a:r>
              <a:rPr lang="en-US" b="1" dirty="0" err="1">
                <a:solidFill>
                  <a:schemeClr val="tx1"/>
                </a:solidFill>
                <a:ea typeface="+mj-lt"/>
                <a:cs typeface="+mj-lt"/>
              </a:rPr>
              <a:t>фармацевтичного</a:t>
            </a:r>
            <a:r>
              <a:rPr lang="en-US" b="1" dirty="0">
                <a:solidFill>
                  <a:schemeClr val="tx1"/>
                </a:solidFill>
                <a:ea typeface="+mj-lt"/>
                <a:cs typeface="+mj-lt"/>
              </a:rPr>
              <a:t> </a:t>
            </a:r>
            <a:r>
              <a:rPr lang="en-US" b="1" dirty="0" err="1">
                <a:solidFill>
                  <a:schemeClr val="tx1"/>
                </a:solidFill>
                <a:ea typeface="+mj-lt"/>
                <a:cs typeface="+mj-lt"/>
              </a:rPr>
              <a:t>та</a:t>
            </a:r>
            <a:r>
              <a:rPr lang="en-US" b="1" dirty="0">
                <a:solidFill>
                  <a:schemeClr val="tx1"/>
                </a:solidFill>
                <a:ea typeface="+mj-lt"/>
                <a:cs typeface="+mj-lt"/>
              </a:rPr>
              <a:t> </a:t>
            </a:r>
            <a:r>
              <a:rPr lang="en-US" b="1" dirty="0" err="1">
                <a:solidFill>
                  <a:schemeClr val="tx1"/>
                </a:solidFill>
                <a:ea typeface="+mj-lt"/>
                <a:cs typeface="+mj-lt"/>
              </a:rPr>
              <a:t>медичного</a:t>
            </a:r>
            <a:r>
              <a:rPr lang="en-US" b="1" dirty="0">
                <a:solidFill>
                  <a:schemeClr val="tx1"/>
                </a:solidFill>
                <a:ea typeface="+mj-lt"/>
                <a:cs typeface="+mj-lt"/>
              </a:rPr>
              <a:t> </a:t>
            </a:r>
            <a:r>
              <a:rPr lang="en-US" b="1" dirty="0" err="1">
                <a:solidFill>
                  <a:schemeClr val="tx1"/>
                </a:solidFill>
                <a:ea typeface="+mj-lt"/>
                <a:cs typeface="+mj-lt"/>
              </a:rPr>
              <a:t>працівника</a:t>
            </a:r>
            <a:endParaRPr lang="ru-RU" b="1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438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C97EDAC-272B-41CC-86DA-8AC840ADE81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B2F568-C5BF-48DF-AEA1-8384C37B5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6351" y="109628"/>
            <a:ext cx="10515600" cy="955017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ru-RU" sz="4400" err="1">
                <a:solidFill>
                  <a:srgbClr val="68B0A8">
                    <a:alpha val="70000"/>
                  </a:srgbClr>
                </a:solidFill>
                <a:cs typeface="Angsana New"/>
              </a:rPr>
              <a:t>Поняття</a:t>
            </a:r>
            <a:r>
              <a:rPr lang="ru-RU" sz="4400">
                <a:solidFill>
                  <a:srgbClr val="68B0A8">
                    <a:alpha val="70000"/>
                  </a:srgbClr>
                </a:solidFill>
                <a:cs typeface="Angsana New"/>
              </a:rPr>
              <a:t> та </a:t>
            </a:r>
            <a:r>
              <a:rPr lang="ru-RU" sz="4400" err="1">
                <a:solidFill>
                  <a:srgbClr val="68B0A8">
                    <a:alpha val="70000"/>
                  </a:srgbClr>
                </a:solidFill>
                <a:cs typeface="Angsana New"/>
              </a:rPr>
              <a:t>спеціальні</a:t>
            </a:r>
            <a:r>
              <a:rPr lang="ru-RU" sz="4400">
                <a:solidFill>
                  <a:srgbClr val="68B0A8">
                    <a:alpha val="70000"/>
                  </a:srgbClr>
                </a:solidFill>
                <a:cs typeface="Angsana New"/>
              </a:rPr>
              <a:t> </a:t>
            </a:r>
            <a:r>
              <a:rPr lang="ru-RU" sz="4400" err="1">
                <a:solidFill>
                  <a:srgbClr val="68B0A8">
                    <a:alpha val="70000"/>
                  </a:srgbClr>
                </a:solidFill>
                <a:cs typeface="Angsana New"/>
              </a:rPr>
              <a:t>ознаки</a:t>
            </a:r>
            <a:r>
              <a:rPr lang="ru-RU" sz="4400">
                <a:solidFill>
                  <a:srgbClr val="68B0A8">
                    <a:alpha val="70000"/>
                  </a:srgbClr>
                </a:solidFill>
                <a:cs typeface="Angsana New"/>
              </a:rPr>
              <a:t> </a:t>
            </a:r>
            <a:r>
              <a:rPr lang="ru-RU" sz="4400" err="1">
                <a:solidFill>
                  <a:srgbClr val="68B0A8">
                    <a:alpha val="70000"/>
                  </a:srgbClr>
                </a:solidFill>
                <a:cs typeface="Angsana New"/>
              </a:rPr>
              <a:t>медичного</a:t>
            </a:r>
            <a:r>
              <a:rPr lang="ru-RU" sz="4400">
                <a:solidFill>
                  <a:srgbClr val="68B0A8">
                    <a:alpha val="70000"/>
                  </a:srgbClr>
                </a:solidFill>
                <a:cs typeface="Angsana New"/>
              </a:rPr>
              <a:t> та </a:t>
            </a:r>
            <a:r>
              <a:rPr lang="ru-RU" sz="4400" err="1">
                <a:solidFill>
                  <a:srgbClr val="68B0A8">
                    <a:alpha val="70000"/>
                  </a:srgbClr>
                </a:solidFill>
                <a:cs typeface="Angsana New"/>
              </a:rPr>
              <a:t>фармацевтичного</a:t>
            </a:r>
            <a:r>
              <a:rPr lang="ru-RU" sz="4400">
                <a:solidFill>
                  <a:srgbClr val="68B0A8">
                    <a:alpha val="70000"/>
                  </a:srgbClr>
                </a:solidFill>
                <a:cs typeface="Angsana New"/>
              </a:rPr>
              <a:t> працівника</a:t>
            </a:r>
            <a:endParaRPr lang="ru-RU" sz="4400">
              <a:gradFill flip="none" rotWithShape="1">
                <a:gsLst>
                  <a:gs pos="0">
                    <a:schemeClr val="accent5">
                      <a:alpha val="70000"/>
                    </a:schemeClr>
                  </a:gs>
                  <a:gs pos="100000">
                    <a:schemeClr val="accent1">
                      <a:alpha val="70000"/>
                    </a:schemeClr>
                  </a:gs>
                </a:gsLst>
                <a:lin ang="0" scaled="1"/>
                <a:tileRect/>
              </a:gra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896BB13-CD0C-4DC4-838A-1A99BB4769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8183" y="1249932"/>
            <a:ext cx="6315972" cy="4409445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228600" indent="0">
              <a:buNone/>
            </a:pPr>
            <a:r>
              <a:rPr lang="ru-RU" sz="1800" b="1" dirty="0">
                <a:ea typeface="+mn-lt"/>
                <a:cs typeface="+mn-lt"/>
              </a:rPr>
              <a:t>До </a:t>
            </a:r>
            <a:r>
              <a:rPr lang="ru-RU" sz="1800" b="1" err="1">
                <a:ea typeface="+mn-lt"/>
                <a:cs typeface="+mn-lt"/>
              </a:rPr>
              <a:t>медичних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err="1">
                <a:ea typeface="+mn-lt"/>
                <a:cs typeface="+mn-lt"/>
              </a:rPr>
              <a:t>працівників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err="1">
                <a:ea typeface="+mn-lt"/>
                <a:cs typeface="+mn-lt"/>
              </a:rPr>
              <a:t>відносяться</a:t>
            </a:r>
            <a:r>
              <a:rPr lang="ru-RU" sz="1800" b="1" dirty="0">
                <a:ea typeface="+mn-lt"/>
                <a:cs typeface="+mn-lt"/>
              </a:rPr>
              <a:t> особи, </a:t>
            </a:r>
            <a:r>
              <a:rPr lang="ru-RU" sz="1800" b="1" err="1">
                <a:ea typeface="+mn-lt"/>
                <a:cs typeface="+mn-lt"/>
              </a:rPr>
              <a:t>які</a:t>
            </a:r>
            <a:r>
              <a:rPr lang="ru-RU" sz="1800" b="1" dirty="0">
                <a:ea typeface="+mn-lt"/>
                <a:cs typeface="+mn-lt"/>
              </a:rPr>
              <a:t>: </a:t>
            </a:r>
            <a:endParaRPr lang="ru-RU" sz="1800" b="1" dirty="0">
              <a:solidFill>
                <a:srgbClr val="213B38">
                  <a:alpha val="60000"/>
                </a:srgbClr>
              </a:solidFill>
              <a:ea typeface="+mn-lt"/>
              <a:cs typeface="+mn-lt"/>
            </a:endParaRPr>
          </a:p>
          <a:p>
            <a:pPr>
              <a:buClr>
                <a:srgbClr val="E4F0EF"/>
              </a:buClr>
            </a:pPr>
            <a:r>
              <a:rPr lang="ru-RU" sz="1800">
                <a:ea typeface="+mn-lt"/>
                <a:cs typeface="+mn-lt"/>
              </a:rPr>
              <a:t>1) </a:t>
            </a:r>
            <a:r>
              <a:rPr lang="ru-RU" sz="1800" err="1">
                <a:ea typeface="+mn-lt"/>
                <a:cs typeface="+mn-lt"/>
              </a:rPr>
              <a:t>мають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повну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вищу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медичну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освіту</a:t>
            </a:r>
            <a:r>
              <a:rPr lang="ru-RU" sz="1800" dirty="0">
                <a:ea typeface="+mn-lt"/>
                <a:cs typeface="+mn-lt"/>
              </a:rPr>
              <a:t> та </a:t>
            </a:r>
            <a:r>
              <a:rPr lang="ru-RU" sz="1800" err="1">
                <a:ea typeface="+mn-lt"/>
                <a:cs typeface="+mn-lt"/>
              </a:rPr>
              <a:t>фахівці</a:t>
            </a:r>
            <a:r>
              <a:rPr lang="ru-RU" sz="1800" dirty="0">
                <a:ea typeface="+mn-lt"/>
                <a:cs typeface="+mn-lt"/>
              </a:rPr>
              <a:t> з базовою та </a:t>
            </a:r>
            <a:r>
              <a:rPr lang="ru-RU" sz="1800" err="1">
                <a:ea typeface="+mn-lt"/>
                <a:cs typeface="+mn-lt"/>
              </a:rPr>
              <a:t>неповною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вищою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медичною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освітою</a:t>
            </a:r>
            <a:r>
              <a:rPr lang="ru-RU" sz="1800" dirty="0">
                <a:ea typeface="+mn-lt"/>
                <a:cs typeface="+mn-lt"/>
              </a:rPr>
              <a:t>; </a:t>
            </a:r>
            <a:endParaRPr lang="ru-RU" sz="1800">
              <a:solidFill>
                <a:srgbClr val="213B38">
                  <a:alpha val="60000"/>
                </a:srgbClr>
              </a:solidFill>
              <a:ea typeface="+mn-lt"/>
              <a:cs typeface="+mn-lt"/>
            </a:endParaRPr>
          </a:p>
          <a:p>
            <a:pPr>
              <a:buClr>
                <a:srgbClr val="E4F0EF"/>
              </a:buClr>
            </a:pPr>
            <a:r>
              <a:rPr lang="ru-RU" sz="1800">
                <a:ea typeface="+mn-lt"/>
                <a:cs typeface="+mn-lt"/>
              </a:rPr>
              <a:t>2) </a:t>
            </a:r>
            <a:r>
              <a:rPr lang="ru-RU" sz="1800" err="1">
                <a:ea typeface="+mn-lt"/>
                <a:cs typeface="+mn-lt"/>
              </a:rPr>
              <a:t>відповідають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єдиним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кваліфікаційним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вимогам</a:t>
            </a:r>
            <a:r>
              <a:rPr lang="ru-RU" sz="1800" dirty="0">
                <a:ea typeface="+mn-lt"/>
                <a:cs typeface="+mn-lt"/>
              </a:rPr>
              <a:t>, </a:t>
            </a:r>
            <a:r>
              <a:rPr lang="ru-RU" sz="1800" err="1">
                <a:ea typeface="+mn-lt"/>
                <a:cs typeface="+mn-lt"/>
              </a:rPr>
              <a:t>що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встановлюються</a:t>
            </a:r>
            <a:r>
              <a:rPr lang="ru-RU" sz="1800" dirty="0">
                <a:ea typeface="+mn-lt"/>
                <a:cs typeface="+mn-lt"/>
              </a:rPr>
              <a:t> на </a:t>
            </a:r>
            <a:r>
              <a:rPr lang="ru-RU" sz="1800" err="1">
                <a:ea typeface="+mn-lt"/>
                <a:cs typeface="+mn-lt"/>
              </a:rPr>
              <a:t>підставі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атестації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медичних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працівників</a:t>
            </a:r>
            <a:r>
              <a:rPr lang="ru-RU" sz="1800" dirty="0">
                <a:ea typeface="+mn-lt"/>
                <a:cs typeface="+mn-lt"/>
              </a:rPr>
              <a:t>. </a:t>
            </a:r>
            <a:r>
              <a:rPr lang="ru-RU" sz="1800" err="1">
                <a:ea typeface="+mn-lt"/>
                <a:cs typeface="+mn-lt"/>
              </a:rPr>
              <a:t>Відповідність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медичних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працівників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єдиним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кваліфікаційним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вимогам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засвідчується</a:t>
            </a:r>
            <a:r>
              <a:rPr lang="ru-RU" sz="1800" dirty="0">
                <a:ea typeface="+mn-lt"/>
                <a:cs typeface="+mn-lt"/>
              </a:rPr>
              <a:t> дипломом про </a:t>
            </a:r>
            <a:r>
              <a:rPr lang="ru-RU" sz="1800" err="1">
                <a:ea typeface="+mn-lt"/>
                <a:cs typeface="+mn-lt"/>
              </a:rPr>
              <a:t>вищу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медичну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освіту</a:t>
            </a:r>
            <a:r>
              <a:rPr lang="ru-RU" sz="1800" dirty="0">
                <a:ea typeface="+mn-lt"/>
                <a:cs typeface="+mn-lt"/>
              </a:rPr>
              <a:t>, </a:t>
            </a:r>
            <a:r>
              <a:rPr lang="ru-RU" sz="1800" err="1">
                <a:ea typeface="+mn-lt"/>
                <a:cs typeface="+mn-lt"/>
              </a:rPr>
              <a:t>сертифікатом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встановленого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зразка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або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посвідченням</a:t>
            </a:r>
            <a:r>
              <a:rPr lang="ru-RU" sz="1800" dirty="0">
                <a:ea typeface="+mn-lt"/>
                <a:cs typeface="+mn-lt"/>
              </a:rPr>
              <a:t> про </a:t>
            </a:r>
            <a:r>
              <a:rPr lang="ru-RU" sz="1800" err="1">
                <a:ea typeface="+mn-lt"/>
                <a:cs typeface="+mn-lt"/>
              </a:rPr>
              <a:t>присвоєння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кваліфікаційної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категорії</a:t>
            </a:r>
            <a:r>
              <a:rPr lang="ru-RU" sz="1800" dirty="0">
                <a:ea typeface="+mn-lt"/>
                <a:cs typeface="+mn-lt"/>
              </a:rPr>
              <a:t>; </a:t>
            </a:r>
            <a:r>
              <a:rPr lang="ru-RU" sz="1800" err="1">
                <a:ea typeface="+mn-lt"/>
                <a:cs typeface="+mn-lt"/>
              </a:rPr>
              <a:t>свідоцтвом</a:t>
            </a:r>
            <a:r>
              <a:rPr lang="ru-RU" sz="1800" dirty="0">
                <a:ea typeface="+mn-lt"/>
                <a:cs typeface="+mn-lt"/>
              </a:rPr>
              <a:t> про </a:t>
            </a:r>
            <a:r>
              <a:rPr lang="ru-RU" sz="1800" err="1">
                <a:ea typeface="+mn-lt"/>
                <a:cs typeface="+mn-lt"/>
              </a:rPr>
              <a:t>проходження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підвищення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кваліфікації</a:t>
            </a:r>
            <a:r>
              <a:rPr lang="ru-RU" sz="1800" dirty="0">
                <a:ea typeface="+mn-lt"/>
                <a:cs typeface="+mn-lt"/>
              </a:rPr>
              <a:t>, </a:t>
            </a:r>
            <a:r>
              <a:rPr lang="ru-RU" sz="1800" err="1">
                <a:ea typeface="+mn-lt"/>
                <a:cs typeface="+mn-lt"/>
              </a:rPr>
              <a:t>виданим</a:t>
            </a:r>
            <a:r>
              <a:rPr lang="ru-RU" sz="1800" dirty="0">
                <a:ea typeface="+mn-lt"/>
                <a:cs typeface="+mn-lt"/>
              </a:rPr>
              <a:t> закладами </a:t>
            </a:r>
            <a:r>
              <a:rPr lang="ru-RU" sz="1800" err="1">
                <a:ea typeface="+mn-lt"/>
                <a:cs typeface="+mn-lt"/>
              </a:rPr>
              <a:t>післядипломної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освіти</a:t>
            </a:r>
            <a:r>
              <a:rPr lang="ru-RU" sz="1800" dirty="0">
                <a:ea typeface="+mn-lt"/>
                <a:cs typeface="+mn-lt"/>
              </a:rPr>
              <a:t>; </a:t>
            </a:r>
            <a:endParaRPr lang="ru-RU" sz="1800">
              <a:solidFill>
                <a:srgbClr val="213B38">
                  <a:alpha val="60000"/>
                </a:srgbClr>
              </a:solidFill>
              <a:ea typeface="+mn-lt"/>
              <a:cs typeface="+mn-lt"/>
            </a:endParaRPr>
          </a:p>
          <a:p>
            <a:pPr>
              <a:buClr>
                <a:srgbClr val="E4F0EF"/>
              </a:buClr>
            </a:pPr>
            <a:r>
              <a:rPr lang="ru-RU" sz="1800">
                <a:ea typeface="+mn-lt"/>
                <a:cs typeface="+mn-lt"/>
              </a:rPr>
              <a:t>3) </a:t>
            </a:r>
            <a:r>
              <a:rPr lang="ru-RU" sz="1800" err="1">
                <a:ea typeface="+mn-lt"/>
                <a:cs typeface="+mn-lt"/>
              </a:rPr>
              <a:t>перебувають</a:t>
            </a:r>
            <a:r>
              <a:rPr lang="ru-RU" sz="1800" dirty="0">
                <a:ea typeface="+mn-lt"/>
                <a:cs typeface="+mn-lt"/>
              </a:rPr>
              <a:t> у </a:t>
            </a:r>
            <a:r>
              <a:rPr lang="ru-RU" sz="1800" err="1">
                <a:ea typeface="+mn-lt"/>
                <a:cs typeface="+mn-lt"/>
              </a:rPr>
              <a:t>трудових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відносинах</a:t>
            </a:r>
            <a:r>
              <a:rPr lang="ru-RU" sz="1800" dirty="0">
                <a:ea typeface="+mn-lt"/>
                <a:cs typeface="+mn-lt"/>
              </a:rPr>
              <a:t> з ЗОЗ </a:t>
            </a:r>
            <a:r>
              <a:rPr lang="ru-RU" sz="1800" err="1">
                <a:ea typeface="+mn-lt"/>
                <a:cs typeface="+mn-lt"/>
              </a:rPr>
              <a:t>або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займаються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підприємницькою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діяльністю</a:t>
            </a:r>
            <a:r>
              <a:rPr lang="ru-RU" sz="1800" dirty="0">
                <a:ea typeface="+mn-lt"/>
                <a:cs typeface="+mn-lt"/>
              </a:rPr>
              <a:t> та </a:t>
            </a:r>
            <a:r>
              <a:rPr lang="ru-RU" sz="1800" err="1">
                <a:ea typeface="+mn-lt"/>
                <a:cs typeface="+mn-lt"/>
              </a:rPr>
              <a:t>мають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ліцензію</a:t>
            </a:r>
            <a:r>
              <a:rPr lang="ru-RU" sz="1800" dirty="0">
                <a:ea typeface="+mn-lt"/>
                <a:cs typeface="+mn-lt"/>
              </a:rPr>
              <a:t>.</a:t>
            </a:r>
            <a:endParaRPr lang="ru-RU" sz="1800">
              <a:solidFill>
                <a:srgbClr val="213B38">
                  <a:alpha val="60000"/>
                </a:srgbClr>
              </a:solidFill>
            </a:endParaRPr>
          </a:p>
        </p:txBody>
      </p:sp>
      <p:sp>
        <p:nvSpPr>
          <p:cNvPr id="4" name="Стрелка: вправо 3">
            <a:extLst>
              <a:ext uri="{FF2B5EF4-FFF2-40B4-BE49-F238E27FC236}">
                <a16:creationId xmlns:a16="http://schemas.microsoft.com/office/drawing/2014/main" id="{89C3DD06-0B43-4E4E-A824-26E4DFAA388B}"/>
              </a:ext>
            </a:extLst>
          </p:cNvPr>
          <p:cNvSpPr/>
          <p:nvPr/>
        </p:nvSpPr>
        <p:spPr>
          <a:xfrm>
            <a:off x="502834" y="1245742"/>
            <a:ext cx="5765320" cy="434196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EFDAFC9-1B26-4179-9399-E3D911113C30}"/>
              </a:ext>
            </a:extLst>
          </p:cNvPr>
          <p:cNvSpPr/>
          <p:nvPr/>
        </p:nvSpPr>
        <p:spPr>
          <a:xfrm>
            <a:off x="404543" y="1245619"/>
            <a:ext cx="4327583" cy="93452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Ст. 74 Закону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України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від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19.11.1992 № 2801-XII «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Основи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законодавства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України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про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охорону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здоров'я» 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BFAD182-8D5D-4E6B-A2A3-FFEBE5244AFF}"/>
              </a:ext>
            </a:extLst>
          </p:cNvPr>
          <p:cNvSpPr/>
          <p:nvPr/>
        </p:nvSpPr>
        <p:spPr>
          <a:xfrm>
            <a:off x="404542" y="2323920"/>
            <a:ext cx="4327583" cy="20703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>
                <a:solidFill>
                  <a:srgbClr val="C00000"/>
                </a:solidFill>
                <a:ea typeface="+mn-lt"/>
                <a:cs typeface="+mn-lt"/>
              </a:rPr>
              <a:t>Наказ МОЗ України № 195 від 25.12.1992 р. «Про затвердження Переліку вищих і середніх спеціальних навчальних закладів, підготовка і отримання звання в яких дають право займатися медичною і фармацевтичною діяльністю» </a:t>
            </a:r>
            <a:endParaRPr lang="ru-RU">
              <a:solidFill>
                <a:srgbClr val="C00000"/>
              </a:solidFill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442930D-150F-48E8-89D7-AF978B47922B}"/>
              </a:ext>
            </a:extLst>
          </p:cNvPr>
          <p:cNvSpPr/>
          <p:nvPr/>
        </p:nvSpPr>
        <p:spPr>
          <a:xfrm>
            <a:off x="404543" y="4523657"/>
            <a:ext cx="4327583" cy="10926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>
                <a:solidFill>
                  <a:srgbClr val="C00000"/>
                </a:solidFill>
                <a:ea typeface="+mn-lt"/>
                <a:cs typeface="+mn-lt"/>
              </a:rPr>
              <a:t>Наказ МОЗ України від 29.03.2002 р. № 117 «Довідник кваліфікаційних характеристик професій працівників. Випуск 78 «Охорона здоров’я»» 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 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2F7F580-3407-4270-AA30-D768C2C09CC9}"/>
              </a:ext>
            </a:extLst>
          </p:cNvPr>
          <p:cNvSpPr/>
          <p:nvPr/>
        </p:nvSpPr>
        <p:spPr>
          <a:xfrm>
            <a:off x="180" y="5715179"/>
            <a:ext cx="12191998" cy="113581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chemeClr val="tx1"/>
                </a:solidFill>
              </a:rPr>
              <a:t>Медичний працівник</a:t>
            </a:r>
            <a:r>
              <a:rPr lang="ru-RU" dirty="0">
                <a:solidFill>
                  <a:schemeClr val="tx1"/>
                </a:solidFill>
              </a:rPr>
              <a:t> - </a:t>
            </a:r>
            <a:r>
              <a:rPr lang="ru-RU" sz="1600" i="1" dirty="0">
                <a:solidFill>
                  <a:srgbClr val="C00000"/>
                </a:solidFill>
              </a:rPr>
              <a:t>фізична особа</a:t>
            </a:r>
            <a:r>
              <a:rPr lang="ru-RU" sz="1600" dirty="0">
                <a:solidFill>
                  <a:schemeClr val="tx1"/>
                </a:solidFill>
              </a:rPr>
              <a:t> 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(громадянин України або іноземець), яка здобула </a:t>
            </a:r>
            <a:r>
              <a:rPr lang="ru-RU" sz="1600" i="1" dirty="0">
                <a:solidFill>
                  <a:srgbClr val="C00000"/>
                </a:solidFill>
                <a:ea typeface="+mn-lt"/>
                <a:cs typeface="+mn-lt"/>
              </a:rPr>
              <a:t>вищу, середню медичну або фармацевтичну </a:t>
            </a:r>
            <a:r>
              <a:rPr lang="ru-RU" sz="1600" i="1">
                <a:solidFill>
                  <a:srgbClr val="C00000"/>
                </a:solidFill>
                <a:ea typeface="+mn-lt"/>
                <a:cs typeface="+mn-lt"/>
              </a:rPr>
              <a:t>освіту</a:t>
            </a:r>
            <a:r>
              <a:rPr lang="ru-RU" sz="1600">
                <a:solidFill>
                  <a:schemeClr val="tx1"/>
                </a:solidFill>
                <a:ea typeface="+mn-lt"/>
                <a:cs typeface="+mn-lt"/>
              </a:rPr>
              <a:t> та пройшла подальшу спеціальну підготовку або перепідготовку, відповідає </a:t>
            </a:r>
            <a:r>
              <a:rPr lang="ru-RU" sz="1600" i="1">
                <a:solidFill>
                  <a:srgbClr val="C00000"/>
                </a:solidFill>
                <a:ea typeface="+mn-lt"/>
                <a:cs typeface="+mn-lt"/>
              </a:rPr>
              <a:t>єдиним </a:t>
            </a:r>
            <a:r>
              <a:rPr lang="ru-RU" sz="1600" i="1" dirty="0">
                <a:solidFill>
                  <a:srgbClr val="C00000"/>
                </a:solidFill>
                <a:ea typeface="+mn-lt"/>
                <a:cs typeface="+mn-lt"/>
              </a:rPr>
              <a:t>кваліфікаційним вимогам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, що підтверджується чинними документами (сертифікатом спеціаліста), прийняла на себе етичні зобов’язання знати і виконувати вимоги медичної деонтології та </a:t>
            </a:r>
            <a:r>
              <a:rPr lang="ru-RU" sz="1600" i="1" dirty="0">
                <a:solidFill>
                  <a:srgbClr val="C00000"/>
                </a:solidFill>
                <a:ea typeface="+mn-lt"/>
                <a:cs typeface="+mn-lt"/>
              </a:rPr>
              <a:t>уклала трудовий договір з ліцензованою медичною установою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 на здійснення медичної діяльності</a:t>
            </a:r>
            <a:endParaRPr lang="ru-RU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8377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9B36E71-93BD-4984-AC9C-CC9FB9CC06D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A767031-C99F-4567-B7D9-353331C7790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664"/>
            <a:ext cx="12188952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6000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3FEDEE9-12A6-4011-A532-8071D6086BF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63"/>
            <a:ext cx="12188952" cy="6858000"/>
          </a:xfrm>
          <a:prstGeom prst="rect">
            <a:avLst/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57C37CE9-19CE-49DF-A887-2214EBB1F09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743200" y="0"/>
            <a:ext cx="6857999" cy="6857998"/>
          </a:xfrm>
          <a:prstGeom prst="ellipse">
            <a:avLst/>
          </a:prstGeom>
          <a:gradFill>
            <a:gsLst>
              <a:gs pos="0">
                <a:schemeClr val="accent1">
                  <a:lumMod val="20000"/>
                  <a:lumOff val="80000"/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</a:gradFill>
          <a:ln>
            <a:noFill/>
          </a:ln>
          <a:effectLst>
            <a:softEdge rad="520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7EF84E8E-7E93-4DEE-BCFB-2AE29098B5C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3990" y="1194074"/>
            <a:ext cx="5589934" cy="5737916"/>
          </a:xfrm>
          <a:prstGeom prst="ellipse">
            <a:avLst/>
          </a:prstGeom>
          <a:gradFill>
            <a:gsLst>
              <a:gs pos="0">
                <a:schemeClr val="accent1">
                  <a:alpha val="40000"/>
                </a:schemeClr>
              </a:gs>
              <a:gs pos="100000">
                <a:schemeClr val="accent5">
                  <a:alpha val="20000"/>
                </a:schemeClr>
              </a:gs>
            </a:gsLst>
            <a:lin ang="2700000" scaled="1"/>
          </a:gradFill>
          <a:ln>
            <a:noFill/>
          </a:ln>
          <a:effectLst>
            <a:softEdge rad="952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9046502B-E9B6-4225-B8EE-BC5D644686B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6439622" y="194269"/>
            <a:ext cx="5760743" cy="57379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5">
                  <a:alpha val="40000"/>
                </a:schemeClr>
              </a:gs>
            </a:gsLst>
            <a:lin ang="2700000" scaled="1"/>
          </a:gradFill>
          <a:ln>
            <a:noFill/>
          </a:ln>
          <a:effectLst>
            <a:softEdge rad="1003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Frame 24">
            <a:extLst>
              <a:ext uri="{FF2B5EF4-FFF2-40B4-BE49-F238E27FC236}">
                <a16:creationId xmlns:a16="http://schemas.microsoft.com/office/drawing/2014/main" id="{1566AC62-7AC7-4ED5-A03D-E28AC560E48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frame">
            <a:avLst>
              <a:gd name="adj1" fmla="val 716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FBC21EC4-33E8-4636-9320-846EA84A9A43}"/>
              </a:ext>
            </a:extLst>
          </p:cNvPr>
          <p:cNvSpPr txBox="1">
            <a:spLocks/>
          </p:cNvSpPr>
          <p:nvPr/>
        </p:nvSpPr>
        <p:spPr>
          <a:xfrm>
            <a:off x="838200" y="857250"/>
            <a:ext cx="5257800" cy="51434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200" kern="1200" dirty="0">
                <a:gradFill flip="none" rotWithShape="1">
                  <a:gsLst>
                    <a:gs pos="0">
                      <a:schemeClr val="accent5"/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  <a:latin typeface="+mj-lt"/>
                <a:ea typeface="+mn-ea"/>
                <a:cs typeface="Angsana New" panose="02020603050405020304" pitchFamily="18" charset="-34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4400" dirty="0" err="1">
                <a:solidFill>
                  <a:srgbClr val="FFFFFF"/>
                </a:solidFill>
              </a:rPr>
              <a:t>Професійні</a:t>
            </a:r>
            <a:r>
              <a:rPr lang="en-US" sz="4400" dirty="0">
                <a:solidFill>
                  <a:srgbClr val="FFFFFF"/>
                </a:solidFill>
              </a:rPr>
              <a:t> </a:t>
            </a:r>
            <a:r>
              <a:rPr lang="en-US" sz="4400" dirty="0" err="1">
                <a:solidFill>
                  <a:srgbClr val="FFFFFF"/>
                </a:solidFill>
              </a:rPr>
              <a:t>права</a:t>
            </a:r>
            <a:r>
              <a:rPr lang="en-US" sz="4400" dirty="0">
                <a:solidFill>
                  <a:srgbClr val="FFFFFF"/>
                </a:solidFill>
              </a:rPr>
              <a:t> </a:t>
            </a:r>
            <a:r>
              <a:rPr lang="ru-RU" sz="4400" dirty="0">
                <a:solidFill>
                  <a:srgbClr val="FFFFFF"/>
                </a:solidFill>
              </a:rPr>
              <a:t> </a:t>
            </a:r>
            <a:r>
              <a:rPr lang="en-US" sz="4400" dirty="0" err="1">
                <a:solidFill>
                  <a:srgbClr val="FFFFFF"/>
                </a:solidFill>
              </a:rPr>
              <a:t>медичного</a:t>
            </a:r>
            <a:r>
              <a:rPr lang="en-US" sz="4400" dirty="0">
                <a:solidFill>
                  <a:srgbClr val="FFFFFF"/>
                </a:solidFill>
              </a:rPr>
              <a:t> </a:t>
            </a:r>
            <a:r>
              <a:rPr lang="en-US" sz="4400" dirty="0" err="1">
                <a:solidFill>
                  <a:srgbClr val="FFFFFF"/>
                </a:solidFill>
              </a:rPr>
              <a:t>та</a:t>
            </a:r>
            <a:r>
              <a:rPr lang="en-US" sz="4400" dirty="0">
                <a:solidFill>
                  <a:srgbClr val="FFFFFF"/>
                </a:solidFill>
              </a:rPr>
              <a:t> </a:t>
            </a:r>
            <a:r>
              <a:rPr lang="en-US" sz="4400" dirty="0" err="1">
                <a:solidFill>
                  <a:srgbClr val="FFFFFF"/>
                </a:solidFill>
              </a:rPr>
              <a:t>фармацевтичного</a:t>
            </a:r>
            <a:r>
              <a:rPr lang="en-US" sz="4400" dirty="0">
                <a:solidFill>
                  <a:srgbClr val="FFFFFF"/>
                </a:solidFill>
              </a:rPr>
              <a:t> </a:t>
            </a:r>
            <a:r>
              <a:rPr lang="en-US" sz="4400" dirty="0" err="1">
                <a:solidFill>
                  <a:srgbClr val="FFFFFF"/>
                </a:solidFill>
              </a:rPr>
              <a:t>працівника</a:t>
            </a:r>
            <a:endParaRPr lang="en-US" sz="4400" dirty="0">
              <a:solidFill>
                <a:srgbClr val="FFFFFF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42E5A36-198B-455D-A346-4D1E39F029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02163" y="857251"/>
            <a:ext cx="5551636" cy="5143500"/>
          </a:xfr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sz="1500" b="1">
                <a:solidFill>
                  <a:schemeClr val="tx1">
                    <a:lumMod val="50000"/>
                    <a:lumOff val="50000"/>
                  </a:schemeClr>
                </a:solidFill>
              </a:rPr>
              <a:t>право на заняття медичною і фармацевтичною діяльністю відповідно до спеціальності та кваліфікації (ч. 1 ст. 43, ч. 1 ст. 53 КУ, ст. 17, ч. 1 ст. 74, п. «а» ст. 77 ЗУ «Основи законодавства України про охорону здоров’я»); </a:t>
            </a:r>
          </a:p>
          <a:p>
            <a:pPr>
              <a:lnSpc>
                <a:spcPct val="100000"/>
              </a:lnSpc>
            </a:pPr>
            <a:r>
              <a:rPr lang="en-US" sz="1500" b="1">
                <a:solidFill>
                  <a:schemeClr val="tx1">
                    <a:lumMod val="50000"/>
                    <a:lumOff val="50000"/>
                  </a:schemeClr>
                </a:solidFill>
              </a:rPr>
              <a:t>право на належні умови професійної діяльності (ч. 4 ст. 43 КУ, ст. 5, п. «г» ст. 6, п. «б» ч. 1 ст. 77 ЗУ «Основи законодавства України про охорону здоров’я») </a:t>
            </a:r>
          </a:p>
          <a:p>
            <a:pPr>
              <a:lnSpc>
                <a:spcPct val="100000"/>
              </a:lnSpc>
            </a:pPr>
            <a:r>
              <a:rPr lang="en-US" sz="1500" b="1">
                <a:solidFill>
                  <a:schemeClr val="tx1">
                    <a:lumMod val="50000"/>
                    <a:lumOff val="50000"/>
                  </a:schemeClr>
                </a:solidFill>
              </a:rPr>
              <a:t>право на підвищення кваліфікації, перепідготовку не рідше одного разу на 5 років у відповідних закладах та установах (п. «в» ст. 77 ЗУ «Основи законодавства України про охорону здоров’я») </a:t>
            </a:r>
          </a:p>
          <a:p>
            <a:pPr>
              <a:lnSpc>
                <a:spcPct val="100000"/>
              </a:lnSpc>
            </a:pPr>
            <a:r>
              <a:rPr lang="en-US" sz="1500" b="1">
                <a:solidFill>
                  <a:schemeClr val="tx1">
                    <a:lumMod val="50000"/>
                    <a:lumOff val="50000"/>
                  </a:schemeClr>
                </a:solidFill>
              </a:rPr>
              <a:t>право на надання інформації про пацієнта (ч. 2 ст. 32, ч. 3 ст. 34 КУ, ч. 2, 4 ст. 285 ЦК, ч. 2, 5 ст. 39, ст. 39-1, 40, ч. 1 ст. 43 ЗУ «Основи законодавства України про охорону здоров’я») </a:t>
            </a:r>
          </a:p>
          <a:p>
            <a:pPr>
              <a:lnSpc>
                <a:spcPct val="100000"/>
              </a:lnSpc>
              <a:buClr>
                <a:srgbClr val="E4F0EF"/>
              </a:buClr>
            </a:pPr>
            <a:r>
              <a:rPr lang="en-US" sz="1500" b="1">
                <a:solidFill>
                  <a:schemeClr val="tx1">
                    <a:lumMod val="50000"/>
                    <a:lumOff val="50000"/>
                  </a:schemeClr>
                </a:solidFill>
                <a:ea typeface="+mn-lt"/>
                <a:cs typeface="+mn-lt"/>
              </a:rPr>
              <a:t>право на відмову від подальшого ведення пацієнта (ч. 5 ст. 284 ЦК, ч. 2, 3 5 ст. 34, ст. 38 ЗУ «Основи законодавства України про охорону здоров’я») </a:t>
            </a:r>
            <a:endParaRPr lang="en-US" sz="15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86927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9B36E71-93BD-4984-AC9C-CC9FB9CC06D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A767031-C99F-4567-B7D9-353331C7790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664"/>
            <a:ext cx="12188952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6000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3FEDEE9-12A6-4011-A532-8071D6086BF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63"/>
            <a:ext cx="12188952" cy="6858000"/>
          </a:xfrm>
          <a:prstGeom prst="rect">
            <a:avLst/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57C37CE9-19CE-49DF-A887-2214EBB1F09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743200" y="0"/>
            <a:ext cx="6857999" cy="6857998"/>
          </a:xfrm>
          <a:prstGeom prst="ellipse">
            <a:avLst/>
          </a:prstGeom>
          <a:gradFill>
            <a:gsLst>
              <a:gs pos="0">
                <a:schemeClr val="accent1">
                  <a:lumMod val="20000"/>
                  <a:lumOff val="80000"/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</a:gradFill>
          <a:ln>
            <a:noFill/>
          </a:ln>
          <a:effectLst>
            <a:softEdge rad="520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7EF84E8E-7E93-4DEE-BCFB-2AE29098B5C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3990" y="1194074"/>
            <a:ext cx="5589934" cy="5737916"/>
          </a:xfrm>
          <a:prstGeom prst="ellipse">
            <a:avLst/>
          </a:prstGeom>
          <a:gradFill>
            <a:gsLst>
              <a:gs pos="0">
                <a:schemeClr val="accent1">
                  <a:alpha val="40000"/>
                </a:schemeClr>
              </a:gs>
              <a:gs pos="100000">
                <a:schemeClr val="accent5">
                  <a:alpha val="20000"/>
                </a:schemeClr>
              </a:gs>
            </a:gsLst>
            <a:lin ang="2700000" scaled="1"/>
          </a:gradFill>
          <a:ln>
            <a:noFill/>
          </a:ln>
          <a:effectLst>
            <a:softEdge rad="952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9046502B-E9B6-4225-B8EE-BC5D644686B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6439622" y="194269"/>
            <a:ext cx="5760743" cy="57379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5">
                  <a:alpha val="40000"/>
                </a:schemeClr>
              </a:gs>
            </a:gsLst>
            <a:lin ang="2700000" scaled="1"/>
          </a:gradFill>
          <a:ln>
            <a:noFill/>
          </a:ln>
          <a:effectLst>
            <a:softEdge rad="1003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Frame 24">
            <a:extLst>
              <a:ext uri="{FF2B5EF4-FFF2-40B4-BE49-F238E27FC236}">
                <a16:creationId xmlns:a16="http://schemas.microsoft.com/office/drawing/2014/main" id="{1566AC62-7AC7-4ED5-A03D-E28AC560E48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frame">
            <a:avLst>
              <a:gd name="adj1" fmla="val 716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FBC21EC4-33E8-4636-9320-846EA84A9A43}"/>
              </a:ext>
            </a:extLst>
          </p:cNvPr>
          <p:cNvSpPr txBox="1">
            <a:spLocks/>
          </p:cNvSpPr>
          <p:nvPr/>
        </p:nvSpPr>
        <p:spPr>
          <a:xfrm>
            <a:off x="838200" y="857250"/>
            <a:ext cx="5105400" cy="51434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200" kern="1200" dirty="0">
                <a:gradFill flip="none" rotWithShape="1">
                  <a:gsLst>
                    <a:gs pos="0">
                      <a:schemeClr val="accent5"/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  <a:latin typeface="+mj-lt"/>
                <a:ea typeface="+mn-ea"/>
                <a:cs typeface="Angsana New" panose="02020603050405020304" pitchFamily="18" charset="-34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4400" dirty="0" err="1">
                <a:solidFill>
                  <a:srgbClr val="FFFFFF"/>
                </a:solidFill>
              </a:rPr>
              <a:t>Професійні</a:t>
            </a:r>
            <a:r>
              <a:rPr lang="en-US" sz="4400" dirty="0">
                <a:solidFill>
                  <a:srgbClr val="FFFFFF"/>
                </a:solidFill>
              </a:rPr>
              <a:t> </a:t>
            </a:r>
            <a:r>
              <a:rPr lang="en-US" sz="4400" dirty="0" err="1">
                <a:solidFill>
                  <a:srgbClr val="FFFFFF"/>
                </a:solidFill>
              </a:rPr>
              <a:t>права</a:t>
            </a:r>
            <a:r>
              <a:rPr lang="en-US" sz="4400" dirty="0">
                <a:solidFill>
                  <a:srgbClr val="FFFFFF"/>
                </a:solidFill>
              </a:rPr>
              <a:t> </a:t>
            </a:r>
            <a:r>
              <a:rPr lang="en-US" sz="4400" dirty="0" err="1">
                <a:solidFill>
                  <a:srgbClr val="FFFFFF"/>
                </a:solidFill>
              </a:rPr>
              <a:t>медичного</a:t>
            </a:r>
            <a:r>
              <a:rPr lang="en-US" sz="4400" dirty="0">
                <a:solidFill>
                  <a:srgbClr val="FFFFFF"/>
                </a:solidFill>
              </a:rPr>
              <a:t> </a:t>
            </a:r>
            <a:r>
              <a:rPr lang="en-US" sz="4400" dirty="0" err="1">
                <a:solidFill>
                  <a:srgbClr val="FFFFFF"/>
                </a:solidFill>
              </a:rPr>
              <a:t>та</a:t>
            </a:r>
            <a:r>
              <a:rPr lang="en-US" sz="4400" dirty="0">
                <a:solidFill>
                  <a:srgbClr val="FFFFFF"/>
                </a:solidFill>
              </a:rPr>
              <a:t> </a:t>
            </a:r>
            <a:r>
              <a:rPr lang="en-US" sz="4400" dirty="0" err="1">
                <a:solidFill>
                  <a:srgbClr val="FFFFFF"/>
                </a:solidFill>
              </a:rPr>
              <a:t>фармацевтичного</a:t>
            </a:r>
            <a:r>
              <a:rPr lang="en-US" sz="4400" dirty="0">
                <a:solidFill>
                  <a:srgbClr val="FFFFFF"/>
                </a:solidFill>
              </a:rPr>
              <a:t> </a:t>
            </a:r>
            <a:r>
              <a:rPr lang="en-US" sz="4400" dirty="0" err="1">
                <a:solidFill>
                  <a:srgbClr val="FFFFFF"/>
                </a:solidFill>
              </a:rPr>
              <a:t>працівника</a:t>
            </a:r>
            <a:endParaRPr lang="en-US" sz="4400" dirty="0">
              <a:solidFill>
                <a:srgbClr val="FFFFFF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42E5A36-198B-455D-A346-4D1E39F029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44653" y="857251"/>
            <a:ext cx="5609146" cy="5143500"/>
          </a:xfr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>
              <a:lnSpc>
                <a:spcPct val="100000"/>
              </a:lnSpc>
            </a:pPr>
            <a:r>
              <a:rPr lang="en-US" sz="1500" b="1" dirty="0" err="1">
                <a:ea typeface="+mn-lt"/>
                <a:cs typeface="+mn-lt"/>
              </a:rPr>
              <a:t>право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здійснювати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медичне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втручання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без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згоди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пацієнта</a:t>
            </a:r>
            <a:r>
              <a:rPr lang="en-US" sz="1500" b="1" dirty="0">
                <a:ea typeface="+mn-lt"/>
                <a:cs typeface="+mn-lt"/>
              </a:rPr>
              <a:t> та/</a:t>
            </a:r>
            <a:r>
              <a:rPr lang="en-US" sz="1500" b="1" dirty="0" err="1">
                <a:ea typeface="+mn-lt"/>
                <a:cs typeface="+mn-lt"/>
              </a:rPr>
              <a:t>або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його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законних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представників</a:t>
            </a:r>
            <a:r>
              <a:rPr lang="en-US" sz="1500" b="1" dirty="0">
                <a:ea typeface="+mn-lt"/>
                <a:cs typeface="+mn-lt"/>
              </a:rPr>
              <a:t> (ч. 1 ст. 29 КУ, ч. 5 ст. 284 ЦК, ч. 2 ст. 43 ЗУ «</a:t>
            </a:r>
            <a:r>
              <a:rPr lang="en-US" sz="1500" b="1" dirty="0" err="1">
                <a:ea typeface="+mn-lt"/>
                <a:cs typeface="+mn-lt"/>
              </a:rPr>
              <a:t>Основи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законодавства</a:t>
            </a:r>
            <a:r>
              <a:rPr lang="en-US" sz="1500" b="1" dirty="0">
                <a:ea typeface="+mn-lt"/>
                <a:cs typeface="+mn-lt"/>
              </a:rPr>
              <a:t> України </a:t>
            </a:r>
            <a:r>
              <a:rPr lang="en-US" sz="1500" b="1" dirty="0" err="1">
                <a:ea typeface="+mn-lt"/>
                <a:cs typeface="+mn-lt"/>
              </a:rPr>
              <a:t>про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охорону</a:t>
            </a:r>
            <a:r>
              <a:rPr lang="en-US" sz="1500" b="1" dirty="0">
                <a:ea typeface="+mn-lt"/>
                <a:cs typeface="+mn-lt"/>
              </a:rPr>
              <a:t> здоров’я») </a:t>
            </a:r>
            <a:endParaRPr lang="en-US" sz="1500" b="1" dirty="0">
              <a:solidFill>
                <a:srgbClr val="213B38">
                  <a:alpha val="70000"/>
                </a:srgbClr>
              </a:solidFill>
              <a:ea typeface="+mn-lt"/>
              <a:cs typeface="+mn-lt"/>
            </a:endParaRPr>
          </a:p>
          <a:p>
            <a:pPr>
              <a:lnSpc>
                <a:spcPct val="100000"/>
              </a:lnSpc>
              <a:buClr>
                <a:srgbClr val="E4F0EF"/>
              </a:buClr>
            </a:pPr>
            <a:r>
              <a:rPr lang="en-US" sz="1500" b="1" dirty="0" err="1">
                <a:ea typeface="+mn-lt"/>
                <a:cs typeface="+mn-lt"/>
              </a:rPr>
              <a:t>право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на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вільний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вибір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апробованих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форм</a:t>
            </a:r>
            <a:r>
              <a:rPr lang="en-US" sz="1500" b="1" dirty="0">
                <a:ea typeface="+mn-lt"/>
                <a:cs typeface="+mn-lt"/>
              </a:rPr>
              <a:t>, </a:t>
            </a:r>
            <a:r>
              <a:rPr lang="en-US" sz="1500" b="1" dirty="0" err="1">
                <a:ea typeface="+mn-lt"/>
                <a:cs typeface="+mn-lt"/>
              </a:rPr>
              <a:t>методів</a:t>
            </a:r>
            <a:r>
              <a:rPr lang="en-US" sz="1500" b="1" dirty="0">
                <a:ea typeface="+mn-lt"/>
                <a:cs typeface="+mn-lt"/>
              </a:rPr>
              <a:t> і засобів </a:t>
            </a:r>
            <a:r>
              <a:rPr lang="en-US" sz="1500" b="1" dirty="0" err="1">
                <a:ea typeface="+mn-lt"/>
                <a:cs typeface="+mn-lt"/>
              </a:rPr>
              <a:t>діяльності</a:t>
            </a:r>
            <a:r>
              <a:rPr lang="en-US" sz="1500" b="1" dirty="0">
                <a:ea typeface="+mn-lt"/>
                <a:cs typeface="+mn-lt"/>
              </a:rPr>
              <a:t>, </a:t>
            </a:r>
            <a:r>
              <a:rPr lang="en-US" sz="1500" b="1" dirty="0" err="1">
                <a:ea typeface="+mn-lt"/>
                <a:cs typeface="+mn-lt"/>
              </a:rPr>
              <a:t>впровадження</a:t>
            </a:r>
            <a:r>
              <a:rPr lang="en-US" sz="1500" b="1" dirty="0">
                <a:ea typeface="+mn-lt"/>
                <a:cs typeface="+mn-lt"/>
              </a:rPr>
              <a:t> у </a:t>
            </a:r>
            <a:r>
              <a:rPr lang="en-US" sz="1500" b="1" dirty="0" err="1">
                <a:ea typeface="+mn-lt"/>
                <a:cs typeface="+mn-lt"/>
              </a:rPr>
              <a:t>встановленому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порядку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сучасних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досягнень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медичної</a:t>
            </a:r>
            <a:r>
              <a:rPr lang="en-US" sz="1500" b="1" dirty="0">
                <a:ea typeface="+mn-lt"/>
                <a:cs typeface="+mn-lt"/>
              </a:rPr>
              <a:t> та </a:t>
            </a:r>
            <a:r>
              <a:rPr lang="en-US" sz="1500" b="1" dirty="0" err="1">
                <a:ea typeface="+mn-lt"/>
                <a:cs typeface="+mn-lt"/>
              </a:rPr>
              <a:t>фармацевтичної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науки</a:t>
            </a:r>
            <a:r>
              <a:rPr lang="en-US" sz="1500" b="1" dirty="0">
                <a:ea typeface="+mn-lt"/>
                <a:cs typeface="+mn-lt"/>
              </a:rPr>
              <a:t> і </a:t>
            </a:r>
            <a:r>
              <a:rPr lang="en-US" sz="1500" b="1" dirty="0" err="1">
                <a:ea typeface="+mn-lt"/>
                <a:cs typeface="+mn-lt"/>
              </a:rPr>
              <a:t>практики</a:t>
            </a:r>
            <a:r>
              <a:rPr lang="en-US" sz="1500" b="1" dirty="0">
                <a:ea typeface="+mn-lt"/>
                <a:cs typeface="+mn-lt"/>
              </a:rPr>
              <a:t> (п. «г» ст. 77 ЗУ «</a:t>
            </a:r>
            <a:r>
              <a:rPr lang="en-US" sz="1500" b="1" dirty="0" err="1">
                <a:ea typeface="+mn-lt"/>
                <a:cs typeface="+mn-lt"/>
              </a:rPr>
              <a:t>Основи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законодавства</a:t>
            </a:r>
            <a:r>
              <a:rPr lang="en-US" sz="1500" b="1" dirty="0">
                <a:ea typeface="+mn-lt"/>
                <a:cs typeface="+mn-lt"/>
              </a:rPr>
              <a:t> України </a:t>
            </a:r>
            <a:r>
              <a:rPr lang="en-US" sz="1500" b="1" dirty="0" err="1">
                <a:ea typeface="+mn-lt"/>
                <a:cs typeface="+mn-lt"/>
              </a:rPr>
              <a:t>про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охорону</a:t>
            </a:r>
            <a:r>
              <a:rPr lang="en-US" sz="1500" b="1" dirty="0">
                <a:ea typeface="+mn-lt"/>
                <a:cs typeface="+mn-lt"/>
              </a:rPr>
              <a:t> здоров’я») </a:t>
            </a:r>
            <a:endParaRPr lang="en-US" sz="1500" b="1" dirty="0">
              <a:solidFill>
                <a:srgbClr val="213B38">
                  <a:alpha val="70000"/>
                </a:srgbClr>
              </a:solidFill>
              <a:ea typeface="+mn-lt"/>
              <a:cs typeface="+mn-lt"/>
            </a:endParaRPr>
          </a:p>
          <a:p>
            <a:pPr>
              <a:lnSpc>
                <a:spcPct val="100000"/>
              </a:lnSpc>
              <a:buClr>
                <a:srgbClr val="E4F0EF"/>
              </a:buClr>
            </a:pPr>
            <a:r>
              <a:rPr lang="en-US" sz="1500" b="1" dirty="0" err="1">
                <a:ea typeface="+mn-lt"/>
                <a:cs typeface="+mn-lt"/>
              </a:rPr>
              <a:t>право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на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безплатне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користування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соціальною</a:t>
            </a:r>
            <a:r>
              <a:rPr lang="en-US" sz="1500" b="1" dirty="0">
                <a:ea typeface="+mn-lt"/>
                <a:cs typeface="+mn-lt"/>
              </a:rPr>
              <a:t>, </a:t>
            </a:r>
            <a:r>
              <a:rPr lang="en-US" sz="1500" b="1" dirty="0" err="1">
                <a:ea typeface="+mn-lt"/>
                <a:cs typeface="+mn-lt"/>
              </a:rPr>
              <a:t>екологічною</a:t>
            </a:r>
            <a:r>
              <a:rPr lang="en-US" sz="1500" b="1" dirty="0">
                <a:ea typeface="+mn-lt"/>
                <a:cs typeface="+mn-lt"/>
              </a:rPr>
              <a:t> та </a:t>
            </a:r>
            <a:r>
              <a:rPr lang="en-US" sz="1500" b="1" dirty="0" err="1">
                <a:ea typeface="+mn-lt"/>
                <a:cs typeface="+mn-lt"/>
              </a:rPr>
              <a:t>спеціальною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медичною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інформацією</a:t>
            </a:r>
            <a:r>
              <a:rPr lang="en-US" sz="1500" b="1" dirty="0">
                <a:ea typeface="+mn-lt"/>
                <a:cs typeface="+mn-lt"/>
              </a:rPr>
              <a:t>, </a:t>
            </a:r>
            <a:r>
              <a:rPr lang="en-US" sz="1500" b="1" dirty="0" err="1">
                <a:ea typeface="+mn-lt"/>
                <a:cs typeface="+mn-lt"/>
              </a:rPr>
              <a:t>необхідною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для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виконання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професійних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обов'язків</a:t>
            </a:r>
            <a:r>
              <a:rPr lang="en-US" sz="1500" b="1" dirty="0">
                <a:ea typeface="+mn-lt"/>
                <a:cs typeface="+mn-lt"/>
              </a:rPr>
              <a:t> (ст. 32, 34 КУ, ст. 200, 285, 302 ЦК, п. «д» ст. 77 ЗУ «</a:t>
            </a:r>
            <a:r>
              <a:rPr lang="en-US" sz="1500" b="1" dirty="0" err="1">
                <a:ea typeface="+mn-lt"/>
                <a:cs typeface="+mn-lt"/>
              </a:rPr>
              <a:t>Основи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законодавства</a:t>
            </a:r>
            <a:r>
              <a:rPr lang="en-US" sz="1500" b="1" dirty="0">
                <a:ea typeface="+mn-lt"/>
                <a:cs typeface="+mn-lt"/>
              </a:rPr>
              <a:t> України </a:t>
            </a:r>
            <a:r>
              <a:rPr lang="en-US" sz="1500" b="1" dirty="0" err="1">
                <a:ea typeface="+mn-lt"/>
                <a:cs typeface="+mn-lt"/>
              </a:rPr>
              <a:t>про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охорону</a:t>
            </a:r>
            <a:r>
              <a:rPr lang="en-US" sz="1500" b="1" dirty="0">
                <a:ea typeface="+mn-lt"/>
                <a:cs typeface="+mn-lt"/>
              </a:rPr>
              <a:t> здоров’я»)</a:t>
            </a:r>
            <a:endParaRPr lang="en-US" sz="1500" b="1" dirty="0">
              <a:solidFill>
                <a:srgbClr val="213B38">
                  <a:alpha val="70000"/>
                </a:srgbClr>
              </a:solidFill>
              <a:ea typeface="+mn-lt"/>
              <a:cs typeface="+mn-lt"/>
            </a:endParaRPr>
          </a:p>
          <a:p>
            <a:pPr>
              <a:lnSpc>
                <a:spcPct val="100000"/>
              </a:lnSpc>
              <a:buClr>
                <a:srgbClr val="E4F0EF"/>
              </a:buClr>
            </a:pPr>
            <a:r>
              <a:rPr lang="en-US" sz="1500" b="1" dirty="0" err="1">
                <a:ea typeface="+mn-lt"/>
                <a:cs typeface="+mn-lt"/>
              </a:rPr>
              <a:t>право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на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обов'язкове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страхування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за</a:t>
            </a:r>
            <a:r>
              <a:rPr lang="en-US" sz="1500" b="1" dirty="0">
                <a:ea typeface="+mn-lt"/>
                <a:cs typeface="+mn-lt"/>
              </a:rPr>
              <a:t> рахунок </a:t>
            </a:r>
            <a:r>
              <a:rPr lang="en-US" sz="1500" b="1" dirty="0" err="1">
                <a:ea typeface="+mn-lt"/>
                <a:cs typeface="+mn-lt"/>
              </a:rPr>
              <a:t>власника</a:t>
            </a:r>
            <a:r>
              <a:rPr lang="en-US" sz="1500" b="1" dirty="0">
                <a:ea typeface="+mn-lt"/>
                <a:cs typeface="+mn-lt"/>
              </a:rPr>
              <a:t> ЗОЗ у </a:t>
            </a:r>
            <a:r>
              <a:rPr lang="en-US" sz="1500" b="1" dirty="0" err="1">
                <a:ea typeface="+mn-lt"/>
                <a:cs typeface="+mn-lt"/>
              </a:rPr>
              <a:t>разі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заподіяння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шкоди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їх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життю</a:t>
            </a:r>
            <a:r>
              <a:rPr lang="en-US" sz="1500" b="1" dirty="0">
                <a:ea typeface="+mn-lt"/>
                <a:cs typeface="+mn-lt"/>
              </a:rPr>
              <a:t> і </a:t>
            </a:r>
            <a:r>
              <a:rPr lang="en-US" sz="1500" b="1" dirty="0" err="1">
                <a:ea typeface="+mn-lt"/>
                <a:cs typeface="+mn-lt"/>
              </a:rPr>
              <a:t>здоров'ю</a:t>
            </a:r>
            <a:r>
              <a:rPr lang="en-US" sz="1500" b="1" dirty="0">
                <a:ea typeface="+mn-lt"/>
                <a:cs typeface="+mn-lt"/>
              </a:rPr>
              <a:t> у </a:t>
            </a:r>
            <a:r>
              <a:rPr lang="en-US" sz="1500" b="1" dirty="0" err="1">
                <a:ea typeface="+mn-lt"/>
                <a:cs typeface="+mn-lt"/>
              </a:rPr>
              <a:t>зв'язку</a:t>
            </a:r>
            <a:r>
              <a:rPr lang="en-US" sz="1500" b="1" dirty="0">
                <a:ea typeface="+mn-lt"/>
                <a:cs typeface="+mn-lt"/>
              </a:rPr>
              <a:t> з </a:t>
            </a:r>
            <a:r>
              <a:rPr lang="en-US" sz="1500" b="1" dirty="0" err="1">
                <a:ea typeface="+mn-lt"/>
                <a:cs typeface="+mn-lt"/>
              </a:rPr>
              <a:t>виконанням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професійних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обов'язків</a:t>
            </a:r>
            <a:r>
              <a:rPr lang="en-US" sz="1500" b="1" dirty="0">
                <a:ea typeface="+mn-lt"/>
                <a:cs typeface="+mn-lt"/>
              </a:rPr>
              <a:t> у </a:t>
            </a:r>
            <a:r>
              <a:rPr lang="en-US" sz="1500" b="1" dirty="0" err="1">
                <a:ea typeface="+mn-lt"/>
                <a:cs typeface="+mn-lt"/>
              </a:rPr>
              <a:t>випадках</a:t>
            </a:r>
            <a:r>
              <a:rPr lang="en-US" sz="1500" b="1" dirty="0">
                <a:ea typeface="+mn-lt"/>
                <a:cs typeface="+mn-lt"/>
              </a:rPr>
              <a:t>, </a:t>
            </a:r>
            <a:r>
              <a:rPr lang="en-US" sz="1500" b="1" dirty="0" err="1">
                <a:ea typeface="+mn-lt"/>
                <a:cs typeface="+mn-lt"/>
              </a:rPr>
              <a:t>передбачених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законодавством</a:t>
            </a:r>
            <a:r>
              <a:rPr lang="en-US" sz="1500" b="1" dirty="0">
                <a:ea typeface="+mn-lt"/>
                <a:cs typeface="+mn-lt"/>
              </a:rPr>
              <a:t> (ч. 1, 2 ст. 46, ч. 1 ст. 49 КУ, ст. 1, 4 ЗУ «</a:t>
            </a:r>
            <a:r>
              <a:rPr lang="en-US" sz="1500" b="1" dirty="0" err="1">
                <a:ea typeface="+mn-lt"/>
                <a:cs typeface="+mn-lt"/>
              </a:rPr>
              <a:t>Основи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законодавства</a:t>
            </a:r>
            <a:r>
              <a:rPr lang="en-US" sz="1500" b="1" dirty="0">
                <a:ea typeface="+mn-lt"/>
                <a:cs typeface="+mn-lt"/>
              </a:rPr>
              <a:t> України </a:t>
            </a:r>
            <a:r>
              <a:rPr lang="en-US" sz="1500" b="1" dirty="0" err="1">
                <a:ea typeface="+mn-lt"/>
                <a:cs typeface="+mn-lt"/>
              </a:rPr>
              <a:t>про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загальнообов’язкове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державне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соціальне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страхування</a:t>
            </a:r>
            <a:r>
              <a:rPr lang="en-US" sz="1500" b="1" dirty="0">
                <a:ea typeface="+mn-lt"/>
                <a:cs typeface="+mn-lt"/>
              </a:rPr>
              <a:t>») </a:t>
            </a:r>
            <a:endParaRPr lang="en-US" sz="1500" dirty="0">
              <a:solidFill>
                <a:srgbClr val="213B38">
                  <a:alpha val="7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95261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9B36E71-93BD-4984-AC9C-CC9FB9CC06D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A767031-C99F-4567-B7D9-353331C7790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664"/>
            <a:ext cx="12188952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6000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3FEDEE9-12A6-4011-A532-8071D6086BF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63"/>
            <a:ext cx="12188952" cy="6858000"/>
          </a:xfrm>
          <a:prstGeom prst="rect">
            <a:avLst/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57C37CE9-19CE-49DF-A887-2214EBB1F09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743200" y="0"/>
            <a:ext cx="6857999" cy="6857998"/>
          </a:xfrm>
          <a:prstGeom prst="ellipse">
            <a:avLst/>
          </a:prstGeom>
          <a:gradFill>
            <a:gsLst>
              <a:gs pos="0">
                <a:schemeClr val="accent1">
                  <a:lumMod val="20000"/>
                  <a:lumOff val="80000"/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</a:gradFill>
          <a:ln>
            <a:noFill/>
          </a:ln>
          <a:effectLst>
            <a:softEdge rad="520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7EF84E8E-7E93-4DEE-BCFB-2AE29098B5C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3990" y="1194074"/>
            <a:ext cx="5589934" cy="5737916"/>
          </a:xfrm>
          <a:prstGeom prst="ellipse">
            <a:avLst/>
          </a:prstGeom>
          <a:gradFill>
            <a:gsLst>
              <a:gs pos="0">
                <a:schemeClr val="accent1">
                  <a:alpha val="40000"/>
                </a:schemeClr>
              </a:gs>
              <a:gs pos="100000">
                <a:schemeClr val="accent5">
                  <a:alpha val="20000"/>
                </a:schemeClr>
              </a:gs>
            </a:gsLst>
            <a:lin ang="2700000" scaled="1"/>
          </a:gradFill>
          <a:ln>
            <a:noFill/>
          </a:ln>
          <a:effectLst>
            <a:softEdge rad="952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9046502B-E9B6-4225-B8EE-BC5D644686B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6439622" y="194269"/>
            <a:ext cx="5760743" cy="57379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5">
                  <a:alpha val="40000"/>
                </a:schemeClr>
              </a:gs>
            </a:gsLst>
            <a:lin ang="2700000" scaled="1"/>
          </a:gradFill>
          <a:ln>
            <a:noFill/>
          </a:ln>
          <a:effectLst>
            <a:softEdge rad="1003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Frame 24">
            <a:extLst>
              <a:ext uri="{FF2B5EF4-FFF2-40B4-BE49-F238E27FC236}">
                <a16:creationId xmlns:a16="http://schemas.microsoft.com/office/drawing/2014/main" id="{1566AC62-7AC7-4ED5-A03D-E28AC560E48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frame">
            <a:avLst>
              <a:gd name="adj1" fmla="val 716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FBC21EC4-33E8-4636-9320-846EA84A9A43}"/>
              </a:ext>
            </a:extLst>
          </p:cNvPr>
          <p:cNvSpPr txBox="1">
            <a:spLocks/>
          </p:cNvSpPr>
          <p:nvPr/>
        </p:nvSpPr>
        <p:spPr>
          <a:xfrm>
            <a:off x="838200" y="857250"/>
            <a:ext cx="5050851" cy="51434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200" kern="1200" dirty="0">
                <a:gradFill flip="none" rotWithShape="1">
                  <a:gsLst>
                    <a:gs pos="0">
                      <a:schemeClr val="accent5"/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  <a:latin typeface="+mj-lt"/>
                <a:ea typeface="+mn-ea"/>
                <a:cs typeface="Angsana New" panose="02020603050405020304" pitchFamily="18" charset="-34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4400" dirty="0" err="1">
                <a:solidFill>
                  <a:srgbClr val="FFFFFF"/>
                </a:solidFill>
              </a:rPr>
              <a:t>Професійні</a:t>
            </a:r>
            <a:r>
              <a:rPr lang="en-US" sz="4400" dirty="0">
                <a:solidFill>
                  <a:srgbClr val="FFFFFF"/>
                </a:solidFill>
              </a:rPr>
              <a:t> </a:t>
            </a:r>
            <a:r>
              <a:rPr lang="en-US" sz="4400" dirty="0" err="1">
                <a:solidFill>
                  <a:srgbClr val="FFFFFF"/>
                </a:solidFill>
              </a:rPr>
              <a:t>права</a:t>
            </a:r>
            <a:r>
              <a:rPr lang="en-US" sz="4400" dirty="0">
                <a:solidFill>
                  <a:srgbClr val="FFFFFF"/>
                </a:solidFill>
              </a:rPr>
              <a:t> </a:t>
            </a:r>
            <a:r>
              <a:rPr lang="en-US" sz="4400" dirty="0" err="1">
                <a:solidFill>
                  <a:srgbClr val="FFFFFF"/>
                </a:solidFill>
              </a:rPr>
              <a:t>медичного</a:t>
            </a:r>
            <a:r>
              <a:rPr lang="en-US" sz="4400" dirty="0">
                <a:solidFill>
                  <a:srgbClr val="FFFFFF"/>
                </a:solidFill>
              </a:rPr>
              <a:t> </a:t>
            </a:r>
            <a:r>
              <a:rPr lang="en-US" sz="4400" dirty="0" err="1">
                <a:solidFill>
                  <a:srgbClr val="FFFFFF"/>
                </a:solidFill>
              </a:rPr>
              <a:t>та</a:t>
            </a:r>
            <a:r>
              <a:rPr lang="en-US" sz="4400" dirty="0">
                <a:solidFill>
                  <a:srgbClr val="FFFFFF"/>
                </a:solidFill>
              </a:rPr>
              <a:t> </a:t>
            </a:r>
            <a:r>
              <a:rPr lang="en-US" sz="4400" dirty="0" err="1">
                <a:solidFill>
                  <a:srgbClr val="FFFFFF"/>
                </a:solidFill>
              </a:rPr>
              <a:t>фармацевтичного</a:t>
            </a:r>
            <a:r>
              <a:rPr lang="en-US" sz="4400" dirty="0">
                <a:solidFill>
                  <a:srgbClr val="FFFFFF"/>
                </a:solidFill>
              </a:rPr>
              <a:t> </a:t>
            </a:r>
            <a:r>
              <a:rPr lang="en-US" sz="4400" dirty="0" err="1">
                <a:solidFill>
                  <a:srgbClr val="FFFFFF"/>
                </a:solidFill>
              </a:rPr>
              <a:t>працівника</a:t>
            </a:r>
            <a:endParaRPr lang="en-US" sz="4400" dirty="0">
              <a:solidFill>
                <a:srgbClr val="FFFFFF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42E5A36-198B-455D-A346-4D1E39F029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44653" y="699100"/>
            <a:ext cx="5882315" cy="5459801"/>
          </a:xfrm>
        </p:spPr>
        <p:txBody>
          <a:bodyPr vert="horz" lIns="91440" tIns="45720" rIns="91440" bIns="45720" rtlCol="0" anchor="ctr">
            <a:normAutofit fontScale="92500"/>
          </a:bodyPr>
          <a:lstStyle/>
          <a:p>
            <a:pPr>
              <a:lnSpc>
                <a:spcPct val="100000"/>
              </a:lnSpc>
            </a:pPr>
            <a:r>
              <a:rPr lang="en-US" sz="1500" b="1">
                <a:ea typeface="+mn-lt"/>
                <a:cs typeface="+mn-lt"/>
              </a:rPr>
              <a:t>право на соціальну допомогу з боку держави у разі захворювання, каліцтва або в інших випадках втрати працездатності, що настала у зв'язку з виконанням професійних обов'язків (ст. 46 КУ, п. «є» ст. 77 ЗУ «Основи законодавства України про охорону здоров’я») </a:t>
            </a:r>
            <a:endParaRPr lang="en-US" sz="1500" b="1">
              <a:solidFill>
                <a:srgbClr val="213B38">
                  <a:alpha val="70000"/>
                </a:srgbClr>
              </a:solidFill>
              <a:ea typeface="+mn-lt"/>
              <a:cs typeface="+mn-lt"/>
            </a:endParaRPr>
          </a:p>
          <a:p>
            <a:pPr>
              <a:lnSpc>
                <a:spcPct val="100000"/>
              </a:lnSpc>
              <a:buClr>
                <a:srgbClr val="E4F0EF"/>
              </a:buClr>
            </a:pPr>
            <a:r>
              <a:rPr lang="en-US" sz="1500" b="1">
                <a:ea typeface="+mn-lt"/>
                <a:cs typeface="+mn-lt"/>
              </a:rPr>
              <a:t>право на скорочений робочий день і додаткову оплачувану відпустку у випадках, встановлених законодавством (ст. 43, 45 КУ, п. «з», «н» ст. 77 ЗУ «Основи законодавства України про охорону здоров’я») </a:t>
            </a:r>
            <a:endParaRPr lang="en-US" sz="1500" b="1">
              <a:solidFill>
                <a:srgbClr val="213B38">
                  <a:alpha val="70000"/>
                </a:srgbClr>
              </a:solidFill>
              <a:ea typeface="+mn-lt"/>
              <a:cs typeface="+mn-lt"/>
            </a:endParaRPr>
          </a:p>
          <a:p>
            <a:pPr>
              <a:lnSpc>
                <a:spcPct val="100000"/>
              </a:lnSpc>
              <a:buClr>
                <a:srgbClr val="E4F0EF"/>
              </a:buClr>
            </a:pPr>
            <a:r>
              <a:rPr lang="en-US" sz="1500" b="1">
                <a:ea typeface="+mn-lt"/>
                <a:cs typeface="+mn-lt"/>
              </a:rPr>
              <a:t>право на пільгові умови пенсійного забезпечення (ст. 46 КУ, п. «и» ст. 77 ЗУ «Основи законодавства України про охорону здоров’я») </a:t>
            </a:r>
            <a:endParaRPr lang="en-US" sz="1500" b="1">
              <a:solidFill>
                <a:srgbClr val="213B38">
                  <a:alpha val="70000"/>
                </a:srgbClr>
              </a:solidFill>
              <a:ea typeface="+mn-lt"/>
              <a:cs typeface="+mn-lt"/>
            </a:endParaRPr>
          </a:p>
          <a:p>
            <a:pPr>
              <a:lnSpc>
                <a:spcPct val="100000"/>
              </a:lnSpc>
              <a:buClr>
                <a:srgbClr val="E4F0EF"/>
              </a:buClr>
            </a:pPr>
            <a:r>
              <a:rPr lang="en-US" sz="1500" b="1">
                <a:ea typeface="+mn-lt"/>
                <a:cs typeface="+mn-lt"/>
              </a:rPr>
              <a:t>право на пільгове надання житла та забезпечення телефоном (ст. 47 КУ, п. «і» ст. 77 ЗУ «Основи законодавства України про охорону здоров’я») </a:t>
            </a:r>
            <a:endParaRPr lang="en-US" sz="1500" b="1">
              <a:solidFill>
                <a:srgbClr val="213B38">
                  <a:alpha val="70000"/>
                </a:srgbClr>
              </a:solidFill>
              <a:ea typeface="+mn-lt"/>
              <a:cs typeface="+mn-lt"/>
            </a:endParaRPr>
          </a:p>
          <a:p>
            <a:pPr>
              <a:lnSpc>
                <a:spcPct val="100000"/>
              </a:lnSpc>
              <a:buClr>
                <a:srgbClr val="E4F0EF"/>
              </a:buClr>
            </a:pPr>
            <a:r>
              <a:rPr lang="en-US" sz="1500" b="1">
                <a:ea typeface="+mn-lt"/>
                <a:cs typeface="+mn-lt"/>
              </a:rPr>
              <a:t>право на безоплатне користування житлом з освітленням і опаленням тим, хто проживає і працює у сільській місцевості і селищах міського типу, надання пільг щодо сплати земельного податку, кредитування, обзаведення господарством і будівництва приватного житла, придбання автомототранспорту (ст. 48 КУ, п. «ї» ст. 77 ЗУ «Основи законодавства України про охорону здоров’я») </a:t>
            </a:r>
            <a:endParaRPr lang="en-US" sz="1500" dirty="0">
              <a:solidFill>
                <a:srgbClr val="213B38">
                  <a:alpha val="7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845707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9B36E71-93BD-4984-AC9C-CC9FB9CC06D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A767031-C99F-4567-B7D9-353331C7790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664"/>
            <a:ext cx="12188952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6000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3FEDEE9-12A6-4011-A532-8071D6086BF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63"/>
            <a:ext cx="12188952" cy="6858000"/>
          </a:xfrm>
          <a:prstGeom prst="rect">
            <a:avLst/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57C37CE9-19CE-49DF-A887-2214EBB1F09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743200" y="0"/>
            <a:ext cx="6857999" cy="6857998"/>
          </a:xfrm>
          <a:prstGeom prst="ellipse">
            <a:avLst/>
          </a:prstGeom>
          <a:gradFill>
            <a:gsLst>
              <a:gs pos="0">
                <a:schemeClr val="accent1">
                  <a:lumMod val="20000"/>
                  <a:lumOff val="80000"/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</a:gradFill>
          <a:ln>
            <a:noFill/>
          </a:ln>
          <a:effectLst>
            <a:softEdge rad="520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7EF84E8E-7E93-4DEE-BCFB-2AE29098B5C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3990" y="1194074"/>
            <a:ext cx="5589934" cy="5737916"/>
          </a:xfrm>
          <a:prstGeom prst="ellipse">
            <a:avLst/>
          </a:prstGeom>
          <a:gradFill>
            <a:gsLst>
              <a:gs pos="0">
                <a:schemeClr val="accent1">
                  <a:alpha val="40000"/>
                </a:schemeClr>
              </a:gs>
              <a:gs pos="100000">
                <a:schemeClr val="accent5">
                  <a:alpha val="20000"/>
                </a:schemeClr>
              </a:gs>
            </a:gsLst>
            <a:lin ang="2700000" scaled="1"/>
          </a:gradFill>
          <a:ln>
            <a:noFill/>
          </a:ln>
          <a:effectLst>
            <a:softEdge rad="952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9046502B-E9B6-4225-B8EE-BC5D644686B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6439622" y="194269"/>
            <a:ext cx="5760743" cy="57379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5">
                  <a:alpha val="40000"/>
                </a:schemeClr>
              </a:gs>
            </a:gsLst>
            <a:lin ang="2700000" scaled="1"/>
          </a:gradFill>
          <a:ln>
            <a:noFill/>
          </a:ln>
          <a:effectLst>
            <a:softEdge rad="1003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Frame 24">
            <a:extLst>
              <a:ext uri="{FF2B5EF4-FFF2-40B4-BE49-F238E27FC236}">
                <a16:creationId xmlns:a16="http://schemas.microsoft.com/office/drawing/2014/main" id="{1566AC62-7AC7-4ED5-A03D-E28AC560E48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frame">
            <a:avLst>
              <a:gd name="adj1" fmla="val 716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FBC21EC4-33E8-4636-9320-846EA84A9A43}"/>
              </a:ext>
            </a:extLst>
          </p:cNvPr>
          <p:cNvSpPr txBox="1">
            <a:spLocks/>
          </p:cNvSpPr>
          <p:nvPr/>
        </p:nvSpPr>
        <p:spPr>
          <a:xfrm>
            <a:off x="838200" y="857250"/>
            <a:ext cx="5050851" cy="51434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200" kern="1200" dirty="0">
                <a:gradFill flip="none" rotWithShape="1">
                  <a:gsLst>
                    <a:gs pos="0">
                      <a:schemeClr val="accent5"/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  <a:latin typeface="+mj-lt"/>
                <a:ea typeface="+mn-ea"/>
                <a:cs typeface="Angsana New" panose="02020603050405020304" pitchFamily="18" charset="-34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4400" dirty="0" err="1">
                <a:solidFill>
                  <a:srgbClr val="FFFFFF"/>
                </a:solidFill>
              </a:rPr>
              <a:t>Професійні</a:t>
            </a:r>
            <a:r>
              <a:rPr lang="en-US" sz="4400" dirty="0">
                <a:solidFill>
                  <a:srgbClr val="FFFFFF"/>
                </a:solidFill>
              </a:rPr>
              <a:t> </a:t>
            </a:r>
            <a:r>
              <a:rPr lang="en-US" sz="4400" dirty="0" err="1">
                <a:solidFill>
                  <a:srgbClr val="FFFFFF"/>
                </a:solidFill>
              </a:rPr>
              <a:t>права</a:t>
            </a:r>
            <a:r>
              <a:rPr lang="en-US" sz="4400" dirty="0">
                <a:solidFill>
                  <a:srgbClr val="FFFFFF"/>
                </a:solidFill>
              </a:rPr>
              <a:t> </a:t>
            </a:r>
            <a:r>
              <a:rPr lang="en-US" sz="4400" dirty="0" err="1">
                <a:solidFill>
                  <a:srgbClr val="FFFFFF"/>
                </a:solidFill>
              </a:rPr>
              <a:t>медичного</a:t>
            </a:r>
            <a:r>
              <a:rPr lang="en-US" sz="4400" dirty="0">
                <a:solidFill>
                  <a:srgbClr val="FFFFFF"/>
                </a:solidFill>
              </a:rPr>
              <a:t> </a:t>
            </a:r>
            <a:r>
              <a:rPr lang="en-US" sz="4400" dirty="0" err="1">
                <a:solidFill>
                  <a:srgbClr val="FFFFFF"/>
                </a:solidFill>
              </a:rPr>
              <a:t>та</a:t>
            </a:r>
            <a:r>
              <a:rPr lang="en-US" sz="4400" dirty="0">
                <a:solidFill>
                  <a:srgbClr val="FFFFFF"/>
                </a:solidFill>
              </a:rPr>
              <a:t> </a:t>
            </a:r>
            <a:r>
              <a:rPr lang="en-US" sz="4400" dirty="0" err="1">
                <a:solidFill>
                  <a:srgbClr val="FFFFFF"/>
                </a:solidFill>
              </a:rPr>
              <a:t>фармацевтичного</a:t>
            </a:r>
            <a:r>
              <a:rPr lang="en-US" sz="4400" dirty="0">
                <a:solidFill>
                  <a:srgbClr val="FFFFFF"/>
                </a:solidFill>
              </a:rPr>
              <a:t> </a:t>
            </a:r>
            <a:r>
              <a:rPr lang="en-US" sz="4400" dirty="0" err="1">
                <a:solidFill>
                  <a:srgbClr val="FFFFFF"/>
                </a:solidFill>
              </a:rPr>
              <a:t>працівника</a:t>
            </a:r>
            <a:endParaRPr lang="en-US" sz="4400" dirty="0">
              <a:solidFill>
                <a:srgbClr val="FFFFFF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42E5A36-198B-455D-A346-4D1E39F029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44653" y="699100"/>
            <a:ext cx="5882315" cy="54598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500" b="1" dirty="0" err="1">
                <a:ea typeface="+mn-lt"/>
                <a:cs typeface="+mn-lt"/>
              </a:rPr>
              <a:t>право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на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першочергове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одержання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лікувально-профілактичної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допомоги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і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забезпечення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лікарськими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та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протезними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засобами</a:t>
            </a:r>
            <a:r>
              <a:rPr lang="en-US" sz="1500" b="1" dirty="0">
                <a:ea typeface="+mn-lt"/>
                <a:cs typeface="+mn-lt"/>
              </a:rPr>
              <a:t> (</a:t>
            </a:r>
            <a:r>
              <a:rPr lang="en-US" sz="1500" b="1" dirty="0" err="1">
                <a:ea typeface="+mn-lt"/>
                <a:cs typeface="+mn-lt"/>
              </a:rPr>
              <a:t>ст</a:t>
            </a:r>
            <a:r>
              <a:rPr lang="en-US" sz="1500" b="1" dirty="0">
                <a:ea typeface="+mn-lt"/>
                <a:cs typeface="+mn-lt"/>
              </a:rPr>
              <a:t>. 49 КУ, </a:t>
            </a:r>
            <a:r>
              <a:rPr lang="en-US" sz="1500" b="1" dirty="0" err="1">
                <a:ea typeface="+mn-lt"/>
                <a:cs typeface="+mn-lt"/>
              </a:rPr>
              <a:t>ст</a:t>
            </a:r>
            <a:r>
              <a:rPr lang="en-US" sz="1500" b="1" dirty="0">
                <a:ea typeface="+mn-lt"/>
                <a:cs typeface="+mn-lt"/>
              </a:rPr>
              <a:t>. 283, 284 ЦК, </a:t>
            </a:r>
            <a:r>
              <a:rPr lang="en-US" sz="1500" b="1" dirty="0" err="1">
                <a:ea typeface="+mn-lt"/>
                <a:cs typeface="+mn-lt"/>
              </a:rPr>
              <a:t>п</a:t>
            </a:r>
            <a:r>
              <a:rPr lang="en-US" sz="1500" b="1" dirty="0">
                <a:ea typeface="+mn-lt"/>
                <a:cs typeface="+mn-lt"/>
              </a:rPr>
              <a:t>. «</a:t>
            </a:r>
            <a:r>
              <a:rPr lang="en-US" sz="1500" b="1" dirty="0" err="1">
                <a:ea typeface="+mn-lt"/>
                <a:cs typeface="+mn-lt"/>
              </a:rPr>
              <a:t>й</a:t>
            </a:r>
            <a:r>
              <a:rPr lang="en-US" sz="1500" b="1" dirty="0">
                <a:ea typeface="+mn-lt"/>
                <a:cs typeface="+mn-lt"/>
              </a:rPr>
              <a:t>» </a:t>
            </a:r>
            <a:r>
              <a:rPr lang="en-US" sz="1500" b="1" dirty="0" err="1">
                <a:ea typeface="+mn-lt"/>
                <a:cs typeface="+mn-lt"/>
              </a:rPr>
              <a:t>ст</a:t>
            </a:r>
            <a:r>
              <a:rPr lang="en-US" sz="1500" b="1" dirty="0">
                <a:ea typeface="+mn-lt"/>
                <a:cs typeface="+mn-lt"/>
              </a:rPr>
              <a:t>. 77 ЗУ «</a:t>
            </a:r>
            <a:r>
              <a:rPr lang="en-US" sz="1500" b="1" dirty="0" err="1">
                <a:ea typeface="+mn-lt"/>
                <a:cs typeface="+mn-lt"/>
              </a:rPr>
              <a:t>Основи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законодавства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України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про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охорону</a:t>
            </a:r>
            <a:r>
              <a:rPr lang="en-US" sz="1500" b="1" dirty="0">
                <a:ea typeface="+mn-lt"/>
                <a:cs typeface="+mn-lt"/>
              </a:rPr>
              <a:t> здоров’я») </a:t>
            </a:r>
            <a:endParaRPr lang="en-US" sz="1500" b="1" dirty="0">
              <a:solidFill>
                <a:srgbClr val="213B38">
                  <a:alpha val="70000"/>
                </a:srgbClr>
              </a:solidFill>
              <a:ea typeface="+mn-lt"/>
              <a:cs typeface="+mn-lt"/>
            </a:endParaRPr>
          </a:p>
          <a:p>
            <a:pPr>
              <a:lnSpc>
                <a:spcPct val="100000"/>
              </a:lnSpc>
              <a:buClr>
                <a:srgbClr val="E4F0EF"/>
              </a:buClr>
            </a:pPr>
            <a:r>
              <a:rPr lang="en-US" sz="1500" b="1" dirty="0" err="1">
                <a:ea typeface="+mn-lt"/>
                <a:cs typeface="+mn-lt"/>
              </a:rPr>
              <a:t>право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на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безоплатне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одержання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у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власність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земельної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ділянки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в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межах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земельної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частки</a:t>
            </a:r>
            <a:r>
              <a:rPr lang="en-US" sz="1500" b="1" dirty="0">
                <a:ea typeface="+mn-lt"/>
                <a:cs typeface="+mn-lt"/>
              </a:rPr>
              <a:t> (</a:t>
            </a:r>
            <a:r>
              <a:rPr lang="en-US" sz="1500" b="1" dirty="0" err="1">
                <a:ea typeface="+mn-lt"/>
                <a:cs typeface="+mn-lt"/>
              </a:rPr>
              <a:t>паю</a:t>
            </a:r>
            <a:r>
              <a:rPr lang="en-US" sz="1500" b="1" dirty="0">
                <a:ea typeface="+mn-lt"/>
                <a:cs typeface="+mn-lt"/>
              </a:rPr>
              <a:t>) </a:t>
            </a:r>
            <a:r>
              <a:rPr lang="en-US" sz="1500" b="1" dirty="0" err="1">
                <a:ea typeface="+mn-lt"/>
                <a:cs typeface="+mn-lt"/>
              </a:rPr>
              <a:t>члена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сільськогосподарського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підприємства</a:t>
            </a:r>
            <a:r>
              <a:rPr lang="en-US" sz="1500" b="1" dirty="0">
                <a:ea typeface="+mn-lt"/>
                <a:cs typeface="+mn-lt"/>
              </a:rPr>
              <a:t> (</a:t>
            </a:r>
            <a:r>
              <a:rPr lang="en-US" sz="1500" b="1" dirty="0" err="1">
                <a:ea typeface="+mn-lt"/>
                <a:cs typeface="+mn-lt"/>
              </a:rPr>
              <a:t>ст</a:t>
            </a:r>
            <a:r>
              <a:rPr lang="en-US" sz="1500" b="1" dirty="0">
                <a:ea typeface="+mn-lt"/>
                <a:cs typeface="+mn-lt"/>
              </a:rPr>
              <a:t>. 41 КУ, </a:t>
            </a:r>
            <a:r>
              <a:rPr lang="en-US" sz="1500" b="1" dirty="0" err="1">
                <a:ea typeface="+mn-lt"/>
                <a:cs typeface="+mn-lt"/>
              </a:rPr>
              <a:t>п</a:t>
            </a:r>
            <a:r>
              <a:rPr lang="en-US" sz="1500" b="1" dirty="0">
                <a:ea typeface="+mn-lt"/>
                <a:cs typeface="+mn-lt"/>
              </a:rPr>
              <a:t>. «</a:t>
            </a:r>
            <a:r>
              <a:rPr lang="en-US" sz="1500" b="1" dirty="0" err="1">
                <a:ea typeface="+mn-lt"/>
                <a:cs typeface="+mn-lt"/>
              </a:rPr>
              <a:t>м</a:t>
            </a:r>
            <a:r>
              <a:rPr lang="en-US" sz="1500" b="1" dirty="0">
                <a:ea typeface="+mn-lt"/>
                <a:cs typeface="+mn-lt"/>
              </a:rPr>
              <a:t>» </a:t>
            </a:r>
            <a:r>
              <a:rPr lang="en-US" sz="1500" b="1" dirty="0" err="1">
                <a:ea typeface="+mn-lt"/>
                <a:cs typeface="+mn-lt"/>
              </a:rPr>
              <a:t>ст</a:t>
            </a:r>
            <a:r>
              <a:rPr lang="en-US" sz="1500" b="1" dirty="0">
                <a:ea typeface="+mn-lt"/>
                <a:cs typeface="+mn-lt"/>
              </a:rPr>
              <a:t>. 77 ЗУ «</a:t>
            </a:r>
            <a:r>
              <a:rPr lang="en-US" sz="1500" b="1" dirty="0" err="1">
                <a:ea typeface="+mn-lt"/>
                <a:cs typeface="+mn-lt"/>
              </a:rPr>
              <a:t>Основи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законодавства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України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про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охорону</a:t>
            </a:r>
            <a:r>
              <a:rPr lang="en-US" sz="1500" b="1" dirty="0">
                <a:ea typeface="+mn-lt"/>
                <a:cs typeface="+mn-lt"/>
              </a:rPr>
              <a:t> здоров’я»). </a:t>
            </a:r>
            <a:endParaRPr lang="en-US" sz="1500" b="1" dirty="0">
              <a:solidFill>
                <a:srgbClr val="213B38">
                  <a:alpha val="70000"/>
                </a:srgbClr>
              </a:solidFill>
              <a:ea typeface="+mn-lt"/>
              <a:cs typeface="+mn-lt"/>
            </a:endParaRPr>
          </a:p>
          <a:p>
            <a:pPr>
              <a:lnSpc>
                <a:spcPct val="100000"/>
              </a:lnSpc>
              <a:buClr>
                <a:srgbClr val="E4F0EF"/>
              </a:buClr>
            </a:pPr>
            <a:r>
              <a:rPr lang="en-US" sz="1500" b="1" dirty="0" err="1">
                <a:ea typeface="+mn-lt"/>
                <a:cs typeface="+mn-lt"/>
              </a:rPr>
              <a:t>право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на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судовий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захист</a:t>
            </a:r>
            <a:r>
              <a:rPr lang="en-US" sz="1500" b="1" dirty="0">
                <a:ea typeface="+mn-lt"/>
                <a:cs typeface="+mn-lt"/>
              </a:rPr>
              <a:t> професійної </a:t>
            </a:r>
            <a:r>
              <a:rPr lang="en-US" sz="1500" b="1" dirty="0" err="1">
                <a:ea typeface="+mn-lt"/>
                <a:cs typeface="+mn-lt"/>
              </a:rPr>
              <a:t>честі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та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гідності</a:t>
            </a:r>
            <a:r>
              <a:rPr lang="en-US" sz="1500" b="1" dirty="0">
                <a:ea typeface="+mn-lt"/>
                <a:cs typeface="+mn-lt"/>
              </a:rPr>
              <a:t> (</a:t>
            </a:r>
            <a:r>
              <a:rPr lang="en-US" sz="1500" b="1" dirty="0" err="1">
                <a:ea typeface="+mn-lt"/>
                <a:cs typeface="+mn-lt"/>
              </a:rPr>
              <a:t>ст</a:t>
            </a:r>
            <a:r>
              <a:rPr lang="en-US" sz="1500" b="1" dirty="0">
                <a:ea typeface="+mn-lt"/>
                <a:cs typeface="+mn-lt"/>
              </a:rPr>
              <a:t>. 3, 55, 56, 59, 68 КУ, </a:t>
            </a:r>
            <a:r>
              <a:rPr lang="en-US" sz="1500" b="1" dirty="0" err="1">
                <a:ea typeface="+mn-lt"/>
                <a:cs typeface="+mn-lt"/>
              </a:rPr>
              <a:t>ст</a:t>
            </a:r>
            <a:r>
              <a:rPr lang="en-US" sz="1500" b="1" dirty="0">
                <a:ea typeface="+mn-lt"/>
                <a:cs typeface="+mn-lt"/>
              </a:rPr>
              <a:t>. 15, 16, 297, 299 ЦК, </a:t>
            </a:r>
            <a:r>
              <a:rPr lang="en-US" sz="1500" b="1" dirty="0" err="1">
                <a:ea typeface="+mn-lt"/>
                <a:cs typeface="+mn-lt"/>
              </a:rPr>
              <a:t>п</a:t>
            </a:r>
            <a:r>
              <a:rPr lang="en-US" sz="1500" b="1" dirty="0">
                <a:ea typeface="+mn-lt"/>
                <a:cs typeface="+mn-lt"/>
              </a:rPr>
              <a:t>. «</a:t>
            </a:r>
            <a:r>
              <a:rPr lang="en-US" sz="1500" b="1" dirty="0" err="1">
                <a:ea typeface="+mn-lt"/>
                <a:cs typeface="+mn-lt"/>
              </a:rPr>
              <a:t>л</a:t>
            </a:r>
            <a:r>
              <a:rPr lang="en-US" sz="1500" b="1" dirty="0">
                <a:ea typeface="+mn-lt"/>
                <a:cs typeface="+mn-lt"/>
              </a:rPr>
              <a:t>» </a:t>
            </a:r>
            <a:r>
              <a:rPr lang="en-US" sz="1500" b="1" dirty="0" err="1">
                <a:ea typeface="+mn-lt"/>
                <a:cs typeface="+mn-lt"/>
              </a:rPr>
              <a:t>ч</a:t>
            </a:r>
            <a:r>
              <a:rPr lang="en-US" sz="1500" b="1" dirty="0">
                <a:ea typeface="+mn-lt"/>
                <a:cs typeface="+mn-lt"/>
              </a:rPr>
              <a:t>. 1 </a:t>
            </a:r>
            <a:r>
              <a:rPr lang="en-US" sz="1500" b="1" dirty="0" err="1">
                <a:ea typeface="+mn-lt"/>
                <a:cs typeface="+mn-lt"/>
              </a:rPr>
              <a:t>ст</a:t>
            </a:r>
            <a:r>
              <a:rPr lang="en-US" sz="1500" b="1" dirty="0">
                <a:ea typeface="+mn-lt"/>
                <a:cs typeface="+mn-lt"/>
              </a:rPr>
              <a:t>. 77 ЗУ «</a:t>
            </a:r>
            <a:r>
              <a:rPr lang="en-US" sz="1500" b="1" dirty="0" err="1">
                <a:ea typeface="+mn-lt"/>
                <a:cs typeface="+mn-lt"/>
              </a:rPr>
              <a:t>Основи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законодавства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України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про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охорону</a:t>
            </a:r>
            <a:r>
              <a:rPr lang="en-US" sz="1500" b="1" dirty="0">
                <a:ea typeface="+mn-lt"/>
                <a:cs typeface="+mn-lt"/>
              </a:rPr>
              <a:t> здоров’я») </a:t>
            </a:r>
            <a:endParaRPr lang="en-US" sz="1500" b="1" dirty="0">
              <a:solidFill>
                <a:srgbClr val="213B38">
                  <a:alpha val="70000"/>
                </a:srgbClr>
              </a:solidFill>
              <a:ea typeface="+mn-lt"/>
              <a:cs typeface="+mn-lt"/>
            </a:endParaRPr>
          </a:p>
          <a:p>
            <a:pPr>
              <a:lnSpc>
                <a:spcPct val="100000"/>
              </a:lnSpc>
              <a:buClr>
                <a:srgbClr val="E4F0EF"/>
              </a:buClr>
            </a:pPr>
            <a:r>
              <a:rPr lang="en-US" sz="1500" b="1" dirty="0" err="1">
                <a:ea typeface="+mn-lt"/>
                <a:cs typeface="+mn-lt"/>
              </a:rPr>
              <a:t>право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на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створення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наукових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медичних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товариств</a:t>
            </a:r>
            <a:r>
              <a:rPr lang="en-US" sz="1500" b="1" dirty="0">
                <a:ea typeface="+mn-lt"/>
                <a:cs typeface="+mn-lt"/>
              </a:rPr>
              <a:t>, </a:t>
            </a:r>
            <a:r>
              <a:rPr lang="en-US" sz="1500" b="1" dirty="0" err="1">
                <a:ea typeface="+mn-lt"/>
                <a:cs typeface="+mn-lt"/>
              </a:rPr>
              <a:t>професійних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спілок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та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інших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громадських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організацій</a:t>
            </a:r>
            <a:r>
              <a:rPr lang="en-US" sz="1500" b="1" dirty="0">
                <a:ea typeface="+mn-lt"/>
                <a:cs typeface="+mn-lt"/>
              </a:rPr>
              <a:t> (</a:t>
            </a:r>
            <a:r>
              <a:rPr lang="en-US" sz="1500" b="1" dirty="0" err="1">
                <a:ea typeface="+mn-lt"/>
                <a:cs typeface="+mn-lt"/>
              </a:rPr>
              <a:t>ч</a:t>
            </a:r>
            <a:r>
              <a:rPr lang="en-US" sz="1500" b="1" dirty="0">
                <a:ea typeface="+mn-lt"/>
                <a:cs typeface="+mn-lt"/>
              </a:rPr>
              <a:t>. 1, 3, 4 </a:t>
            </a:r>
            <a:r>
              <a:rPr lang="en-US" sz="1500" b="1" dirty="0" err="1">
                <a:ea typeface="+mn-lt"/>
                <a:cs typeface="+mn-lt"/>
              </a:rPr>
              <a:t>ст</a:t>
            </a:r>
            <a:r>
              <a:rPr lang="en-US" sz="1500" b="1" dirty="0">
                <a:ea typeface="+mn-lt"/>
                <a:cs typeface="+mn-lt"/>
              </a:rPr>
              <a:t>. 35 КУ, </a:t>
            </a:r>
            <a:r>
              <a:rPr lang="en-US" sz="1500" b="1" dirty="0" err="1">
                <a:ea typeface="+mn-lt"/>
                <a:cs typeface="+mn-lt"/>
              </a:rPr>
              <a:t>ст</a:t>
            </a:r>
            <a:r>
              <a:rPr lang="en-US" sz="1500" b="1" dirty="0">
                <a:ea typeface="+mn-lt"/>
                <a:cs typeface="+mn-lt"/>
              </a:rPr>
              <a:t>. 314 ЦК, </a:t>
            </a:r>
            <a:r>
              <a:rPr lang="en-US" sz="1500" b="1" dirty="0" err="1">
                <a:ea typeface="+mn-lt"/>
                <a:cs typeface="+mn-lt"/>
              </a:rPr>
              <a:t>п</a:t>
            </a:r>
            <a:r>
              <a:rPr lang="en-US" sz="1500" b="1" dirty="0">
                <a:ea typeface="+mn-lt"/>
                <a:cs typeface="+mn-lt"/>
              </a:rPr>
              <a:t>. «</a:t>
            </a:r>
            <a:r>
              <a:rPr lang="en-US" sz="1500" b="1" dirty="0" err="1">
                <a:ea typeface="+mn-lt"/>
                <a:cs typeface="+mn-lt"/>
              </a:rPr>
              <a:t>к</a:t>
            </a:r>
            <a:r>
              <a:rPr lang="en-US" sz="1500" b="1" dirty="0">
                <a:ea typeface="+mn-lt"/>
                <a:cs typeface="+mn-lt"/>
              </a:rPr>
              <a:t>» </a:t>
            </a:r>
            <a:r>
              <a:rPr lang="en-US" sz="1500" b="1" dirty="0" err="1">
                <a:ea typeface="+mn-lt"/>
                <a:cs typeface="+mn-lt"/>
              </a:rPr>
              <a:t>ч</a:t>
            </a:r>
            <a:r>
              <a:rPr lang="en-US" sz="1500" b="1" dirty="0">
                <a:ea typeface="+mn-lt"/>
                <a:cs typeface="+mn-lt"/>
              </a:rPr>
              <a:t>. 1 </a:t>
            </a:r>
            <a:r>
              <a:rPr lang="en-US" sz="1500" b="1" dirty="0" err="1">
                <a:ea typeface="+mn-lt"/>
                <a:cs typeface="+mn-lt"/>
              </a:rPr>
              <a:t>ст</a:t>
            </a:r>
            <a:r>
              <a:rPr lang="en-US" sz="1500" b="1" dirty="0">
                <a:ea typeface="+mn-lt"/>
                <a:cs typeface="+mn-lt"/>
              </a:rPr>
              <a:t>. 77 ЗУ «</a:t>
            </a:r>
            <a:r>
              <a:rPr lang="en-US" sz="1500" b="1" dirty="0" err="1">
                <a:ea typeface="+mn-lt"/>
                <a:cs typeface="+mn-lt"/>
              </a:rPr>
              <a:t>Основи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законодавства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України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про</a:t>
            </a:r>
            <a:r>
              <a:rPr lang="en-US" sz="1500" b="1" dirty="0">
                <a:ea typeface="+mn-lt"/>
                <a:cs typeface="+mn-lt"/>
              </a:rPr>
              <a:t> </a:t>
            </a:r>
            <a:r>
              <a:rPr lang="en-US" sz="1500" b="1" dirty="0" err="1">
                <a:ea typeface="+mn-lt"/>
                <a:cs typeface="+mn-lt"/>
              </a:rPr>
              <a:t>охорону</a:t>
            </a:r>
            <a:r>
              <a:rPr lang="en-US" sz="1500" b="1" dirty="0">
                <a:ea typeface="+mn-lt"/>
                <a:cs typeface="+mn-lt"/>
              </a:rPr>
              <a:t> здоров’я») </a:t>
            </a:r>
            <a:endParaRPr lang="en-US" sz="1500" dirty="0">
              <a:solidFill>
                <a:srgbClr val="213B38">
                  <a:alpha val="7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72376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768DCD-B824-413A-B330-8D57ADB3724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3AF316-B97B-4045-A8B6-65624BC04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426" y="95251"/>
            <a:ext cx="11306354" cy="681847"/>
          </a:xfrm>
        </p:spPr>
        <p:txBody>
          <a:bodyPr anchor="b">
            <a:normAutofit fontScale="90000"/>
          </a:bodyPr>
          <a:lstStyle/>
          <a:p>
            <a:pPr algn="ctr"/>
            <a:r>
              <a:rPr lang="ru-RU" sz="4400" err="1">
                <a:solidFill>
                  <a:srgbClr val="68B0A8">
                    <a:alpha val="70000"/>
                  </a:srgbClr>
                </a:solidFill>
                <a:cs typeface="Angsana New"/>
              </a:rPr>
              <a:t>Професійні</a:t>
            </a:r>
            <a:r>
              <a:rPr lang="ru-RU" sz="4400">
                <a:solidFill>
                  <a:srgbClr val="68B0A8">
                    <a:alpha val="70000"/>
                  </a:srgbClr>
                </a:solidFill>
                <a:cs typeface="Angsana New"/>
              </a:rPr>
              <a:t> </a:t>
            </a:r>
            <a:r>
              <a:rPr lang="ru-RU" sz="4400" err="1">
                <a:solidFill>
                  <a:srgbClr val="68B0A8">
                    <a:alpha val="70000"/>
                  </a:srgbClr>
                </a:solidFill>
                <a:cs typeface="Angsana New"/>
              </a:rPr>
              <a:t>обов'язки</a:t>
            </a:r>
            <a:r>
              <a:rPr lang="ru-RU" sz="4400">
                <a:solidFill>
                  <a:srgbClr val="68B0A8">
                    <a:alpha val="70000"/>
                  </a:srgbClr>
                </a:solidFill>
                <a:cs typeface="Angsana New"/>
              </a:rPr>
              <a:t> </a:t>
            </a:r>
            <a:r>
              <a:rPr lang="ru-RU" sz="4400" err="1">
                <a:solidFill>
                  <a:srgbClr val="68B0A8">
                    <a:alpha val="70000"/>
                  </a:srgbClr>
                </a:solidFill>
                <a:cs typeface="Angsana New"/>
              </a:rPr>
              <a:t>медичного</a:t>
            </a:r>
            <a:r>
              <a:rPr lang="ru-RU" sz="4400">
                <a:solidFill>
                  <a:srgbClr val="68B0A8">
                    <a:alpha val="70000"/>
                  </a:srgbClr>
                </a:solidFill>
                <a:cs typeface="Angsana New"/>
              </a:rPr>
              <a:t> </a:t>
            </a:r>
            <a:r>
              <a:rPr lang="ru-RU" sz="4400" err="1">
                <a:solidFill>
                  <a:srgbClr val="68B0A8">
                    <a:alpha val="70000"/>
                  </a:srgbClr>
                </a:solidFill>
                <a:cs typeface="Angsana New"/>
              </a:rPr>
              <a:t>працівника</a:t>
            </a:r>
            <a:endParaRPr lang="ru-RU" sz="4400" err="1">
              <a:solidFill>
                <a:srgbClr val="68B0A8">
                  <a:alpha val="70000"/>
                </a:srgbClr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8D49755-9B8A-4384-867B-63231D062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539" y="1710008"/>
            <a:ext cx="10955008" cy="515706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z="1800" dirty="0" err="1">
                <a:ea typeface="+mn-lt"/>
                <a:cs typeface="+mn-lt"/>
              </a:rPr>
              <a:t>надавати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своєчасну</a:t>
            </a:r>
            <a:r>
              <a:rPr lang="ru-RU" sz="1800" dirty="0">
                <a:ea typeface="+mn-lt"/>
                <a:cs typeface="+mn-lt"/>
              </a:rPr>
              <a:t> та </a:t>
            </a:r>
            <a:r>
              <a:rPr lang="ru-RU" sz="1800" dirty="0" err="1">
                <a:ea typeface="+mn-lt"/>
                <a:cs typeface="+mn-lt"/>
              </a:rPr>
              <a:t>кваліфіковану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медичну</a:t>
            </a:r>
            <a:r>
              <a:rPr lang="ru-RU" sz="1800" dirty="0">
                <a:ea typeface="+mn-lt"/>
                <a:cs typeface="+mn-lt"/>
              </a:rPr>
              <a:t> і </a:t>
            </a:r>
            <a:r>
              <a:rPr lang="ru-RU" sz="1800" dirty="0" err="1">
                <a:ea typeface="+mn-lt"/>
                <a:cs typeface="+mn-lt"/>
              </a:rPr>
              <a:t>фармацевтичну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допомогу</a:t>
            </a:r>
            <a:r>
              <a:rPr lang="ru-RU" sz="1800" dirty="0">
                <a:ea typeface="+mn-lt"/>
                <a:cs typeface="+mn-lt"/>
              </a:rPr>
              <a:t>, </a:t>
            </a:r>
            <a:r>
              <a:rPr lang="ru-RU" sz="1800" dirty="0" err="1">
                <a:ea typeface="+mn-lt"/>
                <a:cs typeface="+mn-lt"/>
              </a:rPr>
              <a:t>сприяти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охороні</a:t>
            </a:r>
            <a:r>
              <a:rPr lang="ru-RU" sz="1800" dirty="0">
                <a:ea typeface="+mn-lt"/>
                <a:cs typeface="+mn-lt"/>
              </a:rPr>
              <a:t> та </a:t>
            </a:r>
            <a:r>
              <a:rPr lang="ru-RU" sz="1800" dirty="0" err="1">
                <a:ea typeface="+mn-lt"/>
                <a:cs typeface="+mn-lt"/>
              </a:rPr>
              <a:t>зміцненню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здоров’я</a:t>
            </a:r>
            <a:r>
              <a:rPr lang="ru-RU" sz="1800" dirty="0">
                <a:ea typeface="+mn-lt"/>
                <a:cs typeface="+mn-lt"/>
              </a:rPr>
              <a:t> людей, </a:t>
            </a:r>
            <a:r>
              <a:rPr lang="ru-RU" sz="1800" dirty="0" err="1">
                <a:ea typeface="+mn-lt"/>
                <a:cs typeface="+mn-lt"/>
              </a:rPr>
              <a:t>запобіганню</a:t>
            </a:r>
            <a:r>
              <a:rPr lang="ru-RU" sz="1800" dirty="0">
                <a:ea typeface="+mn-lt"/>
                <a:cs typeface="+mn-lt"/>
              </a:rPr>
              <a:t> і </a:t>
            </a:r>
            <a:r>
              <a:rPr lang="ru-RU" sz="1800" dirty="0" err="1">
                <a:ea typeface="+mn-lt"/>
                <a:cs typeface="+mn-lt"/>
              </a:rPr>
              <a:t>лікуванню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захворювань</a:t>
            </a:r>
            <a:r>
              <a:rPr lang="ru-RU" sz="1800" dirty="0">
                <a:ea typeface="+mn-lt"/>
                <a:cs typeface="+mn-lt"/>
              </a:rPr>
              <a:t> (ст. 9 КУ, ст. 284 ЦК, ст. 6, 78 Закону </a:t>
            </a:r>
            <a:r>
              <a:rPr lang="ru-RU" sz="1800" dirty="0" err="1">
                <a:ea typeface="+mn-lt"/>
                <a:cs typeface="+mn-lt"/>
              </a:rPr>
              <a:t>України</a:t>
            </a:r>
            <a:r>
              <a:rPr lang="ru-RU" sz="1800" dirty="0">
                <a:ea typeface="+mn-lt"/>
                <a:cs typeface="+mn-lt"/>
              </a:rPr>
              <a:t>) </a:t>
            </a:r>
            <a:endParaRPr lang="ru-RU" sz="1800" dirty="0">
              <a:solidFill>
                <a:srgbClr val="213B38">
                  <a:alpha val="60000"/>
                </a:srgbClr>
              </a:solidFill>
              <a:ea typeface="+mn-lt"/>
              <a:cs typeface="+mn-lt"/>
            </a:endParaRPr>
          </a:p>
          <a:p>
            <a:pPr>
              <a:buClr>
                <a:srgbClr val="E4F0EF"/>
              </a:buClr>
            </a:pPr>
            <a:r>
              <a:rPr lang="ru-RU" sz="1800" dirty="0" err="1">
                <a:ea typeface="+mn-lt"/>
                <a:cs typeface="+mn-lt"/>
              </a:rPr>
              <a:t>безоплатно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надавати</a:t>
            </a:r>
            <a:r>
              <a:rPr lang="ru-RU" sz="1800" dirty="0">
                <a:ea typeface="+mn-lt"/>
                <a:cs typeface="+mn-lt"/>
              </a:rPr>
              <a:t> першу </a:t>
            </a:r>
            <a:r>
              <a:rPr lang="ru-RU" sz="1800" dirty="0" err="1">
                <a:ea typeface="+mn-lt"/>
                <a:cs typeface="+mn-lt"/>
              </a:rPr>
              <a:t>невідкладну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медичну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допомогу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громадянам</a:t>
            </a:r>
            <a:r>
              <a:rPr lang="ru-RU" sz="1800" dirty="0">
                <a:ea typeface="+mn-lt"/>
                <a:cs typeface="+mn-lt"/>
              </a:rPr>
              <a:t> у </a:t>
            </a:r>
            <a:r>
              <a:rPr lang="ru-RU" sz="1800" dirty="0" err="1">
                <a:ea typeface="+mn-lt"/>
                <a:cs typeface="+mn-lt"/>
              </a:rPr>
              <a:t>разі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нещасного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випадку</a:t>
            </a:r>
            <a:r>
              <a:rPr lang="ru-RU" sz="1800" dirty="0">
                <a:ea typeface="+mn-lt"/>
                <a:cs typeface="+mn-lt"/>
              </a:rPr>
              <a:t> та в </a:t>
            </a:r>
            <a:r>
              <a:rPr lang="ru-RU" sz="1800" dirty="0" err="1">
                <a:ea typeface="+mn-lt"/>
                <a:cs typeface="+mn-lt"/>
              </a:rPr>
              <a:t>інших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екстремальних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ситуаціях</a:t>
            </a:r>
            <a:r>
              <a:rPr lang="ru-RU" sz="1800" dirty="0">
                <a:ea typeface="+mn-lt"/>
                <a:cs typeface="+mn-lt"/>
              </a:rPr>
              <a:t> (ст. 37, 78 Закону </a:t>
            </a:r>
            <a:r>
              <a:rPr lang="ru-RU" sz="1800" dirty="0" err="1">
                <a:ea typeface="+mn-lt"/>
                <a:cs typeface="+mn-lt"/>
              </a:rPr>
              <a:t>України</a:t>
            </a:r>
            <a:r>
              <a:rPr lang="ru-RU" sz="1800" dirty="0">
                <a:ea typeface="+mn-lt"/>
                <a:cs typeface="+mn-lt"/>
              </a:rPr>
              <a:t>)</a:t>
            </a:r>
            <a:endParaRPr lang="ru-RU" sz="1800" dirty="0">
              <a:solidFill>
                <a:srgbClr val="213B38">
                  <a:alpha val="70000"/>
                </a:srgbClr>
              </a:solidFill>
              <a:ea typeface="+mn-lt"/>
              <a:cs typeface="+mn-lt"/>
            </a:endParaRPr>
          </a:p>
          <a:p>
            <a:pPr>
              <a:buClr>
                <a:srgbClr val="E4F0EF"/>
              </a:buClr>
            </a:pPr>
            <a:r>
              <a:rPr lang="ru-RU" sz="1800" dirty="0" err="1">
                <a:ea typeface="+mn-lt"/>
                <a:cs typeface="+mn-lt"/>
              </a:rPr>
              <a:t>поширювати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наукові</a:t>
            </a:r>
            <a:r>
              <a:rPr lang="ru-RU" sz="1800" dirty="0">
                <a:ea typeface="+mn-lt"/>
                <a:cs typeface="+mn-lt"/>
              </a:rPr>
              <a:t> та </a:t>
            </a:r>
            <a:r>
              <a:rPr lang="ru-RU" sz="1800" dirty="0" err="1">
                <a:ea typeface="+mn-lt"/>
                <a:cs typeface="+mn-lt"/>
              </a:rPr>
              <a:t>медичні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знання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серед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населення</a:t>
            </a:r>
            <a:r>
              <a:rPr lang="ru-RU" sz="1800" dirty="0">
                <a:ea typeface="+mn-lt"/>
                <a:cs typeface="+mn-lt"/>
              </a:rPr>
              <a:t>, </a:t>
            </a:r>
            <a:r>
              <a:rPr lang="ru-RU" sz="1800" dirty="0" err="1">
                <a:ea typeface="+mn-lt"/>
                <a:cs typeface="+mn-lt"/>
              </a:rPr>
              <a:t>пропагувати</a:t>
            </a:r>
            <a:r>
              <a:rPr lang="ru-RU" sz="1800" dirty="0">
                <a:ea typeface="+mn-lt"/>
                <a:cs typeface="+mn-lt"/>
              </a:rPr>
              <a:t>, в тому </a:t>
            </a:r>
            <a:r>
              <a:rPr lang="ru-RU" sz="1800" dirty="0" err="1">
                <a:ea typeface="+mn-lt"/>
                <a:cs typeface="+mn-lt"/>
              </a:rPr>
              <a:t>числі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власним</a:t>
            </a:r>
            <a:r>
              <a:rPr lang="ru-RU" sz="1800" dirty="0">
                <a:ea typeface="+mn-lt"/>
                <a:cs typeface="+mn-lt"/>
              </a:rPr>
              <a:t> прикладом, здоровий </a:t>
            </a:r>
            <a:r>
              <a:rPr lang="ru-RU" sz="1800" dirty="0" err="1">
                <a:ea typeface="+mn-lt"/>
                <a:cs typeface="+mn-lt"/>
              </a:rPr>
              <a:t>спосіб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життя</a:t>
            </a:r>
            <a:r>
              <a:rPr lang="ru-RU" sz="1800" dirty="0">
                <a:ea typeface="+mn-lt"/>
                <a:cs typeface="+mn-lt"/>
              </a:rPr>
              <a:t> (ст. 49 КУ, ст. 32, 78 Закону </a:t>
            </a:r>
            <a:r>
              <a:rPr lang="ru-RU" sz="1800" dirty="0" err="1">
                <a:ea typeface="+mn-lt"/>
                <a:cs typeface="+mn-lt"/>
              </a:rPr>
              <a:t>України</a:t>
            </a:r>
            <a:r>
              <a:rPr lang="ru-RU" sz="1800" dirty="0">
                <a:ea typeface="+mn-lt"/>
                <a:cs typeface="+mn-lt"/>
              </a:rPr>
              <a:t>)</a:t>
            </a:r>
            <a:endParaRPr lang="ru-RU" sz="1800" dirty="0">
              <a:solidFill>
                <a:srgbClr val="213B38">
                  <a:alpha val="70000"/>
                </a:srgbClr>
              </a:solidFill>
              <a:ea typeface="+mn-lt"/>
              <a:cs typeface="+mn-lt"/>
            </a:endParaRPr>
          </a:p>
          <a:p>
            <a:pPr>
              <a:buClr>
                <a:srgbClr val="E4F0EF"/>
              </a:buClr>
            </a:pPr>
            <a:r>
              <a:rPr lang="ru-RU" sz="1800" dirty="0" err="1">
                <a:ea typeface="+mn-lt"/>
                <a:cs typeface="+mn-lt"/>
              </a:rPr>
              <a:t>дотримуватись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вимог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професійної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етики</a:t>
            </a:r>
            <a:r>
              <a:rPr lang="ru-RU" sz="1800" dirty="0">
                <a:ea typeface="+mn-lt"/>
                <a:cs typeface="+mn-lt"/>
              </a:rPr>
              <a:t> і </a:t>
            </a:r>
            <a:r>
              <a:rPr lang="ru-RU" sz="1800" dirty="0" err="1">
                <a:ea typeface="+mn-lt"/>
                <a:cs typeface="+mn-lt"/>
              </a:rPr>
              <a:t>деонтології</a:t>
            </a:r>
            <a:r>
              <a:rPr lang="ru-RU" sz="1800" dirty="0">
                <a:ea typeface="+mn-lt"/>
                <a:cs typeface="+mn-lt"/>
              </a:rPr>
              <a:t>, </a:t>
            </a:r>
            <a:r>
              <a:rPr lang="ru-RU" sz="1800" dirty="0" err="1">
                <a:ea typeface="+mn-lt"/>
                <a:cs typeface="+mn-lt"/>
              </a:rPr>
              <a:t>зберігати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лікарську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таємницю</a:t>
            </a:r>
            <a:r>
              <a:rPr lang="ru-RU" sz="1800" dirty="0">
                <a:ea typeface="+mn-lt"/>
                <a:cs typeface="+mn-lt"/>
              </a:rPr>
              <a:t> (ст. 32 КУ, ст. 285, 286 ЦК, ст. 76, 78 Закону </a:t>
            </a:r>
            <a:r>
              <a:rPr lang="ru-RU" sz="1800" dirty="0" err="1">
                <a:ea typeface="+mn-lt"/>
                <a:cs typeface="+mn-lt"/>
              </a:rPr>
              <a:t>України</a:t>
            </a:r>
            <a:r>
              <a:rPr lang="ru-RU" sz="1800" dirty="0">
                <a:ea typeface="+mn-lt"/>
                <a:cs typeface="+mn-lt"/>
              </a:rPr>
              <a:t>) </a:t>
            </a:r>
          </a:p>
          <a:p>
            <a:pPr>
              <a:buClr>
                <a:srgbClr val="E4F0EF"/>
              </a:buClr>
            </a:pPr>
            <a:r>
              <a:rPr lang="ru-RU" sz="1800" dirty="0" err="1">
                <a:ea typeface="+mn-lt"/>
                <a:cs typeface="+mn-lt"/>
              </a:rPr>
              <a:t>постійно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підвищувати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рівень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професійних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знань</a:t>
            </a:r>
            <a:r>
              <a:rPr lang="ru-RU" sz="1800" dirty="0">
                <a:ea typeface="+mn-lt"/>
                <a:cs typeface="+mn-lt"/>
              </a:rPr>
              <a:t> і </a:t>
            </a:r>
            <a:r>
              <a:rPr lang="ru-RU" sz="1800" dirty="0" err="1">
                <a:ea typeface="+mn-lt"/>
                <a:cs typeface="+mn-lt"/>
              </a:rPr>
              <a:t>майстерності</a:t>
            </a:r>
            <a:r>
              <a:rPr lang="ru-RU" sz="1800" dirty="0">
                <a:ea typeface="+mn-lt"/>
                <a:cs typeface="+mn-lt"/>
              </a:rPr>
              <a:t> (ст. 78 Закону </a:t>
            </a:r>
            <a:r>
              <a:rPr lang="ru-RU" sz="1800" dirty="0" err="1">
                <a:ea typeface="+mn-lt"/>
                <a:cs typeface="+mn-lt"/>
              </a:rPr>
              <a:t>України</a:t>
            </a:r>
            <a:r>
              <a:rPr lang="ru-RU" sz="1800" dirty="0">
                <a:ea typeface="+mn-lt"/>
                <a:cs typeface="+mn-lt"/>
              </a:rPr>
              <a:t>) </a:t>
            </a:r>
          </a:p>
          <a:p>
            <a:pPr>
              <a:buClr>
                <a:srgbClr val="E4F0EF"/>
              </a:buClr>
            </a:pPr>
            <a:r>
              <a:rPr lang="ru-RU" sz="1800" dirty="0" err="1">
                <a:ea typeface="+mn-lt"/>
                <a:cs typeface="+mn-lt"/>
              </a:rPr>
              <a:t>надавати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консультативну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допомогу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своїм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колегам</a:t>
            </a:r>
            <a:r>
              <a:rPr lang="ru-RU" sz="1800" dirty="0">
                <a:ea typeface="+mn-lt"/>
                <a:cs typeface="+mn-lt"/>
              </a:rPr>
              <a:t> та </a:t>
            </a:r>
            <a:r>
              <a:rPr lang="ru-RU" sz="1800" dirty="0" err="1">
                <a:ea typeface="+mn-lt"/>
                <a:cs typeface="+mn-lt"/>
              </a:rPr>
              <a:t>іншим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працівникам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охорони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здоров’я</a:t>
            </a:r>
            <a:r>
              <a:rPr lang="ru-RU" sz="1800" dirty="0">
                <a:ea typeface="+mn-lt"/>
                <a:cs typeface="+mn-lt"/>
              </a:rPr>
              <a:t> (ст. 287 ЦК, ст. 6, 78 Закону </a:t>
            </a:r>
            <a:r>
              <a:rPr lang="ru-RU" sz="1800" dirty="0" err="1">
                <a:ea typeface="+mn-lt"/>
                <a:cs typeface="+mn-lt"/>
              </a:rPr>
              <a:t>України</a:t>
            </a:r>
            <a:r>
              <a:rPr lang="ru-RU" sz="1800" dirty="0">
                <a:ea typeface="+mn-lt"/>
                <a:cs typeface="+mn-lt"/>
              </a:rPr>
              <a:t>) </a:t>
            </a:r>
          </a:p>
          <a:p>
            <a:pPr>
              <a:buClr>
                <a:srgbClr val="E4F0EF"/>
              </a:buClr>
            </a:pPr>
            <a:r>
              <a:rPr lang="ru-RU" sz="1800" dirty="0" err="1">
                <a:ea typeface="+mn-lt"/>
                <a:cs typeface="+mn-lt"/>
              </a:rPr>
              <a:t>надавати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пацієнтам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чи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іншим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компетентним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суб’єктам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медичну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інформацію</a:t>
            </a:r>
            <a:r>
              <a:rPr lang="ru-RU" sz="1800" dirty="0">
                <a:ea typeface="+mn-lt"/>
                <a:cs typeface="+mn-lt"/>
              </a:rPr>
              <a:t> (ст. 32, 34 КУ, ст. 285 ЦК, ст. 6, 39 78 Закону </a:t>
            </a:r>
            <a:r>
              <a:rPr lang="ru-RU" sz="1800" dirty="0" err="1">
                <a:ea typeface="+mn-lt"/>
                <a:cs typeface="+mn-lt"/>
              </a:rPr>
              <a:t>України</a:t>
            </a:r>
            <a:r>
              <a:rPr lang="ru-RU" sz="1800" dirty="0">
                <a:ea typeface="+mn-lt"/>
                <a:cs typeface="+mn-lt"/>
              </a:rPr>
              <a:t>)</a:t>
            </a:r>
            <a:endParaRPr lang="ru-RU" sz="1800" dirty="0">
              <a:solidFill>
                <a:srgbClr val="213B38">
                  <a:alpha val="70000"/>
                </a:srgbClr>
              </a:solidFill>
            </a:endParaRPr>
          </a:p>
        </p:txBody>
      </p:sp>
      <p:sp>
        <p:nvSpPr>
          <p:cNvPr id="4" name="Блок-схема: знак завершения 3">
            <a:extLst>
              <a:ext uri="{FF2B5EF4-FFF2-40B4-BE49-F238E27FC236}">
                <a16:creationId xmlns:a16="http://schemas.microsoft.com/office/drawing/2014/main" id="{E974098A-53D5-4BBE-9CD8-A5893B39641B}"/>
              </a:ext>
            </a:extLst>
          </p:cNvPr>
          <p:cNvSpPr/>
          <p:nvPr/>
        </p:nvSpPr>
        <p:spPr>
          <a:xfrm>
            <a:off x="1023668" y="877105"/>
            <a:ext cx="10322942" cy="733244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/>
              <a:t>Основи</a:t>
            </a:r>
            <a:r>
              <a:rPr lang="ru-RU" sz="2400" b="1" dirty="0"/>
              <a:t> </a:t>
            </a:r>
            <a:r>
              <a:rPr lang="ru-RU" sz="2400" b="1" dirty="0" err="1"/>
              <a:t>законодавства</a:t>
            </a:r>
            <a:r>
              <a:rPr lang="ru-RU" sz="2400" b="1" dirty="0"/>
              <a:t> </a:t>
            </a:r>
            <a:r>
              <a:rPr lang="ru-RU" sz="2400" b="1" dirty="0" err="1"/>
              <a:t>України</a:t>
            </a:r>
            <a:r>
              <a:rPr lang="ru-RU" sz="2400" b="1" dirty="0"/>
              <a:t> про </a:t>
            </a:r>
            <a:r>
              <a:rPr lang="ru-RU" sz="2400" b="1" dirty="0" err="1"/>
              <a:t>охорону</a:t>
            </a:r>
            <a:r>
              <a:rPr lang="ru-RU" sz="2400" b="1" dirty="0"/>
              <a:t> </a:t>
            </a:r>
            <a:r>
              <a:rPr lang="ru-RU" sz="2400" b="1" dirty="0" err="1"/>
              <a:t>здоров'я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20778368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768DCD-B824-413A-B330-8D57ADB3724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5248F24-C88D-4995-B283-3C2074D6E1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652" y="56611"/>
            <a:ext cx="11084404" cy="1174540"/>
          </a:xfr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/>
          <a:p>
            <a:pPr marL="228600" indent="0" algn="ctr">
              <a:buNone/>
            </a:pP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Стаття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78-1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>
                <a:solidFill>
                  <a:srgbClr val="C00000">
                    <a:alpha val="70000"/>
                  </a:srgbClr>
                </a:solidFill>
                <a:ea typeface="+mn-lt"/>
                <a:cs typeface="+mn-lt"/>
              </a:rPr>
              <a:t>«</a:t>
            </a:r>
            <a:r>
              <a:rPr lang="ru-RU" sz="2000" b="1" dirty="0" err="1">
                <a:solidFill>
                  <a:srgbClr val="C00000">
                    <a:alpha val="70000"/>
                  </a:srgbClr>
                </a:solidFill>
                <a:ea typeface="+mn-lt"/>
                <a:cs typeface="+mn-lt"/>
              </a:rPr>
              <a:t>Обмеження</a:t>
            </a:r>
            <a:r>
              <a:rPr lang="ru-RU" sz="2000" b="1" dirty="0">
                <a:solidFill>
                  <a:srgbClr val="C00000">
                    <a:alpha val="70000"/>
                  </a:srgbClr>
                </a:solidFill>
                <a:ea typeface="+mn-lt"/>
                <a:cs typeface="+mn-lt"/>
              </a:rPr>
              <a:t>, </a:t>
            </a:r>
            <a:r>
              <a:rPr lang="ru-RU" sz="2000" b="1" dirty="0" err="1">
                <a:solidFill>
                  <a:srgbClr val="C00000">
                    <a:alpha val="70000"/>
                  </a:srgbClr>
                </a:solidFill>
                <a:ea typeface="+mn-lt"/>
                <a:cs typeface="+mn-lt"/>
              </a:rPr>
              <a:t>встановлені</a:t>
            </a:r>
            <a:r>
              <a:rPr lang="ru-RU" sz="2000" b="1" dirty="0">
                <a:solidFill>
                  <a:srgbClr val="C00000">
                    <a:alpha val="70000"/>
                  </a:srgbClr>
                </a:solidFill>
                <a:ea typeface="+mn-lt"/>
                <a:cs typeface="+mn-lt"/>
              </a:rPr>
              <a:t> для </a:t>
            </a:r>
            <a:r>
              <a:rPr lang="ru-RU" sz="2000" b="1" dirty="0" err="1">
                <a:solidFill>
                  <a:srgbClr val="C00000">
                    <a:alpha val="70000"/>
                  </a:srgbClr>
                </a:solidFill>
                <a:ea typeface="+mn-lt"/>
                <a:cs typeface="+mn-lt"/>
              </a:rPr>
              <a:t>медичних</a:t>
            </a:r>
            <a:r>
              <a:rPr lang="ru-RU" sz="2000" b="1" dirty="0">
                <a:solidFill>
                  <a:srgbClr val="C00000">
                    <a:alpha val="70000"/>
                  </a:srgbClr>
                </a:solidFill>
                <a:ea typeface="+mn-lt"/>
                <a:cs typeface="+mn-lt"/>
              </a:rPr>
              <a:t> і фармацевтичних </a:t>
            </a:r>
            <a:r>
              <a:rPr lang="ru-RU" sz="2000" b="1" dirty="0" err="1">
                <a:solidFill>
                  <a:srgbClr val="C00000">
                    <a:alpha val="70000"/>
                  </a:srgbClr>
                </a:solidFill>
                <a:ea typeface="+mn-lt"/>
                <a:cs typeface="+mn-lt"/>
              </a:rPr>
              <a:t>працівників</a:t>
            </a:r>
            <a:r>
              <a:rPr lang="ru-RU" sz="2000" b="1" dirty="0">
                <a:solidFill>
                  <a:srgbClr val="C00000">
                    <a:alpha val="70000"/>
                  </a:srgbClr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rgbClr val="C00000">
                    <a:alpha val="70000"/>
                  </a:srgbClr>
                </a:solidFill>
                <a:ea typeface="+mn-lt"/>
                <a:cs typeface="+mn-lt"/>
              </a:rPr>
              <a:t>під</a:t>
            </a:r>
            <a:r>
              <a:rPr lang="ru-RU" sz="2000" b="1" dirty="0">
                <a:solidFill>
                  <a:srgbClr val="C00000">
                    <a:alpha val="70000"/>
                  </a:srgbClr>
                </a:solidFill>
                <a:ea typeface="+mn-lt"/>
                <a:cs typeface="+mn-lt"/>
              </a:rPr>
              <a:t> час </a:t>
            </a:r>
            <a:r>
              <a:rPr lang="ru-RU" sz="2000" b="1" dirty="0" err="1">
                <a:solidFill>
                  <a:srgbClr val="C00000">
                    <a:alpha val="70000"/>
                  </a:srgbClr>
                </a:solidFill>
                <a:ea typeface="+mn-lt"/>
                <a:cs typeface="+mn-lt"/>
              </a:rPr>
              <a:t>здійснення</a:t>
            </a:r>
            <a:r>
              <a:rPr lang="ru-RU" sz="2000" b="1" dirty="0">
                <a:solidFill>
                  <a:srgbClr val="C00000">
                    <a:alpha val="70000"/>
                  </a:srgbClr>
                </a:solidFill>
                <a:ea typeface="+mn-lt"/>
                <a:cs typeface="+mn-lt"/>
              </a:rPr>
              <a:t> ними </a:t>
            </a:r>
            <a:r>
              <a:rPr lang="ru-RU" sz="2000" b="1" dirty="0" err="1">
                <a:solidFill>
                  <a:srgbClr val="C00000">
                    <a:alpha val="70000"/>
                  </a:srgbClr>
                </a:solidFill>
                <a:ea typeface="+mn-lt"/>
                <a:cs typeface="+mn-lt"/>
              </a:rPr>
              <a:t>професійної</a:t>
            </a:r>
            <a:r>
              <a:rPr lang="ru-RU" sz="2000" b="1" dirty="0">
                <a:solidFill>
                  <a:srgbClr val="C00000">
                    <a:alpha val="70000"/>
                  </a:srgbClr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rgbClr val="C00000">
                    <a:alpha val="70000"/>
                  </a:srgbClr>
                </a:solidFill>
                <a:ea typeface="+mn-lt"/>
                <a:cs typeface="+mn-lt"/>
              </a:rPr>
              <a:t>діяльності</a:t>
            </a:r>
            <a:r>
              <a:rPr lang="ru-RU" sz="2000" b="1" dirty="0">
                <a:solidFill>
                  <a:srgbClr val="C00000">
                    <a:alpha val="70000"/>
                  </a:srgbClr>
                </a:solidFill>
                <a:ea typeface="+mn-lt"/>
                <a:cs typeface="+mn-lt"/>
              </a:rPr>
              <a:t>»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>
                <a:solidFill>
                  <a:srgbClr val="002060">
                    <a:alpha val="70000"/>
                  </a:srgbClr>
                </a:solidFill>
                <a:ea typeface="+mn-lt"/>
                <a:cs typeface="+mn-lt"/>
              </a:rPr>
              <a:t>Закону України «</a:t>
            </a:r>
            <a:r>
              <a:rPr lang="ru-RU" sz="2000" b="1" dirty="0" err="1">
                <a:solidFill>
                  <a:srgbClr val="002060">
                    <a:alpha val="70000"/>
                  </a:srgbClr>
                </a:solidFill>
                <a:ea typeface="+mn-lt"/>
                <a:cs typeface="+mn-lt"/>
              </a:rPr>
              <a:t>Основи</a:t>
            </a:r>
            <a:r>
              <a:rPr lang="ru-RU" sz="2000" b="1" dirty="0">
                <a:solidFill>
                  <a:srgbClr val="002060">
                    <a:alpha val="70000"/>
                  </a:srgbClr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rgbClr val="002060">
                    <a:alpha val="70000"/>
                  </a:srgbClr>
                </a:solidFill>
                <a:ea typeface="+mn-lt"/>
                <a:cs typeface="+mn-lt"/>
              </a:rPr>
              <a:t>законодавства</a:t>
            </a:r>
            <a:r>
              <a:rPr lang="ru-RU" sz="2000" b="1" dirty="0">
                <a:solidFill>
                  <a:srgbClr val="002060">
                    <a:alpha val="70000"/>
                  </a:srgbClr>
                </a:solidFill>
                <a:ea typeface="+mn-lt"/>
                <a:cs typeface="+mn-lt"/>
              </a:rPr>
              <a:t> України про </a:t>
            </a:r>
            <a:r>
              <a:rPr lang="ru-RU" sz="2000" b="1" dirty="0" err="1">
                <a:solidFill>
                  <a:srgbClr val="002060">
                    <a:alpha val="70000"/>
                  </a:srgbClr>
                </a:solidFill>
                <a:ea typeface="+mn-lt"/>
                <a:cs typeface="+mn-lt"/>
              </a:rPr>
              <a:t>охорону</a:t>
            </a:r>
            <a:r>
              <a:rPr lang="ru-RU" sz="2000" b="1" dirty="0">
                <a:solidFill>
                  <a:srgbClr val="002060">
                    <a:alpha val="70000"/>
                  </a:srgbClr>
                </a:solidFill>
                <a:ea typeface="+mn-lt"/>
                <a:cs typeface="+mn-lt"/>
              </a:rPr>
              <a:t> здоров’я»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№ 2801-ХІI від 19.11.1992 р.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23094C-7CF2-44E0-930D-A27F37C075EC}"/>
              </a:ext>
            </a:extLst>
          </p:cNvPr>
          <p:cNvSpPr txBox="1"/>
          <p:nvPr/>
        </p:nvSpPr>
        <p:spPr>
          <a:xfrm>
            <a:off x="554967" y="1489495"/>
            <a:ext cx="971621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Медичні і </a:t>
            </a:r>
            <a:r>
              <a:rPr lang="en-US" b="1" dirty="0" err="1">
                <a:solidFill>
                  <a:srgbClr val="C00000"/>
                </a:solidFill>
              </a:rPr>
              <a:t>фармацевтичні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працівники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під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час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здійснення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ними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професійної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діяльності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не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мають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права</a:t>
            </a:r>
            <a:r>
              <a:rPr lang="en-US" b="1" dirty="0">
                <a:solidFill>
                  <a:srgbClr val="C00000"/>
                </a:solidFill>
              </a:rPr>
              <a:t>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4C316D-C18F-4CA6-A629-C848D454E13D}"/>
              </a:ext>
            </a:extLst>
          </p:cNvPr>
          <p:cNvSpPr txBox="1"/>
          <p:nvPr/>
        </p:nvSpPr>
        <p:spPr>
          <a:xfrm>
            <a:off x="626853" y="2179608"/>
            <a:ext cx="9428671" cy="40934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/>
              <a:t>1) </a:t>
            </a:r>
            <a:r>
              <a:rPr lang="en-US" sz="2000" dirty="0" err="1"/>
              <a:t>одержувати</a:t>
            </a:r>
            <a:r>
              <a:rPr lang="en-US" sz="2000" dirty="0"/>
              <a:t> </a:t>
            </a:r>
            <a:r>
              <a:rPr lang="en-US" sz="2000" dirty="0" err="1"/>
              <a:t>від</a:t>
            </a:r>
            <a:r>
              <a:rPr lang="en-US" sz="2000" dirty="0"/>
              <a:t> </a:t>
            </a:r>
            <a:r>
              <a:rPr lang="en-US" sz="2000" dirty="0" err="1"/>
              <a:t>суб’єктів</a:t>
            </a:r>
            <a:r>
              <a:rPr lang="en-US" sz="2000" dirty="0"/>
              <a:t> </a:t>
            </a:r>
            <a:r>
              <a:rPr lang="en-US" sz="2000" dirty="0" err="1"/>
              <a:t>господарювання</a:t>
            </a:r>
            <a:r>
              <a:rPr lang="en-US" sz="2000" dirty="0"/>
              <a:t>, </a:t>
            </a:r>
            <a:r>
              <a:rPr lang="en-US" sz="2000" dirty="0" err="1"/>
              <a:t>які</a:t>
            </a:r>
            <a:r>
              <a:rPr lang="en-US" sz="2000" dirty="0"/>
              <a:t> </a:t>
            </a:r>
            <a:r>
              <a:rPr lang="en-US" sz="2000" dirty="0" err="1"/>
              <a:t>здійснюють</a:t>
            </a:r>
            <a:r>
              <a:rPr lang="en-US" sz="2000" dirty="0"/>
              <a:t> </a:t>
            </a:r>
            <a:r>
              <a:rPr lang="en-US" sz="2000" dirty="0" err="1"/>
              <a:t>виробництво</a:t>
            </a:r>
            <a:r>
              <a:rPr lang="en-US" sz="2000" dirty="0"/>
              <a:t> </a:t>
            </a:r>
            <a:r>
              <a:rPr lang="en-US" sz="2000" dirty="0" err="1"/>
              <a:t>та</a:t>
            </a:r>
            <a:r>
              <a:rPr lang="en-US" sz="2000" dirty="0"/>
              <a:t>/</a:t>
            </a:r>
            <a:r>
              <a:rPr lang="en-US" sz="2000" dirty="0" err="1"/>
              <a:t>або</a:t>
            </a:r>
            <a:r>
              <a:rPr lang="en-US" sz="2000" dirty="0"/>
              <a:t> </a:t>
            </a:r>
            <a:r>
              <a:rPr lang="en-US" sz="2000" dirty="0" err="1"/>
              <a:t>реалізацію</a:t>
            </a:r>
            <a:r>
              <a:rPr lang="en-US" sz="2000" dirty="0"/>
              <a:t> ЛЗ, ВМП, </a:t>
            </a:r>
            <a:r>
              <a:rPr lang="en-US" sz="2000" dirty="0" err="1"/>
              <a:t>їх</a:t>
            </a:r>
            <a:r>
              <a:rPr lang="en-US" sz="2000" dirty="0"/>
              <a:t> </a:t>
            </a:r>
            <a:r>
              <a:rPr lang="en-US" sz="2000" dirty="0" err="1"/>
              <a:t>представників</a:t>
            </a:r>
            <a:r>
              <a:rPr lang="en-US" sz="2000" dirty="0"/>
              <a:t> </a:t>
            </a:r>
            <a:r>
              <a:rPr lang="en-US" sz="2000" b="1" dirty="0" err="1"/>
              <a:t>неправомірну</a:t>
            </a:r>
            <a:r>
              <a:rPr lang="en-US" sz="2000" b="1" dirty="0"/>
              <a:t> </a:t>
            </a:r>
            <a:r>
              <a:rPr lang="en-US" sz="2000" b="1" dirty="0" err="1"/>
              <a:t>вигоду</a:t>
            </a:r>
            <a:r>
              <a:rPr lang="en-US" sz="2000" dirty="0"/>
              <a:t>; </a:t>
            </a:r>
            <a:endParaRPr lang="ru-RU" sz="2000" dirty="0"/>
          </a:p>
          <a:p>
            <a:r>
              <a:rPr lang="en-US" sz="2000" dirty="0"/>
              <a:t>2) </a:t>
            </a:r>
            <a:r>
              <a:rPr lang="en-US" sz="2000" dirty="0" err="1"/>
              <a:t>одержувати</a:t>
            </a:r>
            <a:r>
              <a:rPr lang="en-US" sz="2000" dirty="0"/>
              <a:t> </a:t>
            </a:r>
            <a:r>
              <a:rPr lang="en-US" sz="2000" dirty="0" err="1"/>
              <a:t>від</a:t>
            </a:r>
            <a:r>
              <a:rPr lang="en-US" sz="2000" dirty="0"/>
              <a:t> </a:t>
            </a:r>
            <a:r>
              <a:rPr lang="en-US" sz="2000" dirty="0" err="1"/>
              <a:t>суб’єктів</a:t>
            </a:r>
            <a:r>
              <a:rPr lang="en-US" sz="2000" dirty="0"/>
              <a:t> </a:t>
            </a:r>
            <a:r>
              <a:rPr lang="en-US" sz="2000" dirty="0" err="1"/>
              <a:t>господарювання</a:t>
            </a:r>
            <a:r>
              <a:rPr lang="en-US" sz="2000" dirty="0"/>
              <a:t>, </a:t>
            </a:r>
            <a:r>
              <a:rPr lang="en-US" sz="2000" dirty="0" err="1"/>
              <a:t>які</a:t>
            </a:r>
            <a:r>
              <a:rPr lang="en-US" sz="2000" dirty="0"/>
              <a:t> </a:t>
            </a:r>
            <a:r>
              <a:rPr lang="en-US" sz="2000" dirty="0" err="1"/>
              <a:t>здійснюють</a:t>
            </a:r>
            <a:r>
              <a:rPr lang="en-US" sz="2000" dirty="0"/>
              <a:t> </a:t>
            </a:r>
            <a:r>
              <a:rPr lang="en-US" sz="2000" dirty="0" err="1"/>
              <a:t>виробництво</a:t>
            </a:r>
            <a:r>
              <a:rPr lang="en-US" sz="2000" dirty="0"/>
              <a:t> </a:t>
            </a:r>
            <a:r>
              <a:rPr lang="en-US" sz="2000" dirty="0" err="1"/>
              <a:t>та</a:t>
            </a:r>
            <a:r>
              <a:rPr lang="en-US" sz="2000" dirty="0"/>
              <a:t>/</a:t>
            </a:r>
            <a:r>
              <a:rPr lang="en-US" sz="2000" dirty="0" err="1"/>
              <a:t>або</a:t>
            </a:r>
            <a:r>
              <a:rPr lang="en-US" sz="2000" dirty="0"/>
              <a:t> </a:t>
            </a:r>
            <a:r>
              <a:rPr lang="en-US" sz="2000" dirty="0" err="1"/>
              <a:t>реалізацію</a:t>
            </a:r>
            <a:r>
              <a:rPr lang="en-US" sz="2000" dirty="0"/>
              <a:t> ЛЗ, ВМП, </a:t>
            </a:r>
            <a:r>
              <a:rPr lang="en-US" sz="2000" dirty="0" err="1"/>
              <a:t>їх</a:t>
            </a:r>
            <a:r>
              <a:rPr lang="en-US" sz="2000" dirty="0"/>
              <a:t> </a:t>
            </a:r>
            <a:r>
              <a:rPr lang="en-US" sz="2000" dirty="0" err="1"/>
              <a:t>представників</a:t>
            </a:r>
            <a:r>
              <a:rPr lang="en-US" sz="2000" dirty="0"/>
              <a:t> </a:t>
            </a:r>
            <a:r>
              <a:rPr lang="en-US" sz="2000" b="1" dirty="0" err="1"/>
              <a:t>зразки</a:t>
            </a:r>
            <a:r>
              <a:rPr lang="en-US" sz="2000" b="1" dirty="0"/>
              <a:t> ЛЗ, ВМП </a:t>
            </a:r>
            <a:r>
              <a:rPr lang="en-US" sz="2000" b="1" dirty="0" err="1"/>
              <a:t>для</a:t>
            </a:r>
            <a:r>
              <a:rPr lang="en-US" sz="2000" b="1" dirty="0"/>
              <a:t> </a:t>
            </a:r>
            <a:r>
              <a:rPr lang="en-US" sz="2000" b="1" dirty="0" err="1"/>
              <a:t>використання</a:t>
            </a:r>
            <a:r>
              <a:rPr lang="en-US" sz="2000" b="1" dirty="0"/>
              <a:t> у </a:t>
            </a:r>
            <a:r>
              <a:rPr lang="en-US" sz="2000" b="1" dirty="0" err="1"/>
              <a:t>професійній</a:t>
            </a:r>
            <a:r>
              <a:rPr lang="en-US" sz="2000" b="1" dirty="0"/>
              <a:t> </a:t>
            </a:r>
            <a:r>
              <a:rPr lang="en-US" sz="2000" b="1" dirty="0" err="1"/>
              <a:t>діяльності</a:t>
            </a:r>
            <a:r>
              <a:rPr lang="en-US" sz="2000" dirty="0"/>
              <a:t> (</a:t>
            </a:r>
            <a:r>
              <a:rPr lang="en-US" sz="2000" dirty="0" err="1"/>
              <a:t>крім</a:t>
            </a:r>
            <a:r>
              <a:rPr lang="en-US" sz="2000" dirty="0"/>
              <a:t> </a:t>
            </a:r>
            <a:r>
              <a:rPr lang="en-US" sz="2000" dirty="0" err="1"/>
              <a:t>випадків</a:t>
            </a:r>
            <a:r>
              <a:rPr lang="en-US" sz="2000" dirty="0"/>
              <a:t>, </a:t>
            </a:r>
            <a:r>
              <a:rPr lang="en-US" sz="2000" dirty="0" err="1"/>
              <a:t>пов’язаних</a:t>
            </a:r>
            <a:r>
              <a:rPr lang="en-US" sz="2000" dirty="0"/>
              <a:t> з </a:t>
            </a:r>
            <a:r>
              <a:rPr lang="en-US" sz="2000" dirty="0" err="1"/>
              <a:t>проведенням</a:t>
            </a:r>
            <a:r>
              <a:rPr lang="en-US" sz="2000" dirty="0"/>
              <a:t> </a:t>
            </a:r>
            <a:r>
              <a:rPr lang="en-US" sz="2000" dirty="0" err="1"/>
              <a:t>відповідно</a:t>
            </a:r>
            <a:r>
              <a:rPr lang="en-US" sz="2000" dirty="0"/>
              <a:t> </a:t>
            </a:r>
            <a:r>
              <a:rPr lang="en-US" sz="2000" dirty="0" err="1"/>
              <a:t>до</a:t>
            </a:r>
            <a:r>
              <a:rPr lang="en-US" sz="2000" dirty="0"/>
              <a:t> </a:t>
            </a:r>
            <a:r>
              <a:rPr lang="en-US" sz="2000" dirty="0" err="1"/>
              <a:t>договорів</a:t>
            </a:r>
            <a:r>
              <a:rPr lang="en-US" sz="2000" dirty="0"/>
              <a:t> </a:t>
            </a:r>
            <a:r>
              <a:rPr lang="en-US" sz="2000" dirty="0" err="1"/>
              <a:t>клінічних</a:t>
            </a:r>
            <a:r>
              <a:rPr lang="en-US" sz="2000" dirty="0"/>
              <a:t> </a:t>
            </a:r>
            <a:r>
              <a:rPr lang="en-US" sz="2000" dirty="0" err="1"/>
              <a:t>досліджень</a:t>
            </a:r>
            <a:r>
              <a:rPr lang="en-US" sz="2000" dirty="0"/>
              <a:t>); </a:t>
            </a:r>
          </a:p>
          <a:p>
            <a:r>
              <a:rPr lang="en-US" sz="2000" dirty="0"/>
              <a:t>3)</a:t>
            </a:r>
            <a:r>
              <a:rPr lang="en-US" sz="2000" b="1" dirty="0"/>
              <a:t> </a:t>
            </a:r>
            <a:r>
              <a:rPr lang="en-US" sz="2000" b="1" dirty="0" err="1"/>
              <a:t>рекламувати</a:t>
            </a:r>
            <a:r>
              <a:rPr lang="en-US" sz="2000" dirty="0"/>
              <a:t> ЛЗ, ВМП, у </a:t>
            </a:r>
            <a:r>
              <a:rPr lang="en-US" sz="2000" dirty="0" err="1"/>
              <a:t>тому</a:t>
            </a:r>
            <a:r>
              <a:rPr lang="en-US" sz="2000" dirty="0"/>
              <a:t> </a:t>
            </a:r>
            <a:r>
              <a:rPr lang="en-US" sz="2000" dirty="0" err="1"/>
              <a:t>числі</a:t>
            </a:r>
            <a:r>
              <a:rPr lang="en-US" sz="2000" dirty="0"/>
              <a:t> </a:t>
            </a:r>
            <a:r>
              <a:rPr lang="en-US" sz="2000" dirty="0" err="1"/>
              <a:t>виписувати</a:t>
            </a:r>
            <a:r>
              <a:rPr lang="en-US" sz="2000" dirty="0"/>
              <a:t> ЛЗ </a:t>
            </a:r>
            <a:r>
              <a:rPr lang="en-US" sz="2000" dirty="0" err="1"/>
              <a:t>на</a:t>
            </a:r>
            <a:r>
              <a:rPr lang="en-US" sz="2000" dirty="0"/>
              <a:t> </a:t>
            </a:r>
            <a:r>
              <a:rPr lang="en-US" sz="2000" dirty="0" err="1"/>
              <a:t>бланках</a:t>
            </a:r>
            <a:r>
              <a:rPr lang="en-US" sz="2000" dirty="0"/>
              <a:t>, </a:t>
            </a:r>
            <a:r>
              <a:rPr lang="en-US" sz="2000" dirty="0" err="1"/>
              <a:t>що</a:t>
            </a:r>
            <a:r>
              <a:rPr lang="en-US" sz="2000" dirty="0"/>
              <a:t> </a:t>
            </a:r>
            <a:r>
              <a:rPr lang="en-US" sz="2000" dirty="0" err="1"/>
              <a:t>містять</a:t>
            </a:r>
            <a:r>
              <a:rPr lang="en-US" sz="2000" dirty="0"/>
              <a:t> </a:t>
            </a:r>
            <a:r>
              <a:rPr lang="en-US" sz="2000" dirty="0" err="1"/>
              <a:t>інформацію</a:t>
            </a:r>
            <a:r>
              <a:rPr lang="en-US" sz="2000" dirty="0"/>
              <a:t> </a:t>
            </a:r>
            <a:r>
              <a:rPr lang="en-US" sz="2000" dirty="0" err="1"/>
              <a:t>рекламного</a:t>
            </a:r>
            <a:r>
              <a:rPr lang="en-US" sz="2000" dirty="0"/>
              <a:t> </a:t>
            </a:r>
            <a:r>
              <a:rPr lang="en-US" sz="2000" dirty="0" err="1"/>
              <a:t>характеру</a:t>
            </a:r>
            <a:r>
              <a:rPr lang="en-US" sz="2000" dirty="0"/>
              <a:t>, </a:t>
            </a:r>
            <a:r>
              <a:rPr lang="en-US" sz="2000" dirty="0" err="1"/>
              <a:t>та</a:t>
            </a:r>
            <a:r>
              <a:rPr lang="en-US" sz="2000" dirty="0"/>
              <a:t> </a:t>
            </a:r>
            <a:r>
              <a:rPr lang="en-US" sz="2000" dirty="0" err="1"/>
              <a:t>зазначати</a:t>
            </a:r>
            <a:r>
              <a:rPr lang="en-US" sz="2000" dirty="0"/>
              <a:t> </a:t>
            </a:r>
            <a:r>
              <a:rPr lang="en-US" sz="2000" dirty="0" err="1"/>
              <a:t>виробників</a:t>
            </a:r>
            <a:r>
              <a:rPr lang="en-US" sz="2000" dirty="0"/>
              <a:t> </a:t>
            </a:r>
            <a:r>
              <a:rPr lang="en-US" sz="2000" dirty="0" err="1"/>
              <a:t>лікарських</a:t>
            </a:r>
            <a:r>
              <a:rPr lang="en-US" sz="2000" dirty="0"/>
              <a:t> </a:t>
            </a:r>
            <a:r>
              <a:rPr lang="en-US" sz="2000" dirty="0" err="1"/>
              <a:t>засобів</a:t>
            </a:r>
            <a:r>
              <a:rPr lang="en-US" sz="2000" dirty="0"/>
              <a:t> (</a:t>
            </a:r>
            <a:r>
              <a:rPr lang="en-US" sz="2000" dirty="0" err="1"/>
              <a:t>торговельних</a:t>
            </a:r>
            <a:r>
              <a:rPr lang="en-US" sz="2000" dirty="0"/>
              <a:t> </a:t>
            </a:r>
            <a:r>
              <a:rPr lang="en-US" sz="2000" dirty="0" err="1"/>
              <a:t>марок</a:t>
            </a:r>
            <a:r>
              <a:rPr lang="en-US" sz="2000" dirty="0"/>
              <a:t>); </a:t>
            </a:r>
          </a:p>
          <a:p>
            <a:r>
              <a:rPr lang="en-US" sz="2000" dirty="0"/>
              <a:t>4) </a:t>
            </a:r>
            <a:r>
              <a:rPr lang="en-US" sz="2000" dirty="0" err="1"/>
              <a:t>на</a:t>
            </a:r>
            <a:r>
              <a:rPr lang="en-US" sz="2000" dirty="0"/>
              <a:t> </a:t>
            </a:r>
            <a:r>
              <a:rPr lang="en-US" sz="2000" dirty="0" err="1"/>
              <a:t>вимогу</a:t>
            </a:r>
            <a:r>
              <a:rPr lang="en-US" sz="2000" dirty="0"/>
              <a:t> </a:t>
            </a:r>
            <a:r>
              <a:rPr lang="en-US" sz="2000" dirty="0" err="1"/>
              <a:t>споживача</a:t>
            </a:r>
            <a:r>
              <a:rPr lang="en-US" sz="2000" dirty="0"/>
              <a:t> </a:t>
            </a:r>
            <a:r>
              <a:rPr lang="en-US" sz="2000" dirty="0" err="1"/>
              <a:t>під</a:t>
            </a:r>
            <a:r>
              <a:rPr lang="en-US" sz="2000" dirty="0"/>
              <a:t> </a:t>
            </a:r>
            <a:r>
              <a:rPr lang="en-US" sz="2000" dirty="0" err="1"/>
              <a:t>час</a:t>
            </a:r>
            <a:r>
              <a:rPr lang="en-US" sz="2000" dirty="0"/>
              <a:t> </a:t>
            </a:r>
            <a:r>
              <a:rPr lang="en-US" sz="2000" dirty="0" err="1"/>
              <a:t>реалізації</a:t>
            </a:r>
            <a:r>
              <a:rPr lang="en-US" sz="2000" dirty="0"/>
              <a:t> (</a:t>
            </a:r>
            <a:r>
              <a:rPr lang="en-US" sz="2000" dirty="0" err="1"/>
              <a:t>відпуску</a:t>
            </a:r>
            <a:r>
              <a:rPr lang="en-US" sz="2000" dirty="0"/>
              <a:t>) ЛЗ </a:t>
            </a:r>
            <a:r>
              <a:rPr lang="en-US" sz="2000" b="1" dirty="0" err="1"/>
              <a:t>не</a:t>
            </a:r>
            <a:r>
              <a:rPr lang="en-US" sz="2000" b="1" dirty="0"/>
              <a:t> </a:t>
            </a:r>
            <a:r>
              <a:rPr lang="en-US" sz="2000" b="1" dirty="0" err="1"/>
              <a:t>надавати</a:t>
            </a:r>
            <a:r>
              <a:rPr lang="en-US" sz="2000" b="1" dirty="0"/>
              <a:t> </a:t>
            </a:r>
            <a:r>
              <a:rPr lang="en-US" sz="2000" b="1" dirty="0" err="1"/>
              <a:t>або</a:t>
            </a:r>
            <a:r>
              <a:rPr lang="en-US" sz="2000" b="1" dirty="0"/>
              <a:t> </a:t>
            </a:r>
            <a:r>
              <a:rPr lang="en-US" sz="2000" b="1" dirty="0" err="1"/>
              <a:t>надавати</a:t>
            </a:r>
            <a:r>
              <a:rPr lang="en-US" sz="2000" b="1" dirty="0"/>
              <a:t> </a:t>
            </a:r>
            <a:r>
              <a:rPr lang="en-US" sz="2000" b="1" dirty="0" err="1"/>
              <a:t>недостовірну</a:t>
            </a:r>
            <a:r>
              <a:rPr lang="en-US" sz="2000" b="1" dirty="0"/>
              <a:t> </a:t>
            </a:r>
            <a:r>
              <a:rPr lang="en-US" sz="2000" b="1" dirty="0" err="1"/>
              <a:t>інформацію</a:t>
            </a:r>
            <a:r>
              <a:rPr lang="en-US" sz="2000" b="1" dirty="0"/>
              <a:t> </a:t>
            </a:r>
            <a:r>
              <a:rPr lang="en-US" sz="2000" b="1" dirty="0" err="1"/>
              <a:t>про</a:t>
            </a:r>
            <a:r>
              <a:rPr lang="en-US" sz="2000" b="1" dirty="0"/>
              <a:t> </a:t>
            </a:r>
            <a:r>
              <a:rPr lang="en-US" sz="2000" b="1" dirty="0" err="1"/>
              <a:t>наявність</a:t>
            </a:r>
            <a:r>
              <a:rPr lang="en-US" sz="2000" dirty="0"/>
              <a:t> у </a:t>
            </a:r>
            <a:r>
              <a:rPr lang="en-US" sz="2000" dirty="0" err="1"/>
              <a:t>даному</a:t>
            </a:r>
            <a:r>
              <a:rPr lang="en-US" sz="2000" dirty="0"/>
              <a:t> </a:t>
            </a:r>
            <a:r>
              <a:rPr lang="en-US" sz="2000" dirty="0" err="1"/>
              <a:t>аптечному</a:t>
            </a:r>
            <a:r>
              <a:rPr lang="en-US" sz="2000" dirty="0"/>
              <a:t> </a:t>
            </a:r>
            <a:r>
              <a:rPr lang="en-US" sz="2000" dirty="0" err="1"/>
              <a:t>закладі</a:t>
            </a:r>
            <a:r>
              <a:rPr lang="en-US" sz="2000" dirty="0"/>
              <a:t> ЛЗ з </a:t>
            </a:r>
            <a:r>
              <a:rPr lang="en-US" sz="2000" dirty="0" err="1"/>
              <a:t>такою</a:t>
            </a:r>
            <a:r>
              <a:rPr lang="en-US" sz="2000" dirty="0"/>
              <a:t> </a:t>
            </a:r>
            <a:r>
              <a:rPr lang="en-US" sz="2000" dirty="0" err="1"/>
              <a:t>самою</a:t>
            </a:r>
            <a:r>
              <a:rPr lang="en-US" sz="2000" dirty="0"/>
              <a:t> </a:t>
            </a:r>
            <a:r>
              <a:rPr lang="en-US" sz="2000" dirty="0" err="1"/>
              <a:t>діючою</a:t>
            </a:r>
            <a:r>
              <a:rPr lang="en-US" sz="2000" dirty="0"/>
              <a:t> </a:t>
            </a:r>
            <a:r>
              <a:rPr lang="en-US" sz="2000" dirty="0" err="1"/>
              <a:t>речовиною</a:t>
            </a:r>
            <a:r>
              <a:rPr lang="en-US" sz="2000" dirty="0"/>
              <a:t> (</a:t>
            </a:r>
            <a:r>
              <a:rPr lang="en-US" sz="2000" dirty="0" err="1"/>
              <a:t>за</a:t>
            </a:r>
            <a:r>
              <a:rPr lang="en-US" sz="2000" dirty="0"/>
              <a:t> МНН), </a:t>
            </a:r>
            <a:r>
              <a:rPr lang="en-US" sz="2000" dirty="0" err="1"/>
              <a:t>формою</a:t>
            </a:r>
            <a:r>
              <a:rPr lang="en-US" sz="2000" dirty="0"/>
              <a:t> </a:t>
            </a:r>
            <a:r>
              <a:rPr lang="en-US" sz="2000" dirty="0" err="1"/>
              <a:t>відпуску</a:t>
            </a:r>
            <a:r>
              <a:rPr lang="en-US" sz="2000" dirty="0"/>
              <a:t> </a:t>
            </a:r>
            <a:r>
              <a:rPr lang="en-US" sz="2000" dirty="0" err="1"/>
              <a:t>та</a:t>
            </a:r>
            <a:r>
              <a:rPr lang="en-US" sz="2000" dirty="0"/>
              <a:t> </a:t>
            </a:r>
            <a:r>
              <a:rPr lang="en-US" sz="2000" dirty="0" err="1"/>
              <a:t>дозуванням</a:t>
            </a:r>
            <a:r>
              <a:rPr lang="en-US" sz="2000" dirty="0"/>
              <a:t>, </a:t>
            </a:r>
            <a:r>
              <a:rPr lang="en-US" sz="2000" dirty="0" err="1"/>
              <a:t>зокрема</a:t>
            </a:r>
            <a:r>
              <a:rPr lang="en-US" sz="2000" dirty="0"/>
              <a:t> </a:t>
            </a:r>
            <a:r>
              <a:rPr lang="en-US" sz="2000" b="1" dirty="0" err="1"/>
              <a:t>приховувати</a:t>
            </a:r>
            <a:r>
              <a:rPr lang="en-US" sz="2000" b="1" dirty="0"/>
              <a:t> </a:t>
            </a:r>
            <a:r>
              <a:rPr lang="en-US" sz="2000" b="1" dirty="0" err="1"/>
              <a:t>інформацію</a:t>
            </a:r>
            <a:r>
              <a:rPr lang="en-US" sz="2000" b="1" dirty="0"/>
              <a:t> </a:t>
            </a:r>
            <a:r>
              <a:rPr lang="en-US" sz="2000" b="1" dirty="0" err="1"/>
              <a:t>про</a:t>
            </a:r>
            <a:r>
              <a:rPr lang="en-US" sz="2000" b="1" dirty="0"/>
              <a:t> </a:t>
            </a:r>
            <a:r>
              <a:rPr lang="en-US" sz="2000" b="1" dirty="0" err="1"/>
              <a:t>наявність</a:t>
            </a:r>
            <a:r>
              <a:rPr lang="en-US" sz="2000" b="1" dirty="0"/>
              <a:t> </a:t>
            </a:r>
            <a:r>
              <a:rPr lang="en-US" sz="2000" b="1" dirty="0" err="1"/>
              <a:t>таких</a:t>
            </a:r>
            <a:r>
              <a:rPr lang="en-US" sz="2000" b="1" dirty="0"/>
              <a:t> ЛЗ </a:t>
            </a:r>
            <a:r>
              <a:rPr lang="en-US" sz="2000" b="1" dirty="0" err="1"/>
              <a:t>за</a:t>
            </a:r>
            <a:r>
              <a:rPr lang="en-US" sz="2000" b="1" dirty="0"/>
              <a:t> </a:t>
            </a:r>
            <a:r>
              <a:rPr lang="en-US" sz="2000" b="1" dirty="0" err="1"/>
              <a:t>нижчою</a:t>
            </a:r>
            <a:r>
              <a:rPr lang="en-US" sz="2000" b="1" dirty="0"/>
              <a:t> </a:t>
            </a:r>
            <a:r>
              <a:rPr lang="en-US" sz="2000" b="1" dirty="0" err="1"/>
              <a:t>ціною</a:t>
            </a:r>
            <a:r>
              <a:rPr lang="en-US" sz="2000" b="1" dirty="0"/>
              <a:t>.</a:t>
            </a:r>
            <a:r>
              <a:rPr lang="en-US" b="1" dirty="0"/>
              <a:t> 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86EB5461-33A7-4C1C-B63B-4E0C2639E73A}"/>
              </a:ext>
            </a:extLst>
          </p:cNvPr>
          <p:cNvSpPr/>
          <p:nvPr/>
        </p:nvSpPr>
        <p:spPr>
          <a:xfrm>
            <a:off x="10268310" y="2137913"/>
            <a:ext cx="1926564" cy="28323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>
                <a:ea typeface="+mn-lt"/>
                <a:cs typeface="+mn-lt"/>
              </a:rPr>
              <a:t>Стаття</a:t>
            </a:r>
            <a:r>
              <a:rPr lang="ru-RU" sz="2400" b="1" dirty="0">
                <a:ea typeface="+mn-lt"/>
                <a:cs typeface="+mn-lt"/>
              </a:rPr>
              <a:t> внесена Законом № 5036-VI </a:t>
            </a:r>
            <a:r>
              <a:rPr lang="ru-RU" sz="2400" b="1" dirty="0" err="1">
                <a:ea typeface="+mn-lt"/>
                <a:cs typeface="+mn-lt"/>
              </a:rPr>
              <a:t>від</a:t>
            </a:r>
            <a:r>
              <a:rPr lang="ru-RU" sz="2400" b="1" dirty="0">
                <a:ea typeface="+mn-lt"/>
                <a:cs typeface="+mn-lt"/>
              </a:rPr>
              <a:t> 04.06.2012 р.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78295125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C37C960-91F5-4F61-B2CD-8A037920720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524929-325F-4CC4-89F2-74EDDDC6BB0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664"/>
            <a:ext cx="12188952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6000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0D17641-B7BA-4826-BC7C-92172791CEE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51FC7BE-4DC6-4061-98EB-C48DCFFF6FF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743200" y="0"/>
            <a:ext cx="6857999" cy="6857998"/>
          </a:xfrm>
          <a:prstGeom prst="ellipse">
            <a:avLst/>
          </a:prstGeom>
          <a:gradFill>
            <a:gsLst>
              <a:gs pos="0">
                <a:schemeClr val="accent1">
                  <a:lumMod val="20000"/>
                  <a:lumOff val="80000"/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</a:gradFill>
          <a:ln>
            <a:noFill/>
          </a:ln>
          <a:effectLst>
            <a:softEdge rad="520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D4CA8B8-30A6-49D9-99C0-3ADAF9741C4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3990" y="1194074"/>
            <a:ext cx="5589934" cy="5737916"/>
          </a:xfrm>
          <a:prstGeom prst="ellipse">
            <a:avLst/>
          </a:prstGeom>
          <a:gradFill>
            <a:gsLst>
              <a:gs pos="0">
                <a:schemeClr val="accent1">
                  <a:alpha val="40000"/>
                </a:schemeClr>
              </a:gs>
              <a:gs pos="100000">
                <a:schemeClr val="accent5">
                  <a:alpha val="20000"/>
                </a:schemeClr>
              </a:gs>
            </a:gsLst>
            <a:lin ang="2700000" scaled="1"/>
          </a:gradFill>
          <a:ln>
            <a:noFill/>
          </a:ln>
          <a:effectLst>
            <a:softEdge rad="952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22809AF-EB43-4FA3-93FF-87D535C7186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6439622" y="194269"/>
            <a:ext cx="5760743" cy="57379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5">
                  <a:alpha val="40000"/>
                </a:schemeClr>
              </a:gs>
            </a:gsLst>
            <a:lin ang="2700000" scaled="1"/>
          </a:gradFill>
          <a:ln>
            <a:noFill/>
          </a:ln>
          <a:effectLst>
            <a:softEdge rad="1003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2F51F3-F668-48B8-B980-CBC3FDB451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2500" y="1773980"/>
            <a:ext cx="10287000" cy="2559975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  <a:ea typeface="+mj-lt"/>
                <a:cs typeface="+mj-lt"/>
              </a:rPr>
              <a:t>5. </a:t>
            </a:r>
            <a:r>
              <a:rPr lang="en-US" b="1" dirty="0" err="1">
                <a:solidFill>
                  <a:schemeClr val="tx1"/>
                </a:solidFill>
                <a:ea typeface="+mj-lt"/>
                <a:cs typeface="+mj-lt"/>
              </a:rPr>
              <a:t>Форми</a:t>
            </a:r>
            <a:r>
              <a:rPr lang="en-US" b="1" dirty="0">
                <a:solidFill>
                  <a:schemeClr val="tx1"/>
                </a:solidFill>
                <a:ea typeface="+mj-lt"/>
                <a:cs typeface="+mj-lt"/>
              </a:rPr>
              <a:t> </a:t>
            </a:r>
            <a:r>
              <a:rPr lang="en-US" b="1" dirty="0" err="1">
                <a:solidFill>
                  <a:schemeClr val="tx1"/>
                </a:solidFill>
                <a:ea typeface="+mj-lt"/>
                <a:cs typeface="+mj-lt"/>
              </a:rPr>
              <a:t>захисту</a:t>
            </a:r>
            <a:r>
              <a:rPr lang="en-US" b="1" dirty="0">
                <a:solidFill>
                  <a:schemeClr val="tx1"/>
                </a:solidFill>
                <a:ea typeface="+mj-lt"/>
                <a:cs typeface="+mj-lt"/>
              </a:rPr>
              <a:t> </a:t>
            </a:r>
            <a:r>
              <a:rPr lang="en-US" b="1" dirty="0" err="1">
                <a:solidFill>
                  <a:schemeClr val="tx1"/>
                </a:solidFill>
                <a:ea typeface="+mj-lt"/>
                <a:cs typeface="+mj-lt"/>
              </a:rPr>
              <a:t>прав</a:t>
            </a:r>
            <a:r>
              <a:rPr lang="en-US" b="1" dirty="0">
                <a:solidFill>
                  <a:schemeClr val="tx1"/>
                </a:solidFill>
                <a:ea typeface="+mj-lt"/>
                <a:cs typeface="+mj-lt"/>
              </a:rPr>
              <a:t> </a:t>
            </a:r>
            <a:r>
              <a:rPr lang="en-US" b="1" dirty="0" err="1">
                <a:solidFill>
                  <a:schemeClr val="tx1"/>
                </a:solidFill>
                <a:ea typeface="+mj-lt"/>
                <a:cs typeface="+mj-lt"/>
              </a:rPr>
              <a:t>суб’єктів</a:t>
            </a:r>
            <a:r>
              <a:rPr lang="en-US" b="1" dirty="0">
                <a:solidFill>
                  <a:schemeClr val="tx1"/>
                </a:solidFill>
                <a:ea typeface="+mj-lt"/>
                <a:cs typeface="+mj-lt"/>
              </a:rPr>
              <a:t> </a:t>
            </a:r>
            <a:r>
              <a:rPr lang="en-US" b="1" dirty="0" err="1">
                <a:solidFill>
                  <a:schemeClr val="tx1"/>
                </a:solidFill>
                <a:ea typeface="+mj-lt"/>
                <a:cs typeface="+mj-lt"/>
              </a:rPr>
              <a:t>правовідносин</a:t>
            </a:r>
            <a:r>
              <a:rPr lang="en-US" b="1" dirty="0">
                <a:solidFill>
                  <a:schemeClr val="tx1"/>
                </a:solidFill>
                <a:ea typeface="+mj-lt"/>
                <a:cs typeface="+mj-lt"/>
              </a:rPr>
              <a:t> у </a:t>
            </a:r>
            <a:r>
              <a:rPr lang="en-US" b="1" dirty="0" err="1">
                <a:solidFill>
                  <a:schemeClr val="tx1"/>
                </a:solidFill>
                <a:ea typeface="+mj-lt"/>
                <a:cs typeface="+mj-lt"/>
              </a:rPr>
              <a:t>галузі</a:t>
            </a:r>
            <a:r>
              <a:rPr lang="en-US" b="1" dirty="0">
                <a:solidFill>
                  <a:schemeClr val="tx1"/>
                </a:solidFill>
                <a:ea typeface="+mj-lt"/>
                <a:cs typeface="+mj-lt"/>
              </a:rPr>
              <a:t> </a:t>
            </a:r>
            <a:r>
              <a:rPr lang="en-US" b="1" dirty="0" err="1">
                <a:solidFill>
                  <a:schemeClr val="tx1"/>
                </a:solidFill>
                <a:ea typeface="+mj-lt"/>
                <a:cs typeface="+mj-lt"/>
              </a:rPr>
              <a:t>охорони</a:t>
            </a:r>
            <a:r>
              <a:rPr lang="en-US" b="1" dirty="0">
                <a:solidFill>
                  <a:schemeClr val="tx1"/>
                </a:solidFill>
                <a:ea typeface="+mj-lt"/>
                <a:cs typeface="+mj-lt"/>
              </a:rPr>
              <a:t> </a:t>
            </a:r>
            <a:r>
              <a:rPr lang="en-US" b="1" dirty="0" err="1">
                <a:solidFill>
                  <a:schemeClr val="tx1"/>
                </a:solidFill>
                <a:ea typeface="+mj-lt"/>
                <a:cs typeface="+mj-lt"/>
              </a:rPr>
              <a:t>здоров’я</a:t>
            </a:r>
            <a:endParaRPr lang="ru-RU" b="1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7659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A5A2F9-570F-48F5-A316-B28EA49D4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94132"/>
            <a:ext cx="10515600" cy="822355"/>
          </a:xfrm>
        </p:spPr>
        <p:txBody>
          <a:bodyPr>
            <a:normAutofit fontScale="90000"/>
          </a:bodyPr>
          <a:lstStyle/>
          <a:p>
            <a:pPr algn="ctr"/>
            <a:r>
              <a:rPr lang="ru-RU" err="1">
                <a:ea typeface="+mj-lt"/>
                <a:cs typeface="+mj-lt"/>
              </a:rPr>
              <a:t>Форми</a:t>
            </a:r>
            <a:r>
              <a:rPr lang="ru-RU">
                <a:ea typeface="+mj-lt"/>
                <a:cs typeface="+mj-lt"/>
              </a:rPr>
              <a:t> </a:t>
            </a:r>
            <a:r>
              <a:rPr lang="ru-RU" err="1">
                <a:ea typeface="+mj-lt"/>
                <a:cs typeface="+mj-lt"/>
              </a:rPr>
              <a:t>захисту</a:t>
            </a:r>
            <a:r>
              <a:rPr lang="ru-RU">
                <a:ea typeface="+mj-lt"/>
                <a:cs typeface="+mj-lt"/>
              </a:rPr>
              <a:t> прав </a:t>
            </a:r>
            <a:r>
              <a:rPr lang="ru-RU" err="1">
                <a:ea typeface="+mj-lt"/>
                <a:cs typeface="+mj-lt"/>
              </a:rPr>
              <a:t>суб’єктів</a:t>
            </a:r>
            <a:r>
              <a:rPr lang="ru-RU">
                <a:ea typeface="+mj-lt"/>
                <a:cs typeface="+mj-lt"/>
              </a:rPr>
              <a:t> </a:t>
            </a:r>
            <a:r>
              <a:rPr lang="ru-RU" err="1">
                <a:ea typeface="+mj-lt"/>
                <a:cs typeface="+mj-lt"/>
              </a:rPr>
              <a:t>медичних</a:t>
            </a:r>
            <a:r>
              <a:rPr lang="ru-RU">
                <a:ea typeface="+mj-lt"/>
                <a:cs typeface="+mj-lt"/>
              </a:rPr>
              <a:t> </a:t>
            </a:r>
            <a:r>
              <a:rPr lang="ru-RU" err="1">
                <a:ea typeface="+mj-lt"/>
                <a:cs typeface="+mj-lt"/>
              </a:rPr>
              <a:t>правовідносин</a:t>
            </a:r>
            <a:endParaRPr lang="ru-RU" err="1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CFF31939-3051-40D2-A90B-2772BBB2E0CA}"/>
              </a:ext>
            </a:extLst>
          </p:cNvPr>
          <p:cNvSpPr/>
          <p:nvPr/>
        </p:nvSpPr>
        <p:spPr>
          <a:xfrm>
            <a:off x="1124309" y="1907875"/>
            <a:ext cx="3881885" cy="8770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>
                <a:ea typeface="+mn-lt"/>
                <a:cs typeface="+mn-lt"/>
              </a:rPr>
              <a:t>Юрисдикційні</a:t>
            </a:r>
            <a:endParaRPr lang="ru-RU" sz="2400" b="1" dirty="0" err="1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6FE53AEB-6CE4-4C63-96CF-17349F205A97}"/>
              </a:ext>
            </a:extLst>
          </p:cNvPr>
          <p:cNvSpPr/>
          <p:nvPr/>
        </p:nvSpPr>
        <p:spPr>
          <a:xfrm>
            <a:off x="7148422" y="1907874"/>
            <a:ext cx="3881885" cy="8770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 err="1">
                <a:ea typeface="+mn-lt"/>
                <a:cs typeface="+mn-lt"/>
              </a:rPr>
              <a:t>Неюрисдикційні</a:t>
            </a:r>
            <a:endParaRPr lang="ru-RU" sz="2400" b="1" dirty="0" err="1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7793BA67-FC96-4320-8E2F-72EC19BDE889}"/>
              </a:ext>
            </a:extLst>
          </p:cNvPr>
          <p:cNvSpPr/>
          <p:nvPr/>
        </p:nvSpPr>
        <p:spPr>
          <a:xfrm>
            <a:off x="1123411" y="3301581"/>
            <a:ext cx="3881885" cy="26023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/>
              <a:buChar char="Ø"/>
            </a:pP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Судовий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endParaRPr lang="ru-RU"/>
          </a:p>
          <a:p>
            <a:pPr marL="342900" indent="-342900">
              <a:buFont typeface="Wingdings"/>
              <a:buChar char="Ø"/>
            </a:pP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Позасудовий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(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адміністративний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та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нотаріальний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захист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)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endParaRPr lang="ru-RU" sz="2000">
              <a:solidFill>
                <a:schemeClr val="tx1"/>
              </a:solidFill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D04F2F13-338F-4C74-BE00-9378A842BA2E}"/>
              </a:ext>
            </a:extLst>
          </p:cNvPr>
          <p:cNvSpPr/>
          <p:nvPr/>
        </p:nvSpPr>
        <p:spPr>
          <a:xfrm>
            <a:off x="6773713" y="3301580"/>
            <a:ext cx="4629507" cy="306237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342900" indent="-342900">
              <a:buFont typeface="Wingdings"/>
              <a:buChar char="Ø"/>
            </a:pP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Самозахист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endParaRPr lang="ru-RU" sz="2000" b="1">
              <a:solidFill>
                <a:schemeClr val="tx1"/>
              </a:solidFill>
              <a:ea typeface="+mn-lt"/>
              <a:cs typeface="+mn-lt"/>
            </a:endParaRPr>
          </a:p>
          <a:p>
            <a:pPr marL="342900" indent="-342900">
              <a:buFont typeface="Wingdings"/>
              <a:buChar char="Ø"/>
            </a:pP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Застосування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мір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оперативного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впливу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</a:p>
          <a:p>
            <a:pPr marL="342900" indent="-342900">
              <a:buFont typeface="Wingdings"/>
              <a:buChar char="Ø"/>
            </a:pP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Альтернативне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розв’язання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конфліктів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endParaRPr lang="ru-RU" sz="2000" b="1">
              <a:solidFill>
                <a:schemeClr val="tx1"/>
              </a:solidFill>
              <a:ea typeface="+mn-lt"/>
              <a:cs typeface="+mn-lt"/>
            </a:endParaRPr>
          </a:p>
          <a:p>
            <a:pPr marL="342900" indent="-342900">
              <a:buFont typeface="Wingdings"/>
              <a:buChar char="Ø"/>
            </a:pP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Звернення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до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незалежних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громадських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об’єднань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, до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професійних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медичних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асоціацій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 </a:t>
            </a:r>
            <a:endParaRPr lang="ru-RU" sz="2000" b="1">
              <a:solidFill>
                <a:schemeClr val="tx1"/>
              </a:solidFill>
            </a:endParaRPr>
          </a:p>
        </p:txBody>
      </p:sp>
      <p:sp>
        <p:nvSpPr>
          <p:cNvPr id="8" name="Стрелка: вниз 7">
            <a:extLst>
              <a:ext uri="{FF2B5EF4-FFF2-40B4-BE49-F238E27FC236}">
                <a16:creationId xmlns:a16="http://schemas.microsoft.com/office/drawing/2014/main" id="{EC9BCA75-284B-49AB-BB34-3C21C3E9ABBF}"/>
              </a:ext>
            </a:extLst>
          </p:cNvPr>
          <p:cNvSpPr/>
          <p:nvPr/>
        </p:nvSpPr>
        <p:spPr>
          <a:xfrm>
            <a:off x="2315057" y="2779848"/>
            <a:ext cx="1380225" cy="4025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: вниз 8">
            <a:extLst>
              <a:ext uri="{FF2B5EF4-FFF2-40B4-BE49-F238E27FC236}">
                <a16:creationId xmlns:a16="http://schemas.microsoft.com/office/drawing/2014/main" id="{28854FF4-189E-40C1-91B2-BF4EC3D79528}"/>
              </a:ext>
            </a:extLst>
          </p:cNvPr>
          <p:cNvSpPr/>
          <p:nvPr/>
        </p:nvSpPr>
        <p:spPr>
          <a:xfrm>
            <a:off x="8454188" y="2779847"/>
            <a:ext cx="1380225" cy="4025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78032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768DCD-B824-413A-B330-8D57ADB3724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A2D1D3-15BD-4C94-9D06-58A7CFCAB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4" y="239024"/>
            <a:ext cx="12183371" cy="681847"/>
          </a:xfrm>
        </p:spPr>
        <p:txBody>
          <a:bodyPr anchor="b">
            <a:normAutofit fontScale="90000"/>
          </a:bodyPr>
          <a:lstStyle/>
          <a:p>
            <a:r>
              <a:rPr lang="ru-RU" sz="4000" err="1">
                <a:solidFill>
                  <a:srgbClr val="68B0A8">
                    <a:alpha val="70000"/>
                  </a:srgbClr>
                </a:solidFill>
                <a:cs typeface="Angsana New"/>
              </a:rPr>
              <a:t>Судова</a:t>
            </a:r>
            <a:r>
              <a:rPr lang="ru-RU" sz="4000">
                <a:solidFill>
                  <a:srgbClr val="68B0A8">
                    <a:alpha val="70000"/>
                  </a:srgbClr>
                </a:solidFill>
                <a:cs typeface="Angsana New"/>
              </a:rPr>
              <a:t> форма </a:t>
            </a:r>
            <a:r>
              <a:rPr lang="ru-RU" sz="4000" err="1">
                <a:solidFill>
                  <a:srgbClr val="68B0A8">
                    <a:alpha val="70000"/>
                  </a:srgbClr>
                </a:solidFill>
                <a:cs typeface="Angsana New"/>
              </a:rPr>
              <a:t>захисту</a:t>
            </a:r>
            <a:r>
              <a:rPr lang="ru-RU" sz="4000">
                <a:solidFill>
                  <a:srgbClr val="68B0A8">
                    <a:alpha val="70000"/>
                  </a:srgbClr>
                </a:solidFill>
                <a:cs typeface="Angsana New"/>
              </a:rPr>
              <a:t> прав </a:t>
            </a:r>
            <a:r>
              <a:rPr lang="ru-RU" sz="4000" err="1">
                <a:solidFill>
                  <a:srgbClr val="68B0A8">
                    <a:alpha val="70000"/>
                  </a:srgbClr>
                </a:solidFill>
                <a:cs typeface="Angsana New"/>
              </a:rPr>
              <a:t>суб'єктів</a:t>
            </a:r>
            <a:r>
              <a:rPr lang="ru-RU" sz="4000">
                <a:solidFill>
                  <a:srgbClr val="68B0A8">
                    <a:alpha val="70000"/>
                  </a:srgbClr>
                </a:solidFill>
                <a:cs typeface="Angsana New"/>
              </a:rPr>
              <a:t> </a:t>
            </a:r>
            <a:r>
              <a:rPr lang="ru-RU" sz="4000" err="1">
                <a:solidFill>
                  <a:srgbClr val="68B0A8">
                    <a:alpha val="70000"/>
                  </a:srgbClr>
                </a:solidFill>
                <a:cs typeface="Angsana New"/>
              </a:rPr>
              <a:t>правовідносин</a:t>
            </a:r>
            <a:endParaRPr lang="ru-RU" sz="4000" err="1">
              <a:gradFill flip="none" rotWithShape="1">
                <a:gsLst>
                  <a:gs pos="0">
                    <a:schemeClr val="accent5">
                      <a:alpha val="70000"/>
                    </a:schemeClr>
                  </a:gs>
                  <a:gs pos="100000">
                    <a:schemeClr val="accent1">
                      <a:alpha val="70000"/>
                    </a:schemeClr>
                  </a:gs>
                </a:gsLst>
                <a:lin ang="0" scaled="1"/>
                <a:tileRect/>
              </a:gradFill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6A4DD80B-79D5-4B0D-8FD5-7D93B56108A9}"/>
              </a:ext>
            </a:extLst>
          </p:cNvPr>
          <p:cNvSpPr/>
          <p:nvPr/>
        </p:nvSpPr>
        <p:spPr>
          <a:xfrm>
            <a:off x="994913" y="2166667"/>
            <a:ext cx="3666225" cy="32061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>
                <a:ea typeface="+mn-lt"/>
                <a:cs typeface="+mn-lt"/>
              </a:rPr>
              <a:t>Залежно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від</a:t>
            </a:r>
            <a:r>
              <a:rPr lang="ru-RU" sz="2400" b="1" dirty="0">
                <a:ea typeface="+mn-lt"/>
                <a:cs typeface="+mn-lt"/>
              </a:rPr>
              <a:t> виду та характеру </a:t>
            </a:r>
            <a:r>
              <a:rPr lang="ru-RU" sz="2400" b="1" dirty="0" err="1">
                <a:ea typeface="+mn-lt"/>
                <a:cs typeface="+mn-lt"/>
              </a:rPr>
              <a:t>правопорушення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судовий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захист</a:t>
            </a:r>
            <a:r>
              <a:rPr lang="ru-RU" sz="2400" b="1" dirty="0">
                <a:ea typeface="+mn-lt"/>
                <a:cs typeface="+mn-lt"/>
              </a:rPr>
              <a:t> у </a:t>
            </a:r>
            <a:r>
              <a:rPr lang="ru-RU" sz="2400" b="1" dirty="0" err="1">
                <a:ea typeface="+mn-lt"/>
                <a:cs typeface="+mn-lt"/>
              </a:rPr>
              <a:t>галузі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охорони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здоров'я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здійснюється</a:t>
            </a:r>
            <a:r>
              <a:rPr lang="ru-RU" sz="2400" b="1" dirty="0">
                <a:ea typeface="+mn-lt"/>
                <a:cs typeface="+mn-lt"/>
              </a:rPr>
              <a:t>:</a:t>
            </a:r>
            <a:endParaRPr lang="ru-RU" sz="2400" b="1" dirty="0"/>
          </a:p>
        </p:txBody>
      </p:sp>
      <p:sp>
        <p:nvSpPr>
          <p:cNvPr id="5" name="Стрелка: влево 4">
            <a:extLst>
              <a:ext uri="{FF2B5EF4-FFF2-40B4-BE49-F238E27FC236}">
                <a16:creationId xmlns:a16="http://schemas.microsoft.com/office/drawing/2014/main" id="{08617A02-859B-4E83-BC6E-41777EA82C2C}"/>
              </a:ext>
            </a:extLst>
          </p:cNvPr>
          <p:cNvSpPr/>
          <p:nvPr/>
        </p:nvSpPr>
        <p:spPr>
          <a:xfrm>
            <a:off x="5433369" y="1101068"/>
            <a:ext cx="5722188" cy="523335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5D24EB8-93AB-43B6-A3B5-2364E8261D52}"/>
              </a:ext>
            </a:extLst>
          </p:cNvPr>
          <p:cNvSpPr/>
          <p:nvPr/>
        </p:nvSpPr>
        <p:spPr>
          <a:xfrm>
            <a:off x="6168965" y="1949210"/>
            <a:ext cx="4873923" cy="81950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У порядку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кримінального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судочинства</a:t>
            </a:r>
            <a:endParaRPr lang="ru-RU" b="1" dirty="0" err="1">
              <a:solidFill>
                <a:schemeClr val="tx1"/>
              </a:solidFill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D486F73-A24C-4F30-9D71-3389993A4C0C}"/>
              </a:ext>
            </a:extLst>
          </p:cNvPr>
          <p:cNvSpPr/>
          <p:nvPr/>
        </p:nvSpPr>
        <p:spPr>
          <a:xfrm>
            <a:off x="6168964" y="2955624"/>
            <a:ext cx="4873923" cy="81950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У порядку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цивільного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судочинства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C73B89F-19C5-4A9B-AFD8-D85B10774423}"/>
              </a:ext>
            </a:extLst>
          </p:cNvPr>
          <p:cNvSpPr/>
          <p:nvPr/>
        </p:nvSpPr>
        <p:spPr>
          <a:xfrm>
            <a:off x="6168965" y="3962040"/>
            <a:ext cx="4873923" cy="81950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У порядку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адміністративного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судочинства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2FF89F2-EEDA-4EBC-9E3F-617E8C11B786}"/>
              </a:ext>
            </a:extLst>
          </p:cNvPr>
          <p:cNvSpPr/>
          <p:nvPr/>
        </p:nvSpPr>
        <p:spPr>
          <a:xfrm>
            <a:off x="6168964" y="4910945"/>
            <a:ext cx="4873923" cy="81950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У порядку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конституційного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судочинства</a:t>
            </a:r>
            <a:endParaRPr lang="ru-RU" b="1" dirty="0">
              <a:solidFill>
                <a:schemeClr val="tx1"/>
              </a:solidFill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009237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768DCD-B824-413A-B330-8D57ADB3724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E7DD4085-4963-4170-89D3-67881AF5EC3D}"/>
              </a:ext>
            </a:extLst>
          </p:cNvPr>
          <p:cNvSpPr txBox="1">
            <a:spLocks/>
          </p:cNvSpPr>
          <p:nvPr/>
        </p:nvSpPr>
        <p:spPr>
          <a:xfrm>
            <a:off x="47446" y="66496"/>
            <a:ext cx="12183371" cy="68184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200" kern="1200" dirty="0">
                <a:gradFill flip="none" rotWithShape="1">
                  <a:gsLst>
                    <a:gs pos="0">
                      <a:schemeClr val="accent5"/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  <a:latin typeface="+mj-lt"/>
                <a:ea typeface="+mn-ea"/>
                <a:cs typeface="Angsana New" panose="02020603050405020304" pitchFamily="18" charset="-34"/>
              </a:defRPr>
            </a:lvl1pPr>
          </a:lstStyle>
          <a:p>
            <a:r>
              <a:rPr lang="ru-RU" sz="4000" err="1">
                <a:solidFill>
                  <a:srgbClr val="68B0A8">
                    <a:alpha val="70000"/>
                  </a:srgbClr>
                </a:solidFill>
                <a:cs typeface="Angsana New"/>
              </a:rPr>
              <a:t>Судова</a:t>
            </a:r>
            <a:r>
              <a:rPr lang="ru-RU" sz="4000">
                <a:solidFill>
                  <a:srgbClr val="68B0A8">
                    <a:alpha val="70000"/>
                  </a:srgbClr>
                </a:solidFill>
                <a:cs typeface="Angsana New"/>
              </a:rPr>
              <a:t> форма </a:t>
            </a:r>
            <a:r>
              <a:rPr lang="ru-RU" sz="4000" err="1">
                <a:solidFill>
                  <a:srgbClr val="68B0A8">
                    <a:alpha val="70000"/>
                  </a:srgbClr>
                </a:solidFill>
                <a:cs typeface="Angsana New"/>
              </a:rPr>
              <a:t>захисту</a:t>
            </a:r>
            <a:r>
              <a:rPr lang="ru-RU" sz="4000">
                <a:solidFill>
                  <a:srgbClr val="68B0A8">
                    <a:alpha val="70000"/>
                  </a:srgbClr>
                </a:solidFill>
                <a:cs typeface="Angsana New"/>
              </a:rPr>
              <a:t> прав </a:t>
            </a:r>
            <a:r>
              <a:rPr lang="ru-RU" sz="4000" err="1">
                <a:solidFill>
                  <a:srgbClr val="68B0A8">
                    <a:alpha val="70000"/>
                  </a:srgbClr>
                </a:solidFill>
                <a:cs typeface="Angsana New"/>
              </a:rPr>
              <a:t>суб'єктів</a:t>
            </a:r>
            <a:r>
              <a:rPr lang="ru-RU" sz="4000">
                <a:solidFill>
                  <a:srgbClr val="68B0A8">
                    <a:alpha val="70000"/>
                  </a:srgbClr>
                </a:solidFill>
                <a:cs typeface="Angsana New"/>
              </a:rPr>
              <a:t> </a:t>
            </a:r>
            <a:r>
              <a:rPr lang="ru-RU" sz="4000" err="1">
                <a:solidFill>
                  <a:srgbClr val="68B0A8">
                    <a:alpha val="70000"/>
                  </a:srgbClr>
                </a:solidFill>
                <a:cs typeface="Angsana New"/>
              </a:rPr>
              <a:t>правовідносин</a:t>
            </a:r>
            <a:endParaRPr lang="ru-RU" sz="4000" err="1">
              <a:gradFill flip="none" rotWithShape="1">
                <a:gsLst>
                  <a:gs pos="0">
                    <a:schemeClr val="accent5">
                      <a:alpha val="70000"/>
                    </a:schemeClr>
                  </a:gs>
                  <a:gs pos="100000">
                    <a:schemeClr val="accent1">
                      <a:alpha val="70000"/>
                    </a:schemeClr>
                  </a:gs>
                </a:gsLst>
                <a:lin ang="0" scaled="1"/>
                <a:tileRect/>
              </a:gradFill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28F6518F-3D74-4DE1-9AA3-81313356175A}"/>
              </a:ext>
            </a:extLst>
          </p:cNvPr>
          <p:cNvSpPr/>
          <p:nvPr/>
        </p:nvSpPr>
        <p:spPr>
          <a:xfrm>
            <a:off x="46007" y="901460"/>
            <a:ext cx="2817961" cy="92015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ea typeface="+mn-lt"/>
                <a:cs typeface="+mn-lt"/>
              </a:rPr>
              <a:t>У порядку </a:t>
            </a:r>
            <a:r>
              <a:rPr lang="ru-RU" b="1" dirty="0" err="1">
                <a:ea typeface="+mn-lt"/>
                <a:cs typeface="+mn-lt"/>
              </a:rPr>
              <a:t>цивільного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судочиства</a:t>
            </a:r>
            <a:endParaRPr lang="ru-RU" b="1" dirty="0" err="1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E8874CF3-2199-4E9E-A4F0-EBF0C6A5561A}"/>
              </a:ext>
            </a:extLst>
          </p:cNvPr>
          <p:cNvSpPr/>
          <p:nvPr/>
        </p:nvSpPr>
        <p:spPr>
          <a:xfrm>
            <a:off x="3108383" y="901459"/>
            <a:ext cx="2817961" cy="92015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>
                <a:ea typeface="+mn-lt"/>
                <a:cs typeface="+mn-lt"/>
              </a:rPr>
              <a:t>У порядку </a:t>
            </a:r>
            <a:r>
              <a:rPr lang="ru-RU" b="1" dirty="0" err="1">
                <a:ea typeface="+mn-lt"/>
                <a:cs typeface="+mn-lt"/>
              </a:rPr>
              <a:t>кримінального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судочиства</a:t>
            </a:r>
            <a:endParaRPr lang="ru-RU" dirty="0" err="1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AD52B3CB-BFF6-498C-9731-F7D93084A377}"/>
              </a:ext>
            </a:extLst>
          </p:cNvPr>
          <p:cNvSpPr/>
          <p:nvPr/>
        </p:nvSpPr>
        <p:spPr>
          <a:xfrm>
            <a:off x="6242648" y="901460"/>
            <a:ext cx="2817961" cy="92015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>
                <a:ea typeface="+mn-lt"/>
                <a:cs typeface="+mn-lt"/>
              </a:rPr>
              <a:t>У порядку </a:t>
            </a:r>
            <a:r>
              <a:rPr lang="ru-RU" b="1" dirty="0" err="1">
                <a:ea typeface="+mn-lt"/>
                <a:cs typeface="+mn-lt"/>
              </a:rPr>
              <a:t>адміністративного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судочиства</a:t>
            </a:r>
            <a:endParaRPr lang="ru-RU" dirty="0" err="1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DF09D621-192C-4137-ADB5-951951CEFF6E}"/>
              </a:ext>
            </a:extLst>
          </p:cNvPr>
          <p:cNvSpPr/>
          <p:nvPr/>
        </p:nvSpPr>
        <p:spPr>
          <a:xfrm>
            <a:off x="9376912" y="901459"/>
            <a:ext cx="2817961" cy="92015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/>
              <a:t>У порядку </a:t>
            </a:r>
            <a:r>
              <a:rPr lang="ru-RU" b="1" dirty="0" err="1"/>
              <a:t>конституційного</a:t>
            </a:r>
            <a:r>
              <a:rPr lang="ru-RU" b="1" dirty="0"/>
              <a:t> </a:t>
            </a:r>
            <a:r>
              <a:rPr lang="ru-RU" b="1" dirty="0" err="1"/>
              <a:t>судочиства</a:t>
            </a:r>
            <a:endParaRPr lang="ru-RU" b="1" dirty="0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46E76475-868B-47DD-87BA-941033739690}"/>
              </a:ext>
            </a:extLst>
          </p:cNvPr>
          <p:cNvSpPr/>
          <p:nvPr/>
        </p:nvSpPr>
        <p:spPr>
          <a:xfrm>
            <a:off x="275147" y="1820712"/>
            <a:ext cx="2544791" cy="94890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Позовна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заява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75C461A8-2583-4D77-B90B-E3DE7679F3D0}"/>
              </a:ext>
            </a:extLst>
          </p:cNvPr>
          <p:cNvSpPr/>
          <p:nvPr/>
        </p:nvSpPr>
        <p:spPr>
          <a:xfrm>
            <a:off x="275146" y="2855883"/>
            <a:ext cx="2544791" cy="94890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Рішення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суду </a:t>
            </a: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735763B7-9D10-4BF2-BBF9-B4A3D6D548C7}"/>
              </a:ext>
            </a:extLst>
          </p:cNvPr>
          <p:cNvSpPr/>
          <p:nvPr/>
        </p:nvSpPr>
        <p:spPr>
          <a:xfrm>
            <a:off x="3337523" y="1820711"/>
            <a:ext cx="2544791" cy="94890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err="1">
                <a:solidFill>
                  <a:schemeClr val="tx1"/>
                </a:solidFill>
                <a:ea typeface="+mn-lt"/>
                <a:cs typeface="+mn-lt"/>
              </a:rPr>
              <a:t>Заява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err="1">
                <a:solidFill>
                  <a:schemeClr val="tx1"/>
                </a:solidFill>
                <a:ea typeface="+mn-lt"/>
                <a:cs typeface="+mn-lt"/>
              </a:rPr>
              <a:t>або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err="1">
                <a:solidFill>
                  <a:schemeClr val="tx1"/>
                </a:solidFill>
                <a:ea typeface="+mn-lt"/>
                <a:cs typeface="+mn-lt"/>
              </a:rPr>
              <a:t>повідомлення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про </a:t>
            </a:r>
            <a:r>
              <a:rPr lang="ru-RU" b="1" err="1">
                <a:solidFill>
                  <a:schemeClr val="tx1"/>
                </a:solidFill>
                <a:ea typeface="+mn-lt"/>
                <a:cs typeface="+mn-lt"/>
              </a:rPr>
              <a:t>злочин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856488A2-3F62-4688-B4A3-94597C6D3A86}"/>
              </a:ext>
            </a:extLst>
          </p:cNvPr>
          <p:cNvSpPr/>
          <p:nvPr/>
        </p:nvSpPr>
        <p:spPr>
          <a:xfrm>
            <a:off x="3337522" y="2855880"/>
            <a:ext cx="2544791" cy="94890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Постанова про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порушення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кримінальної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справи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5F83F95C-4365-4F4D-87A5-81A9B2F41EFD}"/>
              </a:ext>
            </a:extLst>
          </p:cNvPr>
          <p:cNvSpPr/>
          <p:nvPr/>
        </p:nvSpPr>
        <p:spPr>
          <a:xfrm>
            <a:off x="3337521" y="3891049"/>
            <a:ext cx="2544791" cy="74762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Обвинувальний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висновок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DD01532B-1AF7-49CF-8E42-59C4754E0990}"/>
              </a:ext>
            </a:extLst>
          </p:cNvPr>
          <p:cNvSpPr/>
          <p:nvPr/>
        </p:nvSpPr>
        <p:spPr>
          <a:xfrm>
            <a:off x="3337520" y="4696181"/>
            <a:ext cx="2544791" cy="149524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Цивільний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позов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у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кримінальній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справі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(на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етапі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досудового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слідства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або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судового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розгляду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справи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)</a:t>
            </a: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A522896A-367E-4998-A105-61D5EFE250FE}"/>
              </a:ext>
            </a:extLst>
          </p:cNvPr>
          <p:cNvSpPr/>
          <p:nvPr/>
        </p:nvSpPr>
        <p:spPr>
          <a:xfrm>
            <a:off x="3337521" y="6277690"/>
            <a:ext cx="2544791" cy="57509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Рішення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суду</a:t>
            </a: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CAD6AA51-9A3D-4AC8-A2B7-638BF4F7B397}"/>
              </a:ext>
            </a:extLst>
          </p:cNvPr>
          <p:cNvSpPr/>
          <p:nvPr/>
        </p:nvSpPr>
        <p:spPr>
          <a:xfrm>
            <a:off x="6457410" y="1820713"/>
            <a:ext cx="2544791" cy="94890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Адміністративний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позов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F38A6717-AC87-47BB-B744-DD0F1F3C9A47}"/>
              </a:ext>
            </a:extLst>
          </p:cNvPr>
          <p:cNvSpPr/>
          <p:nvPr/>
        </p:nvSpPr>
        <p:spPr>
          <a:xfrm>
            <a:off x="6457410" y="2855883"/>
            <a:ext cx="2544791" cy="94890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Рішення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суду </a:t>
            </a: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6E1CA7CF-194A-4AA1-9718-3A35B7283705}"/>
              </a:ext>
            </a:extLst>
          </p:cNvPr>
          <p:cNvSpPr/>
          <p:nvPr/>
        </p:nvSpPr>
        <p:spPr>
          <a:xfrm>
            <a:off x="9562919" y="1820712"/>
            <a:ext cx="2544791" cy="127958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Конституційне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звернення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(строк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провадження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у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справі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– 3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місяці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) </a:t>
            </a: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0061DBA7-32A4-4C0D-837F-AC974D9D2555}"/>
              </a:ext>
            </a:extLst>
          </p:cNvPr>
          <p:cNvSpPr/>
          <p:nvPr/>
        </p:nvSpPr>
        <p:spPr>
          <a:xfrm>
            <a:off x="9562918" y="3172183"/>
            <a:ext cx="2544791" cy="127958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Конституційне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подання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(строк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провадження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у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справі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– 3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місяці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) </a:t>
            </a: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2013D969-8B54-46CB-8F75-399376F74831}"/>
              </a:ext>
            </a:extLst>
          </p:cNvPr>
          <p:cNvSpPr/>
          <p:nvPr/>
        </p:nvSpPr>
        <p:spPr>
          <a:xfrm>
            <a:off x="9562917" y="4538031"/>
            <a:ext cx="2544791" cy="173965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За результатами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розгляду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складаються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рішення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і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висновки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Конституцій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-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ного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суду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України</a:t>
            </a:r>
            <a:endParaRPr lang="ru-RU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80334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2768DCD-B824-413A-B330-8D57ADB3724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6E45848-BEDA-4F24-9C4E-DA212095826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664"/>
            <a:ext cx="12188952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6000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2BB8117-A903-442C-9223-A4FEB85C327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63"/>
            <a:ext cx="12188952" cy="6858000"/>
          </a:xfrm>
          <a:prstGeom prst="rect">
            <a:avLst/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59300B8-3117-43F8-9F8E-68DB9F002F9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743200" y="0"/>
            <a:ext cx="6857999" cy="6857998"/>
          </a:xfrm>
          <a:prstGeom prst="ellipse">
            <a:avLst/>
          </a:prstGeom>
          <a:gradFill>
            <a:gsLst>
              <a:gs pos="0">
                <a:schemeClr val="accent1">
                  <a:lumMod val="20000"/>
                  <a:lumOff val="80000"/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</a:gradFill>
          <a:ln>
            <a:noFill/>
          </a:ln>
          <a:effectLst>
            <a:softEdge rad="520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AFAE680-42C1-4104-B74F-B0A8F1FB264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3990" y="1194074"/>
            <a:ext cx="5589934" cy="5737916"/>
          </a:xfrm>
          <a:prstGeom prst="ellipse">
            <a:avLst/>
          </a:prstGeom>
          <a:gradFill>
            <a:gsLst>
              <a:gs pos="0">
                <a:schemeClr val="accent1">
                  <a:alpha val="40000"/>
                </a:schemeClr>
              </a:gs>
              <a:gs pos="100000">
                <a:schemeClr val="accent5">
                  <a:alpha val="20000"/>
                </a:schemeClr>
              </a:gs>
            </a:gsLst>
            <a:lin ang="2700000" scaled="1"/>
          </a:gradFill>
          <a:ln>
            <a:noFill/>
          </a:ln>
          <a:effectLst>
            <a:softEdge rad="952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28A8BA9-B3FE-4C96-A0A1-72A0D2C8557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6439622" y="194269"/>
            <a:ext cx="5760743" cy="57379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5">
                  <a:alpha val="40000"/>
                </a:schemeClr>
              </a:gs>
            </a:gsLst>
            <a:lin ang="2700000" scaled="1"/>
          </a:gradFill>
          <a:ln>
            <a:noFill/>
          </a:ln>
          <a:effectLst>
            <a:softEdge rad="1003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Frame 24">
            <a:extLst>
              <a:ext uri="{FF2B5EF4-FFF2-40B4-BE49-F238E27FC236}">
                <a16:creationId xmlns:a16="http://schemas.microsoft.com/office/drawing/2014/main" id="{19F9CD66-32FC-448F-B4C5-67D17508A22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frame">
            <a:avLst>
              <a:gd name="adj1" fmla="val 716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324812-5599-4B0D-8ACA-BE22414BA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7251"/>
            <a:ext cx="10515600" cy="2076450"/>
          </a:xfrm>
        </p:spPr>
        <p:txBody>
          <a:bodyPr anchor="b">
            <a:normAutofit/>
          </a:bodyPr>
          <a:lstStyle/>
          <a:p>
            <a:r>
              <a:rPr lang="ru-RU" sz="4400">
                <a:solidFill>
                  <a:srgbClr val="FFFFFF"/>
                </a:solidFill>
                <a:cs typeface="Angsana New"/>
              </a:rPr>
              <a:t>Форми позасудового адміністративного захисту прав суб'єктів правовідносин</a:t>
            </a:r>
            <a:endParaRPr lang="ru-RU" sz="4400">
              <a:solidFill>
                <a:srgbClr val="FFFFFF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D6AFF1-32A3-45E9-A7FD-6C16CDCAF7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3190875"/>
            <a:ext cx="8467725" cy="2986087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ru-RU" sz="1800" b="1" dirty="0" err="1">
                <a:solidFill>
                  <a:srgbClr val="FFFFFF"/>
                </a:solidFill>
                <a:ea typeface="+mn-lt"/>
                <a:cs typeface="+mn-lt"/>
              </a:rPr>
              <a:t>Звернення</a:t>
            </a:r>
            <a:r>
              <a:rPr lang="ru-RU" sz="1800" b="1" dirty="0">
                <a:solidFill>
                  <a:srgbClr val="FFFFFF"/>
                </a:solidFill>
                <a:ea typeface="+mn-lt"/>
                <a:cs typeface="+mn-lt"/>
              </a:rPr>
              <a:t> до </a:t>
            </a:r>
            <a:r>
              <a:rPr lang="ru-RU" sz="1800" b="1" dirty="0" err="1">
                <a:solidFill>
                  <a:srgbClr val="FFFFFF"/>
                </a:solidFill>
                <a:ea typeface="+mn-lt"/>
                <a:cs typeface="+mn-lt"/>
              </a:rPr>
              <a:t>керівника</a:t>
            </a:r>
            <a:r>
              <a:rPr lang="ru-RU" sz="1800" b="1" dirty="0">
                <a:solidFill>
                  <a:srgbClr val="FFFFFF"/>
                </a:solidFill>
                <a:ea typeface="+mn-lt"/>
                <a:cs typeface="+mn-lt"/>
              </a:rPr>
              <a:t> закладу </a:t>
            </a:r>
            <a:r>
              <a:rPr lang="ru-RU" sz="1800" b="1" dirty="0" err="1">
                <a:solidFill>
                  <a:srgbClr val="FFFFFF"/>
                </a:solidFill>
                <a:ea typeface="+mn-lt"/>
                <a:cs typeface="+mn-lt"/>
              </a:rPr>
              <a:t>охорони</a:t>
            </a:r>
            <a:r>
              <a:rPr lang="ru-RU" sz="1800" b="1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ru-RU" sz="1800" b="1" dirty="0" err="1">
                <a:solidFill>
                  <a:srgbClr val="FFFFFF"/>
                </a:solidFill>
                <a:ea typeface="+mn-lt"/>
                <a:cs typeface="+mn-lt"/>
              </a:rPr>
              <a:t>здоров’я</a:t>
            </a:r>
            <a:r>
              <a:rPr lang="ru-RU" sz="1800" b="1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ru-RU" sz="1800" b="1" dirty="0" err="1">
                <a:solidFill>
                  <a:srgbClr val="FFFFFF"/>
                </a:solidFill>
                <a:ea typeface="+mn-lt"/>
                <a:cs typeface="+mn-lt"/>
              </a:rPr>
              <a:t>чи</a:t>
            </a:r>
            <a:r>
              <a:rPr lang="ru-RU" sz="1800" b="1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ru-RU" sz="1800" b="1" dirty="0" err="1">
                <a:solidFill>
                  <a:srgbClr val="FFFFFF"/>
                </a:solidFill>
                <a:ea typeface="+mn-lt"/>
                <a:cs typeface="+mn-lt"/>
              </a:rPr>
              <a:t>його</a:t>
            </a:r>
            <a:r>
              <a:rPr lang="ru-RU" sz="1800" b="1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ru-RU" sz="1800" b="1" dirty="0" err="1">
                <a:solidFill>
                  <a:srgbClr val="FFFFFF"/>
                </a:solidFill>
                <a:ea typeface="+mn-lt"/>
                <a:cs typeface="+mn-lt"/>
              </a:rPr>
              <a:t>підрозділу</a:t>
            </a:r>
            <a:r>
              <a:rPr lang="ru-RU" sz="1800" b="1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ru-RU" sz="1800" b="1" dirty="0" err="1">
                <a:solidFill>
                  <a:srgbClr val="FFFFFF"/>
                </a:solidFill>
                <a:ea typeface="+mn-lt"/>
                <a:cs typeface="+mn-lt"/>
              </a:rPr>
              <a:t>або</a:t>
            </a:r>
            <a:r>
              <a:rPr lang="ru-RU" sz="1800" b="1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ru-RU" sz="1800" b="1" dirty="0" err="1">
                <a:solidFill>
                  <a:srgbClr val="FFFFFF"/>
                </a:solidFill>
                <a:ea typeface="+mn-lt"/>
                <a:cs typeface="+mn-lt"/>
              </a:rPr>
              <a:t>звернення</a:t>
            </a:r>
            <a:r>
              <a:rPr lang="ru-RU" sz="1800" b="1" dirty="0">
                <a:solidFill>
                  <a:srgbClr val="FFFFFF"/>
                </a:solidFill>
                <a:ea typeface="+mn-lt"/>
                <a:cs typeface="+mn-lt"/>
              </a:rPr>
              <a:t> до органу </a:t>
            </a:r>
            <a:r>
              <a:rPr lang="ru-RU" sz="1800" b="1" dirty="0" err="1">
                <a:solidFill>
                  <a:srgbClr val="FFFFFF"/>
                </a:solidFill>
                <a:ea typeface="+mn-lt"/>
                <a:cs typeface="+mn-lt"/>
              </a:rPr>
              <a:t>управління</a:t>
            </a:r>
            <a:r>
              <a:rPr lang="ru-RU" sz="1800" b="1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ru-RU" sz="1800" b="1" dirty="0" err="1">
                <a:solidFill>
                  <a:srgbClr val="FFFFFF"/>
                </a:solidFill>
                <a:ea typeface="+mn-lt"/>
                <a:cs typeface="+mn-lt"/>
              </a:rPr>
              <a:t>охороною</a:t>
            </a:r>
            <a:r>
              <a:rPr lang="ru-RU" sz="1800" b="1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ru-RU" sz="1800" b="1" dirty="0" err="1">
                <a:solidFill>
                  <a:srgbClr val="FFFFFF"/>
                </a:solidFill>
                <a:ea typeface="+mn-lt"/>
                <a:cs typeface="+mn-lt"/>
              </a:rPr>
              <a:t>здоров’я</a:t>
            </a:r>
            <a:endParaRPr lang="ru-RU" sz="1800" b="1" dirty="0">
              <a:solidFill>
                <a:srgbClr val="FFFFFF"/>
              </a:solidFill>
              <a:ea typeface="+mn-lt"/>
              <a:cs typeface="+mn-lt"/>
            </a:endParaRPr>
          </a:p>
          <a:p>
            <a:pPr>
              <a:buClr>
                <a:srgbClr val="E4F0EF"/>
              </a:buClr>
            </a:pPr>
            <a:r>
              <a:rPr lang="ru-RU" sz="1800" b="1" dirty="0" err="1">
                <a:solidFill>
                  <a:srgbClr val="FFFFFF"/>
                </a:solidFill>
                <a:ea typeface="+mn-lt"/>
                <a:cs typeface="+mn-lt"/>
              </a:rPr>
              <a:t>Звернення</a:t>
            </a:r>
            <a:r>
              <a:rPr lang="ru-RU" sz="1800" b="1" dirty="0">
                <a:solidFill>
                  <a:srgbClr val="FFFFFF"/>
                </a:solidFill>
                <a:ea typeface="+mn-lt"/>
                <a:cs typeface="+mn-lt"/>
              </a:rPr>
              <a:t> до </a:t>
            </a:r>
            <a:r>
              <a:rPr lang="ru-RU" sz="1800" b="1" dirty="0" err="1">
                <a:solidFill>
                  <a:srgbClr val="FFFFFF"/>
                </a:solidFill>
                <a:ea typeface="+mn-lt"/>
                <a:cs typeface="+mn-lt"/>
              </a:rPr>
              <a:t>Уповноваженого</a:t>
            </a:r>
            <a:r>
              <a:rPr lang="ru-RU" sz="1800" b="1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ru-RU" sz="1800" b="1" dirty="0" err="1">
                <a:solidFill>
                  <a:srgbClr val="FFFFFF"/>
                </a:solidFill>
                <a:ea typeface="+mn-lt"/>
                <a:cs typeface="+mn-lt"/>
              </a:rPr>
              <a:t>Верховної</a:t>
            </a:r>
            <a:r>
              <a:rPr lang="ru-RU" sz="1800" b="1" dirty="0">
                <a:solidFill>
                  <a:srgbClr val="FFFFFF"/>
                </a:solidFill>
                <a:ea typeface="+mn-lt"/>
                <a:cs typeface="+mn-lt"/>
              </a:rPr>
              <a:t> Ради України з прав </a:t>
            </a:r>
            <a:r>
              <a:rPr lang="ru-RU" sz="1800" b="1" dirty="0" err="1">
                <a:solidFill>
                  <a:srgbClr val="FFFFFF"/>
                </a:solidFill>
                <a:ea typeface="+mn-lt"/>
                <a:cs typeface="+mn-lt"/>
              </a:rPr>
              <a:t>людини</a:t>
            </a:r>
            <a:r>
              <a:rPr lang="ru-RU" sz="1800" b="1" dirty="0">
                <a:solidFill>
                  <a:srgbClr val="FFFFFF"/>
                </a:solidFill>
                <a:ea typeface="+mn-lt"/>
                <a:cs typeface="+mn-lt"/>
              </a:rPr>
              <a:t> </a:t>
            </a:r>
          </a:p>
          <a:p>
            <a:pPr>
              <a:buClr>
                <a:srgbClr val="E4F0EF"/>
              </a:buClr>
            </a:pPr>
            <a:r>
              <a:rPr lang="ru-RU" sz="1800" b="1" dirty="0" err="1">
                <a:solidFill>
                  <a:srgbClr val="FFFFFF"/>
                </a:solidFill>
                <a:ea typeface="+mn-lt"/>
                <a:cs typeface="+mn-lt"/>
              </a:rPr>
              <a:t>Звернення</a:t>
            </a:r>
            <a:r>
              <a:rPr lang="ru-RU" sz="1800" b="1" dirty="0">
                <a:solidFill>
                  <a:srgbClr val="FFFFFF"/>
                </a:solidFill>
                <a:ea typeface="+mn-lt"/>
                <a:cs typeface="+mn-lt"/>
              </a:rPr>
              <a:t> до </a:t>
            </a:r>
            <a:r>
              <a:rPr lang="ru-RU" sz="1800" b="1" dirty="0" err="1">
                <a:solidFill>
                  <a:srgbClr val="FFFFFF"/>
                </a:solidFill>
                <a:ea typeface="+mn-lt"/>
                <a:cs typeface="+mn-lt"/>
              </a:rPr>
              <a:t>Державної</a:t>
            </a:r>
            <a:r>
              <a:rPr lang="ru-RU" sz="1800" b="1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ru-RU" sz="1800" b="1" dirty="0" err="1">
                <a:solidFill>
                  <a:srgbClr val="FFFFFF"/>
                </a:solidFill>
                <a:ea typeface="+mn-lt"/>
                <a:cs typeface="+mn-lt"/>
              </a:rPr>
              <a:t>інспекції</a:t>
            </a:r>
            <a:r>
              <a:rPr lang="ru-RU" sz="1800" b="1" dirty="0">
                <a:solidFill>
                  <a:srgbClr val="FFFFFF"/>
                </a:solidFill>
                <a:ea typeface="+mn-lt"/>
                <a:cs typeface="+mn-lt"/>
              </a:rPr>
              <a:t> України з </a:t>
            </a:r>
            <a:r>
              <a:rPr lang="ru-RU" sz="1800" b="1" dirty="0" err="1">
                <a:solidFill>
                  <a:srgbClr val="FFFFFF"/>
                </a:solidFill>
                <a:ea typeface="+mn-lt"/>
                <a:cs typeface="+mn-lt"/>
              </a:rPr>
              <a:t>питань</a:t>
            </a:r>
            <a:r>
              <a:rPr lang="ru-RU" sz="1800" b="1" dirty="0">
                <a:solidFill>
                  <a:srgbClr val="FFFFFF"/>
                </a:solidFill>
                <a:ea typeface="+mn-lt"/>
                <a:cs typeface="+mn-lt"/>
              </a:rPr>
              <a:t> захисту прав </a:t>
            </a:r>
            <a:r>
              <a:rPr lang="ru-RU" sz="1800" b="1" dirty="0" err="1">
                <a:solidFill>
                  <a:srgbClr val="FFFFFF"/>
                </a:solidFill>
                <a:ea typeface="+mn-lt"/>
                <a:cs typeface="+mn-lt"/>
              </a:rPr>
              <a:t>споживачів</a:t>
            </a:r>
            <a:r>
              <a:rPr lang="ru-RU" sz="1800" b="1" dirty="0">
                <a:solidFill>
                  <a:srgbClr val="FFFFFF"/>
                </a:solidFill>
                <a:ea typeface="+mn-lt"/>
                <a:cs typeface="+mn-lt"/>
              </a:rPr>
              <a:t> </a:t>
            </a:r>
          </a:p>
          <a:p>
            <a:pPr>
              <a:buClr>
                <a:srgbClr val="E4F0EF"/>
              </a:buClr>
            </a:pPr>
            <a:r>
              <a:rPr lang="ru-RU" sz="1800" b="1" dirty="0" err="1">
                <a:solidFill>
                  <a:srgbClr val="FFFFFF"/>
                </a:solidFill>
                <a:ea typeface="+mn-lt"/>
                <a:cs typeface="+mn-lt"/>
              </a:rPr>
              <a:t>Звернення</a:t>
            </a:r>
            <a:r>
              <a:rPr lang="ru-RU" sz="1800" b="1" dirty="0">
                <a:solidFill>
                  <a:srgbClr val="FFFFFF"/>
                </a:solidFill>
                <a:ea typeface="+mn-lt"/>
                <a:cs typeface="+mn-lt"/>
              </a:rPr>
              <a:t> до </a:t>
            </a:r>
            <a:r>
              <a:rPr lang="ru-RU" sz="1800" b="1" dirty="0" err="1">
                <a:solidFill>
                  <a:srgbClr val="FFFFFF"/>
                </a:solidFill>
                <a:ea typeface="+mn-lt"/>
                <a:cs typeface="+mn-lt"/>
              </a:rPr>
              <a:t>Комітету</a:t>
            </a:r>
            <a:r>
              <a:rPr lang="ru-RU" sz="1800" b="1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ru-RU" sz="1800" b="1" dirty="0" err="1">
                <a:solidFill>
                  <a:srgbClr val="FFFFFF"/>
                </a:solidFill>
                <a:ea typeface="+mn-lt"/>
                <a:cs typeface="+mn-lt"/>
              </a:rPr>
              <a:t>Верховної</a:t>
            </a:r>
            <a:r>
              <a:rPr lang="ru-RU" sz="1800" b="1" dirty="0">
                <a:solidFill>
                  <a:srgbClr val="FFFFFF"/>
                </a:solidFill>
                <a:ea typeface="+mn-lt"/>
                <a:cs typeface="+mn-lt"/>
              </a:rPr>
              <a:t> ради України з </a:t>
            </a:r>
            <a:r>
              <a:rPr lang="ru-RU" sz="1800" b="1" dirty="0" err="1">
                <a:solidFill>
                  <a:srgbClr val="FFFFFF"/>
                </a:solidFill>
                <a:ea typeface="+mn-lt"/>
                <a:cs typeface="+mn-lt"/>
              </a:rPr>
              <a:t>питань</a:t>
            </a:r>
            <a:r>
              <a:rPr lang="ru-RU" sz="1800" b="1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ru-RU" sz="1800" b="1" dirty="0" err="1">
                <a:solidFill>
                  <a:srgbClr val="FFFFFF"/>
                </a:solidFill>
                <a:ea typeface="+mn-lt"/>
                <a:cs typeface="+mn-lt"/>
              </a:rPr>
              <a:t>охорони</a:t>
            </a:r>
            <a:r>
              <a:rPr lang="ru-RU" sz="1800" b="1" dirty="0">
                <a:solidFill>
                  <a:srgbClr val="FFFFFF"/>
                </a:solidFill>
                <a:ea typeface="+mn-lt"/>
                <a:cs typeface="+mn-lt"/>
              </a:rPr>
              <a:t> здоров'я </a:t>
            </a:r>
          </a:p>
          <a:p>
            <a:pPr>
              <a:buClr>
                <a:srgbClr val="E4F0EF"/>
              </a:buClr>
            </a:pPr>
            <a:r>
              <a:rPr lang="ru-RU" sz="1800" b="1" dirty="0" err="1">
                <a:solidFill>
                  <a:srgbClr val="FFFFFF"/>
                </a:solidFill>
                <a:ea typeface="+mn-lt"/>
                <a:cs typeface="+mn-lt"/>
              </a:rPr>
              <a:t>Звернення</a:t>
            </a:r>
            <a:r>
              <a:rPr lang="ru-RU" sz="1800" b="1" dirty="0">
                <a:solidFill>
                  <a:srgbClr val="FFFFFF"/>
                </a:solidFill>
                <a:ea typeface="+mn-lt"/>
                <a:cs typeface="+mn-lt"/>
              </a:rPr>
              <a:t> до </a:t>
            </a:r>
            <a:r>
              <a:rPr lang="ru-RU" sz="1800" b="1" dirty="0" err="1">
                <a:solidFill>
                  <a:srgbClr val="FFFFFF"/>
                </a:solidFill>
                <a:ea typeface="+mn-lt"/>
                <a:cs typeface="+mn-lt"/>
              </a:rPr>
              <a:t>органів</a:t>
            </a:r>
            <a:r>
              <a:rPr lang="ru-RU" sz="1800" b="1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ru-RU" sz="1800" b="1" dirty="0" err="1">
                <a:solidFill>
                  <a:srgbClr val="FFFFFF"/>
                </a:solidFill>
                <a:ea typeface="+mn-lt"/>
                <a:cs typeface="+mn-lt"/>
              </a:rPr>
              <a:t>прокуратури</a:t>
            </a:r>
            <a:endParaRPr lang="ru-RU" sz="1800" b="1" dirty="0">
              <a:solidFill>
                <a:srgbClr val="FFFFFF"/>
              </a:solidFill>
              <a:ea typeface="+mn-lt"/>
              <a:cs typeface="+mn-lt"/>
            </a:endParaRPr>
          </a:p>
          <a:p>
            <a:pPr>
              <a:buClr>
                <a:srgbClr val="E4F0EF"/>
              </a:buClr>
            </a:pPr>
            <a:r>
              <a:rPr lang="ru-RU" sz="1800" b="1" dirty="0" err="1">
                <a:solidFill>
                  <a:srgbClr val="FFFFFF"/>
                </a:solidFill>
                <a:ea typeface="+mn-lt"/>
                <a:cs typeface="+mn-lt"/>
              </a:rPr>
              <a:t>Звернення</a:t>
            </a:r>
            <a:r>
              <a:rPr lang="ru-RU" sz="1800" b="1" dirty="0">
                <a:solidFill>
                  <a:srgbClr val="FFFFFF"/>
                </a:solidFill>
                <a:ea typeface="+mn-lt"/>
                <a:cs typeface="+mn-lt"/>
              </a:rPr>
              <a:t> до </a:t>
            </a:r>
            <a:r>
              <a:rPr lang="ru-RU" sz="1800" b="1" dirty="0" err="1">
                <a:solidFill>
                  <a:srgbClr val="FFFFFF"/>
                </a:solidFill>
                <a:ea typeface="+mn-lt"/>
                <a:cs typeface="+mn-lt"/>
              </a:rPr>
              <a:t>органів</a:t>
            </a:r>
            <a:r>
              <a:rPr lang="ru-RU" sz="1800" b="1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ru-RU" sz="1800" b="1" dirty="0" err="1">
                <a:solidFill>
                  <a:srgbClr val="FFFFFF"/>
                </a:solidFill>
                <a:ea typeface="+mn-lt"/>
                <a:cs typeface="+mn-lt"/>
              </a:rPr>
              <a:t>внутрішніх</a:t>
            </a:r>
            <a:r>
              <a:rPr lang="ru-RU" sz="1800" b="1" dirty="0">
                <a:solidFill>
                  <a:srgbClr val="FFFFFF"/>
                </a:solidFill>
                <a:ea typeface="+mn-lt"/>
                <a:cs typeface="+mn-lt"/>
              </a:rPr>
              <a:t> справ</a:t>
            </a:r>
          </a:p>
        </p:txBody>
      </p:sp>
    </p:spTree>
    <p:extLst>
      <p:ext uri="{BB962C8B-B14F-4D97-AF65-F5344CB8AC3E}">
        <p14:creationId xmlns:p14="http://schemas.microsoft.com/office/powerpoint/2010/main" val="270264959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77671E-5DDD-41C8-909D-E188127DB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7905"/>
            <a:ext cx="10515600" cy="894243"/>
          </a:xfrm>
        </p:spPr>
        <p:txBody>
          <a:bodyPr>
            <a:normAutofit fontScale="90000"/>
          </a:bodyPr>
          <a:lstStyle/>
          <a:p>
            <a:pPr algn="ctr"/>
            <a:r>
              <a:rPr lang="ru-RU" err="1">
                <a:cs typeface="Angsana New"/>
              </a:rPr>
              <a:t>Нотаріальний</a:t>
            </a:r>
            <a:r>
              <a:rPr lang="ru-RU">
                <a:cs typeface="Angsana New"/>
              </a:rPr>
              <a:t> </a:t>
            </a:r>
            <a:r>
              <a:rPr lang="ru-RU" err="1">
                <a:cs typeface="Angsana New"/>
              </a:rPr>
              <a:t>захист</a:t>
            </a:r>
            <a:r>
              <a:rPr lang="ru-RU">
                <a:cs typeface="Angsana New"/>
              </a:rPr>
              <a:t> прав </a:t>
            </a:r>
            <a:r>
              <a:rPr lang="ru-RU" err="1">
                <a:cs typeface="Angsana New"/>
              </a:rPr>
              <a:t>суб'єктів</a:t>
            </a:r>
            <a:r>
              <a:rPr lang="ru-RU">
                <a:cs typeface="Angsana New"/>
              </a:rPr>
              <a:t> </a:t>
            </a:r>
            <a:r>
              <a:rPr lang="ru-RU" err="1">
                <a:cs typeface="Angsana New"/>
              </a:rPr>
              <a:t>медичних</a:t>
            </a:r>
            <a:r>
              <a:rPr lang="ru-RU">
                <a:cs typeface="Angsana New"/>
              </a:rPr>
              <a:t> </a:t>
            </a:r>
            <a:r>
              <a:rPr lang="ru-RU" err="1">
                <a:cs typeface="Angsana New"/>
              </a:rPr>
              <a:t>правовідносин</a:t>
            </a:r>
            <a:endParaRPr lang="ru-RU" err="1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517A1AB2-B22C-4F57-921D-4D8B6D75A572}"/>
              </a:ext>
            </a:extLst>
          </p:cNvPr>
          <p:cNvSpPr/>
          <p:nvPr/>
        </p:nvSpPr>
        <p:spPr>
          <a:xfrm>
            <a:off x="1368725" y="1778479"/>
            <a:ext cx="9100866" cy="90577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ea typeface="+mn-lt"/>
                <a:cs typeface="+mn-lt"/>
              </a:rPr>
              <a:t>Шляхом </a:t>
            </a:r>
            <a:r>
              <a:rPr lang="ru-RU" b="1" dirty="0" err="1">
                <a:solidFill>
                  <a:schemeClr val="bg1"/>
                </a:solidFill>
                <a:ea typeface="+mn-lt"/>
                <a:cs typeface="+mn-lt"/>
              </a:rPr>
              <a:t>вчинення</a:t>
            </a:r>
            <a:r>
              <a:rPr lang="ru-RU" b="1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bg1"/>
                </a:solidFill>
                <a:ea typeface="+mn-lt"/>
                <a:cs typeface="+mn-lt"/>
              </a:rPr>
              <a:t>виконавчого</a:t>
            </a:r>
            <a:r>
              <a:rPr lang="ru-RU" b="1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bg1"/>
                </a:solidFill>
                <a:ea typeface="+mn-lt"/>
                <a:cs typeface="+mn-lt"/>
              </a:rPr>
              <a:t>напису</a:t>
            </a:r>
            <a:r>
              <a:rPr lang="ru-RU" b="1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bg1"/>
                </a:solidFill>
                <a:ea typeface="+mn-lt"/>
                <a:cs typeface="+mn-lt"/>
              </a:rPr>
              <a:t>нотаріуса</a:t>
            </a:r>
            <a:r>
              <a:rPr lang="ru-RU" b="1" dirty="0">
                <a:solidFill>
                  <a:schemeClr val="bg1"/>
                </a:solidFill>
                <a:ea typeface="+mn-lt"/>
                <a:cs typeface="+mn-lt"/>
              </a:rPr>
              <a:t> на </a:t>
            </a:r>
            <a:r>
              <a:rPr lang="ru-RU" b="1" dirty="0" err="1">
                <a:solidFill>
                  <a:schemeClr val="bg1"/>
                </a:solidFill>
                <a:ea typeface="+mn-lt"/>
                <a:cs typeface="+mn-lt"/>
              </a:rPr>
              <a:t>борговому</a:t>
            </a:r>
            <a:r>
              <a:rPr lang="ru-RU" b="1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bg1"/>
                </a:solidFill>
                <a:ea typeface="+mn-lt"/>
                <a:cs typeface="+mn-lt"/>
              </a:rPr>
              <a:t>документі</a:t>
            </a:r>
            <a:endParaRPr lang="ru-RU" b="1" dirty="0" err="1">
              <a:solidFill>
                <a:schemeClr val="bg1"/>
              </a:solidFill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A934FD19-477E-4ED7-A337-601A696E2AC1}"/>
              </a:ext>
            </a:extLst>
          </p:cNvPr>
          <p:cNvSpPr/>
          <p:nvPr/>
        </p:nvSpPr>
        <p:spPr>
          <a:xfrm>
            <a:off x="2201712" y="3215316"/>
            <a:ext cx="7433093" cy="291860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err="1">
                <a:solidFill>
                  <a:srgbClr val="C00000"/>
                </a:solidFill>
                <a:ea typeface="+mn-lt"/>
                <a:cs typeface="+mn-lt"/>
              </a:rPr>
              <a:t>Відповідно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до ст. 88 Закону </a:t>
            </a:r>
            <a:r>
              <a:rPr lang="ru-RU" sz="2400" b="1" err="1">
                <a:solidFill>
                  <a:srgbClr val="C00000"/>
                </a:solidFill>
                <a:ea typeface="+mn-lt"/>
                <a:cs typeface="+mn-lt"/>
              </a:rPr>
              <a:t>України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«Про </a:t>
            </a:r>
            <a:r>
              <a:rPr lang="ru-RU" sz="2400" b="1" err="1">
                <a:solidFill>
                  <a:srgbClr val="C00000"/>
                </a:solidFill>
                <a:ea typeface="+mn-lt"/>
                <a:cs typeface="+mn-lt"/>
              </a:rPr>
              <a:t>нотаріат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» </a:t>
            </a:r>
            <a:r>
              <a:rPr lang="ru-RU" sz="2400" b="1" err="1">
                <a:solidFill>
                  <a:srgbClr val="C00000"/>
                </a:solidFill>
                <a:ea typeface="+mn-lt"/>
                <a:cs typeface="+mn-lt"/>
              </a:rPr>
              <a:t>нотаріус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err="1">
                <a:solidFill>
                  <a:srgbClr val="C00000"/>
                </a:solidFill>
                <a:ea typeface="+mn-lt"/>
                <a:cs typeface="+mn-lt"/>
              </a:rPr>
              <a:t>вчиняє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err="1">
                <a:solidFill>
                  <a:srgbClr val="C00000"/>
                </a:solidFill>
                <a:ea typeface="+mn-lt"/>
                <a:cs typeface="+mn-lt"/>
              </a:rPr>
              <a:t>виконавчі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err="1">
                <a:solidFill>
                  <a:srgbClr val="C00000"/>
                </a:solidFill>
                <a:ea typeface="+mn-lt"/>
                <a:cs typeface="+mn-lt"/>
              </a:rPr>
              <a:t>написи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, </a:t>
            </a:r>
            <a:r>
              <a:rPr lang="ru-RU" sz="2400" b="1" err="1">
                <a:solidFill>
                  <a:srgbClr val="C00000"/>
                </a:solidFill>
                <a:ea typeface="+mn-lt"/>
                <a:cs typeface="+mn-lt"/>
              </a:rPr>
              <a:t>якщо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err="1">
                <a:solidFill>
                  <a:srgbClr val="C00000"/>
                </a:solidFill>
                <a:ea typeface="+mn-lt"/>
                <a:cs typeface="+mn-lt"/>
              </a:rPr>
              <a:t>подані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err="1">
                <a:solidFill>
                  <a:srgbClr val="C00000"/>
                </a:solidFill>
                <a:ea typeface="+mn-lt"/>
                <a:cs typeface="+mn-lt"/>
              </a:rPr>
              <a:t>документи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err="1">
                <a:solidFill>
                  <a:srgbClr val="C00000"/>
                </a:solidFill>
                <a:ea typeface="+mn-lt"/>
                <a:cs typeface="+mn-lt"/>
              </a:rPr>
              <a:t>підтверджують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err="1">
                <a:solidFill>
                  <a:srgbClr val="C00000"/>
                </a:solidFill>
                <a:ea typeface="+mn-lt"/>
                <a:cs typeface="+mn-lt"/>
              </a:rPr>
              <a:t>безспірність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err="1">
                <a:solidFill>
                  <a:srgbClr val="C00000"/>
                </a:solidFill>
                <a:ea typeface="+mn-lt"/>
                <a:cs typeface="+mn-lt"/>
              </a:rPr>
              <a:t>заборгованості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err="1">
                <a:solidFill>
                  <a:srgbClr val="C00000"/>
                </a:solidFill>
                <a:ea typeface="+mn-lt"/>
                <a:cs typeface="+mn-lt"/>
              </a:rPr>
              <a:t>або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err="1">
                <a:solidFill>
                  <a:srgbClr val="C00000"/>
                </a:solidFill>
                <a:ea typeface="+mn-lt"/>
                <a:cs typeface="+mn-lt"/>
              </a:rPr>
              <a:t>іншої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err="1">
                <a:solidFill>
                  <a:srgbClr val="C00000"/>
                </a:solidFill>
                <a:ea typeface="+mn-lt"/>
                <a:cs typeface="+mn-lt"/>
              </a:rPr>
              <a:t>відповідальності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err="1">
                <a:solidFill>
                  <a:srgbClr val="C00000"/>
                </a:solidFill>
                <a:ea typeface="+mn-lt"/>
                <a:cs typeface="+mn-lt"/>
              </a:rPr>
              <a:t>боржника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перед </a:t>
            </a:r>
            <a:r>
              <a:rPr lang="ru-RU" sz="2400" b="1" err="1">
                <a:solidFill>
                  <a:srgbClr val="C00000"/>
                </a:solidFill>
                <a:ea typeface="+mn-lt"/>
                <a:cs typeface="+mn-lt"/>
              </a:rPr>
              <a:t>стягувачем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.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6" name="Стрелка: вниз 5">
            <a:extLst>
              <a:ext uri="{FF2B5EF4-FFF2-40B4-BE49-F238E27FC236}">
                <a16:creationId xmlns:a16="http://schemas.microsoft.com/office/drawing/2014/main" id="{CE2409FB-B35D-4E67-B233-DD3A2C64089F}"/>
              </a:ext>
            </a:extLst>
          </p:cNvPr>
          <p:cNvSpPr/>
          <p:nvPr/>
        </p:nvSpPr>
        <p:spPr>
          <a:xfrm>
            <a:off x="4974868" y="2765471"/>
            <a:ext cx="1696527" cy="57509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874827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768DCD-B824-413A-B330-8D57ADB3724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28F6518F-3D74-4DE1-9AA3-81313356175A}"/>
              </a:ext>
            </a:extLst>
          </p:cNvPr>
          <p:cNvSpPr/>
          <p:nvPr/>
        </p:nvSpPr>
        <p:spPr>
          <a:xfrm>
            <a:off x="46007" y="901460"/>
            <a:ext cx="2817961" cy="92015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 err="1">
                <a:ea typeface="+mn-lt"/>
                <a:cs typeface="+mn-lt"/>
              </a:rPr>
              <a:t>Міри</a:t>
            </a:r>
            <a:r>
              <a:rPr lang="ru-RU" b="1" dirty="0">
                <a:ea typeface="+mn-lt"/>
                <a:cs typeface="+mn-lt"/>
              </a:rPr>
              <a:t> оперативного </a:t>
            </a:r>
            <a:r>
              <a:rPr lang="ru-RU" b="1" dirty="0" err="1">
                <a:ea typeface="+mn-lt"/>
                <a:cs typeface="+mn-lt"/>
              </a:rPr>
              <a:t>впливу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щодо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порушника</a:t>
            </a:r>
            <a:endParaRPr lang="ru-RU" b="1" dirty="0" err="1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E8874CF3-2199-4E9E-A4F0-EBF0C6A5561A}"/>
              </a:ext>
            </a:extLst>
          </p:cNvPr>
          <p:cNvSpPr/>
          <p:nvPr/>
        </p:nvSpPr>
        <p:spPr>
          <a:xfrm>
            <a:off x="3108383" y="901459"/>
            <a:ext cx="2817961" cy="92015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algn="ctr"/>
            <a:r>
              <a:rPr lang="ru-RU" b="1" dirty="0" err="1">
                <a:ea typeface="+mn-lt"/>
                <a:cs typeface="+mn-lt"/>
              </a:rPr>
              <a:t>Самозахист</a:t>
            </a:r>
            <a:endParaRPr lang="ru-RU" b="1" dirty="0" err="1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AD52B3CB-BFF6-498C-9731-F7D93084A377}"/>
              </a:ext>
            </a:extLst>
          </p:cNvPr>
          <p:cNvSpPr/>
          <p:nvPr/>
        </p:nvSpPr>
        <p:spPr>
          <a:xfrm>
            <a:off x="6242648" y="901460"/>
            <a:ext cx="2817961" cy="92015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 err="1">
                <a:ea typeface="+mn-lt"/>
                <a:cs typeface="+mn-lt"/>
              </a:rPr>
              <a:t>Звернення</a:t>
            </a:r>
            <a:r>
              <a:rPr lang="ru-RU" b="1" dirty="0">
                <a:ea typeface="+mn-lt"/>
                <a:cs typeface="+mn-lt"/>
              </a:rPr>
              <a:t> до: </a:t>
            </a:r>
            <a:endParaRPr lang="ru-RU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DF09D621-192C-4137-ADB5-951951CEFF6E}"/>
              </a:ext>
            </a:extLst>
          </p:cNvPr>
          <p:cNvSpPr/>
          <p:nvPr/>
        </p:nvSpPr>
        <p:spPr>
          <a:xfrm>
            <a:off x="9376912" y="901459"/>
            <a:ext cx="2817961" cy="92015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 err="1">
                <a:ea typeface="+mn-lt"/>
                <a:cs typeface="+mn-lt"/>
              </a:rPr>
              <a:t>Альтернативне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розв’язання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конфлікту</a:t>
            </a:r>
            <a:r>
              <a:rPr lang="ru-RU" b="1" dirty="0">
                <a:ea typeface="+mn-lt"/>
                <a:cs typeface="+mn-lt"/>
              </a:rPr>
              <a:t> </a:t>
            </a:r>
            <a:endParaRPr lang="ru-RU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46E76475-868B-47DD-87BA-941033739690}"/>
              </a:ext>
            </a:extLst>
          </p:cNvPr>
          <p:cNvSpPr/>
          <p:nvPr/>
        </p:nvSpPr>
        <p:spPr>
          <a:xfrm>
            <a:off x="275147" y="1820712"/>
            <a:ext cx="2544791" cy="94890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Припинення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зміна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правовідносин</a:t>
            </a:r>
            <a:endParaRPr lang="ru-RU" b="1" dirty="0" err="1">
              <a:solidFill>
                <a:schemeClr val="tx1"/>
              </a:solidFill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75C461A8-2583-4D77-B90B-E3DE7679F3D0}"/>
              </a:ext>
            </a:extLst>
          </p:cNvPr>
          <p:cNvSpPr/>
          <p:nvPr/>
        </p:nvSpPr>
        <p:spPr>
          <a:xfrm>
            <a:off x="275146" y="2855883"/>
            <a:ext cx="2544791" cy="94890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err="1">
                <a:solidFill>
                  <a:schemeClr val="tx1"/>
                </a:solidFill>
                <a:ea typeface="+mn-lt"/>
                <a:cs typeface="+mn-lt"/>
              </a:rPr>
              <a:t>Переведення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на </a:t>
            </a:r>
            <a:r>
              <a:rPr lang="ru-RU" b="1" err="1">
                <a:solidFill>
                  <a:schemeClr val="tx1"/>
                </a:solidFill>
                <a:ea typeface="+mn-lt"/>
                <a:cs typeface="+mn-lt"/>
              </a:rPr>
              <a:t>попередню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форму оплати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735763B7-9D10-4BF2-BBF9-B4A3D6D548C7}"/>
              </a:ext>
            </a:extLst>
          </p:cNvPr>
          <p:cNvSpPr/>
          <p:nvPr/>
        </p:nvSpPr>
        <p:spPr>
          <a:xfrm>
            <a:off x="2963712" y="1820711"/>
            <a:ext cx="3278035" cy="191218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Необхідна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оборона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–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це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завдання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шкоди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правопорушнику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з метою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припинити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правопорушення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й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захистити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власний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інтерес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856488A2-3F62-4688-B4A3-94597C6D3A86}"/>
              </a:ext>
            </a:extLst>
          </p:cNvPr>
          <p:cNvSpPr/>
          <p:nvPr/>
        </p:nvSpPr>
        <p:spPr>
          <a:xfrm>
            <a:off x="835862" y="5472560"/>
            <a:ext cx="5405885" cy="138022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600" b="1" dirty="0" err="1">
                <a:solidFill>
                  <a:srgbClr val="C00000"/>
                </a:solidFill>
                <a:ea typeface="+mn-lt"/>
                <a:cs typeface="+mn-lt"/>
              </a:rPr>
              <a:t>Притримання</a:t>
            </a:r>
            <a:r>
              <a:rPr lang="ru-RU" sz="1600" b="1" dirty="0">
                <a:solidFill>
                  <a:srgbClr val="C00000"/>
                </a:solidFill>
                <a:ea typeface="+mn-lt"/>
                <a:cs typeface="+mn-lt"/>
              </a:rPr>
              <a:t> майна, </a:t>
            </a:r>
            <a:r>
              <a:rPr lang="ru-RU" sz="1600" b="1" dirty="0" err="1">
                <a:solidFill>
                  <a:srgbClr val="C00000"/>
                </a:solidFill>
                <a:ea typeface="+mn-lt"/>
                <a:cs typeface="+mn-lt"/>
              </a:rPr>
              <a:t>що</a:t>
            </a:r>
            <a:r>
              <a:rPr lang="ru-RU" sz="16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1600" b="1" dirty="0" err="1">
                <a:solidFill>
                  <a:srgbClr val="C00000"/>
                </a:solidFill>
                <a:ea typeface="+mn-lt"/>
                <a:cs typeface="+mn-lt"/>
              </a:rPr>
              <a:t>належить</a:t>
            </a:r>
            <a:r>
              <a:rPr lang="ru-RU" sz="16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1600" b="1" dirty="0" err="1">
                <a:solidFill>
                  <a:srgbClr val="C00000"/>
                </a:solidFill>
                <a:ea typeface="+mn-lt"/>
                <a:cs typeface="+mn-lt"/>
              </a:rPr>
              <a:t>боржникові</a:t>
            </a:r>
            <a:r>
              <a:rPr lang="ru-RU" sz="1600" b="1" dirty="0">
                <a:solidFill>
                  <a:schemeClr val="tx1"/>
                </a:solidFill>
                <a:ea typeface="+mn-lt"/>
                <a:cs typeface="+mn-lt"/>
              </a:rPr>
              <a:t>, у </a:t>
            </a:r>
            <a:r>
              <a:rPr lang="ru-RU" sz="1600" b="1" dirty="0" err="1">
                <a:solidFill>
                  <a:schemeClr val="tx1"/>
                </a:solidFill>
                <a:ea typeface="+mn-lt"/>
                <a:cs typeface="+mn-lt"/>
              </a:rPr>
              <a:t>разі</a:t>
            </a:r>
            <a:r>
              <a:rPr lang="ru-RU" sz="16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ea typeface="+mn-lt"/>
                <a:cs typeface="+mn-lt"/>
              </a:rPr>
              <a:t>порушення</a:t>
            </a:r>
            <a:r>
              <a:rPr lang="ru-RU" sz="16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ea typeface="+mn-lt"/>
                <a:cs typeface="+mn-lt"/>
              </a:rPr>
              <a:t>боржником</a:t>
            </a:r>
            <a:r>
              <a:rPr lang="ru-RU" sz="16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ea typeface="+mn-lt"/>
                <a:cs typeface="+mn-lt"/>
              </a:rPr>
              <a:t>своїх</a:t>
            </a:r>
            <a:r>
              <a:rPr lang="ru-RU" sz="16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ea typeface="+mn-lt"/>
                <a:cs typeface="+mn-lt"/>
              </a:rPr>
              <a:t>обов’язків</a:t>
            </a:r>
            <a:r>
              <a:rPr lang="ru-RU" sz="1600" b="1" dirty="0">
                <a:solidFill>
                  <a:schemeClr val="tx1"/>
                </a:solidFill>
                <a:ea typeface="+mn-lt"/>
                <a:cs typeface="+mn-lt"/>
              </a:rPr>
              <a:t>, при </a:t>
            </a:r>
            <a:r>
              <a:rPr lang="ru-RU" sz="1600" b="1" dirty="0" err="1">
                <a:solidFill>
                  <a:schemeClr val="tx1"/>
                </a:solidFill>
                <a:ea typeface="+mn-lt"/>
                <a:cs typeface="+mn-lt"/>
              </a:rPr>
              <a:t>умові</a:t>
            </a:r>
            <a:r>
              <a:rPr lang="ru-RU" sz="1600" b="1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sz="1600" b="1" dirty="0" err="1">
                <a:solidFill>
                  <a:schemeClr val="tx1"/>
                </a:solidFill>
                <a:ea typeface="+mn-lt"/>
                <a:cs typeface="+mn-lt"/>
              </a:rPr>
              <a:t>що</a:t>
            </a:r>
            <a:r>
              <a:rPr lang="ru-RU" sz="16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ea typeface="+mn-lt"/>
                <a:cs typeface="+mn-lt"/>
              </a:rPr>
              <a:t>це</a:t>
            </a:r>
            <a:r>
              <a:rPr lang="ru-RU" sz="16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ea typeface="+mn-lt"/>
                <a:cs typeface="+mn-lt"/>
              </a:rPr>
              <a:t>майно</a:t>
            </a:r>
            <a:r>
              <a:rPr lang="ru-RU" sz="16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ea typeface="+mn-lt"/>
                <a:cs typeface="+mn-lt"/>
              </a:rPr>
              <a:t>правомірно</a:t>
            </a:r>
            <a:r>
              <a:rPr lang="ru-RU" sz="16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ea typeface="+mn-lt"/>
                <a:cs typeface="+mn-lt"/>
              </a:rPr>
              <a:t>знаходиться</a:t>
            </a:r>
            <a:r>
              <a:rPr lang="ru-RU" sz="1600" b="1" dirty="0">
                <a:solidFill>
                  <a:schemeClr val="tx1"/>
                </a:solidFill>
                <a:ea typeface="+mn-lt"/>
                <a:cs typeface="+mn-lt"/>
              </a:rPr>
              <a:t> у </a:t>
            </a:r>
            <a:r>
              <a:rPr lang="ru-RU" sz="1600" b="1" dirty="0" err="1">
                <a:solidFill>
                  <a:schemeClr val="tx1"/>
                </a:solidFill>
                <a:ea typeface="+mn-lt"/>
                <a:cs typeface="+mn-lt"/>
              </a:rPr>
              <a:t>володінні</a:t>
            </a:r>
            <a:r>
              <a:rPr lang="ru-RU" sz="1600" b="1" dirty="0">
                <a:solidFill>
                  <a:schemeClr val="tx1"/>
                </a:solidFill>
                <a:ea typeface="+mn-lt"/>
                <a:cs typeface="+mn-lt"/>
              </a:rPr>
              <a:t> кредитора (ст. 594 ЦК). 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DD01532B-1AF7-49CF-8E42-59C4754E0990}"/>
              </a:ext>
            </a:extLst>
          </p:cNvPr>
          <p:cNvSpPr/>
          <p:nvPr/>
        </p:nvSpPr>
        <p:spPr>
          <a:xfrm>
            <a:off x="2963709" y="3804785"/>
            <a:ext cx="3278036" cy="159588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Крайня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необхідність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–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заподіяння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шкоди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третій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особі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з метою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відвернення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небезпеки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якщо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завдана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шкода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менша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ніж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та, яка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загрожувала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CAD6AA51-9A3D-4AC8-A2B7-638BF4F7B397}"/>
              </a:ext>
            </a:extLst>
          </p:cNvPr>
          <p:cNvSpPr/>
          <p:nvPr/>
        </p:nvSpPr>
        <p:spPr>
          <a:xfrm>
            <a:off x="6457410" y="1820713"/>
            <a:ext cx="2544791" cy="123645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громадських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об’єднань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професійних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медичних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асоціацій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 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F38A6717-AC87-47BB-B744-DD0F1F3C9A47}"/>
              </a:ext>
            </a:extLst>
          </p:cNvPr>
          <p:cNvSpPr/>
          <p:nvPr/>
        </p:nvSpPr>
        <p:spPr>
          <a:xfrm>
            <a:off x="6457410" y="3172185"/>
            <a:ext cx="2544791" cy="215660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ea typeface="+mn-lt"/>
                <a:cs typeface="+mn-lt"/>
              </a:rPr>
              <a:t>У 2009 при </a:t>
            </a:r>
            <a:r>
              <a:rPr lang="ru-RU" sz="1600" b="1" dirty="0" err="1">
                <a:solidFill>
                  <a:schemeClr val="tx1"/>
                </a:solidFill>
                <a:ea typeface="+mn-lt"/>
                <a:cs typeface="+mn-lt"/>
              </a:rPr>
              <a:t>Всеукраїнській</a:t>
            </a:r>
            <a:r>
              <a:rPr lang="ru-RU" sz="16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ea typeface="+mn-lt"/>
                <a:cs typeface="+mn-lt"/>
              </a:rPr>
              <a:t>громадській</a:t>
            </a:r>
            <a:r>
              <a:rPr lang="ru-RU" sz="16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ea typeface="+mn-lt"/>
                <a:cs typeface="+mn-lt"/>
              </a:rPr>
              <a:t>організації</a:t>
            </a:r>
            <a:r>
              <a:rPr lang="ru-RU" sz="1600" b="1" dirty="0">
                <a:solidFill>
                  <a:schemeClr val="tx1"/>
                </a:solidFill>
                <a:ea typeface="+mn-lt"/>
                <a:cs typeface="+mn-lt"/>
              </a:rPr>
              <a:t> «</a:t>
            </a:r>
            <a:r>
              <a:rPr lang="ru-RU" sz="1600" b="1" dirty="0" err="1">
                <a:solidFill>
                  <a:schemeClr val="tx1"/>
                </a:solidFill>
                <a:ea typeface="+mn-lt"/>
                <a:cs typeface="+mn-lt"/>
              </a:rPr>
              <a:t>Фундація</a:t>
            </a:r>
            <a:r>
              <a:rPr lang="ru-RU" sz="16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ea typeface="+mn-lt"/>
                <a:cs typeface="+mn-lt"/>
              </a:rPr>
              <a:t>медичного</a:t>
            </a:r>
            <a:r>
              <a:rPr lang="ru-RU" sz="1600" b="1" dirty="0">
                <a:solidFill>
                  <a:schemeClr val="tx1"/>
                </a:solidFill>
                <a:ea typeface="+mn-lt"/>
                <a:cs typeface="+mn-lt"/>
              </a:rPr>
              <a:t> права та </a:t>
            </a:r>
            <a:r>
              <a:rPr lang="ru-RU" sz="1600" b="1" dirty="0" err="1">
                <a:solidFill>
                  <a:schemeClr val="tx1"/>
                </a:solidFill>
                <a:ea typeface="+mn-lt"/>
                <a:cs typeface="+mn-lt"/>
              </a:rPr>
              <a:t>біоетики</a:t>
            </a:r>
            <a:r>
              <a:rPr lang="ru-RU" sz="16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ea typeface="+mn-lt"/>
                <a:cs typeface="+mn-lt"/>
              </a:rPr>
              <a:t>України</a:t>
            </a:r>
            <a:r>
              <a:rPr lang="ru-RU" sz="1600" b="1" dirty="0">
                <a:solidFill>
                  <a:schemeClr val="tx1"/>
                </a:solidFill>
                <a:ea typeface="+mn-lt"/>
                <a:cs typeface="+mn-lt"/>
              </a:rPr>
              <a:t>» створено </a:t>
            </a:r>
            <a:r>
              <a:rPr lang="ru-RU" sz="1600" b="1" dirty="0" err="1">
                <a:solidFill>
                  <a:srgbClr val="00B050"/>
                </a:solidFill>
                <a:ea typeface="+mn-lt"/>
                <a:cs typeface="+mn-lt"/>
              </a:rPr>
              <a:t>Третейський</a:t>
            </a:r>
            <a:r>
              <a:rPr lang="ru-RU" sz="1600" b="1" dirty="0">
                <a:solidFill>
                  <a:srgbClr val="00B050"/>
                </a:solidFill>
                <a:ea typeface="+mn-lt"/>
                <a:cs typeface="+mn-lt"/>
              </a:rPr>
              <a:t> суд</a:t>
            </a:r>
            <a:endParaRPr lang="ru-RU" sz="1600" b="1" dirty="0">
              <a:solidFill>
                <a:srgbClr val="000000"/>
              </a:solidFill>
            </a:endParaRP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6E1CA7CF-194A-4AA1-9718-3A35B7283705}"/>
              </a:ext>
            </a:extLst>
          </p:cNvPr>
          <p:cNvSpPr/>
          <p:nvPr/>
        </p:nvSpPr>
        <p:spPr>
          <a:xfrm>
            <a:off x="9404768" y="1820712"/>
            <a:ext cx="2789206" cy="135146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Переговори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-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врегулювання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спору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безпосередньо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сторонами без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участі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інших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осіб</a:t>
            </a:r>
            <a:endParaRPr lang="ru-RU" b="1" dirty="0" err="1">
              <a:solidFill>
                <a:schemeClr val="tx1"/>
              </a:solidFill>
            </a:endParaRP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0061DBA7-32A4-4C0D-837F-AC974D9D2555}"/>
              </a:ext>
            </a:extLst>
          </p:cNvPr>
          <p:cNvSpPr/>
          <p:nvPr/>
        </p:nvSpPr>
        <p:spPr>
          <a:xfrm>
            <a:off x="9117222" y="3258447"/>
            <a:ext cx="3076751" cy="191218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600" b="1" dirty="0" err="1">
                <a:solidFill>
                  <a:srgbClr val="C00000"/>
                </a:solidFill>
                <a:ea typeface="+mn-lt"/>
                <a:cs typeface="+mn-lt"/>
              </a:rPr>
              <a:t>Посередництво</a:t>
            </a:r>
            <a:r>
              <a:rPr lang="ru-RU" sz="1600" b="1" dirty="0">
                <a:solidFill>
                  <a:srgbClr val="C00000"/>
                </a:solidFill>
                <a:ea typeface="+mn-lt"/>
                <a:cs typeface="+mn-lt"/>
              </a:rPr>
              <a:t> (</a:t>
            </a:r>
            <a:r>
              <a:rPr lang="ru-RU" sz="1600" b="1" dirty="0" err="1">
                <a:solidFill>
                  <a:srgbClr val="C00000"/>
                </a:solidFill>
                <a:ea typeface="+mn-lt"/>
                <a:cs typeface="+mn-lt"/>
              </a:rPr>
              <a:t>медіація</a:t>
            </a:r>
            <a:r>
              <a:rPr lang="ru-RU" sz="1600" b="1" dirty="0">
                <a:solidFill>
                  <a:srgbClr val="C00000"/>
                </a:solidFill>
                <a:ea typeface="+mn-lt"/>
                <a:cs typeface="+mn-lt"/>
              </a:rPr>
              <a:t>)</a:t>
            </a:r>
            <a:r>
              <a:rPr lang="ru-RU" sz="1600" b="1" dirty="0">
                <a:solidFill>
                  <a:schemeClr val="tx1"/>
                </a:solidFill>
                <a:ea typeface="+mn-lt"/>
                <a:cs typeface="+mn-lt"/>
              </a:rPr>
              <a:t> – </a:t>
            </a:r>
            <a:r>
              <a:rPr lang="ru-RU" sz="1600" b="1" dirty="0" err="1">
                <a:solidFill>
                  <a:schemeClr val="tx1"/>
                </a:solidFill>
                <a:ea typeface="+mn-lt"/>
                <a:cs typeface="+mn-lt"/>
              </a:rPr>
              <a:t>врегулювання</a:t>
            </a:r>
            <a:r>
              <a:rPr lang="ru-RU" sz="1600" b="1" dirty="0">
                <a:solidFill>
                  <a:schemeClr val="tx1"/>
                </a:solidFill>
                <a:ea typeface="+mn-lt"/>
                <a:cs typeface="+mn-lt"/>
              </a:rPr>
              <a:t> спору за </a:t>
            </a:r>
            <a:r>
              <a:rPr lang="ru-RU" sz="1600" b="1" dirty="0" err="1">
                <a:solidFill>
                  <a:schemeClr val="tx1"/>
                </a:solidFill>
                <a:ea typeface="+mn-lt"/>
                <a:cs typeface="+mn-lt"/>
              </a:rPr>
              <a:t>допомогою</a:t>
            </a:r>
            <a:r>
              <a:rPr lang="ru-RU" sz="16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ea typeface="+mn-lt"/>
                <a:cs typeface="+mn-lt"/>
              </a:rPr>
              <a:t>незалежного</a:t>
            </a:r>
            <a:r>
              <a:rPr lang="ru-RU" sz="1600" b="1" dirty="0">
                <a:solidFill>
                  <a:schemeClr val="tx1"/>
                </a:solidFill>
                <a:ea typeface="+mn-lt"/>
                <a:cs typeface="+mn-lt"/>
              </a:rPr>
              <a:t> нейтрального </a:t>
            </a:r>
            <a:r>
              <a:rPr lang="ru-RU" sz="1600" b="1" dirty="0" err="1">
                <a:solidFill>
                  <a:schemeClr val="tx1"/>
                </a:solidFill>
                <a:ea typeface="+mn-lt"/>
                <a:cs typeface="+mn-lt"/>
              </a:rPr>
              <a:t>посередника</a:t>
            </a:r>
            <a:r>
              <a:rPr lang="ru-RU" sz="1600" b="1" dirty="0">
                <a:solidFill>
                  <a:srgbClr val="00B050"/>
                </a:solidFill>
                <a:ea typeface="+mn-lt"/>
                <a:cs typeface="+mn-lt"/>
              </a:rPr>
              <a:t> (Центр </a:t>
            </a:r>
            <a:r>
              <a:rPr lang="ru-RU" sz="1600" b="1" dirty="0" err="1">
                <a:solidFill>
                  <a:srgbClr val="00B050"/>
                </a:solidFill>
                <a:ea typeface="+mn-lt"/>
                <a:cs typeface="+mn-lt"/>
              </a:rPr>
              <a:t>Медичного</a:t>
            </a:r>
            <a:r>
              <a:rPr lang="ru-RU" sz="1600" b="1" dirty="0">
                <a:solidFill>
                  <a:srgbClr val="00B050"/>
                </a:solidFill>
                <a:ea typeface="+mn-lt"/>
                <a:cs typeface="+mn-lt"/>
              </a:rPr>
              <a:t> та Репродуктивного права, </a:t>
            </a:r>
            <a:r>
              <a:rPr lang="ru-RU" sz="1600" b="1" dirty="0" err="1">
                <a:solidFill>
                  <a:srgbClr val="00B050"/>
                </a:solidFill>
                <a:ea typeface="+mn-lt"/>
                <a:cs typeface="+mn-lt"/>
              </a:rPr>
              <a:t>Український</a:t>
            </a:r>
            <a:r>
              <a:rPr lang="ru-RU" sz="1600" b="1" dirty="0">
                <a:solidFill>
                  <a:srgbClr val="00B050"/>
                </a:solidFill>
                <a:ea typeface="+mn-lt"/>
                <a:cs typeface="+mn-lt"/>
              </a:rPr>
              <a:t> Центр </a:t>
            </a:r>
            <a:r>
              <a:rPr lang="ru-RU" sz="1600" b="1" dirty="0" err="1">
                <a:solidFill>
                  <a:srgbClr val="00B050"/>
                </a:solidFill>
                <a:ea typeface="+mn-lt"/>
                <a:cs typeface="+mn-lt"/>
              </a:rPr>
              <a:t>Медіації</a:t>
            </a:r>
            <a:r>
              <a:rPr lang="ru-RU" sz="1600" b="1" dirty="0">
                <a:solidFill>
                  <a:srgbClr val="00B050"/>
                </a:solidFill>
                <a:ea typeface="+mn-lt"/>
                <a:cs typeface="+mn-lt"/>
              </a:rPr>
              <a:t>)</a:t>
            </a: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2013D969-8B54-46CB-8F75-399376F74831}"/>
              </a:ext>
            </a:extLst>
          </p:cNvPr>
          <p:cNvSpPr/>
          <p:nvPr/>
        </p:nvSpPr>
        <p:spPr>
          <a:xfrm>
            <a:off x="8800916" y="5256899"/>
            <a:ext cx="3393056" cy="159588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Арбітраж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–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розв’язання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спору за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допомогою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незалежної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нейтральної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особи –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арбітра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який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виносить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обов’язкове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для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сторін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рішення</a:t>
            </a:r>
            <a:endParaRPr lang="ru-RU" b="1" dirty="0">
              <a:solidFill>
                <a:schemeClr val="tx1"/>
              </a:solidFill>
              <a:ea typeface="+mn-lt"/>
              <a:cs typeface="+mn-lt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F47F9B-BCCF-4BA8-815E-AF65AF732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20410"/>
            <a:ext cx="10515600" cy="1113167"/>
          </a:xfrm>
        </p:spPr>
        <p:txBody>
          <a:bodyPr anchor="b">
            <a:normAutofit/>
          </a:bodyPr>
          <a:lstStyle/>
          <a:p>
            <a:pPr algn="ctr"/>
            <a:r>
              <a:rPr lang="ru-RU" sz="3600" dirty="0" err="1">
                <a:solidFill>
                  <a:srgbClr val="68B0A8">
                    <a:alpha val="70000"/>
                  </a:srgbClr>
                </a:solidFill>
                <a:cs typeface="Angsana New"/>
              </a:rPr>
              <a:t>Неюрисдикційні</a:t>
            </a:r>
            <a:r>
              <a:rPr lang="ru-RU" sz="3600" dirty="0">
                <a:solidFill>
                  <a:srgbClr val="68B0A8">
                    <a:alpha val="70000"/>
                  </a:srgbClr>
                </a:solidFill>
                <a:cs typeface="Angsana New"/>
              </a:rPr>
              <a:t> </a:t>
            </a:r>
            <a:r>
              <a:rPr lang="ru-RU" sz="3600" dirty="0" err="1">
                <a:solidFill>
                  <a:srgbClr val="68B0A8">
                    <a:alpha val="70000"/>
                  </a:srgbClr>
                </a:solidFill>
                <a:cs typeface="Angsana New"/>
              </a:rPr>
              <a:t>форми</a:t>
            </a:r>
            <a:r>
              <a:rPr lang="ru-RU" sz="3600" dirty="0">
                <a:solidFill>
                  <a:srgbClr val="68B0A8">
                    <a:alpha val="70000"/>
                  </a:srgbClr>
                </a:solidFill>
                <a:cs typeface="Angsana New"/>
              </a:rPr>
              <a:t> </a:t>
            </a:r>
            <a:r>
              <a:rPr lang="ru-RU" sz="3600" dirty="0" err="1">
                <a:solidFill>
                  <a:srgbClr val="68B0A8">
                    <a:alpha val="70000"/>
                  </a:srgbClr>
                </a:solidFill>
                <a:cs typeface="Angsana New"/>
              </a:rPr>
              <a:t>захисту</a:t>
            </a:r>
            <a:r>
              <a:rPr lang="ru-RU" sz="3600" dirty="0">
                <a:solidFill>
                  <a:srgbClr val="68B0A8">
                    <a:alpha val="70000"/>
                  </a:srgbClr>
                </a:solidFill>
                <a:cs typeface="Angsana New"/>
              </a:rPr>
              <a:t> прав </a:t>
            </a:r>
            <a:r>
              <a:rPr lang="ru-RU" sz="3600" dirty="0" err="1">
                <a:ea typeface="+mj-lt"/>
                <a:cs typeface="+mj-lt"/>
              </a:rPr>
              <a:t>суб'єктів</a:t>
            </a:r>
            <a:r>
              <a:rPr lang="ru-RU" sz="3600" dirty="0">
                <a:ea typeface="+mj-lt"/>
                <a:cs typeface="+mj-lt"/>
              </a:rPr>
              <a:t> </a:t>
            </a:r>
            <a:r>
              <a:rPr lang="ru-RU" sz="3600" dirty="0" err="1">
                <a:ea typeface="+mj-lt"/>
                <a:cs typeface="+mj-lt"/>
              </a:rPr>
              <a:t>медичних</a:t>
            </a:r>
            <a:r>
              <a:rPr lang="ru-RU" sz="3600" dirty="0">
                <a:ea typeface="+mj-lt"/>
                <a:cs typeface="+mj-lt"/>
              </a:rPr>
              <a:t> </a:t>
            </a:r>
            <a:r>
              <a:rPr lang="ru-RU" sz="3600" dirty="0" err="1">
                <a:ea typeface="+mj-lt"/>
                <a:cs typeface="+mj-lt"/>
              </a:rPr>
              <a:t>правовідносин</a:t>
            </a:r>
            <a:r>
              <a:rPr lang="ru-RU" sz="3600" dirty="0">
                <a:solidFill>
                  <a:srgbClr val="68B0A8">
                    <a:alpha val="70000"/>
                  </a:srgbClr>
                </a:solidFill>
                <a:cs typeface="Angsana New"/>
              </a:rPr>
              <a:t> </a:t>
            </a:r>
            <a:endParaRPr lang="ru-RU" sz="3600" dirty="0">
              <a:solidFill>
                <a:srgbClr val="68B0A8">
                  <a:alpha val="70000"/>
                </a:srgbClr>
              </a:solidFill>
            </a:endParaRP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DB20F324-C8E8-4153-A55C-B66E849DDF24}"/>
              </a:ext>
            </a:extLst>
          </p:cNvPr>
          <p:cNvSpPr/>
          <p:nvPr/>
        </p:nvSpPr>
        <p:spPr>
          <a:xfrm>
            <a:off x="3869483" y="1360634"/>
            <a:ext cx="2055961" cy="47445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ФОРМИ</a:t>
            </a: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388819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768DCD-B824-413A-B330-8D57ADB3724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D980E2-6F8D-410D-994C-CAAE8D395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5391"/>
            <a:ext cx="10515600" cy="696224"/>
          </a:xfrm>
        </p:spPr>
        <p:txBody>
          <a:bodyPr anchor="b">
            <a:normAutofit/>
          </a:bodyPr>
          <a:lstStyle/>
          <a:p>
            <a:pPr algn="ctr"/>
            <a:r>
              <a:rPr lang="ru-RU" sz="4400" err="1">
                <a:solidFill>
                  <a:srgbClr val="68B0A8">
                    <a:alpha val="70000"/>
                  </a:srgbClr>
                </a:solidFill>
                <a:cs typeface="Angsana New"/>
              </a:rPr>
              <a:t>Громадські</a:t>
            </a:r>
            <a:r>
              <a:rPr lang="ru-RU" sz="4400">
                <a:solidFill>
                  <a:srgbClr val="68B0A8">
                    <a:alpha val="70000"/>
                  </a:srgbClr>
                </a:solidFill>
                <a:cs typeface="Angsana New"/>
              </a:rPr>
              <a:t> </a:t>
            </a:r>
            <a:r>
              <a:rPr lang="ru-RU" sz="4400" err="1">
                <a:solidFill>
                  <a:srgbClr val="68B0A8">
                    <a:alpha val="70000"/>
                  </a:srgbClr>
                </a:solidFill>
                <a:cs typeface="Angsana New"/>
              </a:rPr>
              <a:t>об'єднання</a:t>
            </a:r>
            <a:r>
              <a:rPr lang="ru-RU" sz="4400">
                <a:solidFill>
                  <a:srgbClr val="68B0A8">
                    <a:alpha val="70000"/>
                  </a:srgbClr>
                </a:solidFill>
                <a:cs typeface="Angsana New"/>
              </a:rPr>
              <a:t> у </a:t>
            </a:r>
            <a:r>
              <a:rPr lang="ru-RU" sz="4400" err="1">
                <a:solidFill>
                  <a:srgbClr val="68B0A8">
                    <a:alpha val="70000"/>
                  </a:srgbClr>
                </a:solidFill>
                <a:cs typeface="Angsana New"/>
              </a:rPr>
              <a:t>фармації</a:t>
            </a:r>
            <a:r>
              <a:rPr lang="ru-RU" sz="4400">
                <a:solidFill>
                  <a:srgbClr val="68B0A8">
                    <a:alpha val="70000"/>
                  </a:srgbClr>
                </a:solidFill>
                <a:cs typeface="Angsana New"/>
              </a:rPr>
              <a:t> </a:t>
            </a:r>
            <a:endParaRPr lang="ru-RU" sz="4400">
              <a:solidFill>
                <a:srgbClr val="68B0A8">
                  <a:alpha val="70000"/>
                </a:srgbClr>
              </a:solidFill>
            </a:endParaRPr>
          </a:p>
        </p:txBody>
      </p:sp>
      <p:pic>
        <p:nvPicPr>
          <p:cNvPr id="4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A4250356-104F-4894-B7D3-4474038734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85632"/>
            <a:ext cx="12203501" cy="607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90532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577BB3-51AF-422E-9B93-0C19EB395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8509"/>
            <a:ext cx="10515600" cy="606696"/>
          </a:xfrm>
        </p:spPr>
        <p:txBody>
          <a:bodyPr>
            <a:normAutofit fontScale="90000"/>
          </a:bodyPr>
          <a:lstStyle/>
          <a:p>
            <a:r>
              <a:rPr lang="ru-RU">
                <a:cs typeface="Angsana New"/>
              </a:rPr>
              <a:t>Висновки</a:t>
            </a:r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F390D53-6003-42B2-A987-33FF166D6B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29111"/>
            <a:ext cx="10515600" cy="5047852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pPr marL="228600" indent="0">
              <a:buNone/>
            </a:pPr>
            <a:r>
              <a:rPr lang="ru-RU" sz="2000" dirty="0">
                <a:ea typeface="+mn-lt"/>
                <a:cs typeface="+mn-lt"/>
              </a:rPr>
              <a:t>1. Право на </a:t>
            </a:r>
            <a:r>
              <a:rPr lang="ru-RU" sz="2000" dirty="0" err="1">
                <a:ea typeface="+mn-lt"/>
                <a:cs typeface="+mn-lt"/>
              </a:rPr>
              <a:t>працю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задекларовано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Конституцією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Украйни</a:t>
            </a:r>
            <a:r>
              <a:rPr lang="ru-RU" sz="2000" dirty="0">
                <a:ea typeface="+mn-lt"/>
                <a:cs typeface="+mn-lt"/>
              </a:rPr>
              <a:t> (</a:t>
            </a:r>
            <a:r>
              <a:rPr lang="ru-RU" sz="2000" dirty="0" err="1">
                <a:ea typeface="+mn-lt"/>
                <a:cs typeface="+mn-lt"/>
              </a:rPr>
              <a:t>стаття</a:t>
            </a:r>
            <a:r>
              <a:rPr lang="ru-RU" sz="2000" dirty="0">
                <a:ea typeface="+mn-lt"/>
                <a:cs typeface="+mn-lt"/>
              </a:rPr>
              <a:t> 43). </a:t>
            </a:r>
            <a:endParaRPr lang="ru-RU" sz="2000" dirty="0">
              <a:solidFill>
                <a:srgbClr val="213B38">
                  <a:alpha val="70000"/>
                </a:srgbClr>
              </a:solidFill>
              <a:ea typeface="+mn-lt"/>
              <a:cs typeface="+mn-lt"/>
            </a:endParaRPr>
          </a:p>
          <a:p>
            <a:pPr marL="228600" indent="0">
              <a:buNone/>
            </a:pPr>
            <a:r>
              <a:rPr lang="ru-RU" sz="2000" dirty="0">
                <a:ea typeface="+mn-lt"/>
                <a:cs typeface="+mn-lt"/>
              </a:rPr>
              <a:t>2. </a:t>
            </a:r>
            <a:r>
              <a:rPr lang="ru-RU" sz="2000" dirty="0" err="1">
                <a:ea typeface="+mn-lt"/>
                <a:cs typeface="+mn-lt"/>
              </a:rPr>
              <a:t>Трудове</a:t>
            </a:r>
            <a:r>
              <a:rPr lang="ru-RU" sz="2000" dirty="0">
                <a:ea typeface="+mn-lt"/>
                <a:cs typeface="+mn-lt"/>
              </a:rPr>
              <a:t> право – система </a:t>
            </a:r>
            <a:r>
              <a:rPr lang="ru-RU" sz="2000" dirty="0" err="1">
                <a:ea typeface="+mn-lt"/>
                <a:cs typeface="+mn-lt"/>
              </a:rPr>
              <a:t>встановлених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або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санкціонованих</a:t>
            </a:r>
            <a:r>
              <a:rPr lang="ru-RU" sz="2000" dirty="0">
                <a:ea typeface="+mn-lt"/>
                <a:cs typeface="+mn-lt"/>
              </a:rPr>
              <a:t> державою </a:t>
            </a:r>
            <a:r>
              <a:rPr lang="ru-RU" sz="2000" dirty="0" err="1">
                <a:ea typeface="+mn-lt"/>
                <a:cs typeface="+mn-lt"/>
              </a:rPr>
              <a:t>правових</a:t>
            </a:r>
            <a:r>
              <a:rPr lang="ru-RU" sz="2000" dirty="0">
                <a:ea typeface="+mn-lt"/>
                <a:cs typeface="+mn-lt"/>
              </a:rPr>
              <a:t> норм, </a:t>
            </a:r>
            <a:r>
              <a:rPr lang="ru-RU" sz="2000" dirty="0" err="1">
                <a:ea typeface="+mn-lt"/>
                <a:cs typeface="+mn-lt"/>
              </a:rPr>
              <a:t>якими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врегульовуються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трудові</a:t>
            </a:r>
            <a:r>
              <a:rPr lang="ru-RU" sz="2000" dirty="0">
                <a:ea typeface="+mn-lt"/>
                <a:cs typeface="+mn-lt"/>
              </a:rPr>
              <a:t> та </a:t>
            </a:r>
            <a:r>
              <a:rPr lang="ru-RU" sz="2000" dirty="0" err="1">
                <a:ea typeface="+mn-lt"/>
                <a:cs typeface="+mn-lt"/>
              </a:rPr>
              <a:t>тісно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пов'язані</a:t>
            </a:r>
            <a:r>
              <a:rPr lang="ru-RU" sz="2000" dirty="0">
                <a:ea typeface="+mn-lt"/>
                <a:cs typeface="+mn-lt"/>
              </a:rPr>
              <a:t> з ними </a:t>
            </a:r>
            <a:r>
              <a:rPr lang="ru-RU" sz="2000" dirty="0" err="1">
                <a:ea typeface="+mn-lt"/>
                <a:cs typeface="+mn-lt"/>
              </a:rPr>
              <a:t>відносини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суспільної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організації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праці</a:t>
            </a:r>
            <a:r>
              <a:rPr lang="ru-RU" sz="2000" dirty="0">
                <a:ea typeface="+mn-lt"/>
                <a:cs typeface="+mn-lt"/>
              </a:rPr>
              <a:t>. </a:t>
            </a:r>
            <a:endParaRPr lang="ru-RU" sz="2000" dirty="0">
              <a:solidFill>
                <a:srgbClr val="213B38">
                  <a:alpha val="70000"/>
                </a:srgbClr>
              </a:solidFill>
              <a:ea typeface="+mn-lt"/>
              <a:cs typeface="+mn-lt"/>
            </a:endParaRPr>
          </a:p>
          <a:p>
            <a:pPr marL="228600" indent="0">
              <a:buNone/>
            </a:pPr>
            <a:r>
              <a:rPr lang="ru-RU" sz="2000" dirty="0">
                <a:ea typeface="+mn-lt"/>
                <a:cs typeface="+mn-lt"/>
              </a:rPr>
              <a:t>3. </a:t>
            </a:r>
            <a:r>
              <a:rPr lang="ru-RU" sz="2000" dirty="0" err="1">
                <a:ea typeface="+mn-lt"/>
                <a:cs typeface="+mn-lt"/>
              </a:rPr>
              <a:t>Трудовий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договір</a:t>
            </a:r>
            <a:r>
              <a:rPr lang="ru-RU" sz="2000" dirty="0">
                <a:ea typeface="+mn-lt"/>
                <a:cs typeface="+mn-lt"/>
              </a:rPr>
              <a:t> – угода </a:t>
            </a:r>
            <a:r>
              <a:rPr lang="ru-RU" sz="2000" dirty="0" err="1">
                <a:ea typeface="+mn-lt"/>
                <a:cs typeface="+mn-lt"/>
              </a:rPr>
              <a:t>між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працівником</a:t>
            </a:r>
            <a:r>
              <a:rPr lang="ru-RU" sz="2000" dirty="0">
                <a:ea typeface="+mn-lt"/>
                <a:cs typeface="+mn-lt"/>
              </a:rPr>
              <a:t> i </a:t>
            </a:r>
            <a:r>
              <a:rPr lang="ru-RU" sz="2000" dirty="0" err="1">
                <a:ea typeface="+mn-lt"/>
                <a:cs typeface="+mn-lt"/>
              </a:rPr>
              <a:t>власником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підприємства</a:t>
            </a:r>
            <a:r>
              <a:rPr lang="ru-RU" sz="2000" dirty="0">
                <a:ea typeface="+mn-lt"/>
                <a:cs typeface="+mn-lt"/>
              </a:rPr>
              <a:t>, за якою </a:t>
            </a:r>
            <a:r>
              <a:rPr lang="ru-RU" sz="2000" dirty="0" err="1">
                <a:ea typeface="+mn-lt"/>
                <a:cs typeface="+mn-lt"/>
              </a:rPr>
              <a:t>працівник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зобов'язується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виконувати</a:t>
            </a:r>
            <a:r>
              <a:rPr lang="ru-RU" sz="2000" dirty="0">
                <a:ea typeface="+mn-lt"/>
                <a:cs typeface="+mn-lt"/>
              </a:rPr>
              <a:t> роботу, </a:t>
            </a:r>
            <a:r>
              <a:rPr lang="ru-RU" sz="2000" dirty="0" err="1">
                <a:ea typeface="+mn-lt"/>
                <a:cs typeface="+mn-lt"/>
              </a:rPr>
              <a:t>визначену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цією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угодою</a:t>
            </a:r>
            <a:r>
              <a:rPr lang="ru-RU" sz="2000" dirty="0">
                <a:ea typeface="+mn-lt"/>
                <a:cs typeface="+mn-lt"/>
              </a:rPr>
              <a:t>, а </a:t>
            </a:r>
            <a:r>
              <a:rPr lang="ru-RU" sz="2000" dirty="0" err="1">
                <a:ea typeface="+mn-lt"/>
                <a:cs typeface="+mn-lt"/>
              </a:rPr>
              <a:t>власник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підприємства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зобов'язується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виплачувати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працівникові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заробітну</a:t>
            </a:r>
            <a:r>
              <a:rPr lang="ru-RU" sz="2000" dirty="0">
                <a:ea typeface="+mn-lt"/>
                <a:cs typeface="+mn-lt"/>
              </a:rPr>
              <a:t> плату i </a:t>
            </a:r>
            <a:r>
              <a:rPr lang="ru-RU" sz="2000" dirty="0" err="1">
                <a:ea typeface="+mn-lt"/>
                <a:cs typeface="+mn-lt"/>
              </a:rPr>
              <a:t>забезпечувати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умови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праці</a:t>
            </a:r>
            <a:r>
              <a:rPr lang="ru-RU" sz="2000" dirty="0">
                <a:ea typeface="+mn-lt"/>
                <a:cs typeface="+mn-lt"/>
              </a:rPr>
              <a:t>, </a:t>
            </a:r>
            <a:r>
              <a:rPr lang="ru-RU" sz="2000" dirty="0" err="1">
                <a:ea typeface="+mn-lt"/>
                <a:cs typeface="+mn-lt"/>
              </a:rPr>
              <a:t>необхідні</a:t>
            </a:r>
            <a:r>
              <a:rPr lang="ru-RU" sz="2000" dirty="0">
                <a:ea typeface="+mn-lt"/>
                <a:cs typeface="+mn-lt"/>
              </a:rPr>
              <a:t> для </a:t>
            </a:r>
            <a:r>
              <a:rPr lang="ru-RU" sz="2000" dirty="0" err="1">
                <a:ea typeface="+mn-lt"/>
                <a:cs typeface="+mn-lt"/>
              </a:rPr>
              <a:t>виконання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роботи</a:t>
            </a:r>
            <a:r>
              <a:rPr lang="ru-RU" sz="2000" dirty="0">
                <a:ea typeface="+mn-lt"/>
                <a:cs typeface="+mn-lt"/>
              </a:rPr>
              <a:t>, </a:t>
            </a:r>
            <a:r>
              <a:rPr lang="ru-RU" sz="2000" dirty="0" err="1">
                <a:ea typeface="+mn-lt"/>
                <a:cs typeface="+mn-lt"/>
              </a:rPr>
              <a:t>передбачені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законодавством</a:t>
            </a:r>
            <a:r>
              <a:rPr lang="ru-RU" sz="2000" dirty="0">
                <a:ea typeface="+mn-lt"/>
                <a:cs typeface="+mn-lt"/>
              </a:rPr>
              <a:t> про працю, </a:t>
            </a:r>
            <a:r>
              <a:rPr lang="ru-RU" sz="2000" dirty="0" err="1">
                <a:ea typeface="+mn-lt"/>
                <a:cs typeface="+mn-lt"/>
              </a:rPr>
              <a:t>колективним</a:t>
            </a:r>
            <a:r>
              <a:rPr lang="ru-RU" sz="2000" dirty="0">
                <a:ea typeface="+mn-lt"/>
                <a:cs typeface="+mn-lt"/>
              </a:rPr>
              <a:t> договором i </a:t>
            </a:r>
            <a:r>
              <a:rPr lang="ru-RU" sz="2000" dirty="0" err="1">
                <a:ea typeface="+mn-lt"/>
                <a:cs typeface="+mn-lt"/>
              </a:rPr>
              <a:t>угодою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сторін</a:t>
            </a:r>
            <a:r>
              <a:rPr lang="ru-RU" sz="2000" dirty="0">
                <a:ea typeface="+mn-lt"/>
                <a:cs typeface="+mn-lt"/>
              </a:rPr>
              <a:t>. </a:t>
            </a:r>
            <a:endParaRPr lang="ru-RU" sz="2000" dirty="0">
              <a:solidFill>
                <a:srgbClr val="213B38">
                  <a:alpha val="70000"/>
                </a:srgbClr>
              </a:solidFill>
              <a:ea typeface="+mn-lt"/>
              <a:cs typeface="+mn-lt"/>
            </a:endParaRPr>
          </a:p>
          <a:p>
            <a:pPr marL="228600" indent="0">
              <a:buNone/>
            </a:pPr>
            <a:r>
              <a:rPr lang="ru-RU" sz="2000" dirty="0">
                <a:ea typeface="+mn-lt"/>
                <a:cs typeface="+mn-lt"/>
              </a:rPr>
              <a:t>4. Право на </a:t>
            </a:r>
            <a:r>
              <a:rPr lang="ru-RU" sz="2000" dirty="0" err="1">
                <a:ea typeface="+mn-lt"/>
                <a:cs typeface="+mn-lt"/>
              </a:rPr>
              <a:t>відпочинок</a:t>
            </a:r>
            <a:r>
              <a:rPr lang="ru-RU" sz="2000" dirty="0">
                <a:ea typeface="+mn-lt"/>
                <a:cs typeface="+mn-lt"/>
              </a:rPr>
              <a:t> (</a:t>
            </a:r>
            <a:r>
              <a:rPr lang="ru-RU" sz="2000" dirty="0" err="1">
                <a:ea typeface="+mn-lt"/>
                <a:cs typeface="+mn-lt"/>
              </a:rPr>
              <a:t>дні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щотижневого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відпочинку</a:t>
            </a:r>
            <a:r>
              <a:rPr lang="ru-RU" sz="2000" dirty="0">
                <a:ea typeface="+mn-lt"/>
                <a:cs typeface="+mn-lt"/>
              </a:rPr>
              <a:t>, </a:t>
            </a:r>
            <a:r>
              <a:rPr lang="ru-RU" sz="2000" dirty="0" err="1">
                <a:ea typeface="+mn-lt"/>
                <a:cs typeface="+mn-lt"/>
              </a:rPr>
              <a:t>оплачувана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щорічна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відпустка</a:t>
            </a:r>
            <a:r>
              <a:rPr lang="ru-RU" sz="2000" dirty="0">
                <a:ea typeface="+mn-lt"/>
                <a:cs typeface="+mn-lt"/>
              </a:rPr>
              <a:t>) </a:t>
            </a:r>
            <a:r>
              <a:rPr lang="ru-RU" sz="2000" dirty="0" err="1">
                <a:ea typeface="+mn-lt"/>
                <a:cs typeface="+mn-lt"/>
              </a:rPr>
              <a:t>регламентується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Конституцією</a:t>
            </a:r>
            <a:r>
              <a:rPr lang="ru-RU" sz="2000" dirty="0">
                <a:ea typeface="+mn-lt"/>
                <a:cs typeface="+mn-lt"/>
              </a:rPr>
              <a:t> України (</a:t>
            </a:r>
            <a:r>
              <a:rPr lang="ru-RU" sz="2000" dirty="0" err="1">
                <a:ea typeface="+mn-lt"/>
                <a:cs typeface="+mn-lt"/>
              </a:rPr>
              <a:t>стаття</a:t>
            </a:r>
            <a:r>
              <a:rPr lang="ru-RU" sz="2000" dirty="0">
                <a:ea typeface="+mn-lt"/>
                <a:cs typeface="+mn-lt"/>
              </a:rPr>
              <a:t> 45). </a:t>
            </a:r>
            <a:endParaRPr lang="ru-RU" sz="2000" dirty="0">
              <a:solidFill>
                <a:srgbClr val="213B38">
                  <a:alpha val="70000"/>
                </a:srgbClr>
              </a:solidFill>
              <a:ea typeface="+mn-lt"/>
              <a:cs typeface="+mn-lt"/>
            </a:endParaRPr>
          </a:p>
          <a:p>
            <a:pPr marL="228600" indent="0">
              <a:buNone/>
            </a:pPr>
            <a:r>
              <a:rPr lang="ru-RU" sz="2000" dirty="0">
                <a:ea typeface="+mn-lt"/>
                <a:cs typeface="+mn-lt"/>
              </a:rPr>
              <a:t>5. </a:t>
            </a:r>
            <a:r>
              <a:rPr lang="ru-RU" sz="2000" dirty="0" err="1">
                <a:ea typeface="+mn-lt"/>
                <a:cs typeface="+mn-lt"/>
              </a:rPr>
              <a:t>Соціальний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захист</a:t>
            </a:r>
            <a:r>
              <a:rPr lang="ru-RU" sz="2000" dirty="0">
                <a:ea typeface="+mn-lt"/>
                <a:cs typeface="+mn-lt"/>
              </a:rPr>
              <a:t> – комплекс </a:t>
            </a:r>
            <a:r>
              <a:rPr lang="ru-RU" sz="2000" dirty="0" err="1">
                <a:ea typeface="+mn-lt"/>
                <a:cs typeface="+mn-lt"/>
              </a:rPr>
              <a:t>економічних</a:t>
            </a:r>
            <a:r>
              <a:rPr lang="ru-RU" sz="2000" dirty="0">
                <a:ea typeface="+mn-lt"/>
                <a:cs typeface="+mn-lt"/>
              </a:rPr>
              <a:t>, </a:t>
            </a:r>
            <a:r>
              <a:rPr lang="ru-RU" sz="2000" dirty="0" err="1">
                <a:ea typeface="+mn-lt"/>
                <a:cs typeface="+mn-lt"/>
              </a:rPr>
              <a:t>соціальних</a:t>
            </a:r>
            <a:r>
              <a:rPr lang="ru-RU" sz="2000" dirty="0">
                <a:ea typeface="+mn-lt"/>
                <a:cs typeface="+mn-lt"/>
              </a:rPr>
              <a:t> та </a:t>
            </a:r>
            <a:r>
              <a:rPr lang="ru-RU" sz="2000" dirty="0" err="1">
                <a:ea typeface="+mn-lt"/>
                <a:cs typeface="+mn-lt"/>
              </a:rPr>
              <a:t>правових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заходів</a:t>
            </a:r>
            <a:r>
              <a:rPr lang="ru-RU" sz="2000" dirty="0">
                <a:ea typeface="+mn-lt"/>
                <a:cs typeface="+mn-lt"/>
              </a:rPr>
              <a:t>, а також </a:t>
            </a:r>
            <a:r>
              <a:rPr lang="ru-RU" sz="2000" dirty="0" err="1">
                <a:ea typeface="+mn-lt"/>
                <a:cs typeface="+mn-lt"/>
              </a:rPr>
              <a:t>сукупність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інститутів</a:t>
            </a:r>
            <a:r>
              <a:rPr lang="ru-RU" sz="2000" dirty="0">
                <a:ea typeface="+mn-lt"/>
                <a:cs typeface="+mn-lt"/>
              </a:rPr>
              <a:t>, що </a:t>
            </a:r>
            <a:r>
              <a:rPr lang="ru-RU" sz="2000" dirty="0" err="1">
                <a:ea typeface="+mn-lt"/>
                <a:cs typeface="+mn-lt"/>
              </a:rPr>
              <a:t>забезпечують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усім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громадянам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рівні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можливості</a:t>
            </a:r>
            <a:r>
              <a:rPr lang="ru-RU" sz="2000" dirty="0">
                <a:ea typeface="+mn-lt"/>
                <a:cs typeface="+mn-lt"/>
              </a:rPr>
              <a:t> для </a:t>
            </a:r>
            <a:r>
              <a:rPr lang="ru-RU" sz="2000" dirty="0" err="1">
                <a:ea typeface="+mn-lt"/>
                <a:cs typeface="+mn-lt"/>
              </a:rPr>
              <a:t>підтримання</a:t>
            </a:r>
            <a:r>
              <a:rPr lang="ru-RU" sz="2000" dirty="0">
                <a:ea typeface="+mn-lt"/>
                <a:cs typeface="+mn-lt"/>
              </a:rPr>
              <a:t> достойного </a:t>
            </a:r>
            <a:r>
              <a:rPr lang="ru-RU" sz="2000" dirty="0" err="1">
                <a:ea typeface="+mn-lt"/>
                <a:cs typeface="+mn-lt"/>
              </a:rPr>
              <a:t>рівня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життя</a:t>
            </a:r>
            <a:r>
              <a:rPr lang="ru-RU" sz="2000" dirty="0">
                <a:ea typeface="+mn-lt"/>
                <a:cs typeface="+mn-lt"/>
              </a:rPr>
              <a:t>, а також </a:t>
            </a:r>
            <a:r>
              <a:rPr lang="ru-RU" sz="2000" dirty="0" err="1">
                <a:ea typeface="+mn-lt"/>
                <a:cs typeface="+mn-lt"/>
              </a:rPr>
              <a:t>забезпечують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підтримку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окремих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соціальних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груп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населення</a:t>
            </a:r>
            <a:r>
              <a:rPr lang="ru-RU" sz="2000" dirty="0">
                <a:ea typeface="+mn-lt"/>
                <a:cs typeface="+mn-lt"/>
              </a:rPr>
              <a:t>. </a:t>
            </a:r>
            <a:endParaRPr lang="ru-RU" sz="2000" dirty="0">
              <a:solidFill>
                <a:srgbClr val="213B38">
                  <a:alpha val="70000"/>
                </a:srgbClr>
              </a:solidFill>
              <a:ea typeface="+mn-lt"/>
              <a:cs typeface="+mn-lt"/>
            </a:endParaRPr>
          </a:p>
          <a:p>
            <a:pPr marL="228600" indent="0">
              <a:buNone/>
            </a:pPr>
            <a:r>
              <a:rPr lang="ru-RU" sz="2000" dirty="0">
                <a:ea typeface="+mn-lt"/>
                <a:cs typeface="+mn-lt"/>
              </a:rPr>
              <a:t>6. </a:t>
            </a:r>
            <a:r>
              <a:rPr lang="ru-RU" sz="2000" dirty="0" err="1">
                <a:ea typeface="+mn-lt"/>
                <a:cs typeface="+mn-lt"/>
              </a:rPr>
              <a:t>Соціальний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захист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включає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соціальну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допомогу</a:t>
            </a:r>
            <a:r>
              <a:rPr lang="ru-RU" sz="2000" dirty="0">
                <a:ea typeface="+mn-lt"/>
                <a:cs typeface="+mn-lt"/>
              </a:rPr>
              <a:t>, соціальні </a:t>
            </a:r>
            <a:r>
              <a:rPr lang="ru-RU" sz="2000" dirty="0" err="1">
                <a:ea typeface="+mn-lt"/>
                <a:cs typeface="+mn-lt"/>
              </a:rPr>
              <a:t>гарантії</a:t>
            </a:r>
            <a:r>
              <a:rPr lang="ru-RU" sz="2000" dirty="0">
                <a:ea typeface="+mn-lt"/>
                <a:cs typeface="+mn-lt"/>
              </a:rPr>
              <a:t> (</a:t>
            </a:r>
            <a:r>
              <a:rPr lang="ru-RU" sz="2000" dirty="0" err="1">
                <a:ea typeface="+mn-lt"/>
                <a:cs typeface="+mn-lt"/>
              </a:rPr>
              <a:t>прожитковий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мінімум</a:t>
            </a:r>
            <a:r>
              <a:rPr lang="ru-RU" sz="2000" dirty="0">
                <a:ea typeface="+mn-lt"/>
                <a:cs typeface="+mn-lt"/>
              </a:rPr>
              <a:t>, </a:t>
            </a:r>
            <a:r>
              <a:rPr lang="ru-RU" sz="2000" dirty="0" err="1">
                <a:ea typeface="+mn-lt"/>
                <a:cs typeface="+mn-lt"/>
              </a:rPr>
              <a:t>мінімальна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заробітна</a:t>
            </a:r>
            <a:r>
              <a:rPr lang="ru-RU" sz="2000" dirty="0">
                <a:ea typeface="+mn-lt"/>
                <a:cs typeface="+mn-lt"/>
              </a:rPr>
              <a:t> плата, </a:t>
            </a:r>
            <a:r>
              <a:rPr lang="ru-RU" sz="2000" dirty="0" err="1">
                <a:ea typeface="+mn-lt"/>
                <a:cs typeface="+mn-lt"/>
              </a:rPr>
              <a:t>мінімальна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пенсія</a:t>
            </a:r>
            <a:r>
              <a:rPr lang="ru-RU" sz="2000" dirty="0">
                <a:ea typeface="+mn-lt"/>
                <a:cs typeface="+mn-lt"/>
              </a:rPr>
              <a:t>), </a:t>
            </a:r>
            <a:r>
              <a:rPr lang="ru-RU" sz="2000" dirty="0" err="1">
                <a:ea typeface="+mn-lt"/>
                <a:cs typeface="+mn-lt"/>
              </a:rPr>
              <a:t>соціальне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забезпечення</a:t>
            </a:r>
            <a:r>
              <a:rPr lang="ru-RU" sz="2000" dirty="0">
                <a:ea typeface="+mn-lt"/>
                <a:cs typeface="+mn-lt"/>
              </a:rPr>
              <a:t> і </a:t>
            </a:r>
            <a:r>
              <a:rPr lang="ru-RU" sz="2000" dirty="0" err="1">
                <a:ea typeface="+mn-lt"/>
                <a:cs typeface="+mn-lt"/>
              </a:rPr>
              <a:t>соціальне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страхування</a:t>
            </a:r>
            <a:r>
              <a:rPr lang="ru-RU" sz="2000" dirty="0">
                <a:ea typeface="+mn-lt"/>
                <a:cs typeface="+mn-lt"/>
              </a:rPr>
              <a:t>.</a:t>
            </a:r>
            <a:endParaRPr lang="ru-RU" sz="2000" dirty="0">
              <a:solidFill>
                <a:srgbClr val="213B38">
                  <a:alpha val="7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350486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577BB3-51AF-422E-9B93-0C19EB395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8509"/>
            <a:ext cx="10515600" cy="606696"/>
          </a:xfrm>
        </p:spPr>
        <p:txBody>
          <a:bodyPr>
            <a:normAutofit fontScale="90000"/>
          </a:bodyPr>
          <a:lstStyle/>
          <a:p>
            <a:r>
              <a:rPr lang="ru-RU">
                <a:cs typeface="Angsana New"/>
              </a:rPr>
              <a:t>Висновки</a:t>
            </a:r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F390D53-6003-42B2-A987-33FF166D6B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29111"/>
            <a:ext cx="10515600" cy="5047852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228600" indent="0">
              <a:buNone/>
            </a:pPr>
            <a:r>
              <a:rPr lang="ru-RU" sz="2000" dirty="0">
                <a:ea typeface="+mn-lt"/>
                <a:cs typeface="+mn-lt"/>
              </a:rPr>
              <a:t>7. </a:t>
            </a:r>
            <a:r>
              <a:rPr lang="ru-RU" sz="2000" dirty="0" err="1">
                <a:ea typeface="+mn-lt"/>
                <a:cs typeface="+mn-lt"/>
              </a:rPr>
              <a:t>Професійні</a:t>
            </a:r>
            <a:r>
              <a:rPr lang="ru-RU" sz="2000" dirty="0">
                <a:ea typeface="+mn-lt"/>
                <a:cs typeface="+mn-lt"/>
              </a:rPr>
              <a:t> права, </a:t>
            </a:r>
            <a:r>
              <a:rPr lang="ru-RU" sz="2000" dirty="0" err="1">
                <a:ea typeface="+mn-lt"/>
                <a:cs typeface="+mn-lt"/>
              </a:rPr>
              <a:t>обов’язки</a:t>
            </a:r>
            <a:r>
              <a:rPr lang="ru-RU" sz="2000" dirty="0">
                <a:ea typeface="+mn-lt"/>
                <a:cs typeface="+mn-lt"/>
              </a:rPr>
              <a:t> та </a:t>
            </a:r>
            <a:r>
              <a:rPr lang="ru-RU" sz="2000" dirty="0" err="1">
                <a:ea typeface="+mn-lt"/>
                <a:cs typeface="+mn-lt"/>
              </a:rPr>
              <a:t>пільги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фармацевтичних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працівників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регламентовані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статтею</a:t>
            </a:r>
            <a:r>
              <a:rPr lang="ru-RU" sz="2000" dirty="0">
                <a:ea typeface="+mn-lt"/>
                <a:cs typeface="+mn-lt"/>
              </a:rPr>
              <a:t> 77 Закону </a:t>
            </a:r>
            <a:r>
              <a:rPr lang="ru-RU" sz="2000" dirty="0" err="1">
                <a:ea typeface="+mn-lt"/>
                <a:cs typeface="+mn-lt"/>
              </a:rPr>
              <a:t>України</a:t>
            </a:r>
            <a:r>
              <a:rPr lang="ru-RU" sz="2000" dirty="0">
                <a:ea typeface="+mn-lt"/>
                <a:cs typeface="+mn-lt"/>
              </a:rPr>
              <a:t> "</a:t>
            </a:r>
            <a:r>
              <a:rPr lang="ru-RU" sz="2000" dirty="0" err="1">
                <a:ea typeface="+mn-lt"/>
                <a:cs typeface="+mn-lt"/>
              </a:rPr>
              <a:t>Основи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законодавства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України</a:t>
            </a:r>
            <a:r>
              <a:rPr lang="ru-RU" sz="2000" dirty="0">
                <a:ea typeface="+mn-lt"/>
                <a:cs typeface="+mn-lt"/>
              </a:rPr>
              <a:t> про </a:t>
            </a:r>
            <a:r>
              <a:rPr lang="ru-RU" sz="2000" dirty="0" err="1">
                <a:ea typeface="+mn-lt"/>
                <a:cs typeface="+mn-lt"/>
              </a:rPr>
              <a:t>охорону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здоров'я</a:t>
            </a:r>
            <a:r>
              <a:rPr lang="ru-RU" sz="2000" dirty="0">
                <a:ea typeface="+mn-lt"/>
                <a:cs typeface="+mn-lt"/>
              </a:rPr>
              <a:t>", </a:t>
            </a:r>
            <a:r>
              <a:rPr lang="ru-RU" sz="2000" dirty="0" err="1">
                <a:ea typeface="+mn-lt"/>
                <a:cs typeface="+mn-lt"/>
              </a:rPr>
              <a:t>Постановою</a:t>
            </a:r>
            <a:r>
              <a:rPr lang="ru-RU" sz="2000" dirty="0">
                <a:ea typeface="+mn-lt"/>
                <a:cs typeface="+mn-lt"/>
              </a:rPr>
              <a:t> КМУ №524 "</a:t>
            </a:r>
            <a:r>
              <a:rPr lang="ru-RU" sz="2000" dirty="0" err="1">
                <a:ea typeface="+mn-lt"/>
                <a:cs typeface="+mn-lt"/>
              </a:rPr>
              <a:t>Питання</a:t>
            </a:r>
            <a:r>
              <a:rPr lang="ru-RU" sz="2000" dirty="0">
                <a:ea typeface="+mn-lt"/>
                <a:cs typeface="+mn-lt"/>
              </a:rPr>
              <a:t> оплати </a:t>
            </a:r>
            <a:r>
              <a:rPr lang="ru-RU" sz="2000" dirty="0" err="1">
                <a:ea typeface="+mn-lt"/>
                <a:cs typeface="+mn-lt"/>
              </a:rPr>
              <a:t>праці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працівників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установ</a:t>
            </a:r>
            <a:r>
              <a:rPr lang="ru-RU" sz="2000" dirty="0">
                <a:ea typeface="+mn-lt"/>
                <a:cs typeface="+mn-lt"/>
              </a:rPr>
              <a:t>, </a:t>
            </a:r>
            <a:r>
              <a:rPr lang="ru-RU" sz="2000" dirty="0" err="1">
                <a:ea typeface="+mn-lt"/>
                <a:cs typeface="+mn-lt"/>
              </a:rPr>
              <a:t>закладів</a:t>
            </a:r>
            <a:r>
              <a:rPr lang="ru-RU" sz="2000" dirty="0">
                <a:ea typeface="+mn-lt"/>
                <a:cs typeface="+mn-lt"/>
              </a:rPr>
              <a:t> та </a:t>
            </a:r>
            <a:r>
              <a:rPr lang="ru-RU" sz="2000" dirty="0" err="1">
                <a:ea typeface="+mn-lt"/>
                <a:cs typeface="+mn-lt"/>
              </a:rPr>
              <a:t>організацій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окремих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галузей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бюджетної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сфери</a:t>
            </a:r>
            <a:r>
              <a:rPr lang="ru-RU" sz="2000" dirty="0">
                <a:ea typeface="+mn-lt"/>
                <a:cs typeface="+mn-lt"/>
              </a:rPr>
              <a:t>" </a:t>
            </a:r>
            <a:r>
              <a:rPr lang="ru-RU" sz="2000" dirty="0" err="1">
                <a:ea typeface="+mn-lt"/>
                <a:cs typeface="+mn-lt"/>
              </a:rPr>
              <a:t>від</a:t>
            </a:r>
            <a:r>
              <a:rPr lang="ru-RU" sz="2000" dirty="0">
                <a:ea typeface="+mn-lt"/>
                <a:cs typeface="+mn-lt"/>
              </a:rPr>
              <a:t> 11.05.2011 р., Наказом МОЗУ №390 "Про </a:t>
            </a:r>
            <a:r>
              <a:rPr lang="ru-RU" sz="2000" dirty="0" err="1">
                <a:ea typeface="+mn-lt"/>
                <a:cs typeface="+mn-lt"/>
              </a:rPr>
              <a:t>затвердження</a:t>
            </a:r>
            <a:r>
              <a:rPr lang="ru-RU" sz="2000" dirty="0">
                <a:ea typeface="+mn-lt"/>
                <a:cs typeface="+mn-lt"/>
              </a:rPr>
              <a:t> порядку </a:t>
            </a:r>
            <a:r>
              <a:rPr lang="ru-RU" sz="2000" dirty="0" err="1">
                <a:ea typeface="+mn-lt"/>
                <a:cs typeface="+mn-lt"/>
              </a:rPr>
              <a:t>надання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одноразової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адресної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грошової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допомоги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випускникам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вищих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навчальних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закладів</a:t>
            </a:r>
            <a:r>
              <a:rPr lang="ru-RU" sz="2000" dirty="0">
                <a:ea typeface="+mn-lt"/>
                <a:cs typeface="+mn-lt"/>
              </a:rPr>
              <a:t>, </a:t>
            </a:r>
            <a:r>
              <a:rPr lang="ru-RU" sz="2000" dirty="0" err="1">
                <a:ea typeface="+mn-lt"/>
                <a:cs typeface="+mn-lt"/>
              </a:rPr>
              <a:t>які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здобули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освіту</a:t>
            </a:r>
            <a:r>
              <a:rPr lang="ru-RU" sz="2000" dirty="0">
                <a:ea typeface="+mn-lt"/>
                <a:cs typeface="+mn-lt"/>
              </a:rPr>
              <a:t> за </a:t>
            </a:r>
            <a:r>
              <a:rPr lang="ru-RU" sz="2000" dirty="0" err="1">
                <a:ea typeface="+mn-lt"/>
                <a:cs typeface="+mn-lt"/>
              </a:rPr>
              <a:t>напрямами</a:t>
            </a:r>
            <a:r>
              <a:rPr lang="ru-RU" sz="2000" dirty="0">
                <a:ea typeface="+mn-lt"/>
                <a:cs typeface="+mn-lt"/>
              </a:rPr>
              <a:t> і </a:t>
            </a:r>
            <a:r>
              <a:rPr lang="ru-RU" sz="2000" dirty="0" err="1">
                <a:ea typeface="+mn-lt"/>
                <a:cs typeface="+mn-lt"/>
              </a:rPr>
              <a:t>спеціальностями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медичного</a:t>
            </a:r>
            <a:r>
              <a:rPr lang="ru-RU" sz="2000" dirty="0">
                <a:ea typeface="+mn-lt"/>
                <a:cs typeface="+mn-lt"/>
              </a:rPr>
              <a:t> та </a:t>
            </a:r>
            <a:r>
              <a:rPr lang="ru-RU" sz="2000" dirty="0" err="1">
                <a:ea typeface="+mn-lt"/>
                <a:cs typeface="+mn-lt"/>
              </a:rPr>
              <a:t>фармацевтичного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профілів</a:t>
            </a:r>
            <a:r>
              <a:rPr lang="ru-RU" sz="2000" dirty="0">
                <a:ea typeface="+mn-lt"/>
                <a:cs typeface="+mn-lt"/>
              </a:rPr>
              <a:t>" </a:t>
            </a:r>
            <a:r>
              <a:rPr lang="ru-RU" sz="2000" dirty="0" err="1">
                <a:ea typeface="+mn-lt"/>
                <a:cs typeface="+mn-lt"/>
              </a:rPr>
              <a:t>від</a:t>
            </a:r>
            <a:r>
              <a:rPr lang="ru-RU" sz="2000" dirty="0">
                <a:ea typeface="+mn-lt"/>
                <a:cs typeface="+mn-lt"/>
              </a:rPr>
              <a:t> 28.05.2012, </a:t>
            </a:r>
            <a:r>
              <a:rPr lang="ru-RU" sz="2000" dirty="0" err="1">
                <a:ea typeface="+mn-lt"/>
                <a:cs typeface="+mn-lt"/>
              </a:rPr>
              <a:t>іншими</a:t>
            </a:r>
            <a:r>
              <a:rPr lang="ru-RU" sz="2000" dirty="0">
                <a:ea typeface="+mn-lt"/>
                <a:cs typeface="+mn-lt"/>
              </a:rPr>
              <a:t> НПА. </a:t>
            </a:r>
            <a:endParaRPr lang="ru-RU" dirty="0">
              <a:ea typeface="+mn-lt"/>
              <a:cs typeface="+mn-lt"/>
            </a:endParaRPr>
          </a:p>
          <a:p>
            <a:pPr marL="228600" indent="0">
              <a:buNone/>
            </a:pPr>
            <a:r>
              <a:rPr lang="ru-RU" sz="2000" dirty="0">
                <a:ea typeface="+mn-lt"/>
                <a:cs typeface="+mn-lt"/>
              </a:rPr>
              <a:t>8. </a:t>
            </a:r>
            <a:r>
              <a:rPr lang="ru-RU" sz="2000" dirty="0" err="1">
                <a:ea typeface="+mn-lt"/>
                <a:cs typeface="+mn-lt"/>
              </a:rPr>
              <a:t>Законодавством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України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передбачені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юрисдикційні</a:t>
            </a:r>
            <a:r>
              <a:rPr lang="ru-RU" sz="2000" dirty="0">
                <a:ea typeface="+mn-lt"/>
                <a:cs typeface="+mn-lt"/>
              </a:rPr>
              <a:t> та </a:t>
            </a:r>
            <a:r>
              <a:rPr lang="ru-RU" sz="2000" dirty="0" err="1">
                <a:ea typeface="+mn-lt"/>
                <a:cs typeface="+mn-lt"/>
              </a:rPr>
              <a:t>неюрисдикційні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форми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захисту</a:t>
            </a:r>
            <a:r>
              <a:rPr lang="ru-RU" sz="2000" dirty="0">
                <a:ea typeface="+mn-lt"/>
                <a:cs typeface="+mn-lt"/>
              </a:rPr>
              <a:t> прав </a:t>
            </a:r>
            <a:r>
              <a:rPr lang="ru-RU" sz="2000" dirty="0" err="1">
                <a:ea typeface="+mn-lt"/>
                <a:cs typeface="+mn-lt"/>
              </a:rPr>
              <a:t>суб’єктів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медичних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правовідносин</a:t>
            </a:r>
            <a:r>
              <a:rPr lang="ru-RU" sz="2000" dirty="0">
                <a:ea typeface="+mn-lt"/>
                <a:cs typeface="+mn-lt"/>
              </a:rPr>
              <a:t>. </a:t>
            </a:r>
            <a:endParaRPr lang="ru-RU" dirty="0">
              <a:ea typeface="+mn-lt"/>
              <a:cs typeface="+mn-lt"/>
            </a:endParaRPr>
          </a:p>
          <a:p>
            <a:pPr marL="228600" indent="0">
              <a:buNone/>
            </a:pPr>
            <a:r>
              <a:rPr lang="ru-RU" sz="2000" dirty="0">
                <a:ea typeface="+mn-lt"/>
                <a:cs typeface="+mn-lt"/>
              </a:rPr>
              <a:t>9. </a:t>
            </a:r>
            <a:r>
              <a:rPr lang="ru-RU" sz="2000" dirty="0" err="1">
                <a:ea typeface="+mn-lt"/>
                <a:cs typeface="+mn-lt"/>
              </a:rPr>
              <a:t>Юридична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відповідальність</a:t>
            </a:r>
            <a:r>
              <a:rPr lang="ru-RU" sz="2000" dirty="0">
                <a:ea typeface="+mn-lt"/>
                <a:cs typeface="+mn-lt"/>
              </a:rPr>
              <a:t> - </a:t>
            </a:r>
            <a:r>
              <a:rPr lang="ru-RU" sz="2000" dirty="0" err="1">
                <a:ea typeface="+mn-lt"/>
                <a:cs typeface="+mn-lt"/>
              </a:rPr>
              <a:t>застосування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заходів</a:t>
            </a:r>
            <a:r>
              <a:rPr lang="ru-RU" sz="2000" dirty="0">
                <a:ea typeface="+mn-lt"/>
                <a:cs typeface="+mn-lt"/>
              </a:rPr>
              <a:t> державного примусу до особи, яка вчинила </a:t>
            </a:r>
            <a:r>
              <a:rPr lang="ru-RU" sz="2000" dirty="0" err="1">
                <a:ea typeface="+mn-lt"/>
                <a:cs typeface="+mn-lt"/>
              </a:rPr>
              <a:t>правопорушення</a:t>
            </a:r>
            <a:r>
              <a:rPr lang="ru-RU" sz="2000" dirty="0">
                <a:ea typeface="+mn-lt"/>
                <a:cs typeface="+mn-lt"/>
              </a:rPr>
              <a:t>. </a:t>
            </a:r>
            <a:endParaRPr lang="ru-RU">
              <a:ea typeface="+mn-lt"/>
              <a:cs typeface="+mn-lt"/>
            </a:endParaRPr>
          </a:p>
          <a:p>
            <a:pPr marL="228600" indent="0">
              <a:buNone/>
            </a:pPr>
            <a:r>
              <a:rPr lang="ru-RU" sz="2000" dirty="0">
                <a:ea typeface="+mn-lt"/>
                <a:cs typeface="+mn-lt"/>
              </a:rPr>
              <a:t>10. </a:t>
            </a:r>
            <a:r>
              <a:rPr lang="ru-RU" sz="2000" dirty="0" err="1">
                <a:ea typeface="+mn-lt"/>
                <a:cs typeface="+mn-lt"/>
              </a:rPr>
              <a:t>Правопорушення</a:t>
            </a:r>
            <a:r>
              <a:rPr lang="ru-RU" sz="2000" dirty="0">
                <a:ea typeface="+mn-lt"/>
                <a:cs typeface="+mn-lt"/>
              </a:rPr>
              <a:t> - </a:t>
            </a:r>
            <a:r>
              <a:rPr lang="ru-RU" sz="2000" dirty="0" err="1">
                <a:ea typeface="+mn-lt"/>
                <a:cs typeface="+mn-lt"/>
              </a:rPr>
              <a:t>суспільно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шкідливе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або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небезпечне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діяння</a:t>
            </a:r>
            <a:r>
              <a:rPr lang="ru-RU" sz="2000" dirty="0">
                <a:ea typeface="+mn-lt"/>
                <a:cs typeface="+mn-lt"/>
              </a:rPr>
              <a:t> (</a:t>
            </a:r>
            <a:r>
              <a:rPr lang="ru-RU" sz="2000" dirty="0" err="1">
                <a:ea typeface="+mn-lt"/>
                <a:cs typeface="+mn-lt"/>
              </a:rPr>
              <a:t>дія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чи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бездіяльність</a:t>
            </a:r>
            <a:r>
              <a:rPr lang="ru-RU" sz="2000" dirty="0">
                <a:ea typeface="+mn-lt"/>
                <a:cs typeface="+mn-lt"/>
              </a:rPr>
              <a:t>) </a:t>
            </a:r>
            <a:r>
              <a:rPr lang="ru-RU" sz="2000" dirty="0" err="1">
                <a:ea typeface="+mn-lt"/>
                <a:cs typeface="+mn-lt"/>
              </a:rPr>
              <a:t>суб’єкта</a:t>
            </a:r>
            <a:r>
              <a:rPr lang="ru-RU" sz="2000" dirty="0">
                <a:ea typeface="+mn-lt"/>
                <a:cs typeface="+mn-lt"/>
              </a:rPr>
              <a:t>, </a:t>
            </a:r>
            <a:r>
              <a:rPr lang="ru-RU" sz="2000" dirty="0" err="1">
                <a:ea typeface="+mn-lt"/>
                <a:cs typeface="+mn-lt"/>
              </a:rPr>
              <a:t>які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порушують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правові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норми</a:t>
            </a:r>
            <a:r>
              <a:rPr lang="ru-RU" sz="2000" dirty="0">
                <a:ea typeface="+mn-lt"/>
                <a:cs typeface="+mn-lt"/>
              </a:rPr>
              <a:t> та </a:t>
            </a:r>
            <a:r>
              <a:rPr lang="ru-RU" sz="2000" dirty="0" err="1">
                <a:ea typeface="+mn-lt"/>
                <a:cs typeface="+mn-lt"/>
              </a:rPr>
              <a:t>можуть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призвести</a:t>
            </a:r>
            <a:r>
              <a:rPr lang="ru-RU" sz="2000" dirty="0">
                <a:ea typeface="+mn-lt"/>
                <a:cs typeface="+mn-lt"/>
              </a:rPr>
              <a:t> до </a:t>
            </a:r>
            <a:r>
              <a:rPr lang="ru-RU" sz="2000" dirty="0" err="1">
                <a:ea typeface="+mn-lt"/>
                <a:cs typeface="+mn-lt"/>
              </a:rPr>
              <a:t>шкідливих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наслідків</a:t>
            </a:r>
            <a:r>
              <a:rPr lang="ru-RU" sz="2000" dirty="0">
                <a:ea typeface="+mn-lt"/>
                <a:cs typeface="+mn-lt"/>
              </a:rPr>
              <a:t>. </a:t>
            </a:r>
            <a:endParaRPr lang="ru-RU">
              <a:ea typeface="+mn-lt"/>
              <a:cs typeface="+mn-lt"/>
            </a:endParaRPr>
          </a:p>
          <a:p>
            <a:pPr marL="228600" indent="0">
              <a:buNone/>
            </a:pPr>
            <a:r>
              <a:rPr lang="ru-RU" sz="2000" dirty="0">
                <a:ea typeface="+mn-lt"/>
                <a:cs typeface="+mn-lt"/>
              </a:rPr>
              <a:t>11. За </a:t>
            </a:r>
            <a:r>
              <a:rPr lang="ru-RU" sz="2000" dirty="0" err="1">
                <a:ea typeface="+mn-lt"/>
                <a:cs typeface="+mn-lt"/>
              </a:rPr>
              <a:t>критерієм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ступеня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суспільної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небезпеки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правопорушення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поділяются</a:t>
            </a:r>
            <a:r>
              <a:rPr lang="ru-RU" sz="2000" dirty="0">
                <a:ea typeface="+mn-lt"/>
                <a:cs typeface="+mn-lt"/>
              </a:rPr>
              <a:t> на проступки (</a:t>
            </a:r>
            <a:r>
              <a:rPr lang="ru-RU" sz="2000" dirty="0" err="1">
                <a:ea typeface="+mn-lt"/>
                <a:cs typeface="+mn-lt"/>
              </a:rPr>
              <a:t>суспільно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шкідливі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діяння</a:t>
            </a:r>
            <a:r>
              <a:rPr lang="ru-RU" sz="2000" dirty="0">
                <a:ea typeface="+mn-lt"/>
                <a:cs typeface="+mn-lt"/>
              </a:rPr>
              <a:t>) та </a:t>
            </a:r>
            <a:r>
              <a:rPr lang="ru-RU" sz="2000" dirty="0" err="1">
                <a:ea typeface="+mn-lt"/>
                <a:cs typeface="+mn-lt"/>
              </a:rPr>
              <a:t>злочини</a:t>
            </a:r>
            <a:r>
              <a:rPr lang="ru-RU" sz="2000" dirty="0">
                <a:ea typeface="+mn-lt"/>
                <a:cs typeface="+mn-lt"/>
              </a:rPr>
              <a:t> (</a:t>
            </a:r>
            <a:r>
              <a:rPr lang="ru-RU" sz="2000" dirty="0" err="1">
                <a:ea typeface="+mn-lt"/>
                <a:cs typeface="+mn-lt"/>
              </a:rPr>
              <a:t>суспільно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небезпечні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діянння</a:t>
            </a:r>
            <a:r>
              <a:rPr lang="ru-RU" sz="2000" dirty="0">
                <a:ea typeface="+mn-lt"/>
                <a:cs typeface="+mn-lt"/>
              </a:rPr>
              <a:t>).</a:t>
            </a:r>
            <a:endParaRPr lang="ru-RU">
              <a:solidFill>
                <a:srgbClr val="213B38">
                  <a:alpha val="7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135069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8C37C960-91F5-4F61-B2CD-8A037920720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9524929-325F-4CC4-89F2-74EDDDC6BB0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664"/>
            <a:ext cx="12188952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6000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0D17641-B7BA-4826-BC7C-92172791CEE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151FC7BE-4DC6-4061-98EB-C48DCFFF6FF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743200" y="0"/>
            <a:ext cx="6857999" cy="6857998"/>
          </a:xfrm>
          <a:prstGeom prst="ellipse">
            <a:avLst/>
          </a:prstGeom>
          <a:gradFill>
            <a:gsLst>
              <a:gs pos="0">
                <a:schemeClr val="accent1">
                  <a:lumMod val="20000"/>
                  <a:lumOff val="80000"/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</a:gradFill>
          <a:ln>
            <a:noFill/>
          </a:ln>
          <a:effectLst>
            <a:softEdge rad="520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3D4CA8B8-30A6-49D9-99C0-3ADAF9741C4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3990" y="1194074"/>
            <a:ext cx="5589934" cy="5737916"/>
          </a:xfrm>
          <a:prstGeom prst="ellipse">
            <a:avLst/>
          </a:prstGeom>
          <a:gradFill>
            <a:gsLst>
              <a:gs pos="0">
                <a:schemeClr val="accent1">
                  <a:alpha val="40000"/>
                </a:schemeClr>
              </a:gs>
              <a:gs pos="100000">
                <a:schemeClr val="accent5">
                  <a:alpha val="20000"/>
                </a:schemeClr>
              </a:gs>
            </a:gsLst>
            <a:lin ang="2700000" scaled="1"/>
          </a:gradFill>
          <a:ln>
            <a:noFill/>
          </a:ln>
          <a:effectLst>
            <a:softEdge rad="952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022809AF-EB43-4FA3-93FF-87D535C7186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6439622" y="194269"/>
            <a:ext cx="5760743" cy="57379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5">
                  <a:alpha val="40000"/>
                </a:schemeClr>
              </a:gs>
            </a:gsLst>
            <a:lin ang="2700000" scaled="1"/>
          </a:gradFill>
          <a:ln>
            <a:noFill/>
          </a:ln>
          <a:effectLst>
            <a:softEdge rad="1003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2F51F3-F668-48B8-B980-CBC3FDB451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2500" y="1040735"/>
            <a:ext cx="10287000" cy="2559975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b="1" dirty="0" err="1">
                <a:solidFill>
                  <a:srgbClr val="FFFFFF"/>
                </a:solidFill>
                <a:ea typeface="+mj-lt"/>
                <a:cs typeface="+mj-lt"/>
              </a:rPr>
              <a:t>Дякую</a:t>
            </a:r>
            <a:r>
              <a:rPr lang="en-US" b="1" dirty="0">
                <a:solidFill>
                  <a:srgbClr val="FFFFFF"/>
                </a:solidFill>
                <a:ea typeface="+mj-lt"/>
                <a:cs typeface="+mj-lt"/>
              </a:rPr>
              <a:t> </a:t>
            </a:r>
            <a:r>
              <a:rPr lang="en-US" b="1" dirty="0" err="1">
                <a:solidFill>
                  <a:srgbClr val="FFFFFF"/>
                </a:solidFill>
                <a:ea typeface="+mj-lt"/>
                <a:cs typeface="+mj-lt"/>
              </a:rPr>
              <a:t>за</a:t>
            </a:r>
            <a:r>
              <a:rPr lang="en-US" b="1" dirty="0">
                <a:solidFill>
                  <a:srgbClr val="FFFFFF"/>
                </a:solidFill>
                <a:ea typeface="+mj-lt"/>
                <a:cs typeface="+mj-lt"/>
              </a:rPr>
              <a:t> </a:t>
            </a:r>
            <a:r>
              <a:rPr lang="en-US" b="1" dirty="0" err="1">
                <a:solidFill>
                  <a:srgbClr val="FFFFFF"/>
                </a:solidFill>
                <a:ea typeface="+mj-lt"/>
                <a:cs typeface="+mj-lt"/>
              </a:rPr>
              <a:t>увагу</a:t>
            </a:r>
            <a:endParaRPr lang="en-US" b="1" dirty="0" err="1">
              <a:solidFill>
                <a:srgbClr val="FFFFFF"/>
              </a:solidFill>
              <a:cs typeface="Sabon Next LT"/>
            </a:endParaRPr>
          </a:p>
        </p:txBody>
      </p:sp>
    </p:spTree>
    <p:extLst>
      <p:ext uri="{BB962C8B-B14F-4D97-AF65-F5344CB8AC3E}">
        <p14:creationId xmlns:p14="http://schemas.microsoft.com/office/powerpoint/2010/main" val="495973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LuminousVTI">
  <a:themeElements>
    <a:clrScheme name="AnalogousFromLightSeed_2SEEDS">
      <a:dk1>
        <a:srgbClr val="000000"/>
      </a:dk1>
      <a:lt1>
        <a:srgbClr val="FFFFFF"/>
      </a:lt1>
      <a:dk2>
        <a:srgbClr val="213B38"/>
      </a:dk2>
      <a:lt2>
        <a:srgbClr val="E2E8E7"/>
      </a:lt2>
      <a:accent1>
        <a:srgbClr val="D26672"/>
      </a:accent1>
      <a:accent2>
        <a:srgbClr val="DA82B0"/>
      </a:accent2>
      <a:accent3>
        <a:srgbClr val="D79476"/>
      </a:accent3>
      <a:accent4>
        <a:srgbClr val="58B584"/>
      </a:accent4>
      <a:accent5>
        <a:srgbClr val="68B0A8"/>
      </a:accent5>
      <a:accent6>
        <a:srgbClr val="5DACCF"/>
      </a:accent6>
      <a:hlink>
        <a:srgbClr val="568E88"/>
      </a:hlink>
      <a:folHlink>
        <a:srgbClr val="7F7F7F"/>
      </a:folHlink>
    </a:clrScheme>
    <a:fontScheme name="Custom 51">
      <a:majorFont>
        <a:latin typeface="Sabon Next L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uminousVTI" id="{3EBF12FF-FD44-415B-AB75-5B4F7E5C3AC4}" vid="{521B7FAE-6A8D-4468-B79A-0706294A0D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1368</TotalTime>
  <Words>2278</Words>
  <Application>Microsoft Office PowerPoint</Application>
  <PresentationFormat>Широкоэкранный</PresentationFormat>
  <Paragraphs>371</Paragraphs>
  <Slides>52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9" baseType="lpstr">
      <vt:lpstr>Angsana New</vt:lpstr>
      <vt:lpstr>Arial</vt:lpstr>
      <vt:lpstr>Avenir Next LT Pro</vt:lpstr>
      <vt:lpstr>Proba Pro</vt:lpstr>
      <vt:lpstr>Sabon Next LT</vt:lpstr>
      <vt:lpstr>Wingdings</vt:lpstr>
      <vt:lpstr>LuminousVTI</vt:lpstr>
      <vt:lpstr>Правове регулювання професійної діяльності фахівців фармації. Особливості регулювання праці фармацевтичних працівників.</vt:lpstr>
      <vt:lpstr>Теоретичні питання </vt:lpstr>
      <vt:lpstr> Перелік рекомендованої літератури</vt:lpstr>
      <vt:lpstr> Перелік рекомендованої літератури</vt:lpstr>
      <vt:lpstr>1. Поняття правового статусу</vt:lpstr>
      <vt:lpstr>Правовий статус медичного працівника</vt:lpstr>
      <vt:lpstr>Елементи правового статусу</vt:lpstr>
      <vt:lpstr>Презентация PowerPoint</vt:lpstr>
      <vt:lpstr>Презентация PowerPoint</vt:lpstr>
      <vt:lpstr>Рівневий розподіл правового статусу</vt:lpstr>
      <vt:lpstr>Цивільні права медичного працівника</vt:lpstr>
      <vt:lpstr>2. Фармацевтичний працівник як загальний суб’єкт трудового права</vt:lpstr>
      <vt:lpstr>Трудові права медичного працівника</vt:lpstr>
      <vt:lpstr>Трудовий договір, його види</vt:lpstr>
      <vt:lpstr>Порядок оформлення на роботу</vt:lpstr>
      <vt:lpstr>Алгоритм дій роботодавця щодо внесення відомостей до Пенсійного фонду України про трудові відносини </vt:lpstr>
      <vt:lpstr>Випробування при прийнятті на роботу</vt:lpstr>
      <vt:lpstr> Норми тривалості робочого часу</vt:lpstr>
      <vt:lpstr>Оплата роботи в "нічний" час</vt:lpstr>
      <vt:lpstr>Право на відпочинок</vt:lpstr>
      <vt:lpstr>Порядок надання відпусток працівникам</vt:lpstr>
      <vt:lpstr>Соціальні відпустки</vt:lpstr>
      <vt:lpstr>3. Соціальний захист працівників фармацевтичної галузі</vt:lpstr>
      <vt:lpstr>Соціальний захист населення, його структура</vt:lpstr>
      <vt:lpstr>Державні соціальні гарантії у сфері доходів населення</vt:lpstr>
      <vt:lpstr>Державні соціальні гарантії у сфері доходів населення</vt:lpstr>
      <vt:lpstr>Презентация PowerPoint</vt:lpstr>
      <vt:lpstr>Інформація щодо чисельності пенсіонерів за видами та розмірами призначених пенсій станом на 1 липня 2024 року </vt:lpstr>
      <vt:lpstr>Презентация PowerPoint</vt:lpstr>
      <vt:lpstr>Презентация PowerPoint</vt:lpstr>
      <vt:lpstr>Соціальний захист працівників фармацевтичної галузі</vt:lpstr>
      <vt:lpstr>Соціальний захист працівників фармацевтичної галузі</vt:lpstr>
      <vt:lpstr>Презентация PowerPoint</vt:lpstr>
      <vt:lpstr>4. Спеціальний правовий статус фармацевтичного та медичного працівника</vt:lpstr>
      <vt:lpstr>Поняття та спеціальні ознаки медичного та фармацевтичного працівника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Професійні обов'язки медичного працівника</vt:lpstr>
      <vt:lpstr>Презентация PowerPoint</vt:lpstr>
      <vt:lpstr>5. Форми захисту прав суб’єктів правовідносин у галузі охорони здоров’я</vt:lpstr>
      <vt:lpstr>Форми захисту прав суб’єктів медичних правовідносин</vt:lpstr>
      <vt:lpstr>Судова форма захисту прав суб'єктів правовідносин</vt:lpstr>
      <vt:lpstr>Презентация PowerPoint</vt:lpstr>
      <vt:lpstr>Форми позасудового адміністративного захисту прав суб'єктів правовідносин</vt:lpstr>
      <vt:lpstr>Нотаріальний захист прав суб'єктів медичних правовідносин</vt:lpstr>
      <vt:lpstr>Неюрисдикційні форми захисту прав суб'єктів медичних правовідносин </vt:lpstr>
      <vt:lpstr>Громадські об'єднання у фармації </vt:lpstr>
      <vt:lpstr>Висновки</vt:lpstr>
      <vt:lpstr>Висновки</vt:lpstr>
      <vt:lpstr>Дякую за увагу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Оксана</dc:creator>
  <cp:lastModifiedBy>RePack by Diakov</cp:lastModifiedBy>
  <cp:revision>1198</cp:revision>
  <dcterms:created xsi:type="dcterms:W3CDTF">2022-01-28T13:32:01Z</dcterms:created>
  <dcterms:modified xsi:type="dcterms:W3CDTF">2025-09-19T10:36:03Z</dcterms:modified>
</cp:coreProperties>
</file>